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307" r:id="rId3"/>
    <p:sldId id="318" r:id="rId4"/>
    <p:sldId id="258" r:id="rId5"/>
    <p:sldId id="259" r:id="rId6"/>
    <p:sldId id="260" r:id="rId7"/>
    <p:sldId id="261" r:id="rId8"/>
    <p:sldId id="262" r:id="rId9"/>
    <p:sldId id="263" r:id="rId10"/>
    <p:sldId id="264" r:id="rId11"/>
    <p:sldId id="265" r:id="rId12"/>
    <p:sldId id="266" r:id="rId13"/>
    <p:sldId id="267" r:id="rId14"/>
    <p:sldId id="274" r:id="rId15"/>
    <p:sldId id="277" r:id="rId16"/>
    <p:sldId id="278" r:id="rId17"/>
    <p:sldId id="279" r:id="rId18"/>
    <p:sldId id="280" r:id="rId19"/>
    <p:sldId id="294" r:id="rId20"/>
    <p:sldId id="295" r:id="rId21"/>
    <p:sldId id="300" r:id="rId22"/>
    <p:sldId id="301" r:id="rId23"/>
    <p:sldId id="302" r:id="rId24"/>
    <p:sldId id="298" r:id="rId25"/>
    <p:sldId id="288" r:id="rId26"/>
    <p:sldId id="293" r:id="rId27"/>
    <p:sldId id="303" r:id="rId28"/>
    <p:sldId id="305" r:id="rId29"/>
    <p:sldId id="291" r:id="rId30"/>
    <p:sldId id="281" r:id="rId31"/>
    <p:sldId id="289" r:id="rId32"/>
    <p:sldId id="282" r:id="rId33"/>
    <p:sldId id="283" r:id="rId34"/>
    <p:sldId id="285" r:id="rId35"/>
    <p:sldId id="308" r:id="rId36"/>
    <p:sldId id="320" r:id="rId37"/>
    <p:sldId id="319" r:id="rId38"/>
    <p:sldId id="311" r:id="rId39"/>
    <p:sldId id="312" r:id="rId40"/>
    <p:sldId id="315" r:id="rId41"/>
    <p:sldId id="31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3D4"/>
    <a:srgbClr val="1429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8"/>
    <p:restoredTop sz="94787"/>
  </p:normalViewPr>
  <p:slideViewPr>
    <p:cSldViewPr snapToGrid="0" snapToObjects="1">
      <p:cViewPr varScale="1">
        <p:scale>
          <a:sx n="144" d="100"/>
          <a:sy n="144" d="100"/>
        </p:scale>
        <p:origin x="32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image" Target="../media/image75.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77.emf"/><Relationship Id="rId7" Type="http://schemas.openxmlformats.org/officeDocument/2006/relationships/image" Target="../media/image85.emf"/><Relationship Id="rId2" Type="http://schemas.openxmlformats.org/officeDocument/2006/relationships/image" Target="../media/image76.emf"/><Relationship Id="rId1" Type="http://schemas.openxmlformats.org/officeDocument/2006/relationships/image" Target="../media/image75.emf"/><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78.emf"/><Relationship Id="rId9" Type="http://schemas.openxmlformats.org/officeDocument/2006/relationships/image" Target="../media/image87.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77.emf"/><Relationship Id="rId1" Type="http://schemas.openxmlformats.org/officeDocument/2006/relationships/image" Target="../media/image88.emf"/><Relationship Id="rId4"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88.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6.emf"/><Relationship Id="rId1" Type="http://schemas.openxmlformats.org/officeDocument/2006/relationships/image" Target="../media/image99.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image" Target="../media/image101.emf"/><Relationship Id="rId4"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image" Target="../media/image107.emf"/><Relationship Id="rId1" Type="http://schemas.openxmlformats.org/officeDocument/2006/relationships/image" Target="../media/image106.emf"/><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e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4.emf"/><Relationship Id="rId7" Type="http://schemas.openxmlformats.org/officeDocument/2006/relationships/image" Target="../media/image116.emf"/><Relationship Id="rId2" Type="http://schemas.openxmlformats.org/officeDocument/2006/relationships/image" Target="../media/image113.emf"/><Relationship Id="rId1" Type="http://schemas.openxmlformats.org/officeDocument/2006/relationships/image" Target="../media/image106.emf"/><Relationship Id="rId6" Type="http://schemas.openxmlformats.org/officeDocument/2006/relationships/image" Target="../media/image115.emf"/><Relationship Id="rId5" Type="http://schemas.openxmlformats.org/officeDocument/2006/relationships/image" Target="../media/image110.emf"/><Relationship Id="rId4" Type="http://schemas.openxmlformats.org/officeDocument/2006/relationships/image" Target="../media/image108.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10.emf"/><Relationship Id="rId1" Type="http://schemas.openxmlformats.org/officeDocument/2006/relationships/image" Target="../media/image108.emf"/><Relationship Id="rId6" Type="http://schemas.openxmlformats.org/officeDocument/2006/relationships/image" Target="../media/image116.emf"/><Relationship Id="rId5" Type="http://schemas.openxmlformats.org/officeDocument/2006/relationships/image" Target="../media/image118.emf"/><Relationship Id="rId4" Type="http://schemas.openxmlformats.org/officeDocument/2006/relationships/image" Target="../media/image115.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10.emf"/><Relationship Id="rId7" Type="http://schemas.openxmlformats.org/officeDocument/2006/relationships/image" Target="../media/image119.emf"/><Relationship Id="rId12" Type="http://schemas.openxmlformats.org/officeDocument/2006/relationships/image" Target="../media/image122.emf"/><Relationship Id="rId2" Type="http://schemas.openxmlformats.org/officeDocument/2006/relationships/image" Target="../media/image109.emf"/><Relationship Id="rId1" Type="http://schemas.openxmlformats.org/officeDocument/2006/relationships/image" Target="../media/image108.emf"/><Relationship Id="rId6" Type="http://schemas.openxmlformats.org/officeDocument/2006/relationships/image" Target="../media/image112.emf"/><Relationship Id="rId11" Type="http://schemas.openxmlformats.org/officeDocument/2006/relationships/image" Target="../media/image121.emf"/><Relationship Id="rId5" Type="http://schemas.openxmlformats.org/officeDocument/2006/relationships/image" Target="../media/image111.emf"/><Relationship Id="rId10" Type="http://schemas.openxmlformats.org/officeDocument/2006/relationships/image" Target="../media/image120.emf"/><Relationship Id="rId4" Type="http://schemas.openxmlformats.org/officeDocument/2006/relationships/image" Target="../media/image106.emf"/><Relationship Id="rId9" Type="http://schemas.openxmlformats.org/officeDocument/2006/relationships/image" Target="../media/image116.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24.emf"/><Relationship Id="rId1" Type="http://schemas.openxmlformats.org/officeDocument/2006/relationships/image" Target="../media/image123.emf"/><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image" Target="../media/image109.emf"/><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123.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29.emf"/><Relationship Id="rId7" Type="http://schemas.openxmlformats.org/officeDocument/2006/relationships/image" Target="../media/image127.emf"/><Relationship Id="rId2" Type="http://schemas.openxmlformats.org/officeDocument/2006/relationships/image" Target="../media/image125.emf"/><Relationship Id="rId1" Type="http://schemas.openxmlformats.org/officeDocument/2006/relationships/image" Target="../media/image109.emf"/><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36.emf"/><Relationship Id="rId7" Type="http://schemas.openxmlformats.org/officeDocument/2006/relationships/image" Target="../media/image139.emf"/><Relationship Id="rId2" Type="http://schemas.openxmlformats.org/officeDocument/2006/relationships/image" Target="../media/image135.emf"/><Relationship Id="rId1" Type="http://schemas.openxmlformats.org/officeDocument/2006/relationships/image" Target="../media/image134.emf"/><Relationship Id="rId6" Type="http://schemas.openxmlformats.org/officeDocument/2006/relationships/image" Target="../media/image109.emf"/><Relationship Id="rId11" Type="http://schemas.openxmlformats.org/officeDocument/2006/relationships/image" Target="../media/image143.emf"/><Relationship Id="rId5" Type="http://schemas.openxmlformats.org/officeDocument/2006/relationships/image" Target="../media/image138.emf"/><Relationship Id="rId10" Type="http://schemas.openxmlformats.org/officeDocument/2006/relationships/image" Target="../media/image142.emf"/><Relationship Id="rId4" Type="http://schemas.openxmlformats.org/officeDocument/2006/relationships/image" Target="../media/image137.emf"/><Relationship Id="rId9" Type="http://schemas.openxmlformats.org/officeDocument/2006/relationships/image" Target="../media/image141.e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image" Target="../media/image125.emf"/><Relationship Id="rId7" Type="http://schemas.openxmlformats.org/officeDocument/2006/relationships/image" Target="../media/image145.emf"/><Relationship Id="rId2" Type="http://schemas.openxmlformats.org/officeDocument/2006/relationships/image" Target="../media/image109.emf"/><Relationship Id="rId1" Type="http://schemas.openxmlformats.org/officeDocument/2006/relationships/image" Target="../media/image144.emf"/><Relationship Id="rId6" Type="http://schemas.openxmlformats.org/officeDocument/2006/relationships/image" Target="../media/image127.emf"/><Relationship Id="rId5" Type="http://schemas.openxmlformats.org/officeDocument/2006/relationships/image" Target="../media/image123.emf"/><Relationship Id="rId10" Type="http://schemas.openxmlformats.org/officeDocument/2006/relationships/image" Target="../media/image148.emf"/><Relationship Id="rId4" Type="http://schemas.openxmlformats.org/officeDocument/2006/relationships/image" Target="../media/image126.emf"/><Relationship Id="rId9" Type="http://schemas.openxmlformats.org/officeDocument/2006/relationships/image" Target="../media/image147.e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26.emf"/><Relationship Id="rId7" Type="http://schemas.openxmlformats.org/officeDocument/2006/relationships/image" Target="../media/image150.emf"/><Relationship Id="rId2" Type="http://schemas.openxmlformats.org/officeDocument/2006/relationships/image" Target="../media/image125.emf"/><Relationship Id="rId1" Type="http://schemas.openxmlformats.org/officeDocument/2006/relationships/image" Target="../media/image109.emf"/><Relationship Id="rId6" Type="http://schemas.openxmlformats.org/officeDocument/2006/relationships/image" Target="../media/image149.emf"/><Relationship Id="rId5" Type="http://schemas.openxmlformats.org/officeDocument/2006/relationships/image" Target="../media/image127.emf"/><Relationship Id="rId10" Type="http://schemas.openxmlformats.org/officeDocument/2006/relationships/image" Target="../media/image153.emf"/><Relationship Id="rId4" Type="http://schemas.openxmlformats.org/officeDocument/2006/relationships/image" Target="../media/image123.emf"/><Relationship Id="rId9" Type="http://schemas.openxmlformats.org/officeDocument/2006/relationships/image" Target="../media/image15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57.emf"/><Relationship Id="rId7" Type="http://schemas.openxmlformats.org/officeDocument/2006/relationships/image" Target="../media/image160.emf"/><Relationship Id="rId2" Type="http://schemas.openxmlformats.org/officeDocument/2006/relationships/image" Target="../media/image156.emf"/><Relationship Id="rId1" Type="http://schemas.openxmlformats.org/officeDocument/2006/relationships/image" Target="../media/image155.emf"/><Relationship Id="rId6" Type="http://schemas.openxmlformats.org/officeDocument/2006/relationships/image" Target="../media/image3.emf"/><Relationship Id="rId5" Type="http://schemas.openxmlformats.org/officeDocument/2006/relationships/image" Target="../media/image159.emf"/><Relationship Id="rId4" Type="http://schemas.openxmlformats.org/officeDocument/2006/relationships/image" Target="../media/image158.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image" Target="../media/image3.emf"/><Relationship Id="rId5" Type="http://schemas.openxmlformats.org/officeDocument/2006/relationships/image" Target="../media/image164.emf"/><Relationship Id="rId4" Type="http://schemas.openxmlformats.org/officeDocument/2006/relationships/image" Target="../media/image163.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image" Target="../media/image165.emf"/><Relationship Id="rId4" Type="http://schemas.openxmlformats.org/officeDocument/2006/relationships/image" Target="../media/image168.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2.emf"/><Relationship Id="rId1" Type="http://schemas.openxmlformats.org/officeDocument/2006/relationships/image" Target="../media/image166.emf"/><Relationship Id="rId4" Type="http://schemas.openxmlformats.org/officeDocument/2006/relationships/image" Target="../media/image170.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image" Target="../media/image166.emf"/><Relationship Id="rId5" Type="http://schemas.openxmlformats.org/officeDocument/2006/relationships/image" Target="../media/image173.emf"/><Relationship Id="rId4" Type="http://schemas.openxmlformats.org/officeDocument/2006/relationships/image" Target="../media/image172.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image" Target="../media/image22.emf"/><Relationship Id="rId1" Type="http://schemas.openxmlformats.org/officeDocument/2006/relationships/image" Target="../media/image21.emf"/><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41.emf"/><Relationship Id="rId3" Type="http://schemas.openxmlformats.org/officeDocument/2006/relationships/image" Target="../media/image34.emf"/><Relationship Id="rId7" Type="http://schemas.openxmlformats.org/officeDocument/2006/relationships/image" Target="../media/image49.emf"/><Relationship Id="rId12" Type="http://schemas.openxmlformats.org/officeDocument/2006/relationships/image" Target="../media/image43.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48.emf"/><Relationship Id="rId11" Type="http://schemas.openxmlformats.org/officeDocument/2006/relationships/image" Target="../media/image40.emf"/><Relationship Id="rId5" Type="http://schemas.openxmlformats.org/officeDocument/2006/relationships/image" Target="../media/image47.emf"/><Relationship Id="rId15" Type="http://schemas.openxmlformats.org/officeDocument/2006/relationships/image" Target="../media/image44.emf"/><Relationship Id="rId10" Type="http://schemas.openxmlformats.org/officeDocument/2006/relationships/image" Target="../media/image52.emf"/><Relationship Id="rId4" Type="http://schemas.openxmlformats.org/officeDocument/2006/relationships/image" Target="../media/image35.emf"/><Relationship Id="rId9" Type="http://schemas.openxmlformats.org/officeDocument/2006/relationships/image" Target="../media/image51.emf"/><Relationship Id="rId14"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image" Target="../media/image54.emf"/><Relationship Id="rId1" Type="http://schemas.openxmlformats.org/officeDocument/2006/relationships/image" Target="../media/image53.emf"/><Relationship Id="rId6" Type="http://schemas.openxmlformats.org/officeDocument/2006/relationships/image" Target="../media/image58.emf"/><Relationship Id="rId11" Type="http://schemas.openxmlformats.org/officeDocument/2006/relationships/image" Target="../media/image63.emf"/><Relationship Id="rId5" Type="http://schemas.openxmlformats.org/officeDocument/2006/relationships/image" Target="../media/image57.emf"/><Relationship Id="rId10" Type="http://schemas.openxmlformats.org/officeDocument/2006/relationships/image" Target="../media/image62.emf"/><Relationship Id="rId4" Type="http://schemas.openxmlformats.org/officeDocument/2006/relationships/image" Target="../media/image56.emf"/><Relationship Id="rId9"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image" Target="../media/image64.emf"/><Relationship Id="rId6" Type="http://schemas.openxmlformats.org/officeDocument/2006/relationships/image" Target="../media/image69.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425B84-32D1-B043-A832-D907D06A3C0F}" type="datetimeFigureOut">
              <a:rPr lang="en-US" smtClean="0"/>
              <a:t>12/6/21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45D46-5C5A-0E4A-A2ED-1ED1B5ADF746}" type="slidenum">
              <a:rPr lang="en-US" smtClean="0"/>
              <a:t>‹#›</a:t>
            </a:fld>
            <a:endParaRPr lang="en-US"/>
          </a:p>
        </p:txBody>
      </p:sp>
    </p:spTree>
    <p:extLst>
      <p:ext uri="{BB962C8B-B14F-4D97-AF65-F5344CB8AC3E}">
        <p14:creationId xmlns:p14="http://schemas.microsoft.com/office/powerpoint/2010/main" val="3306896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8</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18</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19</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20</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21</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22</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23</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24</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25</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26</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27</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9</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28</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29</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30</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31</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32</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33</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34</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10</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11</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08F70473-9605-0F46-94D4-4B34B44899EE}" type="slidenum">
              <a:rPr lang="en-US" sz="1200"/>
              <a:pPr eaLnBrk="1" hangingPunct="1"/>
              <a:t>12</a:t>
            </a:fld>
            <a:endParaRPr lang="en-US" sz="1200"/>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14</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15</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16</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17</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01910E-86AD-2F48-AD4D-0ADEB081155F}"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85558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1910E-86AD-2F48-AD4D-0ADEB081155F}"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2383196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1910E-86AD-2F48-AD4D-0ADEB081155F}"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421162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1910E-86AD-2F48-AD4D-0ADEB081155F}"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294743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01910E-86AD-2F48-AD4D-0ADEB081155F}"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382337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01910E-86AD-2F48-AD4D-0ADEB081155F}"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386116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01910E-86AD-2F48-AD4D-0ADEB081155F}"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222639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01910E-86AD-2F48-AD4D-0ADEB081155F}"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104052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1910E-86AD-2F48-AD4D-0ADEB081155F}"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244852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1910E-86AD-2F48-AD4D-0ADEB081155F}"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405755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1910E-86AD-2F48-AD4D-0ADEB081155F}"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242947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1910E-86AD-2F48-AD4D-0ADEB081155F}" type="datetimeFigureOut">
              <a:rPr lang="en-US" smtClean="0"/>
              <a:t>12/6/21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E9E59-0416-2145-8638-43EE41C68B90}" type="slidenum">
              <a:rPr lang="en-US" smtClean="0"/>
              <a:t>‹#›</a:t>
            </a:fld>
            <a:endParaRPr lang="en-US"/>
          </a:p>
        </p:txBody>
      </p:sp>
    </p:spTree>
    <p:extLst>
      <p:ext uri="{BB962C8B-B14F-4D97-AF65-F5344CB8AC3E}">
        <p14:creationId xmlns:p14="http://schemas.microsoft.com/office/powerpoint/2010/main" val="353235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3" Type="http://schemas.openxmlformats.org/officeDocument/2006/relationships/image" Target="../media/image47.emf"/><Relationship Id="rId18" Type="http://schemas.openxmlformats.org/officeDocument/2006/relationships/oleObject" Target="../embeddings/oleObject53.bin"/><Relationship Id="rId26" Type="http://schemas.openxmlformats.org/officeDocument/2006/relationships/oleObject" Target="../embeddings/oleObject57.bin"/><Relationship Id="rId3" Type="http://schemas.openxmlformats.org/officeDocument/2006/relationships/notesSlide" Target="../notesSlides/notesSlide3.xml"/><Relationship Id="rId21" Type="http://schemas.openxmlformats.org/officeDocument/2006/relationships/image" Target="../media/image51.emf"/><Relationship Id="rId7" Type="http://schemas.openxmlformats.org/officeDocument/2006/relationships/image" Target="../media/image46.emf"/><Relationship Id="rId12" Type="http://schemas.openxmlformats.org/officeDocument/2006/relationships/oleObject" Target="../embeddings/oleObject50.bin"/><Relationship Id="rId17" Type="http://schemas.openxmlformats.org/officeDocument/2006/relationships/image" Target="../media/image49.emf"/><Relationship Id="rId25" Type="http://schemas.openxmlformats.org/officeDocument/2006/relationships/image" Target="../media/image40.emf"/><Relationship Id="rId33" Type="http://schemas.openxmlformats.org/officeDocument/2006/relationships/image" Target="../media/image44.emf"/><Relationship Id="rId2" Type="http://schemas.openxmlformats.org/officeDocument/2006/relationships/slideLayout" Target="../slideLayouts/slideLayout2.xml"/><Relationship Id="rId16" Type="http://schemas.openxmlformats.org/officeDocument/2006/relationships/oleObject" Target="../embeddings/oleObject52.bin"/><Relationship Id="rId20" Type="http://schemas.openxmlformats.org/officeDocument/2006/relationships/oleObject" Target="../embeddings/oleObject54.bin"/><Relationship Id="rId29" Type="http://schemas.openxmlformats.org/officeDocument/2006/relationships/image" Target="../media/image41.emf"/><Relationship Id="rId1" Type="http://schemas.openxmlformats.org/officeDocument/2006/relationships/vmlDrawing" Target="../drawings/vmlDrawing7.vml"/><Relationship Id="rId6" Type="http://schemas.openxmlformats.org/officeDocument/2006/relationships/oleObject" Target="../embeddings/oleObject47.bin"/><Relationship Id="rId11" Type="http://schemas.openxmlformats.org/officeDocument/2006/relationships/image" Target="../media/image35.emf"/><Relationship Id="rId24" Type="http://schemas.openxmlformats.org/officeDocument/2006/relationships/oleObject" Target="../embeddings/oleObject56.bin"/><Relationship Id="rId32" Type="http://schemas.openxmlformats.org/officeDocument/2006/relationships/oleObject" Target="../embeddings/oleObject60.bin"/><Relationship Id="rId5" Type="http://schemas.openxmlformats.org/officeDocument/2006/relationships/image" Target="../media/image45.emf"/><Relationship Id="rId15" Type="http://schemas.openxmlformats.org/officeDocument/2006/relationships/image" Target="../media/image48.emf"/><Relationship Id="rId23" Type="http://schemas.openxmlformats.org/officeDocument/2006/relationships/image" Target="../media/image52.emf"/><Relationship Id="rId28" Type="http://schemas.openxmlformats.org/officeDocument/2006/relationships/oleObject" Target="../embeddings/oleObject58.bin"/><Relationship Id="rId10" Type="http://schemas.openxmlformats.org/officeDocument/2006/relationships/oleObject" Target="../embeddings/oleObject49.bin"/><Relationship Id="rId19" Type="http://schemas.openxmlformats.org/officeDocument/2006/relationships/image" Target="../media/image50.emf"/><Relationship Id="rId31" Type="http://schemas.openxmlformats.org/officeDocument/2006/relationships/image" Target="../media/image42.emf"/><Relationship Id="rId4" Type="http://schemas.openxmlformats.org/officeDocument/2006/relationships/oleObject" Target="../embeddings/oleObject46.bin"/><Relationship Id="rId9" Type="http://schemas.openxmlformats.org/officeDocument/2006/relationships/image" Target="../media/image34.emf"/><Relationship Id="rId14" Type="http://schemas.openxmlformats.org/officeDocument/2006/relationships/oleObject" Target="../embeddings/oleObject51.bin"/><Relationship Id="rId22" Type="http://schemas.openxmlformats.org/officeDocument/2006/relationships/oleObject" Target="../embeddings/oleObject55.bin"/><Relationship Id="rId27" Type="http://schemas.openxmlformats.org/officeDocument/2006/relationships/image" Target="../media/image43.emf"/><Relationship Id="rId30" Type="http://schemas.openxmlformats.org/officeDocument/2006/relationships/oleObject" Target="../embeddings/oleObject59.bin"/><Relationship Id="rId8" Type="http://schemas.openxmlformats.org/officeDocument/2006/relationships/oleObject" Target="../embeddings/oleObject48.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57.emf"/><Relationship Id="rId18" Type="http://schemas.openxmlformats.org/officeDocument/2006/relationships/oleObject" Target="../embeddings/oleObject68.bin"/><Relationship Id="rId26" Type="http://schemas.openxmlformats.org/officeDocument/2006/relationships/oleObject" Target="../embeddings/oleObject73.bin"/><Relationship Id="rId3" Type="http://schemas.openxmlformats.org/officeDocument/2006/relationships/notesSlide" Target="../notesSlides/notesSlide4.xml"/><Relationship Id="rId21" Type="http://schemas.openxmlformats.org/officeDocument/2006/relationships/oleObject" Target="../embeddings/oleObject70.bin"/><Relationship Id="rId7" Type="http://schemas.openxmlformats.org/officeDocument/2006/relationships/image" Target="../media/image54.emf"/><Relationship Id="rId12" Type="http://schemas.openxmlformats.org/officeDocument/2006/relationships/oleObject" Target="../embeddings/oleObject65.bin"/><Relationship Id="rId17" Type="http://schemas.openxmlformats.org/officeDocument/2006/relationships/image" Target="../media/image59.emf"/><Relationship Id="rId25" Type="http://schemas.openxmlformats.org/officeDocument/2006/relationships/image" Target="../media/image62.emf"/><Relationship Id="rId2" Type="http://schemas.openxmlformats.org/officeDocument/2006/relationships/slideLayout" Target="../slideLayouts/slideLayout2.xml"/><Relationship Id="rId16" Type="http://schemas.openxmlformats.org/officeDocument/2006/relationships/oleObject" Target="../embeddings/oleObject67.bin"/><Relationship Id="rId20" Type="http://schemas.openxmlformats.org/officeDocument/2006/relationships/image" Target="../media/image60.emf"/><Relationship Id="rId1" Type="http://schemas.openxmlformats.org/officeDocument/2006/relationships/vmlDrawing" Target="../drawings/vmlDrawing8.vml"/><Relationship Id="rId6" Type="http://schemas.openxmlformats.org/officeDocument/2006/relationships/oleObject" Target="../embeddings/oleObject62.bin"/><Relationship Id="rId11" Type="http://schemas.openxmlformats.org/officeDocument/2006/relationships/image" Target="../media/image56.emf"/><Relationship Id="rId24" Type="http://schemas.openxmlformats.org/officeDocument/2006/relationships/oleObject" Target="../embeddings/oleObject72.bin"/><Relationship Id="rId5" Type="http://schemas.openxmlformats.org/officeDocument/2006/relationships/image" Target="../media/image53.emf"/><Relationship Id="rId15" Type="http://schemas.openxmlformats.org/officeDocument/2006/relationships/image" Target="../media/image58.emf"/><Relationship Id="rId23" Type="http://schemas.openxmlformats.org/officeDocument/2006/relationships/oleObject" Target="../embeddings/oleObject71.bin"/><Relationship Id="rId28" Type="http://schemas.openxmlformats.org/officeDocument/2006/relationships/oleObject" Target="../embeddings/oleObject74.bin"/><Relationship Id="rId10" Type="http://schemas.openxmlformats.org/officeDocument/2006/relationships/oleObject" Target="../embeddings/oleObject64.bin"/><Relationship Id="rId19" Type="http://schemas.openxmlformats.org/officeDocument/2006/relationships/oleObject" Target="../embeddings/oleObject69.bin"/><Relationship Id="rId4" Type="http://schemas.openxmlformats.org/officeDocument/2006/relationships/oleObject" Target="../embeddings/oleObject61.bin"/><Relationship Id="rId9" Type="http://schemas.openxmlformats.org/officeDocument/2006/relationships/image" Target="../media/image55.emf"/><Relationship Id="rId14" Type="http://schemas.openxmlformats.org/officeDocument/2006/relationships/oleObject" Target="../embeddings/oleObject66.bin"/><Relationship Id="rId22" Type="http://schemas.openxmlformats.org/officeDocument/2006/relationships/image" Target="../media/image61.emf"/><Relationship Id="rId27" Type="http://schemas.openxmlformats.org/officeDocument/2006/relationships/image" Target="../media/image63.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68.emf"/><Relationship Id="rId18" Type="http://schemas.openxmlformats.org/officeDocument/2006/relationships/image" Target="../media/image70.emf"/><Relationship Id="rId3" Type="http://schemas.openxmlformats.org/officeDocument/2006/relationships/notesSlide" Target="../notesSlides/notesSlide5.xml"/><Relationship Id="rId21" Type="http://schemas.openxmlformats.org/officeDocument/2006/relationships/image" Target="../media/image71.emf"/><Relationship Id="rId7" Type="http://schemas.openxmlformats.org/officeDocument/2006/relationships/image" Target="../media/image65.emf"/><Relationship Id="rId12" Type="http://schemas.openxmlformats.org/officeDocument/2006/relationships/oleObject" Target="../embeddings/oleObject79.bin"/><Relationship Id="rId17" Type="http://schemas.openxmlformats.org/officeDocument/2006/relationships/oleObject" Target="../embeddings/oleObject82.bin"/><Relationship Id="rId25" Type="http://schemas.openxmlformats.org/officeDocument/2006/relationships/image" Target="../media/image73.emf"/><Relationship Id="rId2" Type="http://schemas.openxmlformats.org/officeDocument/2006/relationships/slideLayout" Target="../slideLayouts/slideLayout2.xml"/><Relationship Id="rId16" Type="http://schemas.openxmlformats.org/officeDocument/2006/relationships/image" Target="../media/image69.emf"/><Relationship Id="rId20" Type="http://schemas.openxmlformats.org/officeDocument/2006/relationships/oleObject" Target="../embeddings/oleObject84.bin"/><Relationship Id="rId1" Type="http://schemas.openxmlformats.org/officeDocument/2006/relationships/vmlDrawing" Target="../drawings/vmlDrawing9.vml"/><Relationship Id="rId6" Type="http://schemas.openxmlformats.org/officeDocument/2006/relationships/oleObject" Target="../embeddings/oleObject76.bin"/><Relationship Id="rId11" Type="http://schemas.openxmlformats.org/officeDocument/2006/relationships/image" Target="../media/image67.emf"/><Relationship Id="rId24" Type="http://schemas.openxmlformats.org/officeDocument/2006/relationships/oleObject" Target="../embeddings/oleObject86.bin"/><Relationship Id="rId5" Type="http://schemas.openxmlformats.org/officeDocument/2006/relationships/image" Target="../media/image64.emf"/><Relationship Id="rId15" Type="http://schemas.openxmlformats.org/officeDocument/2006/relationships/oleObject" Target="../embeddings/oleObject81.bin"/><Relationship Id="rId23" Type="http://schemas.openxmlformats.org/officeDocument/2006/relationships/image" Target="../media/image72.emf"/><Relationship Id="rId10" Type="http://schemas.openxmlformats.org/officeDocument/2006/relationships/oleObject" Target="../embeddings/oleObject78.bin"/><Relationship Id="rId19" Type="http://schemas.openxmlformats.org/officeDocument/2006/relationships/oleObject" Target="../embeddings/oleObject83.bin"/><Relationship Id="rId4" Type="http://schemas.openxmlformats.org/officeDocument/2006/relationships/oleObject" Target="../embeddings/oleObject75.bin"/><Relationship Id="rId9" Type="http://schemas.openxmlformats.org/officeDocument/2006/relationships/image" Target="../media/image66.emf"/><Relationship Id="rId14" Type="http://schemas.openxmlformats.org/officeDocument/2006/relationships/oleObject" Target="../embeddings/oleObject80.bin"/><Relationship Id="rId22" Type="http://schemas.openxmlformats.org/officeDocument/2006/relationships/oleObject" Target="../embeddings/oleObject8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74.emf"/><Relationship Id="rId5" Type="http://schemas.openxmlformats.org/officeDocument/2006/relationships/oleObject" Target="../embeddings/oleObject88.bin"/><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93.bin"/><Relationship Id="rId18" Type="http://schemas.openxmlformats.org/officeDocument/2006/relationships/image" Target="../media/image81.emf"/><Relationship Id="rId3" Type="http://schemas.openxmlformats.org/officeDocument/2006/relationships/notesSlide" Target="../notesSlides/notesSlide6.xml"/><Relationship Id="rId7" Type="http://schemas.openxmlformats.org/officeDocument/2006/relationships/oleObject" Target="../embeddings/oleObject90.bin"/><Relationship Id="rId12" Type="http://schemas.openxmlformats.org/officeDocument/2006/relationships/image" Target="../media/image78.emf"/><Relationship Id="rId17" Type="http://schemas.openxmlformats.org/officeDocument/2006/relationships/oleObject" Target="../embeddings/oleObject95.bin"/><Relationship Id="rId2" Type="http://schemas.openxmlformats.org/officeDocument/2006/relationships/slideLayout" Target="../slideLayouts/slideLayout2.xml"/><Relationship Id="rId16" Type="http://schemas.openxmlformats.org/officeDocument/2006/relationships/image" Target="../media/image80.emf"/><Relationship Id="rId1" Type="http://schemas.openxmlformats.org/officeDocument/2006/relationships/vmlDrawing" Target="../drawings/vmlDrawing11.vml"/><Relationship Id="rId6" Type="http://schemas.openxmlformats.org/officeDocument/2006/relationships/image" Target="../media/image75.emf"/><Relationship Id="rId11" Type="http://schemas.openxmlformats.org/officeDocument/2006/relationships/oleObject" Target="../embeddings/oleObject92.bin"/><Relationship Id="rId5" Type="http://schemas.openxmlformats.org/officeDocument/2006/relationships/oleObject" Target="../embeddings/oleObject89.bin"/><Relationship Id="rId15" Type="http://schemas.openxmlformats.org/officeDocument/2006/relationships/oleObject" Target="../embeddings/oleObject94.bin"/><Relationship Id="rId10" Type="http://schemas.openxmlformats.org/officeDocument/2006/relationships/image" Target="../media/image77.emf"/><Relationship Id="rId4" Type="http://schemas.openxmlformats.org/officeDocument/2006/relationships/image" Target="../media/image82.jpeg"/><Relationship Id="rId9" Type="http://schemas.openxmlformats.org/officeDocument/2006/relationships/oleObject" Target="../embeddings/oleObject91.bin"/><Relationship Id="rId14" Type="http://schemas.openxmlformats.org/officeDocument/2006/relationships/image" Target="../media/image79.emf"/></Relationships>
</file>

<file path=ppt/slides/_rels/slide15.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100.bin"/><Relationship Id="rId18" Type="http://schemas.openxmlformats.org/officeDocument/2006/relationships/image" Target="../media/image85.emf"/><Relationship Id="rId3" Type="http://schemas.openxmlformats.org/officeDocument/2006/relationships/notesSlide" Target="../notesSlides/notesSlide7.xml"/><Relationship Id="rId21" Type="http://schemas.openxmlformats.org/officeDocument/2006/relationships/oleObject" Target="../embeddings/oleObject104.bin"/><Relationship Id="rId7" Type="http://schemas.openxmlformats.org/officeDocument/2006/relationships/oleObject" Target="../embeddings/oleObject97.bin"/><Relationship Id="rId12" Type="http://schemas.openxmlformats.org/officeDocument/2006/relationships/image" Target="../media/image78.emf"/><Relationship Id="rId17" Type="http://schemas.openxmlformats.org/officeDocument/2006/relationships/oleObject" Target="../embeddings/oleObject102.bin"/><Relationship Id="rId2" Type="http://schemas.openxmlformats.org/officeDocument/2006/relationships/slideLayout" Target="../slideLayouts/slideLayout2.xml"/><Relationship Id="rId16" Type="http://schemas.openxmlformats.org/officeDocument/2006/relationships/image" Target="../media/image84.emf"/><Relationship Id="rId20" Type="http://schemas.openxmlformats.org/officeDocument/2006/relationships/image" Target="../media/image86.emf"/><Relationship Id="rId1" Type="http://schemas.openxmlformats.org/officeDocument/2006/relationships/vmlDrawing" Target="../drawings/vmlDrawing12.vml"/><Relationship Id="rId6" Type="http://schemas.openxmlformats.org/officeDocument/2006/relationships/image" Target="../media/image75.emf"/><Relationship Id="rId11" Type="http://schemas.openxmlformats.org/officeDocument/2006/relationships/oleObject" Target="../embeddings/oleObject99.bin"/><Relationship Id="rId5" Type="http://schemas.openxmlformats.org/officeDocument/2006/relationships/oleObject" Target="../embeddings/oleObject96.bin"/><Relationship Id="rId15" Type="http://schemas.openxmlformats.org/officeDocument/2006/relationships/oleObject" Target="../embeddings/oleObject101.bin"/><Relationship Id="rId10" Type="http://schemas.openxmlformats.org/officeDocument/2006/relationships/image" Target="../media/image77.emf"/><Relationship Id="rId19" Type="http://schemas.openxmlformats.org/officeDocument/2006/relationships/oleObject" Target="../embeddings/oleObject103.bin"/><Relationship Id="rId4" Type="http://schemas.openxmlformats.org/officeDocument/2006/relationships/image" Target="../media/image82.jpeg"/><Relationship Id="rId9" Type="http://schemas.openxmlformats.org/officeDocument/2006/relationships/oleObject" Target="../embeddings/oleObject98.bin"/><Relationship Id="rId14" Type="http://schemas.openxmlformats.org/officeDocument/2006/relationships/image" Target="../media/image83.emf"/><Relationship Id="rId22" Type="http://schemas.openxmlformats.org/officeDocument/2006/relationships/image" Target="../media/image87.emf"/></Relationships>
</file>

<file path=ppt/slides/_rels/slide1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notesSlide" Target="../notesSlides/notesSlide8.xml"/><Relationship Id="rId7" Type="http://schemas.openxmlformats.org/officeDocument/2006/relationships/oleObject" Target="../embeddings/oleObject106.bin"/><Relationship Id="rId12" Type="http://schemas.openxmlformats.org/officeDocument/2006/relationships/image" Target="../media/image90.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2.jpeg"/><Relationship Id="rId11" Type="http://schemas.openxmlformats.org/officeDocument/2006/relationships/oleObject" Target="../embeddings/oleObject108.bin"/><Relationship Id="rId5" Type="http://schemas.openxmlformats.org/officeDocument/2006/relationships/image" Target="../media/image88.emf"/><Relationship Id="rId10" Type="http://schemas.openxmlformats.org/officeDocument/2006/relationships/image" Target="../media/image89.emf"/><Relationship Id="rId4" Type="http://schemas.openxmlformats.org/officeDocument/2006/relationships/oleObject" Target="../embeddings/oleObject105.bin"/><Relationship Id="rId9" Type="http://schemas.openxmlformats.org/officeDocument/2006/relationships/oleObject" Target="../embeddings/oleObject10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notesSlide" Target="../notesSlides/notesSlide9.xml"/><Relationship Id="rId7" Type="http://schemas.openxmlformats.org/officeDocument/2006/relationships/image" Target="../media/image92.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10.bin"/><Relationship Id="rId5" Type="http://schemas.openxmlformats.org/officeDocument/2006/relationships/image" Target="../media/image91.emf"/><Relationship Id="rId4" Type="http://schemas.openxmlformats.org/officeDocument/2006/relationships/oleObject" Target="../embeddings/oleObject109.bin"/><Relationship Id="rId9" Type="http://schemas.openxmlformats.org/officeDocument/2006/relationships/image" Target="../media/image9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94.emf"/><Relationship Id="rId4" Type="http://schemas.openxmlformats.org/officeDocument/2006/relationships/oleObject" Target="../embeddings/oleObject11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5.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114.bin"/><Relationship Id="rId5" Type="http://schemas.openxmlformats.org/officeDocument/2006/relationships/image" Target="../media/image88.emf"/><Relationship Id="rId4" Type="http://schemas.openxmlformats.org/officeDocument/2006/relationships/oleObject" Target="../embeddings/oleObject11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17.bin"/><Relationship Id="rId3" Type="http://schemas.openxmlformats.org/officeDocument/2006/relationships/notesSlide" Target="../notesSlides/notesSlide12.xml"/><Relationship Id="rId7" Type="http://schemas.openxmlformats.org/officeDocument/2006/relationships/image" Target="../media/image97.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116.bin"/><Relationship Id="rId5" Type="http://schemas.openxmlformats.org/officeDocument/2006/relationships/image" Target="../media/image96.emf"/><Relationship Id="rId4" Type="http://schemas.openxmlformats.org/officeDocument/2006/relationships/oleObject" Target="../embeddings/oleObject115.bin"/><Relationship Id="rId9" Type="http://schemas.openxmlformats.org/officeDocument/2006/relationships/image" Target="../media/image98.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20.bin"/><Relationship Id="rId3" Type="http://schemas.openxmlformats.org/officeDocument/2006/relationships/notesSlide" Target="../notesSlides/notesSlide13.xml"/><Relationship Id="rId7" Type="http://schemas.openxmlformats.org/officeDocument/2006/relationships/image" Target="../media/image96.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119.bin"/><Relationship Id="rId5" Type="http://schemas.openxmlformats.org/officeDocument/2006/relationships/image" Target="../media/image99.emf"/><Relationship Id="rId4" Type="http://schemas.openxmlformats.org/officeDocument/2006/relationships/oleObject" Target="../embeddings/oleObject118.bin"/><Relationship Id="rId9" Type="http://schemas.openxmlformats.org/officeDocument/2006/relationships/image" Target="../media/image100.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3.bin"/><Relationship Id="rId3" Type="http://schemas.openxmlformats.org/officeDocument/2006/relationships/notesSlide" Target="../notesSlides/notesSlide14.xml"/><Relationship Id="rId7" Type="http://schemas.openxmlformats.org/officeDocument/2006/relationships/image" Target="../media/image102.emf"/><Relationship Id="rId12" Type="http://schemas.openxmlformats.org/officeDocument/2006/relationships/oleObject" Target="../embeddings/oleObject12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122.bin"/><Relationship Id="rId11" Type="http://schemas.openxmlformats.org/officeDocument/2006/relationships/image" Target="../media/image104.emf"/><Relationship Id="rId5" Type="http://schemas.openxmlformats.org/officeDocument/2006/relationships/image" Target="../media/image101.emf"/><Relationship Id="rId10" Type="http://schemas.openxmlformats.org/officeDocument/2006/relationships/oleObject" Target="../embeddings/oleObject124.bin"/><Relationship Id="rId4" Type="http://schemas.openxmlformats.org/officeDocument/2006/relationships/oleObject" Target="../embeddings/oleObject121.bin"/><Relationship Id="rId9" Type="http://schemas.openxmlformats.org/officeDocument/2006/relationships/image" Target="../media/image10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5.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8.bin"/><Relationship Id="rId13" Type="http://schemas.openxmlformats.org/officeDocument/2006/relationships/image" Target="../media/image110.emf"/><Relationship Id="rId18" Type="http://schemas.openxmlformats.org/officeDocument/2006/relationships/image" Target="../media/image112.emf"/><Relationship Id="rId3" Type="http://schemas.openxmlformats.org/officeDocument/2006/relationships/notesSlide" Target="../notesSlides/notesSlide17.xml"/><Relationship Id="rId7" Type="http://schemas.openxmlformats.org/officeDocument/2006/relationships/image" Target="../media/image107.emf"/><Relationship Id="rId12" Type="http://schemas.openxmlformats.org/officeDocument/2006/relationships/oleObject" Target="../embeddings/oleObject130.bin"/><Relationship Id="rId17" Type="http://schemas.openxmlformats.org/officeDocument/2006/relationships/oleObject" Target="../embeddings/oleObject133.bin"/><Relationship Id="rId2" Type="http://schemas.openxmlformats.org/officeDocument/2006/relationships/slideLayout" Target="../slideLayouts/slideLayout2.xml"/><Relationship Id="rId16" Type="http://schemas.openxmlformats.org/officeDocument/2006/relationships/image" Target="../media/image111.emf"/><Relationship Id="rId1" Type="http://schemas.openxmlformats.org/officeDocument/2006/relationships/vmlDrawing" Target="../drawings/vmlDrawing20.vml"/><Relationship Id="rId6" Type="http://schemas.openxmlformats.org/officeDocument/2006/relationships/oleObject" Target="../embeddings/oleObject127.bin"/><Relationship Id="rId11" Type="http://schemas.openxmlformats.org/officeDocument/2006/relationships/image" Target="../media/image109.emf"/><Relationship Id="rId5" Type="http://schemas.openxmlformats.org/officeDocument/2006/relationships/image" Target="../media/image106.emf"/><Relationship Id="rId15" Type="http://schemas.openxmlformats.org/officeDocument/2006/relationships/oleObject" Target="../embeddings/oleObject132.bin"/><Relationship Id="rId10" Type="http://schemas.openxmlformats.org/officeDocument/2006/relationships/oleObject" Target="../embeddings/oleObject129.bin"/><Relationship Id="rId4" Type="http://schemas.openxmlformats.org/officeDocument/2006/relationships/oleObject" Target="../embeddings/oleObject126.bin"/><Relationship Id="rId9" Type="http://schemas.openxmlformats.org/officeDocument/2006/relationships/image" Target="../media/image108.emf"/><Relationship Id="rId14" Type="http://schemas.openxmlformats.org/officeDocument/2006/relationships/oleObject" Target="../embeddings/oleObject131.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6.bin"/><Relationship Id="rId13" Type="http://schemas.openxmlformats.org/officeDocument/2006/relationships/image" Target="../media/image110.emf"/><Relationship Id="rId18" Type="http://schemas.openxmlformats.org/officeDocument/2006/relationships/image" Target="../media/image116.emf"/><Relationship Id="rId3" Type="http://schemas.openxmlformats.org/officeDocument/2006/relationships/notesSlide" Target="../notesSlides/notesSlide18.xml"/><Relationship Id="rId7" Type="http://schemas.openxmlformats.org/officeDocument/2006/relationships/image" Target="../media/image113.emf"/><Relationship Id="rId12" Type="http://schemas.openxmlformats.org/officeDocument/2006/relationships/oleObject" Target="../embeddings/oleObject138.bin"/><Relationship Id="rId17" Type="http://schemas.openxmlformats.org/officeDocument/2006/relationships/oleObject" Target="../embeddings/oleObject141.bin"/><Relationship Id="rId2" Type="http://schemas.openxmlformats.org/officeDocument/2006/relationships/slideLayout" Target="../slideLayouts/slideLayout2.xml"/><Relationship Id="rId16" Type="http://schemas.openxmlformats.org/officeDocument/2006/relationships/image" Target="../media/image115.emf"/><Relationship Id="rId20" Type="http://schemas.openxmlformats.org/officeDocument/2006/relationships/image" Target="../media/image117.emf"/><Relationship Id="rId1" Type="http://schemas.openxmlformats.org/officeDocument/2006/relationships/vmlDrawing" Target="../drawings/vmlDrawing21.vml"/><Relationship Id="rId6" Type="http://schemas.openxmlformats.org/officeDocument/2006/relationships/oleObject" Target="../embeddings/oleObject135.bin"/><Relationship Id="rId11" Type="http://schemas.openxmlformats.org/officeDocument/2006/relationships/image" Target="../media/image108.emf"/><Relationship Id="rId5" Type="http://schemas.openxmlformats.org/officeDocument/2006/relationships/image" Target="../media/image106.emf"/><Relationship Id="rId15" Type="http://schemas.openxmlformats.org/officeDocument/2006/relationships/oleObject" Target="../embeddings/oleObject140.bin"/><Relationship Id="rId10" Type="http://schemas.openxmlformats.org/officeDocument/2006/relationships/oleObject" Target="../embeddings/oleObject137.bin"/><Relationship Id="rId19" Type="http://schemas.openxmlformats.org/officeDocument/2006/relationships/oleObject" Target="../embeddings/oleObject142.bin"/><Relationship Id="rId4" Type="http://schemas.openxmlformats.org/officeDocument/2006/relationships/oleObject" Target="../embeddings/oleObject134.bin"/><Relationship Id="rId9" Type="http://schemas.openxmlformats.org/officeDocument/2006/relationships/image" Target="../media/image114.emf"/><Relationship Id="rId14" Type="http://schemas.openxmlformats.org/officeDocument/2006/relationships/oleObject" Target="../embeddings/oleObject139.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oleObject" Target="../embeddings/oleObject148.bin"/><Relationship Id="rId3" Type="http://schemas.openxmlformats.org/officeDocument/2006/relationships/notesSlide" Target="../notesSlides/notesSlide19.xml"/><Relationship Id="rId7" Type="http://schemas.openxmlformats.org/officeDocument/2006/relationships/image" Target="../media/image110.emf"/><Relationship Id="rId12" Type="http://schemas.openxmlformats.org/officeDocument/2006/relationships/image" Target="../media/image115.emf"/><Relationship Id="rId2" Type="http://schemas.openxmlformats.org/officeDocument/2006/relationships/slideLayout" Target="../slideLayouts/slideLayout2.xml"/><Relationship Id="rId16" Type="http://schemas.openxmlformats.org/officeDocument/2006/relationships/image" Target="../media/image116.emf"/><Relationship Id="rId1" Type="http://schemas.openxmlformats.org/officeDocument/2006/relationships/vmlDrawing" Target="../drawings/vmlDrawing22.vml"/><Relationship Id="rId6" Type="http://schemas.openxmlformats.org/officeDocument/2006/relationships/oleObject" Target="../embeddings/oleObject144.bin"/><Relationship Id="rId11" Type="http://schemas.openxmlformats.org/officeDocument/2006/relationships/oleObject" Target="../embeddings/oleObject147.bin"/><Relationship Id="rId5" Type="http://schemas.openxmlformats.org/officeDocument/2006/relationships/image" Target="../media/image108.emf"/><Relationship Id="rId15" Type="http://schemas.openxmlformats.org/officeDocument/2006/relationships/oleObject" Target="../embeddings/oleObject149.bin"/><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106.emf"/><Relationship Id="rId14" Type="http://schemas.openxmlformats.org/officeDocument/2006/relationships/image" Target="../media/image118.emf"/></Relationships>
</file>

<file path=ppt/slides/_rels/slide28.xml.rels><?xml version="1.0" encoding="UTF-8" standalone="yes"?>
<Relationships xmlns="http://schemas.openxmlformats.org/package/2006/relationships"><Relationship Id="rId13" Type="http://schemas.openxmlformats.org/officeDocument/2006/relationships/image" Target="../media/image111.emf"/><Relationship Id="rId18" Type="http://schemas.openxmlformats.org/officeDocument/2006/relationships/oleObject" Target="../embeddings/oleObject157.bin"/><Relationship Id="rId26" Type="http://schemas.openxmlformats.org/officeDocument/2006/relationships/image" Target="../media/image120.emf"/><Relationship Id="rId3" Type="http://schemas.openxmlformats.org/officeDocument/2006/relationships/notesSlide" Target="../notesSlides/notesSlide20.xml"/><Relationship Id="rId21" Type="http://schemas.openxmlformats.org/officeDocument/2006/relationships/oleObject" Target="../embeddings/oleObject160.bin"/><Relationship Id="rId34" Type="http://schemas.openxmlformats.org/officeDocument/2006/relationships/image" Target="../media/image122.emf"/><Relationship Id="rId7" Type="http://schemas.openxmlformats.org/officeDocument/2006/relationships/image" Target="../media/image109.emf"/><Relationship Id="rId12" Type="http://schemas.openxmlformats.org/officeDocument/2006/relationships/oleObject" Target="../embeddings/oleObject154.bin"/><Relationship Id="rId17" Type="http://schemas.openxmlformats.org/officeDocument/2006/relationships/image" Target="../media/image119.emf"/><Relationship Id="rId25" Type="http://schemas.openxmlformats.org/officeDocument/2006/relationships/oleObject" Target="../embeddings/oleObject162.bin"/><Relationship Id="rId33" Type="http://schemas.openxmlformats.org/officeDocument/2006/relationships/oleObject" Target="../embeddings/oleObject168.bin"/><Relationship Id="rId2" Type="http://schemas.openxmlformats.org/officeDocument/2006/relationships/slideLayout" Target="../slideLayouts/slideLayout2.xml"/><Relationship Id="rId16" Type="http://schemas.openxmlformats.org/officeDocument/2006/relationships/oleObject" Target="../embeddings/oleObject156.bin"/><Relationship Id="rId20" Type="http://schemas.openxmlformats.org/officeDocument/2006/relationships/oleObject" Target="../embeddings/oleObject159.bin"/><Relationship Id="rId29" Type="http://schemas.openxmlformats.org/officeDocument/2006/relationships/oleObject" Target="../embeddings/oleObject165.bin"/><Relationship Id="rId1" Type="http://schemas.openxmlformats.org/officeDocument/2006/relationships/vmlDrawing" Target="../drawings/vmlDrawing23.vml"/><Relationship Id="rId6" Type="http://schemas.openxmlformats.org/officeDocument/2006/relationships/oleObject" Target="../embeddings/oleObject151.bin"/><Relationship Id="rId11" Type="http://schemas.openxmlformats.org/officeDocument/2006/relationships/image" Target="../media/image106.emf"/><Relationship Id="rId24" Type="http://schemas.openxmlformats.org/officeDocument/2006/relationships/image" Target="../media/image116.emf"/><Relationship Id="rId32" Type="http://schemas.openxmlformats.org/officeDocument/2006/relationships/oleObject" Target="../embeddings/oleObject167.bin"/><Relationship Id="rId5" Type="http://schemas.openxmlformats.org/officeDocument/2006/relationships/image" Target="../media/image108.emf"/><Relationship Id="rId15" Type="http://schemas.openxmlformats.org/officeDocument/2006/relationships/image" Target="../media/image112.emf"/><Relationship Id="rId23" Type="http://schemas.openxmlformats.org/officeDocument/2006/relationships/oleObject" Target="../embeddings/oleObject161.bin"/><Relationship Id="rId28" Type="http://schemas.openxmlformats.org/officeDocument/2006/relationships/oleObject" Target="../embeddings/oleObject164.bin"/><Relationship Id="rId10" Type="http://schemas.openxmlformats.org/officeDocument/2006/relationships/oleObject" Target="../embeddings/oleObject153.bin"/><Relationship Id="rId19" Type="http://schemas.openxmlformats.org/officeDocument/2006/relationships/oleObject" Target="../embeddings/oleObject158.bin"/><Relationship Id="rId31" Type="http://schemas.openxmlformats.org/officeDocument/2006/relationships/image" Target="../media/image121.emf"/><Relationship Id="rId4" Type="http://schemas.openxmlformats.org/officeDocument/2006/relationships/oleObject" Target="../embeddings/oleObject150.bin"/><Relationship Id="rId9" Type="http://schemas.openxmlformats.org/officeDocument/2006/relationships/image" Target="../media/image110.emf"/><Relationship Id="rId14" Type="http://schemas.openxmlformats.org/officeDocument/2006/relationships/oleObject" Target="../embeddings/oleObject155.bin"/><Relationship Id="rId22" Type="http://schemas.openxmlformats.org/officeDocument/2006/relationships/image" Target="../media/image115.emf"/><Relationship Id="rId27" Type="http://schemas.openxmlformats.org/officeDocument/2006/relationships/oleObject" Target="../embeddings/oleObject163.bin"/><Relationship Id="rId30" Type="http://schemas.openxmlformats.org/officeDocument/2006/relationships/oleObject" Target="../embeddings/oleObject166.bin"/><Relationship Id="rId8" Type="http://schemas.openxmlformats.org/officeDocument/2006/relationships/oleObject" Target="../embeddings/oleObject152.bin"/></Relationships>
</file>

<file path=ppt/slides/_rels/slide29.x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oleObject" Target="../embeddings/oleObject174.bin"/><Relationship Id="rId18" Type="http://schemas.openxmlformats.org/officeDocument/2006/relationships/oleObject" Target="../embeddings/oleObject177.bin"/><Relationship Id="rId3" Type="http://schemas.openxmlformats.org/officeDocument/2006/relationships/notesSlide" Target="../notesSlides/notesSlide21.xml"/><Relationship Id="rId7" Type="http://schemas.openxmlformats.org/officeDocument/2006/relationships/oleObject" Target="../embeddings/oleObject171.bin"/><Relationship Id="rId12" Type="http://schemas.openxmlformats.org/officeDocument/2006/relationships/image" Target="../media/image125.emf"/><Relationship Id="rId17" Type="http://schemas.openxmlformats.org/officeDocument/2006/relationships/image" Target="../media/image127.emf"/><Relationship Id="rId2" Type="http://schemas.openxmlformats.org/officeDocument/2006/relationships/slideLayout" Target="../slideLayouts/slideLayout2.xml"/><Relationship Id="rId16" Type="http://schemas.openxmlformats.org/officeDocument/2006/relationships/oleObject" Target="../embeddings/oleObject176.bin"/><Relationship Id="rId1" Type="http://schemas.openxmlformats.org/officeDocument/2006/relationships/vmlDrawing" Target="../drawings/vmlDrawing24.vml"/><Relationship Id="rId6" Type="http://schemas.openxmlformats.org/officeDocument/2006/relationships/oleObject" Target="../embeddings/oleObject170.bin"/><Relationship Id="rId11" Type="http://schemas.openxmlformats.org/officeDocument/2006/relationships/oleObject" Target="../embeddings/oleObject173.bin"/><Relationship Id="rId5" Type="http://schemas.openxmlformats.org/officeDocument/2006/relationships/image" Target="../media/image123.emf"/><Relationship Id="rId15" Type="http://schemas.openxmlformats.org/officeDocument/2006/relationships/oleObject" Target="../embeddings/oleObject175.bin"/><Relationship Id="rId10" Type="http://schemas.openxmlformats.org/officeDocument/2006/relationships/image" Target="../media/image109.emf"/><Relationship Id="rId4" Type="http://schemas.openxmlformats.org/officeDocument/2006/relationships/oleObject" Target="../embeddings/oleObject169.bin"/><Relationship Id="rId9" Type="http://schemas.openxmlformats.org/officeDocument/2006/relationships/oleObject" Target="../embeddings/oleObject172.bin"/><Relationship Id="rId14"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80.bin"/><Relationship Id="rId13" Type="http://schemas.openxmlformats.org/officeDocument/2006/relationships/image" Target="../media/image127.emf"/><Relationship Id="rId3" Type="http://schemas.openxmlformats.org/officeDocument/2006/relationships/notesSlide" Target="../notesSlides/notesSlide22.xml"/><Relationship Id="rId7" Type="http://schemas.openxmlformats.org/officeDocument/2006/relationships/image" Target="../media/image125.emf"/><Relationship Id="rId12" Type="http://schemas.openxmlformats.org/officeDocument/2006/relationships/oleObject" Target="../embeddings/oleObject182.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179.bin"/><Relationship Id="rId11" Type="http://schemas.openxmlformats.org/officeDocument/2006/relationships/image" Target="../media/image123.emf"/><Relationship Id="rId5" Type="http://schemas.openxmlformats.org/officeDocument/2006/relationships/image" Target="../media/image109.emf"/><Relationship Id="rId15" Type="http://schemas.openxmlformats.org/officeDocument/2006/relationships/image" Target="../media/image128.emf"/><Relationship Id="rId10" Type="http://schemas.openxmlformats.org/officeDocument/2006/relationships/oleObject" Target="../embeddings/oleObject181.bin"/><Relationship Id="rId4" Type="http://schemas.openxmlformats.org/officeDocument/2006/relationships/oleObject" Target="../embeddings/oleObject178.bin"/><Relationship Id="rId9" Type="http://schemas.openxmlformats.org/officeDocument/2006/relationships/image" Target="../media/image126.emf"/><Relationship Id="rId14" Type="http://schemas.openxmlformats.org/officeDocument/2006/relationships/oleObject" Target="../embeddings/oleObject183.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86.bin"/><Relationship Id="rId13" Type="http://schemas.openxmlformats.org/officeDocument/2006/relationships/image" Target="../media/image131.emf"/><Relationship Id="rId18" Type="http://schemas.openxmlformats.org/officeDocument/2006/relationships/oleObject" Target="../embeddings/oleObject192.bin"/><Relationship Id="rId3" Type="http://schemas.openxmlformats.org/officeDocument/2006/relationships/notesSlide" Target="../notesSlides/notesSlide23.xml"/><Relationship Id="rId21" Type="http://schemas.openxmlformats.org/officeDocument/2006/relationships/image" Target="../media/image133.emf"/><Relationship Id="rId7" Type="http://schemas.openxmlformats.org/officeDocument/2006/relationships/image" Target="../media/image125.emf"/><Relationship Id="rId12" Type="http://schemas.openxmlformats.org/officeDocument/2006/relationships/oleObject" Target="../embeddings/oleObject188.bin"/><Relationship Id="rId17" Type="http://schemas.openxmlformats.org/officeDocument/2006/relationships/oleObject" Target="../embeddings/oleObject191.bin"/><Relationship Id="rId2" Type="http://schemas.openxmlformats.org/officeDocument/2006/relationships/slideLayout" Target="../slideLayouts/slideLayout2.xml"/><Relationship Id="rId16" Type="http://schemas.openxmlformats.org/officeDocument/2006/relationships/oleObject" Target="../embeddings/oleObject190.bin"/><Relationship Id="rId20" Type="http://schemas.openxmlformats.org/officeDocument/2006/relationships/oleObject" Target="../embeddings/oleObject193.bin"/><Relationship Id="rId1" Type="http://schemas.openxmlformats.org/officeDocument/2006/relationships/vmlDrawing" Target="../drawings/vmlDrawing26.vml"/><Relationship Id="rId6" Type="http://schemas.openxmlformats.org/officeDocument/2006/relationships/oleObject" Target="../embeddings/oleObject185.bin"/><Relationship Id="rId11" Type="http://schemas.openxmlformats.org/officeDocument/2006/relationships/image" Target="../media/image130.emf"/><Relationship Id="rId5" Type="http://schemas.openxmlformats.org/officeDocument/2006/relationships/image" Target="../media/image109.emf"/><Relationship Id="rId15" Type="http://schemas.openxmlformats.org/officeDocument/2006/relationships/image" Target="../media/image132.emf"/><Relationship Id="rId10" Type="http://schemas.openxmlformats.org/officeDocument/2006/relationships/oleObject" Target="../embeddings/oleObject187.bin"/><Relationship Id="rId19" Type="http://schemas.openxmlformats.org/officeDocument/2006/relationships/image" Target="../media/image127.emf"/><Relationship Id="rId4" Type="http://schemas.openxmlformats.org/officeDocument/2006/relationships/oleObject" Target="../embeddings/oleObject184.bin"/><Relationship Id="rId9" Type="http://schemas.openxmlformats.org/officeDocument/2006/relationships/image" Target="../media/image129.emf"/><Relationship Id="rId14" Type="http://schemas.openxmlformats.org/officeDocument/2006/relationships/oleObject" Target="../embeddings/oleObject189.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96.bin"/><Relationship Id="rId13" Type="http://schemas.openxmlformats.org/officeDocument/2006/relationships/image" Target="../media/image138.emf"/><Relationship Id="rId18" Type="http://schemas.openxmlformats.org/officeDocument/2006/relationships/oleObject" Target="../embeddings/oleObject201.bin"/><Relationship Id="rId3" Type="http://schemas.openxmlformats.org/officeDocument/2006/relationships/notesSlide" Target="../notesSlides/notesSlide24.xml"/><Relationship Id="rId21" Type="http://schemas.openxmlformats.org/officeDocument/2006/relationships/image" Target="../media/image141.emf"/><Relationship Id="rId7" Type="http://schemas.openxmlformats.org/officeDocument/2006/relationships/image" Target="../media/image135.emf"/><Relationship Id="rId12" Type="http://schemas.openxmlformats.org/officeDocument/2006/relationships/oleObject" Target="../embeddings/oleObject198.bin"/><Relationship Id="rId17" Type="http://schemas.openxmlformats.org/officeDocument/2006/relationships/image" Target="../media/image139.emf"/><Relationship Id="rId25" Type="http://schemas.openxmlformats.org/officeDocument/2006/relationships/image" Target="../media/image143.emf"/><Relationship Id="rId2" Type="http://schemas.openxmlformats.org/officeDocument/2006/relationships/slideLayout" Target="../slideLayouts/slideLayout2.xml"/><Relationship Id="rId16" Type="http://schemas.openxmlformats.org/officeDocument/2006/relationships/oleObject" Target="../embeddings/oleObject200.bin"/><Relationship Id="rId20" Type="http://schemas.openxmlformats.org/officeDocument/2006/relationships/oleObject" Target="../embeddings/oleObject202.bin"/><Relationship Id="rId1" Type="http://schemas.openxmlformats.org/officeDocument/2006/relationships/vmlDrawing" Target="../drawings/vmlDrawing27.vml"/><Relationship Id="rId6" Type="http://schemas.openxmlformats.org/officeDocument/2006/relationships/oleObject" Target="../embeddings/oleObject195.bin"/><Relationship Id="rId11" Type="http://schemas.openxmlformats.org/officeDocument/2006/relationships/image" Target="../media/image137.emf"/><Relationship Id="rId24" Type="http://schemas.openxmlformats.org/officeDocument/2006/relationships/oleObject" Target="../embeddings/oleObject204.bin"/><Relationship Id="rId5" Type="http://schemas.openxmlformats.org/officeDocument/2006/relationships/image" Target="../media/image134.emf"/><Relationship Id="rId15" Type="http://schemas.openxmlformats.org/officeDocument/2006/relationships/image" Target="../media/image109.emf"/><Relationship Id="rId23" Type="http://schemas.openxmlformats.org/officeDocument/2006/relationships/image" Target="../media/image142.emf"/><Relationship Id="rId10" Type="http://schemas.openxmlformats.org/officeDocument/2006/relationships/oleObject" Target="../embeddings/oleObject197.bin"/><Relationship Id="rId19" Type="http://schemas.openxmlformats.org/officeDocument/2006/relationships/image" Target="../media/image140.emf"/><Relationship Id="rId4" Type="http://schemas.openxmlformats.org/officeDocument/2006/relationships/oleObject" Target="../embeddings/oleObject194.bin"/><Relationship Id="rId9" Type="http://schemas.openxmlformats.org/officeDocument/2006/relationships/image" Target="../media/image136.emf"/><Relationship Id="rId14" Type="http://schemas.openxmlformats.org/officeDocument/2006/relationships/oleObject" Target="../embeddings/oleObject199.bin"/><Relationship Id="rId22" Type="http://schemas.openxmlformats.org/officeDocument/2006/relationships/oleObject" Target="../embeddings/oleObject203.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07.bin"/><Relationship Id="rId13" Type="http://schemas.openxmlformats.org/officeDocument/2006/relationships/image" Target="../media/image123.emf"/><Relationship Id="rId18" Type="http://schemas.openxmlformats.org/officeDocument/2006/relationships/oleObject" Target="../embeddings/oleObject212.bin"/><Relationship Id="rId3" Type="http://schemas.openxmlformats.org/officeDocument/2006/relationships/notesSlide" Target="../notesSlides/notesSlide25.xml"/><Relationship Id="rId21" Type="http://schemas.openxmlformats.org/officeDocument/2006/relationships/image" Target="../media/image147.emf"/><Relationship Id="rId7" Type="http://schemas.openxmlformats.org/officeDocument/2006/relationships/image" Target="../media/image109.emf"/><Relationship Id="rId12" Type="http://schemas.openxmlformats.org/officeDocument/2006/relationships/oleObject" Target="../embeddings/oleObject209.bin"/><Relationship Id="rId17" Type="http://schemas.openxmlformats.org/officeDocument/2006/relationships/image" Target="../media/image145.emf"/><Relationship Id="rId2" Type="http://schemas.openxmlformats.org/officeDocument/2006/relationships/slideLayout" Target="../slideLayouts/slideLayout2.xml"/><Relationship Id="rId16" Type="http://schemas.openxmlformats.org/officeDocument/2006/relationships/oleObject" Target="../embeddings/oleObject211.bin"/><Relationship Id="rId20" Type="http://schemas.openxmlformats.org/officeDocument/2006/relationships/oleObject" Target="../embeddings/oleObject213.bin"/><Relationship Id="rId1" Type="http://schemas.openxmlformats.org/officeDocument/2006/relationships/vmlDrawing" Target="../drawings/vmlDrawing28.vml"/><Relationship Id="rId6" Type="http://schemas.openxmlformats.org/officeDocument/2006/relationships/oleObject" Target="../embeddings/oleObject206.bin"/><Relationship Id="rId11" Type="http://schemas.openxmlformats.org/officeDocument/2006/relationships/image" Target="../media/image126.emf"/><Relationship Id="rId5" Type="http://schemas.openxmlformats.org/officeDocument/2006/relationships/image" Target="../media/image144.emf"/><Relationship Id="rId15" Type="http://schemas.openxmlformats.org/officeDocument/2006/relationships/image" Target="../media/image127.emf"/><Relationship Id="rId23" Type="http://schemas.openxmlformats.org/officeDocument/2006/relationships/image" Target="../media/image148.emf"/><Relationship Id="rId10" Type="http://schemas.openxmlformats.org/officeDocument/2006/relationships/oleObject" Target="../embeddings/oleObject208.bin"/><Relationship Id="rId19" Type="http://schemas.openxmlformats.org/officeDocument/2006/relationships/image" Target="../media/image146.emf"/><Relationship Id="rId4" Type="http://schemas.openxmlformats.org/officeDocument/2006/relationships/oleObject" Target="../embeddings/oleObject205.bin"/><Relationship Id="rId9" Type="http://schemas.openxmlformats.org/officeDocument/2006/relationships/image" Target="../media/image125.emf"/><Relationship Id="rId14" Type="http://schemas.openxmlformats.org/officeDocument/2006/relationships/oleObject" Target="../embeddings/oleObject210.bin"/><Relationship Id="rId22" Type="http://schemas.openxmlformats.org/officeDocument/2006/relationships/oleObject" Target="../embeddings/oleObject214.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17.bin"/><Relationship Id="rId13" Type="http://schemas.openxmlformats.org/officeDocument/2006/relationships/image" Target="../media/image127.emf"/><Relationship Id="rId18" Type="http://schemas.openxmlformats.org/officeDocument/2006/relationships/oleObject" Target="../embeddings/oleObject222.bin"/><Relationship Id="rId3" Type="http://schemas.openxmlformats.org/officeDocument/2006/relationships/notesSlide" Target="../notesSlides/notesSlide26.xml"/><Relationship Id="rId21" Type="http://schemas.openxmlformats.org/officeDocument/2006/relationships/image" Target="../media/image152.emf"/><Relationship Id="rId7" Type="http://schemas.openxmlformats.org/officeDocument/2006/relationships/image" Target="../media/image125.emf"/><Relationship Id="rId12" Type="http://schemas.openxmlformats.org/officeDocument/2006/relationships/oleObject" Target="../embeddings/oleObject219.bin"/><Relationship Id="rId17" Type="http://schemas.openxmlformats.org/officeDocument/2006/relationships/image" Target="../media/image150.emf"/><Relationship Id="rId2" Type="http://schemas.openxmlformats.org/officeDocument/2006/relationships/slideLayout" Target="../slideLayouts/slideLayout2.xml"/><Relationship Id="rId16" Type="http://schemas.openxmlformats.org/officeDocument/2006/relationships/oleObject" Target="../embeddings/oleObject221.bin"/><Relationship Id="rId20" Type="http://schemas.openxmlformats.org/officeDocument/2006/relationships/oleObject" Target="../embeddings/oleObject223.bin"/><Relationship Id="rId1" Type="http://schemas.openxmlformats.org/officeDocument/2006/relationships/vmlDrawing" Target="../drawings/vmlDrawing29.vml"/><Relationship Id="rId6" Type="http://schemas.openxmlformats.org/officeDocument/2006/relationships/oleObject" Target="../embeddings/oleObject216.bin"/><Relationship Id="rId11" Type="http://schemas.openxmlformats.org/officeDocument/2006/relationships/image" Target="../media/image123.emf"/><Relationship Id="rId5" Type="http://schemas.openxmlformats.org/officeDocument/2006/relationships/image" Target="../media/image109.emf"/><Relationship Id="rId15" Type="http://schemas.openxmlformats.org/officeDocument/2006/relationships/image" Target="../media/image149.emf"/><Relationship Id="rId23" Type="http://schemas.openxmlformats.org/officeDocument/2006/relationships/image" Target="../media/image153.emf"/><Relationship Id="rId10" Type="http://schemas.openxmlformats.org/officeDocument/2006/relationships/oleObject" Target="../embeddings/oleObject218.bin"/><Relationship Id="rId19" Type="http://schemas.openxmlformats.org/officeDocument/2006/relationships/image" Target="../media/image151.emf"/><Relationship Id="rId4" Type="http://schemas.openxmlformats.org/officeDocument/2006/relationships/oleObject" Target="../embeddings/oleObject215.bin"/><Relationship Id="rId9" Type="http://schemas.openxmlformats.org/officeDocument/2006/relationships/image" Target="../media/image126.emf"/><Relationship Id="rId14" Type="http://schemas.openxmlformats.org/officeDocument/2006/relationships/oleObject" Target="../embeddings/oleObject220.bin"/><Relationship Id="rId22" Type="http://schemas.openxmlformats.org/officeDocument/2006/relationships/oleObject" Target="../embeddings/oleObject224.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154.emf"/></Relationships>
</file>

<file path=ppt/slides/_rels/slide37.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oleObject" Target="../embeddings/oleObject232.bin"/><Relationship Id="rId18" Type="http://schemas.openxmlformats.org/officeDocument/2006/relationships/image" Target="../media/image160.emf"/><Relationship Id="rId3" Type="http://schemas.openxmlformats.org/officeDocument/2006/relationships/oleObject" Target="../embeddings/oleObject227.bin"/><Relationship Id="rId7" Type="http://schemas.openxmlformats.org/officeDocument/2006/relationships/oleObject" Target="../embeddings/oleObject229.bin"/><Relationship Id="rId12" Type="http://schemas.openxmlformats.org/officeDocument/2006/relationships/image" Target="../media/image159.emf"/><Relationship Id="rId17" Type="http://schemas.openxmlformats.org/officeDocument/2006/relationships/oleObject" Target="../embeddings/oleObject235.bin"/><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vmlDrawing" Target="../drawings/vmlDrawing32.vml"/><Relationship Id="rId6" Type="http://schemas.openxmlformats.org/officeDocument/2006/relationships/image" Target="../media/image156.emf"/><Relationship Id="rId11" Type="http://schemas.openxmlformats.org/officeDocument/2006/relationships/oleObject" Target="../embeddings/oleObject231.bin"/><Relationship Id="rId5" Type="http://schemas.openxmlformats.org/officeDocument/2006/relationships/oleObject" Target="../embeddings/oleObject228.bin"/><Relationship Id="rId15" Type="http://schemas.openxmlformats.org/officeDocument/2006/relationships/oleObject" Target="../embeddings/oleObject234.bin"/><Relationship Id="rId10" Type="http://schemas.openxmlformats.org/officeDocument/2006/relationships/image" Target="../media/image158.emf"/><Relationship Id="rId4" Type="http://schemas.openxmlformats.org/officeDocument/2006/relationships/image" Target="../media/image155.emf"/><Relationship Id="rId9" Type="http://schemas.openxmlformats.org/officeDocument/2006/relationships/oleObject" Target="../embeddings/oleObject230.bin"/><Relationship Id="rId14" Type="http://schemas.openxmlformats.org/officeDocument/2006/relationships/oleObject" Target="../embeddings/oleObject233.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38.bin"/><Relationship Id="rId13" Type="http://schemas.openxmlformats.org/officeDocument/2006/relationships/image" Target="../media/image164.emf"/><Relationship Id="rId3" Type="http://schemas.openxmlformats.org/officeDocument/2006/relationships/oleObject" Target="../embeddings/oleObject234.bin"/><Relationship Id="rId7" Type="http://schemas.openxmlformats.org/officeDocument/2006/relationships/image" Target="../media/image161.emf"/><Relationship Id="rId12" Type="http://schemas.openxmlformats.org/officeDocument/2006/relationships/oleObject" Target="../embeddings/oleObject240.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237.bin"/><Relationship Id="rId11" Type="http://schemas.openxmlformats.org/officeDocument/2006/relationships/image" Target="../media/image163.emf"/><Relationship Id="rId5" Type="http://schemas.openxmlformats.org/officeDocument/2006/relationships/oleObject" Target="../embeddings/oleObject236.bin"/><Relationship Id="rId10" Type="http://schemas.openxmlformats.org/officeDocument/2006/relationships/oleObject" Target="../embeddings/oleObject239.bin"/><Relationship Id="rId4" Type="http://schemas.openxmlformats.org/officeDocument/2006/relationships/image" Target="../media/image3.emf"/><Relationship Id="rId9" Type="http://schemas.openxmlformats.org/officeDocument/2006/relationships/image" Target="../media/image162.emf"/></Relationships>
</file>

<file path=ppt/slides/_rels/slide39.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oleObject" Target="../embeddings/oleObject241.bin"/><Relationship Id="rId7" Type="http://schemas.openxmlformats.org/officeDocument/2006/relationships/oleObject" Target="../embeddings/oleObject243.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66.emf"/><Relationship Id="rId11" Type="http://schemas.openxmlformats.org/officeDocument/2006/relationships/oleObject" Target="../embeddings/oleObject245.bin"/><Relationship Id="rId5" Type="http://schemas.openxmlformats.org/officeDocument/2006/relationships/oleObject" Target="../embeddings/oleObject242.bin"/><Relationship Id="rId10" Type="http://schemas.openxmlformats.org/officeDocument/2006/relationships/image" Target="../media/image168.emf"/><Relationship Id="rId4" Type="http://schemas.openxmlformats.org/officeDocument/2006/relationships/image" Target="../media/image165.emf"/><Relationship Id="rId9" Type="http://schemas.openxmlformats.org/officeDocument/2006/relationships/oleObject" Target="../embeddings/oleObject24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69.emf"/><Relationship Id="rId13" Type="http://schemas.openxmlformats.org/officeDocument/2006/relationships/oleObject" Target="../embeddings/oleObject252.bin"/><Relationship Id="rId3" Type="http://schemas.openxmlformats.org/officeDocument/2006/relationships/oleObject" Target="../embeddings/oleObject246.bin"/><Relationship Id="rId7" Type="http://schemas.openxmlformats.org/officeDocument/2006/relationships/oleObject" Target="../embeddings/oleObject248.bin"/><Relationship Id="rId12" Type="http://schemas.openxmlformats.org/officeDocument/2006/relationships/oleObject" Target="../embeddings/oleObject251.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2.emf"/><Relationship Id="rId11" Type="http://schemas.openxmlformats.org/officeDocument/2006/relationships/oleObject" Target="../embeddings/oleObject250.bin"/><Relationship Id="rId5" Type="http://schemas.openxmlformats.org/officeDocument/2006/relationships/oleObject" Target="../embeddings/oleObject247.bin"/><Relationship Id="rId10" Type="http://schemas.openxmlformats.org/officeDocument/2006/relationships/image" Target="../media/image170.emf"/><Relationship Id="rId4" Type="http://schemas.openxmlformats.org/officeDocument/2006/relationships/image" Target="../media/image166.emf"/><Relationship Id="rId9" Type="http://schemas.openxmlformats.org/officeDocument/2006/relationships/oleObject" Target="../embeddings/oleObject249.bin"/><Relationship Id="rId14" Type="http://schemas.openxmlformats.org/officeDocument/2006/relationships/oleObject" Target="../embeddings/oleObject253.bin"/></Relationships>
</file>

<file path=ppt/slides/_rels/slide41.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oleObject" Target="../embeddings/oleObject254.bin"/><Relationship Id="rId7" Type="http://schemas.openxmlformats.org/officeDocument/2006/relationships/oleObject" Target="../embeddings/oleObject256.bin"/><Relationship Id="rId12" Type="http://schemas.openxmlformats.org/officeDocument/2006/relationships/image" Target="../media/image173.e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70.emf"/><Relationship Id="rId11" Type="http://schemas.openxmlformats.org/officeDocument/2006/relationships/oleObject" Target="../embeddings/oleObject258.bin"/><Relationship Id="rId5" Type="http://schemas.openxmlformats.org/officeDocument/2006/relationships/oleObject" Target="../embeddings/oleObject255.bin"/><Relationship Id="rId10" Type="http://schemas.openxmlformats.org/officeDocument/2006/relationships/image" Target="../media/image172.emf"/><Relationship Id="rId4" Type="http://schemas.openxmlformats.org/officeDocument/2006/relationships/image" Target="../media/image166.emf"/><Relationship Id="rId9" Type="http://schemas.openxmlformats.org/officeDocument/2006/relationships/oleObject" Target="../embeddings/oleObject257.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11.bin"/><Relationship Id="rId18" Type="http://schemas.openxmlformats.org/officeDocument/2006/relationships/image" Target="../media/image14.emf"/><Relationship Id="rId26" Type="http://schemas.openxmlformats.org/officeDocument/2006/relationships/image" Target="../media/image18.emf"/><Relationship Id="rId3" Type="http://schemas.openxmlformats.org/officeDocument/2006/relationships/oleObject" Target="../embeddings/oleObject6.bin"/><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11.emf"/><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slideLayout" Target="../slideLayouts/slideLayout1.xml"/><Relationship Id="rId16" Type="http://schemas.openxmlformats.org/officeDocument/2006/relationships/image" Target="../media/image13.emf"/><Relationship Id="rId20" Type="http://schemas.openxmlformats.org/officeDocument/2006/relationships/image" Target="../media/image15.emf"/><Relationship Id="rId29" Type="http://schemas.openxmlformats.org/officeDocument/2006/relationships/oleObject" Target="../embeddings/oleObject19.bin"/><Relationship Id="rId1" Type="http://schemas.openxmlformats.org/officeDocument/2006/relationships/vmlDrawing" Target="../drawings/vmlDrawing4.vml"/><Relationship Id="rId6" Type="http://schemas.openxmlformats.org/officeDocument/2006/relationships/image" Target="../media/image8.emf"/><Relationship Id="rId11" Type="http://schemas.openxmlformats.org/officeDocument/2006/relationships/oleObject" Target="../embeddings/oleObject10.bin"/><Relationship Id="rId24" Type="http://schemas.openxmlformats.org/officeDocument/2006/relationships/image" Target="../media/image17.emf"/><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image" Target="../media/image19.emf"/><Relationship Id="rId10" Type="http://schemas.openxmlformats.org/officeDocument/2006/relationships/image" Target="../media/image10.emf"/><Relationship Id="rId19" Type="http://schemas.openxmlformats.org/officeDocument/2006/relationships/oleObject" Target="../embeddings/oleObject14.bin"/><Relationship Id="rId4" Type="http://schemas.openxmlformats.org/officeDocument/2006/relationships/image" Target="../media/image7.emf"/><Relationship Id="rId9" Type="http://schemas.openxmlformats.org/officeDocument/2006/relationships/oleObject" Target="../embeddings/oleObject9.bin"/><Relationship Id="rId14" Type="http://schemas.openxmlformats.org/officeDocument/2006/relationships/image" Target="../media/image12.emf"/><Relationship Id="rId22" Type="http://schemas.openxmlformats.org/officeDocument/2006/relationships/image" Target="../media/image16.emf"/><Relationship Id="rId27" Type="http://schemas.openxmlformats.org/officeDocument/2006/relationships/oleObject" Target="../embeddings/oleObject18.bin"/><Relationship Id="rId30"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25.emf"/><Relationship Id="rId18" Type="http://schemas.openxmlformats.org/officeDocument/2006/relationships/oleObject" Target="../embeddings/oleObject27.bin"/><Relationship Id="rId26" Type="http://schemas.openxmlformats.org/officeDocument/2006/relationships/oleObject" Target="../embeddings/oleObject31.bin"/><Relationship Id="rId3" Type="http://schemas.openxmlformats.org/officeDocument/2006/relationships/notesSlide" Target="../notesSlides/notesSlide1.xml"/><Relationship Id="rId21" Type="http://schemas.openxmlformats.org/officeDocument/2006/relationships/image" Target="../media/image29.emf"/><Relationship Id="rId7" Type="http://schemas.openxmlformats.org/officeDocument/2006/relationships/image" Target="../media/image22.emf"/><Relationship Id="rId12" Type="http://schemas.openxmlformats.org/officeDocument/2006/relationships/oleObject" Target="../embeddings/oleObject24.bin"/><Relationship Id="rId17" Type="http://schemas.openxmlformats.org/officeDocument/2006/relationships/image" Target="../media/image27.emf"/><Relationship Id="rId25" Type="http://schemas.openxmlformats.org/officeDocument/2006/relationships/image" Target="../media/image31.e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29" Type="http://schemas.openxmlformats.org/officeDocument/2006/relationships/image" Target="../media/image33.emf"/><Relationship Id="rId1" Type="http://schemas.openxmlformats.org/officeDocument/2006/relationships/vmlDrawing" Target="../drawings/vmlDrawing5.vml"/><Relationship Id="rId6" Type="http://schemas.openxmlformats.org/officeDocument/2006/relationships/oleObject" Target="../embeddings/oleObject21.bin"/><Relationship Id="rId11" Type="http://schemas.openxmlformats.org/officeDocument/2006/relationships/image" Target="../media/image24.emf"/><Relationship Id="rId24" Type="http://schemas.openxmlformats.org/officeDocument/2006/relationships/oleObject" Target="../embeddings/oleObject30.bin"/><Relationship Id="rId5" Type="http://schemas.openxmlformats.org/officeDocument/2006/relationships/image" Target="../media/image21.emf"/><Relationship Id="rId15" Type="http://schemas.openxmlformats.org/officeDocument/2006/relationships/image" Target="../media/image26.emf"/><Relationship Id="rId23" Type="http://schemas.openxmlformats.org/officeDocument/2006/relationships/image" Target="../media/image30.emf"/><Relationship Id="rId28" Type="http://schemas.openxmlformats.org/officeDocument/2006/relationships/oleObject" Target="../embeddings/oleObject32.bin"/><Relationship Id="rId10" Type="http://schemas.openxmlformats.org/officeDocument/2006/relationships/oleObject" Target="../embeddings/oleObject23.bin"/><Relationship Id="rId19" Type="http://schemas.openxmlformats.org/officeDocument/2006/relationships/image" Target="../media/image28.emf"/><Relationship Id="rId4" Type="http://schemas.openxmlformats.org/officeDocument/2006/relationships/oleObject" Target="../embeddings/oleObject20.bin"/><Relationship Id="rId9" Type="http://schemas.openxmlformats.org/officeDocument/2006/relationships/image" Target="../media/image23.emf"/><Relationship Id="rId14" Type="http://schemas.openxmlformats.org/officeDocument/2006/relationships/oleObject" Target="../embeddings/oleObject25.bin"/><Relationship Id="rId22" Type="http://schemas.openxmlformats.org/officeDocument/2006/relationships/oleObject" Target="../embeddings/oleObject29.bin"/><Relationship Id="rId27" Type="http://schemas.openxmlformats.org/officeDocument/2006/relationships/image" Target="../media/image32.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37.emf"/><Relationship Id="rId18" Type="http://schemas.openxmlformats.org/officeDocument/2006/relationships/oleObject" Target="../embeddings/oleObject40.bin"/><Relationship Id="rId26" Type="http://schemas.openxmlformats.org/officeDocument/2006/relationships/image" Target="../media/image43.emf"/><Relationship Id="rId3" Type="http://schemas.openxmlformats.org/officeDocument/2006/relationships/notesSlide" Target="../notesSlides/notesSlide2.xml"/><Relationship Id="rId21" Type="http://schemas.openxmlformats.org/officeDocument/2006/relationships/oleObject" Target="../embeddings/oleObject42.bin"/><Relationship Id="rId7" Type="http://schemas.openxmlformats.org/officeDocument/2006/relationships/image" Target="../media/image35.emf"/><Relationship Id="rId12" Type="http://schemas.openxmlformats.org/officeDocument/2006/relationships/oleObject" Target="../embeddings/oleObject37.bin"/><Relationship Id="rId17" Type="http://schemas.openxmlformats.org/officeDocument/2006/relationships/image" Target="../media/image39.emf"/><Relationship Id="rId25" Type="http://schemas.openxmlformats.org/officeDocument/2006/relationships/oleObject" Target="../embeddings/oleObject44.bin"/><Relationship Id="rId2" Type="http://schemas.openxmlformats.org/officeDocument/2006/relationships/slideLayout" Target="../slideLayouts/slideLayout2.xml"/><Relationship Id="rId16" Type="http://schemas.openxmlformats.org/officeDocument/2006/relationships/oleObject" Target="../embeddings/oleObject39.bin"/><Relationship Id="rId20" Type="http://schemas.openxmlformats.org/officeDocument/2006/relationships/image" Target="../media/image40.emf"/><Relationship Id="rId1" Type="http://schemas.openxmlformats.org/officeDocument/2006/relationships/vmlDrawing" Target="../drawings/vmlDrawing6.vml"/><Relationship Id="rId6" Type="http://schemas.openxmlformats.org/officeDocument/2006/relationships/oleObject" Target="../embeddings/oleObject34.bin"/><Relationship Id="rId11" Type="http://schemas.openxmlformats.org/officeDocument/2006/relationships/image" Target="../media/image36.emf"/><Relationship Id="rId24" Type="http://schemas.openxmlformats.org/officeDocument/2006/relationships/image" Target="../media/image42.emf"/><Relationship Id="rId5" Type="http://schemas.openxmlformats.org/officeDocument/2006/relationships/image" Target="../media/image34.emf"/><Relationship Id="rId15" Type="http://schemas.openxmlformats.org/officeDocument/2006/relationships/image" Target="../media/image38.emf"/><Relationship Id="rId23" Type="http://schemas.openxmlformats.org/officeDocument/2006/relationships/oleObject" Target="../embeddings/oleObject43.bin"/><Relationship Id="rId28" Type="http://schemas.openxmlformats.org/officeDocument/2006/relationships/image" Target="../media/image44.emf"/><Relationship Id="rId10" Type="http://schemas.openxmlformats.org/officeDocument/2006/relationships/oleObject" Target="../embeddings/oleObject36.bin"/><Relationship Id="rId19" Type="http://schemas.openxmlformats.org/officeDocument/2006/relationships/oleObject" Target="../embeddings/oleObject41.bin"/><Relationship Id="rId4" Type="http://schemas.openxmlformats.org/officeDocument/2006/relationships/oleObject" Target="../embeddings/oleObject33.bin"/><Relationship Id="rId9" Type="http://schemas.openxmlformats.org/officeDocument/2006/relationships/image" Target="../media/image25.emf"/><Relationship Id="rId14" Type="http://schemas.openxmlformats.org/officeDocument/2006/relationships/oleObject" Target="../embeddings/oleObject38.bin"/><Relationship Id="rId22" Type="http://schemas.openxmlformats.org/officeDocument/2006/relationships/image" Target="../media/image41.emf"/><Relationship Id="rId27" Type="http://schemas.openxmlformats.org/officeDocument/2006/relationships/oleObject" Target="../embeddings/oleObject4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6" name="TextBox 5"/>
          <p:cNvSpPr txBox="1"/>
          <p:nvPr/>
        </p:nvSpPr>
        <p:spPr>
          <a:xfrm>
            <a:off x="427358" y="296452"/>
            <a:ext cx="8322942" cy="954107"/>
          </a:xfrm>
          <a:prstGeom prst="rect">
            <a:avLst/>
          </a:prstGeom>
          <a:noFill/>
        </p:spPr>
        <p:txBody>
          <a:bodyPr wrap="square" rtlCol="0">
            <a:spAutoFit/>
          </a:bodyPr>
          <a:lstStyle/>
          <a:p>
            <a:r>
              <a:rPr lang="en-US" sz="2800" dirty="0">
                <a:solidFill>
                  <a:srgbClr val="0000FF"/>
                </a:solidFill>
                <a:latin typeface="Apple Chancery"/>
                <a:cs typeface="Apple Chancery"/>
              </a:rPr>
              <a:t>Change your orientation, you change your motion . . . (courtesy of </a:t>
            </a:r>
            <a:r>
              <a:rPr lang="en-US" sz="2800" dirty="0" err="1">
                <a:solidFill>
                  <a:srgbClr val="0000FF"/>
                </a:solidFill>
                <a:latin typeface="Apple Chancery"/>
                <a:cs typeface="Apple Chancery"/>
              </a:rPr>
              <a:t>Yulia</a:t>
            </a:r>
            <a:r>
              <a:rPr lang="en-US" sz="2800" dirty="0">
                <a:solidFill>
                  <a:srgbClr val="0000FF"/>
                </a:solidFill>
                <a:latin typeface="Apple Chancery"/>
                <a:cs typeface="Apple Chancery"/>
              </a:rPr>
              <a:t> </a:t>
            </a:r>
            <a:r>
              <a:rPr lang="en-US" sz="2800" dirty="0" err="1">
                <a:solidFill>
                  <a:srgbClr val="0000FF"/>
                </a:solidFill>
                <a:latin typeface="Apple Chancery"/>
                <a:cs typeface="Apple Chancery"/>
              </a:rPr>
              <a:t>Lipnitskaya</a:t>
            </a:r>
            <a:endParaRPr lang="en-US" sz="2400" dirty="0">
              <a:solidFill>
                <a:srgbClr val="FF0000"/>
              </a:solidFill>
              <a:latin typeface="Times New Roman"/>
              <a:cs typeface="Times New Roman"/>
            </a:endParaRPr>
          </a:p>
        </p:txBody>
      </p:sp>
      <p:pic>
        <p:nvPicPr>
          <p:cNvPr id="3" name="iceskatersp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158" y="1256210"/>
            <a:ext cx="8716642" cy="5447901"/>
          </a:xfrm>
          <a:prstGeom prst="rect">
            <a:avLst/>
          </a:prstGeom>
        </p:spPr>
      </p:pic>
    </p:spTree>
    <p:extLst>
      <p:ext uri="{BB962C8B-B14F-4D97-AF65-F5344CB8AC3E}">
        <p14:creationId xmlns:p14="http://schemas.microsoft.com/office/powerpoint/2010/main" val="10887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0"/>
          <p:cNvCxnSpPr>
            <a:cxnSpLocks noChangeShapeType="1"/>
          </p:cNvCxnSpPr>
          <p:nvPr/>
        </p:nvCxnSpPr>
        <p:spPr bwMode="auto">
          <a:xfrm>
            <a:off x="5913112" y="2114754"/>
            <a:ext cx="1206500" cy="30480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31" name="Straight Connector 30"/>
          <p:cNvCxnSpPr/>
          <p:nvPr/>
        </p:nvCxnSpPr>
        <p:spPr>
          <a:xfrm>
            <a:off x="5913112" y="2859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900412" y="285954"/>
            <a:ext cx="12369" cy="228600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913112" y="4383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900412" y="5907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900412" y="7431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900412" y="8955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900412" y="10479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900412" y="13527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900412" y="15051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900412" y="16575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900412" y="18099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900412" y="19623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900412" y="2114754"/>
            <a:ext cx="3568369"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900412" y="22671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900412" y="24195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900412" y="25719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60528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62052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3576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65100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6624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8148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9672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71196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72720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244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768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77292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78816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80340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81864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3388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84912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86436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87960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8948412" y="2859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20"/>
          <p:cNvCxnSpPr>
            <a:cxnSpLocks noChangeShapeType="1"/>
          </p:cNvCxnSpPr>
          <p:nvPr/>
        </p:nvCxnSpPr>
        <p:spPr bwMode="auto">
          <a:xfrm flipV="1">
            <a:off x="5912781" y="590754"/>
            <a:ext cx="3048000" cy="1532578"/>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2" name="Straight Arrow Connector 20"/>
          <p:cNvCxnSpPr>
            <a:cxnSpLocks noChangeShapeType="1"/>
          </p:cNvCxnSpPr>
          <p:nvPr/>
        </p:nvCxnSpPr>
        <p:spPr bwMode="auto">
          <a:xfrm flipV="1">
            <a:off x="7117399" y="1809954"/>
            <a:ext cx="611813" cy="609601"/>
          </a:xfrm>
          <a:prstGeom prst="straightConnector1">
            <a:avLst/>
          </a:prstGeom>
          <a:noFill/>
          <a:ln w="25400">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71" name="Straight Connector 70"/>
          <p:cNvCxnSpPr/>
          <p:nvPr/>
        </p:nvCxnSpPr>
        <p:spPr>
          <a:xfrm>
            <a:off x="5900412" y="12003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20"/>
          <p:cNvCxnSpPr>
            <a:cxnSpLocks noChangeShapeType="1"/>
          </p:cNvCxnSpPr>
          <p:nvPr/>
        </p:nvCxnSpPr>
        <p:spPr bwMode="auto">
          <a:xfrm flipV="1">
            <a:off x="7739368" y="1200353"/>
            <a:ext cx="611813" cy="609601"/>
          </a:xfrm>
          <a:prstGeom prst="straightConnector1">
            <a:avLst/>
          </a:prstGeom>
          <a:noFill/>
          <a:ln w="25400">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104" name="Straight Arrow Connector 20"/>
          <p:cNvCxnSpPr>
            <a:cxnSpLocks noChangeShapeType="1"/>
          </p:cNvCxnSpPr>
          <p:nvPr/>
        </p:nvCxnSpPr>
        <p:spPr bwMode="auto">
          <a:xfrm flipV="1">
            <a:off x="8361337" y="590752"/>
            <a:ext cx="611813" cy="609601"/>
          </a:xfrm>
          <a:prstGeom prst="straightConnector1">
            <a:avLst/>
          </a:prstGeom>
          <a:noFill/>
          <a:ln w="254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8.)</a:t>
            </a:r>
          </a:p>
        </p:txBody>
      </p:sp>
      <p:sp>
        <p:nvSpPr>
          <p:cNvPr id="6" name="Text Box 56"/>
          <p:cNvSpPr txBox="1">
            <a:spLocks/>
          </p:cNvSpPr>
          <p:nvPr/>
        </p:nvSpPr>
        <p:spPr bwMode="auto">
          <a:xfrm>
            <a:off x="312103" y="138241"/>
            <a:ext cx="4513897" cy="143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3: </a:t>
            </a:r>
            <a:r>
              <a:rPr lang="en-US" sz="2000" dirty="0">
                <a:latin typeface="Times New Roman"/>
                <a:cs typeface="Times New Roman"/>
              </a:rPr>
              <a:t>Our 2 kg particle (the one moving at </a:t>
            </a:r>
            <a:r>
              <a:rPr lang="en-US" sz="2000" dirty="0">
                <a:solidFill>
                  <a:srgbClr val="0000FF"/>
                </a:solidFill>
                <a:latin typeface="Times New Roman"/>
                <a:cs typeface="Times New Roman"/>
              </a:rPr>
              <a:t>constant velocity                             </a:t>
            </a:r>
            <a:r>
              <a:rPr lang="en-US" sz="2000" dirty="0">
                <a:latin typeface="Times New Roman"/>
                <a:cs typeface="Times New Roman"/>
              </a:rPr>
              <a:t>when at                          at </a:t>
            </a:r>
            <a:r>
              <a:rPr lang="en-US" sz="2000" dirty="0">
                <a:solidFill>
                  <a:srgbClr val="FF0000"/>
                </a:solidFill>
                <a:latin typeface="Times New Roman"/>
                <a:cs typeface="Times New Roman"/>
              </a:rPr>
              <a:t>t = 0</a:t>
            </a:r>
            <a:r>
              <a:rPr lang="en-US" sz="2000" dirty="0">
                <a:latin typeface="Times New Roman"/>
                <a:cs typeface="Times New Roman"/>
              </a:rPr>
              <a:t>), what is its </a:t>
            </a:r>
            <a:r>
              <a:rPr lang="en-US" sz="2000" i="1" dirty="0">
                <a:solidFill>
                  <a:srgbClr val="0000FF"/>
                </a:solidFill>
                <a:latin typeface="Times New Roman"/>
                <a:cs typeface="Times New Roman"/>
              </a:rPr>
              <a:t>angular momentum </a:t>
            </a:r>
            <a:r>
              <a:rPr lang="en-US" sz="2000" dirty="0">
                <a:latin typeface="Times New Roman"/>
                <a:cs typeface="Times New Roman"/>
              </a:rPr>
              <a:t>at </a:t>
            </a:r>
            <a:r>
              <a:rPr lang="en-US" sz="2000" dirty="0">
                <a:solidFill>
                  <a:srgbClr val="FF0000"/>
                </a:solidFill>
                <a:latin typeface="Times New Roman"/>
                <a:cs typeface="Times New Roman"/>
              </a:rPr>
              <a:t>t = 3 seconds</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321150" y="1716779"/>
            <a:ext cx="4885849"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Using kinematics, </a:t>
            </a:r>
            <a:r>
              <a:rPr lang="en-US" sz="2000" dirty="0">
                <a:solidFill>
                  <a:schemeClr val="tx1"/>
                </a:solidFill>
                <a:latin typeface="Times New Roman"/>
                <a:cs typeface="Times New Roman"/>
              </a:rPr>
              <a:t>at </a:t>
            </a:r>
            <a:r>
              <a:rPr lang="en-US" sz="2000" dirty="0">
                <a:solidFill>
                  <a:srgbClr val="FF0000"/>
                </a:solidFill>
                <a:latin typeface="Times New Roman"/>
                <a:cs typeface="Times New Roman"/>
              </a:rPr>
              <a:t>t = 3 seconds</a:t>
            </a:r>
            <a:r>
              <a:rPr lang="en-US" sz="2000" dirty="0">
                <a:solidFill>
                  <a:schemeClr val="tx1"/>
                </a:solidFill>
                <a:latin typeface="Times New Roman"/>
                <a:cs typeface="Times New Roman"/>
              </a:rPr>
              <a:t>, the body’s </a:t>
            </a:r>
            <a:r>
              <a:rPr lang="en-US" sz="2000" dirty="0">
                <a:solidFill>
                  <a:srgbClr val="0000FF"/>
                </a:solidFill>
                <a:latin typeface="Times New Roman"/>
                <a:cs typeface="Times New Roman"/>
              </a:rPr>
              <a:t>position</a:t>
            </a:r>
            <a:r>
              <a:rPr lang="en-US" sz="2000" dirty="0">
                <a:solidFill>
                  <a:schemeClr val="tx1"/>
                </a:solidFill>
                <a:latin typeface="Times New Roman"/>
                <a:cs typeface="Times New Roman"/>
              </a:rPr>
              <a:t> will be:</a:t>
            </a:r>
            <a:endParaRPr lang="en-US" sz="2000" dirty="0">
              <a:solidFill>
                <a:srgbClr val="0000FF"/>
              </a:solidFill>
              <a:latin typeface="Times New Roman"/>
              <a:cs typeface="Times New Roman"/>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200160231"/>
              </p:ext>
            </p:extLst>
          </p:nvPr>
        </p:nvGraphicFramePr>
        <p:xfrm>
          <a:off x="5688004" y="198766"/>
          <a:ext cx="155594" cy="203200"/>
        </p:xfrm>
        <a:graphic>
          <a:graphicData uri="http://schemas.openxmlformats.org/presentationml/2006/ole">
            <mc:AlternateContent xmlns:mc="http://schemas.openxmlformats.org/markup-compatibility/2006">
              <mc:Choice xmlns:v="urn:schemas-microsoft-com:vml" Requires="v">
                <p:oleObj spid="_x0000_s126751" name="Equation" r:id="rId4" imgW="127000" imgH="165100" progId="Equation.DSMT4">
                  <p:embed/>
                </p:oleObj>
              </mc:Choice>
              <mc:Fallback>
                <p:oleObj name="Equation" r:id="rId4" imgW="127000" imgH="165100" progId="Equation.DSMT4">
                  <p:embed/>
                  <p:pic>
                    <p:nvPicPr>
                      <p:cNvPr id="0" name=""/>
                      <p:cNvPicPr/>
                      <p:nvPr/>
                    </p:nvPicPr>
                    <p:blipFill>
                      <a:blip r:embed="rId5"/>
                      <a:stretch>
                        <a:fillRect/>
                      </a:stretch>
                    </p:blipFill>
                    <p:spPr>
                      <a:xfrm>
                        <a:off x="5688004" y="198766"/>
                        <a:ext cx="155594" cy="2032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0050324"/>
              </p:ext>
            </p:extLst>
          </p:nvPr>
        </p:nvGraphicFramePr>
        <p:xfrm>
          <a:off x="8795350" y="2102305"/>
          <a:ext cx="155575" cy="155575"/>
        </p:xfrm>
        <a:graphic>
          <a:graphicData uri="http://schemas.openxmlformats.org/presentationml/2006/ole">
            <mc:AlternateContent xmlns:mc="http://schemas.openxmlformats.org/markup-compatibility/2006">
              <mc:Choice xmlns:v="urn:schemas-microsoft-com:vml" Requires="v">
                <p:oleObj spid="_x0000_s126752"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8795350" y="2102305"/>
                        <a:ext cx="155575" cy="155575"/>
                      </a:xfrm>
                      <a:prstGeom prst="rect">
                        <a:avLst/>
                      </a:prstGeom>
                    </p:spPr>
                  </p:pic>
                </p:oleObj>
              </mc:Fallback>
            </mc:AlternateContent>
          </a:graphicData>
        </a:graphic>
      </p:graphicFrame>
      <p:graphicFrame>
        <p:nvGraphicFramePr>
          <p:cNvPr id="44" name="Object 6"/>
          <p:cNvGraphicFramePr>
            <a:graphicFrameLocks noChangeAspect="1"/>
          </p:cNvGraphicFramePr>
          <p:nvPr>
            <p:extLst>
              <p:ext uri="{D42A27DB-BD31-4B8C-83A1-F6EECF244321}">
                <p14:modId xmlns:p14="http://schemas.microsoft.com/office/powerpoint/2010/main" val="1882864867"/>
              </p:ext>
            </p:extLst>
          </p:nvPr>
        </p:nvGraphicFramePr>
        <p:xfrm>
          <a:off x="1200150" y="824240"/>
          <a:ext cx="1604963" cy="542925"/>
        </p:xfrm>
        <a:graphic>
          <a:graphicData uri="http://schemas.openxmlformats.org/presentationml/2006/ole">
            <mc:AlternateContent xmlns:mc="http://schemas.openxmlformats.org/markup-compatibility/2006">
              <mc:Choice xmlns:v="urn:schemas-microsoft-com:vml" Requires="v">
                <p:oleObj spid="_x0000_s126753" name="Equation" r:id="rId8" imgW="901700" imgH="304800" progId="Equation.DSMT4">
                  <p:embed/>
                </p:oleObj>
              </mc:Choice>
              <mc:Fallback>
                <p:oleObj name="Equation" r:id="rId8" imgW="901700" imgH="304800" progId="Equation.DSMT4">
                  <p:embed/>
                  <p:pic>
                    <p:nvPicPr>
                      <p:cNvPr id="0" name=""/>
                      <p:cNvPicPr>
                        <a:picLocks noChangeAspect="1" noChangeArrowheads="1"/>
                      </p:cNvPicPr>
                      <p:nvPr/>
                    </p:nvPicPr>
                    <p:blipFill>
                      <a:blip r:embed="rId9"/>
                      <a:srcRect/>
                      <a:stretch>
                        <a:fillRect/>
                      </a:stretch>
                    </p:blipFill>
                    <p:spPr bwMode="auto">
                      <a:xfrm>
                        <a:off x="1200150" y="824240"/>
                        <a:ext cx="1604963" cy="542925"/>
                      </a:xfrm>
                      <a:prstGeom prst="rect">
                        <a:avLst/>
                      </a:prstGeom>
                      <a:noFill/>
                      <a:ln>
                        <a:noFill/>
                      </a:ln>
                      <a:effectLst/>
                    </p:spPr>
                  </p:pic>
                </p:oleObj>
              </mc:Fallback>
            </mc:AlternateContent>
          </a:graphicData>
        </a:graphic>
      </p:graphicFrame>
      <p:graphicFrame>
        <p:nvGraphicFramePr>
          <p:cNvPr id="45" name="Object 6"/>
          <p:cNvGraphicFramePr>
            <a:graphicFrameLocks noChangeAspect="1"/>
          </p:cNvGraphicFramePr>
          <p:nvPr>
            <p:extLst>
              <p:ext uri="{D42A27DB-BD31-4B8C-83A1-F6EECF244321}">
                <p14:modId xmlns:p14="http://schemas.microsoft.com/office/powerpoint/2010/main" val="3325703691"/>
              </p:ext>
            </p:extLst>
          </p:nvPr>
        </p:nvGraphicFramePr>
        <p:xfrm>
          <a:off x="3641726" y="516266"/>
          <a:ext cx="1785937" cy="541337"/>
        </p:xfrm>
        <a:graphic>
          <a:graphicData uri="http://schemas.openxmlformats.org/presentationml/2006/ole">
            <mc:AlternateContent xmlns:mc="http://schemas.openxmlformats.org/markup-compatibility/2006">
              <mc:Choice xmlns:v="urn:schemas-microsoft-com:vml" Requires="v">
                <p:oleObj spid="_x0000_s126754" name="Equation" r:id="rId10" imgW="1003300" imgH="304800" progId="Equation.DSMT4">
                  <p:embed/>
                </p:oleObj>
              </mc:Choice>
              <mc:Fallback>
                <p:oleObj name="Equation" r:id="rId10" imgW="1003300" imgH="304800" progId="Equation.DSMT4">
                  <p:embed/>
                  <p:pic>
                    <p:nvPicPr>
                      <p:cNvPr id="0" name=""/>
                      <p:cNvPicPr>
                        <a:picLocks noChangeAspect="1" noChangeArrowheads="1"/>
                      </p:cNvPicPr>
                      <p:nvPr/>
                    </p:nvPicPr>
                    <p:blipFill>
                      <a:blip r:embed="rId11"/>
                      <a:srcRect/>
                      <a:stretch>
                        <a:fillRect/>
                      </a:stretch>
                    </p:blipFill>
                    <p:spPr bwMode="auto">
                      <a:xfrm>
                        <a:off x="3641726" y="516266"/>
                        <a:ext cx="1785937" cy="541337"/>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1334946827"/>
              </p:ext>
            </p:extLst>
          </p:nvPr>
        </p:nvGraphicFramePr>
        <p:xfrm>
          <a:off x="915988" y="4676775"/>
          <a:ext cx="3363912" cy="1330325"/>
        </p:xfrm>
        <a:graphic>
          <a:graphicData uri="http://schemas.openxmlformats.org/presentationml/2006/ole">
            <mc:AlternateContent xmlns:mc="http://schemas.openxmlformats.org/markup-compatibility/2006">
              <mc:Choice xmlns:v="urn:schemas-microsoft-com:vml" Requires="v">
                <p:oleObj spid="_x0000_s126755" name="Equation" r:id="rId12" imgW="1892300" imgH="749300" progId="Equation.DSMT4">
                  <p:embed/>
                </p:oleObj>
              </mc:Choice>
              <mc:Fallback>
                <p:oleObj name="Equation" r:id="rId12" imgW="1892300" imgH="749300" progId="Equation.DSMT4">
                  <p:embed/>
                  <p:pic>
                    <p:nvPicPr>
                      <p:cNvPr id="0" name=""/>
                      <p:cNvPicPr>
                        <a:picLocks noChangeAspect="1"/>
                      </p:cNvPicPr>
                      <p:nvPr/>
                    </p:nvPicPr>
                    <p:blipFill>
                      <a:blip r:embed="rId13"/>
                      <a:srcRect/>
                      <a:stretch>
                        <a:fillRect/>
                      </a:stretch>
                    </p:blipFill>
                    <p:spPr bwMode="auto">
                      <a:xfrm>
                        <a:off x="915988" y="4676775"/>
                        <a:ext cx="3363912" cy="1330325"/>
                      </a:xfrm>
                      <a:prstGeom prst="rect">
                        <a:avLst/>
                      </a:prstGeom>
                      <a:noFill/>
                      <a:ln>
                        <a:noFill/>
                      </a:ln>
                      <a:effectLst/>
                    </p:spPr>
                  </p:pic>
                </p:oleObj>
              </mc:Fallback>
            </mc:AlternateContent>
          </a:graphicData>
        </a:graphic>
      </p:graphicFrame>
      <p:sp>
        <p:nvSpPr>
          <p:cNvPr id="49" name="Text Box 56"/>
          <p:cNvSpPr txBox="1">
            <a:spLocks/>
          </p:cNvSpPr>
          <p:nvPr/>
        </p:nvSpPr>
        <p:spPr bwMode="auto">
          <a:xfrm>
            <a:off x="321151" y="4082897"/>
            <a:ext cx="536685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Times New Roman"/>
                <a:cs typeface="Times New Roman"/>
              </a:rPr>
              <a:t>Momentum </a:t>
            </a:r>
            <a:r>
              <a:rPr lang="en-US" sz="2000" dirty="0">
                <a:solidFill>
                  <a:schemeClr val="tx1"/>
                </a:solidFill>
                <a:latin typeface="Times New Roman"/>
                <a:cs typeface="Times New Roman"/>
              </a:rPr>
              <a:t>is </a:t>
            </a:r>
            <a:r>
              <a:rPr lang="en-US" sz="2000" dirty="0">
                <a:latin typeface="Times New Roman"/>
                <a:cs typeface="Times New Roman"/>
              </a:rPr>
              <a:t>still                                        , so</a:t>
            </a:r>
          </a:p>
        </p:txBody>
      </p:sp>
      <p:graphicFrame>
        <p:nvGraphicFramePr>
          <p:cNvPr id="50" name="Object 2"/>
          <p:cNvGraphicFramePr>
            <a:graphicFrameLocks noChangeAspect="1"/>
          </p:cNvGraphicFramePr>
          <p:nvPr>
            <p:extLst>
              <p:ext uri="{D42A27DB-BD31-4B8C-83A1-F6EECF244321}">
                <p14:modId xmlns:p14="http://schemas.microsoft.com/office/powerpoint/2010/main" val="1652444691"/>
              </p:ext>
            </p:extLst>
          </p:nvPr>
        </p:nvGraphicFramePr>
        <p:xfrm>
          <a:off x="4826000" y="5110502"/>
          <a:ext cx="3441700" cy="514011"/>
        </p:xfrm>
        <a:graphic>
          <a:graphicData uri="http://schemas.openxmlformats.org/presentationml/2006/ole">
            <mc:AlternateContent xmlns:mc="http://schemas.openxmlformats.org/markup-compatibility/2006">
              <mc:Choice xmlns:v="urn:schemas-microsoft-com:vml" Requires="v">
                <p:oleObj spid="_x0000_s126756" name="Equation" r:id="rId14" imgW="2120900" imgH="317500" progId="Equation.DSMT4">
                  <p:embed/>
                </p:oleObj>
              </mc:Choice>
              <mc:Fallback>
                <p:oleObj name="Equation" r:id="rId14" imgW="2120900" imgH="317500" progId="Equation.DSMT4">
                  <p:embed/>
                  <p:pic>
                    <p:nvPicPr>
                      <p:cNvPr id="0" name=""/>
                      <p:cNvPicPr>
                        <a:picLocks noChangeAspect="1"/>
                      </p:cNvPicPr>
                      <p:nvPr/>
                    </p:nvPicPr>
                    <p:blipFill>
                      <a:blip r:embed="rId15"/>
                      <a:srcRect/>
                      <a:stretch>
                        <a:fillRect/>
                      </a:stretch>
                    </p:blipFill>
                    <p:spPr bwMode="auto">
                      <a:xfrm>
                        <a:off x="4826000" y="5110502"/>
                        <a:ext cx="3441700" cy="514011"/>
                      </a:xfrm>
                      <a:prstGeom prst="rect">
                        <a:avLst/>
                      </a:prstGeom>
                      <a:noFill/>
                      <a:ln>
                        <a:noFill/>
                      </a:ln>
                      <a:effectLst/>
                    </p:spPr>
                  </p:pic>
                </p:oleObj>
              </mc:Fallback>
            </mc:AlternateContent>
          </a:graphicData>
        </a:graphic>
      </p:graphicFrame>
      <p:graphicFrame>
        <p:nvGraphicFramePr>
          <p:cNvPr id="21" name="Object 6"/>
          <p:cNvGraphicFramePr>
            <a:graphicFrameLocks noChangeAspect="1"/>
          </p:cNvGraphicFramePr>
          <p:nvPr>
            <p:extLst>
              <p:ext uri="{D42A27DB-BD31-4B8C-83A1-F6EECF244321}">
                <p14:modId xmlns:p14="http://schemas.microsoft.com/office/powerpoint/2010/main" val="3245883744"/>
              </p:ext>
            </p:extLst>
          </p:nvPr>
        </p:nvGraphicFramePr>
        <p:xfrm>
          <a:off x="1238250" y="2525559"/>
          <a:ext cx="3346450" cy="1379538"/>
        </p:xfrm>
        <a:graphic>
          <a:graphicData uri="http://schemas.openxmlformats.org/presentationml/2006/ole">
            <mc:AlternateContent xmlns:mc="http://schemas.openxmlformats.org/markup-compatibility/2006">
              <mc:Choice xmlns:v="urn:schemas-microsoft-com:vml" Requires="v">
                <p:oleObj spid="_x0000_s126757" name="Equation" r:id="rId16" imgW="1879600" imgH="774700" progId="Equation.DSMT4">
                  <p:embed/>
                </p:oleObj>
              </mc:Choice>
              <mc:Fallback>
                <p:oleObj name="Equation" r:id="rId16" imgW="1879600" imgH="774700" progId="Equation.DSMT4">
                  <p:embed/>
                  <p:pic>
                    <p:nvPicPr>
                      <p:cNvPr id="0" name=""/>
                      <p:cNvPicPr>
                        <a:picLocks noChangeAspect="1" noChangeArrowheads="1"/>
                      </p:cNvPicPr>
                      <p:nvPr/>
                    </p:nvPicPr>
                    <p:blipFill>
                      <a:blip r:embed="rId17"/>
                      <a:srcRect/>
                      <a:stretch>
                        <a:fillRect/>
                      </a:stretch>
                    </p:blipFill>
                    <p:spPr bwMode="auto">
                      <a:xfrm>
                        <a:off x="1238250" y="2525559"/>
                        <a:ext cx="3346450" cy="1379538"/>
                      </a:xfrm>
                      <a:prstGeom prst="rect">
                        <a:avLst/>
                      </a:prstGeom>
                      <a:noFill/>
                      <a:ln>
                        <a:noFill/>
                      </a:ln>
                      <a:effectLst/>
                    </p:spPr>
                  </p:pic>
                </p:oleObj>
              </mc:Fallback>
            </mc:AlternateContent>
          </a:graphicData>
        </a:graphic>
      </p:graphicFrame>
      <p:graphicFrame>
        <p:nvGraphicFramePr>
          <p:cNvPr id="22" name="Object 6"/>
          <p:cNvGraphicFramePr>
            <a:graphicFrameLocks noChangeAspect="1"/>
          </p:cNvGraphicFramePr>
          <p:nvPr>
            <p:extLst>
              <p:ext uri="{D42A27DB-BD31-4B8C-83A1-F6EECF244321}">
                <p14:modId xmlns:p14="http://schemas.microsoft.com/office/powerpoint/2010/main" val="4129709457"/>
              </p:ext>
            </p:extLst>
          </p:nvPr>
        </p:nvGraphicFramePr>
        <p:xfrm>
          <a:off x="2287588" y="4032250"/>
          <a:ext cx="2486025" cy="541338"/>
        </p:xfrm>
        <a:graphic>
          <a:graphicData uri="http://schemas.openxmlformats.org/presentationml/2006/ole">
            <mc:AlternateContent xmlns:mc="http://schemas.openxmlformats.org/markup-compatibility/2006">
              <mc:Choice xmlns:v="urn:schemas-microsoft-com:vml" Requires="v">
                <p:oleObj spid="_x0000_s126758" name="Equation" r:id="rId18" imgW="1397000" imgH="304800" progId="Equation.DSMT4">
                  <p:embed/>
                </p:oleObj>
              </mc:Choice>
              <mc:Fallback>
                <p:oleObj name="Equation" r:id="rId18" imgW="1397000" imgH="304800" progId="Equation.DSMT4">
                  <p:embed/>
                  <p:pic>
                    <p:nvPicPr>
                      <p:cNvPr id="0" name=""/>
                      <p:cNvPicPr>
                        <a:picLocks noChangeAspect="1" noChangeArrowheads="1"/>
                      </p:cNvPicPr>
                      <p:nvPr/>
                    </p:nvPicPr>
                    <p:blipFill>
                      <a:blip r:embed="rId19"/>
                      <a:srcRect/>
                      <a:stretch>
                        <a:fillRect/>
                      </a:stretch>
                    </p:blipFill>
                    <p:spPr bwMode="auto">
                      <a:xfrm>
                        <a:off x="2287588" y="4032250"/>
                        <a:ext cx="2486025" cy="541338"/>
                      </a:xfrm>
                      <a:prstGeom prst="rect">
                        <a:avLst/>
                      </a:prstGeom>
                      <a:noFill/>
                      <a:ln>
                        <a:noFill/>
                      </a:ln>
                      <a:effectLst/>
                    </p:spPr>
                  </p:pic>
                </p:oleObj>
              </mc:Fallback>
            </mc:AlternateContent>
          </a:graphicData>
        </a:graphic>
      </p:graphicFrame>
      <p:grpSp>
        <p:nvGrpSpPr>
          <p:cNvPr id="105" name="Group 104"/>
          <p:cNvGrpSpPr/>
          <p:nvPr/>
        </p:nvGrpSpPr>
        <p:grpSpPr>
          <a:xfrm>
            <a:off x="6299665" y="427038"/>
            <a:ext cx="2028359" cy="542925"/>
            <a:chOff x="3990621" y="2211943"/>
            <a:chExt cx="1979674" cy="542925"/>
          </a:xfrm>
        </p:grpSpPr>
        <p:sp>
          <p:nvSpPr>
            <p:cNvPr id="106" name="Rectangle 105"/>
            <p:cNvSpPr/>
            <p:nvPr/>
          </p:nvSpPr>
          <p:spPr>
            <a:xfrm>
              <a:off x="3990621" y="2254454"/>
              <a:ext cx="1909791" cy="414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7" name="Object 6"/>
            <p:cNvGraphicFramePr>
              <a:graphicFrameLocks noChangeAspect="1"/>
            </p:cNvGraphicFramePr>
            <p:nvPr>
              <p:extLst>
                <p:ext uri="{D42A27DB-BD31-4B8C-83A1-F6EECF244321}">
                  <p14:modId xmlns:p14="http://schemas.microsoft.com/office/powerpoint/2010/main" val="1762994853"/>
                </p:ext>
              </p:extLst>
            </p:nvPr>
          </p:nvGraphicFramePr>
          <p:xfrm>
            <a:off x="4252015" y="2211943"/>
            <a:ext cx="1718280" cy="542925"/>
          </p:xfrm>
          <a:graphic>
            <a:graphicData uri="http://schemas.openxmlformats.org/presentationml/2006/ole">
              <mc:AlternateContent xmlns:mc="http://schemas.openxmlformats.org/markup-compatibility/2006">
                <mc:Choice xmlns:v="urn:schemas-microsoft-com:vml" Requires="v">
                  <p:oleObj spid="_x0000_s126759" name="Equation" r:id="rId20" imgW="965200" imgH="304800" progId="Equation.DSMT4">
                    <p:embed/>
                  </p:oleObj>
                </mc:Choice>
                <mc:Fallback>
                  <p:oleObj name="Equation" r:id="rId20" imgW="965200" imgH="304800" progId="Equation.DSMT4">
                    <p:embed/>
                    <p:pic>
                      <p:nvPicPr>
                        <p:cNvPr id="0" name=""/>
                        <p:cNvPicPr>
                          <a:picLocks noChangeAspect="1" noChangeArrowheads="1"/>
                        </p:cNvPicPr>
                        <p:nvPr/>
                      </p:nvPicPr>
                      <p:blipFill>
                        <a:blip r:embed="rId21"/>
                        <a:srcRect/>
                        <a:stretch>
                          <a:fillRect/>
                        </a:stretch>
                      </p:blipFill>
                      <p:spPr bwMode="auto">
                        <a:xfrm>
                          <a:off x="4252015" y="2211943"/>
                          <a:ext cx="1718280" cy="542925"/>
                        </a:xfrm>
                        <a:prstGeom prst="rect">
                          <a:avLst/>
                        </a:prstGeom>
                        <a:noFill/>
                        <a:ln>
                          <a:noFill/>
                        </a:ln>
                        <a:effectLst/>
                      </p:spPr>
                    </p:pic>
                  </p:oleObj>
                </mc:Fallback>
              </mc:AlternateContent>
            </a:graphicData>
          </a:graphic>
        </p:graphicFrame>
      </p:grpSp>
      <p:sp>
        <p:nvSpPr>
          <p:cNvPr id="108" name="Text Box 56"/>
          <p:cNvSpPr txBox="1">
            <a:spLocks/>
          </p:cNvSpPr>
          <p:nvPr/>
        </p:nvSpPr>
        <p:spPr bwMode="auto">
          <a:xfrm>
            <a:off x="5765800" y="2605932"/>
            <a:ext cx="3474381"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800" dirty="0">
                <a:solidFill>
                  <a:schemeClr val="tx1"/>
                </a:solidFill>
                <a:latin typeface="Times New Roman"/>
                <a:cs typeface="Times New Roman"/>
              </a:rPr>
              <a:t>after 3 seconds of constant velocity</a:t>
            </a:r>
            <a:endParaRPr lang="en-US" sz="1800" dirty="0">
              <a:solidFill>
                <a:srgbClr val="0000FF"/>
              </a:solidFill>
              <a:latin typeface="Times New Roman"/>
              <a:cs typeface="Times New Roman"/>
            </a:endParaRPr>
          </a:p>
        </p:txBody>
      </p:sp>
      <p:graphicFrame>
        <p:nvGraphicFramePr>
          <p:cNvPr id="110" name="Object 6"/>
          <p:cNvGraphicFramePr>
            <a:graphicFrameLocks noChangeAspect="1"/>
          </p:cNvGraphicFramePr>
          <p:nvPr>
            <p:extLst>
              <p:ext uri="{D42A27DB-BD31-4B8C-83A1-F6EECF244321}">
                <p14:modId xmlns:p14="http://schemas.microsoft.com/office/powerpoint/2010/main" val="2095399567"/>
              </p:ext>
            </p:extLst>
          </p:nvPr>
        </p:nvGraphicFramePr>
        <p:xfrm>
          <a:off x="5765800" y="1716088"/>
          <a:ext cx="119063" cy="174625"/>
        </p:xfrm>
        <a:graphic>
          <a:graphicData uri="http://schemas.openxmlformats.org/presentationml/2006/ole">
            <mc:AlternateContent xmlns:mc="http://schemas.openxmlformats.org/markup-compatibility/2006">
              <mc:Choice xmlns:v="urn:schemas-microsoft-com:vml" Requires="v">
                <p:oleObj spid="_x0000_s126760" name="Equation" r:id="rId22" imgW="101600" imgH="152400" progId="Equation.DSMT4">
                  <p:embed/>
                </p:oleObj>
              </mc:Choice>
              <mc:Fallback>
                <p:oleObj name="Equation" r:id="rId22" imgW="101600" imgH="152400" progId="Equation.DSMT4">
                  <p:embed/>
                  <p:pic>
                    <p:nvPicPr>
                      <p:cNvPr id="0" name=""/>
                      <p:cNvPicPr>
                        <a:picLocks noChangeAspect="1" noChangeArrowheads="1"/>
                      </p:cNvPicPr>
                      <p:nvPr/>
                    </p:nvPicPr>
                    <p:blipFill>
                      <a:blip r:embed="rId23"/>
                      <a:srcRect/>
                      <a:stretch>
                        <a:fillRect/>
                      </a:stretch>
                    </p:blipFill>
                    <p:spPr bwMode="auto">
                      <a:xfrm>
                        <a:off x="5765800" y="1716088"/>
                        <a:ext cx="119063" cy="174625"/>
                      </a:xfrm>
                      <a:prstGeom prst="rect">
                        <a:avLst/>
                      </a:prstGeom>
                      <a:noFill/>
                      <a:ln>
                        <a:noFill/>
                      </a:ln>
                      <a:effectLst/>
                    </p:spPr>
                  </p:pic>
                </p:oleObj>
              </mc:Fallback>
            </mc:AlternateContent>
          </a:graphicData>
        </a:graphic>
      </p:graphicFrame>
      <p:graphicFrame>
        <p:nvGraphicFramePr>
          <p:cNvPr id="112" name="Object 6"/>
          <p:cNvGraphicFramePr>
            <a:graphicFrameLocks noChangeAspect="1"/>
          </p:cNvGraphicFramePr>
          <p:nvPr>
            <p:extLst>
              <p:ext uri="{D42A27DB-BD31-4B8C-83A1-F6EECF244321}">
                <p14:modId xmlns:p14="http://schemas.microsoft.com/office/powerpoint/2010/main" val="2573188974"/>
              </p:ext>
            </p:extLst>
          </p:nvPr>
        </p:nvGraphicFramePr>
        <p:xfrm>
          <a:off x="5668963" y="2312988"/>
          <a:ext cx="222250" cy="176212"/>
        </p:xfrm>
        <a:graphic>
          <a:graphicData uri="http://schemas.openxmlformats.org/presentationml/2006/ole">
            <mc:AlternateContent xmlns:mc="http://schemas.openxmlformats.org/markup-compatibility/2006">
              <mc:Choice xmlns:v="urn:schemas-microsoft-com:vml" Requires="v">
                <p:oleObj spid="_x0000_s126761" name="Equation" r:id="rId24" imgW="190500" imgH="152400" progId="Equation.DSMT4">
                  <p:embed/>
                </p:oleObj>
              </mc:Choice>
              <mc:Fallback>
                <p:oleObj name="Equation" r:id="rId24" imgW="190500" imgH="152400" progId="Equation.DSMT4">
                  <p:embed/>
                  <p:pic>
                    <p:nvPicPr>
                      <p:cNvPr id="0" name=""/>
                      <p:cNvPicPr>
                        <a:picLocks noChangeAspect="1" noChangeArrowheads="1"/>
                      </p:cNvPicPr>
                      <p:nvPr/>
                    </p:nvPicPr>
                    <p:blipFill>
                      <a:blip r:embed="rId25"/>
                      <a:srcRect/>
                      <a:stretch>
                        <a:fillRect/>
                      </a:stretch>
                    </p:blipFill>
                    <p:spPr bwMode="auto">
                      <a:xfrm>
                        <a:off x="5668963" y="2312988"/>
                        <a:ext cx="222250" cy="176212"/>
                      </a:xfrm>
                      <a:prstGeom prst="rect">
                        <a:avLst/>
                      </a:prstGeom>
                      <a:noFill/>
                      <a:ln>
                        <a:noFill/>
                      </a:ln>
                      <a:effectLst/>
                    </p:spPr>
                  </p:pic>
                </p:oleObj>
              </mc:Fallback>
            </mc:AlternateContent>
          </a:graphicData>
        </a:graphic>
      </p:graphicFrame>
      <p:graphicFrame>
        <p:nvGraphicFramePr>
          <p:cNvPr id="113" name="Object 6"/>
          <p:cNvGraphicFramePr>
            <a:graphicFrameLocks noChangeAspect="1"/>
          </p:cNvGraphicFramePr>
          <p:nvPr>
            <p:extLst>
              <p:ext uri="{D42A27DB-BD31-4B8C-83A1-F6EECF244321}">
                <p14:modId xmlns:p14="http://schemas.microsoft.com/office/powerpoint/2010/main" val="2237707769"/>
              </p:ext>
            </p:extLst>
          </p:nvPr>
        </p:nvGraphicFramePr>
        <p:xfrm>
          <a:off x="5759450" y="1092200"/>
          <a:ext cx="131763" cy="176213"/>
        </p:xfrm>
        <a:graphic>
          <a:graphicData uri="http://schemas.openxmlformats.org/presentationml/2006/ole">
            <mc:AlternateContent xmlns:mc="http://schemas.openxmlformats.org/markup-compatibility/2006">
              <mc:Choice xmlns:v="urn:schemas-microsoft-com:vml" Requires="v">
                <p:oleObj spid="_x0000_s126762" name="Equation" r:id="rId26" imgW="114300" imgH="152400" progId="Equation.DSMT4">
                  <p:embed/>
                </p:oleObj>
              </mc:Choice>
              <mc:Fallback>
                <p:oleObj name="Equation" r:id="rId26" imgW="114300" imgH="152400" progId="Equation.DSMT4">
                  <p:embed/>
                  <p:pic>
                    <p:nvPicPr>
                      <p:cNvPr id="0" name=""/>
                      <p:cNvPicPr>
                        <a:picLocks noChangeAspect="1" noChangeArrowheads="1"/>
                      </p:cNvPicPr>
                      <p:nvPr/>
                    </p:nvPicPr>
                    <p:blipFill>
                      <a:blip r:embed="rId27"/>
                      <a:srcRect/>
                      <a:stretch>
                        <a:fillRect/>
                      </a:stretch>
                    </p:blipFill>
                    <p:spPr bwMode="auto">
                      <a:xfrm>
                        <a:off x="5759450" y="1092200"/>
                        <a:ext cx="131763" cy="176213"/>
                      </a:xfrm>
                      <a:prstGeom prst="rect">
                        <a:avLst/>
                      </a:prstGeom>
                      <a:noFill/>
                      <a:ln>
                        <a:noFill/>
                      </a:ln>
                      <a:effectLst/>
                    </p:spPr>
                  </p:pic>
                </p:oleObj>
              </mc:Fallback>
            </mc:AlternateContent>
          </a:graphicData>
        </a:graphic>
      </p:graphicFrame>
      <p:graphicFrame>
        <p:nvGraphicFramePr>
          <p:cNvPr id="114" name="Object 6"/>
          <p:cNvGraphicFramePr>
            <a:graphicFrameLocks noChangeAspect="1"/>
          </p:cNvGraphicFramePr>
          <p:nvPr>
            <p:extLst>
              <p:ext uri="{D42A27DB-BD31-4B8C-83A1-F6EECF244321}">
                <p14:modId xmlns:p14="http://schemas.microsoft.com/office/powerpoint/2010/main" val="367556578"/>
              </p:ext>
            </p:extLst>
          </p:nvPr>
        </p:nvGraphicFramePr>
        <p:xfrm>
          <a:off x="7058607" y="1932721"/>
          <a:ext cx="146747" cy="175683"/>
        </p:xfrm>
        <a:graphic>
          <a:graphicData uri="http://schemas.openxmlformats.org/presentationml/2006/ole">
            <mc:AlternateContent xmlns:mc="http://schemas.openxmlformats.org/markup-compatibility/2006">
              <mc:Choice xmlns:v="urn:schemas-microsoft-com:vml" Requires="v">
                <p:oleObj spid="_x0000_s126763" name="Equation" r:id="rId28" imgW="127000" imgH="152400" progId="Equation.DSMT4">
                  <p:embed/>
                </p:oleObj>
              </mc:Choice>
              <mc:Fallback>
                <p:oleObj name="Equation" r:id="rId28" imgW="127000" imgH="152400" progId="Equation.DSMT4">
                  <p:embed/>
                  <p:pic>
                    <p:nvPicPr>
                      <p:cNvPr id="0" name=""/>
                      <p:cNvPicPr>
                        <a:picLocks noChangeAspect="1" noChangeArrowheads="1"/>
                      </p:cNvPicPr>
                      <p:nvPr/>
                    </p:nvPicPr>
                    <p:blipFill>
                      <a:blip r:embed="rId29"/>
                      <a:srcRect/>
                      <a:stretch>
                        <a:fillRect/>
                      </a:stretch>
                    </p:blipFill>
                    <p:spPr bwMode="auto">
                      <a:xfrm>
                        <a:off x="7058607" y="1932721"/>
                        <a:ext cx="146747" cy="175683"/>
                      </a:xfrm>
                      <a:prstGeom prst="rect">
                        <a:avLst/>
                      </a:prstGeom>
                      <a:noFill/>
                      <a:ln>
                        <a:noFill/>
                      </a:ln>
                      <a:effectLst/>
                    </p:spPr>
                  </p:pic>
                </p:oleObj>
              </mc:Fallback>
            </mc:AlternateContent>
          </a:graphicData>
        </a:graphic>
      </p:graphicFrame>
      <p:graphicFrame>
        <p:nvGraphicFramePr>
          <p:cNvPr id="115" name="Object 6"/>
          <p:cNvGraphicFramePr>
            <a:graphicFrameLocks noChangeAspect="1"/>
          </p:cNvGraphicFramePr>
          <p:nvPr>
            <p:extLst>
              <p:ext uri="{D42A27DB-BD31-4B8C-83A1-F6EECF244321}">
                <p14:modId xmlns:p14="http://schemas.microsoft.com/office/powerpoint/2010/main" val="2532539575"/>
              </p:ext>
            </p:extLst>
          </p:nvPr>
        </p:nvGraphicFramePr>
        <p:xfrm>
          <a:off x="8258757" y="1928488"/>
          <a:ext cx="146747" cy="175683"/>
        </p:xfrm>
        <a:graphic>
          <a:graphicData uri="http://schemas.openxmlformats.org/presentationml/2006/ole">
            <mc:AlternateContent xmlns:mc="http://schemas.openxmlformats.org/markup-compatibility/2006">
              <mc:Choice xmlns:v="urn:schemas-microsoft-com:vml" Requires="v">
                <p:oleObj spid="_x0000_s126764" name="Equation" r:id="rId30" imgW="127000" imgH="152400" progId="Equation.DSMT4">
                  <p:embed/>
                </p:oleObj>
              </mc:Choice>
              <mc:Fallback>
                <p:oleObj name="Equation" r:id="rId30" imgW="127000" imgH="152400" progId="Equation.DSMT4">
                  <p:embed/>
                  <p:pic>
                    <p:nvPicPr>
                      <p:cNvPr id="0" name=""/>
                      <p:cNvPicPr>
                        <a:picLocks noChangeAspect="1" noChangeArrowheads="1"/>
                      </p:cNvPicPr>
                      <p:nvPr/>
                    </p:nvPicPr>
                    <p:blipFill>
                      <a:blip r:embed="rId31"/>
                      <a:srcRect/>
                      <a:stretch>
                        <a:fillRect/>
                      </a:stretch>
                    </p:blipFill>
                    <p:spPr bwMode="auto">
                      <a:xfrm>
                        <a:off x="8258757" y="1928488"/>
                        <a:ext cx="146747" cy="175683"/>
                      </a:xfrm>
                      <a:prstGeom prst="rect">
                        <a:avLst/>
                      </a:prstGeom>
                      <a:noFill/>
                      <a:ln>
                        <a:noFill/>
                      </a:ln>
                      <a:effectLst/>
                    </p:spPr>
                  </p:pic>
                </p:oleObj>
              </mc:Fallback>
            </mc:AlternateContent>
          </a:graphicData>
        </a:graphic>
      </p:graphicFrame>
      <p:graphicFrame>
        <p:nvGraphicFramePr>
          <p:cNvPr id="118" name="Object 6"/>
          <p:cNvGraphicFramePr>
            <a:graphicFrameLocks noChangeAspect="1"/>
          </p:cNvGraphicFramePr>
          <p:nvPr>
            <p:extLst>
              <p:ext uri="{D42A27DB-BD31-4B8C-83A1-F6EECF244321}">
                <p14:modId xmlns:p14="http://schemas.microsoft.com/office/powerpoint/2010/main" val="3517864729"/>
              </p:ext>
            </p:extLst>
          </p:nvPr>
        </p:nvGraphicFramePr>
        <p:xfrm>
          <a:off x="5759450" y="493713"/>
          <a:ext cx="146050" cy="192087"/>
        </p:xfrm>
        <a:graphic>
          <a:graphicData uri="http://schemas.openxmlformats.org/presentationml/2006/ole">
            <mc:AlternateContent xmlns:mc="http://schemas.openxmlformats.org/markup-compatibility/2006">
              <mc:Choice xmlns:v="urn:schemas-microsoft-com:vml" Requires="v">
                <p:oleObj spid="_x0000_s126765" name="Equation" r:id="rId32" imgW="127000" imgH="165100" progId="Equation.DSMT4">
                  <p:embed/>
                </p:oleObj>
              </mc:Choice>
              <mc:Fallback>
                <p:oleObj name="Equation" r:id="rId32" imgW="127000" imgH="165100" progId="Equation.DSMT4">
                  <p:embed/>
                  <p:pic>
                    <p:nvPicPr>
                      <p:cNvPr id="0" name=""/>
                      <p:cNvPicPr>
                        <a:picLocks noChangeAspect="1" noChangeArrowheads="1"/>
                      </p:cNvPicPr>
                      <p:nvPr/>
                    </p:nvPicPr>
                    <p:blipFill>
                      <a:blip r:embed="rId33"/>
                      <a:srcRect/>
                      <a:stretch>
                        <a:fillRect/>
                      </a:stretch>
                    </p:blipFill>
                    <p:spPr bwMode="auto">
                      <a:xfrm>
                        <a:off x="5759450" y="493713"/>
                        <a:ext cx="146050" cy="1920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217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dissolv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dissolve">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dissolve">
                                      <p:cBhvr>
                                        <p:cTn id="27" dur="500"/>
                                        <p:tgtEl>
                                          <p:spTgt spid="101"/>
                                        </p:tgtEl>
                                      </p:cBhvr>
                                    </p:animEffect>
                                  </p:childTnLst>
                                </p:cTn>
                              </p:par>
                              <p:par>
                                <p:cTn id="28" presetID="9" presetClass="entr" presetSubtype="0" fill="hold"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dissolve">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dissolve">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dissolv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dissolve">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4"/>
          <p:cNvGraphicFramePr>
            <a:graphicFrameLocks noChangeAspect="1"/>
          </p:cNvGraphicFramePr>
          <p:nvPr>
            <p:extLst>
              <p:ext uri="{D42A27DB-BD31-4B8C-83A1-F6EECF244321}">
                <p14:modId xmlns:p14="http://schemas.microsoft.com/office/powerpoint/2010/main" val="733660775"/>
              </p:ext>
            </p:extLst>
          </p:nvPr>
        </p:nvGraphicFramePr>
        <p:xfrm>
          <a:off x="5858186" y="5144450"/>
          <a:ext cx="893763" cy="331787"/>
        </p:xfrm>
        <a:graphic>
          <a:graphicData uri="http://schemas.openxmlformats.org/presentationml/2006/ole">
            <mc:AlternateContent xmlns:mc="http://schemas.openxmlformats.org/markup-compatibility/2006">
              <mc:Choice xmlns:v="urn:schemas-microsoft-com:vml" Requires="v">
                <p:oleObj spid="_x0000_s150223" name="Equation" r:id="rId4" imgW="546100" imgH="203200" progId="Equation.DSMT4">
                  <p:embed/>
                </p:oleObj>
              </mc:Choice>
              <mc:Fallback>
                <p:oleObj name="Equation" r:id="rId4" imgW="546100" imgH="203200" progId="Equation.DSMT4">
                  <p:embed/>
                  <p:pic>
                    <p:nvPicPr>
                      <p:cNvPr id="0" name=""/>
                      <p:cNvPicPr>
                        <a:picLocks noChangeAspect="1" noChangeArrowheads="1"/>
                      </p:cNvPicPr>
                      <p:nvPr/>
                    </p:nvPicPr>
                    <p:blipFill>
                      <a:blip r:embed="rId5"/>
                      <a:srcRect/>
                      <a:stretch>
                        <a:fillRect/>
                      </a:stretch>
                    </p:blipFill>
                    <p:spPr bwMode="auto">
                      <a:xfrm>
                        <a:off x="5858186" y="5144450"/>
                        <a:ext cx="893763" cy="331787"/>
                      </a:xfrm>
                      <a:prstGeom prst="rect">
                        <a:avLst/>
                      </a:prstGeom>
                      <a:noFill/>
                      <a:ln>
                        <a:noFill/>
                      </a:ln>
                      <a:effectLst/>
                    </p:spPr>
                  </p:pic>
                </p:oleObj>
              </mc:Fallback>
            </mc:AlternateContent>
          </a:graphicData>
        </a:graphic>
      </p:graphicFrame>
      <p:graphicFrame>
        <p:nvGraphicFramePr>
          <p:cNvPr id="37" name="Object 4"/>
          <p:cNvGraphicFramePr>
            <a:graphicFrameLocks noChangeAspect="1"/>
          </p:cNvGraphicFramePr>
          <p:nvPr>
            <p:extLst>
              <p:ext uri="{D42A27DB-BD31-4B8C-83A1-F6EECF244321}">
                <p14:modId xmlns:p14="http://schemas.microsoft.com/office/powerpoint/2010/main" val="574243511"/>
              </p:ext>
            </p:extLst>
          </p:nvPr>
        </p:nvGraphicFramePr>
        <p:xfrm>
          <a:off x="5537730" y="4309052"/>
          <a:ext cx="1806575" cy="931863"/>
        </p:xfrm>
        <a:graphic>
          <a:graphicData uri="http://schemas.openxmlformats.org/presentationml/2006/ole">
            <mc:AlternateContent xmlns:mc="http://schemas.openxmlformats.org/markup-compatibility/2006">
              <mc:Choice xmlns:v="urn:schemas-microsoft-com:vml" Requires="v">
                <p:oleObj spid="_x0000_s150224" name="Equation" r:id="rId6" imgW="1104900" imgH="571500" progId="Equation.DSMT4">
                  <p:embed/>
                </p:oleObj>
              </mc:Choice>
              <mc:Fallback>
                <p:oleObj name="Equation" r:id="rId6" imgW="1104900" imgH="571500" progId="Equation.DSMT4">
                  <p:embed/>
                  <p:pic>
                    <p:nvPicPr>
                      <p:cNvPr id="0" name=""/>
                      <p:cNvPicPr>
                        <a:picLocks noChangeAspect="1" noChangeArrowheads="1"/>
                      </p:cNvPicPr>
                      <p:nvPr/>
                    </p:nvPicPr>
                    <p:blipFill>
                      <a:blip r:embed="rId7"/>
                      <a:srcRect/>
                      <a:stretch>
                        <a:fillRect/>
                      </a:stretch>
                    </p:blipFill>
                    <p:spPr bwMode="auto">
                      <a:xfrm>
                        <a:off x="5537730" y="4309052"/>
                        <a:ext cx="1806575" cy="931863"/>
                      </a:xfrm>
                      <a:prstGeom prst="rect">
                        <a:avLst/>
                      </a:prstGeom>
                      <a:noFill/>
                      <a:ln>
                        <a:noFill/>
                      </a:ln>
                      <a:effectLst/>
                    </p:spPr>
                  </p:pic>
                </p:oleObj>
              </mc:Fallback>
            </mc:AlternateContent>
          </a:graphicData>
        </a:graphic>
      </p:graphicFrame>
      <p:graphicFrame>
        <p:nvGraphicFramePr>
          <p:cNvPr id="35" name="Object 4"/>
          <p:cNvGraphicFramePr>
            <a:graphicFrameLocks noChangeAspect="1"/>
          </p:cNvGraphicFramePr>
          <p:nvPr>
            <p:extLst>
              <p:ext uri="{D42A27DB-BD31-4B8C-83A1-F6EECF244321}">
                <p14:modId xmlns:p14="http://schemas.microsoft.com/office/powerpoint/2010/main" val="1837337209"/>
              </p:ext>
            </p:extLst>
          </p:nvPr>
        </p:nvGraphicFramePr>
        <p:xfrm>
          <a:off x="1473464" y="5120637"/>
          <a:ext cx="871538" cy="355600"/>
        </p:xfrm>
        <a:graphic>
          <a:graphicData uri="http://schemas.openxmlformats.org/presentationml/2006/ole">
            <mc:AlternateContent xmlns:mc="http://schemas.openxmlformats.org/markup-compatibility/2006">
              <mc:Choice xmlns:v="urn:schemas-microsoft-com:vml" Requires="v">
                <p:oleObj spid="_x0000_s150225" name="Equation" r:id="rId8" imgW="558800" imgH="228600" progId="Equation.DSMT4">
                  <p:embed/>
                </p:oleObj>
              </mc:Choice>
              <mc:Fallback>
                <p:oleObj name="Equation" r:id="rId8" imgW="558800" imgH="228600" progId="Equation.DSMT4">
                  <p:embed/>
                  <p:pic>
                    <p:nvPicPr>
                      <p:cNvPr id="0" name=""/>
                      <p:cNvPicPr>
                        <a:picLocks noChangeAspect="1" noChangeArrowheads="1"/>
                      </p:cNvPicPr>
                      <p:nvPr/>
                    </p:nvPicPr>
                    <p:blipFill>
                      <a:blip r:embed="rId9"/>
                      <a:srcRect/>
                      <a:stretch>
                        <a:fillRect/>
                      </a:stretch>
                    </p:blipFill>
                    <p:spPr bwMode="auto">
                      <a:xfrm>
                        <a:off x="1473464" y="5120637"/>
                        <a:ext cx="871538" cy="355600"/>
                      </a:xfrm>
                      <a:prstGeom prst="rect">
                        <a:avLst/>
                      </a:prstGeom>
                      <a:noFill/>
                      <a:ln>
                        <a:noFill/>
                      </a:ln>
                      <a:effectLst/>
                    </p:spPr>
                  </p:pic>
                </p:oleObj>
              </mc:Fallback>
            </mc:AlternateContent>
          </a:graphicData>
        </a:graphic>
      </p:graphicFrame>
      <p:graphicFrame>
        <p:nvGraphicFramePr>
          <p:cNvPr id="36" name="Object 4"/>
          <p:cNvGraphicFramePr>
            <a:graphicFrameLocks noChangeAspect="1"/>
          </p:cNvGraphicFramePr>
          <p:nvPr>
            <p:extLst>
              <p:ext uri="{D42A27DB-BD31-4B8C-83A1-F6EECF244321}">
                <p14:modId xmlns:p14="http://schemas.microsoft.com/office/powerpoint/2010/main" val="3024534293"/>
              </p:ext>
            </p:extLst>
          </p:nvPr>
        </p:nvGraphicFramePr>
        <p:xfrm>
          <a:off x="1176321" y="4321752"/>
          <a:ext cx="1662113" cy="890587"/>
        </p:xfrm>
        <a:graphic>
          <a:graphicData uri="http://schemas.openxmlformats.org/presentationml/2006/ole">
            <mc:AlternateContent xmlns:mc="http://schemas.openxmlformats.org/markup-compatibility/2006">
              <mc:Choice xmlns:v="urn:schemas-microsoft-com:vml" Requires="v">
                <p:oleObj spid="_x0000_s150226" name="Equation" r:id="rId10" imgW="1066800" imgH="571500" progId="Equation.DSMT4">
                  <p:embed/>
                </p:oleObj>
              </mc:Choice>
              <mc:Fallback>
                <p:oleObj name="Equation" r:id="rId10" imgW="1066800" imgH="571500" progId="Equation.DSMT4">
                  <p:embed/>
                  <p:pic>
                    <p:nvPicPr>
                      <p:cNvPr id="0" name=""/>
                      <p:cNvPicPr>
                        <a:picLocks noChangeAspect="1" noChangeArrowheads="1"/>
                      </p:cNvPicPr>
                      <p:nvPr/>
                    </p:nvPicPr>
                    <p:blipFill>
                      <a:blip r:embed="rId11"/>
                      <a:srcRect/>
                      <a:stretch>
                        <a:fillRect/>
                      </a:stretch>
                    </p:blipFill>
                    <p:spPr bwMode="auto">
                      <a:xfrm>
                        <a:off x="1176321" y="4321752"/>
                        <a:ext cx="1662113" cy="890587"/>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9.)</a:t>
            </a:r>
          </a:p>
        </p:txBody>
      </p:sp>
      <p:sp>
        <p:nvSpPr>
          <p:cNvPr id="6" name="Text Box 56"/>
          <p:cNvSpPr txBox="1">
            <a:spLocks/>
          </p:cNvSpPr>
          <p:nvPr/>
        </p:nvSpPr>
        <p:spPr bwMode="auto">
          <a:xfrm>
            <a:off x="312103" y="379541"/>
            <a:ext cx="8768397" cy="82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From this, </a:t>
            </a:r>
            <a:r>
              <a:rPr lang="en-US" sz="2000" dirty="0">
                <a:latin typeface="Times New Roman"/>
                <a:cs typeface="Times New Roman"/>
              </a:rPr>
              <a:t>a </a:t>
            </a:r>
            <a:r>
              <a:rPr lang="en-US" sz="2000" dirty="0">
                <a:solidFill>
                  <a:srgbClr val="0000FF"/>
                </a:solidFill>
                <a:latin typeface="Times New Roman"/>
                <a:cs typeface="Times New Roman"/>
              </a:rPr>
              <a:t>HUGE observation</a:t>
            </a:r>
            <a:r>
              <a:rPr lang="en-US" sz="2000" dirty="0">
                <a:latin typeface="Times New Roman"/>
                <a:cs typeface="Times New Roman"/>
              </a:rPr>
              <a:t>: Objects </a:t>
            </a:r>
            <a:r>
              <a:rPr lang="en-US" sz="2000" dirty="0">
                <a:solidFill>
                  <a:srgbClr val="0000FF"/>
                </a:solidFill>
                <a:latin typeface="Times New Roman"/>
                <a:cs typeface="Times New Roman"/>
              </a:rPr>
              <a:t>moving in a straight line </a:t>
            </a:r>
            <a:r>
              <a:rPr lang="en-US" sz="2000" dirty="0">
                <a:latin typeface="Times New Roman"/>
                <a:cs typeface="Times New Roman"/>
              </a:rPr>
              <a:t>HAVE </a:t>
            </a:r>
            <a:r>
              <a:rPr lang="en-US" sz="2000" i="1" dirty="0">
                <a:solidFill>
                  <a:srgbClr val="FF0000"/>
                </a:solidFill>
                <a:latin typeface="Times New Roman"/>
                <a:cs typeface="Times New Roman"/>
              </a:rPr>
              <a:t>angular momentum</a:t>
            </a:r>
            <a:r>
              <a:rPr lang="en-US" sz="2000" dirty="0">
                <a:latin typeface="Times New Roman"/>
                <a:cs typeface="Times New Roman"/>
              </a:rPr>
              <a:t>, and the </a:t>
            </a:r>
            <a:r>
              <a:rPr lang="en-US" sz="2000" i="1" dirty="0">
                <a:latin typeface="Times New Roman"/>
                <a:cs typeface="Times New Roman"/>
              </a:rPr>
              <a:t>angular momentum </a:t>
            </a:r>
            <a:r>
              <a:rPr lang="en-US" sz="2000" dirty="0">
                <a:solidFill>
                  <a:srgbClr val="FF0000"/>
                </a:solidFill>
                <a:latin typeface="Times New Roman"/>
                <a:cs typeface="Times New Roman"/>
              </a:rPr>
              <a:t>is</a:t>
            </a:r>
            <a:r>
              <a:rPr lang="en-US" sz="2000" dirty="0">
                <a:latin typeface="Times New Roman"/>
                <a:cs typeface="Times New Roman"/>
              </a:rPr>
              <a:t> </a:t>
            </a:r>
            <a:r>
              <a:rPr lang="en-US" sz="2000" dirty="0">
                <a:solidFill>
                  <a:srgbClr val="FF0000"/>
                </a:solidFill>
                <a:latin typeface="Times New Roman"/>
                <a:cs typeface="Times New Roman"/>
              </a:rPr>
              <a:t>CONSTANT</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321150" y="1361179"/>
            <a:ext cx="8619649"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seemingly insane </a:t>
            </a:r>
            <a:r>
              <a:rPr lang="en-US" sz="2000" dirty="0">
                <a:solidFill>
                  <a:schemeClr val="tx1"/>
                </a:solidFill>
                <a:latin typeface="Times New Roman"/>
                <a:cs typeface="Times New Roman"/>
              </a:rPr>
              <a:t>bit of amusement is actually grounded in intuitively sound reasoning.  To see how, consider the simplest motion possible, a </a:t>
            </a:r>
            <a:r>
              <a:rPr lang="en-US" sz="2000" dirty="0">
                <a:solidFill>
                  <a:srgbClr val="0000FF"/>
                </a:solidFill>
                <a:latin typeface="Times New Roman"/>
                <a:cs typeface="Times New Roman"/>
              </a:rPr>
              <a:t>mass moving with constant velocity </a:t>
            </a:r>
            <a:r>
              <a:rPr lang="en-US" sz="2000" i="1" dirty="0">
                <a:solidFill>
                  <a:srgbClr val="0000FF"/>
                </a:solidFill>
                <a:latin typeface="Times New Roman"/>
                <a:cs typeface="Times New Roman"/>
              </a:rPr>
              <a:t>parallel to the x-axis</a:t>
            </a:r>
            <a:r>
              <a:rPr lang="en-US" sz="2000" dirty="0">
                <a:solidFill>
                  <a:schemeClr val="tx1"/>
                </a:solidFill>
                <a:latin typeface="Times New Roman"/>
                <a:cs typeface="Times New Roman"/>
              </a:rPr>
              <a:t>.  How does the </a:t>
            </a:r>
            <a:r>
              <a:rPr lang="en-US" sz="2000" i="1" dirty="0">
                <a:solidFill>
                  <a:srgbClr val="FF0000"/>
                </a:solidFill>
                <a:latin typeface="Times New Roman"/>
                <a:cs typeface="Times New Roman"/>
              </a:rPr>
              <a:t>angular momentum </a:t>
            </a:r>
            <a:r>
              <a:rPr lang="en-US" sz="2000" dirty="0">
                <a:solidFill>
                  <a:schemeClr val="tx1"/>
                </a:solidFill>
                <a:latin typeface="Times New Roman"/>
                <a:cs typeface="Times New Roman"/>
              </a:rPr>
              <a:t>calculate out at several points in that case?</a:t>
            </a:r>
            <a:endParaRPr lang="en-US" sz="2000" dirty="0">
              <a:solidFill>
                <a:srgbClr val="0000FF"/>
              </a:solidFill>
              <a:latin typeface="Times New Roman"/>
              <a:cs typeface="Times New Roman"/>
            </a:endParaRPr>
          </a:p>
        </p:txBody>
      </p:sp>
      <p:sp>
        <p:nvSpPr>
          <p:cNvPr id="62" name="Line 2"/>
          <p:cNvSpPr>
            <a:spLocks noChangeShapeType="1"/>
          </p:cNvSpPr>
          <p:nvPr/>
        </p:nvSpPr>
        <p:spPr bwMode="auto">
          <a:xfrm flipV="1">
            <a:off x="1134522" y="2724111"/>
            <a:ext cx="1386824" cy="1069836"/>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Line 5"/>
          <p:cNvSpPr>
            <a:spLocks noChangeShapeType="1"/>
          </p:cNvSpPr>
          <p:nvPr/>
        </p:nvSpPr>
        <p:spPr bwMode="auto">
          <a:xfrm>
            <a:off x="777910" y="2870199"/>
            <a:ext cx="0" cy="1438853"/>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 name="Line 6"/>
          <p:cNvSpPr>
            <a:spLocks noChangeShapeType="1"/>
          </p:cNvSpPr>
          <p:nvPr/>
        </p:nvSpPr>
        <p:spPr bwMode="auto">
          <a:xfrm flipV="1">
            <a:off x="262805" y="4071311"/>
            <a:ext cx="2708996" cy="1"/>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AutoShape 7"/>
          <p:cNvSpPr>
            <a:spLocks/>
          </p:cNvSpPr>
          <p:nvPr/>
        </p:nvSpPr>
        <p:spPr bwMode="auto">
          <a:xfrm>
            <a:off x="1649628" y="3278841"/>
            <a:ext cx="158494" cy="158494"/>
          </a:xfrm>
          <a:prstGeom prst="smileyFace">
            <a:avLst>
              <a:gd name="adj" fmla="val 4653"/>
            </a:avLst>
          </a:prstGeom>
          <a:solidFill>
            <a:srgbClr val="50FF14"/>
          </a:solidFill>
          <a:ln w="12700" cmpd="sng">
            <a:solidFill>
              <a:srgbClr val="000000"/>
            </a:solidFill>
            <a:round/>
            <a:headEnd/>
            <a:tailEnd/>
          </a:ln>
        </p:spPr>
        <p:txBody>
          <a:bodyPr wrap="none" anchor="ctr"/>
          <a:lstStyle/>
          <a:p>
            <a:endParaRPr lang="en-US"/>
          </a:p>
        </p:txBody>
      </p:sp>
      <p:sp>
        <p:nvSpPr>
          <p:cNvPr id="102" name="Line 8"/>
          <p:cNvSpPr>
            <a:spLocks noChangeShapeType="1"/>
          </p:cNvSpPr>
          <p:nvPr/>
        </p:nvSpPr>
        <p:spPr bwMode="auto">
          <a:xfrm>
            <a:off x="1808122" y="3358088"/>
            <a:ext cx="673600" cy="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9"/>
          <p:cNvSpPr>
            <a:spLocks noChangeShapeType="1"/>
          </p:cNvSpPr>
          <p:nvPr/>
        </p:nvSpPr>
        <p:spPr bwMode="auto">
          <a:xfrm flipV="1">
            <a:off x="777910" y="3397711"/>
            <a:ext cx="871718" cy="67360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Arc 12"/>
          <p:cNvSpPr>
            <a:spLocks/>
          </p:cNvSpPr>
          <p:nvPr/>
        </p:nvSpPr>
        <p:spPr bwMode="auto">
          <a:xfrm>
            <a:off x="976028" y="3912818"/>
            <a:ext cx="118871" cy="158494"/>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aphicFrame>
        <p:nvGraphicFramePr>
          <p:cNvPr id="113" name="Object 2"/>
          <p:cNvGraphicFramePr>
            <a:graphicFrameLocks noChangeAspect="1"/>
          </p:cNvGraphicFramePr>
          <p:nvPr>
            <p:extLst>
              <p:ext uri="{D42A27DB-BD31-4B8C-83A1-F6EECF244321}">
                <p14:modId xmlns:p14="http://schemas.microsoft.com/office/powerpoint/2010/main" val="1780354643"/>
              </p:ext>
            </p:extLst>
          </p:nvPr>
        </p:nvGraphicFramePr>
        <p:xfrm>
          <a:off x="1094899" y="3807946"/>
          <a:ext cx="231775" cy="285750"/>
        </p:xfrm>
        <a:graphic>
          <a:graphicData uri="http://schemas.openxmlformats.org/presentationml/2006/ole">
            <mc:AlternateContent xmlns:mc="http://schemas.openxmlformats.org/markup-compatibility/2006">
              <mc:Choice xmlns:v="urn:schemas-microsoft-com:vml" Requires="v">
                <p:oleObj spid="_x0000_s150227" name="Equation" r:id="rId12" imgW="165100" imgH="203200" progId="Equation.DSMT4">
                  <p:embed/>
                </p:oleObj>
              </mc:Choice>
              <mc:Fallback>
                <p:oleObj name="Equation" r:id="rId12" imgW="165100" imgH="203200" progId="Equation.DSMT4">
                  <p:embed/>
                  <p:pic>
                    <p:nvPicPr>
                      <p:cNvPr id="0" name=""/>
                      <p:cNvPicPr>
                        <a:picLocks noChangeAspect="1" noChangeArrowheads="1"/>
                      </p:cNvPicPr>
                      <p:nvPr/>
                    </p:nvPicPr>
                    <p:blipFill>
                      <a:blip r:embed="rId13"/>
                      <a:srcRect/>
                      <a:stretch>
                        <a:fillRect/>
                      </a:stretch>
                    </p:blipFill>
                    <p:spPr bwMode="auto">
                      <a:xfrm>
                        <a:off x="1094899" y="3807946"/>
                        <a:ext cx="231775" cy="285750"/>
                      </a:xfrm>
                      <a:prstGeom prst="rect">
                        <a:avLst/>
                      </a:prstGeom>
                      <a:noFill/>
                      <a:ln>
                        <a:noFill/>
                      </a:ln>
                      <a:effectLst/>
                    </p:spPr>
                  </p:pic>
                </p:oleObj>
              </mc:Fallback>
            </mc:AlternateContent>
          </a:graphicData>
        </a:graphic>
      </p:graphicFrame>
      <p:sp>
        <p:nvSpPr>
          <p:cNvPr id="114" name="Arc 14"/>
          <p:cNvSpPr>
            <a:spLocks/>
          </p:cNvSpPr>
          <p:nvPr/>
        </p:nvSpPr>
        <p:spPr bwMode="auto">
          <a:xfrm>
            <a:off x="1909233" y="3206198"/>
            <a:ext cx="77195" cy="158494"/>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7" name="Line 18"/>
          <p:cNvSpPr>
            <a:spLocks noChangeShapeType="1"/>
          </p:cNvSpPr>
          <p:nvPr/>
        </p:nvSpPr>
        <p:spPr bwMode="auto">
          <a:xfrm flipV="1">
            <a:off x="1649628" y="3437335"/>
            <a:ext cx="0" cy="594353"/>
          </a:xfrm>
          <a:prstGeom prst="line">
            <a:avLst/>
          </a:prstGeom>
          <a:noFill/>
          <a:ln w="254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18" name="Object 5"/>
          <p:cNvGraphicFramePr>
            <a:graphicFrameLocks noChangeAspect="1"/>
          </p:cNvGraphicFramePr>
          <p:nvPr>
            <p:extLst>
              <p:ext uri="{D42A27DB-BD31-4B8C-83A1-F6EECF244321}">
                <p14:modId xmlns:p14="http://schemas.microsoft.com/office/powerpoint/2010/main" val="2905631809"/>
              </p:ext>
            </p:extLst>
          </p:nvPr>
        </p:nvGraphicFramePr>
        <p:xfrm>
          <a:off x="1693328" y="3582988"/>
          <a:ext cx="1152525" cy="336550"/>
        </p:xfrm>
        <a:graphic>
          <a:graphicData uri="http://schemas.openxmlformats.org/presentationml/2006/ole">
            <mc:AlternateContent xmlns:mc="http://schemas.openxmlformats.org/markup-compatibility/2006">
              <mc:Choice xmlns:v="urn:schemas-microsoft-com:vml" Requires="v">
                <p:oleObj spid="_x0000_s150228" name="Equation" r:id="rId14" imgW="698500" imgH="203200" progId="Equation.DSMT4">
                  <p:embed/>
                </p:oleObj>
              </mc:Choice>
              <mc:Fallback>
                <p:oleObj name="Equation" r:id="rId14" imgW="698500" imgH="203200" progId="Equation.DSMT4">
                  <p:embed/>
                  <p:pic>
                    <p:nvPicPr>
                      <p:cNvPr id="0" name=""/>
                      <p:cNvPicPr>
                        <a:picLocks noChangeAspect="1" noChangeArrowheads="1"/>
                      </p:cNvPicPr>
                      <p:nvPr/>
                    </p:nvPicPr>
                    <p:blipFill>
                      <a:blip r:embed="rId15"/>
                      <a:srcRect/>
                      <a:stretch>
                        <a:fillRect/>
                      </a:stretch>
                    </p:blipFill>
                    <p:spPr bwMode="auto">
                      <a:xfrm>
                        <a:off x="1693328" y="3582988"/>
                        <a:ext cx="1152525" cy="336550"/>
                      </a:xfrm>
                      <a:prstGeom prst="rect">
                        <a:avLst/>
                      </a:prstGeom>
                      <a:noFill/>
                      <a:ln>
                        <a:noFill/>
                      </a:ln>
                      <a:effectLst/>
                    </p:spPr>
                  </p:pic>
                </p:oleObj>
              </mc:Fallback>
            </mc:AlternateContent>
          </a:graphicData>
        </a:graphic>
      </p:graphicFrame>
      <p:graphicFrame>
        <p:nvGraphicFramePr>
          <p:cNvPr id="119" name="Object 5"/>
          <p:cNvGraphicFramePr>
            <a:graphicFrameLocks noChangeAspect="1"/>
          </p:cNvGraphicFramePr>
          <p:nvPr>
            <p:extLst>
              <p:ext uri="{D42A27DB-BD31-4B8C-83A1-F6EECF244321}">
                <p14:modId xmlns:p14="http://schemas.microsoft.com/office/powerpoint/2010/main" val="1057593816"/>
              </p:ext>
            </p:extLst>
          </p:nvPr>
        </p:nvGraphicFramePr>
        <p:xfrm>
          <a:off x="1134522" y="3324794"/>
          <a:ext cx="222250" cy="357187"/>
        </p:xfrm>
        <a:graphic>
          <a:graphicData uri="http://schemas.openxmlformats.org/presentationml/2006/ole">
            <mc:AlternateContent xmlns:mc="http://schemas.openxmlformats.org/markup-compatibility/2006">
              <mc:Choice xmlns:v="urn:schemas-microsoft-com:vml" Requires="v">
                <p:oleObj spid="_x0000_s150229" name="Equation" r:id="rId16" imgW="127000" imgH="203200" progId="Equation.DSMT4">
                  <p:embed/>
                </p:oleObj>
              </mc:Choice>
              <mc:Fallback>
                <p:oleObj name="Equation" r:id="rId16" imgW="127000" imgH="203200" progId="Equation.DSMT4">
                  <p:embed/>
                  <p:pic>
                    <p:nvPicPr>
                      <p:cNvPr id="0" name=""/>
                      <p:cNvPicPr>
                        <a:picLocks noChangeAspect="1" noChangeArrowheads="1"/>
                      </p:cNvPicPr>
                      <p:nvPr/>
                    </p:nvPicPr>
                    <p:blipFill>
                      <a:blip r:embed="rId17"/>
                      <a:srcRect/>
                      <a:stretch>
                        <a:fillRect/>
                      </a:stretch>
                    </p:blipFill>
                    <p:spPr bwMode="auto">
                      <a:xfrm>
                        <a:off x="1134522" y="3324794"/>
                        <a:ext cx="222250" cy="357187"/>
                      </a:xfrm>
                      <a:prstGeom prst="rect">
                        <a:avLst/>
                      </a:prstGeom>
                      <a:noFill/>
                      <a:ln>
                        <a:noFill/>
                      </a:ln>
                      <a:effectLst/>
                    </p:spPr>
                  </p:pic>
                </p:oleObj>
              </mc:Fallback>
            </mc:AlternateContent>
          </a:graphicData>
        </a:graphic>
      </p:graphicFrame>
      <p:sp>
        <p:nvSpPr>
          <p:cNvPr id="121" name="Line 2"/>
          <p:cNvSpPr>
            <a:spLocks noChangeShapeType="1"/>
          </p:cNvSpPr>
          <p:nvPr/>
        </p:nvSpPr>
        <p:spPr bwMode="auto">
          <a:xfrm flipV="1">
            <a:off x="6513753" y="3063021"/>
            <a:ext cx="1720224" cy="48615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5"/>
          <p:cNvSpPr>
            <a:spLocks noChangeShapeType="1"/>
          </p:cNvSpPr>
          <p:nvPr/>
        </p:nvSpPr>
        <p:spPr bwMode="auto">
          <a:xfrm>
            <a:off x="4718736" y="2870199"/>
            <a:ext cx="0" cy="1426895"/>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6"/>
          <p:cNvSpPr>
            <a:spLocks noChangeShapeType="1"/>
          </p:cNvSpPr>
          <p:nvPr/>
        </p:nvSpPr>
        <p:spPr bwMode="auto">
          <a:xfrm>
            <a:off x="4232586" y="4072717"/>
            <a:ext cx="381441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AutoShape 7"/>
          <p:cNvSpPr>
            <a:spLocks/>
          </p:cNvSpPr>
          <p:nvPr/>
        </p:nvSpPr>
        <p:spPr bwMode="auto">
          <a:xfrm>
            <a:off x="6962507" y="3324794"/>
            <a:ext cx="149585" cy="149585"/>
          </a:xfrm>
          <a:prstGeom prst="smileyFace">
            <a:avLst>
              <a:gd name="adj" fmla="val 4653"/>
            </a:avLst>
          </a:prstGeom>
          <a:solidFill>
            <a:srgbClr val="50FF14"/>
          </a:solidFill>
          <a:ln w="25400">
            <a:solidFill>
              <a:srgbClr val="000000"/>
            </a:solidFill>
            <a:round/>
            <a:headEnd/>
            <a:tailEnd/>
          </a:ln>
        </p:spPr>
        <p:txBody>
          <a:bodyPr wrap="none" anchor="ctr"/>
          <a:lstStyle/>
          <a:p>
            <a:endParaRPr lang="en-US"/>
          </a:p>
        </p:txBody>
      </p:sp>
      <p:sp>
        <p:nvSpPr>
          <p:cNvPr id="125" name="Line 8"/>
          <p:cNvSpPr>
            <a:spLocks noChangeShapeType="1"/>
          </p:cNvSpPr>
          <p:nvPr/>
        </p:nvSpPr>
        <p:spPr bwMode="auto">
          <a:xfrm>
            <a:off x="7112092" y="3399586"/>
            <a:ext cx="635735"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9"/>
          <p:cNvSpPr>
            <a:spLocks noChangeShapeType="1"/>
          </p:cNvSpPr>
          <p:nvPr/>
        </p:nvSpPr>
        <p:spPr bwMode="auto">
          <a:xfrm flipV="1">
            <a:off x="4718736" y="3436982"/>
            <a:ext cx="2206374" cy="63573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Arc 12"/>
          <p:cNvSpPr>
            <a:spLocks/>
          </p:cNvSpPr>
          <p:nvPr/>
        </p:nvSpPr>
        <p:spPr bwMode="auto">
          <a:xfrm>
            <a:off x="5391868" y="3859246"/>
            <a:ext cx="112189" cy="213471"/>
          </a:xfrm>
          <a:custGeom>
            <a:avLst/>
            <a:gdLst>
              <a:gd name="T0" fmla="*/ 80603 w 21600"/>
              <a:gd name="T1" fmla="*/ 0 h 22942"/>
              <a:gd name="T2" fmla="*/ 226759 w 21600"/>
              <a:gd name="T3" fmla="*/ 323850 h 22942"/>
              <a:gd name="T4" fmla="*/ 0 w 21600"/>
              <a:gd name="T5" fmla="*/ 285313 h 22942"/>
              <a:gd name="T6" fmla="*/ 0 60000 65536"/>
              <a:gd name="T7" fmla="*/ 0 60000 65536"/>
              <a:gd name="T8" fmla="*/ 0 60000 65536"/>
              <a:gd name="T9" fmla="*/ 0 w 21600"/>
              <a:gd name="T10" fmla="*/ 0 h 22942"/>
              <a:gd name="T11" fmla="*/ 21600 w 21600"/>
              <a:gd name="T12" fmla="*/ 22942 h 22942"/>
            </a:gdLst>
            <a:ahLst/>
            <a:cxnLst>
              <a:cxn ang="T6">
                <a:pos x="T0" y="T1"/>
              </a:cxn>
              <a:cxn ang="T7">
                <a:pos x="T2" y="T3"/>
              </a:cxn>
              <a:cxn ang="T8">
                <a:pos x="T4" y="T5"/>
              </a:cxn>
            </a:cxnLst>
            <a:rect l="T9" t="T10" r="T11" b="T12"/>
            <a:pathLst>
              <a:path w="21600" h="22942" fill="none" extrusionOk="0">
                <a:moveTo>
                  <a:pt x="7616" y="-1"/>
                </a:moveTo>
                <a:cubicBezTo>
                  <a:pt x="16030" y="3169"/>
                  <a:pt x="21600" y="11220"/>
                  <a:pt x="21600" y="20212"/>
                </a:cubicBezTo>
                <a:cubicBezTo>
                  <a:pt x="21600" y="21124"/>
                  <a:pt x="21542" y="22036"/>
                  <a:pt x="21426" y="22942"/>
                </a:cubicBezTo>
              </a:path>
              <a:path w="21600" h="22942" stroke="0" extrusionOk="0">
                <a:moveTo>
                  <a:pt x="7616" y="-1"/>
                </a:moveTo>
                <a:cubicBezTo>
                  <a:pt x="16030" y="3169"/>
                  <a:pt x="21600" y="11220"/>
                  <a:pt x="21600" y="20212"/>
                </a:cubicBezTo>
                <a:cubicBezTo>
                  <a:pt x="21600" y="21124"/>
                  <a:pt x="21542" y="22036"/>
                  <a:pt x="21426" y="22942"/>
                </a:cubicBezTo>
                <a:lnTo>
                  <a:pt x="0" y="20212"/>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1" name="Arc 14"/>
          <p:cNvSpPr>
            <a:spLocks/>
          </p:cNvSpPr>
          <p:nvPr/>
        </p:nvSpPr>
        <p:spPr bwMode="auto">
          <a:xfrm>
            <a:off x="7400673" y="3278841"/>
            <a:ext cx="112189" cy="120745"/>
          </a:xfrm>
          <a:custGeom>
            <a:avLst/>
            <a:gdLst>
              <a:gd name="T0" fmla="*/ 183833 w 21600"/>
              <a:gd name="T1" fmla="*/ 0 h 12838"/>
              <a:gd name="T2" fmla="*/ 228600 w 21600"/>
              <a:gd name="T3" fmla="*/ 180975 h 12838"/>
              <a:gd name="T4" fmla="*/ 0 w 21600"/>
              <a:gd name="T5" fmla="*/ 180975 h 12838"/>
              <a:gd name="T6" fmla="*/ 0 60000 65536"/>
              <a:gd name="T7" fmla="*/ 0 60000 65536"/>
              <a:gd name="T8" fmla="*/ 0 60000 65536"/>
              <a:gd name="T9" fmla="*/ 0 w 21600"/>
              <a:gd name="T10" fmla="*/ 0 h 12838"/>
              <a:gd name="T11" fmla="*/ 21600 w 21600"/>
              <a:gd name="T12" fmla="*/ 12838 h 12838"/>
            </a:gdLst>
            <a:ahLst/>
            <a:cxnLst>
              <a:cxn ang="T6">
                <a:pos x="T0" y="T1"/>
              </a:cxn>
              <a:cxn ang="T7">
                <a:pos x="T2" y="T3"/>
              </a:cxn>
              <a:cxn ang="T8">
                <a:pos x="T4" y="T5"/>
              </a:cxn>
            </a:cxnLst>
            <a:rect l="T9" t="T10" r="T11" b="T12"/>
            <a:pathLst>
              <a:path w="21600" h="12838" fill="none" extrusionOk="0">
                <a:moveTo>
                  <a:pt x="17370" y="-1"/>
                </a:moveTo>
                <a:cubicBezTo>
                  <a:pt x="20117" y="3716"/>
                  <a:pt x="21600" y="8216"/>
                  <a:pt x="21600" y="12838"/>
                </a:cubicBezTo>
              </a:path>
              <a:path w="21600" h="12838" stroke="0" extrusionOk="0">
                <a:moveTo>
                  <a:pt x="17370" y="-1"/>
                </a:moveTo>
                <a:cubicBezTo>
                  <a:pt x="20117" y="3716"/>
                  <a:pt x="21600" y="8216"/>
                  <a:pt x="21600" y="12838"/>
                </a:cubicBezTo>
                <a:lnTo>
                  <a:pt x="0" y="12838"/>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4" name="Line 18"/>
          <p:cNvSpPr>
            <a:spLocks noChangeShapeType="1"/>
          </p:cNvSpPr>
          <p:nvPr/>
        </p:nvSpPr>
        <p:spPr bwMode="auto">
          <a:xfrm flipV="1">
            <a:off x="6925111" y="3436982"/>
            <a:ext cx="0" cy="598339"/>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36" name="Object 2"/>
          <p:cNvGraphicFramePr>
            <a:graphicFrameLocks noChangeAspect="1"/>
          </p:cNvGraphicFramePr>
          <p:nvPr>
            <p:extLst>
              <p:ext uri="{D42A27DB-BD31-4B8C-83A1-F6EECF244321}">
                <p14:modId xmlns:p14="http://schemas.microsoft.com/office/powerpoint/2010/main" val="2636974483"/>
              </p:ext>
            </p:extLst>
          </p:nvPr>
        </p:nvGraphicFramePr>
        <p:xfrm>
          <a:off x="1986428" y="3072338"/>
          <a:ext cx="231775" cy="285750"/>
        </p:xfrm>
        <a:graphic>
          <a:graphicData uri="http://schemas.openxmlformats.org/presentationml/2006/ole">
            <mc:AlternateContent xmlns:mc="http://schemas.openxmlformats.org/markup-compatibility/2006">
              <mc:Choice xmlns:v="urn:schemas-microsoft-com:vml" Requires="v">
                <p:oleObj spid="_x0000_s150230" name="Equation" r:id="rId18" imgW="165100" imgH="203200" progId="Equation.DSMT4">
                  <p:embed/>
                </p:oleObj>
              </mc:Choice>
              <mc:Fallback>
                <p:oleObj name="Equation" r:id="rId18" imgW="165100" imgH="203200" progId="Equation.DSMT4">
                  <p:embed/>
                  <p:pic>
                    <p:nvPicPr>
                      <p:cNvPr id="0" name=""/>
                      <p:cNvPicPr>
                        <a:picLocks noChangeAspect="1" noChangeArrowheads="1"/>
                      </p:cNvPicPr>
                      <p:nvPr/>
                    </p:nvPicPr>
                    <p:blipFill>
                      <a:blip r:embed="rId13"/>
                      <a:srcRect/>
                      <a:stretch>
                        <a:fillRect/>
                      </a:stretch>
                    </p:blipFill>
                    <p:spPr bwMode="auto">
                      <a:xfrm>
                        <a:off x="1986428" y="3072338"/>
                        <a:ext cx="231775" cy="285750"/>
                      </a:xfrm>
                      <a:prstGeom prst="rect">
                        <a:avLst/>
                      </a:prstGeom>
                      <a:noFill/>
                      <a:ln>
                        <a:noFill/>
                      </a:ln>
                      <a:effectLst/>
                    </p:spPr>
                  </p:pic>
                </p:oleObj>
              </mc:Fallback>
            </mc:AlternateContent>
          </a:graphicData>
        </a:graphic>
      </p:graphicFrame>
      <p:graphicFrame>
        <p:nvGraphicFramePr>
          <p:cNvPr id="137" name="Object 2"/>
          <p:cNvGraphicFramePr>
            <a:graphicFrameLocks noChangeAspect="1"/>
          </p:cNvGraphicFramePr>
          <p:nvPr>
            <p:extLst>
              <p:ext uri="{D42A27DB-BD31-4B8C-83A1-F6EECF244321}">
                <p14:modId xmlns:p14="http://schemas.microsoft.com/office/powerpoint/2010/main" val="3289357185"/>
              </p:ext>
            </p:extLst>
          </p:nvPr>
        </p:nvGraphicFramePr>
        <p:xfrm>
          <a:off x="5537730" y="3805118"/>
          <a:ext cx="249237" cy="285750"/>
        </p:xfrm>
        <a:graphic>
          <a:graphicData uri="http://schemas.openxmlformats.org/presentationml/2006/ole">
            <mc:AlternateContent xmlns:mc="http://schemas.openxmlformats.org/markup-compatibility/2006">
              <mc:Choice xmlns:v="urn:schemas-microsoft-com:vml" Requires="v">
                <p:oleObj spid="_x0000_s150231" name="Equation" r:id="rId19" imgW="177800" imgH="203200" progId="Equation.DSMT4">
                  <p:embed/>
                </p:oleObj>
              </mc:Choice>
              <mc:Fallback>
                <p:oleObj name="Equation" r:id="rId19" imgW="177800" imgH="203200" progId="Equation.DSMT4">
                  <p:embed/>
                  <p:pic>
                    <p:nvPicPr>
                      <p:cNvPr id="0" name=""/>
                      <p:cNvPicPr>
                        <a:picLocks noChangeAspect="1" noChangeArrowheads="1"/>
                      </p:cNvPicPr>
                      <p:nvPr/>
                    </p:nvPicPr>
                    <p:blipFill>
                      <a:blip r:embed="rId20"/>
                      <a:srcRect/>
                      <a:stretch>
                        <a:fillRect/>
                      </a:stretch>
                    </p:blipFill>
                    <p:spPr bwMode="auto">
                      <a:xfrm>
                        <a:off x="5537730" y="3805118"/>
                        <a:ext cx="249237" cy="285750"/>
                      </a:xfrm>
                      <a:prstGeom prst="rect">
                        <a:avLst/>
                      </a:prstGeom>
                      <a:noFill/>
                      <a:ln>
                        <a:noFill/>
                      </a:ln>
                      <a:effectLst/>
                    </p:spPr>
                  </p:pic>
                </p:oleObj>
              </mc:Fallback>
            </mc:AlternateContent>
          </a:graphicData>
        </a:graphic>
      </p:graphicFrame>
      <p:graphicFrame>
        <p:nvGraphicFramePr>
          <p:cNvPr id="138" name="Object 5"/>
          <p:cNvGraphicFramePr>
            <a:graphicFrameLocks noChangeAspect="1"/>
          </p:cNvGraphicFramePr>
          <p:nvPr>
            <p:extLst>
              <p:ext uri="{D42A27DB-BD31-4B8C-83A1-F6EECF244321}">
                <p14:modId xmlns:p14="http://schemas.microsoft.com/office/powerpoint/2010/main" val="2171622640"/>
              </p:ext>
            </p:extLst>
          </p:nvPr>
        </p:nvGraphicFramePr>
        <p:xfrm>
          <a:off x="6950602" y="3614738"/>
          <a:ext cx="1193800" cy="336550"/>
        </p:xfrm>
        <a:graphic>
          <a:graphicData uri="http://schemas.openxmlformats.org/presentationml/2006/ole">
            <mc:AlternateContent xmlns:mc="http://schemas.openxmlformats.org/markup-compatibility/2006">
              <mc:Choice xmlns:v="urn:schemas-microsoft-com:vml" Requires="v">
                <p:oleObj spid="_x0000_s150232" name="Equation" r:id="rId21" imgW="723900" imgH="203200" progId="Equation.DSMT4">
                  <p:embed/>
                </p:oleObj>
              </mc:Choice>
              <mc:Fallback>
                <p:oleObj name="Equation" r:id="rId21" imgW="723900" imgH="203200" progId="Equation.DSMT4">
                  <p:embed/>
                  <p:pic>
                    <p:nvPicPr>
                      <p:cNvPr id="0" name=""/>
                      <p:cNvPicPr>
                        <a:picLocks noChangeAspect="1" noChangeArrowheads="1"/>
                      </p:cNvPicPr>
                      <p:nvPr/>
                    </p:nvPicPr>
                    <p:blipFill>
                      <a:blip r:embed="rId22"/>
                      <a:srcRect/>
                      <a:stretch>
                        <a:fillRect/>
                      </a:stretch>
                    </p:blipFill>
                    <p:spPr bwMode="auto">
                      <a:xfrm>
                        <a:off x="6950602" y="3614738"/>
                        <a:ext cx="1193800" cy="336550"/>
                      </a:xfrm>
                      <a:prstGeom prst="rect">
                        <a:avLst/>
                      </a:prstGeom>
                      <a:noFill/>
                      <a:ln>
                        <a:noFill/>
                      </a:ln>
                      <a:effectLst/>
                    </p:spPr>
                  </p:pic>
                </p:oleObj>
              </mc:Fallback>
            </mc:AlternateContent>
          </a:graphicData>
        </a:graphic>
      </p:graphicFrame>
      <p:graphicFrame>
        <p:nvGraphicFramePr>
          <p:cNvPr id="139" name="Object 2"/>
          <p:cNvGraphicFramePr>
            <a:graphicFrameLocks noChangeAspect="1"/>
          </p:cNvGraphicFramePr>
          <p:nvPr>
            <p:extLst>
              <p:ext uri="{D42A27DB-BD31-4B8C-83A1-F6EECF244321}">
                <p14:modId xmlns:p14="http://schemas.microsoft.com/office/powerpoint/2010/main" val="2333064001"/>
              </p:ext>
            </p:extLst>
          </p:nvPr>
        </p:nvGraphicFramePr>
        <p:xfrm>
          <a:off x="7696730" y="3153140"/>
          <a:ext cx="249237" cy="285750"/>
        </p:xfrm>
        <a:graphic>
          <a:graphicData uri="http://schemas.openxmlformats.org/presentationml/2006/ole">
            <mc:AlternateContent xmlns:mc="http://schemas.openxmlformats.org/markup-compatibility/2006">
              <mc:Choice xmlns:v="urn:schemas-microsoft-com:vml" Requires="v">
                <p:oleObj spid="_x0000_s150233" name="Equation" r:id="rId23" imgW="177800" imgH="203200" progId="Equation.DSMT4">
                  <p:embed/>
                </p:oleObj>
              </mc:Choice>
              <mc:Fallback>
                <p:oleObj name="Equation" r:id="rId23" imgW="177800" imgH="203200" progId="Equation.DSMT4">
                  <p:embed/>
                  <p:pic>
                    <p:nvPicPr>
                      <p:cNvPr id="0" name=""/>
                      <p:cNvPicPr>
                        <a:picLocks noChangeAspect="1" noChangeArrowheads="1"/>
                      </p:cNvPicPr>
                      <p:nvPr/>
                    </p:nvPicPr>
                    <p:blipFill>
                      <a:blip r:embed="rId20"/>
                      <a:srcRect/>
                      <a:stretch>
                        <a:fillRect/>
                      </a:stretch>
                    </p:blipFill>
                    <p:spPr bwMode="auto">
                      <a:xfrm>
                        <a:off x="7696730" y="3153140"/>
                        <a:ext cx="249237" cy="285750"/>
                      </a:xfrm>
                      <a:prstGeom prst="rect">
                        <a:avLst/>
                      </a:prstGeom>
                      <a:noFill/>
                      <a:ln>
                        <a:noFill/>
                      </a:ln>
                      <a:effectLst/>
                    </p:spPr>
                  </p:pic>
                </p:oleObj>
              </mc:Fallback>
            </mc:AlternateContent>
          </a:graphicData>
        </a:graphic>
      </p:graphicFrame>
      <p:graphicFrame>
        <p:nvGraphicFramePr>
          <p:cNvPr id="140" name="Object 5"/>
          <p:cNvGraphicFramePr>
            <a:graphicFrameLocks noChangeAspect="1"/>
          </p:cNvGraphicFramePr>
          <p:nvPr>
            <p:extLst>
              <p:ext uri="{D42A27DB-BD31-4B8C-83A1-F6EECF244321}">
                <p14:modId xmlns:p14="http://schemas.microsoft.com/office/powerpoint/2010/main" val="1320707473"/>
              </p:ext>
            </p:extLst>
          </p:nvPr>
        </p:nvGraphicFramePr>
        <p:xfrm>
          <a:off x="5854700" y="3285652"/>
          <a:ext cx="230188" cy="336550"/>
        </p:xfrm>
        <a:graphic>
          <a:graphicData uri="http://schemas.openxmlformats.org/presentationml/2006/ole">
            <mc:AlternateContent xmlns:mc="http://schemas.openxmlformats.org/markup-compatibility/2006">
              <mc:Choice xmlns:v="urn:schemas-microsoft-com:vml" Requires="v">
                <p:oleObj spid="_x0000_s150234" name="Equation" r:id="rId24" imgW="139700" imgH="203200" progId="Equation.DSMT4">
                  <p:embed/>
                </p:oleObj>
              </mc:Choice>
              <mc:Fallback>
                <p:oleObj name="Equation" r:id="rId24" imgW="139700" imgH="203200" progId="Equation.DSMT4">
                  <p:embed/>
                  <p:pic>
                    <p:nvPicPr>
                      <p:cNvPr id="0" name=""/>
                      <p:cNvPicPr>
                        <a:picLocks noChangeAspect="1" noChangeArrowheads="1"/>
                      </p:cNvPicPr>
                      <p:nvPr/>
                    </p:nvPicPr>
                    <p:blipFill>
                      <a:blip r:embed="rId25"/>
                      <a:srcRect/>
                      <a:stretch>
                        <a:fillRect/>
                      </a:stretch>
                    </p:blipFill>
                    <p:spPr bwMode="auto">
                      <a:xfrm>
                        <a:off x="5854700" y="3285652"/>
                        <a:ext cx="230188" cy="336550"/>
                      </a:xfrm>
                      <a:prstGeom prst="rect">
                        <a:avLst/>
                      </a:prstGeom>
                      <a:noFill/>
                      <a:ln>
                        <a:noFill/>
                      </a:ln>
                      <a:effectLst/>
                    </p:spPr>
                  </p:pic>
                </p:oleObj>
              </mc:Fallback>
            </mc:AlternateContent>
          </a:graphicData>
        </a:graphic>
      </p:graphicFrame>
      <p:sp>
        <p:nvSpPr>
          <p:cNvPr id="143" name="Text Box 56"/>
          <p:cNvSpPr txBox="1">
            <a:spLocks/>
          </p:cNvSpPr>
          <p:nvPr/>
        </p:nvSpPr>
        <p:spPr bwMode="auto">
          <a:xfrm>
            <a:off x="312103" y="5671675"/>
            <a:ext cx="8619649"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Same angular momentum!</a:t>
            </a:r>
            <a:r>
              <a:rPr lang="en-US" sz="2000" dirty="0">
                <a:solidFill>
                  <a:schemeClr val="tx1"/>
                </a:solidFill>
                <a:latin typeface="Times New Roman"/>
                <a:cs typeface="Times New Roman"/>
              </a:rPr>
              <a:t>  But </a:t>
            </a:r>
            <a:r>
              <a:rPr lang="en-US" sz="2000" dirty="0">
                <a:solidFill>
                  <a:srgbClr val="0000FF"/>
                </a:solidFill>
                <a:latin typeface="Times New Roman"/>
                <a:cs typeface="Times New Roman"/>
              </a:rPr>
              <a:t>how</a:t>
            </a:r>
            <a:r>
              <a:rPr lang="en-US" sz="2000" dirty="0">
                <a:solidFill>
                  <a:schemeClr val="tx1"/>
                </a:solidFill>
                <a:latin typeface="Times New Roman"/>
                <a:cs typeface="Times New Roman"/>
              </a:rPr>
              <a:t> can a body </a:t>
            </a:r>
            <a:r>
              <a:rPr lang="en-US" sz="2000" dirty="0">
                <a:solidFill>
                  <a:srgbClr val="0000FF"/>
                </a:solidFill>
                <a:latin typeface="Times New Roman"/>
                <a:cs typeface="Times New Roman"/>
              </a:rPr>
              <a:t>moving STRAIGHT </a:t>
            </a:r>
            <a:r>
              <a:rPr lang="en-US" sz="2000" dirty="0">
                <a:solidFill>
                  <a:schemeClr val="tx1"/>
                </a:solidFill>
                <a:latin typeface="Times New Roman"/>
                <a:cs typeface="Times New Roman"/>
              </a:rPr>
              <a:t>have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momentum</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graphicFrame>
        <p:nvGraphicFramePr>
          <p:cNvPr id="39" name="Object 2"/>
          <p:cNvGraphicFramePr>
            <a:graphicFrameLocks noChangeAspect="1"/>
          </p:cNvGraphicFramePr>
          <p:nvPr>
            <p:extLst>
              <p:ext uri="{D42A27DB-BD31-4B8C-83A1-F6EECF244321}">
                <p14:modId xmlns:p14="http://schemas.microsoft.com/office/powerpoint/2010/main" val="3886425903"/>
              </p:ext>
            </p:extLst>
          </p:nvPr>
        </p:nvGraphicFramePr>
        <p:xfrm>
          <a:off x="2293144" y="3384685"/>
          <a:ext cx="338137" cy="179388"/>
        </p:xfrm>
        <a:graphic>
          <a:graphicData uri="http://schemas.openxmlformats.org/presentationml/2006/ole">
            <mc:AlternateContent xmlns:mc="http://schemas.openxmlformats.org/markup-compatibility/2006">
              <mc:Choice xmlns:v="urn:schemas-microsoft-com:vml" Requires="v">
                <p:oleObj spid="_x0000_s150235" name="Equation" r:id="rId26" imgW="241300" imgH="127000" progId="Equation.DSMT4">
                  <p:embed/>
                </p:oleObj>
              </mc:Choice>
              <mc:Fallback>
                <p:oleObj name="Equation" r:id="rId26" imgW="241300" imgH="127000" progId="Equation.DSMT4">
                  <p:embed/>
                  <p:pic>
                    <p:nvPicPr>
                      <p:cNvPr id="0" name=""/>
                      <p:cNvPicPr>
                        <a:picLocks noChangeAspect="1" noChangeArrowheads="1"/>
                      </p:cNvPicPr>
                      <p:nvPr/>
                    </p:nvPicPr>
                    <p:blipFill>
                      <a:blip r:embed="rId27"/>
                      <a:srcRect/>
                      <a:stretch>
                        <a:fillRect/>
                      </a:stretch>
                    </p:blipFill>
                    <p:spPr bwMode="auto">
                      <a:xfrm>
                        <a:off x="2293144" y="3384685"/>
                        <a:ext cx="338137" cy="179388"/>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extLst>
              <p:ext uri="{D42A27DB-BD31-4B8C-83A1-F6EECF244321}">
                <p14:modId xmlns:p14="http://schemas.microsoft.com/office/powerpoint/2010/main" val="3569690118"/>
              </p:ext>
            </p:extLst>
          </p:nvPr>
        </p:nvGraphicFramePr>
        <p:xfrm>
          <a:off x="7527661" y="3429000"/>
          <a:ext cx="338137" cy="179388"/>
        </p:xfrm>
        <a:graphic>
          <a:graphicData uri="http://schemas.openxmlformats.org/presentationml/2006/ole">
            <mc:AlternateContent xmlns:mc="http://schemas.openxmlformats.org/markup-compatibility/2006">
              <mc:Choice xmlns:v="urn:schemas-microsoft-com:vml" Requires="v">
                <p:oleObj spid="_x0000_s150236" name="Equation" r:id="rId28" imgW="241300" imgH="127000" progId="Equation.DSMT4">
                  <p:embed/>
                </p:oleObj>
              </mc:Choice>
              <mc:Fallback>
                <p:oleObj name="Equation" r:id="rId28" imgW="241300" imgH="127000" progId="Equation.DSMT4">
                  <p:embed/>
                  <p:pic>
                    <p:nvPicPr>
                      <p:cNvPr id="0" name=""/>
                      <p:cNvPicPr>
                        <a:picLocks noChangeAspect="1" noChangeArrowheads="1"/>
                      </p:cNvPicPr>
                      <p:nvPr/>
                    </p:nvPicPr>
                    <p:blipFill>
                      <a:blip r:embed="rId27"/>
                      <a:srcRect/>
                      <a:stretch>
                        <a:fillRect/>
                      </a:stretch>
                    </p:blipFill>
                    <p:spPr bwMode="auto">
                      <a:xfrm>
                        <a:off x="7527661" y="3429000"/>
                        <a:ext cx="338137" cy="179388"/>
                      </a:xfrm>
                      <a:prstGeom prst="rect">
                        <a:avLst/>
                      </a:prstGeom>
                      <a:noFill/>
                      <a:ln>
                        <a:noFill/>
                      </a:ln>
                      <a:effectLst/>
                    </p:spPr>
                  </p:pic>
                </p:oleObj>
              </mc:Fallback>
            </mc:AlternateContent>
          </a:graphicData>
        </a:graphic>
      </p:graphicFrame>
      <p:sp>
        <p:nvSpPr>
          <p:cNvPr id="41" name="Text Box 56">
            <a:extLst>
              <a:ext uri="{FF2B5EF4-FFF2-40B4-BE49-F238E27FC236}">
                <a16:creationId xmlns:a16="http://schemas.microsoft.com/office/drawing/2014/main" id="{6A51B849-1D5C-5246-A9CC-A4791B18A34D}"/>
              </a:ext>
            </a:extLst>
          </p:cNvPr>
          <p:cNvSpPr txBox="1">
            <a:spLocks/>
          </p:cNvSpPr>
          <p:nvPr/>
        </p:nvSpPr>
        <p:spPr bwMode="auto">
          <a:xfrm>
            <a:off x="2802841" y="2813414"/>
            <a:ext cx="211243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Times New Roman"/>
                <a:cs typeface="Times New Roman"/>
              </a:rPr>
              <a:t>A little bit later . . . </a:t>
            </a:r>
          </a:p>
        </p:txBody>
      </p:sp>
    </p:spTree>
    <p:extLst>
      <p:ext uri="{BB962C8B-B14F-4D97-AF65-F5344CB8AC3E}">
        <p14:creationId xmlns:p14="http://schemas.microsoft.com/office/powerpoint/2010/main" val="193595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dissolve">
                                      <p:cBhvr>
                                        <p:cTn id="15" dur="500"/>
                                        <p:tgtEl>
                                          <p:spTgt spid="6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dissolve">
                                      <p:cBhvr>
                                        <p:cTn id="21" dur="500"/>
                                        <p:tgtEl>
                                          <p:spTgt spid="6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dissolve">
                                      <p:cBhvr>
                                        <p:cTn id="24" dur="500"/>
                                        <p:tgtEl>
                                          <p:spTgt spid="10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dissolve">
                                      <p:cBhvr>
                                        <p:cTn id="27" dur="500"/>
                                        <p:tgtEl>
                                          <p:spTgt spid="10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dissolve">
                                      <p:cBhvr>
                                        <p:cTn id="30" dur="500"/>
                                        <p:tgtEl>
                                          <p:spTgt spid="112"/>
                                        </p:tgtEl>
                                      </p:cBhvr>
                                    </p:animEffect>
                                  </p:childTnLst>
                                </p:cTn>
                              </p:par>
                              <p:par>
                                <p:cTn id="31" presetID="9" presetClass="entr" presetSubtype="0" fill="hold" nodeType="with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dissolve">
                                      <p:cBhvr>
                                        <p:cTn id="33" dur="500"/>
                                        <p:tgtEl>
                                          <p:spTgt spid="1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dissolve">
                                      <p:cBhvr>
                                        <p:cTn id="36" dur="500"/>
                                        <p:tgtEl>
                                          <p:spTgt spid="114"/>
                                        </p:tgtEl>
                                      </p:cBhvr>
                                    </p:animEffect>
                                  </p:childTnLst>
                                </p:cTn>
                              </p:par>
                              <p:par>
                                <p:cTn id="37" presetID="9"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dissolve">
                                      <p:cBhvr>
                                        <p:cTn id="39" dur="500"/>
                                        <p:tgtEl>
                                          <p:spTgt spid="119"/>
                                        </p:tgtEl>
                                      </p:cBhvr>
                                    </p:animEffect>
                                  </p:childTnLst>
                                </p:cTn>
                              </p:par>
                              <p:par>
                                <p:cTn id="40" presetID="9" presetClass="entr" presetSubtype="0" fill="hold"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dissolve">
                                      <p:cBhvr>
                                        <p:cTn id="42" dur="500"/>
                                        <p:tgtEl>
                                          <p:spTgt spid="136"/>
                                        </p:tgtEl>
                                      </p:cBhvr>
                                    </p:animEffect>
                                  </p:childTnLst>
                                </p:cTn>
                              </p:par>
                              <p:par>
                                <p:cTn id="43" presetID="9"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dissolv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dissolve">
                                      <p:cBhvr>
                                        <p:cTn id="55" dur="500"/>
                                        <p:tgtEl>
                                          <p:spTgt spid="117"/>
                                        </p:tgtEl>
                                      </p:cBhvr>
                                    </p:animEffect>
                                  </p:childTnLst>
                                </p:cTn>
                              </p:par>
                              <p:par>
                                <p:cTn id="56" presetID="9" presetClass="entr" presetSubtype="0" fill="hold" nodeType="with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dissolve">
                                      <p:cBhvr>
                                        <p:cTn id="58" dur="500"/>
                                        <p:tgtEl>
                                          <p:spTgt spid="11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dissolv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dissolve">
                                      <p:cBhvr>
                                        <p:cTn id="73" dur="500"/>
                                        <p:tgtEl>
                                          <p:spTgt spid="12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22"/>
                                        </p:tgtEl>
                                        <p:attrNameLst>
                                          <p:attrName>style.visibility</p:attrName>
                                        </p:attrNameLst>
                                      </p:cBhvr>
                                      <p:to>
                                        <p:strVal val="visible"/>
                                      </p:to>
                                    </p:set>
                                    <p:animEffect transition="in" filter="dissolve">
                                      <p:cBhvr>
                                        <p:cTn id="76" dur="500"/>
                                        <p:tgtEl>
                                          <p:spTgt spid="12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23"/>
                                        </p:tgtEl>
                                        <p:attrNameLst>
                                          <p:attrName>style.visibility</p:attrName>
                                        </p:attrNameLst>
                                      </p:cBhvr>
                                      <p:to>
                                        <p:strVal val="visible"/>
                                      </p:to>
                                    </p:set>
                                    <p:animEffect transition="in" filter="dissolve">
                                      <p:cBhvr>
                                        <p:cTn id="79" dur="500"/>
                                        <p:tgtEl>
                                          <p:spTgt spid="12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dissolve">
                                      <p:cBhvr>
                                        <p:cTn id="82" dur="500"/>
                                        <p:tgtEl>
                                          <p:spTgt spid="124"/>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25"/>
                                        </p:tgtEl>
                                        <p:attrNameLst>
                                          <p:attrName>style.visibility</p:attrName>
                                        </p:attrNameLst>
                                      </p:cBhvr>
                                      <p:to>
                                        <p:strVal val="visible"/>
                                      </p:to>
                                    </p:set>
                                    <p:animEffect transition="in" filter="dissolve">
                                      <p:cBhvr>
                                        <p:cTn id="85" dur="500"/>
                                        <p:tgtEl>
                                          <p:spTgt spid="125"/>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26"/>
                                        </p:tgtEl>
                                        <p:attrNameLst>
                                          <p:attrName>style.visibility</p:attrName>
                                        </p:attrNameLst>
                                      </p:cBhvr>
                                      <p:to>
                                        <p:strVal val="visible"/>
                                      </p:to>
                                    </p:set>
                                    <p:animEffect transition="in" filter="dissolve">
                                      <p:cBhvr>
                                        <p:cTn id="88" dur="500"/>
                                        <p:tgtEl>
                                          <p:spTgt spid="126"/>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29"/>
                                        </p:tgtEl>
                                        <p:attrNameLst>
                                          <p:attrName>style.visibility</p:attrName>
                                        </p:attrNameLst>
                                      </p:cBhvr>
                                      <p:to>
                                        <p:strVal val="visible"/>
                                      </p:to>
                                    </p:set>
                                    <p:animEffect transition="in" filter="dissolve">
                                      <p:cBhvr>
                                        <p:cTn id="91" dur="500"/>
                                        <p:tgtEl>
                                          <p:spTgt spid="12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dissolve">
                                      <p:cBhvr>
                                        <p:cTn id="94" dur="500"/>
                                        <p:tgtEl>
                                          <p:spTgt spid="131"/>
                                        </p:tgtEl>
                                      </p:cBhvr>
                                    </p:animEffect>
                                  </p:childTnLst>
                                </p:cTn>
                              </p:par>
                              <p:par>
                                <p:cTn id="95" presetID="9" presetClass="entr" presetSubtype="0" fill="hold" nodeType="withEffect">
                                  <p:stCondLst>
                                    <p:cond delay="0"/>
                                  </p:stCondLst>
                                  <p:childTnLst>
                                    <p:set>
                                      <p:cBhvr>
                                        <p:cTn id="96" dur="1" fill="hold">
                                          <p:stCondLst>
                                            <p:cond delay="0"/>
                                          </p:stCondLst>
                                        </p:cTn>
                                        <p:tgtEl>
                                          <p:spTgt spid="137"/>
                                        </p:tgtEl>
                                        <p:attrNameLst>
                                          <p:attrName>style.visibility</p:attrName>
                                        </p:attrNameLst>
                                      </p:cBhvr>
                                      <p:to>
                                        <p:strVal val="visible"/>
                                      </p:to>
                                    </p:set>
                                    <p:animEffect transition="in" filter="dissolve">
                                      <p:cBhvr>
                                        <p:cTn id="97" dur="500"/>
                                        <p:tgtEl>
                                          <p:spTgt spid="137"/>
                                        </p:tgtEl>
                                      </p:cBhvr>
                                    </p:animEffect>
                                  </p:childTnLst>
                                </p:cTn>
                              </p:par>
                              <p:par>
                                <p:cTn id="98" presetID="9" presetClass="entr" presetSubtype="0" fill="hold" nodeType="withEffect">
                                  <p:stCondLst>
                                    <p:cond delay="0"/>
                                  </p:stCondLst>
                                  <p:childTnLst>
                                    <p:set>
                                      <p:cBhvr>
                                        <p:cTn id="99" dur="1" fill="hold">
                                          <p:stCondLst>
                                            <p:cond delay="0"/>
                                          </p:stCondLst>
                                        </p:cTn>
                                        <p:tgtEl>
                                          <p:spTgt spid="139"/>
                                        </p:tgtEl>
                                        <p:attrNameLst>
                                          <p:attrName>style.visibility</p:attrName>
                                        </p:attrNameLst>
                                      </p:cBhvr>
                                      <p:to>
                                        <p:strVal val="visible"/>
                                      </p:to>
                                    </p:set>
                                    <p:animEffect transition="in" filter="dissolve">
                                      <p:cBhvr>
                                        <p:cTn id="100" dur="500"/>
                                        <p:tgtEl>
                                          <p:spTgt spid="139"/>
                                        </p:tgtEl>
                                      </p:cBhvr>
                                    </p:animEffect>
                                  </p:childTnLst>
                                </p:cTn>
                              </p:par>
                              <p:par>
                                <p:cTn id="101" presetID="9" presetClass="entr" presetSubtype="0" fill="hold" nodeType="withEffect">
                                  <p:stCondLst>
                                    <p:cond delay="0"/>
                                  </p:stCondLst>
                                  <p:childTnLst>
                                    <p:set>
                                      <p:cBhvr>
                                        <p:cTn id="102" dur="1" fill="hold">
                                          <p:stCondLst>
                                            <p:cond delay="0"/>
                                          </p:stCondLst>
                                        </p:cTn>
                                        <p:tgtEl>
                                          <p:spTgt spid="140"/>
                                        </p:tgtEl>
                                        <p:attrNameLst>
                                          <p:attrName>style.visibility</p:attrName>
                                        </p:attrNameLst>
                                      </p:cBhvr>
                                      <p:to>
                                        <p:strVal val="visible"/>
                                      </p:to>
                                    </p:set>
                                    <p:animEffect transition="in" filter="dissolve">
                                      <p:cBhvr>
                                        <p:cTn id="103" dur="500"/>
                                        <p:tgtEl>
                                          <p:spTgt spid="140"/>
                                        </p:tgtEl>
                                      </p:cBhvr>
                                    </p:animEffect>
                                  </p:childTnLst>
                                </p:cTn>
                              </p:par>
                              <p:par>
                                <p:cTn id="104" presetID="9" presetClass="entr" presetSubtype="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dissolve">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dissolv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34"/>
                                        </p:tgtEl>
                                        <p:attrNameLst>
                                          <p:attrName>style.visibility</p:attrName>
                                        </p:attrNameLst>
                                      </p:cBhvr>
                                      <p:to>
                                        <p:strVal val="visible"/>
                                      </p:to>
                                    </p:set>
                                    <p:animEffect transition="in" filter="dissolve">
                                      <p:cBhvr>
                                        <p:cTn id="116" dur="500"/>
                                        <p:tgtEl>
                                          <p:spTgt spid="134"/>
                                        </p:tgtEl>
                                      </p:cBhvr>
                                    </p:animEffect>
                                  </p:childTnLst>
                                </p:cTn>
                              </p:par>
                              <p:par>
                                <p:cTn id="117" presetID="9" presetClass="entr" presetSubtype="0" fill="hold" nodeType="withEffect">
                                  <p:stCondLst>
                                    <p:cond delay="0"/>
                                  </p:stCondLst>
                                  <p:childTnLst>
                                    <p:set>
                                      <p:cBhvr>
                                        <p:cTn id="118" dur="1" fill="hold">
                                          <p:stCondLst>
                                            <p:cond delay="0"/>
                                          </p:stCondLst>
                                        </p:cTn>
                                        <p:tgtEl>
                                          <p:spTgt spid="138"/>
                                        </p:tgtEl>
                                        <p:attrNameLst>
                                          <p:attrName>style.visibility</p:attrName>
                                        </p:attrNameLst>
                                      </p:cBhvr>
                                      <p:to>
                                        <p:strVal val="visible"/>
                                      </p:to>
                                    </p:set>
                                    <p:animEffect transition="in" filter="dissolve">
                                      <p:cBhvr>
                                        <p:cTn id="119" dur="500"/>
                                        <p:tgtEl>
                                          <p:spTgt spid="138"/>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nodeType="click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dissolve">
                                      <p:cBhvr>
                                        <p:cTn id="124" dur="500"/>
                                        <p:tgtEl>
                                          <p:spTgt spid="38"/>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43"/>
                                        </p:tgtEl>
                                        <p:attrNameLst>
                                          <p:attrName>style.visibility</p:attrName>
                                        </p:attrNameLst>
                                      </p:cBhvr>
                                      <p:to>
                                        <p:strVal val="visible"/>
                                      </p:to>
                                    </p:set>
                                    <p:animEffect transition="in" filter="dissolve">
                                      <p:cBhvr>
                                        <p:cTn id="12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2" grpId="0" animBg="1"/>
      <p:bldP spid="63" grpId="0" animBg="1"/>
      <p:bldP spid="64" grpId="0" animBg="1"/>
      <p:bldP spid="65" grpId="0" animBg="1"/>
      <p:bldP spid="102" grpId="0" animBg="1"/>
      <p:bldP spid="109" grpId="0" animBg="1"/>
      <p:bldP spid="112" grpId="0" animBg="1"/>
      <p:bldP spid="114" grpId="0" animBg="1"/>
      <p:bldP spid="117" grpId="0" animBg="1"/>
      <p:bldP spid="121" grpId="0" animBg="1"/>
      <p:bldP spid="122" grpId="0" animBg="1"/>
      <p:bldP spid="123" grpId="0" animBg="1"/>
      <p:bldP spid="124" grpId="0" animBg="1"/>
      <p:bldP spid="125" grpId="0" animBg="1"/>
      <p:bldP spid="126" grpId="0" animBg="1"/>
      <p:bldP spid="129" grpId="0" animBg="1"/>
      <p:bldP spid="131" grpId="0" animBg="1"/>
      <p:bldP spid="134" grpId="0" animBg="1"/>
      <p:bldP spid="143"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4"/>
          <p:cNvGraphicFramePr>
            <a:graphicFrameLocks noChangeAspect="1"/>
          </p:cNvGraphicFramePr>
          <p:nvPr>
            <p:extLst>
              <p:ext uri="{D42A27DB-BD31-4B8C-83A1-F6EECF244321}">
                <p14:modId xmlns:p14="http://schemas.microsoft.com/office/powerpoint/2010/main" val="3635190739"/>
              </p:ext>
            </p:extLst>
          </p:nvPr>
        </p:nvGraphicFramePr>
        <p:xfrm>
          <a:off x="3944232" y="4914901"/>
          <a:ext cx="352425" cy="374650"/>
        </p:xfrm>
        <a:graphic>
          <a:graphicData uri="http://schemas.openxmlformats.org/presentationml/2006/ole">
            <mc:AlternateContent xmlns:mc="http://schemas.openxmlformats.org/markup-compatibility/2006">
              <mc:Choice xmlns:v="urn:schemas-microsoft-com:vml" Requires="v">
                <p:oleObj spid="_x0000_s107170" name="Equation" r:id="rId4" imgW="190500" imgH="203200" progId="Equation.DSMT4">
                  <p:embed/>
                </p:oleObj>
              </mc:Choice>
              <mc:Fallback>
                <p:oleObj name="Equation" r:id="rId4" imgW="190500" imgH="203200" progId="Equation.DSMT4">
                  <p:embed/>
                  <p:pic>
                    <p:nvPicPr>
                      <p:cNvPr id="0" name=""/>
                      <p:cNvPicPr>
                        <a:picLocks noChangeAspect="1" noChangeArrowheads="1"/>
                      </p:cNvPicPr>
                      <p:nvPr/>
                    </p:nvPicPr>
                    <p:blipFill>
                      <a:blip r:embed="rId5"/>
                      <a:srcRect/>
                      <a:stretch>
                        <a:fillRect/>
                      </a:stretch>
                    </p:blipFill>
                    <p:spPr bwMode="auto">
                      <a:xfrm>
                        <a:off x="3944232" y="4914901"/>
                        <a:ext cx="352425" cy="374650"/>
                      </a:xfrm>
                      <a:prstGeom prst="rect">
                        <a:avLst/>
                      </a:prstGeom>
                      <a:noFill/>
                      <a:ln>
                        <a:noFill/>
                      </a:ln>
                      <a:effectLst/>
                    </p:spPr>
                  </p:pic>
                </p:oleObj>
              </mc:Fallback>
            </mc:AlternateContent>
          </a:graphicData>
        </a:graphic>
      </p:graphicFrame>
      <p:sp>
        <p:nvSpPr>
          <p:cNvPr id="147463" name="Line 2"/>
          <p:cNvSpPr>
            <a:spLocks noChangeShapeType="1"/>
          </p:cNvSpPr>
          <p:nvPr/>
        </p:nvSpPr>
        <p:spPr bwMode="auto">
          <a:xfrm flipV="1">
            <a:off x="5589270" y="1282700"/>
            <a:ext cx="2400300" cy="185166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4" name="Rectangle 3"/>
          <p:cNvSpPr>
            <a:spLocks/>
          </p:cNvSpPr>
          <p:nvPr/>
        </p:nvSpPr>
        <p:spPr bwMode="auto">
          <a:xfrm>
            <a:off x="3507582" y="552927"/>
            <a:ext cx="166199"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82296" tIns="41148" rIns="82296" bIns="41148">
            <a:spAutoFit/>
          </a:bodyPr>
          <a:lstStyle/>
          <a:p>
            <a:endParaRPr lang="en-US"/>
          </a:p>
        </p:txBody>
      </p:sp>
      <p:sp>
        <p:nvSpPr>
          <p:cNvPr id="147465" name="Text Box 4"/>
          <p:cNvSpPr txBox="1">
            <a:spLocks/>
          </p:cNvSpPr>
          <p:nvPr/>
        </p:nvSpPr>
        <p:spPr bwMode="auto">
          <a:xfrm>
            <a:off x="207010" y="342900"/>
            <a:ext cx="829818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Consider a body moving in </a:t>
            </a:r>
            <a:r>
              <a:rPr lang="en-US" sz="2000" dirty="0">
                <a:solidFill>
                  <a:srgbClr val="FF0000"/>
                </a:solidFill>
                <a:latin typeface="Times New Roman"/>
                <a:cs typeface="Times New Roman"/>
              </a:rPr>
              <a:t>circular motion</a:t>
            </a:r>
            <a:r>
              <a:rPr lang="en-US" sz="2000" dirty="0">
                <a:latin typeface="Times New Roman"/>
                <a:cs typeface="Times New Roman"/>
              </a:rPr>
              <a:t>.  Its </a:t>
            </a:r>
            <a:r>
              <a:rPr lang="en-US" sz="2000" i="1" dirty="0">
                <a:solidFill>
                  <a:srgbClr val="0000FF"/>
                </a:solidFill>
                <a:latin typeface="Times New Roman"/>
                <a:cs typeface="Times New Roman"/>
              </a:rPr>
              <a:t>angular momentum </a:t>
            </a:r>
            <a:r>
              <a:rPr lang="en-US" sz="2000" dirty="0">
                <a:latin typeface="Times New Roman"/>
                <a:cs typeface="Times New Roman"/>
              </a:rPr>
              <a:t>will equal:     </a:t>
            </a:r>
          </a:p>
        </p:txBody>
      </p:sp>
      <p:sp>
        <p:nvSpPr>
          <p:cNvPr id="147466" name="Line 5"/>
          <p:cNvSpPr>
            <a:spLocks noChangeShapeType="1"/>
          </p:cNvSpPr>
          <p:nvPr/>
        </p:nvSpPr>
        <p:spPr bwMode="auto">
          <a:xfrm>
            <a:off x="5177790" y="1188720"/>
            <a:ext cx="0" cy="301752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7" name="Line 6"/>
          <p:cNvSpPr>
            <a:spLocks noChangeShapeType="1"/>
          </p:cNvSpPr>
          <p:nvPr/>
        </p:nvSpPr>
        <p:spPr bwMode="auto">
          <a:xfrm>
            <a:off x="4286250" y="3451860"/>
            <a:ext cx="489204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9" name="Line 8"/>
          <p:cNvSpPr>
            <a:spLocks noChangeShapeType="1"/>
          </p:cNvSpPr>
          <p:nvPr/>
        </p:nvSpPr>
        <p:spPr bwMode="auto">
          <a:xfrm>
            <a:off x="6960870" y="2217420"/>
            <a:ext cx="1851660" cy="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0" name="Line 9"/>
          <p:cNvSpPr>
            <a:spLocks noChangeShapeType="1"/>
          </p:cNvSpPr>
          <p:nvPr/>
        </p:nvSpPr>
        <p:spPr bwMode="auto">
          <a:xfrm flipV="1">
            <a:off x="5177790" y="2286000"/>
            <a:ext cx="1508760" cy="116586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3" name="Arc 12"/>
          <p:cNvSpPr>
            <a:spLocks/>
          </p:cNvSpPr>
          <p:nvPr/>
        </p:nvSpPr>
        <p:spPr bwMode="auto">
          <a:xfrm>
            <a:off x="5520690" y="3177540"/>
            <a:ext cx="205740" cy="274320"/>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7474" name="Arc 14"/>
          <p:cNvSpPr>
            <a:spLocks/>
          </p:cNvSpPr>
          <p:nvPr/>
        </p:nvSpPr>
        <p:spPr bwMode="auto">
          <a:xfrm rot="-10597649">
            <a:off x="8263890" y="2217420"/>
            <a:ext cx="205740" cy="274320"/>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aphicFrame>
        <p:nvGraphicFramePr>
          <p:cNvPr id="147459" name="Object 3"/>
          <p:cNvGraphicFramePr>
            <a:graphicFrameLocks noChangeAspect="1"/>
          </p:cNvGraphicFramePr>
          <p:nvPr>
            <p:extLst>
              <p:ext uri="{D42A27DB-BD31-4B8C-83A1-F6EECF244321}">
                <p14:modId xmlns:p14="http://schemas.microsoft.com/office/powerpoint/2010/main" val="3345528947"/>
              </p:ext>
            </p:extLst>
          </p:nvPr>
        </p:nvGraphicFramePr>
        <p:xfrm>
          <a:off x="8032749" y="2254250"/>
          <a:ext cx="252413" cy="353024"/>
        </p:xfrm>
        <a:graphic>
          <a:graphicData uri="http://schemas.openxmlformats.org/presentationml/2006/ole">
            <mc:AlternateContent xmlns:mc="http://schemas.openxmlformats.org/markup-compatibility/2006">
              <mc:Choice xmlns:v="urn:schemas-microsoft-com:vml" Requires="v">
                <p:oleObj spid="_x0000_s107171"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749" y="2254250"/>
                        <a:ext cx="252413" cy="353024"/>
                      </a:xfrm>
                      <a:prstGeom prst="rect">
                        <a:avLst/>
                      </a:prstGeom>
                      <a:noFill/>
                      <a:ln>
                        <a:noFill/>
                      </a:ln>
                      <a:effectLst/>
                    </p:spPr>
                  </p:pic>
                </p:oleObj>
              </mc:Fallback>
            </mc:AlternateContent>
          </a:graphicData>
        </a:graphic>
      </p:graphicFrame>
      <p:graphicFrame>
        <p:nvGraphicFramePr>
          <p:cNvPr id="147460" name="Object 4"/>
          <p:cNvGraphicFramePr>
            <a:graphicFrameLocks noChangeAspect="1"/>
          </p:cNvGraphicFramePr>
          <p:nvPr>
            <p:extLst>
              <p:ext uri="{D42A27DB-BD31-4B8C-83A1-F6EECF244321}">
                <p14:modId xmlns:p14="http://schemas.microsoft.com/office/powerpoint/2010/main" val="3043095555"/>
              </p:ext>
            </p:extLst>
          </p:nvPr>
        </p:nvGraphicFramePr>
        <p:xfrm>
          <a:off x="1460501" y="897786"/>
          <a:ext cx="1219200" cy="747944"/>
        </p:xfrm>
        <a:graphic>
          <a:graphicData uri="http://schemas.openxmlformats.org/presentationml/2006/ole">
            <mc:AlternateContent xmlns:mc="http://schemas.openxmlformats.org/markup-compatibility/2006">
              <mc:Choice xmlns:v="urn:schemas-microsoft-com:vml" Requires="v">
                <p:oleObj spid="_x0000_s107172" name="Equation" r:id="rId8" imgW="660400" imgH="406400" progId="Equation.DSMT4">
                  <p:embed/>
                </p:oleObj>
              </mc:Choice>
              <mc:Fallback>
                <p:oleObj name="Equation" r:id="rId8" imgW="660400" imgH="406400" progId="Equation.DSMT4">
                  <p:embed/>
                  <p:pic>
                    <p:nvPicPr>
                      <p:cNvPr id="0" name=""/>
                      <p:cNvPicPr>
                        <a:picLocks noChangeAspect="1" noChangeArrowheads="1"/>
                      </p:cNvPicPr>
                      <p:nvPr/>
                    </p:nvPicPr>
                    <p:blipFill>
                      <a:blip r:embed="rId9"/>
                      <a:srcRect/>
                      <a:stretch>
                        <a:fillRect/>
                      </a:stretch>
                    </p:blipFill>
                    <p:spPr bwMode="auto">
                      <a:xfrm>
                        <a:off x="1460501" y="897786"/>
                        <a:ext cx="1219200" cy="747944"/>
                      </a:xfrm>
                      <a:prstGeom prst="rect">
                        <a:avLst/>
                      </a:prstGeom>
                      <a:noFill/>
                      <a:ln>
                        <a:noFill/>
                      </a:ln>
                      <a:effectLst/>
                    </p:spPr>
                  </p:pic>
                </p:oleObj>
              </mc:Fallback>
            </mc:AlternateContent>
          </a:graphicData>
        </a:graphic>
      </p:graphicFrame>
      <p:sp>
        <p:nvSpPr>
          <p:cNvPr id="147475" name="Oval 17"/>
          <p:cNvSpPr>
            <a:spLocks/>
          </p:cNvSpPr>
          <p:nvPr/>
        </p:nvSpPr>
        <p:spPr bwMode="auto">
          <a:xfrm>
            <a:off x="3051810" y="1394460"/>
            <a:ext cx="4183380" cy="4183380"/>
          </a:xfrm>
          <a:prstGeom prst="ellipse">
            <a:avLst/>
          </a:prstGeom>
          <a:noFill/>
          <a:ln w="25400">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7476" name="Line 18"/>
          <p:cNvSpPr>
            <a:spLocks noChangeShapeType="1"/>
          </p:cNvSpPr>
          <p:nvPr/>
        </p:nvSpPr>
        <p:spPr bwMode="auto">
          <a:xfrm>
            <a:off x="6892290" y="2286000"/>
            <a:ext cx="617220" cy="891540"/>
          </a:xfrm>
          <a:prstGeom prst="line">
            <a:avLst/>
          </a:prstGeom>
          <a:noFill/>
          <a:ln w="254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7" name="Line 19"/>
          <p:cNvSpPr>
            <a:spLocks noChangeShapeType="1"/>
          </p:cNvSpPr>
          <p:nvPr/>
        </p:nvSpPr>
        <p:spPr bwMode="auto">
          <a:xfrm flipV="1">
            <a:off x="7578090" y="2286000"/>
            <a:ext cx="1165860" cy="82296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aphicFrame>
        <p:nvGraphicFramePr>
          <p:cNvPr id="147461" name="Object 5"/>
          <p:cNvGraphicFramePr>
            <a:graphicFrameLocks noChangeAspect="1"/>
          </p:cNvGraphicFramePr>
          <p:nvPr>
            <p:extLst>
              <p:ext uri="{D42A27DB-BD31-4B8C-83A1-F6EECF244321}">
                <p14:modId xmlns:p14="http://schemas.microsoft.com/office/powerpoint/2010/main" val="3041739270"/>
              </p:ext>
            </p:extLst>
          </p:nvPr>
        </p:nvGraphicFramePr>
        <p:xfrm>
          <a:off x="7235190" y="2357755"/>
          <a:ext cx="403001" cy="428625"/>
        </p:xfrm>
        <a:graphic>
          <a:graphicData uri="http://schemas.openxmlformats.org/presentationml/2006/ole">
            <mc:AlternateContent xmlns:mc="http://schemas.openxmlformats.org/markup-compatibility/2006">
              <mc:Choice xmlns:v="urn:schemas-microsoft-com:vml" Requires="v">
                <p:oleObj spid="_x0000_s107173" name="Equation" r:id="rId10" imgW="190500" imgH="203200" progId="Equation.DSMT4">
                  <p:embed/>
                </p:oleObj>
              </mc:Choice>
              <mc:Fallback>
                <p:oleObj name="Equation" r:id="rId10" imgW="190500" imgH="203200" progId="Equation.DSMT4">
                  <p:embed/>
                  <p:pic>
                    <p:nvPicPr>
                      <p:cNvPr id="0" name=""/>
                      <p:cNvPicPr>
                        <a:picLocks noChangeAspect="1" noChangeArrowheads="1"/>
                      </p:cNvPicPr>
                      <p:nvPr/>
                    </p:nvPicPr>
                    <p:blipFill>
                      <a:blip r:embed="rId11"/>
                      <a:srcRect/>
                      <a:stretch>
                        <a:fillRect/>
                      </a:stretch>
                    </p:blipFill>
                    <p:spPr bwMode="auto">
                      <a:xfrm>
                        <a:off x="7235190" y="2357755"/>
                        <a:ext cx="403001" cy="428625"/>
                      </a:xfrm>
                      <a:prstGeom prst="rect">
                        <a:avLst/>
                      </a:prstGeom>
                      <a:noFill/>
                      <a:ln>
                        <a:noFill/>
                      </a:ln>
                      <a:effectLst/>
                    </p:spPr>
                  </p:pic>
                </p:oleObj>
              </mc:Fallback>
            </mc:AlternateContent>
          </a:graphicData>
        </a:graphic>
      </p:graphicFrame>
      <p:sp>
        <p:nvSpPr>
          <p:cNvPr id="147478" name="Arc 23"/>
          <p:cNvSpPr>
            <a:spLocks/>
          </p:cNvSpPr>
          <p:nvPr/>
        </p:nvSpPr>
        <p:spPr bwMode="auto">
          <a:xfrm>
            <a:off x="7029450" y="1965960"/>
            <a:ext cx="205740" cy="252889"/>
          </a:xfrm>
          <a:custGeom>
            <a:avLst/>
            <a:gdLst>
              <a:gd name="T0" fmla="*/ 89165 w 21600"/>
              <a:gd name="T1" fmla="*/ 0 h 19889"/>
              <a:gd name="T2" fmla="*/ 228600 w 21600"/>
              <a:gd name="T3" fmla="*/ 280988 h 19889"/>
              <a:gd name="T4" fmla="*/ 0 w 21600"/>
              <a:gd name="T5" fmla="*/ 280988 h 19889"/>
              <a:gd name="T6" fmla="*/ 0 60000 65536"/>
              <a:gd name="T7" fmla="*/ 0 60000 65536"/>
              <a:gd name="T8" fmla="*/ 0 60000 65536"/>
              <a:gd name="T9" fmla="*/ 0 w 21600"/>
              <a:gd name="T10" fmla="*/ 0 h 19889"/>
              <a:gd name="T11" fmla="*/ 21600 w 21600"/>
              <a:gd name="T12" fmla="*/ 19889 h 19889"/>
            </a:gdLst>
            <a:ahLst/>
            <a:cxnLst>
              <a:cxn ang="T6">
                <a:pos x="T0" y="T1"/>
              </a:cxn>
              <a:cxn ang="T7">
                <a:pos x="T2" y="T3"/>
              </a:cxn>
              <a:cxn ang="T8">
                <a:pos x="T4" y="T5"/>
              </a:cxn>
            </a:cxnLst>
            <a:rect l="T9" t="T10" r="T11" b="T12"/>
            <a:pathLst>
              <a:path w="21600" h="19889" fill="none" extrusionOk="0">
                <a:moveTo>
                  <a:pt x="8425" y="-1"/>
                </a:moveTo>
                <a:cubicBezTo>
                  <a:pt x="16411" y="3382"/>
                  <a:pt x="21600" y="11215"/>
                  <a:pt x="21600" y="19889"/>
                </a:cubicBezTo>
              </a:path>
              <a:path w="21600" h="19889" stroke="0" extrusionOk="0">
                <a:moveTo>
                  <a:pt x="8425" y="-1"/>
                </a:moveTo>
                <a:cubicBezTo>
                  <a:pt x="16411" y="3382"/>
                  <a:pt x="21600" y="11215"/>
                  <a:pt x="21600" y="19889"/>
                </a:cubicBezTo>
                <a:lnTo>
                  <a:pt x="0" y="19889"/>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aphicFrame>
        <p:nvGraphicFramePr>
          <p:cNvPr id="24" name="Object 5"/>
          <p:cNvGraphicFramePr>
            <a:graphicFrameLocks noChangeAspect="1"/>
          </p:cNvGraphicFramePr>
          <p:nvPr>
            <p:extLst>
              <p:ext uri="{D42A27DB-BD31-4B8C-83A1-F6EECF244321}">
                <p14:modId xmlns:p14="http://schemas.microsoft.com/office/powerpoint/2010/main" val="3965049143"/>
              </p:ext>
            </p:extLst>
          </p:nvPr>
        </p:nvGraphicFramePr>
        <p:xfrm>
          <a:off x="7869556" y="2786380"/>
          <a:ext cx="683894" cy="420858"/>
        </p:xfrm>
        <a:graphic>
          <a:graphicData uri="http://schemas.openxmlformats.org/presentationml/2006/ole">
            <mc:AlternateContent xmlns:mc="http://schemas.openxmlformats.org/markup-compatibility/2006">
              <mc:Choice xmlns:v="urn:schemas-microsoft-com:vml" Requires="v">
                <p:oleObj spid="_x0000_s107174" name="Equation" r:id="rId12" imgW="330200" imgH="203200" progId="Equation.DSMT4">
                  <p:embed/>
                </p:oleObj>
              </mc:Choice>
              <mc:Fallback>
                <p:oleObj name="Equation" r:id="rId12" imgW="330200" imgH="203200" progId="Equation.DSMT4">
                  <p:embed/>
                  <p:pic>
                    <p:nvPicPr>
                      <p:cNvPr id="0" name=""/>
                      <p:cNvPicPr>
                        <a:picLocks noChangeAspect="1" noChangeArrowheads="1"/>
                      </p:cNvPicPr>
                      <p:nvPr/>
                    </p:nvPicPr>
                    <p:blipFill>
                      <a:blip r:embed="rId13"/>
                      <a:srcRect/>
                      <a:stretch>
                        <a:fillRect/>
                      </a:stretch>
                    </p:blipFill>
                    <p:spPr bwMode="auto">
                      <a:xfrm>
                        <a:off x="7869556" y="2786380"/>
                        <a:ext cx="683894" cy="420858"/>
                      </a:xfrm>
                      <a:prstGeom prst="rect">
                        <a:avLst/>
                      </a:prstGeom>
                      <a:noFill/>
                      <a:ln>
                        <a:noFill/>
                      </a:ln>
                      <a:effectLst/>
                    </p:spPr>
                  </p:pic>
                </p:oleObj>
              </mc:Fallback>
            </mc:AlternateContent>
          </a:graphicData>
        </a:graphic>
      </p:graphicFrame>
      <p:sp>
        <p:nvSpPr>
          <p:cNvPr id="2" name="Rectangle 1"/>
          <p:cNvSpPr/>
          <p:nvPr/>
        </p:nvSpPr>
        <p:spPr>
          <a:xfrm>
            <a:off x="2743200" y="1371600"/>
            <a:ext cx="2298700" cy="5003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75064" y="3683000"/>
            <a:ext cx="3800012" cy="254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3"/>
          <p:cNvGraphicFramePr>
            <a:graphicFrameLocks noChangeAspect="1"/>
          </p:cNvGraphicFramePr>
          <p:nvPr>
            <p:extLst>
              <p:ext uri="{D42A27DB-BD31-4B8C-83A1-F6EECF244321}">
                <p14:modId xmlns:p14="http://schemas.microsoft.com/office/powerpoint/2010/main" val="2079460398"/>
              </p:ext>
            </p:extLst>
          </p:nvPr>
        </p:nvGraphicFramePr>
        <p:xfrm>
          <a:off x="5702299" y="3030726"/>
          <a:ext cx="252413" cy="353024"/>
        </p:xfrm>
        <a:graphic>
          <a:graphicData uri="http://schemas.openxmlformats.org/presentationml/2006/ole">
            <mc:AlternateContent xmlns:mc="http://schemas.openxmlformats.org/markup-compatibility/2006">
              <mc:Choice xmlns:v="urn:schemas-microsoft-com:vml" Requires="v">
                <p:oleObj spid="_x0000_s107175"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299" y="3030726"/>
                        <a:ext cx="252413" cy="353024"/>
                      </a:xfrm>
                      <a:prstGeom prst="rect">
                        <a:avLst/>
                      </a:prstGeom>
                      <a:noFill/>
                      <a:ln>
                        <a:noFill/>
                      </a:ln>
                      <a:effectLst/>
                    </p:spPr>
                  </p:pic>
                </p:oleObj>
              </mc:Fallback>
            </mc:AlternateContent>
          </a:graphicData>
        </a:graphic>
      </p:graphicFrame>
      <p:graphicFrame>
        <p:nvGraphicFramePr>
          <p:cNvPr id="28" name="Object 3"/>
          <p:cNvGraphicFramePr>
            <a:graphicFrameLocks noChangeAspect="1"/>
          </p:cNvGraphicFramePr>
          <p:nvPr>
            <p:extLst>
              <p:ext uri="{D42A27DB-BD31-4B8C-83A1-F6EECF244321}">
                <p14:modId xmlns:p14="http://schemas.microsoft.com/office/powerpoint/2010/main" val="752825554"/>
              </p:ext>
            </p:extLst>
          </p:nvPr>
        </p:nvGraphicFramePr>
        <p:xfrm>
          <a:off x="5865813" y="2411413"/>
          <a:ext cx="228600" cy="327025"/>
        </p:xfrm>
        <a:graphic>
          <a:graphicData uri="http://schemas.openxmlformats.org/presentationml/2006/ole">
            <mc:AlternateContent xmlns:mc="http://schemas.openxmlformats.org/markup-compatibility/2006">
              <mc:Choice xmlns:v="urn:schemas-microsoft-com:vml" Requires="v">
                <p:oleObj spid="_x0000_s107176" name="Equation" r:id="rId15" imgW="114300" imgH="165100" progId="Equation.DSMT4">
                  <p:embed/>
                </p:oleObj>
              </mc:Choice>
              <mc:Fallback>
                <p:oleObj name="Equation" r:id="rId15" imgW="114300" imgH="165100" progId="Equation.DSMT4">
                  <p:embed/>
                  <p:pic>
                    <p:nvPicPr>
                      <p:cNvPr id="0" name=""/>
                      <p:cNvPicPr>
                        <a:picLocks noChangeAspect="1" noChangeArrowheads="1"/>
                      </p:cNvPicPr>
                      <p:nvPr/>
                    </p:nvPicPr>
                    <p:blipFill>
                      <a:blip r:embed="rId16"/>
                      <a:srcRect/>
                      <a:stretch>
                        <a:fillRect/>
                      </a:stretch>
                    </p:blipFill>
                    <p:spPr bwMode="auto">
                      <a:xfrm>
                        <a:off x="5865813" y="2411413"/>
                        <a:ext cx="228600" cy="327025"/>
                      </a:xfrm>
                      <a:prstGeom prst="rect">
                        <a:avLst/>
                      </a:prstGeom>
                      <a:noFill/>
                      <a:ln>
                        <a:noFill/>
                      </a:ln>
                      <a:effectLst/>
                    </p:spPr>
                  </p:pic>
                </p:oleObj>
              </mc:Fallback>
            </mc:AlternateContent>
          </a:graphicData>
        </a:graphic>
      </p:graphicFrame>
      <p:graphicFrame>
        <p:nvGraphicFramePr>
          <p:cNvPr id="29" name="Object 5"/>
          <p:cNvGraphicFramePr>
            <a:graphicFrameLocks noChangeAspect="1"/>
          </p:cNvGraphicFramePr>
          <p:nvPr>
            <p:extLst>
              <p:ext uri="{D42A27DB-BD31-4B8C-83A1-F6EECF244321}">
                <p14:modId xmlns:p14="http://schemas.microsoft.com/office/powerpoint/2010/main" val="2827932068"/>
              </p:ext>
            </p:extLst>
          </p:nvPr>
        </p:nvGraphicFramePr>
        <p:xfrm>
          <a:off x="7918450" y="1849691"/>
          <a:ext cx="990600" cy="349250"/>
        </p:xfrm>
        <a:graphic>
          <a:graphicData uri="http://schemas.openxmlformats.org/presentationml/2006/ole">
            <mc:AlternateContent xmlns:mc="http://schemas.openxmlformats.org/markup-compatibility/2006">
              <mc:Choice xmlns:v="urn:schemas-microsoft-com:vml" Requires="v">
                <p:oleObj spid="_x0000_s107177" name="Equation" r:id="rId17" imgW="469900" imgH="165100" progId="Equation.DSMT4">
                  <p:embed/>
                </p:oleObj>
              </mc:Choice>
              <mc:Fallback>
                <p:oleObj name="Equation" r:id="rId17" imgW="469900" imgH="165100" progId="Equation.DSMT4">
                  <p:embed/>
                  <p:pic>
                    <p:nvPicPr>
                      <p:cNvPr id="0" name=""/>
                      <p:cNvPicPr>
                        <a:picLocks noChangeAspect="1" noChangeArrowheads="1"/>
                      </p:cNvPicPr>
                      <p:nvPr/>
                    </p:nvPicPr>
                    <p:blipFill>
                      <a:blip r:embed="rId18"/>
                      <a:srcRect/>
                      <a:stretch>
                        <a:fillRect/>
                      </a:stretch>
                    </p:blipFill>
                    <p:spPr bwMode="auto">
                      <a:xfrm>
                        <a:off x="7918450" y="1849691"/>
                        <a:ext cx="990600" cy="349250"/>
                      </a:xfrm>
                      <a:prstGeom prst="rect">
                        <a:avLst/>
                      </a:prstGeom>
                      <a:noFill/>
                      <a:ln>
                        <a:noFill/>
                      </a:ln>
                      <a:effectLst/>
                    </p:spPr>
                  </p:pic>
                </p:oleObj>
              </mc:Fallback>
            </mc:AlternateContent>
          </a:graphicData>
        </a:graphic>
      </p:graphicFrame>
      <p:graphicFrame>
        <p:nvGraphicFramePr>
          <p:cNvPr id="30" name="Object 3"/>
          <p:cNvGraphicFramePr>
            <a:graphicFrameLocks noChangeAspect="1"/>
          </p:cNvGraphicFramePr>
          <p:nvPr>
            <p:extLst>
              <p:ext uri="{D42A27DB-BD31-4B8C-83A1-F6EECF244321}">
                <p14:modId xmlns:p14="http://schemas.microsoft.com/office/powerpoint/2010/main" val="3019741639"/>
              </p:ext>
            </p:extLst>
          </p:nvPr>
        </p:nvGraphicFramePr>
        <p:xfrm>
          <a:off x="7229839" y="1858581"/>
          <a:ext cx="252413" cy="353024"/>
        </p:xfrm>
        <a:graphic>
          <a:graphicData uri="http://schemas.openxmlformats.org/presentationml/2006/ole">
            <mc:AlternateContent xmlns:mc="http://schemas.openxmlformats.org/markup-compatibility/2006">
              <mc:Choice xmlns:v="urn:schemas-microsoft-com:vml" Requires="v">
                <p:oleObj spid="_x0000_s107178" name="Equation" r:id="rId19" imgW="127000" imgH="177800" progId="Equation.DSMT4">
                  <p:embed/>
                </p:oleObj>
              </mc:Choice>
              <mc:Fallback>
                <p:oleObj name="Equation" r:id="rId19" imgW="127000" imgH="177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9839" y="1858581"/>
                        <a:ext cx="252413" cy="353024"/>
                      </a:xfrm>
                      <a:prstGeom prst="rect">
                        <a:avLst/>
                      </a:prstGeom>
                      <a:noFill/>
                      <a:ln>
                        <a:noFill/>
                      </a:ln>
                      <a:effectLst/>
                    </p:spPr>
                  </p:pic>
                </p:oleObj>
              </mc:Fallback>
            </mc:AlternateContent>
          </a:graphicData>
        </a:graphic>
      </p:graphicFrame>
      <p:sp>
        <p:nvSpPr>
          <p:cNvPr id="31" name="Text Box 4"/>
          <p:cNvSpPr txBox="1">
            <a:spLocks/>
          </p:cNvSpPr>
          <p:nvPr/>
        </p:nvSpPr>
        <p:spPr bwMode="auto">
          <a:xfrm>
            <a:off x="207010" y="1770522"/>
            <a:ext cx="4568190"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where       is the body’s </a:t>
            </a:r>
            <a:r>
              <a:rPr lang="en-US" sz="2000" dirty="0">
                <a:solidFill>
                  <a:srgbClr val="0000FF"/>
                </a:solidFill>
                <a:latin typeface="Times New Roman"/>
                <a:cs typeface="Times New Roman"/>
              </a:rPr>
              <a:t>momentum</a:t>
            </a:r>
            <a:r>
              <a:rPr lang="en-US" sz="2000" dirty="0">
                <a:latin typeface="Times New Roman"/>
                <a:cs typeface="Times New Roman"/>
              </a:rPr>
              <a:t>.  This momentum will be </a:t>
            </a:r>
            <a:r>
              <a:rPr lang="en-US" sz="2000" i="1" dirty="0">
                <a:solidFill>
                  <a:srgbClr val="FF0000"/>
                </a:solidFill>
                <a:latin typeface="Times New Roman"/>
                <a:cs typeface="Times New Roman"/>
              </a:rPr>
              <a:t>perpendicular</a:t>
            </a:r>
            <a:r>
              <a:rPr lang="en-US" sz="2000" dirty="0">
                <a:latin typeface="Times New Roman"/>
                <a:cs typeface="Times New Roman"/>
              </a:rPr>
              <a:t> </a:t>
            </a:r>
            <a:r>
              <a:rPr lang="en-US" sz="2000" dirty="0">
                <a:solidFill>
                  <a:srgbClr val="FF0000"/>
                </a:solidFill>
                <a:latin typeface="Times New Roman"/>
                <a:cs typeface="Times New Roman"/>
              </a:rPr>
              <a:t>to the position vector </a:t>
            </a:r>
            <a:r>
              <a:rPr lang="en-US" sz="2000" dirty="0">
                <a:latin typeface="Times New Roman"/>
                <a:cs typeface="Times New Roman"/>
              </a:rPr>
              <a:t>and </a:t>
            </a:r>
            <a:r>
              <a:rPr lang="en-US" sz="2000" dirty="0">
                <a:solidFill>
                  <a:srgbClr val="FF0000"/>
                </a:solidFill>
                <a:latin typeface="Times New Roman"/>
                <a:cs typeface="Times New Roman"/>
              </a:rPr>
              <a:t>tangent to the path</a:t>
            </a:r>
            <a:r>
              <a:rPr lang="en-US" sz="2000" dirty="0">
                <a:latin typeface="Times New Roman"/>
                <a:cs typeface="Times New Roman"/>
              </a:rPr>
              <a:t>.  Nobody would argue that this body’s motion was without </a:t>
            </a:r>
            <a:r>
              <a:rPr lang="en-US" sz="2000" i="1" dirty="0">
                <a:latin typeface="Times New Roman"/>
                <a:cs typeface="Times New Roman"/>
              </a:rPr>
              <a:t>angular momentum</a:t>
            </a:r>
            <a:r>
              <a:rPr lang="en-US" sz="2000" dirty="0">
                <a:latin typeface="Times New Roman"/>
                <a:cs typeface="Times New Roman"/>
              </a:rPr>
              <a:t>, as its motion is </a:t>
            </a:r>
            <a:r>
              <a:rPr lang="en-US" sz="2000" i="1" dirty="0">
                <a:solidFill>
                  <a:srgbClr val="FF0000"/>
                </a:solidFill>
                <a:latin typeface="Times New Roman"/>
                <a:cs typeface="Times New Roman"/>
              </a:rPr>
              <a:t>circular</a:t>
            </a:r>
            <a:r>
              <a:rPr lang="en-US" sz="2000" dirty="0">
                <a:latin typeface="Times New Roman"/>
                <a:cs typeface="Times New Roman"/>
              </a:rPr>
              <a:t>!</a:t>
            </a:r>
          </a:p>
        </p:txBody>
      </p:sp>
      <p:graphicFrame>
        <p:nvGraphicFramePr>
          <p:cNvPr id="32" name="Object 4"/>
          <p:cNvGraphicFramePr>
            <a:graphicFrameLocks noChangeAspect="1"/>
          </p:cNvGraphicFramePr>
          <p:nvPr>
            <p:extLst>
              <p:ext uri="{D42A27DB-BD31-4B8C-83A1-F6EECF244321}">
                <p14:modId xmlns:p14="http://schemas.microsoft.com/office/powerpoint/2010/main" val="174139982"/>
              </p:ext>
            </p:extLst>
          </p:nvPr>
        </p:nvGraphicFramePr>
        <p:xfrm>
          <a:off x="979488" y="1812036"/>
          <a:ext cx="334961" cy="356085"/>
        </p:xfrm>
        <a:graphic>
          <a:graphicData uri="http://schemas.openxmlformats.org/presentationml/2006/ole">
            <mc:AlternateContent xmlns:mc="http://schemas.openxmlformats.org/markup-compatibility/2006">
              <mc:Choice xmlns:v="urn:schemas-microsoft-com:vml" Requires="v">
                <p:oleObj spid="_x0000_s107179" name="Equation" r:id="rId20" imgW="190500" imgH="203200" progId="Equation.DSMT4">
                  <p:embed/>
                </p:oleObj>
              </mc:Choice>
              <mc:Fallback>
                <p:oleObj name="Equation" r:id="rId20" imgW="190500" imgH="203200" progId="Equation.DSMT4">
                  <p:embed/>
                  <p:pic>
                    <p:nvPicPr>
                      <p:cNvPr id="0" name=""/>
                      <p:cNvPicPr>
                        <a:picLocks noChangeAspect="1" noChangeArrowheads="1"/>
                      </p:cNvPicPr>
                      <p:nvPr/>
                    </p:nvPicPr>
                    <p:blipFill>
                      <a:blip r:embed="rId21"/>
                      <a:srcRect/>
                      <a:stretch>
                        <a:fillRect/>
                      </a:stretch>
                    </p:blipFill>
                    <p:spPr bwMode="auto">
                      <a:xfrm>
                        <a:off x="979488" y="1812036"/>
                        <a:ext cx="334961" cy="356085"/>
                      </a:xfrm>
                      <a:prstGeom prst="rect">
                        <a:avLst/>
                      </a:prstGeom>
                      <a:noFill/>
                      <a:ln>
                        <a:noFill/>
                      </a:ln>
                      <a:effectLst/>
                    </p:spPr>
                  </p:pic>
                </p:oleObj>
              </mc:Fallback>
            </mc:AlternateContent>
          </a:graphicData>
        </a:graphic>
      </p:graphicFrame>
      <p:sp>
        <p:nvSpPr>
          <p:cNvPr id="33" name="Text Box 4"/>
          <p:cNvSpPr txBox="1">
            <a:spLocks/>
          </p:cNvSpPr>
          <p:nvPr/>
        </p:nvSpPr>
        <p:spPr bwMode="auto">
          <a:xfrm>
            <a:off x="219710" y="3793413"/>
            <a:ext cx="870204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Now consider a </a:t>
            </a:r>
            <a:r>
              <a:rPr lang="en-US" sz="2000" dirty="0">
                <a:solidFill>
                  <a:srgbClr val="0000FF"/>
                </a:solidFill>
                <a:latin typeface="Times New Roman"/>
                <a:cs typeface="Times New Roman"/>
              </a:rPr>
              <a:t>particle moving parallel to the x-axis with momentum </a:t>
            </a:r>
            <a:r>
              <a:rPr lang="en-US" sz="2000" i="1" dirty="0">
                <a:solidFill>
                  <a:srgbClr val="0000FF"/>
                </a:solidFill>
                <a:latin typeface="Times New Roman"/>
                <a:cs typeface="Times New Roman"/>
              </a:rPr>
              <a:t>mv</a:t>
            </a:r>
            <a:r>
              <a:rPr lang="en-US" sz="2000" dirty="0">
                <a:latin typeface="Times New Roman"/>
                <a:cs typeface="Times New Roman"/>
              </a:rPr>
              <a:t>, as shown in the sketch.  </a:t>
            </a:r>
          </a:p>
        </p:txBody>
      </p:sp>
      <p:sp>
        <p:nvSpPr>
          <p:cNvPr id="147468" name="AutoShape 7"/>
          <p:cNvSpPr>
            <a:spLocks/>
          </p:cNvSpPr>
          <p:nvPr/>
        </p:nvSpPr>
        <p:spPr bwMode="auto">
          <a:xfrm>
            <a:off x="6686550" y="2080260"/>
            <a:ext cx="274320" cy="274320"/>
          </a:xfrm>
          <a:prstGeom prst="smileyFace">
            <a:avLst>
              <a:gd name="adj" fmla="val 4653"/>
            </a:avLst>
          </a:prstGeom>
          <a:solidFill>
            <a:srgbClr val="50FF14"/>
          </a:solidFill>
          <a:ln w="25400">
            <a:solidFill>
              <a:srgbClr val="000000"/>
            </a:solidFill>
            <a:round/>
            <a:headEnd/>
            <a:tailEnd/>
          </a:ln>
        </p:spPr>
        <p:txBody>
          <a:bodyPr wrap="none" lIns="82296" tIns="41148" rIns="82296" bIns="41148" anchor="ctr"/>
          <a:lstStyle/>
          <a:p>
            <a:endParaRPr lang="en-US"/>
          </a:p>
        </p:txBody>
      </p:sp>
      <p:sp>
        <p:nvSpPr>
          <p:cNvPr id="38" name="Rectangle 3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10.)</a:t>
            </a:r>
          </a:p>
        </p:txBody>
      </p:sp>
      <p:sp>
        <p:nvSpPr>
          <p:cNvPr id="40" name="Text Box 4"/>
          <p:cNvSpPr txBox="1">
            <a:spLocks/>
          </p:cNvSpPr>
          <p:nvPr/>
        </p:nvSpPr>
        <p:spPr bwMode="auto">
          <a:xfrm>
            <a:off x="523875" y="4883151"/>
            <a:ext cx="8375650"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                                                                                                      In other words, </a:t>
            </a:r>
            <a:r>
              <a:rPr lang="en-US" sz="2000" dirty="0">
                <a:solidFill>
                  <a:srgbClr val="0000FF"/>
                </a:solidFill>
                <a:latin typeface="Times New Roman"/>
                <a:cs typeface="Times New Roman"/>
              </a:rPr>
              <a:t>one</a:t>
            </a:r>
            <a:r>
              <a:rPr lang="en-US" sz="2000" dirty="0">
                <a:latin typeface="Times New Roman"/>
                <a:cs typeface="Times New Roman"/>
              </a:rPr>
              <a:t> of its </a:t>
            </a:r>
            <a:r>
              <a:rPr lang="en-US" sz="2000" dirty="0">
                <a:solidFill>
                  <a:srgbClr val="0000FF"/>
                </a:solidFill>
                <a:latin typeface="Times New Roman"/>
                <a:cs typeface="Times New Roman"/>
              </a:rPr>
              <a:t>components will be exactly like </a:t>
            </a:r>
            <a:r>
              <a:rPr lang="en-US" sz="2000" dirty="0">
                <a:latin typeface="Times New Roman"/>
                <a:cs typeface="Times New Roman"/>
              </a:rPr>
              <a:t>the </a:t>
            </a:r>
            <a:r>
              <a:rPr lang="en-US" sz="2000" dirty="0">
                <a:solidFill>
                  <a:srgbClr val="0000FF"/>
                </a:solidFill>
                <a:latin typeface="Times New Roman"/>
                <a:cs typeface="Times New Roman"/>
              </a:rPr>
              <a:t>momentum</a:t>
            </a:r>
            <a:r>
              <a:rPr lang="en-US" sz="2000" dirty="0">
                <a:latin typeface="Times New Roman"/>
                <a:cs typeface="Times New Roman"/>
              </a:rPr>
              <a:t> </a:t>
            </a:r>
            <a:r>
              <a:rPr lang="en-US" sz="2000" dirty="0">
                <a:solidFill>
                  <a:srgbClr val="0000FF"/>
                </a:solidFill>
                <a:latin typeface="Times New Roman"/>
                <a:cs typeface="Times New Roman"/>
              </a:rPr>
              <a:t>involved</a:t>
            </a:r>
            <a:r>
              <a:rPr lang="en-US" sz="2000" dirty="0">
                <a:latin typeface="Times New Roman"/>
                <a:cs typeface="Times New Roman"/>
              </a:rPr>
              <a:t> </a:t>
            </a:r>
            <a:r>
              <a:rPr lang="en-US" sz="2000" dirty="0">
                <a:solidFill>
                  <a:srgbClr val="0000FF"/>
                </a:solidFill>
                <a:latin typeface="Times New Roman"/>
                <a:cs typeface="Times New Roman"/>
              </a:rPr>
              <a:t>in</a:t>
            </a:r>
            <a:r>
              <a:rPr lang="en-US" sz="2000" dirty="0">
                <a:latin typeface="Times New Roman"/>
                <a:cs typeface="Times New Roman"/>
              </a:rPr>
              <a:t> the object that was </a:t>
            </a:r>
            <a:r>
              <a:rPr lang="en-US" sz="2000" dirty="0">
                <a:solidFill>
                  <a:srgbClr val="0000FF"/>
                </a:solidFill>
                <a:latin typeface="Times New Roman"/>
                <a:cs typeface="Times New Roman"/>
              </a:rPr>
              <a:t>executing a pure rotation</a:t>
            </a:r>
            <a:r>
              <a:rPr lang="en-US" sz="2000" dirty="0">
                <a:latin typeface="Times New Roman"/>
                <a:cs typeface="Times New Roman"/>
              </a:rPr>
              <a:t>, </a:t>
            </a:r>
            <a:r>
              <a:rPr lang="en-US" sz="2000" dirty="0">
                <a:solidFill>
                  <a:srgbClr val="FF0000"/>
                </a:solidFill>
                <a:latin typeface="Times New Roman"/>
                <a:cs typeface="Times New Roman"/>
              </a:rPr>
              <a:t>that had </a:t>
            </a:r>
            <a:r>
              <a:rPr lang="en-US" sz="2000" i="1" dirty="0">
                <a:solidFill>
                  <a:srgbClr val="FF0000"/>
                </a:solidFill>
                <a:latin typeface="Times New Roman"/>
                <a:cs typeface="Times New Roman"/>
              </a:rPr>
              <a:t>angular momentum</a:t>
            </a:r>
            <a:r>
              <a:rPr lang="en-US" sz="2000" dirty="0">
                <a:latin typeface="Times New Roman"/>
                <a:cs typeface="Times New Roman"/>
              </a:rPr>
              <a:t>.  </a:t>
            </a:r>
            <a:r>
              <a:rPr lang="en-US" sz="2000" dirty="0">
                <a:solidFill>
                  <a:srgbClr val="0000FF"/>
                </a:solidFill>
                <a:latin typeface="Times New Roman"/>
                <a:cs typeface="Times New Roman"/>
              </a:rPr>
              <a:t>Conclusion</a:t>
            </a:r>
            <a:r>
              <a:rPr lang="en-US" sz="2000" dirty="0">
                <a:latin typeface="Times New Roman"/>
                <a:cs typeface="Times New Roman"/>
              </a:rPr>
              <a:t>, </a:t>
            </a:r>
            <a:r>
              <a:rPr lang="en-US" sz="2000" i="1" dirty="0">
                <a:solidFill>
                  <a:srgbClr val="FF0000"/>
                </a:solidFill>
                <a:latin typeface="Times New Roman"/>
                <a:cs typeface="Times New Roman"/>
              </a:rPr>
              <a:t>this</a:t>
            </a:r>
            <a:r>
              <a:rPr lang="en-US" sz="2000" dirty="0">
                <a:latin typeface="Times New Roman"/>
                <a:cs typeface="Times New Roman"/>
              </a:rPr>
              <a:t> </a:t>
            </a:r>
            <a:r>
              <a:rPr lang="en-US" sz="2000" i="1" dirty="0">
                <a:solidFill>
                  <a:srgbClr val="FF0000"/>
                </a:solidFill>
                <a:latin typeface="Times New Roman"/>
                <a:cs typeface="Times New Roman"/>
              </a:rPr>
              <a:t>body, moving in a straight line, will also have angular momentum</a:t>
            </a:r>
            <a:r>
              <a:rPr lang="en-US" sz="2000" dirty="0">
                <a:latin typeface="Times New Roman"/>
                <a:cs typeface="Times New Roman"/>
              </a:rPr>
              <a:t> (assuming its velocity vector doesn’t go thru the reference point).   </a:t>
            </a:r>
          </a:p>
        </p:txBody>
      </p:sp>
      <p:grpSp>
        <p:nvGrpSpPr>
          <p:cNvPr id="4" name="Group 3"/>
          <p:cNvGrpSpPr/>
          <p:nvPr/>
        </p:nvGrpSpPr>
        <p:grpSpPr>
          <a:xfrm>
            <a:off x="536881" y="4572979"/>
            <a:ext cx="8375650" cy="716572"/>
            <a:chOff x="536881" y="4572979"/>
            <a:chExt cx="8375650" cy="716572"/>
          </a:xfrm>
        </p:grpSpPr>
        <p:graphicFrame>
          <p:nvGraphicFramePr>
            <p:cNvPr id="42" name="Object 4"/>
            <p:cNvGraphicFramePr>
              <a:graphicFrameLocks noChangeAspect="1"/>
            </p:cNvGraphicFramePr>
            <p:nvPr>
              <p:extLst>
                <p:ext uri="{D42A27DB-BD31-4B8C-83A1-F6EECF244321}">
                  <p14:modId xmlns:p14="http://schemas.microsoft.com/office/powerpoint/2010/main" val="576046695"/>
                </p:ext>
              </p:extLst>
            </p:nvPr>
          </p:nvGraphicFramePr>
          <p:xfrm>
            <a:off x="6752590" y="4900613"/>
            <a:ext cx="304800" cy="304800"/>
          </p:xfrm>
          <a:graphic>
            <a:graphicData uri="http://schemas.openxmlformats.org/presentationml/2006/ole">
              <mc:AlternateContent xmlns:mc="http://schemas.openxmlformats.org/markup-compatibility/2006">
                <mc:Choice xmlns:v="urn:schemas-microsoft-com:vml" Requires="v">
                  <p:oleObj spid="_x0000_s107180" name="Equation" r:id="rId22" imgW="165100" imgH="165100" progId="Equation.DSMT4">
                    <p:embed/>
                  </p:oleObj>
                </mc:Choice>
                <mc:Fallback>
                  <p:oleObj name="Equation" r:id="rId22" imgW="165100" imgH="165100" progId="Equation.DSMT4">
                    <p:embed/>
                    <p:pic>
                      <p:nvPicPr>
                        <p:cNvPr id="0" name=""/>
                        <p:cNvPicPr>
                          <a:picLocks noChangeAspect="1" noChangeArrowheads="1"/>
                        </p:cNvPicPr>
                        <p:nvPr/>
                      </p:nvPicPr>
                      <p:blipFill>
                        <a:blip r:embed="rId23"/>
                        <a:srcRect/>
                        <a:stretch>
                          <a:fillRect/>
                        </a:stretch>
                      </p:blipFill>
                      <p:spPr bwMode="auto">
                        <a:xfrm>
                          <a:off x="6752590" y="4900613"/>
                          <a:ext cx="304800" cy="304800"/>
                        </a:xfrm>
                        <a:prstGeom prst="rect">
                          <a:avLst/>
                        </a:prstGeom>
                        <a:noFill/>
                        <a:ln>
                          <a:noFill/>
                        </a:ln>
                        <a:effectLst/>
                      </p:spPr>
                    </p:pic>
                  </p:oleObj>
                </mc:Fallback>
              </mc:AlternateContent>
            </a:graphicData>
          </a:graphic>
        </p:graphicFrame>
        <p:grpSp>
          <p:nvGrpSpPr>
            <p:cNvPr id="3" name="Group 2"/>
            <p:cNvGrpSpPr/>
            <p:nvPr/>
          </p:nvGrpSpPr>
          <p:grpSpPr>
            <a:xfrm>
              <a:off x="536881" y="4572979"/>
              <a:ext cx="8375650" cy="716572"/>
              <a:chOff x="-1054269" y="4266942"/>
              <a:chExt cx="8375650" cy="716572"/>
            </a:xfrm>
          </p:grpSpPr>
          <p:graphicFrame>
            <p:nvGraphicFramePr>
              <p:cNvPr id="43" name="Object 4"/>
              <p:cNvGraphicFramePr>
                <a:graphicFrameLocks noChangeAspect="1"/>
              </p:cNvGraphicFramePr>
              <p:nvPr>
                <p:extLst>
                  <p:ext uri="{D42A27DB-BD31-4B8C-83A1-F6EECF244321}">
                    <p14:modId xmlns:p14="http://schemas.microsoft.com/office/powerpoint/2010/main" val="1908965652"/>
                  </p:ext>
                </p:extLst>
              </p:nvPr>
            </p:nvGraphicFramePr>
            <p:xfrm>
              <a:off x="1965631" y="4607276"/>
              <a:ext cx="350837" cy="376238"/>
            </p:xfrm>
            <a:graphic>
              <a:graphicData uri="http://schemas.openxmlformats.org/presentationml/2006/ole">
                <mc:AlternateContent xmlns:mc="http://schemas.openxmlformats.org/markup-compatibility/2006">
                  <mc:Choice xmlns:v="urn:schemas-microsoft-com:vml" Requires="v">
                    <p:oleObj spid="_x0000_s107181" name="Equation" r:id="rId24" imgW="190500" imgH="203200" progId="Equation.DSMT4">
                      <p:embed/>
                    </p:oleObj>
                  </mc:Choice>
                  <mc:Fallback>
                    <p:oleObj name="Equation" r:id="rId24" imgW="190500" imgH="203200" progId="Equation.DSMT4">
                      <p:embed/>
                      <p:pic>
                        <p:nvPicPr>
                          <p:cNvPr id="0" name=""/>
                          <p:cNvPicPr>
                            <a:picLocks noChangeAspect="1" noChangeArrowheads="1"/>
                          </p:cNvPicPr>
                          <p:nvPr/>
                        </p:nvPicPr>
                        <p:blipFill>
                          <a:blip r:embed="rId25"/>
                          <a:srcRect/>
                          <a:stretch>
                            <a:fillRect/>
                          </a:stretch>
                        </p:blipFill>
                        <p:spPr bwMode="auto">
                          <a:xfrm>
                            <a:off x="1965631" y="4607276"/>
                            <a:ext cx="350837" cy="376238"/>
                          </a:xfrm>
                          <a:prstGeom prst="rect">
                            <a:avLst/>
                          </a:prstGeom>
                          <a:noFill/>
                          <a:ln>
                            <a:noFill/>
                          </a:ln>
                          <a:effectLst/>
                        </p:spPr>
                      </p:pic>
                    </p:oleObj>
                  </mc:Fallback>
                </mc:AlternateContent>
              </a:graphicData>
            </a:graphic>
          </p:graphicFrame>
          <p:sp>
            <p:nvSpPr>
              <p:cNvPr id="35" name="Text Box 4"/>
              <p:cNvSpPr txBox="1">
                <a:spLocks/>
              </p:cNvSpPr>
              <p:nvPr/>
            </p:nvSpPr>
            <p:spPr bwMode="auto">
              <a:xfrm>
                <a:off x="-1054269" y="4266942"/>
                <a:ext cx="837565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It will have a </a:t>
                </a:r>
                <a:r>
                  <a:rPr lang="en-US" sz="2000" dirty="0">
                    <a:solidFill>
                      <a:srgbClr val="0000FF"/>
                    </a:solidFill>
                    <a:latin typeface="Times New Roman"/>
                    <a:cs typeface="Times New Roman"/>
                  </a:rPr>
                  <a:t>momentum component that is radial </a:t>
                </a:r>
                <a:r>
                  <a:rPr lang="en-US" sz="2000" dirty="0">
                    <a:latin typeface="Times New Roman"/>
                    <a:cs typeface="Times New Roman"/>
                  </a:rPr>
                  <a:t>and </a:t>
                </a:r>
                <a:r>
                  <a:rPr lang="en-US" sz="2000" dirty="0">
                    <a:solidFill>
                      <a:srgbClr val="0000FF"/>
                    </a:solidFill>
                    <a:latin typeface="Times New Roman"/>
                    <a:cs typeface="Times New Roman"/>
                  </a:rPr>
                  <a:t>outward from the origin</a:t>
                </a:r>
                <a:r>
                  <a:rPr lang="en-US" sz="2000" dirty="0">
                    <a:latin typeface="Times New Roman"/>
                    <a:cs typeface="Times New Roman"/>
                  </a:rPr>
                  <a:t>, and a </a:t>
                </a:r>
                <a:r>
                  <a:rPr lang="en-US" sz="2000" dirty="0">
                    <a:solidFill>
                      <a:srgbClr val="FF0000"/>
                    </a:solidFill>
                    <a:latin typeface="Times New Roman"/>
                    <a:cs typeface="Times New Roman"/>
                  </a:rPr>
                  <a:t>tangential component </a:t>
                </a:r>
                <a:r>
                  <a:rPr lang="en-US" sz="2000" dirty="0">
                    <a:latin typeface="Times New Roman"/>
                    <a:cs typeface="Times New Roman"/>
                  </a:rPr>
                  <a:t>(     ) that is </a:t>
                </a:r>
                <a:r>
                  <a:rPr lang="en-US" sz="2000" dirty="0">
                    <a:solidFill>
                      <a:srgbClr val="FF0000"/>
                    </a:solidFill>
                    <a:latin typeface="Times New Roman"/>
                    <a:cs typeface="Times New Roman"/>
                  </a:rPr>
                  <a:t>perpendicular to </a:t>
                </a:r>
                <a:r>
                  <a:rPr lang="en-US" sz="2000" dirty="0">
                    <a:latin typeface="Times New Roman"/>
                    <a:cs typeface="Times New Roman"/>
                  </a:rPr>
                  <a:t>the </a:t>
                </a:r>
                <a:r>
                  <a:rPr lang="en-US" sz="2000" i="1" dirty="0">
                    <a:latin typeface="Times New Roman"/>
                    <a:cs typeface="Times New Roman"/>
                  </a:rPr>
                  <a:t>  </a:t>
                </a:r>
                <a:r>
                  <a:rPr lang="en-US" sz="2000" dirty="0">
                    <a:latin typeface="Times New Roman"/>
                    <a:cs typeface="Times New Roman"/>
                  </a:rPr>
                  <a:t>.  </a:t>
                </a:r>
              </a:p>
            </p:txBody>
          </p:sp>
        </p:grpSp>
      </p:grpSp>
    </p:spTree>
    <p:extLst>
      <p:ext uri="{BB962C8B-B14F-4D97-AF65-F5344CB8AC3E}">
        <p14:creationId xmlns:p14="http://schemas.microsoft.com/office/powerpoint/2010/main" val="72135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dissolve">
                                      <p:cBhvr>
                                        <p:cTn id="7" dur="500"/>
                                        <p:tgtEl>
                                          <p:spTgt spid="1474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7469"/>
                                        </p:tgtEl>
                                        <p:attrNameLst>
                                          <p:attrName>style.visibility</p:attrName>
                                        </p:attrNameLst>
                                      </p:cBhvr>
                                      <p:to>
                                        <p:strVal val="visible"/>
                                      </p:to>
                                    </p:set>
                                    <p:animEffect transition="in" filter="dissolve">
                                      <p:cBhvr>
                                        <p:cTn id="25" dur="500"/>
                                        <p:tgtEl>
                                          <p:spTgt spid="147469"/>
                                        </p:tgtEl>
                                      </p:cBhvr>
                                    </p:animEffect>
                                  </p:childTnLst>
                                </p:cTn>
                              </p:par>
                              <p:par>
                                <p:cTn id="26" presetID="9"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47478"/>
                                        </p:tgtEl>
                                        <p:attrNameLst>
                                          <p:attrName>style.visibility</p:attrName>
                                        </p:attrNameLst>
                                      </p:cBhvr>
                                      <p:to>
                                        <p:strVal val="visible"/>
                                      </p:to>
                                    </p:set>
                                    <p:animEffect transition="in" filter="dissolve">
                                      <p:cBhvr>
                                        <p:cTn id="38" dur="500"/>
                                        <p:tgtEl>
                                          <p:spTgt spid="147478"/>
                                        </p:tgtEl>
                                      </p:cBhvr>
                                    </p:animEffect>
                                  </p:childTnLst>
                                </p:cTn>
                              </p:par>
                              <p:par>
                                <p:cTn id="39" presetID="9"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7463"/>
                                        </p:tgtEl>
                                        <p:attrNameLst>
                                          <p:attrName>style.visibility</p:attrName>
                                        </p:attrNameLst>
                                      </p:cBhvr>
                                      <p:to>
                                        <p:strVal val="visible"/>
                                      </p:to>
                                    </p:set>
                                    <p:animEffect transition="in" filter="dissolve">
                                      <p:cBhvr>
                                        <p:cTn id="44" dur="500"/>
                                        <p:tgtEl>
                                          <p:spTgt spid="147463"/>
                                        </p:tgtEl>
                                      </p:cBhvr>
                                    </p:animEffect>
                                  </p:childTnLst>
                                </p:cTn>
                              </p:par>
                              <p:par>
                                <p:cTn id="45" presetID="9" presetClass="entr" presetSubtype="0" fill="hold" grpId="1" nodeType="withEffect">
                                  <p:stCondLst>
                                    <p:cond delay="0"/>
                                  </p:stCondLst>
                                  <p:childTnLst>
                                    <p:set>
                                      <p:cBhvr>
                                        <p:cTn id="46" dur="1" fill="hold">
                                          <p:stCondLst>
                                            <p:cond delay="0"/>
                                          </p:stCondLst>
                                        </p:cTn>
                                        <p:tgtEl>
                                          <p:spTgt spid="147469"/>
                                        </p:tgtEl>
                                        <p:attrNameLst>
                                          <p:attrName>style.visibility</p:attrName>
                                        </p:attrNameLst>
                                      </p:cBhvr>
                                      <p:to>
                                        <p:strVal val="visible"/>
                                      </p:to>
                                    </p:set>
                                    <p:animEffect transition="in" filter="dissolve">
                                      <p:cBhvr>
                                        <p:cTn id="47" dur="500"/>
                                        <p:tgtEl>
                                          <p:spTgt spid="14746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7474"/>
                                        </p:tgtEl>
                                        <p:attrNameLst>
                                          <p:attrName>style.visibility</p:attrName>
                                        </p:attrNameLst>
                                      </p:cBhvr>
                                      <p:to>
                                        <p:strVal val="visible"/>
                                      </p:to>
                                    </p:set>
                                    <p:animEffect transition="in" filter="dissolve">
                                      <p:cBhvr>
                                        <p:cTn id="50" dur="500"/>
                                        <p:tgtEl>
                                          <p:spTgt spid="147474"/>
                                        </p:tgtEl>
                                      </p:cBhvr>
                                    </p:animEffect>
                                  </p:childTnLst>
                                </p:cTn>
                              </p:par>
                              <p:par>
                                <p:cTn id="51" presetID="9" presetClass="entr" presetSubtype="0" fill="hold" nodeType="withEffect">
                                  <p:stCondLst>
                                    <p:cond delay="0"/>
                                  </p:stCondLst>
                                  <p:childTnLst>
                                    <p:set>
                                      <p:cBhvr>
                                        <p:cTn id="52" dur="1" fill="hold">
                                          <p:stCondLst>
                                            <p:cond delay="0"/>
                                          </p:stCondLst>
                                        </p:cTn>
                                        <p:tgtEl>
                                          <p:spTgt spid="147459"/>
                                        </p:tgtEl>
                                        <p:attrNameLst>
                                          <p:attrName>style.visibility</p:attrName>
                                        </p:attrNameLst>
                                      </p:cBhvr>
                                      <p:to>
                                        <p:strVal val="visible"/>
                                      </p:to>
                                    </p:set>
                                    <p:animEffect transition="in" filter="dissolve">
                                      <p:cBhvr>
                                        <p:cTn id="53" dur="500"/>
                                        <p:tgtEl>
                                          <p:spTgt spid="147459"/>
                                        </p:tgtEl>
                                      </p:cBhvr>
                                    </p:animEffect>
                                  </p:childTnLst>
                                </p:cTn>
                              </p:par>
                              <p:par>
                                <p:cTn id="54" presetID="9"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dissolve">
                                      <p:cBhvr>
                                        <p:cTn id="59" dur="500"/>
                                        <p:tgtEl>
                                          <p:spTgt spid="2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47477"/>
                                        </p:tgtEl>
                                        <p:attrNameLst>
                                          <p:attrName>style.visibility</p:attrName>
                                        </p:attrNameLst>
                                      </p:cBhvr>
                                      <p:to>
                                        <p:strVal val="visible"/>
                                      </p:to>
                                    </p:set>
                                    <p:animEffect transition="in" filter="dissolve">
                                      <p:cBhvr>
                                        <p:cTn id="62" dur="500"/>
                                        <p:tgtEl>
                                          <p:spTgt spid="14747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dissolve">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animBg="1"/>
      <p:bldP spid="147469" grpId="0" animBg="1"/>
      <p:bldP spid="147469" grpId="1" animBg="1"/>
      <p:bldP spid="147474" grpId="0" animBg="1"/>
      <p:bldP spid="147477" grpId="0" animBg="1"/>
      <p:bldP spid="147478" grpId="0" animBg="1"/>
      <p:bldP spid="31" grpId="0"/>
      <p:bldP spid="33"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4956" y="3255569"/>
            <a:ext cx="8754744" cy="1446550"/>
          </a:xfrm>
          <a:prstGeom prst="rect">
            <a:avLst/>
          </a:prstGeom>
          <a:noFill/>
        </p:spPr>
        <p:txBody>
          <a:bodyPr wrap="square" rtlCol="0">
            <a:spAutoFit/>
          </a:bodyPr>
          <a:lstStyle/>
          <a:p>
            <a:r>
              <a:rPr lang="en-US" sz="2800" dirty="0">
                <a:solidFill>
                  <a:srgbClr val="FF0000"/>
                </a:solidFill>
                <a:latin typeface="Apple Chancery"/>
                <a:cs typeface="Apple Chancery"/>
              </a:rPr>
              <a:t>If we did </a:t>
            </a:r>
            <a:r>
              <a:rPr lang="en-US" sz="2000" dirty="0">
                <a:latin typeface="Times New Roman"/>
                <a:cs typeface="Times New Roman"/>
              </a:rPr>
              <a:t>a </a:t>
            </a:r>
            <a:r>
              <a:rPr lang="en-US" sz="2000" i="1" dirty="0">
                <a:solidFill>
                  <a:srgbClr val="FF0000"/>
                </a:solidFill>
                <a:latin typeface="Times New Roman"/>
                <a:cs typeface="Times New Roman"/>
              </a:rPr>
              <a:t>rotational analogue </a:t>
            </a:r>
            <a:r>
              <a:rPr lang="en-US" sz="2000" dirty="0">
                <a:latin typeface="Times New Roman"/>
                <a:cs typeface="Times New Roman"/>
              </a:rPr>
              <a:t>to that with </a:t>
            </a:r>
            <a:r>
              <a:rPr lang="en-US" sz="2000" dirty="0">
                <a:solidFill>
                  <a:srgbClr val="0000FF"/>
                </a:solidFill>
                <a:latin typeface="Times New Roman"/>
                <a:cs typeface="Times New Roman"/>
              </a:rPr>
              <a:t>two rotating objects interacting </a:t>
            </a:r>
            <a:r>
              <a:rPr lang="en-US" sz="2000" dirty="0">
                <a:latin typeface="Times New Roman"/>
                <a:cs typeface="Times New Roman"/>
              </a:rPr>
              <a:t>with </a:t>
            </a:r>
            <a:r>
              <a:rPr lang="en-US" sz="2000" dirty="0">
                <a:solidFill>
                  <a:srgbClr val="0000FF"/>
                </a:solidFill>
                <a:latin typeface="Times New Roman"/>
                <a:cs typeface="Times New Roman"/>
              </a:rPr>
              <a:t>an external torque acting </a:t>
            </a:r>
            <a:r>
              <a:rPr lang="en-US" sz="2000" dirty="0">
                <a:latin typeface="Times New Roman"/>
                <a:cs typeface="Times New Roman"/>
              </a:rPr>
              <a:t>in the mix, acknowledging that everything would be happening in “one dimension” (i.e., along the                   ), we could rearrange the impulse relationships likewise yielding:</a:t>
            </a:r>
            <a:endParaRPr lang="en-US" sz="2400" dirty="0">
              <a:latin typeface="Apple Chancery"/>
              <a:cs typeface="Apple Chancery"/>
            </a:endParaRPr>
          </a:p>
        </p:txBody>
      </p:sp>
      <p:sp>
        <p:nvSpPr>
          <p:cNvPr id="8" name="TextBox 7"/>
          <p:cNvSpPr txBox="1"/>
          <p:nvPr/>
        </p:nvSpPr>
        <p:spPr>
          <a:xfrm>
            <a:off x="0" y="119701"/>
            <a:ext cx="9144000" cy="707886"/>
          </a:xfrm>
          <a:prstGeom prst="rect">
            <a:avLst/>
          </a:prstGeom>
          <a:noFill/>
        </p:spPr>
        <p:txBody>
          <a:bodyPr wrap="square" rtlCol="0">
            <a:spAutoFit/>
          </a:bodyPr>
          <a:lstStyle/>
          <a:p>
            <a:pPr algn="ctr"/>
            <a:r>
              <a:rPr lang="en-US" sz="4000" dirty="0">
                <a:solidFill>
                  <a:srgbClr val="FF0000"/>
                </a:solidFill>
                <a:latin typeface="Apple Chancery"/>
                <a:cs typeface="Apple Chancery"/>
              </a:rPr>
              <a:t>Conservation of Angular Momentum</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11.)</a:t>
            </a:r>
          </a:p>
        </p:txBody>
      </p:sp>
      <p:sp>
        <p:nvSpPr>
          <p:cNvPr id="5" name="TextBox 4"/>
          <p:cNvSpPr txBox="1"/>
          <p:nvPr/>
        </p:nvSpPr>
        <p:spPr>
          <a:xfrm>
            <a:off x="274956" y="885689"/>
            <a:ext cx="8754744" cy="2369880"/>
          </a:xfrm>
          <a:prstGeom prst="rect">
            <a:avLst/>
          </a:prstGeom>
          <a:noFill/>
        </p:spPr>
        <p:txBody>
          <a:bodyPr wrap="square" rtlCol="0">
            <a:spAutoFit/>
          </a:bodyPr>
          <a:lstStyle/>
          <a:p>
            <a:r>
              <a:rPr lang="en-US" sz="2800" dirty="0">
                <a:solidFill>
                  <a:srgbClr val="FF0000"/>
                </a:solidFill>
                <a:latin typeface="Apple Chancery"/>
                <a:cs typeface="Apple Chancery"/>
              </a:rPr>
              <a:t>Remember how we </a:t>
            </a:r>
            <a:r>
              <a:rPr lang="en-US" sz="2000" dirty="0">
                <a:latin typeface="Times New Roman"/>
                <a:cs typeface="Times New Roman"/>
              </a:rPr>
              <a:t>proceeded through </a:t>
            </a:r>
            <a:r>
              <a:rPr lang="en-US" sz="2000" dirty="0">
                <a:solidFill>
                  <a:srgbClr val="0000FF"/>
                </a:solidFill>
                <a:latin typeface="Times New Roman"/>
                <a:cs typeface="Times New Roman"/>
              </a:rPr>
              <a:t>derivation of the </a:t>
            </a:r>
            <a:r>
              <a:rPr lang="en-US" sz="2000" i="1" dirty="0">
                <a:solidFill>
                  <a:srgbClr val="FF0000"/>
                </a:solidFill>
                <a:latin typeface="Times New Roman"/>
                <a:cs typeface="Times New Roman"/>
              </a:rPr>
              <a:t>conservation of momentum </a:t>
            </a:r>
            <a:r>
              <a:rPr lang="en-US" sz="2000" dirty="0">
                <a:latin typeface="Times New Roman"/>
                <a:cs typeface="Times New Roman"/>
              </a:rPr>
              <a:t>(</a:t>
            </a:r>
            <a:r>
              <a:rPr lang="en-US" sz="2000" dirty="0">
                <a:solidFill>
                  <a:srgbClr val="008000"/>
                </a:solidFill>
                <a:latin typeface="Times New Roman"/>
                <a:cs typeface="Times New Roman"/>
              </a:rPr>
              <a:t>start with </a:t>
            </a:r>
            <a:r>
              <a:rPr lang="en-US" sz="2000" dirty="0">
                <a:latin typeface="Times New Roman"/>
                <a:cs typeface="Times New Roman"/>
              </a:rPr>
              <a:t>the </a:t>
            </a:r>
            <a:r>
              <a:rPr lang="en-US" sz="2000" dirty="0">
                <a:solidFill>
                  <a:srgbClr val="008000"/>
                </a:solidFill>
                <a:latin typeface="Times New Roman"/>
                <a:cs typeface="Times New Roman"/>
              </a:rPr>
              <a:t>impulse relationship</a:t>
            </a:r>
            <a:r>
              <a:rPr lang="en-US" sz="2000" dirty="0">
                <a:latin typeface="Times New Roman"/>
                <a:cs typeface="Times New Roman"/>
              </a:rPr>
              <a:t>, apply it to </a:t>
            </a:r>
            <a:r>
              <a:rPr lang="en-US" sz="2000" dirty="0">
                <a:solidFill>
                  <a:srgbClr val="008000"/>
                </a:solidFill>
                <a:latin typeface="Times New Roman"/>
                <a:cs typeface="Times New Roman"/>
              </a:rPr>
              <a:t>two bodies </a:t>
            </a:r>
            <a:r>
              <a:rPr lang="en-US" sz="2000" dirty="0">
                <a:latin typeface="Times New Roman"/>
                <a:cs typeface="Times New Roman"/>
              </a:rPr>
              <a:t>that </a:t>
            </a:r>
            <a:r>
              <a:rPr lang="en-US" sz="2000" dirty="0">
                <a:solidFill>
                  <a:srgbClr val="008000"/>
                </a:solidFill>
                <a:latin typeface="Times New Roman"/>
                <a:cs typeface="Times New Roman"/>
              </a:rPr>
              <a:t>collide</a:t>
            </a:r>
            <a:r>
              <a:rPr lang="en-US" sz="2000" dirty="0">
                <a:latin typeface="Times New Roman"/>
                <a:cs typeface="Times New Roman"/>
              </a:rPr>
              <a:t> with one another where one has an </a:t>
            </a:r>
            <a:r>
              <a:rPr lang="en-US" sz="2000" dirty="0">
                <a:solidFill>
                  <a:srgbClr val="008000"/>
                </a:solidFill>
                <a:latin typeface="Times New Roman"/>
                <a:cs typeface="Times New Roman"/>
              </a:rPr>
              <a:t>external force via a jet pack applied </a:t>
            </a:r>
            <a:r>
              <a:rPr lang="en-US" sz="2000" dirty="0">
                <a:latin typeface="Times New Roman"/>
                <a:cs typeface="Times New Roman"/>
              </a:rPr>
              <a:t>to it, </a:t>
            </a:r>
            <a:r>
              <a:rPr lang="en-US" sz="2000" dirty="0">
                <a:solidFill>
                  <a:srgbClr val="008000"/>
                </a:solidFill>
                <a:latin typeface="Times New Roman"/>
                <a:cs typeface="Times New Roman"/>
              </a:rPr>
              <a:t>add</a:t>
            </a:r>
            <a:r>
              <a:rPr lang="en-US" sz="2000" dirty="0">
                <a:latin typeface="Times New Roman"/>
                <a:cs typeface="Times New Roman"/>
              </a:rPr>
              <a:t> the </a:t>
            </a:r>
            <a:r>
              <a:rPr lang="en-US" sz="2000" dirty="0">
                <a:solidFill>
                  <a:srgbClr val="008000"/>
                </a:solidFill>
                <a:latin typeface="Times New Roman"/>
                <a:cs typeface="Times New Roman"/>
              </a:rPr>
              <a:t>impulse relationships </a:t>
            </a:r>
            <a:r>
              <a:rPr lang="en-US" sz="2000" dirty="0">
                <a:latin typeface="Times New Roman"/>
                <a:cs typeface="Times New Roman"/>
              </a:rPr>
              <a:t>written for each body over the course of the collision, then </a:t>
            </a:r>
            <a:r>
              <a:rPr lang="en-US" sz="2000" dirty="0">
                <a:solidFill>
                  <a:srgbClr val="0000FF"/>
                </a:solidFill>
                <a:latin typeface="Times New Roman"/>
                <a:cs typeface="Times New Roman"/>
              </a:rPr>
              <a:t>leave the </a:t>
            </a:r>
            <a:r>
              <a:rPr lang="en-US" sz="2000" i="1" dirty="0">
                <a:solidFill>
                  <a:srgbClr val="FF0000"/>
                </a:solidFill>
                <a:latin typeface="Times New Roman"/>
                <a:cs typeface="Times New Roman"/>
              </a:rPr>
              <a:t>external impulse terms </a:t>
            </a:r>
            <a:r>
              <a:rPr lang="en-US" sz="2000" dirty="0">
                <a:solidFill>
                  <a:srgbClr val="000000"/>
                </a:solidFill>
                <a:latin typeface="Times New Roman"/>
                <a:cs typeface="Times New Roman"/>
              </a:rPr>
              <a:t>on the </a:t>
            </a:r>
            <a:r>
              <a:rPr lang="en-US" sz="2000" dirty="0">
                <a:solidFill>
                  <a:srgbClr val="0000FF"/>
                </a:solidFill>
                <a:latin typeface="Times New Roman"/>
                <a:cs typeface="Times New Roman"/>
              </a:rPr>
              <a:t>lefts side of the equation accompanied by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a:t>
            </a:r>
            <a:r>
              <a:rPr lang="en-US" sz="2000" i="1" dirty="0">
                <a:solidFill>
                  <a:srgbClr val="FF0000"/>
                </a:solidFill>
                <a:latin typeface="Times New Roman"/>
                <a:cs typeface="Times New Roman"/>
              </a:rPr>
              <a:t>beginning of the interval </a:t>
            </a:r>
            <a:r>
              <a:rPr lang="en-US" sz="2000" dirty="0">
                <a:solidFill>
                  <a:srgbClr val="FF0000"/>
                </a:solidFill>
                <a:latin typeface="Times New Roman"/>
                <a:cs typeface="Times New Roman"/>
              </a:rPr>
              <a:t>variables </a:t>
            </a:r>
            <a:r>
              <a:rPr lang="en-US" sz="2000" dirty="0">
                <a:solidFill>
                  <a:srgbClr val="0000FF"/>
                </a:solidFill>
                <a:latin typeface="Times New Roman"/>
                <a:cs typeface="Times New Roman"/>
              </a:rPr>
              <a:t>with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a:t>
            </a:r>
            <a:r>
              <a:rPr lang="en-US" sz="2000" i="1" dirty="0">
                <a:solidFill>
                  <a:srgbClr val="FF0000"/>
                </a:solidFill>
                <a:latin typeface="Times New Roman"/>
                <a:cs typeface="Times New Roman"/>
              </a:rPr>
              <a:t>end of the interval </a:t>
            </a:r>
            <a:r>
              <a:rPr lang="en-US" sz="2000" dirty="0">
                <a:solidFill>
                  <a:srgbClr val="FF0000"/>
                </a:solidFill>
                <a:latin typeface="Times New Roman"/>
                <a:cs typeface="Times New Roman"/>
              </a:rPr>
              <a:t>variables</a:t>
            </a:r>
            <a:r>
              <a:rPr lang="en-US" sz="2000" dirty="0">
                <a:solidFill>
                  <a:srgbClr val="0000FF"/>
                </a:solidFill>
                <a:latin typeface="Times New Roman"/>
                <a:cs typeface="Times New Roman"/>
              </a:rPr>
              <a:t> </a:t>
            </a:r>
            <a:r>
              <a:rPr lang="en-US" sz="2000" dirty="0">
                <a:latin typeface="Times New Roman"/>
                <a:cs typeface="Times New Roman"/>
              </a:rPr>
              <a:t>on the </a:t>
            </a:r>
            <a:r>
              <a:rPr lang="en-US" sz="2000" dirty="0">
                <a:solidFill>
                  <a:srgbClr val="0000FF"/>
                </a:solidFill>
                <a:latin typeface="Times New Roman"/>
                <a:cs typeface="Times New Roman"/>
              </a:rPr>
              <a:t>right side of the equation</a:t>
            </a:r>
            <a:r>
              <a:rPr lang="en-US" sz="2000" dirty="0">
                <a:latin typeface="Times New Roman"/>
                <a:cs typeface="Times New Roman"/>
              </a:rPr>
              <a:t>).  </a:t>
            </a:r>
            <a:endParaRPr lang="en-US" sz="2400" dirty="0">
              <a:latin typeface="Apple Chancery"/>
              <a:cs typeface="Apple Chancery"/>
            </a:endParaRPr>
          </a:p>
        </p:txBody>
      </p:sp>
      <p:sp>
        <p:nvSpPr>
          <p:cNvPr id="10" name="TextBox 9"/>
          <p:cNvSpPr txBox="1"/>
          <p:nvPr/>
        </p:nvSpPr>
        <p:spPr>
          <a:xfrm>
            <a:off x="274956" y="5212664"/>
            <a:ext cx="8754744" cy="1138773"/>
          </a:xfrm>
          <a:prstGeom prst="rect">
            <a:avLst/>
          </a:prstGeom>
          <a:noFill/>
        </p:spPr>
        <p:txBody>
          <a:bodyPr wrap="square" rtlCol="0">
            <a:spAutoFit/>
          </a:bodyPr>
          <a:lstStyle/>
          <a:p>
            <a:r>
              <a:rPr lang="en-US" sz="2800" dirty="0">
                <a:solidFill>
                  <a:srgbClr val="FF0000"/>
                </a:solidFill>
                <a:latin typeface="Apple Chancery"/>
                <a:cs typeface="Apple Chancery"/>
              </a:rPr>
              <a:t>This relationship </a:t>
            </a:r>
            <a:r>
              <a:rPr lang="en-US" sz="2000" dirty="0">
                <a:latin typeface="Times New Roman"/>
                <a:cs typeface="Times New Roman"/>
              </a:rPr>
              <a:t>essentially says that as long as there are </a:t>
            </a:r>
            <a:r>
              <a:rPr lang="en-US" sz="2000" dirty="0">
                <a:solidFill>
                  <a:srgbClr val="0000FF"/>
                </a:solidFill>
                <a:latin typeface="Times New Roman"/>
                <a:cs typeface="Times New Roman"/>
              </a:rPr>
              <a:t>not external </a:t>
            </a:r>
            <a:r>
              <a:rPr lang="en-US" sz="2000" i="1" dirty="0">
                <a:solidFill>
                  <a:srgbClr val="0000FF"/>
                </a:solidFill>
                <a:latin typeface="Times New Roman"/>
                <a:cs typeface="Times New Roman"/>
              </a:rPr>
              <a:t>torque-related impulses </a:t>
            </a:r>
            <a:r>
              <a:rPr lang="en-US" sz="2000" dirty="0">
                <a:solidFill>
                  <a:srgbClr val="0000FF"/>
                </a:solidFill>
                <a:latin typeface="Times New Roman"/>
                <a:cs typeface="Times New Roman"/>
              </a:rPr>
              <a:t>acting</a:t>
            </a:r>
            <a:r>
              <a:rPr lang="en-US" sz="2000" dirty="0">
                <a:latin typeface="Times New Roman"/>
                <a:cs typeface="Times New Roman"/>
              </a:rPr>
              <a:t>, the </a:t>
            </a:r>
            <a:r>
              <a:rPr lang="en-US" sz="2000" i="1" dirty="0">
                <a:solidFill>
                  <a:srgbClr val="FF0000"/>
                </a:solidFill>
                <a:latin typeface="Times New Roman"/>
                <a:cs typeface="Times New Roman"/>
              </a:rPr>
              <a:t>angular momentum </a:t>
            </a:r>
            <a:r>
              <a:rPr lang="en-US" sz="2000" dirty="0">
                <a:latin typeface="Times New Roman"/>
                <a:cs typeface="Times New Roman"/>
              </a:rPr>
              <a:t>of a system </a:t>
            </a:r>
            <a:r>
              <a:rPr lang="en-US" sz="2000" dirty="0">
                <a:solidFill>
                  <a:srgbClr val="FF0000"/>
                </a:solidFill>
                <a:latin typeface="Times New Roman"/>
                <a:cs typeface="Times New Roman"/>
              </a:rPr>
              <a:t>will not change over time</a:t>
            </a:r>
            <a:r>
              <a:rPr lang="en-US" sz="2000" dirty="0">
                <a:latin typeface="Times New Roman"/>
                <a:cs typeface="Times New Roman"/>
              </a:rPr>
              <a:t>.  This is the </a:t>
            </a:r>
            <a:r>
              <a:rPr lang="en-US" sz="2000" i="1" dirty="0">
                <a:solidFill>
                  <a:srgbClr val="FF0000"/>
                </a:solidFill>
                <a:latin typeface="Times New Roman"/>
                <a:cs typeface="Times New Roman"/>
              </a:rPr>
              <a:t>conservation of angular momentum </a:t>
            </a:r>
            <a:r>
              <a:rPr lang="en-US" sz="2000" dirty="0">
                <a:latin typeface="Times New Roman"/>
                <a:cs typeface="Times New Roman"/>
              </a:rPr>
              <a:t>theorem.</a:t>
            </a:r>
            <a:endParaRPr lang="en-US" sz="2400" dirty="0">
              <a:latin typeface="Apple Chancery"/>
              <a:cs typeface="Apple Chancery"/>
            </a:endParaRPr>
          </a:p>
        </p:txBody>
      </p:sp>
      <p:graphicFrame>
        <p:nvGraphicFramePr>
          <p:cNvPr id="11" name="Object 7"/>
          <p:cNvGraphicFramePr>
            <a:graphicFrameLocks noChangeAspect="1"/>
          </p:cNvGraphicFramePr>
          <p:nvPr>
            <p:extLst>
              <p:ext uri="{D42A27DB-BD31-4B8C-83A1-F6EECF244321}">
                <p14:modId xmlns:p14="http://schemas.microsoft.com/office/powerpoint/2010/main" val="3437490946"/>
              </p:ext>
            </p:extLst>
          </p:nvPr>
        </p:nvGraphicFramePr>
        <p:xfrm>
          <a:off x="3151188" y="4793564"/>
          <a:ext cx="2651125" cy="457200"/>
        </p:xfrm>
        <a:graphic>
          <a:graphicData uri="http://schemas.openxmlformats.org/presentationml/2006/ole">
            <mc:AlternateContent xmlns:mc="http://schemas.openxmlformats.org/markup-compatibility/2006">
              <mc:Choice xmlns:v="urn:schemas-microsoft-com:vml" Requires="v">
                <p:oleObj spid="_x0000_s11559" name="Equation" r:id="rId3" imgW="1549400" imgH="266700" progId="Equation.DSMT4">
                  <p:embed/>
                </p:oleObj>
              </mc:Choice>
              <mc:Fallback>
                <p:oleObj name="Equation" r:id="rId3" imgW="1549400" imgH="266700" progId="Equation.DSMT4">
                  <p:embed/>
                  <p:pic>
                    <p:nvPicPr>
                      <p:cNvPr id="0" name=""/>
                      <p:cNvPicPr>
                        <a:picLocks noChangeAspect="1" noChangeArrowheads="1"/>
                      </p:cNvPicPr>
                      <p:nvPr/>
                    </p:nvPicPr>
                    <p:blipFill>
                      <a:blip r:embed="rId4"/>
                      <a:srcRect/>
                      <a:stretch>
                        <a:fillRect/>
                      </a:stretch>
                    </p:blipFill>
                    <p:spPr bwMode="auto">
                      <a:xfrm>
                        <a:off x="3151188" y="4793564"/>
                        <a:ext cx="2651125" cy="457200"/>
                      </a:xfrm>
                      <a:prstGeom prst="rect">
                        <a:avLst/>
                      </a:prstGeom>
                      <a:noFill/>
                      <a:ln>
                        <a:noFill/>
                      </a:ln>
                      <a:effectLst/>
                    </p:spPr>
                  </p:pic>
                </p:oleObj>
              </mc:Fallback>
            </mc:AlternateContent>
          </a:graphicData>
        </a:graphic>
      </p:graphicFrame>
      <p:graphicFrame>
        <p:nvGraphicFramePr>
          <p:cNvPr id="12" name="Object 7"/>
          <p:cNvGraphicFramePr>
            <a:graphicFrameLocks noChangeAspect="1"/>
          </p:cNvGraphicFramePr>
          <p:nvPr>
            <p:extLst>
              <p:ext uri="{D42A27DB-BD31-4B8C-83A1-F6EECF244321}">
                <p14:modId xmlns:p14="http://schemas.microsoft.com/office/powerpoint/2010/main" val="790883814"/>
              </p:ext>
            </p:extLst>
          </p:nvPr>
        </p:nvGraphicFramePr>
        <p:xfrm>
          <a:off x="5024438" y="3971925"/>
          <a:ext cx="1217612" cy="349250"/>
        </p:xfrm>
        <a:graphic>
          <a:graphicData uri="http://schemas.openxmlformats.org/presentationml/2006/ole">
            <mc:AlternateContent xmlns:mc="http://schemas.openxmlformats.org/markup-compatibility/2006">
              <mc:Choice xmlns:v="urn:schemas-microsoft-com:vml" Requires="v">
                <p:oleObj spid="_x0000_s11560" name="Equation" r:id="rId5" imgW="711200" imgH="203200" progId="Equation.DSMT4">
                  <p:embed/>
                </p:oleObj>
              </mc:Choice>
              <mc:Fallback>
                <p:oleObj name="Equation" r:id="rId5" imgW="711200" imgH="203200" progId="Equation.DSMT4">
                  <p:embed/>
                  <p:pic>
                    <p:nvPicPr>
                      <p:cNvPr id="0" name=""/>
                      <p:cNvPicPr>
                        <a:picLocks noChangeAspect="1" noChangeArrowheads="1"/>
                      </p:cNvPicPr>
                      <p:nvPr/>
                    </p:nvPicPr>
                    <p:blipFill>
                      <a:blip r:embed="rId6"/>
                      <a:srcRect/>
                      <a:stretch>
                        <a:fillRect/>
                      </a:stretch>
                    </p:blipFill>
                    <p:spPr bwMode="auto">
                      <a:xfrm>
                        <a:off x="5024438" y="3971925"/>
                        <a:ext cx="1217612" cy="3492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1722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12.)</a:t>
            </a:r>
          </a:p>
        </p:txBody>
      </p:sp>
      <p:sp>
        <p:nvSpPr>
          <p:cNvPr id="6" name="Text Box 56"/>
          <p:cNvSpPr txBox="1">
            <a:spLocks/>
          </p:cNvSpPr>
          <p:nvPr/>
        </p:nvSpPr>
        <p:spPr bwMode="auto">
          <a:xfrm>
            <a:off x="312103" y="138241"/>
            <a:ext cx="5148897"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4: </a:t>
            </a:r>
            <a:r>
              <a:rPr lang="en-US" sz="2000" dirty="0">
                <a:latin typeface="Times New Roman"/>
                <a:cs typeface="Times New Roman"/>
              </a:rPr>
              <a:t>An ice skater with </a:t>
            </a:r>
            <a:r>
              <a:rPr lang="en-US" sz="2000" dirty="0">
                <a:solidFill>
                  <a:srgbClr val="0000FF"/>
                </a:solidFill>
                <a:latin typeface="Times New Roman"/>
                <a:cs typeface="Times New Roman"/>
              </a:rPr>
              <a:t>arms out </a:t>
            </a:r>
            <a:r>
              <a:rPr lang="en-US" sz="2000" dirty="0">
                <a:latin typeface="Times New Roman"/>
                <a:cs typeface="Times New Roman"/>
              </a:rPr>
              <a:t>has an </a:t>
            </a:r>
            <a:r>
              <a:rPr lang="en-US" sz="2000" dirty="0">
                <a:solidFill>
                  <a:srgbClr val="FF0000"/>
                </a:solidFill>
                <a:latin typeface="Times New Roman"/>
                <a:cs typeface="Times New Roman"/>
              </a:rPr>
              <a:t>angular speed </a:t>
            </a:r>
            <a:r>
              <a:rPr lang="en-US" sz="2000" dirty="0">
                <a:latin typeface="Times New Roman"/>
                <a:cs typeface="Times New Roman"/>
              </a:rPr>
              <a:t>of      and a </a:t>
            </a:r>
            <a:r>
              <a:rPr lang="en-US" sz="2000" dirty="0">
                <a:solidFill>
                  <a:srgbClr val="FF0000"/>
                </a:solidFill>
                <a:latin typeface="Times New Roman"/>
                <a:cs typeface="Times New Roman"/>
              </a:rPr>
              <a:t>moment of inertia   </a:t>
            </a:r>
            <a:r>
              <a:rPr lang="en-US" sz="2000" dirty="0">
                <a:latin typeface="Times New Roman"/>
                <a:cs typeface="Times New Roman"/>
              </a:rPr>
              <a:t>.  She </a:t>
            </a:r>
            <a:r>
              <a:rPr lang="en-US" sz="2000" dirty="0">
                <a:solidFill>
                  <a:srgbClr val="0000FF"/>
                </a:solidFill>
                <a:latin typeface="Times New Roman"/>
                <a:cs typeface="Times New Roman"/>
              </a:rPr>
              <a:t>pulls her arms in</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83315" y="1295613"/>
            <a:ext cx="4712812"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What happens </a:t>
            </a:r>
            <a:r>
              <a:rPr lang="en-US" sz="2000" dirty="0">
                <a:solidFill>
                  <a:schemeClr val="tx1"/>
                </a:solidFill>
                <a:latin typeface="Times New Roman"/>
                <a:cs typeface="Times New Roman"/>
              </a:rPr>
              <a:t>to her </a:t>
            </a:r>
            <a:r>
              <a:rPr lang="en-US" sz="2000" i="1" dirty="0">
                <a:solidFill>
                  <a:srgbClr val="0000FF"/>
                </a:solidFill>
                <a:latin typeface="Times New Roman"/>
                <a:cs typeface="Times New Roman"/>
              </a:rPr>
              <a:t>moment of inertia </a:t>
            </a:r>
            <a:r>
              <a:rPr lang="en-US" sz="2000" dirty="0">
                <a:solidFill>
                  <a:schemeClr val="tx1"/>
                </a:solidFill>
                <a:latin typeface="Times New Roman"/>
                <a:cs typeface="Times New Roman"/>
              </a:rPr>
              <a:t>as she pulls her arms in?</a:t>
            </a:r>
            <a:endParaRPr lang="en-US" sz="2000" dirty="0">
              <a:solidFill>
                <a:srgbClr val="0000FF"/>
              </a:solidFill>
              <a:latin typeface="Times New Roman"/>
              <a:cs typeface="Times New Roman"/>
            </a:endParaRPr>
          </a:p>
        </p:txBody>
      </p:sp>
      <p:sp>
        <p:nvSpPr>
          <p:cNvPr id="8" name="Freeform 12"/>
          <p:cNvSpPr>
            <a:spLocks noChangeArrowheads="1"/>
          </p:cNvSpPr>
          <p:nvPr/>
        </p:nvSpPr>
        <p:spPr bwMode="auto">
          <a:xfrm>
            <a:off x="6206490" y="627222"/>
            <a:ext cx="1314450" cy="1193006"/>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graphicFrame>
        <p:nvGraphicFramePr>
          <p:cNvPr id="10" name="Object 6"/>
          <p:cNvGraphicFramePr>
            <a:graphicFrameLocks noChangeAspect="1"/>
          </p:cNvGraphicFramePr>
          <p:nvPr>
            <p:extLst>
              <p:ext uri="{D42A27DB-BD31-4B8C-83A1-F6EECF244321}">
                <p14:modId xmlns:p14="http://schemas.microsoft.com/office/powerpoint/2010/main" val="341120008"/>
              </p:ext>
            </p:extLst>
          </p:nvPr>
        </p:nvGraphicFramePr>
        <p:xfrm>
          <a:off x="6206490" y="1491077"/>
          <a:ext cx="347187" cy="554355"/>
        </p:xfrm>
        <a:graphic>
          <a:graphicData uri="http://schemas.openxmlformats.org/presentationml/2006/ole">
            <mc:AlternateContent xmlns:mc="http://schemas.openxmlformats.org/markup-compatibility/2006">
              <mc:Choice xmlns:v="urn:schemas-microsoft-com:vml" Requires="v">
                <p:oleObj spid="_x0000_s15234" name="Equation" r:id="rId5" imgW="127000" imgH="203200" progId="Equation.DSMT4">
                  <p:embed/>
                </p:oleObj>
              </mc:Choice>
              <mc:Fallback>
                <p:oleObj name="Equation" r:id="rId5" imgW="127000" imgH="203200" progId="Equation.DSMT4">
                  <p:embed/>
                  <p:pic>
                    <p:nvPicPr>
                      <p:cNvPr id="0" name=""/>
                      <p:cNvPicPr>
                        <a:picLocks noChangeAspect="1" noChangeArrowheads="1"/>
                      </p:cNvPicPr>
                      <p:nvPr/>
                    </p:nvPicPr>
                    <p:blipFill>
                      <a:blip r:embed="rId6"/>
                      <a:srcRect/>
                      <a:stretch>
                        <a:fillRect/>
                      </a:stretch>
                    </p:blipFill>
                    <p:spPr bwMode="auto">
                      <a:xfrm>
                        <a:off x="6206490" y="1491077"/>
                        <a:ext cx="347187" cy="554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1263724247"/>
              </p:ext>
            </p:extLst>
          </p:nvPr>
        </p:nvGraphicFramePr>
        <p:xfrm>
          <a:off x="7658100" y="1604328"/>
          <a:ext cx="204311" cy="274320"/>
        </p:xfrm>
        <a:graphic>
          <a:graphicData uri="http://schemas.openxmlformats.org/presentationml/2006/ole">
            <mc:AlternateContent xmlns:mc="http://schemas.openxmlformats.org/markup-compatibility/2006">
              <mc:Choice xmlns:v="urn:schemas-microsoft-com:vml" Requires="v">
                <p:oleObj spid="_x0000_s15235" name="Equation" r:id="rId7" imgW="152400" imgH="203200" progId="Equation.DSMT4">
                  <p:embed/>
                </p:oleObj>
              </mc:Choice>
              <mc:Fallback>
                <p:oleObj name="Equation" r:id="rId7" imgW="152400" imgH="203200" progId="Equation.DSMT4">
                  <p:embed/>
                  <p:pic>
                    <p:nvPicPr>
                      <p:cNvPr id="0" name=""/>
                      <p:cNvPicPr>
                        <a:picLocks noChangeAspect="1" noChangeArrowheads="1"/>
                      </p:cNvPicPr>
                      <p:nvPr/>
                    </p:nvPicPr>
                    <p:blipFill>
                      <a:blip r:embed="rId8"/>
                      <a:srcRect/>
                      <a:stretch>
                        <a:fillRect/>
                      </a:stretch>
                    </p:blipFill>
                    <p:spPr bwMode="auto">
                      <a:xfrm>
                        <a:off x="7658100" y="1604328"/>
                        <a:ext cx="204311" cy="2743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 name="Group 13"/>
          <p:cNvGrpSpPr/>
          <p:nvPr/>
        </p:nvGrpSpPr>
        <p:grpSpPr>
          <a:xfrm>
            <a:off x="7589520" y="617220"/>
            <a:ext cx="1383030" cy="1191578"/>
            <a:chOff x="7589520" y="617220"/>
            <a:chExt cx="1383030" cy="1191578"/>
          </a:xfrm>
        </p:grpSpPr>
        <p:sp>
          <p:nvSpPr>
            <p:cNvPr id="15" name="Freeform 14"/>
            <p:cNvSpPr>
              <a:spLocks noChangeArrowheads="1"/>
            </p:cNvSpPr>
            <p:nvPr/>
          </p:nvSpPr>
          <p:spPr bwMode="auto">
            <a:xfrm>
              <a:off x="7658100" y="617220"/>
              <a:ext cx="1314450" cy="1191578"/>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sp>
          <p:nvSpPr>
            <p:cNvPr id="16" name="Rectangle 13"/>
            <p:cNvSpPr>
              <a:spLocks noChangeArrowheads="1"/>
            </p:cNvSpPr>
            <p:nvPr/>
          </p:nvSpPr>
          <p:spPr bwMode="auto">
            <a:xfrm>
              <a:off x="848106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7" name="Rectangle 15"/>
            <p:cNvSpPr>
              <a:spLocks noChangeArrowheads="1"/>
            </p:cNvSpPr>
            <p:nvPr/>
          </p:nvSpPr>
          <p:spPr bwMode="auto">
            <a:xfrm>
              <a:off x="758952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9" name="Freeform 17"/>
            <p:cNvSpPr>
              <a:spLocks noChangeArrowheads="1"/>
            </p:cNvSpPr>
            <p:nvPr/>
          </p:nvSpPr>
          <p:spPr bwMode="auto">
            <a:xfrm>
              <a:off x="8308182" y="942975"/>
              <a:ext cx="172878" cy="348615"/>
            </a:xfrm>
            <a:custGeom>
              <a:avLst/>
              <a:gdLst>
                <a:gd name="T0" fmla="*/ 153920 w 191748"/>
                <a:gd name="T1" fmla="*/ 6357 h 386949"/>
                <a:gd name="T2" fmla="*/ 141197 w 191748"/>
                <a:gd name="T3" fmla="*/ 57209 h 386949"/>
                <a:gd name="T4" fmla="*/ 141197 w 191748"/>
                <a:gd name="T5" fmla="*/ 171628 h 386949"/>
                <a:gd name="T6" fmla="*/ 192087 w 191748"/>
                <a:gd name="T7" fmla="*/ 184341 h 386949"/>
                <a:gd name="T8" fmla="*/ 115752 w 191748"/>
                <a:gd name="T9" fmla="*/ 209767 h 386949"/>
                <a:gd name="T10" fmla="*/ 77585 w 191748"/>
                <a:gd name="T11" fmla="*/ 235193 h 386949"/>
                <a:gd name="T12" fmla="*/ 166642 w 191748"/>
                <a:gd name="T13" fmla="*/ 222480 h 386949"/>
                <a:gd name="T14" fmla="*/ 141197 w 191748"/>
                <a:gd name="T15" fmla="*/ 260620 h 386949"/>
                <a:gd name="T16" fmla="*/ 103030 w 191748"/>
                <a:gd name="T17" fmla="*/ 273333 h 386949"/>
                <a:gd name="T18" fmla="*/ 77585 w 191748"/>
                <a:gd name="T19" fmla="*/ 362325 h 386949"/>
                <a:gd name="T20" fmla="*/ 103030 w 191748"/>
                <a:gd name="T21" fmla="*/ 336899 h 386949"/>
                <a:gd name="T22" fmla="*/ 115752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2 w 191748"/>
                <a:gd name="T33" fmla="*/ 120775 h 386949"/>
                <a:gd name="T34" fmla="*/ 115752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sp>
          <p:nvSpPr>
            <p:cNvPr id="20" name="Freeform 18"/>
            <p:cNvSpPr>
              <a:spLocks noChangeArrowheads="1"/>
            </p:cNvSpPr>
            <p:nvPr/>
          </p:nvSpPr>
          <p:spPr bwMode="auto">
            <a:xfrm flipH="1">
              <a:off x="8001000" y="891540"/>
              <a:ext cx="172879" cy="348615"/>
            </a:xfrm>
            <a:custGeom>
              <a:avLst/>
              <a:gdLst>
                <a:gd name="T0" fmla="*/ 153920 w 191748"/>
                <a:gd name="T1" fmla="*/ 6357 h 386949"/>
                <a:gd name="T2" fmla="*/ 141198 w 191748"/>
                <a:gd name="T3" fmla="*/ 57209 h 386949"/>
                <a:gd name="T4" fmla="*/ 141198 w 191748"/>
                <a:gd name="T5" fmla="*/ 171628 h 386949"/>
                <a:gd name="T6" fmla="*/ 192088 w 191748"/>
                <a:gd name="T7" fmla="*/ 184341 h 386949"/>
                <a:gd name="T8" fmla="*/ 115753 w 191748"/>
                <a:gd name="T9" fmla="*/ 209767 h 386949"/>
                <a:gd name="T10" fmla="*/ 77585 w 191748"/>
                <a:gd name="T11" fmla="*/ 235193 h 386949"/>
                <a:gd name="T12" fmla="*/ 166643 w 191748"/>
                <a:gd name="T13" fmla="*/ 222480 h 386949"/>
                <a:gd name="T14" fmla="*/ 141198 w 191748"/>
                <a:gd name="T15" fmla="*/ 260620 h 386949"/>
                <a:gd name="T16" fmla="*/ 103030 w 191748"/>
                <a:gd name="T17" fmla="*/ 273333 h 386949"/>
                <a:gd name="T18" fmla="*/ 77585 w 191748"/>
                <a:gd name="T19" fmla="*/ 362325 h 386949"/>
                <a:gd name="T20" fmla="*/ 103030 w 191748"/>
                <a:gd name="T21" fmla="*/ 336899 h 386949"/>
                <a:gd name="T22" fmla="*/ 115753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3 w 191748"/>
                <a:gd name="T33" fmla="*/ 120775 h 386949"/>
                <a:gd name="T34" fmla="*/ 115753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grpSp>
      <p:graphicFrame>
        <p:nvGraphicFramePr>
          <p:cNvPr id="22" name="Object 3"/>
          <p:cNvGraphicFramePr>
            <a:graphicFrameLocks noChangeAspect="1"/>
          </p:cNvGraphicFramePr>
          <p:nvPr>
            <p:extLst>
              <p:ext uri="{D42A27DB-BD31-4B8C-83A1-F6EECF244321}">
                <p14:modId xmlns:p14="http://schemas.microsoft.com/office/powerpoint/2010/main" val="114959068"/>
              </p:ext>
            </p:extLst>
          </p:nvPr>
        </p:nvGraphicFramePr>
        <p:xfrm>
          <a:off x="2839721" y="644525"/>
          <a:ext cx="287210" cy="306705"/>
        </p:xfrm>
        <a:graphic>
          <a:graphicData uri="http://schemas.openxmlformats.org/presentationml/2006/ole">
            <mc:AlternateContent xmlns:mc="http://schemas.openxmlformats.org/markup-compatibility/2006">
              <mc:Choice xmlns:v="urn:schemas-microsoft-com:vml" Requires="v">
                <p:oleObj spid="_x0000_s15236" name="Equation" r:id="rId9" imgW="190500" imgH="203200" progId="Equation.DSMT4">
                  <p:embed/>
                </p:oleObj>
              </mc:Choice>
              <mc:Fallback>
                <p:oleObj name="Equation" r:id="rId9" imgW="190500" imgH="203200" progId="Equation.DSMT4">
                  <p:embed/>
                  <p:pic>
                    <p:nvPicPr>
                      <p:cNvPr id="0" name=""/>
                      <p:cNvPicPr>
                        <a:picLocks noChangeAspect="1" noChangeArrowheads="1"/>
                      </p:cNvPicPr>
                      <p:nvPr/>
                    </p:nvPicPr>
                    <p:blipFill>
                      <a:blip r:embed="rId10"/>
                      <a:srcRect/>
                      <a:stretch>
                        <a:fillRect/>
                      </a:stretch>
                    </p:blipFill>
                    <p:spPr bwMode="auto">
                      <a:xfrm>
                        <a:off x="2839721" y="644525"/>
                        <a:ext cx="287210" cy="306705"/>
                      </a:xfrm>
                      <a:prstGeom prst="rect">
                        <a:avLst/>
                      </a:prstGeom>
                      <a:noFill/>
                      <a:ln>
                        <a:noFill/>
                      </a:ln>
                      <a:effectLst/>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1299852044"/>
              </p:ext>
            </p:extLst>
          </p:nvPr>
        </p:nvGraphicFramePr>
        <p:xfrm>
          <a:off x="1071563" y="951230"/>
          <a:ext cx="190500" cy="306387"/>
        </p:xfrm>
        <a:graphic>
          <a:graphicData uri="http://schemas.openxmlformats.org/presentationml/2006/ole">
            <mc:AlternateContent xmlns:mc="http://schemas.openxmlformats.org/markup-compatibility/2006">
              <mc:Choice xmlns:v="urn:schemas-microsoft-com:vml" Requires="v">
                <p:oleObj spid="_x0000_s15237" name="Equation" r:id="rId11" imgW="127000" imgH="203200" progId="Equation.DSMT4">
                  <p:embed/>
                </p:oleObj>
              </mc:Choice>
              <mc:Fallback>
                <p:oleObj name="Equation" r:id="rId11" imgW="127000" imgH="203200" progId="Equation.DSMT4">
                  <p:embed/>
                  <p:pic>
                    <p:nvPicPr>
                      <p:cNvPr id="0" name=""/>
                      <p:cNvPicPr>
                        <a:picLocks noChangeAspect="1" noChangeArrowheads="1"/>
                      </p:cNvPicPr>
                      <p:nvPr/>
                    </p:nvPicPr>
                    <p:blipFill>
                      <a:blip r:embed="rId12"/>
                      <a:srcRect/>
                      <a:stretch>
                        <a:fillRect/>
                      </a:stretch>
                    </p:blipFill>
                    <p:spPr bwMode="auto">
                      <a:xfrm>
                        <a:off x="1071563" y="951230"/>
                        <a:ext cx="190500" cy="306387"/>
                      </a:xfrm>
                      <a:prstGeom prst="rect">
                        <a:avLst/>
                      </a:prstGeom>
                      <a:noFill/>
                      <a:ln>
                        <a:noFill/>
                      </a:ln>
                      <a:effectLst/>
                    </p:spPr>
                  </p:pic>
                </p:oleObj>
              </mc:Fallback>
            </mc:AlternateContent>
          </a:graphicData>
        </a:graphic>
      </p:graphicFrame>
      <p:sp>
        <p:nvSpPr>
          <p:cNvPr id="25" name="Text Box 56"/>
          <p:cNvSpPr txBox="1">
            <a:spLocks/>
          </p:cNvSpPr>
          <p:nvPr/>
        </p:nvSpPr>
        <p:spPr bwMode="auto">
          <a:xfrm>
            <a:off x="1262063" y="1994266"/>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(it decreases)</a:t>
            </a:r>
            <a:endParaRPr lang="en-US" sz="2000" dirty="0">
              <a:solidFill>
                <a:srgbClr val="0000FF"/>
              </a:solidFill>
              <a:latin typeface="Times New Roman"/>
              <a:cs typeface="Times New Roman"/>
            </a:endParaRPr>
          </a:p>
        </p:txBody>
      </p:sp>
      <p:sp>
        <p:nvSpPr>
          <p:cNvPr id="26" name="Text Box 56"/>
          <p:cNvSpPr txBox="1">
            <a:spLocks/>
          </p:cNvSpPr>
          <p:nvPr/>
        </p:nvSpPr>
        <p:spPr bwMode="auto">
          <a:xfrm>
            <a:off x="483314" y="2507497"/>
            <a:ext cx="847780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What is </a:t>
            </a:r>
            <a:r>
              <a:rPr lang="en-US" sz="2000" dirty="0">
                <a:solidFill>
                  <a:schemeClr val="tx1"/>
                </a:solidFill>
                <a:latin typeface="Times New Roman"/>
                <a:cs typeface="Times New Roman"/>
              </a:rPr>
              <a:t>her new </a:t>
            </a:r>
            <a:r>
              <a:rPr lang="en-US" sz="2000" i="1" dirty="0">
                <a:solidFill>
                  <a:srgbClr val="0000FF"/>
                </a:solidFill>
                <a:latin typeface="Times New Roman"/>
                <a:cs typeface="Times New Roman"/>
              </a:rPr>
              <a:t>angular momentum</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sp>
        <p:nvSpPr>
          <p:cNvPr id="27" name="Text Box 56"/>
          <p:cNvSpPr txBox="1">
            <a:spLocks/>
          </p:cNvSpPr>
          <p:nvPr/>
        </p:nvSpPr>
        <p:spPr bwMode="auto">
          <a:xfrm>
            <a:off x="1296115" y="2858232"/>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(no external torques, so it doesn’t change)</a:t>
            </a:r>
            <a:endParaRPr lang="en-US" sz="2000" dirty="0">
              <a:solidFill>
                <a:srgbClr val="0000FF"/>
              </a:solidFill>
              <a:latin typeface="Times New Roman"/>
              <a:cs typeface="Times New Roman"/>
            </a:endParaRPr>
          </a:p>
        </p:txBody>
      </p:sp>
      <p:sp>
        <p:nvSpPr>
          <p:cNvPr id="28" name="Text Box 56"/>
          <p:cNvSpPr txBox="1">
            <a:spLocks/>
          </p:cNvSpPr>
          <p:nvPr/>
        </p:nvSpPr>
        <p:spPr bwMode="auto">
          <a:xfrm>
            <a:off x="483314" y="3388662"/>
            <a:ext cx="847780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c.) What was </a:t>
            </a:r>
            <a:r>
              <a:rPr lang="en-US" sz="2000" dirty="0">
                <a:solidFill>
                  <a:schemeClr val="tx1"/>
                </a:solidFill>
                <a:latin typeface="Times New Roman"/>
                <a:cs typeface="Times New Roman"/>
              </a:rPr>
              <a:t>her new angular speed?</a:t>
            </a:r>
            <a:endParaRPr lang="en-US" sz="2000" dirty="0">
              <a:solidFill>
                <a:srgbClr val="0000FF"/>
              </a:solidFill>
              <a:latin typeface="Times New Roman"/>
              <a:cs typeface="Times New Roman"/>
            </a:endParaRP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23" name="Text Box 5"/>
          <p:cNvSpPr txBox="1">
            <a:spLocks/>
          </p:cNvSpPr>
          <p:nvPr/>
        </p:nvSpPr>
        <p:spPr bwMode="auto">
          <a:xfrm>
            <a:off x="845820" y="3815597"/>
            <a:ext cx="435030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There are </a:t>
            </a:r>
            <a:r>
              <a:rPr lang="en-US" sz="2000" i="1" dirty="0">
                <a:solidFill>
                  <a:srgbClr val="0000FF"/>
                </a:solidFill>
                <a:latin typeface="Times New Roman"/>
                <a:cs typeface="Times New Roman"/>
              </a:rPr>
              <a:t>no</a:t>
            </a:r>
            <a:r>
              <a:rPr lang="en-US" sz="2000" dirty="0">
                <a:latin typeface="Times New Roman"/>
                <a:cs typeface="Times New Roman"/>
              </a:rPr>
              <a:t> </a:t>
            </a:r>
            <a:r>
              <a:rPr lang="en-US" sz="2000" dirty="0">
                <a:solidFill>
                  <a:srgbClr val="0000FF"/>
                </a:solidFill>
                <a:latin typeface="Times New Roman"/>
                <a:cs typeface="Times New Roman"/>
              </a:rPr>
              <a:t>external torques acting </a:t>
            </a:r>
            <a:r>
              <a:rPr lang="en-US" sz="2000" dirty="0">
                <a:latin typeface="Times New Roman"/>
                <a:cs typeface="Times New Roman"/>
              </a:rPr>
              <a:t>on the woman, so </a:t>
            </a:r>
            <a:r>
              <a:rPr lang="en-US" sz="2000" i="1" dirty="0">
                <a:solidFill>
                  <a:srgbClr val="0000FF"/>
                </a:solidFill>
                <a:latin typeface="Times New Roman"/>
                <a:cs typeface="Times New Roman"/>
              </a:rPr>
              <a:t>conservation of angular momentum</a:t>
            </a:r>
            <a:r>
              <a:rPr lang="en-US" sz="2000" dirty="0">
                <a:solidFill>
                  <a:srgbClr val="0000FF"/>
                </a:solidFill>
                <a:latin typeface="Times New Roman"/>
                <a:cs typeface="Times New Roman"/>
              </a:rPr>
              <a:t> yields</a:t>
            </a:r>
            <a:r>
              <a:rPr lang="en-US" sz="2000" dirty="0">
                <a:latin typeface="Times New Roman"/>
                <a:cs typeface="Times New Roman"/>
              </a:rPr>
              <a:t>:</a:t>
            </a:r>
          </a:p>
        </p:txBody>
      </p:sp>
      <p:graphicFrame>
        <p:nvGraphicFramePr>
          <p:cNvPr id="30" name="Object 2"/>
          <p:cNvGraphicFramePr>
            <a:graphicFrameLocks noChangeAspect="1"/>
          </p:cNvGraphicFramePr>
          <p:nvPr>
            <p:extLst>
              <p:ext uri="{D42A27DB-BD31-4B8C-83A1-F6EECF244321}">
                <p14:modId xmlns:p14="http://schemas.microsoft.com/office/powerpoint/2010/main" val="4180281769"/>
              </p:ext>
            </p:extLst>
          </p:nvPr>
        </p:nvGraphicFramePr>
        <p:xfrm>
          <a:off x="5908119" y="4175696"/>
          <a:ext cx="2661762" cy="1607343"/>
        </p:xfrm>
        <a:graphic>
          <a:graphicData uri="http://schemas.openxmlformats.org/presentationml/2006/ole">
            <mc:AlternateContent xmlns:mc="http://schemas.openxmlformats.org/markup-compatibility/2006">
              <mc:Choice xmlns:v="urn:schemas-microsoft-com:vml" Requires="v">
                <p:oleObj spid="_x0000_s15238" name="Equation" r:id="rId13" imgW="1562100" imgH="939800" progId="Equation.DSMT4">
                  <p:embed/>
                </p:oleObj>
              </mc:Choice>
              <mc:Fallback>
                <p:oleObj name="Equation" r:id="rId13" imgW="1562100" imgH="939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8119" y="4175696"/>
                        <a:ext cx="2661762" cy="16073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 name="Straight Connector 2"/>
          <p:cNvCxnSpPr/>
          <p:nvPr/>
        </p:nvCxnSpPr>
        <p:spPr>
          <a:xfrm flipV="1">
            <a:off x="6959488" y="4073971"/>
            <a:ext cx="596900" cy="6165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1" name="Object 2"/>
          <p:cNvGraphicFramePr>
            <a:graphicFrameLocks noChangeAspect="1"/>
          </p:cNvGraphicFramePr>
          <p:nvPr>
            <p:extLst>
              <p:ext uri="{D42A27DB-BD31-4B8C-83A1-F6EECF244321}">
                <p14:modId xmlns:p14="http://schemas.microsoft.com/office/powerpoint/2010/main" val="937141373"/>
              </p:ext>
            </p:extLst>
          </p:nvPr>
        </p:nvGraphicFramePr>
        <p:xfrm>
          <a:off x="7540514" y="3909471"/>
          <a:ext cx="161392" cy="193200"/>
        </p:xfrm>
        <a:graphic>
          <a:graphicData uri="http://schemas.openxmlformats.org/presentationml/2006/ole">
            <mc:AlternateContent xmlns:mc="http://schemas.openxmlformats.org/markup-compatibility/2006">
              <mc:Choice xmlns:v="urn:schemas-microsoft-com:vml" Requires="v">
                <p:oleObj spid="_x0000_s15239" name="Equation" r:id="rId15" imgW="127000" imgH="152400" progId="Equation.DSMT4">
                  <p:embed/>
                </p:oleObj>
              </mc:Choice>
              <mc:Fallback>
                <p:oleObj name="Equation" r:id="rId15" imgW="127000" imgH="152400" progId="Equation.DSMT4">
                  <p:embed/>
                  <p:pic>
                    <p:nvPicPr>
                      <p:cNvPr id="0" name=""/>
                      <p:cNvPicPr>
                        <a:picLocks noChangeAspect="1" noChangeArrowheads="1"/>
                      </p:cNvPicPr>
                      <p:nvPr/>
                    </p:nvPicPr>
                    <p:blipFill>
                      <a:blip r:embed="rId16"/>
                      <a:srcRect/>
                      <a:stretch>
                        <a:fillRect/>
                      </a:stretch>
                    </p:blipFill>
                    <p:spPr bwMode="auto">
                      <a:xfrm>
                        <a:off x="7540514" y="3909471"/>
                        <a:ext cx="161392" cy="193200"/>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5881927" y="136149"/>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before</a:t>
            </a:r>
            <a:endParaRPr lang="en-US" sz="2000" dirty="0">
              <a:solidFill>
                <a:srgbClr val="FF0000"/>
              </a:solidFill>
              <a:latin typeface="Apple Chancery"/>
              <a:cs typeface="Apple Chancery"/>
            </a:endParaRPr>
          </a:p>
        </p:txBody>
      </p:sp>
      <p:sp>
        <p:nvSpPr>
          <p:cNvPr id="33" name="Text Box 56"/>
          <p:cNvSpPr txBox="1">
            <a:spLocks/>
          </p:cNvSpPr>
          <p:nvPr/>
        </p:nvSpPr>
        <p:spPr bwMode="auto">
          <a:xfrm>
            <a:off x="7589520" y="138241"/>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after</a:t>
            </a:r>
            <a:endParaRPr lang="en-US" sz="2000" dirty="0">
              <a:solidFill>
                <a:srgbClr val="FF0000"/>
              </a:solidFill>
              <a:latin typeface="Apple Chancery"/>
              <a:cs typeface="Apple Chancery"/>
            </a:endParaRPr>
          </a:p>
        </p:txBody>
      </p:sp>
      <p:sp>
        <p:nvSpPr>
          <p:cNvPr id="34" name="Text Box 5"/>
          <p:cNvSpPr txBox="1">
            <a:spLocks/>
          </p:cNvSpPr>
          <p:nvPr/>
        </p:nvSpPr>
        <p:spPr bwMode="auto">
          <a:xfrm>
            <a:off x="864315" y="5904671"/>
            <a:ext cx="829818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 . . And as           , her </a:t>
            </a:r>
            <a:r>
              <a:rPr lang="en-US" sz="2000" dirty="0">
                <a:solidFill>
                  <a:srgbClr val="0000FF"/>
                </a:solidFill>
                <a:latin typeface="Times New Roman"/>
                <a:cs typeface="Times New Roman"/>
              </a:rPr>
              <a:t>angular velocity </a:t>
            </a:r>
            <a:r>
              <a:rPr lang="en-US" sz="2000" dirty="0">
                <a:solidFill>
                  <a:srgbClr val="FF0000"/>
                </a:solidFill>
                <a:latin typeface="Times New Roman"/>
                <a:cs typeface="Times New Roman"/>
              </a:rPr>
              <a:t>increases</a:t>
            </a:r>
            <a:r>
              <a:rPr lang="en-US" sz="2000" dirty="0">
                <a:latin typeface="Times New Roman"/>
                <a:cs typeface="Times New Roman"/>
              </a:rPr>
              <a:t>.</a:t>
            </a:r>
          </a:p>
        </p:txBody>
      </p:sp>
      <p:graphicFrame>
        <p:nvGraphicFramePr>
          <p:cNvPr id="35" name="Object 2"/>
          <p:cNvGraphicFramePr>
            <a:graphicFrameLocks noChangeAspect="1"/>
          </p:cNvGraphicFramePr>
          <p:nvPr>
            <p:extLst>
              <p:ext uri="{D42A27DB-BD31-4B8C-83A1-F6EECF244321}">
                <p14:modId xmlns:p14="http://schemas.microsoft.com/office/powerpoint/2010/main" val="1657273023"/>
              </p:ext>
            </p:extLst>
          </p:nvPr>
        </p:nvGraphicFramePr>
        <p:xfrm>
          <a:off x="2062163" y="5969631"/>
          <a:ext cx="673100" cy="347663"/>
        </p:xfrm>
        <a:graphic>
          <a:graphicData uri="http://schemas.openxmlformats.org/presentationml/2006/ole">
            <mc:AlternateContent xmlns:mc="http://schemas.openxmlformats.org/markup-compatibility/2006">
              <mc:Choice xmlns:v="urn:schemas-microsoft-com:vml" Requires="v">
                <p:oleObj spid="_x0000_s15240" name="Equation" r:id="rId17" imgW="393700" imgH="203200" progId="Equation.DSMT4">
                  <p:embed/>
                </p:oleObj>
              </mc:Choice>
              <mc:Fallback>
                <p:oleObj name="Equation" r:id="rId17" imgW="393700" imgH="203200" progId="Equation.DSMT4">
                  <p:embed/>
                  <p:pic>
                    <p:nvPicPr>
                      <p:cNvPr id="0" name=""/>
                      <p:cNvPicPr>
                        <a:picLocks noChangeAspect="1" noChangeArrowheads="1"/>
                      </p:cNvPicPr>
                      <p:nvPr/>
                    </p:nvPicPr>
                    <p:blipFill>
                      <a:blip r:embed="rId18"/>
                      <a:srcRect/>
                      <a:stretch>
                        <a:fillRect/>
                      </a:stretch>
                    </p:blipFill>
                    <p:spPr bwMode="auto">
                      <a:xfrm>
                        <a:off x="2062163" y="5969631"/>
                        <a:ext cx="67310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7402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dissolv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par>
                                <p:cTn id="42" presetID="9"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6"/>
          <p:cNvSpPr txBox="1">
            <a:spLocks/>
          </p:cNvSpPr>
          <p:nvPr/>
        </p:nvSpPr>
        <p:spPr bwMode="auto">
          <a:xfrm>
            <a:off x="371395" y="5389906"/>
            <a:ext cx="8575197"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But             , </a:t>
            </a:r>
            <a:r>
              <a:rPr lang="en-US" sz="2000" dirty="0">
                <a:solidFill>
                  <a:schemeClr val="tx1"/>
                </a:solidFill>
                <a:latin typeface="Times New Roman"/>
                <a:cs typeface="Times New Roman"/>
              </a:rPr>
              <a:t>so                and mechanical energy is NOT conserved.  This should not be a surprise.  When the </a:t>
            </a:r>
            <a:r>
              <a:rPr lang="en-US" sz="2000" i="1" dirty="0">
                <a:solidFill>
                  <a:srgbClr val="FF0000"/>
                </a:solidFill>
                <a:latin typeface="Times New Roman"/>
                <a:cs typeface="Times New Roman"/>
              </a:rPr>
              <a:t>moment of inertia </a:t>
            </a:r>
            <a:r>
              <a:rPr lang="en-US" sz="2000" dirty="0">
                <a:solidFill>
                  <a:schemeClr val="tx1"/>
                </a:solidFill>
                <a:latin typeface="Times New Roman"/>
                <a:cs typeface="Times New Roman"/>
              </a:rPr>
              <a:t>diminishes and </a:t>
            </a:r>
            <a:r>
              <a:rPr lang="en-US" sz="2000" i="1" dirty="0">
                <a:solidFill>
                  <a:srgbClr val="FF0000"/>
                </a:solidFill>
                <a:latin typeface="Times New Roman"/>
                <a:cs typeface="Times New Roman"/>
              </a:rPr>
              <a:t>angular velocity </a:t>
            </a:r>
            <a:r>
              <a:rPr lang="en-US" sz="2000" dirty="0">
                <a:solidFill>
                  <a:srgbClr val="0000FF"/>
                </a:solidFill>
                <a:latin typeface="Times New Roman"/>
                <a:cs typeface="Times New Roman"/>
              </a:rPr>
              <a:t>gets proportionally </a:t>
            </a:r>
            <a:r>
              <a:rPr lang="en-US" sz="2000" dirty="0">
                <a:solidFill>
                  <a:srgbClr val="FF0000"/>
                </a:solidFill>
                <a:latin typeface="Times New Roman"/>
                <a:cs typeface="Times New Roman"/>
              </a:rPr>
              <a:t>LARGER</a:t>
            </a:r>
            <a:r>
              <a:rPr lang="en-US" sz="2000" dirty="0">
                <a:solidFill>
                  <a:srgbClr val="0000FF"/>
                </a:solidFill>
                <a:latin typeface="Times New Roman"/>
                <a:cs typeface="Times New Roman"/>
              </a:rPr>
              <a:t> </a:t>
            </a:r>
            <a:r>
              <a:rPr lang="en-US" sz="2000" dirty="0">
                <a:solidFill>
                  <a:schemeClr val="tx1"/>
                </a:solidFill>
                <a:latin typeface="Times New Roman"/>
                <a:cs typeface="Times New Roman"/>
              </a:rPr>
              <a:t>due to </a:t>
            </a:r>
            <a:r>
              <a:rPr lang="en-US" sz="2000" i="1" dirty="0">
                <a:solidFill>
                  <a:srgbClr val="0000FF"/>
                </a:solidFill>
                <a:latin typeface="Times New Roman"/>
                <a:cs typeface="Times New Roman"/>
              </a:rPr>
              <a:t>conservation of angular momentum</a:t>
            </a:r>
            <a:r>
              <a:rPr lang="en-US" sz="2000" dirty="0">
                <a:solidFill>
                  <a:schemeClr val="tx1"/>
                </a:solidFill>
                <a:latin typeface="Times New Roman"/>
                <a:cs typeface="Times New Roman"/>
              </a:rPr>
              <a:t>, KE must go UP as it is governed by velocity (remember,               ).</a:t>
            </a:r>
            <a:endParaRPr lang="en-US" sz="2000" dirty="0">
              <a:solidFill>
                <a:srgbClr val="0000FF"/>
              </a:solidFill>
              <a:latin typeface="Times New Roman"/>
              <a:cs typeface="Times New Roman"/>
            </a:endParaRP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13.)</a:t>
            </a:r>
          </a:p>
        </p:txBody>
      </p:sp>
      <p:sp>
        <p:nvSpPr>
          <p:cNvPr id="6" name="Text Box 56"/>
          <p:cNvSpPr txBox="1">
            <a:spLocks/>
          </p:cNvSpPr>
          <p:nvPr/>
        </p:nvSpPr>
        <p:spPr bwMode="auto">
          <a:xfrm>
            <a:off x="312103" y="138241"/>
            <a:ext cx="514889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Example 4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 : </a:t>
            </a:r>
            <a:r>
              <a:rPr lang="en-US" sz="2000" dirty="0">
                <a:latin typeface="Times New Roman"/>
                <a:cs typeface="Times New Roman"/>
              </a:rPr>
              <a:t>An ice skater with </a:t>
            </a:r>
            <a:r>
              <a:rPr lang="en-US" sz="2000" dirty="0">
                <a:solidFill>
                  <a:srgbClr val="0000FF"/>
                </a:solidFill>
                <a:latin typeface="Times New Roman"/>
                <a:cs typeface="Times New Roman"/>
              </a:rPr>
              <a:t>arms out </a:t>
            </a:r>
            <a:r>
              <a:rPr lang="en-US" sz="2000" dirty="0">
                <a:latin typeface="Times New Roman"/>
                <a:cs typeface="Times New Roman"/>
              </a:rPr>
              <a:t>has an </a:t>
            </a:r>
            <a:r>
              <a:rPr lang="en-US" sz="2000" dirty="0">
                <a:solidFill>
                  <a:srgbClr val="FF0000"/>
                </a:solidFill>
                <a:latin typeface="Times New Roman"/>
                <a:cs typeface="Times New Roman"/>
              </a:rPr>
              <a:t>angular speed </a:t>
            </a:r>
            <a:r>
              <a:rPr lang="en-US" sz="2000" dirty="0">
                <a:latin typeface="Times New Roman"/>
                <a:cs typeface="Times New Roman"/>
              </a:rPr>
              <a:t>of      and a </a:t>
            </a:r>
            <a:r>
              <a:rPr lang="en-US" sz="2000" dirty="0">
                <a:solidFill>
                  <a:srgbClr val="FF0000"/>
                </a:solidFill>
                <a:latin typeface="Times New Roman"/>
                <a:cs typeface="Times New Roman"/>
              </a:rPr>
              <a:t>moment of inertia   </a:t>
            </a:r>
            <a:r>
              <a:rPr lang="en-US" sz="2000" dirty="0">
                <a:latin typeface="Times New Roman"/>
                <a:cs typeface="Times New Roman"/>
              </a:rPr>
              <a:t>.  She </a:t>
            </a:r>
            <a:r>
              <a:rPr lang="en-US" sz="2000" dirty="0">
                <a:solidFill>
                  <a:srgbClr val="0000FF"/>
                </a:solidFill>
                <a:latin typeface="Times New Roman"/>
                <a:cs typeface="Times New Roman"/>
              </a:rPr>
              <a:t>pulls her arms in</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83315" y="1295613"/>
            <a:ext cx="4712812"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d.) Is </a:t>
            </a:r>
            <a:r>
              <a:rPr lang="en-US" sz="2000" i="1" dirty="0">
                <a:solidFill>
                  <a:srgbClr val="0000FF"/>
                </a:solidFill>
                <a:latin typeface="Times New Roman"/>
                <a:cs typeface="Times New Roman"/>
              </a:rPr>
              <a:t>mechanical energy </a:t>
            </a:r>
            <a:r>
              <a:rPr lang="en-US" sz="2000" dirty="0">
                <a:solidFill>
                  <a:srgbClr val="0000FF"/>
                </a:solidFill>
                <a:latin typeface="Times New Roman"/>
                <a:cs typeface="Times New Roman"/>
              </a:rPr>
              <a:t>conserved </a:t>
            </a:r>
            <a:r>
              <a:rPr lang="en-US" sz="2000" dirty="0">
                <a:solidFill>
                  <a:schemeClr val="tx1"/>
                </a:solidFill>
                <a:latin typeface="Times New Roman"/>
                <a:cs typeface="Times New Roman"/>
              </a:rPr>
              <a:t>during this action?  Justify and comment.</a:t>
            </a:r>
            <a:endParaRPr lang="en-US" sz="2000" dirty="0">
              <a:solidFill>
                <a:srgbClr val="0000FF"/>
              </a:solidFill>
              <a:latin typeface="Times New Roman"/>
              <a:cs typeface="Times New Roman"/>
            </a:endParaRPr>
          </a:p>
        </p:txBody>
      </p:sp>
      <p:sp>
        <p:nvSpPr>
          <p:cNvPr id="8" name="Freeform 12"/>
          <p:cNvSpPr>
            <a:spLocks noChangeArrowheads="1"/>
          </p:cNvSpPr>
          <p:nvPr/>
        </p:nvSpPr>
        <p:spPr bwMode="auto">
          <a:xfrm>
            <a:off x="6206490" y="627222"/>
            <a:ext cx="1314450" cy="1193006"/>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graphicFrame>
        <p:nvGraphicFramePr>
          <p:cNvPr id="10" name="Object 6"/>
          <p:cNvGraphicFramePr>
            <a:graphicFrameLocks noChangeAspect="1"/>
          </p:cNvGraphicFramePr>
          <p:nvPr>
            <p:extLst>
              <p:ext uri="{D42A27DB-BD31-4B8C-83A1-F6EECF244321}">
                <p14:modId xmlns:p14="http://schemas.microsoft.com/office/powerpoint/2010/main" val="3325584325"/>
              </p:ext>
            </p:extLst>
          </p:nvPr>
        </p:nvGraphicFramePr>
        <p:xfrm>
          <a:off x="6206490" y="1491077"/>
          <a:ext cx="347187" cy="554355"/>
        </p:xfrm>
        <a:graphic>
          <a:graphicData uri="http://schemas.openxmlformats.org/presentationml/2006/ole">
            <mc:AlternateContent xmlns:mc="http://schemas.openxmlformats.org/markup-compatibility/2006">
              <mc:Choice xmlns:v="urn:schemas-microsoft-com:vml" Requires="v">
                <p:oleObj spid="_x0000_s214194" name="Equation" r:id="rId5" imgW="127000" imgH="203200" progId="Equation.DSMT4">
                  <p:embed/>
                </p:oleObj>
              </mc:Choice>
              <mc:Fallback>
                <p:oleObj name="Equation" r:id="rId5" imgW="127000" imgH="203200" progId="Equation.DSMT4">
                  <p:embed/>
                  <p:pic>
                    <p:nvPicPr>
                      <p:cNvPr id="0" name=""/>
                      <p:cNvPicPr>
                        <a:picLocks noChangeAspect="1" noChangeArrowheads="1"/>
                      </p:cNvPicPr>
                      <p:nvPr/>
                    </p:nvPicPr>
                    <p:blipFill>
                      <a:blip r:embed="rId6"/>
                      <a:srcRect/>
                      <a:stretch>
                        <a:fillRect/>
                      </a:stretch>
                    </p:blipFill>
                    <p:spPr bwMode="auto">
                      <a:xfrm>
                        <a:off x="6206490" y="1491077"/>
                        <a:ext cx="347187" cy="554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1316871785"/>
              </p:ext>
            </p:extLst>
          </p:nvPr>
        </p:nvGraphicFramePr>
        <p:xfrm>
          <a:off x="7658100" y="1604328"/>
          <a:ext cx="204311" cy="274320"/>
        </p:xfrm>
        <a:graphic>
          <a:graphicData uri="http://schemas.openxmlformats.org/presentationml/2006/ole">
            <mc:AlternateContent xmlns:mc="http://schemas.openxmlformats.org/markup-compatibility/2006">
              <mc:Choice xmlns:v="urn:schemas-microsoft-com:vml" Requires="v">
                <p:oleObj spid="_x0000_s214195" name="Equation" r:id="rId7" imgW="152400" imgH="203200" progId="Equation.DSMT4">
                  <p:embed/>
                </p:oleObj>
              </mc:Choice>
              <mc:Fallback>
                <p:oleObj name="Equation" r:id="rId7" imgW="152400" imgH="203200" progId="Equation.DSMT4">
                  <p:embed/>
                  <p:pic>
                    <p:nvPicPr>
                      <p:cNvPr id="0" name=""/>
                      <p:cNvPicPr>
                        <a:picLocks noChangeAspect="1" noChangeArrowheads="1"/>
                      </p:cNvPicPr>
                      <p:nvPr/>
                    </p:nvPicPr>
                    <p:blipFill>
                      <a:blip r:embed="rId8"/>
                      <a:srcRect/>
                      <a:stretch>
                        <a:fillRect/>
                      </a:stretch>
                    </p:blipFill>
                    <p:spPr bwMode="auto">
                      <a:xfrm>
                        <a:off x="7658100" y="1604328"/>
                        <a:ext cx="204311" cy="2743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 name="Group 13"/>
          <p:cNvGrpSpPr/>
          <p:nvPr/>
        </p:nvGrpSpPr>
        <p:grpSpPr>
          <a:xfrm>
            <a:off x="7589520" y="617220"/>
            <a:ext cx="1383030" cy="1191578"/>
            <a:chOff x="7589520" y="617220"/>
            <a:chExt cx="1383030" cy="1191578"/>
          </a:xfrm>
        </p:grpSpPr>
        <p:sp>
          <p:nvSpPr>
            <p:cNvPr id="15" name="Freeform 14"/>
            <p:cNvSpPr>
              <a:spLocks noChangeArrowheads="1"/>
            </p:cNvSpPr>
            <p:nvPr/>
          </p:nvSpPr>
          <p:spPr bwMode="auto">
            <a:xfrm>
              <a:off x="7658100" y="617220"/>
              <a:ext cx="1314450" cy="1191578"/>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sp>
          <p:nvSpPr>
            <p:cNvPr id="16" name="Rectangle 13"/>
            <p:cNvSpPr>
              <a:spLocks noChangeArrowheads="1"/>
            </p:cNvSpPr>
            <p:nvPr/>
          </p:nvSpPr>
          <p:spPr bwMode="auto">
            <a:xfrm>
              <a:off x="848106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7" name="Rectangle 15"/>
            <p:cNvSpPr>
              <a:spLocks noChangeArrowheads="1"/>
            </p:cNvSpPr>
            <p:nvPr/>
          </p:nvSpPr>
          <p:spPr bwMode="auto">
            <a:xfrm>
              <a:off x="758952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9" name="Freeform 17"/>
            <p:cNvSpPr>
              <a:spLocks noChangeArrowheads="1"/>
            </p:cNvSpPr>
            <p:nvPr/>
          </p:nvSpPr>
          <p:spPr bwMode="auto">
            <a:xfrm>
              <a:off x="8308182" y="942975"/>
              <a:ext cx="172878" cy="348615"/>
            </a:xfrm>
            <a:custGeom>
              <a:avLst/>
              <a:gdLst>
                <a:gd name="T0" fmla="*/ 153920 w 191748"/>
                <a:gd name="T1" fmla="*/ 6357 h 386949"/>
                <a:gd name="T2" fmla="*/ 141197 w 191748"/>
                <a:gd name="T3" fmla="*/ 57209 h 386949"/>
                <a:gd name="T4" fmla="*/ 141197 w 191748"/>
                <a:gd name="T5" fmla="*/ 171628 h 386949"/>
                <a:gd name="T6" fmla="*/ 192087 w 191748"/>
                <a:gd name="T7" fmla="*/ 184341 h 386949"/>
                <a:gd name="T8" fmla="*/ 115752 w 191748"/>
                <a:gd name="T9" fmla="*/ 209767 h 386949"/>
                <a:gd name="T10" fmla="*/ 77585 w 191748"/>
                <a:gd name="T11" fmla="*/ 235193 h 386949"/>
                <a:gd name="T12" fmla="*/ 166642 w 191748"/>
                <a:gd name="T13" fmla="*/ 222480 h 386949"/>
                <a:gd name="T14" fmla="*/ 141197 w 191748"/>
                <a:gd name="T15" fmla="*/ 260620 h 386949"/>
                <a:gd name="T16" fmla="*/ 103030 w 191748"/>
                <a:gd name="T17" fmla="*/ 273333 h 386949"/>
                <a:gd name="T18" fmla="*/ 77585 w 191748"/>
                <a:gd name="T19" fmla="*/ 362325 h 386949"/>
                <a:gd name="T20" fmla="*/ 103030 w 191748"/>
                <a:gd name="T21" fmla="*/ 336899 h 386949"/>
                <a:gd name="T22" fmla="*/ 115752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2 w 191748"/>
                <a:gd name="T33" fmla="*/ 120775 h 386949"/>
                <a:gd name="T34" fmla="*/ 115752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sp>
          <p:nvSpPr>
            <p:cNvPr id="20" name="Freeform 18"/>
            <p:cNvSpPr>
              <a:spLocks noChangeArrowheads="1"/>
            </p:cNvSpPr>
            <p:nvPr/>
          </p:nvSpPr>
          <p:spPr bwMode="auto">
            <a:xfrm flipH="1">
              <a:off x="8001000" y="891540"/>
              <a:ext cx="172879" cy="348615"/>
            </a:xfrm>
            <a:custGeom>
              <a:avLst/>
              <a:gdLst>
                <a:gd name="T0" fmla="*/ 153920 w 191748"/>
                <a:gd name="T1" fmla="*/ 6357 h 386949"/>
                <a:gd name="T2" fmla="*/ 141198 w 191748"/>
                <a:gd name="T3" fmla="*/ 57209 h 386949"/>
                <a:gd name="T4" fmla="*/ 141198 w 191748"/>
                <a:gd name="T5" fmla="*/ 171628 h 386949"/>
                <a:gd name="T6" fmla="*/ 192088 w 191748"/>
                <a:gd name="T7" fmla="*/ 184341 h 386949"/>
                <a:gd name="T8" fmla="*/ 115753 w 191748"/>
                <a:gd name="T9" fmla="*/ 209767 h 386949"/>
                <a:gd name="T10" fmla="*/ 77585 w 191748"/>
                <a:gd name="T11" fmla="*/ 235193 h 386949"/>
                <a:gd name="T12" fmla="*/ 166643 w 191748"/>
                <a:gd name="T13" fmla="*/ 222480 h 386949"/>
                <a:gd name="T14" fmla="*/ 141198 w 191748"/>
                <a:gd name="T15" fmla="*/ 260620 h 386949"/>
                <a:gd name="T16" fmla="*/ 103030 w 191748"/>
                <a:gd name="T17" fmla="*/ 273333 h 386949"/>
                <a:gd name="T18" fmla="*/ 77585 w 191748"/>
                <a:gd name="T19" fmla="*/ 362325 h 386949"/>
                <a:gd name="T20" fmla="*/ 103030 w 191748"/>
                <a:gd name="T21" fmla="*/ 336899 h 386949"/>
                <a:gd name="T22" fmla="*/ 115753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3 w 191748"/>
                <a:gd name="T33" fmla="*/ 120775 h 386949"/>
                <a:gd name="T34" fmla="*/ 115753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grpSp>
      <p:graphicFrame>
        <p:nvGraphicFramePr>
          <p:cNvPr id="22" name="Object 3"/>
          <p:cNvGraphicFramePr>
            <a:graphicFrameLocks noChangeAspect="1"/>
          </p:cNvGraphicFramePr>
          <p:nvPr>
            <p:extLst>
              <p:ext uri="{D42A27DB-BD31-4B8C-83A1-F6EECF244321}">
                <p14:modId xmlns:p14="http://schemas.microsoft.com/office/powerpoint/2010/main" val="2420919585"/>
              </p:ext>
            </p:extLst>
          </p:nvPr>
        </p:nvGraphicFramePr>
        <p:xfrm>
          <a:off x="2839721" y="530225"/>
          <a:ext cx="287210" cy="306705"/>
        </p:xfrm>
        <a:graphic>
          <a:graphicData uri="http://schemas.openxmlformats.org/presentationml/2006/ole">
            <mc:AlternateContent xmlns:mc="http://schemas.openxmlformats.org/markup-compatibility/2006">
              <mc:Choice xmlns:v="urn:schemas-microsoft-com:vml" Requires="v">
                <p:oleObj spid="_x0000_s214196" name="Equation" r:id="rId9" imgW="190500" imgH="203200" progId="Equation.DSMT4">
                  <p:embed/>
                </p:oleObj>
              </mc:Choice>
              <mc:Fallback>
                <p:oleObj name="Equation" r:id="rId9" imgW="190500" imgH="203200" progId="Equation.DSMT4">
                  <p:embed/>
                  <p:pic>
                    <p:nvPicPr>
                      <p:cNvPr id="0" name=""/>
                      <p:cNvPicPr>
                        <a:picLocks noChangeAspect="1" noChangeArrowheads="1"/>
                      </p:cNvPicPr>
                      <p:nvPr/>
                    </p:nvPicPr>
                    <p:blipFill>
                      <a:blip r:embed="rId10"/>
                      <a:srcRect/>
                      <a:stretch>
                        <a:fillRect/>
                      </a:stretch>
                    </p:blipFill>
                    <p:spPr bwMode="auto">
                      <a:xfrm>
                        <a:off x="2839721" y="530225"/>
                        <a:ext cx="287210" cy="306705"/>
                      </a:xfrm>
                      <a:prstGeom prst="rect">
                        <a:avLst/>
                      </a:prstGeom>
                      <a:noFill/>
                      <a:ln>
                        <a:noFill/>
                      </a:ln>
                      <a:effectLst/>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1512549475"/>
              </p:ext>
            </p:extLst>
          </p:nvPr>
        </p:nvGraphicFramePr>
        <p:xfrm>
          <a:off x="1058863" y="836930"/>
          <a:ext cx="190500" cy="306387"/>
        </p:xfrm>
        <a:graphic>
          <a:graphicData uri="http://schemas.openxmlformats.org/presentationml/2006/ole">
            <mc:AlternateContent xmlns:mc="http://schemas.openxmlformats.org/markup-compatibility/2006">
              <mc:Choice xmlns:v="urn:schemas-microsoft-com:vml" Requires="v">
                <p:oleObj spid="_x0000_s214197" name="Equation" r:id="rId11" imgW="127000" imgH="203200" progId="Equation.DSMT4">
                  <p:embed/>
                </p:oleObj>
              </mc:Choice>
              <mc:Fallback>
                <p:oleObj name="Equation" r:id="rId11" imgW="127000" imgH="203200" progId="Equation.DSMT4">
                  <p:embed/>
                  <p:pic>
                    <p:nvPicPr>
                      <p:cNvPr id="0" name=""/>
                      <p:cNvPicPr>
                        <a:picLocks noChangeAspect="1" noChangeArrowheads="1"/>
                      </p:cNvPicPr>
                      <p:nvPr/>
                    </p:nvPicPr>
                    <p:blipFill>
                      <a:blip r:embed="rId12"/>
                      <a:srcRect/>
                      <a:stretch>
                        <a:fillRect/>
                      </a:stretch>
                    </p:blipFill>
                    <p:spPr bwMode="auto">
                      <a:xfrm>
                        <a:off x="1058863" y="836930"/>
                        <a:ext cx="190500" cy="306387"/>
                      </a:xfrm>
                      <a:prstGeom prst="rect">
                        <a:avLst/>
                      </a:prstGeom>
                      <a:noFill/>
                      <a:ln>
                        <a:noFill/>
                      </a:ln>
                      <a:effectLst/>
                    </p:spPr>
                  </p:pic>
                </p:oleObj>
              </mc:Fallback>
            </mc:AlternateContent>
          </a:graphicData>
        </a:graphic>
      </p:graphicFrame>
      <p:sp>
        <p:nvSpPr>
          <p:cNvPr id="26" name="Text Box 56"/>
          <p:cNvSpPr txBox="1">
            <a:spLocks/>
          </p:cNvSpPr>
          <p:nvPr/>
        </p:nvSpPr>
        <p:spPr bwMode="auto">
          <a:xfrm>
            <a:off x="826215" y="2122218"/>
            <a:ext cx="7936786"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Just by using your head, </a:t>
            </a:r>
            <a:r>
              <a:rPr lang="en-US" sz="2000" dirty="0">
                <a:solidFill>
                  <a:schemeClr val="tx1"/>
                </a:solidFill>
                <a:latin typeface="Times New Roman"/>
                <a:cs typeface="Times New Roman"/>
              </a:rPr>
              <a:t>chemical energy in your muscles must be burned to force your arms inward, so you might expect that the mechanical energy in the system would </a:t>
            </a:r>
            <a:r>
              <a:rPr lang="en-US" sz="2000" i="1" dirty="0">
                <a:solidFill>
                  <a:schemeClr val="tx1"/>
                </a:solidFill>
                <a:latin typeface="Times New Roman"/>
                <a:cs typeface="Times New Roman"/>
              </a:rPr>
              <a:t>not </a:t>
            </a:r>
            <a:r>
              <a:rPr lang="en-US" sz="2000" dirty="0">
                <a:solidFill>
                  <a:schemeClr val="tx1"/>
                </a:solidFill>
                <a:latin typeface="Times New Roman"/>
                <a:cs typeface="Times New Roman"/>
              </a:rPr>
              <a:t>be conserved.  Looking at the math, though:</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extLst>
              <p:ext uri="{D42A27DB-BD31-4B8C-83A1-F6EECF244321}">
                <p14:modId xmlns:p14="http://schemas.microsoft.com/office/powerpoint/2010/main" val="1700989385"/>
              </p:ext>
            </p:extLst>
          </p:nvPr>
        </p:nvGraphicFramePr>
        <p:xfrm>
          <a:off x="1811338" y="3222625"/>
          <a:ext cx="5106987" cy="674688"/>
        </p:xfrm>
        <a:graphic>
          <a:graphicData uri="http://schemas.openxmlformats.org/presentationml/2006/ole">
            <mc:AlternateContent xmlns:mc="http://schemas.openxmlformats.org/markup-compatibility/2006">
              <mc:Choice xmlns:v="urn:schemas-microsoft-com:vml" Requires="v">
                <p:oleObj spid="_x0000_s214198" name="Equation" r:id="rId13" imgW="2997200" imgH="393700" progId="Equation.DSMT4">
                  <p:embed/>
                </p:oleObj>
              </mc:Choice>
              <mc:Fallback>
                <p:oleObj name="Equation" r:id="rId13" imgW="2997200" imgH="393700" progId="Equation.DSMT4">
                  <p:embed/>
                  <p:pic>
                    <p:nvPicPr>
                      <p:cNvPr id="0" name=""/>
                      <p:cNvPicPr>
                        <a:picLocks noChangeAspect="1" noChangeArrowheads="1"/>
                      </p:cNvPicPr>
                      <p:nvPr/>
                    </p:nvPicPr>
                    <p:blipFill>
                      <a:blip r:embed="rId14"/>
                      <a:srcRect/>
                      <a:stretch>
                        <a:fillRect/>
                      </a:stretch>
                    </p:blipFill>
                    <p:spPr bwMode="auto">
                      <a:xfrm>
                        <a:off x="1811338" y="3222625"/>
                        <a:ext cx="5106987" cy="674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 name="Text Box 56"/>
          <p:cNvSpPr txBox="1">
            <a:spLocks/>
          </p:cNvSpPr>
          <p:nvPr/>
        </p:nvSpPr>
        <p:spPr bwMode="auto">
          <a:xfrm>
            <a:off x="5881927" y="136149"/>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before</a:t>
            </a:r>
            <a:endParaRPr lang="en-US" sz="2000" dirty="0">
              <a:solidFill>
                <a:srgbClr val="FF0000"/>
              </a:solidFill>
              <a:latin typeface="Apple Chancery"/>
              <a:cs typeface="Apple Chancery"/>
            </a:endParaRPr>
          </a:p>
        </p:txBody>
      </p:sp>
      <p:sp>
        <p:nvSpPr>
          <p:cNvPr id="33" name="Text Box 56"/>
          <p:cNvSpPr txBox="1">
            <a:spLocks/>
          </p:cNvSpPr>
          <p:nvPr/>
        </p:nvSpPr>
        <p:spPr bwMode="auto">
          <a:xfrm>
            <a:off x="7589520" y="138241"/>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after</a:t>
            </a:r>
            <a:endParaRPr lang="en-US" sz="2000" dirty="0">
              <a:solidFill>
                <a:srgbClr val="FF0000"/>
              </a:solidFill>
              <a:latin typeface="Apple Chancery"/>
              <a:cs typeface="Apple Chancery"/>
            </a:endParaRPr>
          </a:p>
        </p:txBody>
      </p:sp>
      <p:graphicFrame>
        <p:nvGraphicFramePr>
          <p:cNvPr id="34" name="Object 2"/>
          <p:cNvGraphicFramePr>
            <a:graphicFrameLocks noChangeAspect="1"/>
          </p:cNvGraphicFramePr>
          <p:nvPr>
            <p:extLst>
              <p:ext uri="{D42A27DB-BD31-4B8C-83A1-F6EECF244321}">
                <p14:modId xmlns:p14="http://schemas.microsoft.com/office/powerpoint/2010/main" val="2663316912"/>
              </p:ext>
            </p:extLst>
          </p:nvPr>
        </p:nvGraphicFramePr>
        <p:xfrm>
          <a:off x="1808163" y="3897313"/>
          <a:ext cx="6427787" cy="1412875"/>
        </p:xfrm>
        <a:graphic>
          <a:graphicData uri="http://schemas.openxmlformats.org/presentationml/2006/ole">
            <mc:AlternateContent xmlns:mc="http://schemas.openxmlformats.org/markup-compatibility/2006">
              <mc:Choice xmlns:v="urn:schemas-microsoft-com:vml" Requires="v">
                <p:oleObj spid="_x0000_s214199" name="Equation" r:id="rId15" imgW="3771900" imgH="825500" progId="Equation.DSMT4">
                  <p:embed/>
                </p:oleObj>
              </mc:Choice>
              <mc:Fallback>
                <p:oleObj name="Equation" r:id="rId15" imgW="3771900" imgH="825500" progId="Equation.DSMT4">
                  <p:embed/>
                  <p:pic>
                    <p:nvPicPr>
                      <p:cNvPr id="0" name=""/>
                      <p:cNvPicPr>
                        <a:picLocks noChangeAspect="1" noChangeArrowheads="1"/>
                      </p:cNvPicPr>
                      <p:nvPr/>
                    </p:nvPicPr>
                    <p:blipFill>
                      <a:blip r:embed="rId16"/>
                      <a:srcRect/>
                      <a:stretch>
                        <a:fillRect/>
                      </a:stretch>
                    </p:blipFill>
                    <p:spPr bwMode="auto">
                      <a:xfrm>
                        <a:off x="1808163" y="3897313"/>
                        <a:ext cx="6427787" cy="1412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2"/>
          <p:cNvGraphicFramePr>
            <a:graphicFrameLocks noChangeAspect="1"/>
          </p:cNvGraphicFramePr>
          <p:nvPr>
            <p:extLst>
              <p:ext uri="{D42A27DB-BD31-4B8C-83A1-F6EECF244321}">
                <p14:modId xmlns:p14="http://schemas.microsoft.com/office/powerpoint/2010/main" val="3150500982"/>
              </p:ext>
            </p:extLst>
          </p:nvPr>
        </p:nvGraphicFramePr>
        <p:xfrm>
          <a:off x="948530" y="5259210"/>
          <a:ext cx="898761" cy="622821"/>
        </p:xfrm>
        <a:graphic>
          <a:graphicData uri="http://schemas.openxmlformats.org/presentationml/2006/ole">
            <mc:AlternateContent xmlns:mc="http://schemas.openxmlformats.org/markup-compatibility/2006">
              <mc:Choice xmlns:v="urn:schemas-microsoft-com:vml" Requires="v">
                <p:oleObj spid="_x0000_s214200" name="Equation" r:id="rId17" imgW="495300" imgH="368300" progId="Equation.DSMT4">
                  <p:embed/>
                </p:oleObj>
              </mc:Choice>
              <mc:Fallback>
                <p:oleObj name="Equation" r:id="rId17" imgW="495300" imgH="368300" progId="Equation.DSMT4">
                  <p:embed/>
                  <p:pic>
                    <p:nvPicPr>
                      <p:cNvPr id="0" name=""/>
                      <p:cNvPicPr>
                        <a:picLocks noChangeAspect="1" noChangeArrowheads="1"/>
                      </p:cNvPicPr>
                      <p:nvPr/>
                    </p:nvPicPr>
                    <p:blipFill>
                      <a:blip r:embed="rId18"/>
                      <a:srcRect/>
                      <a:stretch>
                        <a:fillRect/>
                      </a:stretch>
                    </p:blipFill>
                    <p:spPr bwMode="auto">
                      <a:xfrm>
                        <a:off x="948530" y="5259210"/>
                        <a:ext cx="898761" cy="622821"/>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3114690078"/>
              </p:ext>
            </p:extLst>
          </p:nvPr>
        </p:nvGraphicFramePr>
        <p:xfrm>
          <a:off x="2146649" y="5429593"/>
          <a:ext cx="995349" cy="371828"/>
        </p:xfrm>
        <a:graphic>
          <a:graphicData uri="http://schemas.openxmlformats.org/presentationml/2006/ole">
            <mc:AlternateContent xmlns:mc="http://schemas.openxmlformats.org/markup-compatibility/2006">
              <mc:Choice xmlns:v="urn:schemas-microsoft-com:vml" Requires="v">
                <p:oleObj spid="_x0000_s214201" name="Equation" r:id="rId19" imgW="508000" imgH="203200" progId="Equation.DSMT4">
                  <p:embed/>
                </p:oleObj>
              </mc:Choice>
              <mc:Fallback>
                <p:oleObj name="Equation" r:id="rId19" imgW="508000" imgH="203200" progId="Equation.DSMT4">
                  <p:embed/>
                  <p:pic>
                    <p:nvPicPr>
                      <p:cNvPr id="0" name=""/>
                      <p:cNvPicPr>
                        <a:picLocks noChangeAspect="1" noChangeArrowheads="1"/>
                      </p:cNvPicPr>
                      <p:nvPr/>
                    </p:nvPicPr>
                    <p:blipFill>
                      <a:blip r:embed="rId20"/>
                      <a:srcRect/>
                      <a:stretch>
                        <a:fillRect/>
                      </a:stretch>
                    </p:blipFill>
                    <p:spPr bwMode="auto">
                      <a:xfrm>
                        <a:off x="2146649" y="5429593"/>
                        <a:ext cx="995349" cy="371828"/>
                      </a:xfrm>
                      <a:prstGeom prst="rect">
                        <a:avLst/>
                      </a:prstGeom>
                      <a:noFill/>
                      <a:ln>
                        <a:noFill/>
                      </a:ln>
                      <a:effectLst/>
                    </p:spPr>
                  </p:pic>
                </p:oleObj>
              </mc:Fallback>
            </mc:AlternateContent>
          </a:graphicData>
        </a:graphic>
      </p:graphicFrame>
      <p:cxnSp>
        <p:nvCxnSpPr>
          <p:cNvPr id="38" name="Straight Connector 37"/>
          <p:cNvCxnSpPr/>
          <p:nvPr/>
        </p:nvCxnSpPr>
        <p:spPr>
          <a:xfrm flipV="1">
            <a:off x="4137025" y="4686300"/>
            <a:ext cx="149225" cy="34290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673600" y="4909071"/>
            <a:ext cx="127000" cy="18362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0" name="Object 2"/>
          <p:cNvGraphicFramePr>
            <a:graphicFrameLocks noChangeAspect="1"/>
          </p:cNvGraphicFramePr>
          <p:nvPr>
            <p:extLst>
              <p:ext uri="{D42A27DB-BD31-4B8C-83A1-F6EECF244321}">
                <p14:modId xmlns:p14="http://schemas.microsoft.com/office/powerpoint/2010/main" val="117735372"/>
              </p:ext>
            </p:extLst>
          </p:nvPr>
        </p:nvGraphicFramePr>
        <p:xfrm>
          <a:off x="5311140" y="6259612"/>
          <a:ext cx="895350" cy="533400"/>
        </p:xfrm>
        <a:graphic>
          <a:graphicData uri="http://schemas.openxmlformats.org/presentationml/2006/ole">
            <mc:AlternateContent xmlns:mc="http://schemas.openxmlformats.org/markup-compatibility/2006">
              <mc:Choice xmlns:v="urn:schemas-microsoft-com:vml" Requires="v">
                <p:oleObj spid="_x0000_s214202" name="Equation" r:id="rId21" imgW="457200" imgH="292100" progId="Equation.DSMT4">
                  <p:embed/>
                </p:oleObj>
              </mc:Choice>
              <mc:Fallback>
                <p:oleObj name="Equation" r:id="rId21" imgW="457200" imgH="292100" progId="Equation.DSMT4">
                  <p:embed/>
                  <p:pic>
                    <p:nvPicPr>
                      <p:cNvPr id="0" name=""/>
                      <p:cNvPicPr>
                        <a:picLocks noChangeAspect="1" noChangeArrowheads="1"/>
                      </p:cNvPicPr>
                      <p:nvPr/>
                    </p:nvPicPr>
                    <p:blipFill>
                      <a:blip r:embed="rId22"/>
                      <a:srcRect/>
                      <a:stretch>
                        <a:fillRect/>
                      </a:stretch>
                    </p:blipFill>
                    <p:spPr bwMode="auto">
                      <a:xfrm>
                        <a:off x="5311140" y="6259612"/>
                        <a:ext cx="895350" cy="533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48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par>
                                <p:cTn id="18" presetID="9"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ssolve">
                                      <p:cBhvr>
                                        <p:cTn id="20" dur="500"/>
                                        <p:tgtEl>
                                          <p:spTgt spid="39"/>
                                        </p:tgtEl>
                                      </p:cBhvr>
                                    </p:animEffect>
                                  </p:childTnLst>
                                </p:cTn>
                              </p:par>
                              <p:par>
                                <p:cTn id="21" presetID="9"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par>
                                <p:cTn id="29" presetID="9"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ssolve">
                                      <p:cBhvr>
                                        <p:cTn id="31" dur="500"/>
                                        <p:tgtEl>
                                          <p:spTgt spid="37"/>
                                        </p:tgtEl>
                                      </p:cBhvr>
                                    </p:animEffec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14.)</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4" name="Oval 8"/>
          <p:cNvSpPr>
            <a:spLocks noChangeArrowheads="1"/>
          </p:cNvSpPr>
          <p:nvPr/>
        </p:nvSpPr>
        <p:spPr bwMode="auto">
          <a:xfrm>
            <a:off x="6629400" y="378908"/>
            <a:ext cx="2057400" cy="20574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graphicFrame>
        <p:nvGraphicFramePr>
          <p:cNvPr id="35" name="Object 4"/>
          <p:cNvGraphicFramePr>
            <a:graphicFrameLocks noChangeAspect="1"/>
          </p:cNvGraphicFramePr>
          <p:nvPr>
            <p:extLst>
              <p:ext uri="{D42A27DB-BD31-4B8C-83A1-F6EECF244321}">
                <p14:modId xmlns:p14="http://schemas.microsoft.com/office/powerpoint/2010/main" val="1402106599"/>
              </p:ext>
            </p:extLst>
          </p:nvPr>
        </p:nvGraphicFramePr>
        <p:xfrm>
          <a:off x="7589520" y="1339028"/>
          <a:ext cx="188595" cy="211455"/>
        </p:xfrm>
        <a:graphic>
          <a:graphicData uri="http://schemas.openxmlformats.org/presentationml/2006/ole">
            <mc:AlternateContent xmlns:mc="http://schemas.openxmlformats.org/markup-compatibility/2006">
              <mc:Choice xmlns:v="urn:schemas-microsoft-com:vml" Requires="v">
                <p:oleObj spid="_x0000_s21028" name="Equation" r:id="rId4" imgW="114300" imgH="127000" progId="Equation.DSMT4">
                  <p:embed/>
                </p:oleObj>
              </mc:Choice>
              <mc:Fallback>
                <p:oleObj name="Equation" r:id="rId4" imgW="114300" imgH="127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520" y="1339028"/>
                        <a:ext cx="188595" cy="2114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 name="Freeform 10"/>
          <p:cNvSpPr>
            <a:spLocks noChangeArrowheads="1"/>
          </p:cNvSpPr>
          <p:nvPr/>
        </p:nvSpPr>
        <p:spPr bwMode="auto">
          <a:xfrm>
            <a:off x="6645117" y="1436183"/>
            <a:ext cx="211455" cy="295752"/>
          </a:xfrm>
          <a:custGeom>
            <a:avLst/>
            <a:gdLst>
              <a:gd name="T0" fmla="*/ 33015 w 234092"/>
              <a:gd name="T1" fmla="*/ 197177 h 329003"/>
              <a:gd name="T2" fmla="*/ 173227 w 234092"/>
              <a:gd name="T3" fmla="*/ 298657 h 329003"/>
              <a:gd name="T4" fmla="*/ 122240 w 234092"/>
              <a:gd name="T5" fmla="*/ 285972 h 329003"/>
              <a:gd name="T6" fmla="*/ 45761 w 234092"/>
              <a:gd name="T7" fmla="*/ 273287 h 329003"/>
              <a:gd name="T8" fmla="*/ 71254 w 234092"/>
              <a:gd name="T9" fmla="*/ 324026 h 329003"/>
              <a:gd name="T10" fmla="*/ 96747 w 234092"/>
              <a:gd name="T11" fmla="*/ 260602 h 329003"/>
              <a:gd name="T12" fmla="*/ 134987 w 234092"/>
              <a:gd name="T13" fmla="*/ 197177 h 329003"/>
              <a:gd name="T14" fmla="*/ 109494 w 234092"/>
              <a:gd name="T15" fmla="*/ 159122 h 329003"/>
              <a:gd name="T16" fmla="*/ 122240 w 234092"/>
              <a:gd name="T17" fmla="*/ 95697 h 329003"/>
              <a:gd name="T18" fmla="*/ 109494 w 234092"/>
              <a:gd name="T19" fmla="*/ 197177 h 329003"/>
              <a:gd name="T20" fmla="*/ 58508 w 234092"/>
              <a:gd name="T21" fmla="*/ 209862 h 329003"/>
              <a:gd name="T22" fmla="*/ 7521 w 234092"/>
              <a:gd name="T23" fmla="*/ 197177 h 329003"/>
              <a:gd name="T24" fmla="*/ 96747 w 234092"/>
              <a:gd name="T25" fmla="*/ 121067 h 329003"/>
              <a:gd name="T26" fmla="*/ 185973 w 234092"/>
              <a:gd name="T27" fmla="*/ 133752 h 329003"/>
              <a:gd name="T28" fmla="*/ 71254 w 234092"/>
              <a:gd name="T29" fmla="*/ 171807 h 329003"/>
              <a:gd name="T30" fmla="*/ 109494 w 234092"/>
              <a:gd name="T31" fmla="*/ 197177 h 329003"/>
              <a:gd name="T32" fmla="*/ 160480 w 234092"/>
              <a:gd name="T33" fmla="*/ 235232 h 329003"/>
              <a:gd name="T34" fmla="*/ 198720 w 234092"/>
              <a:gd name="T35" fmla="*/ 247917 h 329003"/>
              <a:gd name="T36" fmla="*/ 198720 w 234092"/>
              <a:gd name="T37" fmla="*/ 121067 h 329003"/>
              <a:gd name="T38" fmla="*/ 122240 w 234092"/>
              <a:gd name="T39" fmla="*/ 133752 h 329003"/>
              <a:gd name="T40" fmla="*/ 173227 w 234092"/>
              <a:gd name="T41" fmla="*/ 197177 h 329003"/>
              <a:gd name="T42" fmla="*/ 122240 w 234092"/>
              <a:gd name="T43" fmla="*/ 273287 h 329003"/>
              <a:gd name="T44" fmla="*/ 109494 w 234092"/>
              <a:gd name="T45" fmla="*/ 285972 h 3290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4092"/>
              <a:gd name="T70" fmla="*/ 0 h 329003"/>
              <a:gd name="T71" fmla="*/ 234092 w 234092"/>
              <a:gd name="T72" fmla="*/ 329003 h 3290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4092" h="329003">
                <a:moveTo>
                  <a:pt x="32894" y="197411"/>
                </a:moveTo>
                <a:cubicBezTo>
                  <a:pt x="75674" y="201689"/>
                  <a:pt x="234092" y="176016"/>
                  <a:pt x="172594" y="299011"/>
                </a:cubicBezTo>
                <a:cubicBezTo>
                  <a:pt x="164788" y="314623"/>
                  <a:pt x="138910" y="289734"/>
                  <a:pt x="121794" y="286311"/>
                </a:cubicBezTo>
                <a:cubicBezTo>
                  <a:pt x="96544" y="281261"/>
                  <a:pt x="70994" y="277844"/>
                  <a:pt x="45594" y="273611"/>
                </a:cubicBezTo>
                <a:cubicBezTo>
                  <a:pt x="54061" y="290544"/>
                  <a:pt x="52627" y="329003"/>
                  <a:pt x="70994" y="324411"/>
                </a:cubicBezTo>
                <a:cubicBezTo>
                  <a:pt x="93111" y="318882"/>
                  <a:pt x="86199" y="281301"/>
                  <a:pt x="96394" y="260911"/>
                </a:cubicBezTo>
                <a:cubicBezTo>
                  <a:pt x="107433" y="238833"/>
                  <a:pt x="121794" y="218578"/>
                  <a:pt x="134494" y="197411"/>
                </a:cubicBezTo>
                <a:cubicBezTo>
                  <a:pt x="126027" y="184711"/>
                  <a:pt x="104901" y="173987"/>
                  <a:pt x="109094" y="159311"/>
                </a:cubicBezTo>
                <a:cubicBezTo>
                  <a:pt x="130056" y="85944"/>
                  <a:pt x="204584" y="123408"/>
                  <a:pt x="121794" y="95811"/>
                </a:cubicBezTo>
                <a:cubicBezTo>
                  <a:pt x="57920" y="0"/>
                  <a:pt x="133417" y="100118"/>
                  <a:pt x="109094" y="197411"/>
                </a:cubicBezTo>
                <a:cubicBezTo>
                  <a:pt x="104861" y="214344"/>
                  <a:pt x="75227" y="205878"/>
                  <a:pt x="58294" y="210111"/>
                </a:cubicBezTo>
                <a:cubicBezTo>
                  <a:pt x="41361" y="205878"/>
                  <a:pt x="10917" y="214527"/>
                  <a:pt x="7494" y="197411"/>
                </a:cubicBezTo>
                <a:cubicBezTo>
                  <a:pt x="0" y="159942"/>
                  <a:pt x="77602" y="130607"/>
                  <a:pt x="96394" y="121211"/>
                </a:cubicBezTo>
                <a:lnTo>
                  <a:pt x="185294" y="133911"/>
                </a:lnTo>
                <a:cubicBezTo>
                  <a:pt x="167333" y="169832"/>
                  <a:pt x="70994" y="172011"/>
                  <a:pt x="70994" y="172011"/>
                </a:cubicBezTo>
                <a:cubicBezTo>
                  <a:pt x="83694" y="180478"/>
                  <a:pt x="96674" y="188539"/>
                  <a:pt x="109094" y="197411"/>
                </a:cubicBezTo>
                <a:cubicBezTo>
                  <a:pt x="126318" y="209714"/>
                  <a:pt x="141516" y="225009"/>
                  <a:pt x="159894" y="235511"/>
                </a:cubicBezTo>
                <a:cubicBezTo>
                  <a:pt x="171517" y="242153"/>
                  <a:pt x="185294" y="243978"/>
                  <a:pt x="197994" y="248211"/>
                </a:cubicBezTo>
                <a:cubicBezTo>
                  <a:pt x="205107" y="219761"/>
                  <a:pt x="231020" y="144801"/>
                  <a:pt x="197994" y="121211"/>
                </a:cubicBezTo>
                <a:cubicBezTo>
                  <a:pt x="177040" y="106244"/>
                  <a:pt x="147194" y="129678"/>
                  <a:pt x="121794" y="133911"/>
                </a:cubicBezTo>
                <a:cubicBezTo>
                  <a:pt x="90986" y="226336"/>
                  <a:pt x="115225" y="111358"/>
                  <a:pt x="172594" y="197411"/>
                </a:cubicBezTo>
                <a:cubicBezTo>
                  <a:pt x="198514" y="236292"/>
                  <a:pt x="137407" y="261901"/>
                  <a:pt x="121794" y="273611"/>
                </a:cubicBezTo>
                <a:cubicBezTo>
                  <a:pt x="117005" y="277203"/>
                  <a:pt x="113327" y="282078"/>
                  <a:pt x="109094" y="286311"/>
                </a:cubicBezTo>
              </a:path>
            </a:pathLst>
          </a:custGeom>
          <a:blipFill dpi="0" rotWithShape="0">
            <a:blip r:embed="rId6"/>
            <a:srcRect/>
            <a:tile tx="0" ty="0" sx="100000" sy="100000" flip="none" algn="tl"/>
          </a:blipFill>
          <a:ln w="25400">
            <a:solidFill>
              <a:srgbClr val="0000FF"/>
            </a:solidFill>
            <a:round/>
            <a:headEnd/>
            <a:tailEnd/>
          </a:ln>
        </p:spPr>
        <p:txBody>
          <a:bodyPr lIns="82296" tIns="41148" rIns="82296" bIns="41148"/>
          <a:lstStyle/>
          <a:p>
            <a:endParaRPr lang="en-US"/>
          </a:p>
        </p:txBody>
      </p:sp>
      <p:sp>
        <p:nvSpPr>
          <p:cNvPr id="37" name="Freeform 11"/>
          <p:cNvSpPr>
            <a:spLocks noChangeArrowheads="1"/>
          </p:cNvSpPr>
          <p:nvPr/>
        </p:nvSpPr>
        <p:spPr bwMode="auto">
          <a:xfrm>
            <a:off x="8481060" y="1072328"/>
            <a:ext cx="210027" cy="295752"/>
          </a:xfrm>
          <a:custGeom>
            <a:avLst/>
            <a:gdLst>
              <a:gd name="T0" fmla="*/ 32792 w 234092"/>
              <a:gd name="T1" fmla="*/ 197177 h 329003"/>
              <a:gd name="T2" fmla="*/ 172057 w 234092"/>
              <a:gd name="T3" fmla="*/ 298657 h 329003"/>
              <a:gd name="T4" fmla="*/ 121415 w 234092"/>
              <a:gd name="T5" fmla="*/ 285972 h 329003"/>
              <a:gd name="T6" fmla="*/ 45452 w 234092"/>
              <a:gd name="T7" fmla="*/ 273287 h 329003"/>
              <a:gd name="T8" fmla="*/ 70773 w 234092"/>
              <a:gd name="T9" fmla="*/ 324026 h 329003"/>
              <a:gd name="T10" fmla="*/ 96094 w 234092"/>
              <a:gd name="T11" fmla="*/ 260602 h 329003"/>
              <a:gd name="T12" fmla="*/ 134075 w 234092"/>
              <a:gd name="T13" fmla="*/ 197177 h 329003"/>
              <a:gd name="T14" fmla="*/ 108754 w 234092"/>
              <a:gd name="T15" fmla="*/ 159122 h 329003"/>
              <a:gd name="T16" fmla="*/ 121415 w 234092"/>
              <a:gd name="T17" fmla="*/ 95697 h 329003"/>
              <a:gd name="T18" fmla="*/ 108754 w 234092"/>
              <a:gd name="T19" fmla="*/ 197177 h 329003"/>
              <a:gd name="T20" fmla="*/ 58112 w 234092"/>
              <a:gd name="T21" fmla="*/ 209862 h 329003"/>
              <a:gd name="T22" fmla="*/ 7471 w 234092"/>
              <a:gd name="T23" fmla="*/ 197177 h 329003"/>
              <a:gd name="T24" fmla="*/ 96094 w 234092"/>
              <a:gd name="T25" fmla="*/ 121067 h 329003"/>
              <a:gd name="T26" fmla="*/ 184717 w 234092"/>
              <a:gd name="T27" fmla="*/ 133752 h 329003"/>
              <a:gd name="T28" fmla="*/ 70773 w 234092"/>
              <a:gd name="T29" fmla="*/ 171807 h 329003"/>
              <a:gd name="T30" fmla="*/ 108754 w 234092"/>
              <a:gd name="T31" fmla="*/ 197177 h 329003"/>
              <a:gd name="T32" fmla="*/ 159396 w 234092"/>
              <a:gd name="T33" fmla="*/ 235232 h 329003"/>
              <a:gd name="T34" fmla="*/ 197377 w 234092"/>
              <a:gd name="T35" fmla="*/ 247917 h 329003"/>
              <a:gd name="T36" fmla="*/ 197377 w 234092"/>
              <a:gd name="T37" fmla="*/ 121067 h 329003"/>
              <a:gd name="T38" fmla="*/ 121415 w 234092"/>
              <a:gd name="T39" fmla="*/ 133752 h 329003"/>
              <a:gd name="T40" fmla="*/ 172057 w 234092"/>
              <a:gd name="T41" fmla="*/ 197177 h 329003"/>
              <a:gd name="T42" fmla="*/ 121415 w 234092"/>
              <a:gd name="T43" fmla="*/ 273287 h 329003"/>
              <a:gd name="T44" fmla="*/ 108754 w 234092"/>
              <a:gd name="T45" fmla="*/ 285972 h 3290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4092"/>
              <a:gd name="T70" fmla="*/ 0 h 329003"/>
              <a:gd name="T71" fmla="*/ 234092 w 234092"/>
              <a:gd name="T72" fmla="*/ 329003 h 3290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4092" h="329003">
                <a:moveTo>
                  <a:pt x="32894" y="197411"/>
                </a:moveTo>
                <a:cubicBezTo>
                  <a:pt x="75674" y="201689"/>
                  <a:pt x="234092" y="176016"/>
                  <a:pt x="172594" y="299011"/>
                </a:cubicBezTo>
                <a:cubicBezTo>
                  <a:pt x="164788" y="314623"/>
                  <a:pt x="138910" y="289734"/>
                  <a:pt x="121794" y="286311"/>
                </a:cubicBezTo>
                <a:cubicBezTo>
                  <a:pt x="96544" y="281261"/>
                  <a:pt x="70994" y="277844"/>
                  <a:pt x="45594" y="273611"/>
                </a:cubicBezTo>
                <a:cubicBezTo>
                  <a:pt x="54061" y="290544"/>
                  <a:pt x="52627" y="329003"/>
                  <a:pt x="70994" y="324411"/>
                </a:cubicBezTo>
                <a:cubicBezTo>
                  <a:pt x="93111" y="318882"/>
                  <a:pt x="86199" y="281301"/>
                  <a:pt x="96394" y="260911"/>
                </a:cubicBezTo>
                <a:cubicBezTo>
                  <a:pt x="107433" y="238833"/>
                  <a:pt x="121794" y="218578"/>
                  <a:pt x="134494" y="197411"/>
                </a:cubicBezTo>
                <a:cubicBezTo>
                  <a:pt x="126027" y="184711"/>
                  <a:pt x="104901" y="173987"/>
                  <a:pt x="109094" y="159311"/>
                </a:cubicBezTo>
                <a:cubicBezTo>
                  <a:pt x="130056" y="85944"/>
                  <a:pt x="204584" y="123408"/>
                  <a:pt x="121794" y="95811"/>
                </a:cubicBezTo>
                <a:cubicBezTo>
                  <a:pt x="57920" y="0"/>
                  <a:pt x="133417" y="100118"/>
                  <a:pt x="109094" y="197411"/>
                </a:cubicBezTo>
                <a:cubicBezTo>
                  <a:pt x="104861" y="214344"/>
                  <a:pt x="75227" y="205878"/>
                  <a:pt x="58294" y="210111"/>
                </a:cubicBezTo>
                <a:cubicBezTo>
                  <a:pt x="41361" y="205878"/>
                  <a:pt x="10917" y="214527"/>
                  <a:pt x="7494" y="197411"/>
                </a:cubicBezTo>
                <a:cubicBezTo>
                  <a:pt x="0" y="159942"/>
                  <a:pt x="77602" y="130607"/>
                  <a:pt x="96394" y="121211"/>
                </a:cubicBezTo>
                <a:lnTo>
                  <a:pt x="185294" y="133911"/>
                </a:lnTo>
                <a:cubicBezTo>
                  <a:pt x="167333" y="169832"/>
                  <a:pt x="70994" y="172011"/>
                  <a:pt x="70994" y="172011"/>
                </a:cubicBezTo>
                <a:cubicBezTo>
                  <a:pt x="83694" y="180478"/>
                  <a:pt x="96674" y="188539"/>
                  <a:pt x="109094" y="197411"/>
                </a:cubicBezTo>
                <a:cubicBezTo>
                  <a:pt x="126318" y="209714"/>
                  <a:pt x="141516" y="225009"/>
                  <a:pt x="159894" y="235511"/>
                </a:cubicBezTo>
                <a:cubicBezTo>
                  <a:pt x="171517" y="242153"/>
                  <a:pt x="185294" y="243978"/>
                  <a:pt x="197994" y="248211"/>
                </a:cubicBezTo>
                <a:cubicBezTo>
                  <a:pt x="205107" y="219761"/>
                  <a:pt x="231020" y="144801"/>
                  <a:pt x="197994" y="121211"/>
                </a:cubicBezTo>
                <a:cubicBezTo>
                  <a:pt x="177040" y="106244"/>
                  <a:pt x="147194" y="129678"/>
                  <a:pt x="121794" y="133911"/>
                </a:cubicBezTo>
                <a:cubicBezTo>
                  <a:pt x="90986" y="226336"/>
                  <a:pt x="115225" y="111358"/>
                  <a:pt x="172594" y="197411"/>
                </a:cubicBezTo>
                <a:cubicBezTo>
                  <a:pt x="198514" y="236292"/>
                  <a:pt x="137407" y="261901"/>
                  <a:pt x="121794" y="273611"/>
                </a:cubicBezTo>
                <a:cubicBezTo>
                  <a:pt x="117005" y="277203"/>
                  <a:pt x="113327" y="282078"/>
                  <a:pt x="109094" y="286311"/>
                </a:cubicBezTo>
              </a:path>
            </a:pathLst>
          </a:custGeom>
          <a:blipFill dpi="0" rotWithShape="0">
            <a:blip r:embed="rId6"/>
            <a:srcRect/>
            <a:tile tx="0" ty="0" sx="100000" sy="100000" flip="none" algn="tl"/>
          </a:blipFill>
          <a:ln w="25400">
            <a:solidFill>
              <a:srgbClr val="0000FF"/>
            </a:solidFill>
            <a:round/>
            <a:headEnd/>
            <a:tailEnd/>
          </a:ln>
        </p:spPr>
        <p:txBody>
          <a:bodyPr lIns="82296" tIns="41148" rIns="82296" bIns="41148"/>
          <a:lstStyle/>
          <a:p>
            <a:endParaRPr lang="en-US"/>
          </a:p>
        </p:txBody>
      </p:sp>
      <p:sp>
        <p:nvSpPr>
          <p:cNvPr id="38" name="TextBox 12"/>
          <p:cNvSpPr txBox="1">
            <a:spLocks noChangeArrowheads="1"/>
          </p:cNvSpPr>
          <p:nvPr/>
        </p:nvSpPr>
        <p:spPr bwMode="auto">
          <a:xfrm>
            <a:off x="6304280" y="1519368"/>
            <a:ext cx="388620"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solidFill>
                  <a:srgbClr val="FF0000"/>
                </a:solidFill>
              </a:rPr>
              <a:t>kid</a:t>
            </a:r>
          </a:p>
        </p:txBody>
      </p:sp>
      <p:sp>
        <p:nvSpPr>
          <p:cNvPr id="39" name="TextBox 13"/>
          <p:cNvSpPr txBox="1">
            <a:spLocks noChangeArrowheads="1"/>
          </p:cNvSpPr>
          <p:nvPr/>
        </p:nvSpPr>
        <p:spPr bwMode="auto">
          <a:xfrm>
            <a:off x="8651240" y="955488"/>
            <a:ext cx="388620"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solidFill>
                  <a:srgbClr val="FF0000"/>
                </a:solidFill>
              </a:rPr>
              <a:t>kid</a:t>
            </a:r>
          </a:p>
        </p:txBody>
      </p:sp>
      <p:sp>
        <p:nvSpPr>
          <p:cNvPr id="40" name="TextBox 14"/>
          <p:cNvSpPr txBox="1">
            <a:spLocks noChangeArrowheads="1"/>
          </p:cNvSpPr>
          <p:nvPr/>
        </p:nvSpPr>
        <p:spPr bwMode="auto">
          <a:xfrm>
            <a:off x="6773704" y="1171865"/>
            <a:ext cx="512921" cy="304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a:t>walk</a:t>
            </a:r>
          </a:p>
        </p:txBody>
      </p:sp>
      <p:sp>
        <p:nvSpPr>
          <p:cNvPr id="41" name="TextBox 15"/>
          <p:cNvSpPr txBox="1">
            <a:spLocks noChangeArrowheads="1"/>
          </p:cNvSpPr>
          <p:nvPr/>
        </p:nvSpPr>
        <p:spPr bwMode="auto">
          <a:xfrm>
            <a:off x="7914799" y="1328868"/>
            <a:ext cx="512921"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t>walk</a:t>
            </a:r>
          </a:p>
        </p:txBody>
      </p:sp>
      <p:cxnSp>
        <p:nvCxnSpPr>
          <p:cNvPr id="42" name="Straight Arrow Connector 18"/>
          <p:cNvCxnSpPr>
            <a:cxnSpLocks noChangeShapeType="1"/>
          </p:cNvCxnSpPr>
          <p:nvPr/>
        </p:nvCxnSpPr>
        <p:spPr bwMode="auto">
          <a:xfrm flipV="1">
            <a:off x="6903720" y="147618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33" name="Text Box 56"/>
          <p:cNvSpPr txBox="1">
            <a:spLocks/>
          </p:cNvSpPr>
          <p:nvPr/>
        </p:nvSpPr>
        <p:spPr bwMode="auto">
          <a:xfrm>
            <a:off x="659131" y="3622440"/>
            <a:ext cx="7976870"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As they walk inward, </a:t>
            </a:r>
            <a:r>
              <a:rPr lang="en-US" sz="2000" dirty="0">
                <a:solidFill>
                  <a:srgbClr val="0000FF"/>
                </a:solidFill>
                <a:latin typeface="Times New Roman"/>
                <a:cs typeface="Times New Roman"/>
              </a:rPr>
              <a:t>each kid applies a force</a:t>
            </a:r>
            <a:r>
              <a:rPr lang="en-US" sz="2000" dirty="0">
                <a:latin typeface="Times New Roman"/>
                <a:cs typeface="Times New Roman"/>
              </a:rPr>
              <a:t>, </a:t>
            </a:r>
            <a:r>
              <a:rPr lang="en-US" sz="2000" dirty="0">
                <a:solidFill>
                  <a:srgbClr val="008000"/>
                </a:solidFill>
                <a:latin typeface="Times New Roman"/>
                <a:cs typeface="Times New Roman"/>
              </a:rPr>
              <a:t>hence torque</a:t>
            </a:r>
            <a:r>
              <a:rPr lang="en-US" sz="2000" dirty="0">
                <a:latin typeface="Times New Roman"/>
                <a:cs typeface="Times New Roman"/>
              </a:rPr>
              <a:t>, to the </a:t>
            </a:r>
            <a:r>
              <a:rPr lang="en-US" sz="2000" dirty="0" err="1">
                <a:latin typeface="Times New Roman"/>
                <a:cs typeface="Times New Roman"/>
              </a:rPr>
              <a:t>m.g.r</a:t>
            </a:r>
            <a:r>
              <a:rPr lang="en-US" sz="2000" dirty="0">
                <a:latin typeface="Times New Roman"/>
                <a:cs typeface="Times New Roman"/>
              </a:rPr>
              <a:t>., that </a:t>
            </a:r>
            <a:r>
              <a:rPr lang="en-US" sz="2000" dirty="0">
                <a:solidFill>
                  <a:srgbClr val="0000FF"/>
                </a:solidFill>
                <a:latin typeface="Times New Roman"/>
                <a:cs typeface="Times New Roman"/>
              </a:rPr>
              <a:t>changes the </a:t>
            </a:r>
            <a:r>
              <a:rPr lang="en-US" sz="2000" dirty="0" err="1">
                <a:solidFill>
                  <a:srgbClr val="0000FF"/>
                </a:solidFill>
                <a:latin typeface="Times New Roman"/>
                <a:cs typeface="Times New Roman"/>
              </a:rPr>
              <a:t>m.g.r.’s</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angular velocity</a:t>
            </a:r>
            <a:r>
              <a:rPr lang="en-US" sz="2000" dirty="0">
                <a:latin typeface="Times New Roman"/>
                <a:cs typeface="Times New Roman"/>
              </a:rPr>
              <a:t>.  As a </a:t>
            </a:r>
            <a:r>
              <a:rPr lang="en-US" sz="2000" dirty="0">
                <a:solidFill>
                  <a:srgbClr val="0000FF"/>
                </a:solidFill>
                <a:latin typeface="Times New Roman"/>
                <a:cs typeface="Times New Roman"/>
              </a:rPr>
              <a:t>Newton’s Third Law action/action pair</a:t>
            </a:r>
            <a:r>
              <a:rPr lang="en-US" sz="2000" dirty="0">
                <a:latin typeface="Times New Roman"/>
                <a:cs typeface="Times New Roman"/>
              </a:rPr>
              <a:t>, the </a:t>
            </a:r>
            <a:r>
              <a:rPr lang="en-US" sz="2000" dirty="0" err="1">
                <a:solidFill>
                  <a:srgbClr val="0000FF"/>
                </a:solidFill>
                <a:latin typeface="Times New Roman"/>
                <a:cs typeface="Times New Roman"/>
              </a:rPr>
              <a:t>m.g.r</a:t>
            </a:r>
            <a:r>
              <a:rPr lang="en-US" sz="2000" dirty="0">
                <a:solidFill>
                  <a:srgbClr val="0000FF"/>
                </a:solidFill>
                <a:latin typeface="Times New Roman"/>
                <a:cs typeface="Times New Roman"/>
              </a:rPr>
              <a:t>. applies a force</a:t>
            </a:r>
            <a:r>
              <a:rPr lang="en-US" sz="2000" dirty="0">
                <a:latin typeface="Times New Roman"/>
                <a:cs typeface="Times New Roman"/>
              </a:rPr>
              <a:t>, </a:t>
            </a:r>
            <a:r>
              <a:rPr lang="en-US" sz="2000" dirty="0">
                <a:solidFill>
                  <a:srgbClr val="008000"/>
                </a:solidFill>
                <a:latin typeface="Times New Roman"/>
                <a:cs typeface="Times New Roman"/>
              </a:rPr>
              <a:t>hence torque</a:t>
            </a:r>
            <a:r>
              <a:rPr lang="en-US" sz="2000" dirty="0">
                <a:latin typeface="Times New Roman"/>
                <a:cs typeface="Times New Roman"/>
              </a:rPr>
              <a:t>, to the kids changing </a:t>
            </a:r>
            <a:r>
              <a:rPr lang="en-US" sz="2000" i="1" dirty="0">
                <a:solidFill>
                  <a:srgbClr val="0000FF"/>
                </a:solidFill>
                <a:latin typeface="Times New Roman"/>
                <a:cs typeface="Times New Roman"/>
              </a:rPr>
              <a:t>their </a:t>
            </a:r>
            <a:r>
              <a:rPr lang="en-US" sz="2000" dirty="0">
                <a:solidFill>
                  <a:srgbClr val="0000FF"/>
                </a:solidFill>
                <a:latin typeface="Times New Roman"/>
                <a:cs typeface="Times New Roman"/>
              </a:rPr>
              <a:t>angular velocity</a:t>
            </a:r>
            <a:r>
              <a:rPr lang="en-US" sz="2000" dirty="0">
                <a:latin typeface="Times New Roman"/>
                <a:cs typeface="Times New Roman"/>
              </a:rPr>
              <a:t>.  As these are all </a:t>
            </a:r>
            <a:r>
              <a:rPr lang="en-US" sz="2000" dirty="0">
                <a:solidFill>
                  <a:srgbClr val="FF0000"/>
                </a:solidFill>
                <a:latin typeface="Times New Roman"/>
                <a:cs typeface="Times New Roman"/>
              </a:rPr>
              <a:t>internal impulses</a:t>
            </a:r>
            <a:r>
              <a:rPr lang="en-US" sz="2000" dirty="0">
                <a:latin typeface="Times New Roman"/>
                <a:cs typeface="Times New Roman"/>
              </a:rPr>
              <a:t>, </a:t>
            </a:r>
            <a:r>
              <a:rPr lang="en-US" sz="2000" i="1" dirty="0">
                <a:solidFill>
                  <a:srgbClr val="0000FF"/>
                </a:solidFill>
                <a:latin typeface="Times New Roman"/>
                <a:cs typeface="Times New Roman"/>
              </a:rPr>
              <a:t>conservation of angular momentum </a:t>
            </a:r>
            <a:r>
              <a:rPr lang="en-US" sz="2000" dirty="0">
                <a:solidFill>
                  <a:srgbClr val="0000FF"/>
                </a:solidFill>
                <a:latin typeface="Times New Roman"/>
                <a:cs typeface="Times New Roman"/>
              </a:rPr>
              <a:t>is applicable</a:t>
            </a:r>
            <a:r>
              <a:rPr lang="en-US" sz="2000" dirty="0">
                <a:latin typeface="Times New Roman"/>
                <a:cs typeface="Times New Roman"/>
              </a:rPr>
              <a:t>.</a:t>
            </a:r>
          </a:p>
        </p:txBody>
      </p:sp>
      <p:grpSp>
        <p:nvGrpSpPr>
          <p:cNvPr id="2" name="Group 1"/>
          <p:cNvGrpSpPr/>
          <p:nvPr/>
        </p:nvGrpSpPr>
        <p:grpSpPr>
          <a:xfrm>
            <a:off x="312103" y="557341"/>
            <a:ext cx="5821997" cy="2976199"/>
            <a:chOff x="312103" y="138241"/>
            <a:chExt cx="5821997" cy="2976199"/>
          </a:xfrm>
        </p:grpSpPr>
        <p:sp>
          <p:nvSpPr>
            <p:cNvPr id="6" name="Text Box 56"/>
            <p:cNvSpPr txBox="1">
              <a:spLocks/>
            </p:cNvSpPr>
            <p:nvPr/>
          </p:nvSpPr>
          <p:spPr bwMode="auto">
            <a:xfrm>
              <a:off x="312103" y="138241"/>
              <a:ext cx="5821997" cy="297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5: </a:t>
              </a:r>
              <a:r>
                <a:rPr lang="en-US" sz="2000" dirty="0">
                  <a:latin typeface="Times New Roman"/>
                  <a:cs typeface="Times New Roman"/>
                </a:rPr>
                <a:t>Another standard problem is the </a:t>
              </a:r>
              <a:r>
                <a:rPr lang="en-US" sz="2000" i="1" dirty="0">
                  <a:solidFill>
                    <a:srgbClr val="0000FF"/>
                  </a:solidFill>
                  <a:latin typeface="Times New Roman"/>
                  <a:cs typeface="Times New Roman"/>
                </a:rPr>
                <a:t>merry-go-round </a:t>
              </a:r>
              <a:r>
                <a:rPr lang="en-US" sz="2000" dirty="0">
                  <a:solidFill>
                    <a:srgbClr val="0000FF"/>
                  </a:solidFill>
                  <a:latin typeface="Times New Roman"/>
                  <a:cs typeface="Times New Roman"/>
                </a:rPr>
                <a:t>problem</a:t>
              </a:r>
              <a:r>
                <a:rPr lang="en-US" sz="2000" dirty="0">
                  <a:latin typeface="Times New Roman"/>
                  <a:cs typeface="Times New Roman"/>
                </a:rPr>
                <a:t>.   A </a:t>
              </a:r>
              <a:r>
                <a:rPr lang="en-US" sz="2000" i="1" dirty="0">
                  <a:latin typeface="Times New Roman"/>
                  <a:cs typeface="Times New Roman"/>
                </a:rPr>
                <a:t>merry-go-round</a:t>
              </a:r>
              <a:r>
                <a:rPr lang="en-US" sz="2000" dirty="0">
                  <a:latin typeface="Times New Roman"/>
                  <a:cs typeface="Times New Roman"/>
                </a:rPr>
                <a:t>, assumed to be a disk, has mass </a:t>
              </a:r>
              <a:r>
                <a:rPr lang="en-US" sz="2000" i="1" dirty="0">
                  <a:solidFill>
                    <a:srgbClr val="FF0000"/>
                  </a:solidFill>
                  <a:latin typeface="Times New Roman"/>
                  <a:cs typeface="Times New Roman"/>
                </a:rPr>
                <a:t>M</a:t>
              </a:r>
              <a:r>
                <a:rPr lang="en-US" sz="2000" dirty="0">
                  <a:latin typeface="Times New Roman"/>
                  <a:cs typeface="Times New Roman"/>
                </a:rPr>
                <a:t> and </a:t>
              </a:r>
              <a:r>
                <a:rPr lang="en-US" sz="2000" dirty="0">
                  <a:solidFill>
                    <a:schemeClr val="tx1"/>
                  </a:solidFill>
                  <a:latin typeface="Times New Roman"/>
                  <a:cs typeface="Times New Roman"/>
                </a:rPr>
                <a:t>radius</a:t>
              </a:r>
              <a:r>
                <a:rPr lang="en-US" sz="2000" i="1" dirty="0">
                  <a:solidFill>
                    <a:srgbClr val="FF0000"/>
                  </a:solidFill>
                  <a:latin typeface="Times New Roman"/>
                  <a:cs typeface="Times New Roman"/>
                </a:rPr>
                <a:t> R</a:t>
              </a:r>
              <a:r>
                <a:rPr lang="en-US" sz="2000" dirty="0">
                  <a:latin typeface="Times New Roman"/>
                  <a:cs typeface="Times New Roman"/>
                </a:rPr>
                <a:t>.  It also has </a:t>
              </a:r>
              <a:r>
                <a:rPr lang="en-US" sz="2000" dirty="0">
                  <a:solidFill>
                    <a:srgbClr val="0000FF"/>
                  </a:solidFill>
                  <a:latin typeface="Times New Roman"/>
                  <a:cs typeface="Times New Roman"/>
                </a:rPr>
                <a:t>two kids </a:t>
              </a:r>
              <a:r>
                <a:rPr lang="en-US" sz="2000" dirty="0">
                  <a:latin typeface="Times New Roman"/>
                  <a:cs typeface="Times New Roman"/>
                </a:rPr>
                <a:t>who push the </a:t>
              </a:r>
              <a:r>
                <a:rPr lang="en-US" sz="2000" dirty="0" err="1">
                  <a:latin typeface="Times New Roman"/>
                  <a:cs typeface="Times New Roman"/>
                </a:rPr>
                <a:t>m.g.r.’s</a:t>
              </a:r>
              <a:r>
                <a:rPr lang="en-US" sz="2000" dirty="0">
                  <a:latin typeface="Times New Roman"/>
                  <a:cs typeface="Times New Roman"/>
                </a:rPr>
                <a:t> outer edge by running along side of it to get it up to an </a:t>
              </a:r>
              <a:r>
                <a:rPr lang="en-US" sz="2000" dirty="0">
                  <a:solidFill>
                    <a:srgbClr val="0000FF"/>
                  </a:solidFill>
                  <a:latin typeface="Times New Roman"/>
                  <a:cs typeface="Times New Roman"/>
                </a:rPr>
                <a:t>angular speed </a:t>
              </a:r>
              <a:r>
                <a:rPr lang="en-US" sz="2000" dirty="0">
                  <a:latin typeface="Times New Roman"/>
                  <a:cs typeface="Times New Roman"/>
                </a:rPr>
                <a:t>of     .  The kids, each of which have a mass of      , then jump on and start to walk toward the center of the </a:t>
              </a:r>
              <a:r>
                <a:rPr lang="en-US" sz="2000" dirty="0" err="1">
                  <a:latin typeface="Times New Roman"/>
                  <a:cs typeface="Times New Roman"/>
                </a:rPr>
                <a:t>m.g.r</a:t>
              </a:r>
              <a:r>
                <a:rPr lang="en-US" sz="2000" dirty="0">
                  <a:latin typeface="Times New Roman"/>
                  <a:cs typeface="Times New Roman"/>
                </a:rPr>
                <a:t>.  When they get to within </a:t>
              </a:r>
              <a:r>
                <a:rPr lang="en-US" sz="2000" i="1" dirty="0">
                  <a:solidFill>
                    <a:srgbClr val="FF0000"/>
                  </a:solidFill>
                  <a:latin typeface="Times New Roman"/>
                  <a:cs typeface="Times New Roman"/>
                </a:rPr>
                <a:t>    </a:t>
              </a:r>
              <a:r>
                <a:rPr lang="en-US" sz="2000" dirty="0">
                  <a:latin typeface="Times New Roman"/>
                  <a:cs typeface="Times New Roman"/>
                </a:rPr>
                <a:t>  units </a:t>
              </a:r>
              <a:r>
                <a:rPr lang="en-US" sz="2000" dirty="0">
                  <a:solidFill>
                    <a:srgbClr val="0000FF"/>
                  </a:solidFill>
                  <a:latin typeface="Times New Roman"/>
                  <a:cs typeface="Times New Roman"/>
                </a:rPr>
                <a:t>from the center</a:t>
              </a:r>
              <a:r>
                <a:rPr lang="en-US" sz="2000" dirty="0">
                  <a:latin typeface="Times New Roman"/>
                  <a:cs typeface="Times New Roman"/>
                </a:rPr>
                <a:t>, they stop.  </a:t>
              </a:r>
              <a:r>
                <a:rPr lang="en-US" sz="2000" dirty="0">
                  <a:solidFill>
                    <a:srgbClr val="0000FF"/>
                  </a:solidFill>
                  <a:latin typeface="Times New Roman"/>
                  <a:cs typeface="Times New Roman"/>
                </a:rPr>
                <a:t>What is their speed at that point?  </a:t>
              </a:r>
            </a:p>
          </p:txBody>
        </p:sp>
        <p:graphicFrame>
          <p:nvGraphicFramePr>
            <p:cNvPr id="22" name="Object 3"/>
            <p:cNvGraphicFramePr>
              <a:graphicFrameLocks noChangeAspect="1"/>
            </p:cNvGraphicFramePr>
            <p:nvPr>
              <p:extLst>
                <p:ext uri="{D42A27DB-BD31-4B8C-83A1-F6EECF244321}">
                  <p14:modId xmlns:p14="http://schemas.microsoft.com/office/powerpoint/2010/main" val="119935443"/>
                </p:ext>
              </p:extLst>
            </p:nvPr>
          </p:nvGraphicFramePr>
          <p:xfrm>
            <a:off x="4796695" y="1556170"/>
            <a:ext cx="287210" cy="306705"/>
          </p:xfrm>
          <a:graphic>
            <a:graphicData uri="http://schemas.openxmlformats.org/presentationml/2006/ole">
              <mc:AlternateContent xmlns:mc="http://schemas.openxmlformats.org/markup-compatibility/2006">
                <mc:Choice xmlns:v="urn:schemas-microsoft-com:vml" Requires="v">
                  <p:oleObj spid="_x0000_s21029" name="Equation" r:id="rId7" imgW="190500" imgH="203200" progId="Equation.DSMT4">
                    <p:embed/>
                  </p:oleObj>
                </mc:Choice>
                <mc:Fallback>
                  <p:oleObj name="Equation" r:id="rId7" imgW="190500" imgH="203200" progId="Equation.DSMT4">
                    <p:embed/>
                    <p:pic>
                      <p:nvPicPr>
                        <p:cNvPr id="0" name=""/>
                        <p:cNvPicPr>
                          <a:picLocks noChangeAspect="1" noChangeArrowheads="1"/>
                        </p:cNvPicPr>
                        <p:nvPr/>
                      </p:nvPicPr>
                      <p:blipFill>
                        <a:blip r:embed="rId8"/>
                        <a:srcRect/>
                        <a:stretch>
                          <a:fillRect/>
                        </a:stretch>
                      </p:blipFill>
                      <p:spPr bwMode="auto">
                        <a:xfrm>
                          <a:off x="4796695" y="1556170"/>
                          <a:ext cx="287210" cy="306705"/>
                        </a:xfrm>
                        <a:prstGeom prst="rect">
                          <a:avLst/>
                        </a:prstGeom>
                        <a:noFill/>
                        <a:ln>
                          <a:noFill/>
                        </a:ln>
                        <a:effec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1752186139"/>
                </p:ext>
              </p:extLst>
            </p:nvPr>
          </p:nvGraphicFramePr>
          <p:xfrm>
            <a:off x="3978275" y="1854979"/>
            <a:ext cx="365125" cy="326246"/>
          </p:xfrm>
          <a:graphic>
            <a:graphicData uri="http://schemas.openxmlformats.org/presentationml/2006/ole">
              <mc:AlternateContent xmlns:mc="http://schemas.openxmlformats.org/markup-compatibility/2006">
                <mc:Choice xmlns:v="urn:schemas-microsoft-com:vml" Requires="v">
                  <p:oleObj spid="_x0000_s21030" name="Equation" r:id="rId9" imgW="228600" imgH="203200" progId="Equation.DSMT4">
                    <p:embed/>
                  </p:oleObj>
                </mc:Choice>
                <mc:Fallback>
                  <p:oleObj name="Equation" r:id="rId9" imgW="228600" imgH="203200" progId="Equation.DSMT4">
                    <p:embed/>
                    <p:pic>
                      <p:nvPicPr>
                        <p:cNvPr id="0" name=""/>
                        <p:cNvPicPr>
                          <a:picLocks noChangeAspect="1" noChangeArrowheads="1"/>
                        </p:cNvPicPr>
                        <p:nvPr/>
                      </p:nvPicPr>
                      <p:blipFill>
                        <a:blip r:embed="rId10"/>
                        <a:srcRect/>
                        <a:stretch>
                          <a:fillRect/>
                        </a:stretch>
                      </p:blipFill>
                      <p:spPr bwMode="auto">
                        <a:xfrm>
                          <a:off x="3978275" y="1854979"/>
                          <a:ext cx="365125" cy="326246"/>
                        </a:xfrm>
                        <a:prstGeom prst="rect">
                          <a:avLst/>
                        </a:prstGeom>
                        <a:noFill/>
                        <a:ln>
                          <a:noFill/>
                        </a:ln>
                        <a:effectLst/>
                      </p:spPr>
                    </p:pic>
                  </p:oleObj>
                </mc:Fallback>
              </mc:AlternateContent>
            </a:graphicData>
          </a:graphic>
        </p:graphicFrame>
        <p:graphicFrame>
          <p:nvGraphicFramePr>
            <p:cNvPr id="44" name="Object 3"/>
            <p:cNvGraphicFramePr>
              <a:graphicFrameLocks noChangeAspect="1"/>
            </p:cNvGraphicFramePr>
            <p:nvPr>
              <p:extLst>
                <p:ext uri="{D42A27DB-BD31-4B8C-83A1-F6EECF244321}">
                  <p14:modId xmlns:p14="http://schemas.microsoft.com/office/powerpoint/2010/main" val="3977458218"/>
                </p:ext>
              </p:extLst>
            </p:nvPr>
          </p:nvGraphicFramePr>
          <p:xfrm>
            <a:off x="2222500" y="2403475"/>
            <a:ext cx="381000" cy="441325"/>
          </p:xfrm>
          <a:graphic>
            <a:graphicData uri="http://schemas.openxmlformats.org/presentationml/2006/ole">
              <mc:AlternateContent xmlns:mc="http://schemas.openxmlformats.org/markup-compatibility/2006">
                <mc:Choice xmlns:v="urn:schemas-microsoft-com:vml" Requires="v">
                  <p:oleObj spid="_x0000_s21031" name="Equation" r:id="rId11" imgW="254000" imgH="292100" progId="Equation.DSMT4">
                    <p:embed/>
                  </p:oleObj>
                </mc:Choice>
                <mc:Fallback>
                  <p:oleObj name="Equation" r:id="rId11" imgW="254000" imgH="292100" progId="Equation.DSMT4">
                    <p:embed/>
                    <p:pic>
                      <p:nvPicPr>
                        <p:cNvPr id="0" name=""/>
                        <p:cNvPicPr>
                          <a:picLocks noChangeAspect="1" noChangeArrowheads="1"/>
                        </p:cNvPicPr>
                        <p:nvPr/>
                      </p:nvPicPr>
                      <p:blipFill>
                        <a:blip r:embed="rId12"/>
                        <a:srcRect/>
                        <a:stretch>
                          <a:fillRect/>
                        </a:stretch>
                      </p:blipFill>
                      <p:spPr bwMode="auto">
                        <a:xfrm>
                          <a:off x="2222500" y="2403475"/>
                          <a:ext cx="381000" cy="441325"/>
                        </a:xfrm>
                        <a:prstGeom prst="rect">
                          <a:avLst/>
                        </a:prstGeom>
                        <a:noFill/>
                        <a:ln>
                          <a:noFill/>
                        </a:ln>
                        <a:effectLst/>
                      </p:spPr>
                    </p:pic>
                  </p:oleObj>
                </mc:Fallback>
              </mc:AlternateContent>
            </a:graphicData>
          </a:graphic>
        </p:graphicFrame>
      </p:grpSp>
      <p:sp>
        <p:nvSpPr>
          <p:cNvPr id="45" name="Text Box 56"/>
          <p:cNvSpPr txBox="1">
            <a:spLocks/>
          </p:cNvSpPr>
          <p:nvPr/>
        </p:nvSpPr>
        <p:spPr bwMode="auto">
          <a:xfrm>
            <a:off x="641350" y="5294477"/>
            <a:ext cx="797687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Interestingly, </a:t>
            </a:r>
            <a:r>
              <a:rPr lang="en-US" sz="2000" dirty="0">
                <a:solidFill>
                  <a:srgbClr val="0000FF"/>
                </a:solidFill>
                <a:latin typeface="Times New Roman"/>
                <a:cs typeface="Times New Roman"/>
              </a:rPr>
              <a:t>there are TWO ways </a:t>
            </a:r>
            <a:r>
              <a:rPr lang="en-US" sz="2000" dirty="0">
                <a:latin typeface="Times New Roman"/>
                <a:cs typeface="Times New Roman"/>
              </a:rPr>
              <a:t>we can go here with the kids:</a:t>
            </a:r>
          </a:p>
        </p:txBody>
      </p:sp>
      <p:cxnSp>
        <p:nvCxnSpPr>
          <p:cNvPr id="47" name="Straight Arrow Connector 18"/>
          <p:cNvCxnSpPr>
            <a:cxnSpLocks noChangeShapeType="1"/>
          </p:cNvCxnSpPr>
          <p:nvPr/>
        </p:nvCxnSpPr>
        <p:spPr bwMode="auto">
          <a:xfrm rot="10800000" flipV="1">
            <a:off x="8018780" y="127806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3582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15.)</a:t>
            </a:r>
          </a:p>
        </p:txBody>
      </p:sp>
      <p:sp>
        <p:nvSpPr>
          <p:cNvPr id="18" name="Text Box 56"/>
          <p:cNvSpPr txBox="1">
            <a:spLocks/>
          </p:cNvSpPr>
          <p:nvPr/>
        </p:nvSpPr>
        <p:spPr bwMode="auto">
          <a:xfrm>
            <a:off x="265208" y="414689"/>
            <a:ext cx="547519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treating the two kids as rotating point masses:</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extLst>
              <p:ext uri="{D42A27DB-BD31-4B8C-83A1-F6EECF244321}">
                <p14:modId xmlns:p14="http://schemas.microsoft.com/office/powerpoint/2010/main" val="2285917510"/>
              </p:ext>
            </p:extLst>
          </p:nvPr>
        </p:nvGraphicFramePr>
        <p:xfrm>
          <a:off x="427038" y="1231900"/>
          <a:ext cx="8393112" cy="2519363"/>
        </p:xfrm>
        <a:graphic>
          <a:graphicData uri="http://schemas.openxmlformats.org/presentationml/2006/ole">
            <mc:AlternateContent xmlns:mc="http://schemas.openxmlformats.org/markup-compatibility/2006">
              <mc:Choice xmlns:v="urn:schemas-microsoft-com:vml" Requires="v">
                <p:oleObj spid="_x0000_s22875" name="Equation" r:id="rId4" imgW="4927600" imgH="1473200" progId="Equation.DSMT4">
                  <p:embed/>
                </p:oleObj>
              </mc:Choice>
              <mc:Fallback>
                <p:oleObj name="Equation" r:id="rId4" imgW="4927600" imgH="1473200" progId="Equation.DSMT4">
                  <p:embed/>
                  <p:pic>
                    <p:nvPicPr>
                      <p:cNvPr id="0" name=""/>
                      <p:cNvPicPr>
                        <a:picLocks noChangeAspect="1" noChangeArrowheads="1"/>
                      </p:cNvPicPr>
                      <p:nvPr/>
                    </p:nvPicPr>
                    <p:blipFill>
                      <a:blip r:embed="rId5"/>
                      <a:srcRect/>
                      <a:stretch>
                        <a:fillRect/>
                      </a:stretch>
                    </p:blipFill>
                    <p:spPr bwMode="auto">
                      <a:xfrm>
                        <a:off x="427038" y="1231900"/>
                        <a:ext cx="8393112" cy="2519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0" name="Text Box 56"/>
          <p:cNvSpPr txBox="1">
            <a:spLocks/>
          </p:cNvSpPr>
          <p:nvPr/>
        </p:nvSpPr>
        <p:spPr bwMode="auto">
          <a:xfrm>
            <a:off x="265208" y="4175696"/>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kid’s velocities:</a:t>
            </a:r>
            <a:endParaRPr lang="en-US" sz="2000" dirty="0">
              <a:solidFill>
                <a:srgbClr val="0000FF"/>
              </a:solidFill>
              <a:latin typeface="Times New Roman"/>
              <a:cs typeface="Times New Roman"/>
            </a:endParaRPr>
          </a:p>
        </p:txBody>
      </p:sp>
      <p:graphicFrame>
        <p:nvGraphicFramePr>
          <p:cNvPr id="51" name="Object 2"/>
          <p:cNvGraphicFramePr>
            <a:graphicFrameLocks noChangeAspect="1"/>
          </p:cNvGraphicFramePr>
          <p:nvPr>
            <p:extLst>
              <p:ext uri="{D42A27DB-BD31-4B8C-83A1-F6EECF244321}">
                <p14:modId xmlns:p14="http://schemas.microsoft.com/office/powerpoint/2010/main" val="1842839031"/>
              </p:ext>
            </p:extLst>
          </p:nvPr>
        </p:nvGraphicFramePr>
        <p:xfrm>
          <a:off x="2411413" y="4657725"/>
          <a:ext cx="3763962" cy="1627188"/>
        </p:xfrm>
        <a:graphic>
          <a:graphicData uri="http://schemas.openxmlformats.org/presentationml/2006/ole">
            <mc:AlternateContent xmlns:mc="http://schemas.openxmlformats.org/markup-compatibility/2006">
              <mc:Choice xmlns:v="urn:schemas-microsoft-com:vml" Requires="v">
                <p:oleObj spid="_x0000_s22876" name="Equation" r:id="rId6" imgW="2209800" imgH="952500" progId="Equation.DSMT4">
                  <p:embed/>
                </p:oleObj>
              </mc:Choice>
              <mc:Fallback>
                <p:oleObj name="Equation" r:id="rId6" imgW="2209800" imgH="952500" progId="Equation.DSMT4">
                  <p:embed/>
                  <p:pic>
                    <p:nvPicPr>
                      <p:cNvPr id="0" name=""/>
                      <p:cNvPicPr>
                        <a:picLocks noChangeAspect="1" noChangeArrowheads="1"/>
                      </p:cNvPicPr>
                      <p:nvPr/>
                    </p:nvPicPr>
                    <p:blipFill>
                      <a:blip r:embed="rId7"/>
                      <a:srcRect/>
                      <a:stretch>
                        <a:fillRect/>
                      </a:stretch>
                    </p:blipFill>
                    <p:spPr bwMode="auto">
                      <a:xfrm>
                        <a:off x="2411413" y="4657725"/>
                        <a:ext cx="3763962" cy="1627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8" name="Straight Connector 7"/>
          <p:cNvCxnSpPr/>
          <p:nvPr/>
        </p:nvCxnSpPr>
        <p:spPr>
          <a:xfrm flipV="1">
            <a:off x="1295400" y="22225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81300" y="22352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32500" y="20701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772400" y="22225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73700" y="5092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924300" y="4657725"/>
            <a:ext cx="288925" cy="342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5" name="Object 2"/>
          <p:cNvGraphicFramePr>
            <a:graphicFrameLocks noChangeAspect="1"/>
          </p:cNvGraphicFramePr>
          <p:nvPr>
            <p:extLst>
              <p:ext uri="{D42A27DB-BD31-4B8C-83A1-F6EECF244321}">
                <p14:modId xmlns:p14="http://schemas.microsoft.com/office/powerpoint/2010/main" val="3797177614"/>
              </p:ext>
            </p:extLst>
          </p:nvPr>
        </p:nvGraphicFramePr>
        <p:xfrm>
          <a:off x="4191000" y="4502150"/>
          <a:ext cx="149168" cy="180975"/>
        </p:xfrm>
        <a:graphic>
          <a:graphicData uri="http://schemas.openxmlformats.org/presentationml/2006/ole">
            <mc:AlternateContent xmlns:mc="http://schemas.openxmlformats.org/markup-compatibility/2006">
              <mc:Choice xmlns:v="urn:schemas-microsoft-com:vml" Requires="v">
                <p:oleObj spid="_x0000_s22877" name="Equation" r:id="rId8" imgW="127000" imgH="152400" progId="Equation.DSMT4">
                  <p:embed/>
                </p:oleObj>
              </mc:Choice>
              <mc:Fallback>
                <p:oleObj name="Equation" r:id="rId8" imgW="127000" imgH="152400" progId="Equation.DSMT4">
                  <p:embed/>
                  <p:pic>
                    <p:nvPicPr>
                      <p:cNvPr id="0" name=""/>
                      <p:cNvPicPr>
                        <a:picLocks noChangeAspect="1" noChangeArrowheads="1"/>
                      </p:cNvPicPr>
                      <p:nvPr/>
                    </p:nvPicPr>
                    <p:blipFill>
                      <a:blip r:embed="rId9"/>
                      <a:srcRect/>
                      <a:stretch>
                        <a:fillRect/>
                      </a:stretch>
                    </p:blipFill>
                    <p:spPr bwMode="auto">
                      <a:xfrm>
                        <a:off x="4191000" y="4502150"/>
                        <a:ext cx="149168" cy="1809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829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dissolv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par>
                                <p:cTn id="30" presetID="9"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16.)</a:t>
            </a:r>
          </a:p>
        </p:txBody>
      </p:sp>
      <p:sp>
        <p:nvSpPr>
          <p:cNvPr id="18" name="Text Box 56"/>
          <p:cNvSpPr txBox="1">
            <a:spLocks/>
          </p:cNvSpPr>
          <p:nvPr/>
        </p:nvSpPr>
        <p:spPr bwMode="auto">
          <a:xfrm>
            <a:off x="265208" y="414689"/>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treating the kids as point masses:</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extLst>
              <p:ext uri="{D42A27DB-BD31-4B8C-83A1-F6EECF244321}">
                <p14:modId xmlns:p14="http://schemas.microsoft.com/office/powerpoint/2010/main" val="858953146"/>
              </p:ext>
            </p:extLst>
          </p:nvPr>
        </p:nvGraphicFramePr>
        <p:xfrm>
          <a:off x="644525" y="1166813"/>
          <a:ext cx="7781925" cy="3349625"/>
        </p:xfrm>
        <a:graphic>
          <a:graphicData uri="http://schemas.openxmlformats.org/presentationml/2006/ole">
            <mc:AlternateContent xmlns:mc="http://schemas.openxmlformats.org/markup-compatibility/2006">
              <mc:Choice xmlns:v="urn:schemas-microsoft-com:vml" Requires="v">
                <p:oleObj spid="_x0000_s23700" name="Equation" r:id="rId4" imgW="4978400" imgH="2133600" progId="Equation.DSMT4">
                  <p:embed/>
                </p:oleObj>
              </mc:Choice>
              <mc:Fallback>
                <p:oleObj name="Equation" r:id="rId4" imgW="4978400" imgH="2133600" progId="Equation.DSMT4">
                  <p:embed/>
                  <p:pic>
                    <p:nvPicPr>
                      <p:cNvPr id="0" name=""/>
                      <p:cNvPicPr>
                        <a:picLocks noChangeAspect="1" noChangeArrowheads="1"/>
                      </p:cNvPicPr>
                      <p:nvPr/>
                    </p:nvPicPr>
                    <p:blipFill>
                      <a:blip r:embed="rId5"/>
                      <a:srcRect/>
                      <a:stretch>
                        <a:fillRect/>
                      </a:stretch>
                    </p:blipFill>
                    <p:spPr bwMode="auto">
                      <a:xfrm>
                        <a:off x="644525" y="1166813"/>
                        <a:ext cx="7781925" cy="3349625"/>
                      </a:xfrm>
                      <a:prstGeom prst="rect">
                        <a:avLst/>
                      </a:prstGeom>
                      <a:noFill/>
                      <a:ln>
                        <a:noFill/>
                      </a:ln>
                      <a:effectLst/>
                    </p:spPr>
                  </p:pic>
                </p:oleObj>
              </mc:Fallback>
            </mc:AlternateContent>
          </a:graphicData>
        </a:graphic>
      </p:graphicFrame>
      <p:sp>
        <p:nvSpPr>
          <p:cNvPr id="9" name="Text Box 56"/>
          <p:cNvSpPr txBox="1">
            <a:spLocks/>
          </p:cNvSpPr>
          <p:nvPr/>
        </p:nvSpPr>
        <p:spPr bwMode="auto">
          <a:xfrm>
            <a:off x="265208" y="4961289"/>
            <a:ext cx="856129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Same solution</a:t>
            </a:r>
            <a:r>
              <a:rPr lang="en-US" sz="2000" dirty="0">
                <a:solidFill>
                  <a:schemeClr val="tx1"/>
                </a:solidFill>
                <a:latin typeface="Times New Roman"/>
                <a:cs typeface="Times New Roman"/>
              </a:rPr>
              <a:t> either way.  What’s important is the set-up, not all the nasty math.</a:t>
            </a:r>
            <a:endParaRPr lang="en-US" sz="2000" dirty="0">
              <a:solidFill>
                <a:srgbClr val="0000FF"/>
              </a:solidFill>
              <a:latin typeface="Times New Roman"/>
              <a:cs typeface="Times New Roman"/>
            </a:endParaRPr>
          </a:p>
        </p:txBody>
      </p:sp>
      <p:cxnSp>
        <p:nvCxnSpPr>
          <p:cNvPr id="31" name="Straight Connector 30"/>
          <p:cNvCxnSpPr/>
          <p:nvPr/>
        </p:nvCxnSpPr>
        <p:spPr>
          <a:xfrm flipV="1">
            <a:off x="13716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9050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8575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045200" y="28829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1755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7416800" y="3035300"/>
            <a:ext cx="114300"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073400" y="3035300"/>
            <a:ext cx="114300"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708900" y="3187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44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par>
                                <p:cTn id="23" presetID="9"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par>
                                <p:cTn id="26" presetID="9"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17.)</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4" name="Oval 8"/>
          <p:cNvSpPr>
            <a:spLocks noChangeArrowheads="1"/>
          </p:cNvSpPr>
          <p:nvPr/>
        </p:nvSpPr>
        <p:spPr bwMode="auto">
          <a:xfrm>
            <a:off x="6629400" y="124908"/>
            <a:ext cx="2057400" cy="20574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graphicFrame>
        <p:nvGraphicFramePr>
          <p:cNvPr id="35" name="Object 4"/>
          <p:cNvGraphicFramePr>
            <a:graphicFrameLocks noChangeAspect="1"/>
          </p:cNvGraphicFramePr>
          <p:nvPr>
            <p:extLst>
              <p:ext uri="{D42A27DB-BD31-4B8C-83A1-F6EECF244321}">
                <p14:modId xmlns:p14="http://schemas.microsoft.com/office/powerpoint/2010/main" val="2863583023"/>
              </p:ext>
            </p:extLst>
          </p:nvPr>
        </p:nvGraphicFramePr>
        <p:xfrm>
          <a:off x="7589520" y="1085028"/>
          <a:ext cx="188595" cy="211455"/>
        </p:xfrm>
        <a:graphic>
          <a:graphicData uri="http://schemas.openxmlformats.org/presentationml/2006/ole">
            <mc:AlternateContent xmlns:mc="http://schemas.openxmlformats.org/markup-compatibility/2006">
              <mc:Choice xmlns:v="urn:schemas-microsoft-com:vml" Requires="v">
                <p:oleObj spid="_x0000_s55495" name="Equation" r:id="rId4" imgW="114300" imgH="127000" progId="Equation.DSMT4">
                  <p:embed/>
                </p:oleObj>
              </mc:Choice>
              <mc:Fallback>
                <p:oleObj name="Equation" r:id="rId4" imgW="114300" imgH="127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520" y="1085028"/>
                        <a:ext cx="188595" cy="2114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ext Box 56"/>
          <p:cNvSpPr txBox="1">
            <a:spLocks/>
          </p:cNvSpPr>
          <p:nvPr/>
        </p:nvSpPr>
        <p:spPr bwMode="auto">
          <a:xfrm>
            <a:off x="312103" y="214441"/>
            <a:ext cx="5821997" cy="205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6: </a:t>
            </a:r>
            <a:r>
              <a:rPr lang="en-US" sz="2000" dirty="0">
                <a:latin typeface="Times New Roman"/>
                <a:cs typeface="Times New Roman"/>
              </a:rPr>
              <a:t>In 1967 as a graduate student, </a:t>
            </a:r>
            <a:r>
              <a:rPr lang="en-US" sz="2000" dirty="0">
                <a:solidFill>
                  <a:srgbClr val="FF0000"/>
                </a:solidFill>
                <a:latin typeface="Times New Roman"/>
                <a:cs typeface="Times New Roman"/>
              </a:rPr>
              <a:t>Jocelyn Bell </a:t>
            </a:r>
            <a:r>
              <a:rPr lang="en-US" sz="2000" dirty="0">
                <a:latin typeface="Times New Roman"/>
                <a:cs typeface="Times New Roman"/>
              </a:rPr>
              <a:t>(</a:t>
            </a:r>
            <a:r>
              <a:rPr lang="en-US" sz="2000" dirty="0" err="1">
                <a:latin typeface="Times New Roman"/>
                <a:cs typeface="Times New Roman"/>
              </a:rPr>
              <a:t>aca</a:t>
            </a:r>
            <a:r>
              <a:rPr lang="en-US" sz="2000" dirty="0">
                <a:latin typeface="Times New Roman"/>
                <a:cs typeface="Times New Roman"/>
              </a:rPr>
              <a:t> Dame Jocelyn Bell Burnett) </a:t>
            </a:r>
            <a:r>
              <a:rPr lang="en-US" sz="2000" dirty="0">
                <a:solidFill>
                  <a:srgbClr val="FF0000"/>
                </a:solidFill>
                <a:latin typeface="Times New Roman"/>
                <a:cs typeface="Times New Roman"/>
              </a:rPr>
              <a:t>observed</a:t>
            </a:r>
            <a:r>
              <a:rPr lang="en-US" sz="2000" dirty="0">
                <a:latin typeface="Times New Roman"/>
                <a:cs typeface="Times New Roman"/>
              </a:rPr>
              <a:t>, in the face of scant support from her advisor, Antony Hewish, the </a:t>
            </a:r>
            <a:r>
              <a:rPr lang="en-US" sz="2000" dirty="0">
                <a:solidFill>
                  <a:srgbClr val="FF0000"/>
                </a:solidFill>
                <a:latin typeface="Times New Roman"/>
                <a:cs typeface="Times New Roman"/>
              </a:rPr>
              <a:t>first pulsar</a:t>
            </a:r>
            <a:r>
              <a:rPr lang="en-US" sz="2000" dirty="0">
                <a:latin typeface="Times New Roman"/>
                <a:cs typeface="Times New Roman"/>
              </a:rPr>
              <a:t>.  In 1974, in a classic “keep ‘</a:t>
            </a:r>
            <a:r>
              <a:rPr lang="en-US" sz="2000" dirty="0" err="1">
                <a:latin typeface="Times New Roman"/>
                <a:cs typeface="Times New Roman"/>
              </a:rPr>
              <a:t>em</a:t>
            </a:r>
            <a:r>
              <a:rPr lang="en-US" sz="2000" dirty="0">
                <a:latin typeface="Times New Roman"/>
                <a:cs typeface="Times New Roman"/>
              </a:rPr>
              <a:t> barefoot and pregnant” move, the all male, presumably all white Nobel committee gave Hewish the Nobel </a:t>
            </a:r>
          </a:p>
        </p:txBody>
      </p:sp>
      <p:sp>
        <p:nvSpPr>
          <p:cNvPr id="23" name="Text Box 56"/>
          <p:cNvSpPr txBox="1">
            <a:spLocks/>
          </p:cNvSpPr>
          <p:nvPr/>
        </p:nvSpPr>
        <p:spPr bwMode="auto">
          <a:xfrm>
            <a:off x="312102" y="2165917"/>
            <a:ext cx="8603297"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Prize in Physics for the discovery while ignoring Bell altogether.  With that monumental injustice in mind, consider the lowly pulsars:</a:t>
            </a:r>
          </a:p>
        </p:txBody>
      </p:sp>
      <p:sp>
        <p:nvSpPr>
          <p:cNvPr id="24" name="Text Box 56"/>
          <p:cNvSpPr txBox="1">
            <a:spLocks/>
          </p:cNvSpPr>
          <p:nvPr/>
        </p:nvSpPr>
        <p:spPr bwMode="auto">
          <a:xfrm>
            <a:off x="312102" y="2966170"/>
            <a:ext cx="8768398" cy="346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When a star with a core between 1.4 and 1.8 solar masses dies, it explodes </a:t>
            </a:r>
            <a:r>
              <a:rPr lang="en-US" sz="2000" dirty="0" err="1">
                <a:latin typeface="Times New Roman"/>
                <a:cs typeface="Times New Roman"/>
              </a:rPr>
              <a:t>spectac-ularly</a:t>
            </a:r>
            <a:r>
              <a:rPr lang="en-US" sz="2000" dirty="0">
                <a:latin typeface="Times New Roman"/>
                <a:cs typeface="Times New Roman"/>
              </a:rPr>
              <a:t> in what is called a supernova.  (Example: In 1054, a supernova occurred that was observed by the Chinese and was visible </a:t>
            </a:r>
            <a:r>
              <a:rPr lang="en-US" sz="2000" i="1" dirty="0">
                <a:latin typeface="Times New Roman"/>
                <a:cs typeface="Times New Roman"/>
              </a:rPr>
              <a:t>during the day</a:t>
            </a:r>
            <a:r>
              <a:rPr lang="en-US" sz="2000" dirty="0">
                <a:latin typeface="Times New Roman"/>
                <a:cs typeface="Times New Roman"/>
              </a:rPr>
              <a:t> for two weeks.)  When a supernova happens, the outer part of the star blows outward creating what is called a nebulae (the supernova in 1054 created the </a:t>
            </a:r>
            <a:r>
              <a:rPr lang="en-US" sz="2000" i="1" dirty="0">
                <a:latin typeface="Times New Roman"/>
                <a:cs typeface="Times New Roman"/>
              </a:rPr>
              <a:t>Crab Nebulae</a:t>
            </a:r>
            <a:r>
              <a:rPr lang="en-US" sz="2000" dirty="0">
                <a:latin typeface="Times New Roman"/>
                <a:cs typeface="Times New Roman"/>
              </a:rPr>
              <a:t>) and the core is blown inward.  The </a:t>
            </a:r>
            <a:r>
              <a:rPr lang="en-US" sz="2000" i="1" dirty="0">
                <a:latin typeface="Times New Roman"/>
                <a:cs typeface="Times New Roman"/>
              </a:rPr>
              <a:t>implosion</a:t>
            </a:r>
            <a:r>
              <a:rPr lang="en-US" sz="2000" dirty="0">
                <a:latin typeface="Times New Roman"/>
                <a:cs typeface="Times New Roman"/>
              </a:rPr>
              <a:t> is so violent that it forces electrons into the nuclei of their atoms (removing all the space in the atoms in the process) where they combine with the protons there to produce neutrons that stop the implosion by literally jamming up against one another.  With all that space removed, the resulting structure is incredibly dense (think </a:t>
            </a:r>
            <a:r>
              <a:rPr lang="en-US" sz="2000" i="1" dirty="0">
                <a:solidFill>
                  <a:srgbClr val="0000FF"/>
                </a:solidFill>
                <a:latin typeface="Times New Roman"/>
                <a:cs typeface="Times New Roman"/>
              </a:rPr>
              <a:t>a thousand Nimitz class aircraft carriers </a:t>
            </a:r>
            <a:r>
              <a:rPr lang="en-US" sz="2000" dirty="0">
                <a:solidFill>
                  <a:srgbClr val="0000FF"/>
                </a:solidFill>
                <a:latin typeface="Times New Roman"/>
                <a:cs typeface="Times New Roman"/>
              </a:rPr>
              <a:t>compressed into the </a:t>
            </a:r>
            <a:r>
              <a:rPr lang="en-US" sz="2000" dirty="0">
                <a:solidFill>
                  <a:srgbClr val="FF0000"/>
                </a:solidFill>
                <a:latin typeface="Times New Roman"/>
                <a:cs typeface="Times New Roman"/>
              </a:rPr>
              <a:t>size of a marble</a:t>
            </a:r>
            <a:r>
              <a:rPr lang="en-US" sz="2000" dirty="0">
                <a:latin typeface="Times New Roman"/>
                <a:cs typeface="Times New Roman"/>
              </a:rPr>
              <a:t>) and small (think 10 to 15 kilometers across).</a:t>
            </a:r>
          </a:p>
        </p:txBody>
      </p:sp>
      <p:grpSp>
        <p:nvGrpSpPr>
          <p:cNvPr id="7" name="Group 6"/>
          <p:cNvGrpSpPr/>
          <p:nvPr/>
        </p:nvGrpSpPr>
        <p:grpSpPr>
          <a:xfrm>
            <a:off x="6629400" y="108312"/>
            <a:ext cx="2057400" cy="2057400"/>
            <a:chOff x="6629400" y="108312"/>
            <a:chExt cx="2057400" cy="2057400"/>
          </a:xfrm>
        </p:grpSpPr>
        <p:cxnSp>
          <p:nvCxnSpPr>
            <p:cNvPr id="42" name="Straight Arrow Connector 18"/>
            <p:cNvCxnSpPr>
              <a:cxnSpLocks noChangeShapeType="1"/>
            </p:cNvCxnSpPr>
            <p:nvPr/>
          </p:nvCxnSpPr>
          <p:spPr bwMode="auto">
            <a:xfrm flipV="1">
              <a:off x="6629400" y="12621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7" name="Straight Arrow Connector 18"/>
            <p:cNvCxnSpPr>
              <a:cxnSpLocks noChangeShapeType="1"/>
            </p:cNvCxnSpPr>
            <p:nvPr/>
          </p:nvCxnSpPr>
          <p:spPr bwMode="auto">
            <a:xfrm rot="10800000" flipV="1">
              <a:off x="8275320" y="9897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nvGrpSpPr>
            <p:cNvPr id="3" name="Group 2"/>
            <p:cNvGrpSpPr/>
            <p:nvPr/>
          </p:nvGrpSpPr>
          <p:grpSpPr>
            <a:xfrm rot="5400000">
              <a:off x="6636702" y="966514"/>
              <a:ext cx="2057400" cy="340995"/>
              <a:chOff x="6781800" y="1142178"/>
              <a:chExt cx="2057400" cy="340995"/>
            </a:xfrm>
          </p:grpSpPr>
          <p:cxnSp>
            <p:nvCxnSpPr>
              <p:cNvPr id="25" name="Straight Arrow Connector 18"/>
              <p:cNvCxnSpPr>
                <a:cxnSpLocks noChangeShapeType="1"/>
              </p:cNvCxnSpPr>
              <p:nvPr/>
            </p:nvCxnSpPr>
            <p:spPr bwMode="auto">
              <a:xfrm flipV="1">
                <a:off x="6781800" y="14145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6" name="Straight Arrow Connector 18"/>
              <p:cNvCxnSpPr>
                <a:cxnSpLocks noChangeShapeType="1"/>
              </p:cNvCxnSpPr>
              <p:nvPr/>
            </p:nvCxnSpPr>
            <p:spPr bwMode="auto">
              <a:xfrm rot="10800000" flipV="1">
                <a:off x="8427720" y="11421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grpSp>
      <p:grpSp>
        <p:nvGrpSpPr>
          <p:cNvPr id="28" name="Group 27"/>
          <p:cNvGrpSpPr/>
          <p:nvPr/>
        </p:nvGrpSpPr>
        <p:grpSpPr>
          <a:xfrm rot="8077271">
            <a:off x="6667499" y="124908"/>
            <a:ext cx="2057400" cy="2057400"/>
            <a:chOff x="6629400" y="108312"/>
            <a:chExt cx="2057400" cy="2057400"/>
          </a:xfrm>
        </p:grpSpPr>
        <p:cxnSp>
          <p:nvCxnSpPr>
            <p:cNvPr id="30" name="Straight Arrow Connector 18"/>
            <p:cNvCxnSpPr>
              <a:cxnSpLocks noChangeShapeType="1"/>
            </p:cNvCxnSpPr>
            <p:nvPr/>
          </p:nvCxnSpPr>
          <p:spPr bwMode="auto">
            <a:xfrm flipV="1">
              <a:off x="6629400" y="12621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31" name="Straight Arrow Connector 18"/>
            <p:cNvCxnSpPr>
              <a:cxnSpLocks noChangeShapeType="1"/>
            </p:cNvCxnSpPr>
            <p:nvPr/>
          </p:nvCxnSpPr>
          <p:spPr bwMode="auto">
            <a:xfrm rot="10800000" flipV="1">
              <a:off x="8275320" y="9897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nvGrpSpPr>
            <p:cNvPr id="43" name="Group 42"/>
            <p:cNvGrpSpPr/>
            <p:nvPr/>
          </p:nvGrpSpPr>
          <p:grpSpPr>
            <a:xfrm rot="5400000">
              <a:off x="6636702" y="966514"/>
              <a:ext cx="2057400" cy="340995"/>
              <a:chOff x="6781800" y="1142178"/>
              <a:chExt cx="2057400" cy="340995"/>
            </a:xfrm>
          </p:grpSpPr>
          <p:cxnSp>
            <p:nvCxnSpPr>
              <p:cNvPr id="46" name="Straight Arrow Connector 18"/>
              <p:cNvCxnSpPr>
                <a:cxnSpLocks noChangeShapeType="1"/>
              </p:cNvCxnSpPr>
              <p:nvPr/>
            </p:nvCxnSpPr>
            <p:spPr bwMode="auto">
              <a:xfrm flipV="1">
                <a:off x="6781800" y="14145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8" name="Straight Arrow Connector 18"/>
              <p:cNvCxnSpPr>
                <a:cxnSpLocks noChangeShapeType="1"/>
              </p:cNvCxnSpPr>
              <p:nvPr/>
            </p:nvCxnSpPr>
            <p:spPr bwMode="auto">
              <a:xfrm rot="10800000" flipV="1">
                <a:off x="8427720" y="11421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grpSp>
      <p:graphicFrame>
        <p:nvGraphicFramePr>
          <p:cNvPr id="49" name="Object 2"/>
          <p:cNvGraphicFramePr>
            <a:graphicFrameLocks noChangeAspect="1"/>
          </p:cNvGraphicFramePr>
          <p:nvPr>
            <p:extLst>
              <p:ext uri="{D42A27DB-BD31-4B8C-83A1-F6EECF244321}">
                <p14:modId xmlns:p14="http://schemas.microsoft.com/office/powerpoint/2010/main" val="1120972761"/>
              </p:ext>
            </p:extLst>
          </p:nvPr>
        </p:nvGraphicFramePr>
        <p:xfrm>
          <a:off x="6181408" y="846615"/>
          <a:ext cx="1408112" cy="319087"/>
        </p:xfrm>
        <a:graphic>
          <a:graphicData uri="http://schemas.openxmlformats.org/presentationml/2006/ole">
            <mc:AlternateContent xmlns:mc="http://schemas.openxmlformats.org/markup-compatibility/2006">
              <mc:Choice xmlns:v="urn:schemas-microsoft-com:vml" Requires="v">
                <p:oleObj spid="_x0000_s55496" name="Equation" r:id="rId6" imgW="901700" imgH="203200" progId="Equation.DSMT4">
                  <p:embed/>
                </p:oleObj>
              </mc:Choice>
              <mc:Fallback>
                <p:oleObj name="Equation" r:id="rId6" imgW="901700" imgH="203200" progId="Equation.DSMT4">
                  <p:embed/>
                  <p:pic>
                    <p:nvPicPr>
                      <p:cNvPr id="0" name=""/>
                      <p:cNvPicPr>
                        <a:picLocks noChangeAspect="1" noChangeArrowheads="1"/>
                      </p:cNvPicPr>
                      <p:nvPr/>
                    </p:nvPicPr>
                    <p:blipFill>
                      <a:blip r:embed="rId7"/>
                      <a:srcRect/>
                      <a:stretch>
                        <a:fillRect/>
                      </a:stretch>
                    </p:blipFill>
                    <p:spPr bwMode="auto">
                      <a:xfrm>
                        <a:off x="6181408" y="846615"/>
                        <a:ext cx="1408112" cy="3190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223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903"/>
            <a:ext cx="8229600" cy="1143000"/>
          </a:xfrm>
        </p:spPr>
        <p:txBody>
          <a:bodyPr>
            <a:normAutofit/>
          </a:bodyPr>
          <a:lstStyle/>
          <a:p>
            <a:r>
              <a:rPr lang="en-US" dirty="0">
                <a:solidFill>
                  <a:srgbClr val="FF0000"/>
                </a:solidFill>
                <a:latin typeface="Apple Chancery" panose="03020702040506060504" pitchFamily="66" charset="-79"/>
                <a:cs typeface="Apple Chancery" panose="03020702040506060504" pitchFamily="66" charset="-79"/>
              </a:rPr>
              <a:t>A Little Non-AP Tom-Foolery</a:t>
            </a:r>
          </a:p>
        </p:txBody>
      </p:sp>
      <p:sp>
        <p:nvSpPr>
          <p:cNvPr id="7" name="TextBox 6"/>
          <p:cNvSpPr txBox="1"/>
          <p:nvPr/>
        </p:nvSpPr>
        <p:spPr>
          <a:xfrm>
            <a:off x="3167330" y="1804253"/>
            <a:ext cx="5813273" cy="707886"/>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A wheel suspended </a:t>
            </a:r>
            <a:r>
              <a:rPr lang="en-US" sz="2000" dirty="0">
                <a:latin typeface="Times New Roman" panose="02020603050405020304" pitchFamily="18" charset="0"/>
                <a:ea typeface="Palatino Linotype" charset="0"/>
                <a:cs typeface="Times New Roman" panose="02020603050405020304" pitchFamily="18" charset="0"/>
              </a:rPr>
              <a:t>from the ceiling is held motionless in the position shown. </a:t>
            </a:r>
          </a:p>
        </p:txBody>
      </p:sp>
      <p:sp>
        <p:nvSpPr>
          <p:cNvPr id="91" name="TextBox 90">
            <a:extLst>
              <a:ext uri="{FF2B5EF4-FFF2-40B4-BE49-F238E27FC236}">
                <a16:creationId xmlns:a16="http://schemas.microsoft.com/office/drawing/2014/main" id="{D89429E6-1866-FF43-A303-43084BEDBA11}"/>
              </a:ext>
            </a:extLst>
          </p:cNvPr>
          <p:cNvSpPr txBox="1"/>
          <p:nvPr/>
        </p:nvSpPr>
        <p:spPr>
          <a:xfrm>
            <a:off x="3643200" y="2685515"/>
            <a:ext cx="4727056" cy="400110"/>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What happens when the wheel is released?</a:t>
            </a:r>
          </a:p>
        </p:txBody>
      </p:sp>
      <p:sp>
        <p:nvSpPr>
          <p:cNvPr id="92" name="TextBox 91">
            <a:extLst>
              <a:ext uri="{FF2B5EF4-FFF2-40B4-BE49-F238E27FC236}">
                <a16:creationId xmlns:a16="http://schemas.microsoft.com/office/drawing/2014/main" id="{D1D5CACF-AC5B-A342-85CA-B20F26BA2485}"/>
              </a:ext>
            </a:extLst>
          </p:cNvPr>
          <p:cNvSpPr txBox="1"/>
          <p:nvPr/>
        </p:nvSpPr>
        <p:spPr>
          <a:xfrm>
            <a:off x="3643200" y="3744515"/>
            <a:ext cx="4727056" cy="707886"/>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Now the same wheel is made to spin before it is released </a:t>
            </a:r>
            <a:r>
              <a:rPr lang="mr-IN" sz="2000" dirty="0">
                <a:latin typeface="Times New Roman" panose="02020603050405020304" pitchFamily="18" charset="0"/>
                <a:ea typeface="Palatino Linotype" charset="0"/>
                <a:cs typeface="Palatino Linotype" charset="0"/>
              </a:rPr>
              <a:t>–</a:t>
            </a:r>
            <a:r>
              <a:rPr lang="en-US" sz="2000" dirty="0">
                <a:latin typeface="Times New Roman" panose="02020603050405020304" pitchFamily="18" charset="0"/>
                <a:ea typeface="Palatino Linotype" charset="0"/>
                <a:cs typeface="Times New Roman" panose="02020603050405020304" pitchFamily="18" charset="0"/>
              </a:rPr>
              <a:t> will anything change?</a:t>
            </a:r>
          </a:p>
        </p:txBody>
      </p:sp>
      <p:sp>
        <p:nvSpPr>
          <p:cNvPr id="93" name="TextBox 92">
            <a:extLst>
              <a:ext uri="{FF2B5EF4-FFF2-40B4-BE49-F238E27FC236}">
                <a16:creationId xmlns:a16="http://schemas.microsoft.com/office/drawing/2014/main" id="{AB111C89-AE0C-774E-BF8A-1FEDDB93FCD3}"/>
              </a:ext>
            </a:extLst>
          </p:cNvPr>
          <p:cNvSpPr txBox="1"/>
          <p:nvPr/>
        </p:nvSpPr>
        <p:spPr>
          <a:xfrm>
            <a:off x="3917537" y="3085625"/>
            <a:ext cx="4727056" cy="369332"/>
          </a:xfrm>
          <a:prstGeom prst="rect">
            <a:avLst/>
          </a:prstGeom>
          <a:noFill/>
        </p:spPr>
        <p:txBody>
          <a:bodyPr wrap="square" rtlCol="0">
            <a:spAutoFit/>
          </a:bodyPr>
          <a:lstStyle/>
          <a:p>
            <a:r>
              <a:rPr lang="en-US" dirty="0">
                <a:latin typeface="Times New Roman" panose="02020603050405020304" pitchFamily="18" charset="0"/>
                <a:ea typeface="Palatino Linotype" charset="0"/>
                <a:cs typeface="Times New Roman" panose="02020603050405020304" pitchFamily="18" charset="0"/>
              </a:rPr>
              <a:t>It flops down . . . </a:t>
            </a:r>
          </a:p>
        </p:txBody>
      </p:sp>
      <p:sp>
        <p:nvSpPr>
          <p:cNvPr id="94" name="TextBox 93">
            <a:extLst>
              <a:ext uri="{FF2B5EF4-FFF2-40B4-BE49-F238E27FC236}">
                <a16:creationId xmlns:a16="http://schemas.microsoft.com/office/drawing/2014/main" id="{A584FA38-0D56-4449-BDEC-5798CBC673AE}"/>
              </a:ext>
            </a:extLst>
          </p:cNvPr>
          <p:cNvSpPr txBox="1"/>
          <p:nvPr/>
        </p:nvSpPr>
        <p:spPr>
          <a:xfrm>
            <a:off x="3917537" y="4464144"/>
            <a:ext cx="4727056" cy="646331"/>
          </a:xfrm>
          <a:prstGeom prst="rect">
            <a:avLst/>
          </a:prstGeom>
          <a:noFill/>
        </p:spPr>
        <p:txBody>
          <a:bodyPr wrap="square" rtlCol="0">
            <a:spAutoFit/>
          </a:bodyPr>
          <a:lstStyle/>
          <a:p>
            <a:r>
              <a:rPr lang="en-US" dirty="0">
                <a:latin typeface="Times New Roman" panose="02020603050405020304" pitchFamily="18" charset="0"/>
                <a:ea typeface="Palatino Linotype" charset="0"/>
                <a:cs typeface="Times New Roman" panose="02020603050405020304" pitchFamily="18" charset="0"/>
              </a:rPr>
              <a:t>It doesn’t flops down . . . rather, it stays upright and begins to </a:t>
            </a:r>
            <a:r>
              <a:rPr lang="en-US" dirty="0" err="1">
                <a:latin typeface="Times New Roman" panose="02020603050405020304" pitchFamily="18" charset="0"/>
                <a:ea typeface="Palatino Linotype" charset="0"/>
                <a:cs typeface="Times New Roman" panose="02020603050405020304" pitchFamily="18" charset="0"/>
              </a:rPr>
              <a:t>precess</a:t>
            </a:r>
            <a:r>
              <a:rPr lang="en-US" dirty="0">
                <a:latin typeface="Times New Roman" panose="02020603050405020304" pitchFamily="18" charset="0"/>
                <a:ea typeface="Palatino Linotype" charset="0"/>
                <a:cs typeface="Times New Roman" panose="02020603050405020304" pitchFamily="18" charset="0"/>
              </a:rPr>
              <a:t> about its hold-point . . .  </a:t>
            </a:r>
          </a:p>
        </p:txBody>
      </p:sp>
      <p:grpSp>
        <p:nvGrpSpPr>
          <p:cNvPr id="3" name="Group 2"/>
          <p:cNvGrpSpPr/>
          <p:nvPr/>
        </p:nvGrpSpPr>
        <p:grpSpPr>
          <a:xfrm>
            <a:off x="360276" y="1918841"/>
            <a:ext cx="2667000" cy="3381375"/>
            <a:chOff x="584200" y="1254125"/>
            <a:chExt cx="2667000" cy="3381375"/>
          </a:xfrm>
        </p:grpSpPr>
        <p:grpSp>
          <p:nvGrpSpPr>
            <p:cNvPr id="85" name="Group 84">
              <a:extLst>
                <a:ext uri="{FF2B5EF4-FFF2-40B4-BE49-F238E27FC236}">
                  <a16:creationId xmlns:a16="http://schemas.microsoft.com/office/drawing/2014/main" id="{59A22246-5998-7446-8E81-090C4C32F1F3}"/>
                </a:ext>
              </a:extLst>
            </p:cNvPr>
            <p:cNvGrpSpPr/>
            <p:nvPr/>
          </p:nvGrpSpPr>
          <p:grpSpPr>
            <a:xfrm>
              <a:off x="627017" y="1404609"/>
              <a:ext cx="1579921" cy="2678535"/>
              <a:chOff x="3176678" y="1176009"/>
              <a:chExt cx="1579921" cy="2678535"/>
            </a:xfrm>
          </p:grpSpPr>
          <p:sp>
            <p:nvSpPr>
              <p:cNvPr id="89" name="Rectangle 88">
                <a:extLst>
                  <a:ext uri="{FF2B5EF4-FFF2-40B4-BE49-F238E27FC236}">
                    <a16:creationId xmlns:a16="http://schemas.microsoft.com/office/drawing/2014/main" id="{03015021-300B-9B42-8C09-DA0347ABA0E9}"/>
                  </a:ext>
                </a:extLst>
              </p:cNvPr>
              <p:cNvSpPr/>
              <p:nvPr/>
            </p:nvSpPr>
            <p:spPr>
              <a:xfrm rot="338897">
                <a:off x="4010982" y="1681195"/>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76F18AB-8045-2345-91CA-94F6A6258057}"/>
                  </a:ext>
                </a:extLst>
              </p:cNvPr>
              <p:cNvSpPr/>
              <p:nvPr/>
            </p:nvSpPr>
            <p:spPr>
              <a:xfrm rot="20740835">
                <a:off x="3843208" y="1837926"/>
                <a:ext cx="45719" cy="89696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70AEBB7-7641-8D44-BDD1-E2FEDDD8D1DF}"/>
                  </a:ext>
                </a:extLst>
              </p:cNvPr>
              <p:cNvSpPr/>
              <p:nvPr/>
            </p:nvSpPr>
            <p:spPr>
              <a:xfrm rot="20764831">
                <a:off x="4075987" y="2699500"/>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EA61D08-840A-6546-A37C-E25C9E8AE472}"/>
                  </a:ext>
                </a:extLst>
              </p:cNvPr>
              <p:cNvSpPr/>
              <p:nvPr/>
            </p:nvSpPr>
            <p:spPr>
              <a:xfrm rot="535977">
                <a:off x="3880394" y="2698886"/>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AB154BE-BB6D-4747-ADF3-2FD7C470FEDB}"/>
                  </a:ext>
                </a:extLst>
              </p:cNvPr>
              <p:cNvSpPr/>
              <p:nvPr/>
            </p:nvSpPr>
            <p:spPr>
              <a:xfrm rot="15653006" flipH="1">
                <a:off x="4168171" y="2492149"/>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7D5D35B-1E37-2848-9DB7-344067E261EC}"/>
                  </a:ext>
                </a:extLst>
              </p:cNvPr>
              <p:cNvSpPr/>
              <p:nvPr/>
            </p:nvSpPr>
            <p:spPr>
              <a:xfrm rot="1895508">
                <a:off x="4144860" y="2110495"/>
                <a:ext cx="45719" cy="675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1121CE6-906B-0F48-9B5C-52A16D4E63F9}"/>
                  </a:ext>
                </a:extLst>
              </p:cNvPr>
              <p:cNvSpPr/>
              <p:nvPr/>
            </p:nvSpPr>
            <p:spPr>
              <a:xfrm rot="19013928">
                <a:off x="4154510" y="2647453"/>
                <a:ext cx="45719" cy="54543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748EE77-9818-2242-88C1-A4A682E090D2}"/>
                  </a:ext>
                </a:extLst>
              </p:cNvPr>
              <p:cNvSpPr/>
              <p:nvPr/>
            </p:nvSpPr>
            <p:spPr>
              <a:xfrm rot="2179512">
                <a:off x="3781508" y="2684400"/>
                <a:ext cx="45719" cy="57375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969DB1A-E706-C44A-874F-7AE63DC4CC80}"/>
                  </a:ext>
                </a:extLst>
              </p:cNvPr>
              <p:cNvGrpSpPr/>
              <p:nvPr/>
            </p:nvGrpSpPr>
            <p:grpSpPr>
              <a:xfrm>
                <a:off x="4710880" y="1176009"/>
                <a:ext cx="45719" cy="1542696"/>
                <a:chOff x="4695555" y="1528308"/>
                <a:chExt cx="45719" cy="1542696"/>
              </a:xfrm>
            </p:grpSpPr>
            <p:sp>
              <p:nvSpPr>
                <p:cNvPr id="113" name="Oval 112">
                  <a:extLst>
                    <a:ext uri="{FF2B5EF4-FFF2-40B4-BE49-F238E27FC236}">
                      <a16:creationId xmlns:a16="http://schemas.microsoft.com/office/drawing/2014/main" id="{52B3324B-F1B2-1C4B-BE16-1D22507DD515}"/>
                    </a:ext>
                  </a:extLst>
                </p:cNvPr>
                <p:cNvSpPr/>
                <p:nvPr/>
              </p:nvSpPr>
              <p:spPr>
                <a:xfrm>
                  <a:off x="4695555" y="300672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F885922-0E31-0B4F-82FE-AA5C70F20DBA}"/>
                    </a:ext>
                  </a:extLst>
                </p:cNvPr>
                <p:cNvSpPr/>
                <p:nvPr/>
              </p:nvSpPr>
              <p:spPr>
                <a:xfrm>
                  <a:off x="4695555" y="294244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BDFF363-034F-5A41-8E9E-DF4B143A0532}"/>
                    </a:ext>
                  </a:extLst>
                </p:cNvPr>
                <p:cNvSpPr/>
                <p:nvPr/>
              </p:nvSpPr>
              <p:spPr>
                <a:xfrm>
                  <a:off x="4695555" y="287816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6808734-8311-BB4E-B89F-955C781ED56B}"/>
                    </a:ext>
                  </a:extLst>
                </p:cNvPr>
                <p:cNvSpPr/>
                <p:nvPr/>
              </p:nvSpPr>
              <p:spPr>
                <a:xfrm>
                  <a:off x="4695555" y="281388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25069CC-5023-F649-ABDC-728B85D89247}"/>
                    </a:ext>
                  </a:extLst>
                </p:cNvPr>
                <p:cNvSpPr/>
                <p:nvPr/>
              </p:nvSpPr>
              <p:spPr>
                <a:xfrm>
                  <a:off x="4695555" y="274960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C980274-C44B-584A-854E-DE1A86428067}"/>
                    </a:ext>
                  </a:extLst>
                </p:cNvPr>
                <p:cNvSpPr/>
                <p:nvPr/>
              </p:nvSpPr>
              <p:spPr>
                <a:xfrm>
                  <a:off x="4695555" y="268533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7EF8495-FAC9-8D48-8F40-54C7C1452093}"/>
                    </a:ext>
                  </a:extLst>
                </p:cNvPr>
                <p:cNvSpPr/>
                <p:nvPr/>
              </p:nvSpPr>
              <p:spPr>
                <a:xfrm>
                  <a:off x="4695555" y="262105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4A646CE-609C-3C4E-ADAC-79D90B155AE2}"/>
                    </a:ext>
                  </a:extLst>
                </p:cNvPr>
                <p:cNvSpPr/>
                <p:nvPr/>
              </p:nvSpPr>
              <p:spPr>
                <a:xfrm>
                  <a:off x="4695555" y="255677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003C68E-0EF5-644E-9851-1BADFE084F04}"/>
                    </a:ext>
                  </a:extLst>
                </p:cNvPr>
                <p:cNvSpPr/>
                <p:nvPr/>
              </p:nvSpPr>
              <p:spPr>
                <a:xfrm>
                  <a:off x="4695555" y="249249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57C718A-EA30-C44B-80EF-914DBE91E9F5}"/>
                    </a:ext>
                  </a:extLst>
                </p:cNvPr>
                <p:cNvSpPr/>
                <p:nvPr/>
              </p:nvSpPr>
              <p:spPr>
                <a:xfrm>
                  <a:off x="4695555" y="242821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F729BFD-559B-8E41-91FE-6A729FE3E5A5}"/>
                    </a:ext>
                  </a:extLst>
                </p:cNvPr>
                <p:cNvSpPr/>
                <p:nvPr/>
              </p:nvSpPr>
              <p:spPr>
                <a:xfrm>
                  <a:off x="4695555" y="236393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8075F13-1ED8-C940-A70B-D9FA9343BB17}"/>
                    </a:ext>
                  </a:extLst>
                </p:cNvPr>
                <p:cNvSpPr/>
                <p:nvPr/>
              </p:nvSpPr>
              <p:spPr>
                <a:xfrm>
                  <a:off x="4695555" y="229965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5438298-2B63-6C4D-AAF7-E9F1B220F7AE}"/>
                    </a:ext>
                  </a:extLst>
                </p:cNvPr>
                <p:cNvSpPr/>
                <p:nvPr/>
              </p:nvSpPr>
              <p:spPr>
                <a:xfrm>
                  <a:off x="4695555" y="223537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C863FDE-2775-4749-876F-65A198F1FC1F}"/>
                    </a:ext>
                  </a:extLst>
                </p:cNvPr>
                <p:cNvSpPr/>
                <p:nvPr/>
              </p:nvSpPr>
              <p:spPr>
                <a:xfrm>
                  <a:off x="4695555" y="217109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F7B5C78-D75D-904F-BD1A-C1EAD042B25C}"/>
                    </a:ext>
                  </a:extLst>
                </p:cNvPr>
                <p:cNvSpPr/>
                <p:nvPr/>
              </p:nvSpPr>
              <p:spPr>
                <a:xfrm>
                  <a:off x="4695555" y="210681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4C56FFF-4DA6-E54F-9C73-196462EAEC74}"/>
                    </a:ext>
                  </a:extLst>
                </p:cNvPr>
                <p:cNvSpPr/>
                <p:nvPr/>
              </p:nvSpPr>
              <p:spPr>
                <a:xfrm>
                  <a:off x="4695555" y="204254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958510F-3369-A546-B546-5777E467D68A}"/>
                    </a:ext>
                  </a:extLst>
                </p:cNvPr>
                <p:cNvSpPr/>
                <p:nvPr/>
              </p:nvSpPr>
              <p:spPr>
                <a:xfrm>
                  <a:off x="4695555" y="197826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79EB83E-3DA8-E944-B767-989ACAD4114A}"/>
                    </a:ext>
                  </a:extLst>
                </p:cNvPr>
                <p:cNvSpPr/>
                <p:nvPr/>
              </p:nvSpPr>
              <p:spPr>
                <a:xfrm>
                  <a:off x="4695555" y="191398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45EB232-56F2-0142-9774-F9CDF6A3D450}"/>
                    </a:ext>
                  </a:extLst>
                </p:cNvPr>
                <p:cNvSpPr/>
                <p:nvPr/>
              </p:nvSpPr>
              <p:spPr>
                <a:xfrm>
                  <a:off x="4695555" y="184970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BEB34C99-2698-3F4A-A73D-7D30D7A7CF8C}"/>
                    </a:ext>
                  </a:extLst>
                </p:cNvPr>
                <p:cNvSpPr/>
                <p:nvPr/>
              </p:nvSpPr>
              <p:spPr>
                <a:xfrm>
                  <a:off x="4695555" y="178542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65F8EDA-9788-6C4E-B596-8A45251B1D06}"/>
                    </a:ext>
                  </a:extLst>
                </p:cNvPr>
                <p:cNvSpPr/>
                <p:nvPr/>
              </p:nvSpPr>
              <p:spPr>
                <a:xfrm>
                  <a:off x="4695555" y="172114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F23BA154-8C2A-644B-869C-240558BD734A}"/>
                    </a:ext>
                  </a:extLst>
                </p:cNvPr>
                <p:cNvSpPr/>
                <p:nvPr/>
              </p:nvSpPr>
              <p:spPr>
                <a:xfrm>
                  <a:off x="4695555" y="165686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D60CCBE-5ADE-6B49-BDA4-49EAACAE847C}"/>
                    </a:ext>
                  </a:extLst>
                </p:cNvPr>
                <p:cNvSpPr/>
                <p:nvPr/>
              </p:nvSpPr>
              <p:spPr>
                <a:xfrm>
                  <a:off x="4695555" y="159258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A289C8C6-0EFB-A34F-9063-6BE7A7D22DA9}"/>
                    </a:ext>
                  </a:extLst>
                </p:cNvPr>
                <p:cNvSpPr/>
                <p:nvPr/>
              </p:nvSpPr>
              <p:spPr>
                <a:xfrm>
                  <a:off x="4695555" y="152830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0B3983CF-0A76-BC43-BA5A-6BAC41D72B01}"/>
                  </a:ext>
                </a:extLst>
              </p:cNvPr>
              <p:cNvGrpSpPr/>
              <p:nvPr/>
            </p:nvGrpSpPr>
            <p:grpSpPr>
              <a:xfrm flipH="1">
                <a:off x="3176678" y="2669261"/>
                <a:ext cx="762015" cy="83701"/>
                <a:chOff x="2164454" y="2431840"/>
                <a:chExt cx="339725" cy="83701"/>
              </a:xfrm>
            </p:grpSpPr>
            <p:sp>
              <p:nvSpPr>
                <p:cNvPr id="111" name="Freeform 110">
                  <a:extLst>
                    <a:ext uri="{FF2B5EF4-FFF2-40B4-BE49-F238E27FC236}">
                      <a16:creationId xmlns:a16="http://schemas.microsoft.com/office/drawing/2014/main" id="{C38EAE3A-B5B1-EB4F-83F8-D168C3D6B247}"/>
                    </a:ext>
                  </a:extLst>
                </p:cNvPr>
                <p:cNvSpPr/>
                <p:nvPr/>
              </p:nvSpPr>
              <p:spPr>
                <a:xfrm>
                  <a:off x="2164454" y="243184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A21D1269-076F-744A-957A-B0EDE05CBFEE}"/>
                    </a:ext>
                  </a:extLst>
                </p:cNvPr>
                <p:cNvSpPr/>
                <p:nvPr/>
              </p:nvSpPr>
              <p:spPr>
                <a:xfrm flipV="1">
                  <a:off x="2164454" y="2464835"/>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Rectangle 103">
                <a:extLst>
                  <a:ext uri="{FF2B5EF4-FFF2-40B4-BE49-F238E27FC236}">
                    <a16:creationId xmlns:a16="http://schemas.microsoft.com/office/drawing/2014/main" id="{26964DF1-2A95-0B4F-BE47-2B5FECE587BE}"/>
                  </a:ext>
                </a:extLst>
              </p:cNvPr>
              <p:cNvSpPr/>
              <p:nvPr/>
            </p:nvSpPr>
            <p:spPr>
              <a:xfrm rot="18871821" flipH="1">
                <a:off x="3763265" y="2239235"/>
                <a:ext cx="45719" cy="58712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5AC25D2-712F-F946-B13C-E5568BEE9664}"/>
                  </a:ext>
                </a:extLst>
              </p:cNvPr>
              <p:cNvSpPr/>
              <p:nvPr/>
            </p:nvSpPr>
            <p:spPr>
              <a:xfrm rot="15653006" flipH="1">
                <a:off x="3750146" y="2552421"/>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onut 105">
                <a:extLst>
                  <a:ext uri="{FF2B5EF4-FFF2-40B4-BE49-F238E27FC236}">
                    <a16:creationId xmlns:a16="http://schemas.microsoft.com/office/drawing/2014/main" id="{FB055F6E-2B84-B749-B26C-55DC7847ECA2}"/>
                  </a:ext>
                </a:extLst>
              </p:cNvPr>
              <p:cNvSpPr/>
              <p:nvPr/>
            </p:nvSpPr>
            <p:spPr>
              <a:xfrm>
                <a:off x="3486149" y="1562100"/>
                <a:ext cx="989603" cy="2292444"/>
              </a:xfrm>
              <a:prstGeom prst="donut">
                <a:avLst>
                  <a:gd name="adj" fmla="val 11513"/>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7" name="Group 106">
                <a:extLst>
                  <a:ext uri="{FF2B5EF4-FFF2-40B4-BE49-F238E27FC236}">
                    <a16:creationId xmlns:a16="http://schemas.microsoft.com/office/drawing/2014/main" id="{C0074578-F6D0-E946-B05D-A718B485322C}"/>
                  </a:ext>
                </a:extLst>
              </p:cNvPr>
              <p:cNvGrpSpPr/>
              <p:nvPr/>
            </p:nvGrpSpPr>
            <p:grpSpPr>
              <a:xfrm>
                <a:off x="3977439" y="2650781"/>
                <a:ext cx="762015" cy="92579"/>
                <a:chOff x="2164454" y="2414084"/>
                <a:chExt cx="339725" cy="92579"/>
              </a:xfrm>
            </p:grpSpPr>
            <p:sp>
              <p:nvSpPr>
                <p:cNvPr id="109" name="Freeform 108">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8" name="Oval 107">
                <a:extLst>
                  <a:ext uri="{FF2B5EF4-FFF2-40B4-BE49-F238E27FC236}">
                    <a16:creationId xmlns:a16="http://schemas.microsoft.com/office/drawing/2014/main" id="{55E7F34D-8464-3946-BC67-FEBB8CBFC0EB}"/>
                  </a:ext>
                </a:extLst>
              </p:cNvPr>
              <p:cNvSpPr/>
              <p:nvPr/>
            </p:nvSpPr>
            <p:spPr>
              <a:xfrm>
                <a:off x="3955309" y="2634690"/>
                <a:ext cx="64591" cy="120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Freeform 136">
              <a:extLst>
                <a:ext uri="{FF2B5EF4-FFF2-40B4-BE49-F238E27FC236}">
                  <a16:creationId xmlns:a16="http://schemas.microsoft.com/office/drawing/2014/main" id="{2AAE8539-5C63-2F43-ACE0-5ED75F9EA520}"/>
                </a:ext>
              </a:extLst>
            </p:cNvPr>
            <p:cNvSpPr/>
            <p:nvPr/>
          </p:nvSpPr>
          <p:spPr>
            <a:xfrm>
              <a:off x="584200" y="4216400"/>
              <a:ext cx="2667000" cy="419100"/>
            </a:xfrm>
            <a:custGeom>
              <a:avLst/>
              <a:gdLst>
                <a:gd name="connsiteX0" fmla="*/ 241300 w 2667000"/>
                <a:gd name="connsiteY0" fmla="*/ 0 h 419100"/>
                <a:gd name="connsiteX1" fmla="*/ 0 w 2667000"/>
                <a:gd name="connsiteY1" fmla="*/ 419100 h 419100"/>
                <a:gd name="connsiteX2" fmla="*/ 2463800 w 2667000"/>
                <a:gd name="connsiteY2" fmla="*/ 419100 h 419100"/>
                <a:gd name="connsiteX3" fmla="*/ 2667000 w 2667000"/>
                <a:gd name="connsiteY3" fmla="*/ 12700 h 419100"/>
                <a:gd name="connsiteX4" fmla="*/ 241300 w 26670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0" h="419100">
                  <a:moveTo>
                    <a:pt x="241300" y="0"/>
                  </a:moveTo>
                  <a:lnTo>
                    <a:pt x="0" y="419100"/>
                  </a:lnTo>
                  <a:lnTo>
                    <a:pt x="2463800" y="419100"/>
                  </a:lnTo>
                  <a:lnTo>
                    <a:pt x="2667000" y="12700"/>
                  </a:lnTo>
                  <a:lnTo>
                    <a:pt x="241300" y="0"/>
                  </a:lnTo>
                  <a:close/>
                </a:path>
              </a:pathLst>
            </a:custGeom>
            <a:gradFill>
              <a:gsLst>
                <a:gs pos="100000">
                  <a:schemeClr val="accent1">
                    <a:tint val="100000"/>
                    <a:shade val="100000"/>
                    <a:satMod val="130000"/>
                  </a:schemeClr>
                </a:gs>
                <a:gs pos="28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1A47D02-69B8-8A46-95BF-47B079C05BB3}"/>
                </a:ext>
              </a:extLst>
            </p:cNvPr>
            <p:cNvSpPr/>
            <p:nvPr/>
          </p:nvSpPr>
          <p:spPr>
            <a:xfrm>
              <a:off x="2725419" y="1352550"/>
              <a:ext cx="106681" cy="2971814"/>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3885DCB-916E-8345-8B69-79F19A665196}"/>
                </a:ext>
              </a:extLst>
            </p:cNvPr>
            <p:cNvSpPr/>
            <p:nvPr/>
          </p:nvSpPr>
          <p:spPr>
            <a:xfrm>
              <a:off x="2687319" y="1404609"/>
              <a:ext cx="106681" cy="2995955"/>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Freeform 139">
              <a:extLst>
                <a:ext uri="{FF2B5EF4-FFF2-40B4-BE49-F238E27FC236}">
                  <a16:creationId xmlns:a16="http://schemas.microsoft.com/office/drawing/2014/main" id="{C1B44898-346D-CA4D-A694-6F13E0F76909}"/>
                </a:ext>
              </a:extLst>
            </p:cNvPr>
            <p:cNvSpPr/>
            <p:nvPr/>
          </p:nvSpPr>
          <p:spPr>
            <a:xfrm>
              <a:off x="2794000" y="1254125"/>
              <a:ext cx="38100" cy="149225"/>
            </a:xfrm>
            <a:custGeom>
              <a:avLst/>
              <a:gdLst>
                <a:gd name="connsiteX0" fmla="*/ 0 w 38100"/>
                <a:gd name="connsiteY0" fmla="*/ 149225 h 149225"/>
                <a:gd name="connsiteX1" fmla="*/ 38100 w 38100"/>
                <a:gd name="connsiteY1" fmla="*/ 98425 h 149225"/>
                <a:gd name="connsiteX2" fmla="*/ 38100 w 38100"/>
                <a:gd name="connsiteY2" fmla="*/ 0 h 149225"/>
                <a:gd name="connsiteX3" fmla="*/ 0 w 38100"/>
                <a:gd name="connsiteY3" fmla="*/ 53975 h 149225"/>
                <a:gd name="connsiteX4" fmla="*/ 0 w 38100"/>
                <a:gd name="connsiteY4" fmla="*/ 149225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49225">
                  <a:moveTo>
                    <a:pt x="0" y="149225"/>
                  </a:moveTo>
                  <a:lnTo>
                    <a:pt x="38100" y="98425"/>
                  </a:lnTo>
                  <a:lnTo>
                    <a:pt x="38100" y="0"/>
                  </a:lnTo>
                  <a:lnTo>
                    <a:pt x="0" y="53975"/>
                  </a:lnTo>
                  <a:lnTo>
                    <a:pt x="0" y="149225"/>
                  </a:lnTo>
                  <a:close/>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6C7F518-BDE2-4F4D-9F26-02B8677F8210}"/>
                </a:ext>
              </a:extLst>
            </p:cNvPr>
            <p:cNvSpPr/>
            <p:nvPr/>
          </p:nvSpPr>
          <p:spPr>
            <a:xfrm>
              <a:off x="1484180" y="1302903"/>
              <a:ext cx="1309820" cy="101706"/>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Freeform 141">
              <a:extLst>
                <a:ext uri="{FF2B5EF4-FFF2-40B4-BE49-F238E27FC236}">
                  <a16:creationId xmlns:a16="http://schemas.microsoft.com/office/drawing/2014/main" id="{52B29556-FB80-4D49-A86B-C82D63CC4C42}"/>
                </a:ext>
              </a:extLst>
            </p:cNvPr>
            <p:cNvSpPr/>
            <p:nvPr/>
          </p:nvSpPr>
          <p:spPr>
            <a:xfrm>
              <a:off x="1485900" y="1257300"/>
              <a:ext cx="1343025" cy="47625"/>
            </a:xfrm>
            <a:custGeom>
              <a:avLst/>
              <a:gdLst>
                <a:gd name="connsiteX0" fmla="*/ 0 w 1343025"/>
                <a:gd name="connsiteY0" fmla="*/ 44450 h 47625"/>
                <a:gd name="connsiteX1" fmla="*/ 44450 w 1343025"/>
                <a:gd name="connsiteY1" fmla="*/ 0 h 47625"/>
                <a:gd name="connsiteX2" fmla="*/ 1343025 w 1343025"/>
                <a:gd name="connsiteY2" fmla="*/ 0 h 47625"/>
                <a:gd name="connsiteX3" fmla="*/ 1304925 w 1343025"/>
                <a:gd name="connsiteY3" fmla="*/ 47625 h 47625"/>
                <a:gd name="connsiteX4" fmla="*/ 0 w 1343025"/>
                <a:gd name="connsiteY4" fmla="*/ 4445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7625">
                  <a:moveTo>
                    <a:pt x="0" y="44450"/>
                  </a:moveTo>
                  <a:lnTo>
                    <a:pt x="44450" y="0"/>
                  </a:lnTo>
                  <a:lnTo>
                    <a:pt x="1343025" y="0"/>
                  </a:lnTo>
                  <a:lnTo>
                    <a:pt x="1304925" y="47625"/>
                  </a:lnTo>
                  <a:lnTo>
                    <a:pt x="0" y="44450"/>
                  </a:lnTo>
                  <a:close/>
                </a:path>
              </a:pathLst>
            </a:cu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10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dissolv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dissolv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dissolve">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dissolve">
                                      <p:cBhvr>
                                        <p:cTn id="2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18.)</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6" name="Text Box 56"/>
          <p:cNvSpPr txBox="1">
            <a:spLocks/>
          </p:cNvSpPr>
          <p:nvPr/>
        </p:nvSpPr>
        <p:spPr bwMode="auto">
          <a:xfrm>
            <a:off x="312103" y="316041"/>
            <a:ext cx="8565197"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 </a:t>
            </a:r>
            <a:r>
              <a:rPr lang="en-US" sz="2000" dirty="0">
                <a:latin typeface="Times New Roman"/>
                <a:cs typeface="Times New Roman"/>
              </a:rPr>
              <a:t>The significance of all of this is that nature provides us with a WICKED example of </a:t>
            </a:r>
            <a:r>
              <a:rPr lang="en-US" sz="2000" i="1" dirty="0">
                <a:solidFill>
                  <a:srgbClr val="0000FF"/>
                </a:solidFill>
                <a:latin typeface="Times New Roman"/>
                <a:cs typeface="Times New Roman"/>
              </a:rPr>
              <a:t>conservation of angular momentum</a:t>
            </a:r>
            <a:r>
              <a:rPr lang="en-US" sz="2000" i="1" dirty="0">
                <a:latin typeface="Times New Roman"/>
                <a:cs typeface="Times New Roman"/>
              </a:rPr>
              <a:t>.</a:t>
            </a:r>
            <a:endParaRPr lang="en-US" sz="2000" dirty="0">
              <a:latin typeface="Times New Roman"/>
              <a:cs typeface="Times New Roman"/>
            </a:endParaRPr>
          </a:p>
        </p:txBody>
      </p:sp>
      <p:sp>
        <p:nvSpPr>
          <p:cNvPr id="37" name="Text Box 56"/>
          <p:cNvSpPr txBox="1">
            <a:spLocks/>
          </p:cNvSpPr>
          <p:nvPr/>
        </p:nvSpPr>
        <p:spPr bwMode="auto">
          <a:xfrm>
            <a:off x="312103" y="1098663"/>
            <a:ext cx="8565197"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How so? </a:t>
            </a:r>
            <a:r>
              <a:rPr lang="en-US" sz="2000" dirty="0">
                <a:latin typeface="Times New Roman"/>
                <a:cs typeface="Times New Roman"/>
              </a:rPr>
              <a:t>There are </a:t>
            </a:r>
            <a:r>
              <a:rPr lang="en-US" sz="2000" dirty="0">
                <a:solidFill>
                  <a:srgbClr val="FF0000"/>
                </a:solidFill>
                <a:latin typeface="Times New Roman"/>
                <a:cs typeface="Times New Roman"/>
              </a:rPr>
              <a:t>no external torques acting during the supernova</a:t>
            </a:r>
            <a:r>
              <a:rPr lang="en-US" sz="2000" dirty="0">
                <a:latin typeface="Times New Roman"/>
                <a:cs typeface="Times New Roman"/>
              </a:rPr>
              <a:t>, so </a:t>
            </a:r>
            <a:r>
              <a:rPr lang="en-US" sz="2000" dirty="0">
                <a:solidFill>
                  <a:srgbClr val="0000FF"/>
                </a:solidFill>
                <a:latin typeface="Times New Roman"/>
                <a:cs typeface="Times New Roman"/>
              </a:rPr>
              <a:t>angular momentum is conserved</a:t>
            </a:r>
            <a:r>
              <a:rPr lang="en-US" sz="2000" dirty="0">
                <a:latin typeface="Times New Roman"/>
                <a:cs typeface="Times New Roman"/>
              </a:rPr>
              <a:t>.  The </a:t>
            </a:r>
            <a:r>
              <a:rPr lang="en-US" sz="2000" dirty="0">
                <a:solidFill>
                  <a:srgbClr val="0000FF"/>
                </a:solidFill>
                <a:latin typeface="Times New Roman"/>
                <a:cs typeface="Times New Roman"/>
              </a:rPr>
              <a:t>enormously massive structure spread out over hundreds of thousands of kilometers </a:t>
            </a:r>
            <a:r>
              <a:rPr lang="en-US" sz="2000" dirty="0">
                <a:latin typeface="Times New Roman"/>
                <a:cs typeface="Times New Roman"/>
              </a:rPr>
              <a:t>starts out with a </a:t>
            </a:r>
            <a:r>
              <a:rPr lang="en-US" sz="2000" dirty="0">
                <a:solidFill>
                  <a:srgbClr val="FF0000"/>
                </a:solidFill>
                <a:latin typeface="Times New Roman"/>
                <a:cs typeface="Times New Roman"/>
              </a:rPr>
              <a:t>HUGE RADIUS </a:t>
            </a:r>
            <a:r>
              <a:rPr lang="en-US" sz="2000" dirty="0">
                <a:latin typeface="Times New Roman"/>
                <a:cs typeface="Times New Roman"/>
              </a:rPr>
              <a:t>and </a:t>
            </a:r>
            <a:r>
              <a:rPr lang="en-US" sz="2000" i="1" dirty="0">
                <a:solidFill>
                  <a:srgbClr val="FF0000"/>
                </a:solidFill>
                <a:latin typeface="Times New Roman"/>
                <a:cs typeface="Times New Roman"/>
              </a:rPr>
              <a:t>angular momentum </a:t>
            </a:r>
            <a:r>
              <a:rPr lang="en-US" sz="2000" dirty="0">
                <a:latin typeface="Times New Roman"/>
                <a:cs typeface="Times New Roman"/>
              </a:rPr>
              <a:t>even though its </a:t>
            </a:r>
            <a:r>
              <a:rPr lang="en-US" sz="2000" i="1" dirty="0">
                <a:solidFill>
                  <a:srgbClr val="FF0000"/>
                </a:solidFill>
                <a:latin typeface="Times New Roman"/>
                <a:cs typeface="Times New Roman"/>
              </a:rPr>
              <a:t>angular speed </a:t>
            </a:r>
            <a:r>
              <a:rPr lang="en-US" sz="2000" dirty="0">
                <a:solidFill>
                  <a:srgbClr val="FF0000"/>
                </a:solidFill>
                <a:latin typeface="Times New Roman"/>
                <a:cs typeface="Times New Roman"/>
              </a:rPr>
              <a:t>is low </a:t>
            </a:r>
            <a:r>
              <a:rPr lang="en-US" sz="2000" dirty="0">
                <a:latin typeface="Times New Roman"/>
                <a:cs typeface="Times New Roman"/>
              </a:rPr>
              <a:t>(the sun takes 25 days to rotate once about its axis).  In other words, its </a:t>
            </a:r>
            <a:r>
              <a:rPr lang="en-US" sz="2000" i="1" dirty="0">
                <a:solidFill>
                  <a:srgbClr val="0000FF"/>
                </a:solidFill>
                <a:latin typeface="Times New Roman"/>
                <a:cs typeface="Times New Roman"/>
              </a:rPr>
              <a:t>angular momentum </a:t>
            </a:r>
            <a:r>
              <a:rPr lang="en-US" sz="2000" dirty="0">
                <a:latin typeface="Times New Roman"/>
                <a:cs typeface="Times New Roman"/>
              </a:rPr>
              <a:t>looks like: </a:t>
            </a:r>
          </a:p>
        </p:txBody>
      </p:sp>
      <p:graphicFrame>
        <p:nvGraphicFramePr>
          <p:cNvPr id="39" name="Object 2"/>
          <p:cNvGraphicFramePr>
            <a:graphicFrameLocks noChangeAspect="1"/>
          </p:cNvGraphicFramePr>
          <p:nvPr>
            <p:extLst>
              <p:ext uri="{D42A27DB-BD31-4B8C-83A1-F6EECF244321}">
                <p14:modId xmlns:p14="http://schemas.microsoft.com/office/powerpoint/2010/main" val="3434637609"/>
              </p:ext>
            </p:extLst>
          </p:nvPr>
        </p:nvGraphicFramePr>
        <p:xfrm>
          <a:off x="-114300" y="3594100"/>
          <a:ext cx="3655487" cy="1993899"/>
        </p:xfrm>
        <a:graphic>
          <a:graphicData uri="http://schemas.openxmlformats.org/presentationml/2006/ole">
            <mc:AlternateContent xmlns:mc="http://schemas.openxmlformats.org/markup-compatibility/2006">
              <mc:Choice xmlns:v="urn:schemas-microsoft-com:vml" Requires="v">
                <p:oleObj spid="_x0000_s56668" name="Equation" r:id="rId4" imgW="279400" imgH="152400" progId="Equation.DSMT4">
                  <p:embed/>
                </p:oleObj>
              </mc:Choice>
              <mc:Fallback>
                <p:oleObj name="Equation" r:id="rId4" imgW="279400" imgH="152400" progId="Equation.DSMT4">
                  <p:embed/>
                  <p:pic>
                    <p:nvPicPr>
                      <p:cNvPr id="0" name=""/>
                      <p:cNvPicPr>
                        <a:picLocks noChangeAspect="1" noChangeArrowheads="1"/>
                      </p:cNvPicPr>
                      <p:nvPr/>
                    </p:nvPicPr>
                    <p:blipFill>
                      <a:blip r:embed="rId5"/>
                      <a:srcRect/>
                      <a:stretch>
                        <a:fillRect/>
                      </a:stretch>
                    </p:blipFill>
                    <p:spPr bwMode="auto">
                      <a:xfrm>
                        <a:off x="-114300" y="3594100"/>
                        <a:ext cx="3655487" cy="1993899"/>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extLst>
              <p:ext uri="{D42A27DB-BD31-4B8C-83A1-F6EECF244321}">
                <p14:modId xmlns:p14="http://schemas.microsoft.com/office/powerpoint/2010/main" val="557258938"/>
              </p:ext>
            </p:extLst>
          </p:nvPr>
        </p:nvGraphicFramePr>
        <p:xfrm>
          <a:off x="3046178" y="3074987"/>
          <a:ext cx="5325572" cy="3402925"/>
        </p:xfrm>
        <a:graphic>
          <a:graphicData uri="http://schemas.openxmlformats.org/presentationml/2006/ole">
            <mc:AlternateContent xmlns:mc="http://schemas.openxmlformats.org/markup-compatibility/2006">
              <mc:Choice xmlns:v="urn:schemas-microsoft-com:vml" Requires="v">
                <p:oleObj spid="_x0000_s56669" name="Equation" r:id="rId6" imgW="317500" imgH="203200" progId="Equation.DSMT4">
                  <p:embed/>
                </p:oleObj>
              </mc:Choice>
              <mc:Fallback>
                <p:oleObj name="Equation" r:id="rId6" imgW="317500" imgH="203200" progId="Equation.DSMT4">
                  <p:embed/>
                  <p:pic>
                    <p:nvPicPr>
                      <p:cNvPr id="0" name=""/>
                      <p:cNvPicPr>
                        <a:picLocks noChangeAspect="1" noChangeArrowheads="1"/>
                      </p:cNvPicPr>
                      <p:nvPr/>
                    </p:nvPicPr>
                    <p:blipFill>
                      <a:blip r:embed="rId7"/>
                      <a:srcRect/>
                      <a:stretch>
                        <a:fillRect/>
                      </a:stretch>
                    </p:blipFill>
                    <p:spPr bwMode="auto">
                      <a:xfrm>
                        <a:off x="3046178" y="3074987"/>
                        <a:ext cx="5325572" cy="3402925"/>
                      </a:xfrm>
                      <a:prstGeom prst="rect">
                        <a:avLst/>
                      </a:prstGeom>
                      <a:noFill/>
                      <a:ln>
                        <a:noFill/>
                      </a:ln>
                      <a:effectLst/>
                    </p:spPr>
                  </p:pic>
                </p:oleObj>
              </mc:Fallback>
            </mc:AlternateContent>
          </a:graphicData>
        </a:graphic>
      </p:graphicFrame>
      <p:graphicFrame>
        <p:nvGraphicFramePr>
          <p:cNvPr id="41" name="Object 2"/>
          <p:cNvGraphicFramePr>
            <a:graphicFrameLocks noChangeAspect="1"/>
          </p:cNvGraphicFramePr>
          <p:nvPr>
            <p:extLst>
              <p:ext uri="{D42A27DB-BD31-4B8C-83A1-F6EECF244321}">
                <p14:modId xmlns:p14="http://schemas.microsoft.com/office/powerpoint/2010/main" val="4009069954"/>
              </p:ext>
            </p:extLst>
          </p:nvPr>
        </p:nvGraphicFramePr>
        <p:xfrm>
          <a:off x="8001000" y="4498198"/>
          <a:ext cx="427106" cy="227790"/>
        </p:xfrm>
        <a:graphic>
          <a:graphicData uri="http://schemas.openxmlformats.org/presentationml/2006/ole">
            <mc:AlternateContent xmlns:mc="http://schemas.openxmlformats.org/markup-compatibility/2006">
              <mc:Choice xmlns:v="urn:schemas-microsoft-com:vml" Requires="v">
                <p:oleObj spid="_x0000_s56670" name="Equation" r:id="rId8" imgW="381000" imgH="203200" progId="Equation.DSMT4">
                  <p:embed/>
                </p:oleObj>
              </mc:Choice>
              <mc:Fallback>
                <p:oleObj name="Equation" r:id="rId8" imgW="381000" imgH="203200" progId="Equation.DSMT4">
                  <p:embed/>
                  <p:pic>
                    <p:nvPicPr>
                      <p:cNvPr id="0" name=""/>
                      <p:cNvPicPr>
                        <a:picLocks noChangeAspect="1" noChangeArrowheads="1"/>
                      </p:cNvPicPr>
                      <p:nvPr/>
                    </p:nvPicPr>
                    <p:blipFill>
                      <a:blip r:embed="rId9"/>
                      <a:srcRect/>
                      <a:stretch>
                        <a:fillRect/>
                      </a:stretch>
                    </p:blipFill>
                    <p:spPr bwMode="auto">
                      <a:xfrm>
                        <a:off x="8001000" y="4498198"/>
                        <a:ext cx="427106" cy="2277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7946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9"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2"/>
          <p:cNvGraphicFramePr>
            <a:graphicFrameLocks noChangeAspect="1"/>
          </p:cNvGraphicFramePr>
          <p:nvPr>
            <p:extLst>
              <p:ext uri="{D42A27DB-BD31-4B8C-83A1-F6EECF244321}">
                <p14:modId xmlns:p14="http://schemas.microsoft.com/office/powerpoint/2010/main" val="4133588676"/>
              </p:ext>
            </p:extLst>
          </p:nvPr>
        </p:nvGraphicFramePr>
        <p:xfrm>
          <a:off x="3395662" y="1371600"/>
          <a:ext cx="5597605" cy="3582988"/>
        </p:xfrm>
        <a:graphic>
          <a:graphicData uri="http://schemas.openxmlformats.org/presentationml/2006/ole">
            <mc:AlternateContent xmlns:mc="http://schemas.openxmlformats.org/markup-compatibility/2006">
              <mc:Choice xmlns:v="urn:schemas-microsoft-com:vml" Requires="v">
                <p:oleObj spid="_x0000_s81112" name="Equation" r:id="rId4" imgW="317500" imgH="203200" progId="Equation.DSMT4">
                  <p:embed/>
                </p:oleObj>
              </mc:Choice>
              <mc:Fallback>
                <p:oleObj name="Equation" r:id="rId4" imgW="317500" imgH="203200" progId="Equation.DSMT4">
                  <p:embed/>
                  <p:pic>
                    <p:nvPicPr>
                      <p:cNvPr id="0" name=""/>
                      <p:cNvPicPr>
                        <a:picLocks noChangeAspect="1" noChangeArrowheads="1"/>
                      </p:cNvPicPr>
                      <p:nvPr/>
                    </p:nvPicPr>
                    <p:blipFill>
                      <a:blip r:embed="rId5"/>
                      <a:srcRect/>
                      <a:stretch>
                        <a:fillRect/>
                      </a:stretch>
                    </p:blipFill>
                    <p:spPr bwMode="auto">
                      <a:xfrm>
                        <a:off x="3395662" y="1371600"/>
                        <a:ext cx="5597605" cy="3582988"/>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19.)</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6" name="Text Box 56"/>
          <p:cNvSpPr txBox="1">
            <a:spLocks/>
          </p:cNvSpPr>
          <p:nvPr/>
        </p:nvSpPr>
        <p:spPr bwMode="auto">
          <a:xfrm>
            <a:off x="312103" y="316041"/>
            <a:ext cx="8565197"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After the supernova, </a:t>
            </a:r>
            <a:r>
              <a:rPr lang="en-US" sz="2000" dirty="0">
                <a:latin typeface="Times New Roman"/>
                <a:cs typeface="Times New Roman"/>
              </a:rPr>
              <a:t>the </a:t>
            </a:r>
            <a:r>
              <a:rPr lang="en-US" sz="2000" i="1" dirty="0">
                <a:solidFill>
                  <a:srgbClr val="0000FF"/>
                </a:solidFill>
                <a:latin typeface="Times New Roman"/>
                <a:cs typeface="Times New Roman"/>
              </a:rPr>
              <a:t>moment of inertial </a:t>
            </a:r>
            <a:r>
              <a:rPr lang="en-US" sz="2000" dirty="0">
                <a:solidFill>
                  <a:srgbClr val="FF0000"/>
                </a:solidFill>
                <a:latin typeface="Times New Roman"/>
                <a:cs typeface="Times New Roman"/>
              </a:rPr>
              <a:t>drops precipitously </a:t>
            </a:r>
            <a:r>
              <a:rPr lang="en-US" sz="2000" dirty="0">
                <a:latin typeface="Times New Roman"/>
                <a:cs typeface="Times New Roman"/>
              </a:rPr>
              <a:t>because the </a:t>
            </a:r>
            <a:r>
              <a:rPr lang="en-US" sz="2000" dirty="0">
                <a:solidFill>
                  <a:srgbClr val="0000FF"/>
                </a:solidFill>
                <a:latin typeface="Times New Roman"/>
                <a:cs typeface="Times New Roman"/>
              </a:rPr>
              <a:t>radius </a:t>
            </a:r>
            <a:r>
              <a:rPr lang="en-US" sz="2000" dirty="0">
                <a:latin typeface="Times New Roman"/>
                <a:cs typeface="Times New Roman"/>
              </a:rPr>
              <a:t>goes from </a:t>
            </a:r>
            <a:r>
              <a:rPr lang="en-US" sz="2000" i="1" dirty="0">
                <a:solidFill>
                  <a:srgbClr val="FF0000"/>
                </a:solidFill>
                <a:latin typeface="Times New Roman"/>
                <a:cs typeface="Times New Roman"/>
              </a:rPr>
              <a:t>several hundred thousand kilometers </a:t>
            </a:r>
            <a:r>
              <a:rPr lang="en-US" sz="2000" dirty="0">
                <a:latin typeface="Times New Roman"/>
                <a:cs typeface="Times New Roman"/>
              </a:rPr>
              <a:t>to, maybe, </a:t>
            </a:r>
            <a:r>
              <a:rPr lang="en-US" sz="2000" i="1" dirty="0">
                <a:solidFill>
                  <a:srgbClr val="FF0000"/>
                </a:solidFill>
                <a:latin typeface="Times New Roman"/>
                <a:cs typeface="Times New Roman"/>
              </a:rPr>
              <a:t>15 kilometers</a:t>
            </a:r>
            <a:r>
              <a:rPr lang="en-US" sz="2000" dirty="0">
                <a:solidFill>
                  <a:srgbClr val="FF0000"/>
                </a:solidFill>
                <a:latin typeface="Times New Roman"/>
                <a:cs typeface="Times New Roman"/>
              </a:rPr>
              <a:t> during the explosion, </a:t>
            </a:r>
            <a:r>
              <a:rPr lang="en-US" sz="2000" dirty="0">
                <a:latin typeface="Times New Roman"/>
                <a:cs typeface="Times New Roman"/>
              </a:rPr>
              <a:t>BUT THE ANGULAR MOMENTUM STAYS THE SAME which means the </a:t>
            </a:r>
            <a:r>
              <a:rPr lang="en-US" sz="2000" dirty="0">
                <a:solidFill>
                  <a:srgbClr val="0000FF"/>
                </a:solidFill>
                <a:latin typeface="Times New Roman"/>
                <a:cs typeface="Times New Roman"/>
              </a:rPr>
              <a:t>angular velocity </a:t>
            </a:r>
            <a:r>
              <a:rPr lang="en-US" sz="2000" dirty="0">
                <a:latin typeface="Times New Roman"/>
                <a:cs typeface="Times New Roman"/>
              </a:rPr>
              <a:t>skyrockets.  In other words, the </a:t>
            </a:r>
            <a:r>
              <a:rPr lang="en-US" sz="2000" i="1" dirty="0">
                <a:latin typeface="Times New Roman"/>
                <a:cs typeface="Times New Roman"/>
              </a:rPr>
              <a:t>final </a:t>
            </a:r>
            <a:r>
              <a:rPr lang="en-US" sz="2000" dirty="0">
                <a:latin typeface="Times New Roman"/>
                <a:cs typeface="Times New Roman"/>
              </a:rPr>
              <a:t>angular momentum relationship will look like:</a:t>
            </a:r>
            <a:endParaRPr lang="en-US" sz="2000" i="1" dirty="0">
              <a:latin typeface="Times New Roman"/>
              <a:cs typeface="Times New Roman"/>
            </a:endParaRPr>
          </a:p>
        </p:txBody>
      </p:sp>
      <p:graphicFrame>
        <p:nvGraphicFramePr>
          <p:cNvPr id="39" name="Object 2"/>
          <p:cNvGraphicFramePr>
            <a:graphicFrameLocks noChangeAspect="1"/>
          </p:cNvGraphicFramePr>
          <p:nvPr>
            <p:extLst>
              <p:ext uri="{D42A27DB-BD31-4B8C-83A1-F6EECF244321}">
                <p14:modId xmlns:p14="http://schemas.microsoft.com/office/powerpoint/2010/main" val="3657434752"/>
              </p:ext>
            </p:extLst>
          </p:nvPr>
        </p:nvGraphicFramePr>
        <p:xfrm>
          <a:off x="63500" y="2184400"/>
          <a:ext cx="3655487" cy="1993899"/>
        </p:xfrm>
        <a:graphic>
          <a:graphicData uri="http://schemas.openxmlformats.org/presentationml/2006/ole">
            <mc:AlternateContent xmlns:mc="http://schemas.openxmlformats.org/markup-compatibility/2006">
              <mc:Choice xmlns:v="urn:schemas-microsoft-com:vml" Requires="v">
                <p:oleObj spid="_x0000_s81113" name="Equation" r:id="rId6" imgW="279400" imgH="152400" progId="Equation.DSMT4">
                  <p:embed/>
                </p:oleObj>
              </mc:Choice>
              <mc:Fallback>
                <p:oleObj name="Equation" r:id="rId6" imgW="279400" imgH="152400" progId="Equation.DSMT4">
                  <p:embed/>
                  <p:pic>
                    <p:nvPicPr>
                      <p:cNvPr id="0" name=""/>
                      <p:cNvPicPr>
                        <a:picLocks noChangeAspect="1" noChangeArrowheads="1"/>
                      </p:cNvPicPr>
                      <p:nvPr/>
                    </p:nvPicPr>
                    <p:blipFill>
                      <a:blip r:embed="rId7"/>
                      <a:srcRect/>
                      <a:stretch>
                        <a:fillRect/>
                      </a:stretch>
                    </p:blipFill>
                    <p:spPr bwMode="auto">
                      <a:xfrm>
                        <a:off x="63500" y="2184400"/>
                        <a:ext cx="3655487" cy="1993899"/>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extLst>
              <p:ext uri="{D42A27DB-BD31-4B8C-83A1-F6EECF244321}">
                <p14:modId xmlns:p14="http://schemas.microsoft.com/office/powerpoint/2010/main" val="2417340327"/>
              </p:ext>
            </p:extLst>
          </p:nvPr>
        </p:nvGraphicFramePr>
        <p:xfrm>
          <a:off x="3466513" y="3220244"/>
          <a:ext cx="252474" cy="192088"/>
        </p:xfrm>
        <a:graphic>
          <a:graphicData uri="http://schemas.openxmlformats.org/presentationml/2006/ole">
            <mc:AlternateContent xmlns:mc="http://schemas.openxmlformats.org/markup-compatibility/2006">
              <mc:Choice xmlns:v="urn:schemas-microsoft-com:vml" Requires="v">
                <p:oleObj spid="_x0000_s81114" name="Equation" r:id="rId8" imgW="266700" imgH="203200" progId="Equation.DSMT4">
                  <p:embed/>
                </p:oleObj>
              </mc:Choice>
              <mc:Fallback>
                <p:oleObj name="Equation" r:id="rId8" imgW="266700" imgH="203200" progId="Equation.DSMT4">
                  <p:embed/>
                  <p:pic>
                    <p:nvPicPr>
                      <p:cNvPr id="0" name=""/>
                      <p:cNvPicPr>
                        <a:picLocks noChangeAspect="1" noChangeArrowheads="1"/>
                      </p:cNvPicPr>
                      <p:nvPr/>
                    </p:nvPicPr>
                    <p:blipFill>
                      <a:blip r:embed="rId9"/>
                      <a:srcRect/>
                      <a:stretch>
                        <a:fillRect/>
                      </a:stretch>
                    </p:blipFill>
                    <p:spPr bwMode="auto">
                      <a:xfrm>
                        <a:off x="3466513" y="3220244"/>
                        <a:ext cx="252474" cy="192088"/>
                      </a:xfrm>
                      <a:prstGeom prst="rect">
                        <a:avLst/>
                      </a:prstGeom>
                      <a:noFill/>
                      <a:ln>
                        <a:noFill/>
                      </a:ln>
                      <a:effectLst/>
                    </p:spPr>
                  </p:pic>
                </p:oleObj>
              </mc:Fallback>
            </mc:AlternateContent>
          </a:graphicData>
        </a:graphic>
      </p:graphicFrame>
      <p:sp>
        <p:nvSpPr>
          <p:cNvPr id="10" name="Text Box 56"/>
          <p:cNvSpPr txBox="1">
            <a:spLocks/>
          </p:cNvSpPr>
          <p:nvPr/>
        </p:nvSpPr>
        <p:spPr bwMode="auto">
          <a:xfrm>
            <a:off x="312103" y="4805131"/>
            <a:ext cx="856519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In short, </a:t>
            </a:r>
            <a:r>
              <a:rPr lang="en-US" sz="2000" dirty="0">
                <a:solidFill>
                  <a:srgbClr val="0000FF"/>
                </a:solidFill>
                <a:latin typeface="Times New Roman"/>
                <a:cs typeface="Times New Roman"/>
              </a:rPr>
              <a:t>pulsars (neutron stars) </a:t>
            </a:r>
            <a:r>
              <a:rPr lang="en-US" sz="2000" dirty="0">
                <a:latin typeface="Times New Roman"/>
                <a:cs typeface="Times New Roman"/>
              </a:rPr>
              <a:t>are </a:t>
            </a:r>
            <a:r>
              <a:rPr lang="en-US" sz="2000" dirty="0">
                <a:solidFill>
                  <a:srgbClr val="0000FF"/>
                </a:solidFill>
                <a:latin typeface="Times New Roman"/>
                <a:cs typeface="Times New Roman"/>
              </a:rPr>
              <a:t>super dense structures that rotate </a:t>
            </a:r>
            <a:r>
              <a:rPr lang="en-US" sz="2000" dirty="0">
                <a:latin typeface="Times New Roman"/>
                <a:cs typeface="Times New Roman"/>
              </a:rPr>
              <a:t>anywhere from a </a:t>
            </a:r>
            <a:r>
              <a:rPr lang="en-US" sz="2000" i="1" dirty="0">
                <a:solidFill>
                  <a:srgbClr val="3366FF"/>
                </a:solidFill>
                <a:latin typeface="Times New Roman"/>
                <a:cs typeface="Times New Roman"/>
              </a:rPr>
              <a:t>few cycles per second </a:t>
            </a:r>
            <a:r>
              <a:rPr lang="en-US" sz="2000" dirty="0">
                <a:latin typeface="Times New Roman"/>
                <a:cs typeface="Times New Roman"/>
              </a:rPr>
              <a:t>all the way up the </a:t>
            </a:r>
            <a:r>
              <a:rPr lang="en-US" sz="2000" i="1" dirty="0">
                <a:solidFill>
                  <a:srgbClr val="3366FF"/>
                </a:solidFill>
                <a:latin typeface="Times New Roman"/>
                <a:cs typeface="Times New Roman"/>
              </a:rPr>
              <a:t>several hundred cycles per second</a:t>
            </a:r>
            <a:r>
              <a:rPr lang="en-US" sz="2000" dirty="0">
                <a:latin typeface="Times New Roman"/>
                <a:cs typeface="Times New Roman"/>
              </a:rPr>
              <a:t>, all as a consequence of </a:t>
            </a:r>
            <a:r>
              <a:rPr lang="en-US" sz="2000" i="1" dirty="0">
                <a:solidFill>
                  <a:srgbClr val="FF0000"/>
                </a:solidFill>
                <a:latin typeface="Times New Roman"/>
                <a:cs typeface="Times New Roman"/>
              </a:rPr>
              <a:t>conservation of angular momentum</a:t>
            </a:r>
            <a:r>
              <a:rPr lang="en-US" sz="2000" i="1" dirty="0">
                <a:latin typeface="Times New Roman"/>
                <a:cs typeface="Times New Roman"/>
              </a:rPr>
              <a:t>.</a:t>
            </a:r>
            <a:r>
              <a:rPr lang="en-US" sz="2000" dirty="0">
                <a:latin typeface="Times New Roman"/>
                <a:cs typeface="Times New Roman"/>
              </a:rPr>
              <a:t>  </a:t>
            </a:r>
            <a:endParaRPr lang="en-US" sz="2000" i="1" dirty="0">
              <a:latin typeface="Times New Roman"/>
              <a:cs typeface="Times New Roman"/>
            </a:endParaRPr>
          </a:p>
        </p:txBody>
      </p:sp>
    </p:spTree>
    <p:extLst>
      <p:ext uri="{BB962C8B-B14F-4D97-AF65-F5344CB8AC3E}">
        <p14:creationId xmlns:p14="http://schemas.microsoft.com/office/powerpoint/2010/main" val="19236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
          <p:cNvGraphicFramePr>
            <a:graphicFrameLocks noChangeAspect="1"/>
          </p:cNvGraphicFramePr>
          <p:nvPr>
            <p:extLst>
              <p:ext uri="{D42A27DB-BD31-4B8C-83A1-F6EECF244321}">
                <p14:modId xmlns:p14="http://schemas.microsoft.com/office/powerpoint/2010/main" val="1088079547"/>
              </p:ext>
            </p:extLst>
          </p:nvPr>
        </p:nvGraphicFramePr>
        <p:xfrm>
          <a:off x="4953000" y="1282700"/>
          <a:ext cx="1093788" cy="803275"/>
        </p:xfrm>
        <a:graphic>
          <a:graphicData uri="http://schemas.openxmlformats.org/presentationml/2006/ole">
            <mc:AlternateContent xmlns:mc="http://schemas.openxmlformats.org/markup-compatibility/2006">
              <mc:Choice xmlns:v="urn:schemas-microsoft-com:vml" Requires="v">
                <p:oleObj spid="_x0000_s82258" name="Equation" r:id="rId4" imgW="698500" imgH="508000" progId="Equation.DSMT4">
                  <p:embed/>
                </p:oleObj>
              </mc:Choice>
              <mc:Fallback>
                <p:oleObj name="Equation" r:id="rId4" imgW="698500" imgH="508000" progId="Equation.DSMT4">
                  <p:embed/>
                  <p:pic>
                    <p:nvPicPr>
                      <p:cNvPr id="0" name=""/>
                      <p:cNvPicPr>
                        <a:picLocks noChangeAspect="1" noChangeArrowheads="1"/>
                      </p:cNvPicPr>
                      <p:nvPr/>
                    </p:nvPicPr>
                    <p:blipFill>
                      <a:blip r:embed="rId5"/>
                      <a:srcRect/>
                      <a:stretch>
                        <a:fillRect/>
                      </a:stretch>
                    </p:blipFill>
                    <p:spPr bwMode="auto">
                      <a:xfrm>
                        <a:off x="4953000" y="1282700"/>
                        <a:ext cx="1093788" cy="803275"/>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20.)</a:t>
            </a:r>
          </a:p>
        </p:txBody>
      </p:sp>
      <p:sp>
        <p:nvSpPr>
          <p:cNvPr id="6" name="Text Box 56"/>
          <p:cNvSpPr txBox="1">
            <a:spLocks/>
          </p:cNvSpPr>
          <p:nvPr/>
        </p:nvSpPr>
        <p:spPr bwMode="auto">
          <a:xfrm>
            <a:off x="312103" y="559716"/>
            <a:ext cx="4653597"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But what’s really cool </a:t>
            </a:r>
            <a:r>
              <a:rPr lang="en-US" sz="2000" dirty="0">
                <a:latin typeface="Times New Roman"/>
                <a:cs typeface="Times New Roman"/>
              </a:rPr>
              <a:t>is that they put out what is called </a:t>
            </a:r>
            <a:r>
              <a:rPr lang="en-US" sz="2000" i="1" dirty="0">
                <a:solidFill>
                  <a:srgbClr val="0000FF"/>
                </a:solidFill>
                <a:latin typeface="Times New Roman"/>
                <a:cs typeface="Times New Roman"/>
              </a:rPr>
              <a:t>synchronous radiation</a:t>
            </a:r>
            <a:r>
              <a:rPr lang="en-US" sz="2000" dirty="0">
                <a:latin typeface="Times New Roman"/>
                <a:cs typeface="Times New Roman"/>
              </a:rPr>
              <a:t>—radiation that is </a:t>
            </a:r>
            <a:r>
              <a:rPr lang="en-US" sz="2000" dirty="0">
                <a:solidFill>
                  <a:srgbClr val="0000FF"/>
                </a:solidFill>
                <a:latin typeface="Times New Roman"/>
                <a:cs typeface="Times New Roman"/>
              </a:rPr>
              <a:t>very directional </a:t>
            </a:r>
            <a:r>
              <a:rPr lang="en-US" sz="2000" dirty="0">
                <a:latin typeface="Times New Roman"/>
                <a:cs typeface="Times New Roman"/>
              </a:rPr>
              <a:t>and that is in the </a:t>
            </a:r>
            <a:r>
              <a:rPr lang="en-US" sz="2000" dirty="0">
                <a:solidFill>
                  <a:srgbClr val="0000FF"/>
                </a:solidFill>
                <a:latin typeface="Times New Roman"/>
                <a:cs typeface="Times New Roman"/>
              </a:rPr>
              <a:t>radio frequency range</a:t>
            </a:r>
            <a:r>
              <a:rPr lang="en-US" sz="2000" dirty="0">
                <a:latin typeface="Times New Roman"/>
                <a:cs typeface="Times New Roman"/>
              </a:rPr>
              <a:t>.  So if the sweep of radiation of one of these fast rotating objects just </a:t>
            </a:r>
            <a:r>
              <a:rPr lang="en-US" sz="2000" dirty="0">
                <a:solidFill>
                  <a:srgbClr val="008000"/>
                </a:solidFill>
                <a:latin typeface="Times New Roman"/>
                <a:cs typeface="Times New Roman"/>
              </a:rPr>
              <a:t>happens to cross the</a:t>
            </a:r>
            <a:endParaRPr lang="en-US" sz="2000" i="1" dirty="0">
              <a:latin typeface="Times New Roman"/>
              <a:cs typeface="Times New Roman"/>
            </a:endParaRPr>
          </a:p>
        </p:txBody>
      </p:sp>
      <p:sp>
        <p:nvSpPr>
          <p:cNvPr id="2" name="Oval 1"/>
          <p:cNvSpPr/>
          <p:nvPr/>
        </p:nvSpPr>
        <p:spPr>
          <a:xfrm>
            <a:off x="6443902" y="4118970"/>
            <a:ext cx="812800" cy="812800"/>
          </a:xfrm>
          <a:prstGeom prst="ellipse">
            <a:avLst/>
          </a:prstGeom>
          <a:gradFill flip="none" rotWithShape="1">
            <a:gsLst>
              <a:gs pos="0">
                <a:srgbClr val="FFFF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6850302" y="1332130"/>
            <a:ext cx="5450" cy="552587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rot="1223805">
            <a:off x="7351951" y="1220238"/>
            <a:ext cx="190501" cy="3394075"/>
            <a:chOff x="7099299" y="885825"/>
            <a:chExt cx="190501" cy="3394075"/>
          </a:xfrm>
          <a:solidFill>
            <a:srgbClr val="FFFFFF"/>
          </a:solidFill>
        </p:grpSpPr>
        <p:sp>
          <p:nvSpPr>
            <p:cNvPr id="3" name="Isosceles Triangle 2"/>
            <p:cNvSpPr/>
            <p:nvPr/>
          </p:nvSpPr>
          <p:spPr>
            <a:xfrm rot="10800000">
              <a:off x="7099300" y="927100"/>
              <a:ext cx="190500" cy="3352800"/>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099299" y="885825"/>
              <a:ext cx="190501" cy="7302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p:cNvSpPr/>
          <p:nvPr/>
        </p:nvSpPr>
        <p:spPr>
          <a:xfrm>
            <a:off x="5675552" y="887451"/>
            <a:ext cx="2353573" cy="864915"/>
          </a:xfrm>
          <a:prstGeom prst="ellipse">
            <a:avLst/>
          </a:prstGeom>
          <a:no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712304" y="1428283"/>
            <a:ext cx="171450" cy="17145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
          <p:cNvGraphicFramePr>
            <a:graphicFrameLocks noChangeAspect="1"/>
          </p:cNvGraphicFramePr>
          <p:nvPr>
            <p:extLst>
              <p:ext uri="{D42A27DB-BD31-4B8C-83A1-F6EECF244321}">
                <p14:modId xmlns:p14="http://schemas.microsoft.com/office/powerpoint/2010/main" val="850460848"/>
              </p:ext>
            </p:extLst>
          </p:nvPr>
        </p:nvGraphicFramePr>
        <p:xfrm>
          <a:off x="7629525" y="2447925"/>
          <a:ext cx="1350963" cy="801688"/>
        </p:xfrm>
        <a:graphic>
          <a:graphicData uri="http://schemas.openxmlformats.org/presentationml/2006/ole">
            <mc:AlternateContent xmlns:mc="http://schemas.openxmlformats.org/markup-compatibility/2006">
              <mc:Choice xmlns:v="urn:schemas-microsoft-com:vml" Requires="v">
                <p:oleObj spid="_x0000_s82259" name="Equation" r:id="rId6" imgW="863600" imgH="508000" progId="Equation.DSMT4">
                  <p:embed/>
                </p:oleObj>
              </mc:Choice>
              <mc:Fallback>
                <p:oleObj name="Equation" r:id="rId6" imgW="863600" imgH="508000" progId="Equation.DSMT4">
                  <p:embed/>
                  <p:pic>
                    <p:nvPicPr>
                      <p:cNvPr id="0" name=""/>
                      <p:cNvPicPr>
                        <a:picLocks noChangeAspect="1" noChangeArrowheads="1"/>
                      </p:cNvPicPr>
                      <p:nvPr/>
                    </p:nvPicPr>
                    <p:blipFill>
                      <a:blip r:embed="rId7"/>
                      <a:srcRect/>
                      <a:stretch>
                        <a:fillRect/>
                      </a:stretch>
                    </p:blipFill>
                    <p:spPr bwMode="auto">
                      <a:xfrm>
                        <a:off x="7629525" y="2447925"/>
                        <a:ext cx="1350963" cy="801688"/>
                      </a:xfrm>
                      <a:prstGeom prst="rect">
                        <a:avLst/>
                      </a:prstGeom>
                      <a:noFill/>
                      <a:ln>
                        <a:noFill/>
                      </a:ln>
                      <a:effectLst/>
                    </p:spPr>
                  </p:pic>
                </p:oleObj>
              </mc:Fallback>
            </mc:AlternateContent>
          </a:graphicData>
        </a:graphic>
      </p:graphicFrame>
      <p:grpSp>
        <p:nvGrpSpPr>
          <p:cNvPr id="25" name="Group 24"/>
          <p:cNvGrpSpPr/>
          <p:nvPr/>
        </p:nvGrpSpPr>
        <p:grpSpPr>
          <a:xfrm>
            <a:off x="6485177" y="3603158"/>
            <a:ext cx="635000" cy="304800"/>
            <a:chOff x="6485177" y="3603158"/>
            <a:chExt cx="635000" cy="304800"/>
          </a:xfrm>
        </p:grpSpPr>
        <p:sp>
          <p:nvSpPr>
            <p:cNvPr id="18" name="Arc 17"/>
            <p:cNvSpPr/>
            <p:nvPr/>
          </p:nvSpPr>
          <p:spPr>
            <a:xfrm>
              <a:off x="6485177" y="3603158"/>
              <a:ext cx="635000" cy="304800"/>
            </a:xfrm>
            <a:prstGeom prst="arc">
              <a:avLst>
                <a:gd name="adj1" fmla="val 19898702"/>
                <a:gd name="adj2" fmla="val 9857978"/>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a:stCxn id="18" idx="0"/>
            </p:cNvCxnSpPr>
            <p:nvPr/>
          </p:nvCxnSpPr>
          <p:spPr>
            <a:xfrm>
              <a:off x="7013682" y="3641682"/>
              <a:ext cx="60218" cy="984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13682" y="3641682"/>
              <a:ext cx="106495" cy="3179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1" name="Object 2"/>
          <p:cNvGraphicFramePr>
            <a:graphicFrameLocks noChangeAspect="1"/>
          </p:cNvGraphicFramePr>
          <p:nvPr>
            <p:extLst>
              <p:ext uri="{D42A27DB-BD31-4B8C-83A1-F6EECF244321}">
                <p14:modId xmlns:p14="http://schemas.microsoft.com/office/powerpoint/2010/main" val="466525829"/>
              </p:ext>
            </p:extLst>
          </p:nvPr>
        </p:nvGraphicFramePr>
        <p:xfrm>
          <a:off x="6518823" y="3584942"/>
          <a:ext cx="238125" cy="220663"/>
        </p:xfrm>
        <a:graphic>
          <a:graphicData uri="http://schemas.openxmlformats.org/presentationml/2006/ole">
            <mc:AlternateContent xmlns:mc="http://schemas.openxmlformats.org/markup-compatibility/2006">
              <mc:Choice xmlns:v="urn:schemas-microsoft-com:vml" Requires="v">
                <p:oleObj spid="_x0000_s82260" name="Equation" r:id="rId8" imgW="152400" imgH="139700" progId="Equation.DSMT4">
                  <p:embed/>
                </p:oleObj>
              </mc:Choice>
              <mc:Fallback>
                <p:oleObj name="Equation" r:id="rId8" imgW="152400" imgH="139700" progId="Equation.DSMT4">
                  <p:embed/>
                  <p:pic>
                    <p:nvPicPr>
                      <p:cNvPr id="0" name=""/>
                      <p:cNvPicPr>
                        <a:picLocks noChangeAspect="1" noChangeArrowheads="1"/>
                      </p:cNvPicPr>
                      <p:nvPr/>
                    </p:nvPicPr>
                    <p:blipFill>
                      <a:blip r:embed="rId9"/>
                      <a:srcRect/>
                      <a:stretch>
                        <a:fillRect/>
                      </a:stretch>
                    </p:blipFill>
                    <p:spPr bwMode="auto">
                      <a:xfrm>
                        <a:off x="6518823" y="3584942"/>
                        <a:ext cx="238125" cy="220663"/>
                      </a:xfrm>
                      <a:prstGeom prst="rect">
                        <a:avLst/>
                      </a:prstGeom>
                      <a:noFill/>
                      <a:ln>
                        <a:noFill/>
                      </a:ln>
                      <a:effectLst/>
                    </p:spPr>
                  </p:pic>
                </p:oleObj>
              </mc:Fallback>
            </mc:AlternateContent>
          </a:graphicData>
        </a:graphic>
      </p:graphicFrame>
      <p:graphicFrame>
        <p:nvGraphicFramePr>
          <p:cNvPr id="32" name="Object 2"/>
          <p:cNvGraphicFramePr>
            <a:graphicFrameLocks noChangeAspect="1"/>
          </p:cNvGraphicFramePr>
          <p:nvPr>
            <p:extLst>
              <p:ext uri="{D42A27DB-BD31-4B8C-83A1-F6EECF244321}">
                <p14:modId xmlns:p14="http://schemas.microsoft.com/office/powerpoint/2010/main" val="2236570357"/>
              </p:ext>
            </p:extLst>
          </p:nvPr>
        </p:nvGraphicFramePr>
        <p:xfrm>
          <a:off x="7264743" y="4118970"/>
          <a:ext cx="1528763" cy="742950"/>
        </p:xfrm>
        <a:graphic>
          <a:graphicData uri="http://schemas.openxmlformats.org/presentationml/2006/ole">
            <mc:AlternateContent xmlns:mc="http://schemas.openxmlformats.org/markup-compatibility/2006">
              <mc:Choice xmlns:v="urn:schemas-microsoft-com:vml" Requires="v">
                <p:oleObj spid="_x0000_s82261" name="Equation" r:id="rId10" imgW="977900" imgH="469900" progId="Equation.DSMT4">
                  <p:embed/>
                </p:oleObj>
              </mc:Choice>
              <mc:Fallback>
                <p:oleObj name="Equation" r:id="rId10" imgW="977900" imgH="469900" progId="Equation.DSMT4">
                  <p:embed/>
                  <p:pic>
                    <p:nvPicPr>
                      <p:cNvPr id="0" name=""/>
                      <p:cNvPicPr>
                        <a:picLocks noChangeAspect="1" noChangeArrowheads="1"/>
                      </p:cNvPicPr>
                      <p:nvPr/>
                    </p:nvPicPr>
                    <p:blipFill>
                      <a:blip r:embed="rId11"/>
                      <a:srcRect/>
                      <a:stretch>
                        <a:fillRect/>
                      </a:stretch>
                    </p:blipFill>
                    <p:spPr bwMode="auto">
                      <a:xfrm>
                        <a:off x="7264743" y="4118970"/>
                        <a:ext cx="1528763" cy="742950"/>
                      </a:xfrm>
                      <a:prstGeom prst="rect">
                        <a:avLst/>
                      </a:prstGeom>
                      <a:noFill/>
                      <a:ln>
                        <a:noFill/>
                      </a:ln>
                      <a:effectLst/>
                    </p:spPr>
                  </p:pic>
                </p:oleObj>
              </mc:Fallback>
            </mc:AlternateContent>
          </a:graphicData>
        </a:graphic>
      </p:graphicFrame>
      <p:grpSp>
        <p:nvGrpSpPr>
          <p:cNvPr id="34" name="Group 33"/>
          <p:cNvGrpSpPr/>
          <p:nvPr/>
        </p:nvGrpSpPr>
        <p:grpSpPr>
          <a:xfrm rot="12023805">
            <a:off x="6169979" y="4382538"/>
            <a:ext cx="190501" cy="3394075"/>
            <a:chOff x="7099299" y="885825"/>
            <a:chExt cx="190501" cy="3394075"/>
          </a:xfrm>
          <a:solidFill>
            <a:srgbClr val="FFFFFF"/>
          </a:solidFill>
        </p:grpSpPr>
        <p:sp>
          <p:nvSpPr>
            <p:cNvPr id="35" name="Isosceles Triangle 34"/>
            <p:cNvSpPr/>
            <p:nvPr/>
          </p:nvSpPr>
          <p:spPr>
            <a:xfrm rot="10800000">
              <a:off x="7099300" y="927100"/>
              <a:ext cx="190500" cy="3352800"/>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099299" y="885825"/>
              <a:ext cx="190501" cy="7302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7" name="Object 2"/>
          <p:cNvGraphicFramePr>
            <a:graphicFrameLocks noChangeAspect="1"/>
          </p:cNvGraphicFramePr>
          <p:nvPr>
            <p:extLst>
              <p:ext uri="{D42A27DB-BD31-4B8C-83A1-F6EECF244321}">
                <p14:modId xmlns:p14="http://schemas.microsoft.com/office/powerpoint/2010/main" val="429627495"/>
              </p:ext>
            </p:extLst>
          </p:nvPr>
        </p:nvGraphicFramePr>
        <p:xfrm>
          <a:off x="6444695" y="5762625"/>
          <a:ext cx="1350963" cy="801688"/>
        </p:xfrm>
        <a:graphic>
          <a:graphicData uri="http://schemas.openxmlformats.org/presentationml/2006/ole">
            <mc:AlternateContent xmlns:mc="http://schemas.openxmlformats.org/markup-compatibility/2006">
              <mc:Choice xmlns:v="urn:schemas-microsoft-com:vml" Requires="v">
                <p:oleObj spid="_x0000_s82262" name="Equation" r:id="rId12" imgW="863600" imgH="508000" progId="Equation.DSMT4">
                  <p:embed/>
                </p:oleObj>
              </mc:Choice>
              <mc:Fallback>
                <p:oleObj name="Equation" r:id="rId12" imgW="863600" imgH="508000" progId="Equation.DSMT4">
                  <p:embed/>
                  <p:pic>
                    <p:nvPicPr>
                      <p:cNvPr id="0" name=""/>
                      <p:cNvPicPr>
                        <a:picLocks noChangeAspect="1" noChangeArrowheads="1"/>
                      </p:cNvPicPr>
                      <p:nvPr/>
                    </p:nvPicPr>
                    <p:blipFill>
                      <a:blip r:embed="rId7"/>
                      <a:srcRect/>
                      <a:stretch>
                        <a:fillRect/>
                      </a:stretch>
                    </p:blipFill>
                    <p:spPr bwMode="auto">
                      <a:xfrm>
                        <a:off x="6444695" y="5762625"/>
                        <a:ext cx="1350963" cy="801688"/>
                      </a:xfrm>
                      <a:prstGeom prst="rect">
                        <a:avLst/>
                      </a:prstGeom>
                      <a:noFill/>
                      <a:ln>
                        <a:noFill/>
                      </a:ln>
                      <a:effectLst/>
                    </p:spPr>
                  </p:pic>
                </p:oleObj>
              </mc:Fallback>
            </mc:AlternateContent>
          </a:graphicData>
        </a:graphic>
      </p:graphicFrame>
      <p:sp>
        <p:nvSpPr>
          <p:cNvPr id="42" name="Text Box 56"/>
          <p:cNvSpPr txBox="1">
            <a:spLocks/>
          </p:cNvSpPr>
          <p:nvPr/>
        </p:nvSpPr>
        <p:spPr bwMode="auto">
          <a:xfrm>
            <a:off x="312103" y="4134556"/>
            <a:ext cx="5872797" cy="2237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And as a </a:t>
            </a:r>
            <a:r>
              <a:rPr lang="en-US" sz="2000" dirty="0">
                <a:latin typeface="Times New Roman"/>
                <a:cs typeface="Times New Roman"/>
              </a:rPr>
              <a:t>small side-point, I’ve REALLY simplified what’s going on with these things.  According to </a:t>
            </a:r>
            <a:r>
              <a:rPr lang="en-US" sz="2000" dirty="0" err="1">
                <a:latin typeface="Times New Roman"/>
                <a:cs typeface="Times New Roman"/>
              </a:rPr>
              <a:t>Sterl</a:t>
            </a:r>
            <a:r>
              <a:rPr lang="en-US" sz="2000" dirty="0">
                <a:latin typeface="Times New Roman"/>
                <a:cs typeface="Times New Roman"/>
              </a:rPr>
              <a:t> </a:t>
            </a:r>
            <a:r>
              <a:rPr lang="en-US" sz="2000" dirty="0" err="1">
                <a:latin typeface="Times New Roman"/>
                <a:cs typeface="Times New Roman"/>
              </a:rPr>
              <a:t>Phinney</a:t>
            </a:r>
            <a:r>
              <a:rPr lang="en-US" sz="2000" dirty="0">
                <a:latin typeface="Times New Roman"/>
                <a:cs typeface="Times New Roman"/>
              </a:rPr>
              <a:t>, Professor of Astrophysics at Caltech (and a Poly parent), the progenitor of the Crab Nebula lost 99% of its angular momentum during and since its supernova.  More about this on the next slide (if I get the time to generate it).</a:t>
            </a:r>
            <a:endParaRPr lang="en-US" sz="2000" i="1" dirty="0">
              <a:latin typeface="Times New Roman"/>
              <a:cs typeface="Times New Roman"/>
            </a:endParaRPr>
          </a:p>
        </p:txBody>
      </p:sp>
      <p:sp>
        <p:nvSpPr>
          <p:cNvPr id="43" name="Text Box 56"/>
          <p:cNvSpPr txBox="1">
            <a:spLocks/>
          </p:cNvSpPr>
          <p:nvPr/>
        </p:nvSpPr>
        <p:spPr bwMode="auto">
          <a:xfrm>
            <a:off x="312103" y="2392411"/>
            <a:ext cx="5400201"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008000"/>
                </a:solidFill>
                <a:latin typeface="Times New Roman"/>
                <a:cs typeface="Times New Roman"/>
              </a:rPr>
              <a:t>earth’s path</a:t>
            </a:r>
            <a:r>
              <a:rPr lang="en-US" sz="2000" dirty="0">
                <a:latin typeface="Times New Roman"/>
                <a:cs typeface="Times New Roman"/>
              </a:rPr>
              <a:t>, a blast of </a:t>
            </a:r>
            <a:r>
              <a:rPr lang="en-US" sz="2000" dirty="0">
                <a:solidFill>
                  <a:srgbClr val="0000FF"/>
                </a:solidFill>
                <a:latin typeface="Times New Roman"/>
                <a:cs typeface="Times New Roman"/>
              </a:rPr>
              <a:t>radio wave </a:t>
            </a:r>
            <a:r>
              <a:rPr lang="en-US" sz="2000" dirty="0">
                <a:solidFill>
                  <a:schemeClr val="tx1"/>
                </a:solidFill>
                <a:latin typeface="Times New Roman"/>
                <a:cs typeface="Times New Roman"/>
              </a:rPr>
              <a:t>will hit the earth </a:t>
            </a:r>
            <a:r>
              <a:rPr lang="en-US" sz="2000" i="1" dirty="0">
                <a:solidFill>
                  <a:srgbClr val="0000FF"/>
                </a:solidFill>
                <a:latin typeface="Times New Roman"/>
                <a:cs typeface="Times New Roman"/>
              </a:rPr>
              <a:t>every time the star completes one rotation</a:t>
            </a:r>
            <a:r>
              <a:rPr lang="en-US" sz="2000" dirty="0">
                <a:latin typeface="Times New Roman"/>
                <a:cs typeface="Times New Roman"/>
              </a:rPr>
              <a:t>.  In other words, we </a:t>
            </a:r>
            <a:r>
              <a:rPr lang="en-US" sz="2000" dirty="0">
                <a:solidFill>
                  <a:schemeClr val="tx1"/>
                </a:solidFill>
                <a:latin typeface="Times New Roman"/>
                <a:cs typeface="Times New Roman"/>
              </a:rPr>
              <a:t>can</a:t>
            </a:r>
            <a:r>
              <a:rPr lang="en-US" sz="2000" dirty="0">
                <a:solidFill>
                  <a:srgbClr val="3366FF"/>
                </a:solidFill>
                <a:latin typeface="Times New Roman"/>
                <a:cs typeface="Times New Roman"/>
              </a:rPr>
              <a:t> </a:t>
            </a:r>
            <a:r>
              <a:rPr lang="en-US" sz="2000" i="1" dirty="0">
                <a:solidFill>
                  <a:srgbClr val="0000FF"/>
                </a:solidFill>
                <a:latin typeface="Times New Roman"/>
                <a:cs typeface="Times New Roman"/>
              </a:rPr>
              <a:t>hear </a:t>
            </a:r>
            <a:r>
              <a:rPr lang="en-US" sz="2000" dirty="0">
                <a:solidFill>
                  <a:srgbClr val="0000FF"/>
                </a:solidFill>
                <a:latin typeface="Times New Roman"/>
                <a:cs typeface="Times New Roman"/>
              </a:rPr>
              <a:t>them </a:t>
            </a:r>
            <a:r>
              <a:rPr lang="en-US" sz="2000" dirty="0">
                <a:latin typeface="Times New Roman"/>
                <a:cs typeface="Times New Roman"/>
              </a:rPr>
              <a:t>using a </a:t>
            </a:r>
            <a:r>
              <a:rPr lang="en-US" sz="2000" dirty="0">
                <a:solidFill>
                  <a:srgbClr val="0000FF"/>
                </a:solidFill>
                <a:latin typeface="Times New Roman"/>
                <a:cs typeface="Times New Roman"/>
              </a:rPr>
              <a:t>radio telescope.</a:t>
            </a:r>
            <a:r>
              <a:rPr lang="en-US" sz="2000" dirty="0">
                <a:latin typeface="Times New Roman"/>
                <a:cs typeface="Times New Roman"/>
              </a:rPr>
              <a:t>  This is what you will experience on the next slide.  Pretty amazing!</a:t>
            </a:r>
            <a:endParaRPr lang="en-US" sz="2000" i="1" dirty="0">
              <a:latin typeface="Times New Roman"/>
              <a:cs typeface="Times New Roman"/>
            </a:endParaRPr>
          </a:p>
        </p:txBody>
      </p:sp>
    </p:spTree>
    <p:extLst>
      <p:ext uri="{BB962C8B-B14F-4D97-AF65-F5344CB8AC3E}">
        <p14:creationId xmlns:p14="http://schemas.microsoft.com/office/powerpoint/2010/main" val="297954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21.)</a:t>
            </a:r>
          </a:p>
        </p:txBody>
      </p:sp>
      <p:sp>
        <p:nvSpPr>
          <p:cNvPr id="6" name="Text Box 56"/>
          <p:cNvSpPr txBox="1">
            <a:spLocks/>
          </p:cNvSpPr>
          <p:nvPr/>
        </p:nvSpPr>
        <p:spPr bwMode="auto">
          <a:xfrm>
            <a:off x="299403" y="317820"/>
            <a:ext cx="8615997"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Non-AP minutia about neutron stars:  </a:t>
            </a:r>
            <a:r>
              <a:rPr lang="en-US" sz="2000" dirty="0">
                <a:latin typeface="Times New Roman"/>
                <a:cs typeface="Times New Roman"/>
              </a:rPr>
              <a:t>According to Dr. </a:t>
            </a:r>
            <a:r>
              <a:rPr lang="en-US" sz="2000" dirty="0" err="1">
                <a:latin typeface="Times New Roman"/>
                <a:cs typeface="Times New Roman"/>
              </a:rPr>
              <a:t>Phinney</a:t>
            </a:r>
            <a:r>
              <a:rPr lang="en-US" sz="2000" dirty="0">
                <a:latin typeface="Times New Roman"/>
                <a:cs typeface="Times New Roman"/>
              </a:rPr>
              <a:t>,</a:t>
            </a:r>
            <a:endParaRPr lang="en-US" sz="2000" i="1" dirty="0">
              <a:latin typeface="Times New Roman"/>
              <a:cs typeface="Times New Roman"/>
            </a:endParaRPr>
          </a:p>
        </p:txBody>
      </p:sp>
    </p:spTree>
    <p:extLst>
      <p:ext uri="{BB962C8B-B14F-4D97-AF65-F5344CB8AC3E}">
        <p14:creationId xmlns:p14="http://schemas.microsoft.com/office/powerpoint/2010/main" val="1045483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22.)</a:t>
            </a:r>
          </a:p>
        </p:txBody>
      </p:sp>
      <p:sp>
        <p:nvSpPr>
          <p:cNvPr id="33" name="Text Box 56"/>
          <p:cNvSpPr txBox="1">
            <a:spLocks/>
          </p:cNvSpPr>
          <p:nvPr/>
        </p:nvSpPr>
        <p:spPr bwMode="auto">
          <a:xfrm>
            <a:off x="287291" y="156377"/>
            <a:ext cx="8640809" cy="137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400" dirty="0">
                <a:solidFill>
                  <a:srgbClr val="FF0000"/>
                </a:solidFill>
                <a:latin typeface="Apple Chancery"/>
                <a:cs typeface="Apple Chancery"/>
              </a:rPr>
              <a:t>Remembering that </a:t>
            </a:r>
            <a:r>
              <a:rPr lang="en-US" sz="2000" dirty="0">
                <a:solidFill>
                  <a:schemeClr val="tx1"/>
                </a:solidFill>
                <a:latin typeface="Times New Roman" panose="02020603050405020304" pitchFamily="18" charset="0"/>
                <a:cs typeface="Times New Roman" panose="02020603050405020304" pitchFamily="18" charset="0"/>
              </a:rPr>
              <a:t>these are </a:t>
            </a:r>
            <a:r>
              <a:rPr lang="en-US" sz="2000" dirty="0">
                <a:solidFill>
                  <a:srgbClr val="2253D4"/>
                </a:solidFill>
                <a:latin typeface="Times New Roman" panose="02020603050405020304" pitchFamily="18" charset="0"/>
                <a:cs typeface="Times New Roman" panose="02020603050405020304" pitchFamily="18" charset="0"/>
              </a:rPr>
              <a:t>super dense </a:t>
            </a:r>
            <a:r>
              <a:rPr lang="en-US" sz="2000" dirty="0">
                <a:solidFill>
                  <a:schemeClr val="tx1"/>
                </a:solidFill>
                <a:latin typeface="Times New Roman" panose="02020603050405020304" pitchFamily="18" charset="0"/>
                <a:cs typeface="Times New Roman" panose="02020603050405020304" pitchFamily="18" charset="0"/>
              </a:rPr>
              <a:t>(density of 1000 Nimitz-class aircraft carriers compressed to the size of a marble) </a:t>
            </a:r>
            <a:r>
              <a:rPr lang="en-US" sz="2000" dirty="0">
                <a:solidFill>
                  <a:srgbClr val="2253D4"/>
                </a:solidFill>
                <a:latin typeface="Times New Roman" panose="02020603050405020304" pitchFamily="18" charset="0"/>
                <a:cs typeface="Times New Roman" panose="02020603050405020304" pitchFamily="18" charset="0"/>
              </a:rPr>
              <a:t>stars</a:t>
            </a:r>
            <a:r>
              <a:rPr lang="en-US" sz="2000" dirty="0">
                <a:solidFill>
                  <a:schemeClr val="tx1"/>
                </a:solidFill>
                <a:latin typeface="Times New Roman" panose="02020603050405020304" pitchFamily="18" charset="0"/>
                <a:cs typeface="Times New Roman" panose="02020603050405020304" pitchFamily="18" charset="0"/>
              </a:rPr>
              <a:t> that are, maybe, </a:t>
            </a:r>
            <a:r>
              <a:rPr lang="en-US" sz="2000" dirty="0">
                <a:solidFill>
                  <a:srgbClr val="2253D4"/>
                </a:solidFill>
                <a:latin typeface="Times New Roman" panose="02020603050405020304" pitchFamily="18" charset="0"/>
                <a:cs typeface="Times New Roman" panose="02020603050405020304" pitchFamily="18" charset="0"/>
              </a:rPr>
              <a:t>15 km across</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a:solidFill>
                  <a:srgbClr val="2253D4"/>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that </a:t>
            </a:r>
            <a:r>
              <a:rPr lang="en-US" sz="2000" dirty="0">
                <a:solidFill>
                  <a:srgbClr val="2253D4"/>
                </a:solidFill>
                <a:latin typeface="Times New Roman" panose="02020603050405020304" pitchFamily="18" charset="0"/>
                <a:cs typeface="Times New Roman" panose="02020603050405020304" pitchFamily="18" charset="0"/>
              </a:rPr>
              <a:t>each rotation produces one beat</a:t>
            </a:r>
            <a:r>
              <a:rPr lang="en-US" sz="2000" dirty="0">
                <a:solidFill>
                  <a:schemeClr val="tx1"/>
                </a:solidFill>
                <a:latin typeface="Times New Roman" panose="02020603050405020304" pitchFamily="18" charset="0"/>
                <a:cs typeface="Times New Roman" panose="02020603050405020304" pitchFamily="18" charset="0"/>
              </a:rPr>
              <a:t>, here </a:t>
            </a:r>
            <a:r>
              <a:rPr lang="en-US" sz="2000">
                <a:solidFill>
                  <a:schemeClr val="tx1"/>
                </a:solidFill>
                <a:latin typeface="Times New Roman" panose="02020603050405020304" pitchFamily="18" charset="0"/>
                <a:cs typeface="Times New Roman" panose="02020603050405020304" pitchFamily="18" charset="0"/>
              </a:rPr>
              <a:t>is what a </a:t>
            </a:r>
            <a:r>
              <a:rPr lang="en-US" sz="2000">
                <a:solidFill>
                  <a:srgbClr val="2253D4"/>
                </a:solidFill>
                <a:latin typeface="Times New Roman" panose="02020603050405020304" pitchFamily="18" charset="0"/>
                <a:cs typeface="Times New Roman" panose="02020603050405020304" pitchFamily="18" charset="0"/>
              </a:rPr>
              <a:t>pulsar sounds </a:t>
            </a:r>
            <a:r>
              <a:rPr lang="en-US" sz="2000" dirty="0">
                <a:solidFill>
                  <a:srgbClr val="2253D4"/>
                </a:solidFill>
                <a:latin typeface="Times New Roman" panose="02020603050405020304" pitchFamily="18" charset="0"/>
                <a:cs typeface="Times New Roman" panose="02020603050405020304" pitchFamily="18" charset="0"/>
              </a:rPr>
              <a:t>like </a:t>
            </a:r>
            <a:r>
              <a:rPr lang="en-US" sz="2000" dirty="0">
                <a:solidFill>
                  <a:schemeClr val="tx1"/>
                </a:solidFill>
                <a:latin typeface="Times New Roman" panose="02020603050405020304" pitchFamily="18" charset="0"/>
                <a:cs typeface="Times New Roman" panose="02020603050405020304" pitchFamily="18" charset="0"/>
              </a:rPr>
              <a:t>as observed by a radio telescope.  </a:t>
            </a:r>
            <a:endParaRPr lang="en-US" sz="2000" dirty="0">
              <a:latin typeface="Times New Roman"/>
              <a:cs typeface="Times New Roman"/>
            </a:endParaRPr>
          </a:p>
        </p:txBody>
      </p:sp>
      <p:pic>
        <p:nvPicPr>
          <p:cNvPr id="2" name="pulsa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4697" y="1688515"/>
            <a:ext cx="6605995" cy="4128747"/>
          </a:xfrm>
          <a:prstGeom prst="rect">
            <a:avLst/>
          </a:prstGeom>
        </p:spPr>
      </p:pic>
      <p:sp>
        <p:nvSpPr>
          <p:cNvPr id="6" name="Text Box 56">
            <a:extLst>
              <a:ext uri="{FF2B5EF4-FFF2-40B4-BE49-F238E27FC236}">
                <a16:creationId xmlns:a16="http://schemas.microsoft.com/office/drawing/2014/main" id="{422E1BDD-EF99-274A-9643-377A8DAB2A38}"/>
              </a:ext>
            </a:extLst>
          </p:cNvPr>
          <p:cNvSpPr txBox="1">
            <a:spLocks/>
          </p:cNvSpPr>
          <p:nvPr/>
        </p:nvSpPr>
        <p:spPr bwMode="auto">
          <a:xfrm>
            <a:off x="287291" y="6102408"/>
            <a:ext cx="8640809"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400" dirty="0">
                <a:solidFill>
                  <a:srgbClr val="FF0000"/>
                </a:solidFill>
                <a:latin typeface="Apple Chancery"/>
                <a:cs typeface="Apple Chancery"/>
              </a:rPr>
              <a:t>AMAZING!!!</a:t>
            </a:r>
            <a:endParaRPr lang="en-US" sz="2000" dirty="0">
              <a:latin typeface="Times New Roman"/>
              <a:cs typeface="Times New Roman"/>
            </a:endParaRPr>
          </a:p>
        </p:txBody>
      </p:sp>
    </p:spTree>
    <p:extLst>
      <p:ext uri="{BB962C8B-B14F-4D97-AF65-F5344CB8AC3E}">
        <p14:creationId xmlns:p14="http://schemas.microsoft.com/office/powerpoint/2010/main" val="167091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56"/>
          <p:cNvSpPr txBox="1">
            <a:spLocks/>
          </p:cNvSpPr>
          <p:nvPr/>
        </p:nvSpPr>
        <p:spPr bwMode="auto">
          <a:xfrm>
            <a:off x="631190" y="3012304"/>
            <a:ext cx="8233409"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 Is angular momentum conserved </a:t>
            </a:r>
            <a:r>
              <a:rPr lang="en-US" sz="2000" dirty="0">
                <a:latin typeface="Times New Roman"/>
                <a:cs typeface="Times New Roman"/>
              </a:rPr>
              <a:t>through the collision?  If so, write out the </a:t>
            </a:r>
            <a:r>
              <a:rPr lang="en-US" sz="2000" i="1" dirty="0">
                <a:solidFill>
                  <a:srgbClr val="0000FF"/>
                </a:solidFill>
                <a:latin typeface="Times New Roman"/>
                <a:cs typeface="Times New Roman"/>
              </a:rPr>
              <a:t>conservation of angular momentum </a:t>
            </a:r>
            <a:r>
              <a:rPr lang="en-US" sz="2000" dirty="0">
                <a:latin typeface="Times New Roman"/>
                <a:cs typeface="Times New Roman"/>
              </a:rPr>
              <a:t>relationship.  If not, justify.</a:t>
            </a: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23.)</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6" name="Text Box 56"/>
          <p:cNvSpPr txBox="1">
            <a:spLocks/>
          </p:cNvSpPr>
          <p:nvPr/>
        </p:nvSpPr>
        <p:spPr bwMode="auto">
          <a:xfrm>
            <a:off x="312103" y="239841"/>
            <a:ext cx="6672897"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7: </a:t>
            </a:r>
            <a:r>
              <a:rPr lang="en-US" sz="2000" dirty="0">
                <a:latin typeface="Times New Roman"/>
                <a:cs typeface="Times New Roman"/>
              </a:rPr>
              <a:t>Consider a </a:t>
            </a:r>
            <a:r>
              <a:rPr lang="en-US" sz="2000" i="1" dirty="0">
                <a:solidFill>
                  <a:srgbClr val="0000FF"/>
                </a:solidFill>
                <a:latin typeface="Times New Roman"/>
                <a:cs typeface="Times New Roman"/>
              </a:rPr>
              <a:t>meter stick </a:t>
            </a:r>
            <a:r>
              <a:rPr lang="en-US" sz="2000" dirty="0">
                <a:latin typeface="Times New Roman"/>
                <a:cs typeface="Times New Roman"/>
              </a:rPr>
              <a:t>of mass </a:t>
            </a:r>
            <a:r>
              <a:rPr lang="en-US" sz="2000" i="1" dirty="0">
                <a:solidFill>
                  <a:srgbClr val="FF0000"/>
                </a:solidFill>
                <a:latin typeface="Times New Roman"/>
                <a:cs typeface="Times New Roman"/>
              </a:rPr>
              <a:t>M</a:t>
            </a:r>
            <a:r>
              <a:rPr lang="en-US" sz="2000" dirty="0">
                <a:latin typeface="Times New Roman"/>
                <a:cs typeface="Times New Roman"/>
              </a:rPr>
              <a:t> </a:t>
            </a:r>
            <a:r>
              <a:rPr lang="en-US" sz="2000" dirty="0">
                <a:solidFill>
                  <a:srgbClr val="0000FF"/>
                </a:solidFill>
                <a:latin typeface="Times New Roman"/>
                <a:cs typeface="Times New Roman"/>
              </a:rPr>
              <a:t>pinned at its center</a:t>
            </a:r>
            <a:r>
              <a:rPr lang="en-US" sz="2000" dirty="0">
                <a:latin typeface="Times New Roman"/>
                <a:cs typeface="Times New Roman"/>
              </a:rPr>
              <a:t>.  A </a:t>
            </a:r>
            <a:r>
              <a:rPr lang="en-US" sz="2000" dirty="0">
                <a:solidFill>
                  <a:srgbClr val="0000FF"/>
                </a:solidFill>
                <a:latin typeface="Times New Roman"/>
                <a:cs typeface="Times New Roman"/>
              </a:rPr>
              <a:t>puck of mass </a:t>
            </a:r>
            <a:r>
              <a:rPr lang="en-US" sz="2000" i="1" dirty="0">
                <a:solidFill>
                  <a:srgbClr val="FF0000"/>
                </a:solidFill>
                <a:latin typeface="Times New Roman"/>
                <a:cs typeface="Times New Roman"/>
              </a:rPr>
              <a:t>m</a:t>
            </a:r>
            <a:r>
              <a:rPr lang="en-US" sz="2000" dirty="0">
                <a:latin typeface="Times New Roman"/>
                <a:cs typeface="Times New Roman"/>
              </a:rPr>
              <a:t> moving with velocity     </a:t>
            </a:r>
            <a:r>
              <a:rPr lang="en-US" sz="2000" dirty="0">
                <a:solidFill>
                  <a:srgbClr val="0000FF"/>
                </a:solidFill>
                <a:latin typeface="Times New Roman"/>
                <a:cs typeface="Times New Roman"/>
              </a:rPr>
              <a:t>strikes</a:t>
            </a:r>
            <a:r>
              <a:rPr lang="en-US" sz="2000" dirty="0">
                <a:latin typeface="Times New Roman"/>
                <a:cs typeface="Times New Roman"/>
              </a:rPr>
              <a:t> the </a:t>
            </a:r>
            <a:r>
              <a:rPr lang="en-US" sz="2000" i="1" dirty="0">
                <a:latin typeface="Times New Roman"/>
                <a:cs typeface="Times New Roman"/>
              </a:rPr>
              <a:t>meter stick </a:t>
            </a:r>
            <a:r>
              <a:rPr lang="en-US" sz="2000" dirty="0">
                <a:latin typeface="Times New Roman"/>
                <a:cs typeface="Times New Roman"/>
              </a:rPr>
              <a:t>a distance </a:t>
            </a:r>
            <a:r>
              <a:rPr lang="en-US" sz="2000" i="1" dirty="0">
                <a:solidFill>
                  <a:srgbClr val="FF0000"/>
                </a:solidFill>
                <a:latin typeface="Times New Roman"/>
                <a:cs typeface="Times New Roman"/>
              </a:rPr>
              <a:t>d</a:t>
            </a:r>
            <a:r>
              <a:rPr lang="en-US" sz="2000" i="1" dirty="0">
                <a:latin typeface="Times New Roman"/>
                <a:cs typeface="Times New Roman"/>
              </a:rPr>
              <a:t> </a:t>
            </a:r>
            <a:r>
              <a:rPr lang="en-US" sz="2000" dirty="0">
                <a:solidFill>
                  <a:srgbClr val="0000FF"/>
                </a:solidFill>
                <a:latin typeface="Times New Roman"/>
                <a:cs typeface="Times New Roman"/>
              </a:rPr>
              <a:t>units from the center and sticks to it</a:t>
            </a:r>
            <a:r>
              <a:rPr lang="en-US" sz="2000" dirty="0">
                <a:latin typeface="Times New Roman"/>
                <a:cs typeface="Times New Roman"/>
              </a:rPr>
              <a:t>.</a:t>
            </a:r>
          </a:p>
        </p:txBody>
      </p:sp>
      <p:sp>
        <p:nvSpPr>
          <p:cNvPr id="49" name="Text Box 56"/>
          <p:cNvSpPr txBox="1">
            <a:spLocks/>
          </p:cNvSpPr>
          <p:nvPr/>
        </p:nvSpPr>
        <p:spPr bwMode="auto">
          <a:xfrm>
            <a:off x="631191" y="1352269"/>
            <a:ext cx="6353810"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 Is momentum conserved </a:t>
            </a:r>
            <a:r>
              <a:rPr lang="en-US" sz="2000" dirty="0">
                <a:latin typeface="Times New Roman"/>
                <a:cs typeface="Times New Roman"/>
              </a:rPr>
              <a:t>through the collision?  If so, write out the </a:t>
            </a:r>
            <a:r>
              <a:rPr lang="en-US" sz="2000" i="1" dirty="0">
                <a:solidFill>
                  <a:srgbClr val="0000FF"/>
                </a:solidFill>
                <a:latin typeface="Times New Roman"/>
                <a:cs typeface="Times New Roman"/>
              </a:rPr>
              <a:t>conservation of momentum </a:t>
            </a:r>
            <a:r>
              <a:rPr lang="en-US" sz="2000" dirty="0">
                <a:solidFill>
                  <a:srgbClr val="0000FF"/>
                </a:solidFill>
                <a:latin typeface="Times New Roman"/>
                <a:cs typeface="Times New Roman"/>
              </a:rPr>
              <a:t>relationship</a:t>
            </a:r>
            <a:r>
              <a:rPr lang="en-US" sz="2000" dirty="0">
                <a:latin typeface="Times New Roman"/>
                <a:cs typeface="Times New Roman"/>
              </a:rPr>
              <a:t> thru the collision.  If not, justify your response.</a:t>
            </a:r>
          </a:p>
        </p:txBody>
      </p:sp>
      <p:sp>
        <p:nvSpPr>
          <p:cNvPr id="50" name="Text Box 56"/>
          <p:cNvSpPr txBox="1">
            <a:spLocks/>
          </p:cNvSpPr>
          <p:nvPr/>
        </p:nvSpPr>
        <p:spPr bwMode="auto">
          <a:xfrm>
            <a:off x="978615" y="2334795"/>
            <a:ext cx="6161723" cy="6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Momentum</a:t>
            </a:r>
            <a:r>
              <a:rPr lang="en-US" sz="1800" dirty="0">
                <a:solidFill>
                  <a:srgbClr val="0000FF"/>
                </a:solidFill>
                <a:latin typeface="Times New Roman"/>
                <a:cs typeface="Times New Roman"/>
              </a:rPr>
              <a:t> </a:t>
            </a:r>
            <a:r>
              <a:rPr lang="en-US" sz="1800" dirty="0">
                <a:latin typeface="Times New Roman"/>
                <a:cs typeface="Times New Roman"/>
              </a:rPr>
              <a:t>is </a:t>
            </a:r>
            <a:r>
              <a:rPr lang="en-US" sz="1800" dirty="0">
                <a:solidFill>
                  <a:srgbClr val="FF0000"/>
                </a:solidFill>
                <a:latin typeface="Times New Roman"/>
                <a:cs typeface="Times New Roman"/>
              </a:rPr>
              <a:t>NOT CONSERVED </a:t>
            </a:r>
            <a:r>
              <a:rPr lang="en-US" sz="1800" dirty="0">
                <a:latin typeface="Times New Roman"/>
                <a:cs typeface="Times New Roman"/>
              </a:rPr>
              <a:t>as the pin provides an </a:t>
            </a:r>
            <a:r>
              <a:rPr lang="en-US" sz="1800" i="1" dirty="0">
                <a:solidFill>
                  <a:srgbClr val="0000FF"/>
                </a:solidFill>
                <a:latin typeface="Times New Roman"/>
                <a:cs typeface="Times New Roman"/>
              </a:rPr>
              <a:t>external impulse</a:t>
            </a:r>
            <a:r>
              <a:rPr lang="en-US" sz="1800" dirty="0">
                <a:latin typeface="Times New Roman"/>
                <a:cs typeface="Times New Roman"/>
              </a:rPr>
              <a:t>.</a:t>
            </a:r>
          </a:p>
        </p:txBody>
      </p:sp>
      <p:graphicFrame>
        <p:nvGraphicFramePr>
          <p:cNvPr id="52" name="Object 2"/>
          <p:cNvGraphicFramePr>
            <a:graphicFrameLocks noChangeAspect="1"/>
          </p:cNvGraphicFramePr>
          <p:nvPr>
            <p:extLst>
              <p:ext uri="{D42A27DB-BD31-4B8C-83A1-F6EECF244321}">
                <p14:modId xmlns:p14="http://schemas.microsoft.com/office/powerpoint/2010/main" val="3427084129"/>
              </p:ext>
            </p:extLst>
          </p:nvPr>
        </p:nvGraphicFramePr>
        <p:xfrm>
          <a:off x="5250618" y="720724"/>
          <a:ext cx="305632" cy="343165"/>
        </p:xfrm>
        <a:graphic>
          <a:graphicData uri="http://schemas.openxmlformats.org/presentationml/2006/ole">
            <mc:AlternateContent xmlns:mc="http://schemas.openxmlformats.org/markup-compatibility/2006">
              <mc:Choice xmlns:v="urn:schemas-microsoft-com:vml" Requires="v">
                <p:oleObj spid="_x0000_s34749" name="Equation" r:id="rId4" imgW="177800" imgH="203200" progId="Equation.DSMT4">
                  <p:embed/>
                </p:oleObj>
              </mc:Choice>
              <mc:Fallback>
                <p:oleObj name="Equation" r:id="rId4" imgW="177800" imgH="203200" progId="Equation.DSMT4">
                  <p:embed/>
                  <p:pic>
                    <p:nvPicPr>
                      <p:cNvPr id="0" name=""/>
                      <p:cNvPicPr>
                        <a:picLocks noChangeAspect="1" noChangeArrowheads="1"/>
                      </p:cNvPicPr>
                      <p:nvPr/>
                    </p:nvPicPr>
                    <p:blipFill>
                      <a:blip r:embed="rId5"/>
                      <a:srcRect/>
                      <a:stretch>
                        <a:fillRect/>
                      </a:stretch>
                    </p:blipFill>
                    <p:spPr bwMode="auto">
                      <a:xfrm>
                        <a:off x="5250618" y="720724"/>
                        <a:ext cx="305632" cy="343165"/>
                      </a:xfrm>
                      <a:prstGeom prst="rect">
                        <a:avLst/>
                      </a:prstGeom>
                      <a:noFill/>
                      <a:ln>
                        <a:noFill/>
                      </a:ln>
                      <a:effectLst/>
                    </p:spPr>
                  </p:pic>
                </p:oleObj>
              </mc:Fallback>
            </mc:AlternateContent>
          </a:graphicData>
        </a:graphic>
      </p:graphicFrame>
      <p:sp>
        <p:nvSpPr>
          <p:cNvPr id="53" name="Text Box 56"/>
          <p:cNvSpPr txBox="1">
            <a:spLocks/>
          </p:cNvSpPr>
          <p:nvPr/>
        </p:nvSpPr>
        <p:spPr bwMode="auto">
          <a:xfrm>
            <a:off x="978615" y="3768042"/>
            <a:ext cx="2767885" cy="91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Angular momentum </a:t>
            </a:r>
            <a:r>
              <a:rPr lang="en-US" sz="1800" dirty="0">
                <a:solidFill>
                  <a:srgbClr val="FF0000"/>
                </a:solidFill>
                <a:latin typeface="Times New Roman"/>
                <a:cs typeface="Times New Roman"/>
              </a:rPr>
              <a:t>IS</a:t>
            </a:r>
            <a:r>
              <a:rPr lang="en-US" sz="1800" dirty="0">
                <a:latin typeface="Times New Roman"/>
                <a:cs typeface="Times New Roman"/>
              </a:rPr>
              <a:t> </a:t>
            </a:r>
            <a:r>
              <a:rPr lang="en-US" sz="1800" dirty="0">
                <a:solidFill>
                  <a:srgbClr val="0000FF"/>
                </a:solidFill>
                <a:latin typeface="Times New Roman"/>
                <a:cs typeface="Times New Roman"/>
              </a:rPr>
              <a:t>conserved </a:t>
            </a:r>
            <a:r>
              <a:rPr lang="en-US" sz="1800" dirty="0">
                <a:latin typeface="Times New Roman"/>
                <a:cs typeface="Times New Roman"/>
              </a:rPr>
              <a:t>as all the </a:t>
            </a:r>
            <a:r>
              <a:rPr lang="en-US" sz="1800" i="1" dirty="0">
                <a:solidFill>
                  <a:srgbClr val="0000FF"/>
                </a:solidFill>
                <a:latin typeface="Times New Roman"/>
                <a:cs typeface="Times New Roman"/>
              </a:rPr>
              <a:t>torques about the pin are internal</a:t>
            </a:r>
            <a:r>
              <a:rPr lang="en-US" sz="1800" dirty="0">
                <a:latin typeface="Times New Roman"/>
                <a:cs typeface="Times New Roman"/>
              </a:rPr>
              <a:t>.</a:t>
            </a:r>
          </a:p>
        </p:txBody>
      </p:sp>
      <p:graphicFrame>
        <p:nvGraphicFramePr>
          <p:cNvPr id="54" name="Object 2"/>
          <p:cNvGraphicFramePr>
            <a:graphicFrameLocks noChangeAspect="1"/>
          </p:cNvGraphicFramePr>
          <p:nvPr>
            <p:extLst>
              <p:ext uri="{D42A27DB-BD31-4B8C-83A1-F6EECF244321}">
                <p14:modId xmlns:p14="http://schemas.microsoft.com/office/powerpoint/2010/main" val="1388846442"/>
              </p:ext>
            </p:extLst>
          </p:nvPr>
        </p:nvGraphicFramePr>
        <p:xfrm>
          <a:off x="3947996" y="3891797"/>
          <a:ext cx="4396660" cy="1737060"/>
        </p:xfrm>
        <a:graphic>
          <a:graphicData uri="http://schemas.openxmlformats.org/presentationml/2006/ole">
            <mc:AlternateContent xmlns:mc="http://schemas.openxmlformats.org/markup-compatibility/2006">
              <mc:Choice xmlns:v="urn:schemas-microsoft-com:vml" Requires="v">
                <p:oleObj spid="_x0000_s34750" name="Equation" r:id="rId6" imgW="2806700" imgH="1104900" progId="Equation.DSMT4">
                  <p:embed/>
                </p:oleObj>
              </mc:Choice>
              <mc:Fallback>
                <p:oleObj name="Equation" r:id="rId6" imgW="2806700" imgH="1104900" progId="Equation.DSMT4">
                  <p:embed/>
                  <p:pic>
                    <p:nvPicPr>
                      <p:cNvPr id="0" name=""/>
                      <p:cNvPicPr>
                        <a:picLocks noChangeAspect="1" noChangeArrowheads="1"/>
                      </p:cNvPicPr>
                      <p:nvPr/>
                    </p:nvPicPr>
                    <p:blipFill>
                      <a:blip r:embed="rId7"/>
                      <a:srcRect/>
                      <a:stretch>
                        <a:fillRect/>
                      </a:stretch>
                    </p:blipFill>
                    <p:spPr bwMode="auto">
                      <a:xfrm>
                        <a:off x="3947996" y="3891797"/>
                        <a:ext cx="4396660" cy="1737060"/>
                      </a:xfrm>
                      <a:prstGeom prst="rect">
                        <a:avLst/>
                      </a:prstGeom>
                      <a:noFill/>
                      <a:ln>
                        <a:noFill/>
                      </a:ln>
                      <a:effectLst/>
                    </p:spPr>
                  </p:pic>
                </p:oleObj>
              </mc:Fallback>
            </mc:AlternateContent>
          </a:graphicData>
        </a:graphic>
      </p:graphicFrame>
      <p:sp>
        <p:nvSpPr>
          <p:cNvPr id="55" name="Text Box 56"/>
          <p:cNvSpPr txBox="1">
            <a:spLocks/>
          </p:cNvSpPr>
          <p:nvPr/>
        </p:nvSpPr>
        <p:spPr bwMode="auto">
          <a:xfrm>
            <a:off x="631190" y="5708657"/>
            <a:ext cx="8233409"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c.) Is energy conserved </a:t>
            </a:r>
            <a:r>
              <a:rPr lang="en-US" sz="2000" dirty="0">
                <a:latin typeface="Times New Roman"/>
                <a:cs typeface="Times New Roman"/>
              </a:rPr>
              <a:t>through the collision?  </a:t>
            </a:r>
          </a:p>
        </p:txBody>
      </p:sp>
      <p:sp>
        <p:nvSpPr>
          <p:cNvPr id="56" name="Text Box 56"/>
          <p:cNvSpPr txBox="1">
            <a:spLocks/>
          </p:cNvSpPr>
          <p:nvPr/>
        </p:nvSpPr>
        <p:spPr bwMode="auto">
          <a:xfrm>
            <a:off x="1350136" y="6070907"/>
            <a:ext cx="6994520"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Nope!  </a:t>
            </a:r>
            <a:r>
              <a:rPr lang="en-US" sz="1800" dirty="0">
                <a:latin typeface="Times New Roman"/>
                <a:cs typeface="Times New Roman"/>
              </a:rPr>
              <a:t>IT’S A COLLISION!!!!</a:t>
            </a:r>
          </a:p>
        </p:txBody>
      </p:sp>
      <p:grpSp>
        <p:nvGrpSpPr>
          <p:cNvPr id="2" name="Group 1"/>
          <p:cNvGrpSpPr/>
          <p:nvPr/>
        </p:nvGrpSpPr>
        <p:grpSpPr>
          <a:xfrm>
            <a:off x="7070725" y="93254"/>
            <a:ext cx="1583466" cy="2421346"/>
            <a:chOff x="7070725" y="93254"/>
            <a:chExt cx="1583466" cy="2421346"/>
          </a:xfrm>
        </p:grpSpPr>
        <p:sp>
          <p:nvSpPr>
            <p:cNvPr id="12" name="Rectangle 11"/>
            <p:cNvSpPr/>
            <p:nvPr/>
          </p:nvSpPr>
          <p:spPr>
            <a:xfrm>
              <a:off x="76073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425375324"/>
                </p:ext>
              </p:extLst>
            </p:nvPr>
          </p:nvGraphicFramePr>
          <p:xfrm>
            <a:off x="7312025" y="258763"/>
            <a:ext cx="250825" cy="190500"/>
          </p:xfrm>
          <a:graphic>
            <a:graphicData uri="http://schemas.openxmlformats.org/presentationml/2006/ole">
              <mc:AlternateContent xmlns:mc="http://schemas.openxmlformats.org/markup-compatibility/2006">
                <mc:Choice xmlns:v="urn:schemas-microsoft-com:vml" Requires="v">
                  <p:oleObj spid="_x0000_s34751" name="Equation" r:id="rId8" imgW="165100" imgH="127000" progId="Equation.DSMT4">
                    <p:embed/>
                  </p:oleObj>
                </mc:Choice>
                <mc:Fallback>
                  <p:oleObj name="Equation" r:id="rId8" imgW="165100" imgH="127000" progId="Equation.DSMT4">
                    <p:embed/>
                    <p:pic>
                      <p:nvPicPr>
                        <p:cNvPr id="0" name=""/>
                        <p:cNvPicPr>
                          <a:picLocks noChangeAspect="1" noChangeArrowheads="1"/>
                        </p:cNvPicPr>
                        <p:nvPr/>
                      </p:nvPicPr>
                      <p:blipFill>
                        <a:blip r:embed="rId9"/>
                        <a:srcRect/>
                        <a:stretch>
                          <a:fillRect/>
                        </a:stretch>
                      </p:blipFill>
                      <p:spPr bwMode="auto">
                        <a:xfrm>
                          <a:off x="7312025" y="258763"/>
                          <a:ext cx="250825" cy="190500"/>
                        </a:xfrm>
                        <a:prstGeom prst="rect">
                          <a:avLst/>
                        </a:prstGeom>
                        <a:noFill/>
                        <a:ln>
                          <a:noFill/>
                        </a:ln>
                        <a:effectLst/>
                      </p:spPr>
                    </p:pic>
                  </p:oleObj>
                </mc:Fallback>
              </mc:AlternateContent>
            </a:graphicData>
          </a:graphic>
        </p:graphicFrame>
        <p:sp>
          <p:nvSpPr>
            <p:cNvPr id="25" name="Rectangle 24"/>
            <p:cNvSpPr/>
            <p:nvPr/>
          </p:nvSpPr>
          <p:spPr>
            <a:xfrm rot="16200000">
              <a:off x="8071120" y="2181087"/>
              <a:ext cx="73123"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50446">
              <a:off x="7607740" y="93254"/>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2"/>
            <p:cNvGraphicFramePr>
              <a:graphicFrameLocks noChangeAspect="1"/>
            </p:cNvGraphicFramePr>
            <p:nvPr>
              <p:extLst>
                <p:ext uri="{D42A27DB-BD31-4B8C-83A1-F6EECF244321}">
                  <p14:modId xmlns:p14="http://schemas.microsoft.com/office/powerpoint/2010/main" val="261246865"/>
                </p:ext>
              </p:extLst>
            </p:nvPr>
          </p:nvGraphicFramePr>
          <p:xfrm>
            <a:off x="7610475" y="1268840"/>
            <a:ext cx="79375" cy="102769"/>
          </p:xfrm>
          <a:graphic>
            <a:graphicData uri="http://schemas.openxmlformats.org/presentationml/2006/ole">
              <mc:AlternateContent xmlns:mc="http://schemas.openxmlformats.org/markup-compatibility/2006">
                <mc:Choice xmlns:v="urn:schemas-microsoft-com:vml" Requires="v">
                  <p:oleObj spid="_x0000_s34752" name="Equation" r:id="rId10" imgW="88900" imgH="114300" progId="Equation.DSMT4">
                    <p:embed/>
                  </p:oleObj>
                </mc:Choice>
                <mc:Fallback>
                  <p:oleObj name="Equation" r:id="rId10" imgW="88900" imgH="114300" progId="Equation.DSMT4">
                    <p:embed/>
                    <p:pic>
                      <p:nvPicPr>
                        <p:cNvPr id="0" name=""/>
                        <p:cNvPicPr>
                          <a:picLocks noChangeAspect="1" noChangeArrowheads="1"/>
                        </p:cNvPicPr>
                        <p:nvPr/>
                      </p:nvPicPr>
                      <p:blipFill>
                        <a:blip r:embed="rId11"/>
                        <a:srcRect/>
                        <a:stretch>
                          <a:fillRect/>
                        </a:stretch>
                      </p:blipFill>
                      <p:spPr bwMode="auto">
                        <a:xfrm>
                          <a:off x="7610475" y="1268840"/>
                          <a:ext cx="79375" cy="102769"/>
                        </a:xfrm>
                        <a:prstGeom prst="rect">
                          <a:avLst/>
                        </a:prstGeom>
                        <a:noFill/>
                        <a:ln>
                          <a:noFill/>
                        </a:ln>
                        <a:effectLst/>
                      </p:spPr>
                    </p:pic>
                  </p:oleObj>
                </mc:Fallback>
              </mc:AlternateContent>
            </a:graphicData>
          </a:graphic>
        </p:graphicFrame>
        <p:cxnSp>
          <p:nvCxnSpPr>
            <p:cNvPr id="3" name="Straight Connector 2"/>
            <p:cNvCxnSpPr/>
            <p:nvPr/>
          </p:nvCxnSpPr>
          <p:spPr>
            <a:xfrm>
              <a:off x="7813675" y="1320225"/>
              <a:ext cx="77225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29060" y="2218750"/>
              <a:ext cx="37021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423275" y="1320225"/>
              <a:ext cx="0" cy="8985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2"/>
            <p:cNvGraphicFramePr>
              <a:graphicFrameLocks noChangeAspect="1"/>
            </p:cNvGraphicFramePr>
            <p:nvPr>
              <p:extLst>
                <p:ext uri="{D42A27DB-BD31-4B8C-83A1-F6EECF244321}">
                  <p14:modId xmlns:p14="http://schemas.microsoft.com/office/powerpoint/2010/main" val="2025988946"/>
                </p:ext>
              </p:extLst>
            </p:nvPr>
          </p:nvGraphicFramePr>
          <p:xfrm>
            <a:off x="8460516" y="1637298"/>
            <a:ext cx="193675" cy="247650"/>
          </p:xfrm>
          <a:graphic>
            <a:graphicData uri="http://schemas.openxmlformats.org/presentationml/2006/ole">
              <mc:AlternateContent xmlns:mc="http://schemas.openxmlformats.org/markup-compatibility/2006">
                <mc:Choice xmlns:v="urn:schemas-microsoft-com:vml" Requires="v">
                  <p:oleObj spid="_x0000_s34753" name="Equation" r:id="rId12" imgW="127000" imgH="165100" progId="Equation.DSMT4">
                    <p:embed/>
                  </p:oleObj>
                </mc:Choice>
                <mc:Fallback>
                  <p:oleObj name="Equation" r:id="rId12" imgW="127000" imgH="165100" progId="Equation.DSMT4">
                    <p:embed/>
                    <p:pic>
                      <p:nvPicPr>
                        <p:cNvPr id="0" name=""/>
                        <p:cNvPicPr>
                          <a:picLocks noChangeAspect="1" noChangeArrowheads="1"/>
                        </p:cNvPicPr>
                        <p:nvPr/>
                      </p:nvPicPr>
                      <p:blipFill>
                        <a:blip r:embed="rId13"/>
                        <a:srcRect/>
                        <a:stretch>
                          <a:fillRect/>
                        </a:stretch>
                      </p:blipFill>
                      <p:spPr bwMode="auto">
                        <a:xfrm>
                          <a:off x="8460516" y="1637298"/>
                          <a:ext cx="193675" cy="247650"/>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2799933468"/>
                </p:ext>
              </p:extLst>
            </p:nvPr>
          </p:nvGraphicFramePr>
          <p:xfrm>
            <a:off x="7823200" y="2180165"/>
            <a:ext cx="271463" cy="304800"/>
          </p:xfrm>
          <a:graphic>
            <a:graphicData uri="http://schemas.openxmlformats.org/presentationml/2006/ole">
              <mc:AlternateContent xmlns:mc="http://schemas.openxmlformats.org/markup-compatibility/2006">
                <mc:Choice xmlns:v="urn:schemas-microsoft-com:vml" Requires="v">
                  <p:oleObj spid="_x0000_s34754" name="Equation" r:id="rId14" imgW="177800" imgH="203200" progId="Equation.DSMT4">
                    <p:embed/>
                  </p:oleObj>
                </mc:Choice>
                <mc:Fallback>
                  <p:oleObj name="Equation" r:id="rId14" imgW="177800" imgH="203200" progId="Equation.DSMT4">
                    <p:embed/>
                    <p:pic>
                      <p:nvPicPr>
                        <p:cNvPr id="0" name=""/>
                        <p:cNvPicPr>
                          <a:picLocks noChangeAspect="1" noChangeArrowheads="1"/>
                        </p:cNvPicPr>
                        <p:nvPr/>
                      </p:nvPicPr>
                      <p:blipFill>
                        <a:blip r:embed="rId5"/>
                        <a:srcRect/>
                        <a:stretch>
                          <a:fillRect/>
                        </a:stretch>
                      </p:blipFill>
                      <p:spPr bwMode="auto">
                        <a:xfrm>
                          <a:off x="7823200" y="2180165"/>
                          <a:ext cx="271463" cy="304800"/>
                        </a:xfrm>
                        <a:prstGeom prst="rect">
                          <a:avLst/>
                        </a:prstGeom>
                        <a:noFill/>
                        <a:ln>
                          <a:noFill/>
                        </a:ln>
                        <a:effectLst/>
                      </p:spPr>
                    </p:pic>
                  </p:oleObj>
                </mc:Fallback>
              </mc:AlternateContent>
            </a:graphicData>
          </a:graphic>
        </p:graphicFrame>
        <p:cxnSp>
          <p:nvCxnSpPr>
            <p:cNvPr id="48" name="Straight Arrow Connector 47"/>
            <p:cNvCxnSpPr/>
            <p:nvPr/>
          </p:nvCxnSpPr>
          <p:spPr>
            <a:xfrm flipH="1">
              <a:off x="7736896" y="2219091"/>
              <a:ext cx="303068"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rot="14300867" flipH="1">
              <a:off x="7374895" y="1180489"/>
              <a:ext cx="480194" cy="545431"/>
              <a:chOff x="6968697" y="2505075"/>
              <a:chExt cx="480194" cy="545431"/>
            </a:xfrm>
          </p:grpSpPr>
          <p:sp>
            <p:nvSpPr>
              <p:cNvPr id="64" name="Arc 63"/>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a:stCxn id="6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7" name="Object 3"/>
            <p:cNvGraphicFramePr>
              <a:graphicFrameLocks noChangeAspect="1"/>
            </p:cNvGraphicFramePr>
            <p:nvPr>
              <p:extLst>
                <p:ext uri="{D42A27DB-BD31-4B8C-83A1-F6EECF244321}">
                  <p14:modId xmlns:p14="http://schemas.microsoft.com/office/powerpoint/2010/main" val="3857206447"/>
                </p:ext>
              </p:extLst>
            </p:nvPr>
          </p:nvGraphicFramePr>
          <p:xfrm>
            <a:off x="7070725" y="1490663"/>
            <a:ext cx="330200" cy="328612"/>
          </p:xfrm>
          <a:graphic>
            <a:graphicData uri="http://schemas.openxmlformats.org/presentationml/2006/ole">
              <mc:AlternateContent xmlns:mc="http://schemas.openxmlformats.org/markup-compatibility/2006">
                <mc:Choice xmlns:v="urn:schemas-microsoft-com:vml" Requires="v">
                  <p:oleObj spid="_x0000_s34755" name="Equation" r:id="rId15" imgW="203200" imgH="203200" progId="Equation.DSMT4">
                    <p:embed/>
                  </p:oleObj>
                </mc:Choice>
                <mc:Fallback>
                  <p:oleObj name="Equation" r:id="rId15" imgW="203200" imgH="203200" progId="Equation.DSMT4">
                    <p:embed/>
                    <p:pic>
                      <p:nvPicPr>
                        <p:cNvPr id="0" name=""/>
                        <p:cNvPicPr>
                          <a:picLocks noChangeAspect="1" noChangeArrowheads="1"/>
                        </p:cNvPicPr>
                        <p:nvPr/>
                      </p:nvPicPr>
                      <p:blipFill>
                        <a:blip r:embed="rId16"/>
                        <a:srcRect/>
                        <a:stretch>
                          <a:fillRect/>
                        </a:stretch>
                      </p:blipFill>
                      <p:spPr bwMode="auto">
                        <a:xfrm>
                          <a:off x="7070725" y="1490663"/>
                          <a:ext cx="330200" cy="328612"/>
                        </a:xfrm>
                        <a:prstGeom prst="rect">
                          <a:avLst/>
                        </a:prstGeom>
                        <a:noFill/>
                        <a:ln>
                          <a:noFill/>
                        </a:ln>
                        <a:effectLst/>
                      </p:spPr>
                    </p:pic>
                  </p:oleObj>
                </mc:Fallback>
              </mc:AlternateContent>
            </a:graphicData>
          </a:graphic>
        </p:graphicFrame>
        <p:sp>
          <p:nvSpPr>
            <p:cNvPr id="68" name="Rectangle 67"/>
            <p:cNvSpPr/>
            <p:nvPr/>
          </p:nvSpPr>
          <p:spPr>
            <a:xfrm rot="16690152">
              <a:off x="7563908" y="2137694"/>
              <a:ext cx="80434"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 name="Object 2"/>
            <p:cNvGraphicFramePr>
              <a:graphicFrameLocks noChangeAspect="1"/>
            </p:cNvGraphicFramePr>
            <p:nvPr>
              <p:extLst>
                <p:ext uri="{D42A27DB-BD31-4B8C-83A1-F6EECF244321}">
                  <p14:modId xmlns:p14="http://schemas.microsoft.com/office/powerpoint/2010/main" val="1902254694"/>
                </p:ext>
              </p:extLst>
            </p:nvPr>
          </p:nvGraphicFramePr>
          <p:xfrm>
            <a:off x="7206851" y="1143396"/>
            <a:ext cx="368300" cy="304800"/>
          </p:xfrm>
          <a:graphic>
            <a:graphicData uri="http://schemas.openxmlformats.org/presentationml/2006/ole">
              <mc:AlternateContent xmlns:mc="http://schemas.openxmlformats.org/markup-compatibility/2006">
                <mc:Choice xmlns:v="urn:schemas-microsoft-com:vml" Requires="v">
                  <p:oleObj spid="_x0000_s34756" name="Equation" r:id="rId17" imgW="241300" imgH="203200" progId="Equation.DSMT4">
                    <p:embed/>
                  </p:oleObj>
                </mc:Choice>
                <mc:Fallback>
                  <p:oleObj name="Equation" r:id="rId17" imgW="241300" imgH="203200" progId="Equation.DSMT4">
                    <p:embed/>
                    <p:pic>
                      <p:nvPicPr>
                        <p:cNvPr id="0" name=""/>
                        <p:cNvPicPr>
                          <a:picLocks noChangeAspect="1" noChangeArrowheads="1"/>
                        </p:cNvPicPr>
                        <p:nvPr/>
                      </p:nvPicPr>
                      <p:blipFill>
                        <a:blip r:embed="rId18"/>
                        <a:srcRect/>
                        <a:stretch>
                          <a:fillRect/>
                        </a:stretch>
                      </p:blipFill>
                      <p:spPr bwMode="auto">
                        <a:xfrm>
                          <a:off x="7206851" y="1143396"/>
                          <a:ext cx="368300" cy="304800"/>
                        </a:xfrm>
                        <a:prstGeom prst="rect">
                          <a:avLst/>
                        </a:prstGeom>
                        <a:noFill/>
                        <a:ln>
                          <a:noFill/>
                        </a:ln>
                        <a:effectLst/>
                      </p:spPr>
                    </p:pic>
                  </p:oleObj>
                </mc:Fallback>
              </mc:AlternateContent>
            </a:graphicData>
          </a:graphic>
        </p:graphicFrame>
      </p:grpSp>
      <p:cxnSp>
        <p:nvCxnSpPr>
          <p:cNvPr id="22" name="Straight Connector 21"/>
          <p:cNvCxnSpPr/>
          <p:nvPr/>
        </p:nvCxnSpPr>
        <p:spPr>
          <a:xfrm flipV="1">
            <a:off x="4343400" y="4514851"/>
            <a:ext cx="203199" cy="32384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216650" y="4514851"/>
            <a:ext cx="104775" cy="15240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7727877" y="4514851"/>
            <a:ext cx="104775" cy="15240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42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dissolv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dissolve">
                                      <p:cBhvr>
                                        <p:cTn id="22" dur="500"/>
                                        <p:tgtEl>
                                          <p:spTgt spid="54"/>
                                        </p:tgtEl>
                                      </p:cBhvr>
                                    </p:animEffect>
                                  </p:childTnLst>
                                </p:cTn>
                              </p:par>
                              <p:par>
                                <p:cTn id="23" presetID="9"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dissolve">
                                      <p:cBhvr>
                                        <p:cTn id="28" dur="500"/>
                                        <p:tgtEl>
                                          <p:spTgt spid="72"/>
                                        </p:tgtEl>
                                      </p:cBhvr>
                                    </p:animEffect>
                                  </p:childTnLst>
                                </p:cTn>
                              </p:par>
                              <p:par>
                                <p:cTn id="29" presetID="9"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dissolv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dissolve">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dissolve">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0" grpId="0"/>
      <p:bldP spid="53" grpId="0"/>
      <p:bldP spid="55" grpId="0"/>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56"/>
          <p:cNvSpPr txBox="1">
            <a:spLocks/>
          </p:cNvSpPr>
          <p:nvPr/>
        </p:nvSpPr>
        <p:spPr bwMode="auto">
          <a:xfrm>
            <a:off x="475615" y="3290471"/>
            <a:ext cx="5023485"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 Is angular momentum conserved </a:t>
            </a:r>
            <a:r>
              <a:rPr lang="en-US" sz="2000" dirty="0">
                <a:latin typeface="Times New Roman"/>
                <a:cs typeface="Times New Roman"/>
              </a:rPr>
              <a:t>through the collision?  </a:t>
            </a: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24.)</a:t>
            </a:r>
          </a:p>
        </p:txBody>
      </p:sp>
      <p:sp>
        <p:nvSpPr>
          <p:cNvPr id="6" name="Text Box 56"/>
          <p:cNvSpPr txBox="1">
            <a:spLocks/>
          </p:cNvSpPr>
          <p:nvPr/>
        </p:nvSpPr>
        <p:spPr bwMode="auto">
          <a:xfrm>
            <a:off x="312103" y="239841"/>
            <a:ext cx="6947226" cy="143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8: </a:t>
            </a:r>
            <a:r>
              <a:rPr lang="en-US" sz="2000" dirty="0">
                <a:latin typeface="Times New Roman"/>
                <a:cs typeface="Times New Roman"/>
              </a:rPr>
              <a:t>Consider a stationary </a:t>
            </a:r>
            <a:r>
              <a:rPr lang="en-US" sz="2000" i="1" dirty="0">
                <a:solidFill>
                  <a:srgbClr val="0000FF"/>
                </a:solidFill>
                <a:latin typeface="Times New Roman"/>
                <a:cs typeface="Times New Roman"/>
              </a:rPr>
              <a:t>meter stick </a:t>
            </a:r>
            <a:r>
              <a:rPr lang="en-US" sz="2000" dirty="0">
                <a:latin typeface="Times New Roman"/>
                <a:cs typeface="Times New Roman"/>
              </a:rPr>
              <a:t>of mass </a:t>
            </a:r>
            <a:r>
              <a:rPr lang="en-US" sz="2000" i="1" dirty="0">
                <a:solidFill>
                  <a:srgbClr val="FF0000"/>
                </a:solidFill>
                <a:latin typeface="Times New Roman"/>
                <a:cs typeface="Times New Roman"/>
              </a:rPr>
              <a:t>M</a:t>
            </a:r>
            <a:r>
              <a:rPr lang="en-US" sz="2000" dirty="0">
                <a:latin typeface="Times New Roman"/>
                <a:cs typeface="Times New Roman"/>
              </a:rPr>
              <a:t> sitting freely </a:t>
            </a:r>
            <a:r>
              <a:rPr lang="en-US" sz="2000" dirty="0">
                <a:solidFill>
                  <a:srgbClr val="0000FF"/>
                </a:solidFill>
                <a:latin typeface="Times New Roman"/>
                <a:cs typeface="Times New Roman"/>
              </a:rPr>
              <a:t>on a frictionless surface</a:t>
            </a:r>
            <a:r>
              <a:rPr lang="en-US" sz="2000" dirty="0">
                <a:latin typeface="Times New Roman"/>
                <a:cs typeface="Times New Roman"/>
              </a:rPr>
              <a:t>.  A </a:t>
            </a:r>
            <a:r>
              <a:rPr lang="en-US" sz="2000" dirty="0">
                <a:solidFill>
                  <a:srgbClr val="0000FF"/>
                </a:solidFill>
                <a:latin typeface="Times New Roman"/>
                <a:cs typeface="Times New Roman"/>
              </a:rPr>
              <a:t>puck of mass </a:t>
            </a:r>
            <a:r>
              <a:rPr lang="en-US" sz="2000" i="1" dirty="0">
                <a:solidFill>
                  <a:srgbClr val="FF0000"/>
                </a:solidFill>
                <a:latin typeface="Times New Roman"/>
                <a:cs typeface="Times New Roman"/>
              </a:rPr>
              <a:t>m</a:t>
            </a:r>
            <a:r>
              <a:rPr lang="en-US" sz="2000" dirty="0">
                <a:latin typeface="Times New Roman"/>
                <a:cs typeface="Times New Roman"/>
              </a:rPr>
              <a:t> moving with velocity     </a:t>
            </a:r>
            <a:r>
              <a:rPr lang="en-US" sz="2000" dirty="0">
                <a:solidFill>
                  <a:srgbClr val="0000FF"/>
                </a:solidFill>
                <a:latin typeface="Times New Roman"/>
                <a:cs typeface="Times New Roman"/>
              </a:rPr>
              <a:t>strikes</a:t>
            </a:r>
            <a:r>
              <a:rPr lang="en-US" sz="2000" dirty="0">
                <a:latin typeface="Times New Roman"/>
                <a:cs typeface="Times New Roman"/>
              </a:rPr>
              <a:t> the </a:t>
            </a:r>
            <a:r>
              <a:rPr lang="en-US" sz="2000" i="1" dirty="0">
                <a:latin typeface="Times New Roman"/>
                <a:cs typeface="Times New Roman"/>
              </a:rPr>
              <a:t>meter stick </a:t>
            </a:r>
            <a:r>
              <a:rPr lang="en-US" sz="2000" dirty="0">
                <a:latin typeface="Times New Roman"/>
                <a:cs typeface="Times New Roman"/>
              </a:rPr>
              <a:t>a distance </a:t>
            </a:r>
            <a:r>
              <a:rPr lang="en-US" sz="2000" i="1" dirty="0">
                <a:solidFill>
                  <a:srgbClr val="FF0000"/>
                </a:solidFill>
                <a:latin typeface="Times New Roman"/>
                <a:cs typeface="Times New Roman"/>
              </a:rPr>
              <a:t>d</a:t>
            </a:r>
            <a:r>
              <a:rPr lang="en-US" sz="2000" i="1" dirty="0">
                <a:latin typeface="Times New Roman"/>
                <a:cs typeface="Times New Roman"/>
              </a:rPr>
              <a:t> </a:t>
            </a:r>
            <a:r>
              <a:rPr lang="en-US" sz="2000" dirty="0">
                <a:solidFill>
                  <a:srgbClr val="0000FF"/>
                </a:solidFill>
                <a:latin typeface="Times New Roman"/>
                <a:cs typeface="Times New Roman"/>
              </a:rPr>
              <a:t>units from the center and stops dead</a:t>
            </a:r>
            <a:r>
              <a:rPr lang="en-US" sz="2000" dirty="0">
                <a:latin typeface="Times New Roman"/>
                <a:cs typeface="Times New Roman"/>
              </a:rPr>
              <a:t>.</a:t>
            </a:r>
          </a:p>
        </p:txBody>
      </p:sp>
      <p:sp>
        <p:nvSpPr>
          <p:cNvPr id="49" name="Text Box 56"/>
          <p:cNvSpPr txBox="1">
            <a:spLocks/>
          </p:cNvSpPr>
          <p:nvPr/>
        </p:nvSpPr>
        <p:spPr bwMode="auto">
          <a:xfrm>
            <a:off x="475615" y="1625600"/>
            <a:ext cx="635381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 Is momentum conserved </a:t>
            </a:r>
            <a:r>
              <a:rPr lang="en-US" sz="2000" dirty="0">
                <a:latin typeface="Times New Roman"/>
                <a:cs typeface="Times New Roman"/>
              </a:rPr>
              <a:t>through the collision?  </a:t>
            </a:r>
          </a:p>
        </p:txBody>
      </p:sp>
      <p:graphicFrame>
        <p:nvGraphicFramePr>
          <p:cNvPr id="52" name="Object 2"/>
          <p:cNvGraphicFramePr>
            <a:graphicFrameLocks noChangeAspect="1"/>
          </p:cNvGraphicFramePr>
          <p:nvPr>
            <p:extLst>
              <p:ext uri="{D42A27DB-BD31-4B8C-83A1-F6EECF244321}">
                <p14:modId xmlns:p14="http://schemas.microsoft.com/office/powerpoint/2010/main" val="2018637256"/>
              </p:ext>
            </p:extLst>
          </p:nvPr>
        </p:nvGraphicFramePr>
        <p:xfrm>
          <a:off x="1739068" y="1009104"/>
          <a:ext cx="305632" cy="343165"/>
        </p:xfrm>
        <a:graphic>
          <a:graphicData uri="http://schemas.openxmlformats.org/presentationml/2006/ole">
            <mc:AlternateContent xmlns:mc="http://schemas.openxmlformats.org/markup-compatibility/2006">
              <mc:Choice xmlns:v="urn:schemas-microsoft-com:vml" Requires="v">
                <p:oleObj spid="_x0000_s49030" name="Equation" r:id="rId4" imgW="177800" imgH="203200" progId="Equation.DSMT4">
                  <p:embed/>
                </p:oleObj>
              </mc:Choice>
              <mc:Fallback>
                <p:oleObj name="Equation" r:id="rId4" imgW="177800" imgH="203200" progId="Equation.DSMT4">
                  <p:embed/>
                  <p:pic>
                    <p:nvPicPr>
                      <p:cNvPr id="0" name=""/>
                      <p:cNvPicPr>
                        <a:picLocks noChangeAspect="1" noChangeArrowheads="1"/>
                      </p:cNvPicPr>
                      <p:nvPr/>
                    </p:nvPicPr>
                    <p:blipFill>
                      <a:blip r:embed="rId5"/>
                      <a:srcRect/>
                      <a:stretch>
                        <a:fillRect/>
                      </a:stretch>
                    </p:blipFill>
                    <p:spPr bwMode="auto">
                      <a:xfrm>
                        <a:off x="1739068" y="1009104"/>
                        <a:ext cx="305632" cy="343165"/>
                      </a:xfrm>
                      <a:prstGeom prst="rect">
                        <a:avLst/>
                      </a:prstGeom>
                      <a:noFill/>
                      <a:ln>
                        <a:noFill/>
                      </a:ln>
                      <a:effectLst/>
                    </p:spPr>
                  </p:pic>
                </p:oleObj>
              </mc:Fallback>
            </mc:AlternateContent>
          </a:graphicData>
        </a:graphic>
      </p:graphicFrame>
      <p:sp>
        <p:nvSpPr>
          <p:cNvPr id="53" name="Text Box 56"/>
          <p:cNvSpPr txBox="1">
            <a:spLocks/>
          </p:cNvSpPr>
          <p:nvPr/>
        </p:nvSpPr>
        <p:spPr bwMode="auto">
          <a:xfrm>
            <a:off x="800815" y="4083666"/>
            <a:ext cx="3707685" cy="6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Angular momentum </a:t>
            </a:r>
            <a:r>
              <a:rPr lang="en-US" sz="1800" dirty="0">
                <a:solidFill>
                  <a:srgbClr val="FF0000"/>
                </a:solidFill>
                <a:latin typeface="Times New Roman"/>
                <a:cs typeface="Times New Roman"/>
              </a:rPr>
              <a:t>IS</a:t>
            </a:r>
            <a:r>
              <a:rPr lang="en-US" sz="1800" dirty="0">
                <a:latin typeface="Times New Roman"/>
                <a:cs typeface="Times New Roman"/>
              </a:rPr>
              <a:t> </a:t>
            </a:r>
            <a:r>
              <a:rPr lang="en-US" sz="1800" dirty="0">
                <a:solidFill>
                  <a:srgbClr val="0000FF"/>
                </a:solidFill>
                <a:latin typeface="Times New Roman"/>
                <a:cs typeface="Times New Roman"/>
              </a:rPr>
              <a:t>conserved </a:t>
            </a:r>
            <a:r>
              <a:rPr lang="en-US" sz="1800" dirty="0">
                <a:latin typeface="Times New Roman"/>
                <a:cs typeface="Times New Roman"/>
              </a:rPr>
              <a:t>as all the </a:t>
            </a:r>
            <a:r>
              <a:rPr lang="en-US" sz="1800" i="1" dirty="0">
                <a:solidFill>
                  <a:srgbClr val="0000FF"/>
                </a:solidFill>
                <a:latin typeface="Times New Roman"/>
                <a:cs typeface="Times New Roman"/>
              </a:rPr>
              <a:t>torques are internal</a:t>
            </a:r>
            <a:r>
              <a:rPr lang="en-US" sz="1800" dirty="0">
                <a:latin typeface="Times New Roman"/>
                <a:cs typeface="Times New Roman"/>
              </a:rPr>
              <a:t>.</a:t>
            </a:r>
          </a:p>
        </p:txBody>
      </p:sp>
      <p:graphicFrame>
        <p:nvGraphicFramePr>
          <p:cNvPr id="54" name="Object 2"/>
          <p:cNvGraphicFramePr>
            <a:graphicFrameLocks noChangeAspect="1"/>
          </p:cNvGraphicFramePr>
          <p:nvPr>
            <p:extLst>
              <p:ext uri="{D42A27DB-BD31-4B8C-83A1-F6EECF244321}">
                <p14:modId xmlns:p14="http://schemas.microsoft.com/office/powerpoint/2010/main" val="3495276110"/>
              </p:ext>
            </p:extLst>
          </p:nvPr>
        </p:nvGraphicFramePr>
        <p:xfrm>
          <a:off x="5499100" y="3454062"/>
          <a:ext cx="3033713" cy="1919193"/>
        </p:xfrm>
        <a:graphic>
          <a:graphicData uri="http://schemas.openxmlformats.org/presentationml/2006/ole">
            <mc:AlternateContent xmlns:mc="http://schemas.openxmlformats.org/markup-compatibility/2006">
              <mc:Choice xmlns:v="urn:schemas-microsoft-com:vml" Requires="v">
                <p:oleObj spid="_x0000_s49031" name="Equation" r:id="rId6" imgW="1993900" imgH="1257300" progId="Equation.DSMT4">
                  <p:embed/>
                </p:oleObj>
              </mc:Choice>
              <mc:Fallback>
                <p:oleObj name="Equation" r:id="rId6" imgW="1993900" imgH="1257300" progId="Equation.DSMT4">
                  <p:embed/>
                  <p:pic>
                    <p:nvPicPr>
                      <p:cNvPr id="0" name=""/>
                      <p:cNvPicPr>
                        <a:picLocks noChangeAspect="1" noChangeArrowheads="1"/>
                      </p:cNvPicPr>
                      <p:nvPr/>
                    </p:nvPicPr>
                    <p:blipFill>
                      <a:blip r:embed="rId7"/>
                      <a:srcRect/>
                      <a:stretch>
                        <a:fillRect/>
                      </a:stretch>
                    </p:blipFill>
                    <p:spPr bwMode="auto">
                      <a:xfrm>
                        <a:off x="5499100" y="3454062"/>
                        <a:ext cx="3033713" cy="1919193"/>
                      </a:xfrm>
                      <a:prstGeom prst="rect">
                        <a:avLst/>
                      </a:prstGeom>
                      <a:noFill/>
                      <a:ln>
                        <a:noFill/>
                      </a:ln>
                      <a:effectLst/>
                    </p:spPr>
                  </p:pic>
                </p:oleObj>
              </mc:Fallback>
            </mc:AlternateContent>
          </a:graphicData>
        </a:graphic>
      </p:graphicFrame>
      <p:sp>
        <p:nvSpPr>
          <p:cNvPr id="33" name="Text Box 56"/>
          <p:cNvSpPr txBox="1">
            <a:spLocks/>
          </p:cNvSpPr>
          <p:nvPr/>
        </p:nvSpPr>
        <p:spPr bwMode="auto">
          <a:xfrm>
            <a:off x="800815" y="2016476"/>
            <a:ext cx="2399585" cy="91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Momentum</a:t>
            </a:r>
            <a:r>
              <a:rPr lang="en-US" sz="1800" dirty="0">
                <a:solidFill>
                  <a:srgbClr val="0000FF"/>
                </a:solidFill>
                <a:latin typeface="Times New Roman"/>
                <a:cs typeface="Times New Roman"/>
              </a:rPr>
              <a:t> </a:t>
            </a:r>
            <a:r>
              <a:rPr lang="en-US" sz="1800" dirty="0">
                <a:solidFill>
                  <a:srgbClr val="FF0000"/>
                </a:solidFill>
                <a:latin typeface="Times New Roman"/>
                <a:cs typeface="Times New Roman"/>
              </a:rPr>
              <a:t>IS</a:t>
            </a:r>
            <a:r>
              <a:rPr lang="en-US" sz="1800" dirty="0">
                <a:latin typeface="Times New Roman"/>
                <a:cs typeface="Times New Roman"/>
              </a:rPr>
              <a:t> </a:t>
            </a:r>
            <a:r>
              <a:rPr lang="en-US" sz="1800" dirty="0">
                <a:solidFill>
                  <a:srgbClr val="0000FF"/>
                </a:solidFill>
                <a:latin typeface="Times New Roman"/>
                <a:cs typeface="Times New Roman"/>
              </a:rPr>
              <a:t>conserved </a:t>
            </a:r>
            <a:r>
              <a:rPr lang="en-US" sz="1800" dirty="0">
                <a:latin typeface="Times New Roman"/>
                <a:cs typeface="Times New Roman"/>
              </a:rPr>
              <a:t>as there are no </a:t>
            </a:r>
            <a:r>
              <a:rPr lang="en-US" sz="1800" i="1" dirty="0">
                <a:solidFill>
                  <a:srgbClr val="0000FF"/>
                </a:solidFill>
                <a:latin typeface="Times New Roman"/>
                <a:cs typeface="Times New Roman"/>
              </a:rPr>
              <a:t>external impulses</a:t>
            </a:r>
            <a:r>
              <a:rPr lang="en-US" sz="1800" dirty="0">
                <a:latin typeface="Times New Roman"/>
                <a:cs typeface="Times New Roman"/>
              </a:rPr>
              <a:t>.</a:t>
            </a:r>
          </a:p>
        </p:txBody>
      </p:sp>
      <p:graphicFrame>
        <p:nvGraphicFramePr>
          <p:cNvPr id="34" name="Object 2"/>
          <p:cNvGraphicFramePr>
            <a:graphicFrameLocks noChangeAspect="1"/>
          </p:cNvGraphicFramePr>
          <p:nvPr>
            <p:extLst>
              <p:ext uri="{D42A27DB-BD31-4B8C-83A1-F6EECF244321}">
                <p14:modId xmlns:p14="http://schemas.microsoft.com/office/powerpoint/2010/main" val="3116540109"/>
              </p:ext>
            </p:extLst>
          </p:nvPr>
        </p:nvGraphicFramePr>
        <p:xfrm>
          <a:off x="3905250" y="2116138"/>
          <a:ext cx="2744788" cy="1158875"/>
        </p:xfrm>
        <a:graphic>
          <a:graphicData uri="http://schemas.openxmlformats.org/presentationml/2006/ole">
            <mc:AlternateContent xmlns:mc="http://schemas.openxmlformats.org/markup-compatibility/2006">
              <mc:Choice xmlns:v="urn:schemas-microsoft-com:vml" Requires="v">
                <p:oleObj spid="_x0000_s49032" name="Equation" r:id="rId8" imgW="1752600" imgH="736600" progId="Equation.DSMT4">
                  <p:embed/>
                </p:oleObj>
              </mc:Choice>
              <mc:Fallback>
                <p:oleObj name="Equation" r:id="rId8" imgW="1752600" imgH="736600" progId="Equation.DSMT4">
                  <p:embed/>
                  <p:pic>
                    <p:nvPicPr>
                      <p:cNvPr id="0" name=""/>
                      <p:cNvPicPr>
                        <a:picLocks noChangeAspect="1" noChangeArrowheads="1"/>
                      </p:cNvPicPr>
                      <p:nvPr/>
                    </p:nvPicPr>
                    <p:blipFill>
                      <a:blip r:embed="rId9"/>
                      <a:srcRect/>
                      <a:stretch>
                        <a:fillRect/>
                      </a:stretch>
                    </p:blipFill>
                    <p:spPr bwMode="auto">
                      <a:xfrm>
                        <a:off x="3905250" y="2116138"/>
                        <a:ext cx="2744788" cy="1158875"/>
                      </a:xfrm>
                      <a:prstGeom prst="rect">
                        <a:avLst/>
                      </a:prstGeom>
                      <a:noFill/>
                      <a:ln>
                        <a:noFill/>
                      </a:ln>
                      <a:effectLst/>
                    </p:spPr>
                  </p:pic>
                </p:oleObj>
              </mc:Fallback>
            </mc:AlternateContent>
          </a:graphicData>
        </a:graphic>
      </p:graphicFrame>
      <p:grpSp>
        <p:nvGrpSpPr>
          <p:cNvPr id="2" name="Group 1"/>
          <p:cNvGrpSpPr/>
          <p:nvPr/>
        </p:nvGrpSpPr>
        <p:grpSpPr>
          <a:xfrm>
            <a:off x="7240588" y="93254"/>
            <a:ext cx="1680303" cy="2421346"/>
            <a:chOff x="7240588" y="93254"/>
            <a:chExt cx="1680303" cy="2421346"/>
          </a:xfrm>
        </p:grpSpPr>
        <p:sp>
          <p:nvSpPr>
            <p:cNvPr id="12" name="Rectangle 11"/>
            <p:cNvSpPr/>
            <p:nvPr/>
          </p:nvSpPr>
          <p:spPr>
            <a:xfrm>
              <a:off x="78740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328402546"/>
                </p:ext>
              </p:extLst>
            </p:nvPr>
          </p:nvGraphicFramePr>
          <p:xfrm>
            <a:off x="7578725" y="258763"/>
            <a:ext cx="250825" cy="190500"/>
          </p:xfrm>
          <a:graphic>
            <a:graphicData uri="http://schemas.openxmlformats.org/presentationml/2006/ole">
              <mc:AlternateContent xmlns:mc="http://schemas.openxmlformats.org/markup-compatibility/2006">
                <mc:Choice xmlns:v="urn:schemas-microsoft-com:vml" Requires="v">
                  <p:oleObj spid="_x0000_s49033" name="Equation" r:id="rId10" imgW="165100" imgH="127000" progId="Equation.DSMT4">
                    <p:embed/>
                  </p:oleObj>
                </mc:Choice>
                <mc:Fallback>
                  <p:oleObj name="Equation" r:id="rId10" imgW="165100" imgH="127000" progId="Equation.DSMT4">
                    <p:embed/>
                    <p:pic>
                      <p:nvPicPr>
                        <p:cNvPr id="0" name=""/>
                        <p:cNvPicPr>
                          <a:picLocks noChangeAspect="1" noChangeArrowheads="1"/>
                        </p:cNvPicPr>
                        <p:nvPr/>
                      </p:nvPicPr>
                      <p:blipFill>
                        <a:blip r:embed="rId11"/>
                        <a:srcRect/>
                        <a:stretch>
                          <a:fillRect/>
                        </a:stretch>
                      </p:blipFill>
                      <p:spPr bwMode="auto">
                        <a:xfrm>
                          <a:off x="7578725" y="258763"/>
                          <a:ext cx="250825" cy="190500"/>
                        </a:xfrm>
                        <a:prstGeom prst="rect">
                          <a:avLst/>
                        </a:prstGeom>
                        <a:noFill/>
                        <a:ln>
                          <a:noFill/>
                        </a:ln>
                        <a:effectLst/>
                      </p:spPr>
                    </p:pic>
                  </p:oleObj>
                </mc:Fallback>
              </mc:AlternateContent>
            </a:graphicData>
          </a:graphic>
        </p:graphicFrame>
        <p:sp>
          <p:nvSpPr>
            <p:cNvPr id="25" name="Rectangle 24"/>
            <p:cNvSpPr/>
            <p:nvPr/>
          </p:nvSpPr>
          <p:spPr>
            <a:xfrm rot="16200000">
              <a:off x="8337820" y="2181087"/>
              <a:ext cx="73123"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50446">
              <a:off x="7717819" y="93254"/>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8080375" y="1320225"/>
              <a:ext cx="77225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495760" y="2218750"/>
              <a:ext cx="37021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689975" y="1320225"/>
              <a:ext cx="0" cy="8985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2"/>
            <p:cNvGraphicFramePr>
              <a:graphicFrameLocks noChangeAspect="1"/>
            </p:cNvGraphicFramePr>
            <p:nvPr>
              <p:extLst>
                <p:ext uri="{D42A27DB-BD31-4B8C-83A1-F6EECF244321}">
                  <p14:modId xmlns:p14="http://schemas.microsoft.com/office/powerpoint/2010/main" val="2746255457"/>
                </p:ext>
              </p:extLst>
            </p:nvPr>
          </p:nvGraphicFramePr>
          <p:xfrm>
            <a:off x="8727216" y="1637298"/>
            <a:ext cx="193675" cy="247650"/>
          </p:xfrm>
          <a:graphic>
            <a:graphicData uri="http://schemas.openxmlformats.org/presentationml/2006/ole">
              <mc:AlternateContent xmlns:mc="http://schemas.openxmlformats.org/markup-compatibility/2006">
                <mc:Choice xmlns:v="urn:schemas-microsoft-com:vml" Requires="v">
                  <p:oleObj spid="_x0000_s49034" name="Equation" r:id="rId12" imgW="127000" imgH="165100" progId="Equation.DSMT4">
                    <p:embed/>
                  </p:oleObj>
                </mc:Choice>
                <mc:Fallback>
                  <p:oleObj name="Equation" r:id="rId12" imgW="127000" imgH="165100" progId="Equation.DSMT4">
                    <p:embed/>
                    <p:pic>
                      <p:nvPicPr>
                        <p:cNvPr id="0" name=""/>
                        <p:cNvPicPr>
                          <a:picLocks noChangeAspect="1" noChangeArrowheads="1"/>
                        </p:cNvPicPr>
                        <p:nvPr/>
                      </p:nvPicPr>
                      <p:blipFill>
                        <a:blip r:embed="rId13"/>
                        <a:srcRect/>
                        <a:stretch>
                          <a:fillRect/>
                        </a:stretch>
                      </p:blipFill>
                      <p:spPr bwMode="auto">
                        <a:xfrm>
                          <a:off x="8727216" y="1637298"/>
                          <a:ext cx="193675" cy="247650"/>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3325095806"/>
                </p:ext>
              </p:extLst>
            </p:nvPr>
          </p:nvGraphicFramePr>
          <p:xfrm>
            <a:off x="8089900" y="2180165"/>
            <a:ext cx="271463" cy="304800"/>
          </p:xfrm>
          <a:graphic>
            <a:graphicData uri="http://schemas.openxmlformats.org/presentationml/2006/ole">
              <mc:AlternateContent xmlns:mc="http://schemas.openxmlformats.org/markup-compatibility/2006">
                <mc:Choice xmlns:v="urn:schemas-microsoft-com:vml" Requires="v">
                  <p:oleObj spid="_x0000_s49035" name="Equation" r:id="rId14" imgW="177800" imgH="203200" progId="Equation.DSMT4">
                    <p:embed/>
                  </p:oleObj>
                </mc:Choice>
                <mc:Fallback>
                  <p:oleObj name="Equation" r:id="rId14" imgW="177800" imgH="203200" progId="Equation.DSMT4">
                    <p:embed/>
                    <p:pic>
                      <p:nvPicPr>
                        <p:cNvPr id="0" name=""/>
                        <p:cNvPicPr>
                          <a:picLocks noChangeAspect="1" noChangeArrowheads="1"/>
                        </p:cNvPicPr>
                        <p:nvPr/>
                      </p:nvPicPr>
                      <p:blipFill>
                        <a:blip r:embed="rId5"/>
                        <a:srcRect/>
                        <a:stretch>
                          <a:fillRect/>
                        </a:stretch>
                      </p:blipFill>
                      <p:spPr bwMode="auto">
                        <a:xfrm>
                          <a:off x="8089900" y="2180165"/>
                          <a:ext cx="271463" cy="304800"/>
                        </a:xfrm>
                        <a:prstGeom prst="rect">
                          <a:avLst/>
                        </a:prstGeom>
                        <a:noFill/>
                        <a:ln>
                          <a:noFill/>
                        </a:ln>
                        <a:effectLst/>
                      </p:spPr>
                    </p:pic>
                  </p:oleObj>
                </mc:Fallback>
              </mc:AlternateContent>
            </a:graphicData>
          </a:graphic>
        </p:graphicFrame>
        <p:cxnSp>
          <p:nvCxnSpPr>
            <p:cNvPr id="48" name="Straight Arrow Connector 47"/>
            <p:cNvCxnSpPr/>
            <p:nvPr/>
          </p:nvCxnSpPr>
          <p:spPr>
            <a:xfrm flipH="1">
              <a:off x="8003596" y="2219091"/>
              <a:ext cx="303068"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rot="14300867" flipH="1">
              <a:off x="7482860" y="1180477"/>
              <a:ext cx="480194" cy="545431"/>
              <a:chOff x="6968697" y="2505075"/>
              <a:chExt cx="480194" cy="545431"/>
            </a:xfrm>
          </p:grpSpPr>
          <p:sp>
            <p:nvSpPr>
              <p:cNvPr id="64" name="Arc 63"/>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a:stCxn id="6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7" name="Object 3"/>
            <p:cNvGraphicFramePr>
              <a:graphicFrameLocks noChangeAspect="1"/>
            </p:cNvGraphicFramePr>
            <p:nvPr>
              <p:extLst>
                <p:ext uri="{D42A27DB-BD31-4B8C-83A1-F6EECF244321}">
                  <p14:modId xmlns:p14="http://schemas.microsoft.com/office/powerpoint/2010/main" val="324288997"/>
                </p:ext>
              </p:extLst>
            </p:nvPr>
          </p:nvGraphicFramePr>
          <p:xfrm>
            <a:off x="7240588" y="1473200"/>
            <a:ext cx="309562" cy="328613"/>
          </p:xfrm>
          <a:graphic>
            <a:graphicData uri="http://schemas.openxmlformats.org/presentationml/2006/ole">
              <mc:AlternateContent xmlns:mc="http://schemas.openxmlformats.org/markup-compatibility/2006">
                <mc:Choice xmlns:v="urn:schemas-microsoft-com:vml" Requires="v">
                  <p:oleObj spid="_x0000_s49036" name="Equation" r:id="rId15" imgW="190500" imgH="203200" progId="Equation.DSMT4">
                    <p:embed/>
                  </p:oleObj>
                </mc:Choice>
                <mc:Fallback>
                  <p:oleObj name="Equation" r:id="rId15" imgW="190500" imgH="203200" progId="Equation.DSMT4">
                    <p:embed/>
                    <p:pic>
                      <p:nvPicPr>
                        <p:cNvPr id="0" name=""/>
                        <p:cNvPicPr>
                          <a:picLocks noChangeAspect="1" noChangeArrowheads="1"/>
                        </p:cNvPicPr>
                        <p:nvPr/>
                      </p:nvPicPr>
                      <p:blipFill>
                        <a:blip r:embed="rId16"/>
                        <a:srcRect/>
                        <a:stretch>
                          <a:fillRect/>
                        </a:stretch>
                      </p:blipFill>
                      <p:spPr bwMode="auto">
                        <a:xfrm>
                          <a:off x="7240588" y="1473200"/>
                          <a:ext cx="309562" cy="328613"/>
                        </a:xfrm>
                        <a:prstGeom prst="rect">
                          <a:avLst/>
                        </a:prstGeom>
                        <a:noFill/>
                        <a:ln>
                          <a:noFill/>
                        </a:ln>
                        <a:effectLst/>
                      </p:spPr>
                    </p:pic>
                  </p:oleObj>
                </mc:Fallback>
              </mc:AlternateContent>
            </a:graphicData>
          </a:graphic>
        </p:graphicFrame>
        <p:cxnSp>
          <p:nvCxnSpPr>
            <p:cNvPr id="35" name="Straight Arrow Connector 34"/>
            <p:cNvCxnSpPr/>
            <p:nvPr/>
          </p:nvCxnSpPr>
          <p:spPr>
            <a:xfrm flipH="1">
              <a:off x="7378176" y="1326116"/>
              <a:ext cx="368615"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2"/>
            <p:cNvGraphicFramePr>
              <a:graphicFrameLocks noChangeAspect="1"/>
            </p:cNvGraphicFramePr>
            <p:nvPr>
              <p:extLst>
                <p:ext uri="{D42A27DB-BD31-4B8C-83A1-F6EECF244321}">
                  <p14:modId xmlns:p14="http://schemas.microsoft.com/office/powerpoint/2010/main" val="2631599426"/>
                </p:ext>
              </p:extLst>
            </p:nvPr>
          </p:nvGraphicFramePr>
          <p:xfrm>
            <a:off x="7356475" y="971550"/>
            <a:ext cx="368300" cy="304800"/>
          </p:xfrm>
          <a:graphic>
            <a:graphicData uri="http://schemas.openxmlformats.org/presentationml/2006/ole">
              <mc:AlternateContent xmlns:mc="http://schemas.openxmlformats.org/markup-compatibility/2006">
                <mc:Choice xmlns:v="urn:schemas-microsoft-com:vml" Requires="v">
                  <p:oleObj spid="_x0000_s49037" name="Equation" r:id="rId17" imgW="241300" imgH="203200" progId="Equation.DSMT4">
                    <p:embed/>
                  </p:oleObj>
                </mc:Choice>
                <mc:Fallback>
                  <p:oleObj name="Equation" r:id="rId17" imgW="241300" imgH="203200" progId="Equation.DSMT4">
                    <p:embed/>
                    <p:pic>
                      <p:nvPicPr>
                        <p:cNvPr id="0" name=""/>
                        <p:cNvPicPr>
                          <a:picLocks noChangeAspect="1" noChangeArrowheads="1"/>
                        </p:cNvPicPr>
                        <p:nvPr/>
                      </p:nvPicPr>
                      <p:blipFill>
                        <a:blip r:embed="rId18"/>
                        <a:srcRect/>
                        <a:stretch>
                          <a:fillRect/>
                        </a:stretch>
                      </p:blipFill>
                      <p:spPr bwMode="auto">
                        <a:xfrm>
                          <a:off x="7356475" y="971550"/>
                          <a:ext cx="368300" cy="304800"/>
                        </a:xfrm>
                        <a:prstGeom prst="rect">
                          <a:avLst/>
                        </a:prstGeom>
                        <a:noFill/>
                        <a:ln>
                          <a:noFill/>
                        </a:ln>
                        <a:effectLst/>
                      </p:spPr>
                    </p:pic>
                  </p:oleObj>
                </mc:Fallback>
              </mc:AlternateContent>
            </a:graphicData>
          </a:graphic>
        </p:graphicFrame>
      </p:grpSp>
      <p:sp>
        <p:nvSpPr>
          <p:cNvPr id="38" name="Text Box 56"/>
          <p:cNvSpPr txBox="1">
            <a:spLocks/>
          </p:cNvSpPr>
          <p:nvPr/>
        </p:nvSpPr>
        <p:spPr bwMode="auto">
          <a:xfrm>
            <a:off x="312103" y="5483773"/>
            <a:ext cx="8608788"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NOTICE:  </a:t>
            </a:r>
            <a:r>
              <a:rPr lang="en-US" sz="2000" i="1" dirty="0">
                <a:solidFill>
                  <a:srgbClr val="0000FF"/>
                </a:solidFill>
                <a:latin typeface="Times New Roman"/>
                <a:cs typeface="Times New Roman"/>
              </a:rPr>
              <a:t>Momentum</a:t>
            </a:r>
            <a:r>
              <a:rPr lang="en-US" sz="2000" dirty="0">
                <a:solidFill>
                  <a:srgbClr val="0000FF"/>
                </a:solidFill>
                <a:latin typeface="Times New Roman"/>
                <a:cs typeface="Times New Roman"/>
              </a:rPr>
              <a:t> </a:t>
            </a:r>
            <a:r>
              <a:rPr lang="en-US" sz="2000" dirty="0">
                <a:latin typeface="Times New Roman"/>
                <a:cs typeface="Times New Roman"/>
              </a:rPr>
              <a:t>and </a:t>
            </a:r>
            <a:r>
              <a:rPr lang="en-US" sz="2000" i="1" dirty="0">
                <a:solidFill>
                  <a:srgbClr val="0000FF"/>
                </a:solidFill>
                <a:latin typeface="Times New Roman"/>
                <a:cs typeface="Times New Roman"/>
              </a:rPr>
              <a:t>angular momentum </a:t>
            </a:r>
            <a:r>
              <a:rPr lang="en-US" sz="2000" dirty="0">
                <a:latin typeface="Times New Roman"/>
                <a:cs typeface="Times New Roman"/>
              </a:rPr>
              <a:t>are </a:t>
            </a:r>
            <a:r>
              <a:rPr lang="en-US" sz="2000" dirty="0">
                <a:solidFill>
                  <a:srgbClr val="0000FF"/>
                </a:solidFill>
                <a:latin typeface="Times New Roman"/>
                <a:cs typeface="Times New Roman"/>
              </a:rPr>
              <a:t>both conserved </a:t>
            </a:r>
            <a:r>
              <a:rPr lang="en-US" sz="2000" dirty="0">
                <a:latin typeface="Times New Roman"/>
                <a:cs typeface="Times New Roman"/>
              </a:rPr>
              <a:t>but are </a:t>
            </a:r>
            <a:r>
              <a:rPr lang="en-US" sz="2000" i="1" dirty="0">
                <a:solidFill>
                  <a:srgbClr val="0000FF"/>
                </a:solidFill>
                <a:latin typeface="Times New Roman"/>
                <a:cs typeface="Times New Roman"/>
              </a:rPr>
              <a:t>INDE-PENDENT of one another</a:t>
            </a:r>
            <a:r>
              <a:rPr lang="en-US" sz="2000" dirty="0">
                <a:latin typeface="Times New Roman"/>
                <a:cs typeface="Times New Roman"/>
              </a:rPr>
              <a:t>, and the </a:t>
            </a:r>
            <a:r>
              <a:rPr lang="en-US" sz="2000" i="1" dirty="0">
                <a:solidFill>
                  <a:srgbClr val="0000FF"/>
                </a:solidFill>
                <a:latin typeface="Times New Roman"/>
                <a:cs typeface="Times New Roman"/>
              </a:rPr>
              <a:t>center of mass </a:t>
            </a:r>
            <a:r>
              <a:rPr lang="en-US" sz="2000" dirty="0">
                <a:solidFill>
                  <a:srgbClr val="FF0000"/>
                </a:solidFill>
                <a:latin typeface="Times New Roman"/>
                <a:cs typeface="Times New Roman"/>
              </a:rPr>
              <a:t>velocity</a:t>
            </a:r>
            <a:r>
              <a:rPr lang="en-US" sz="2000" dirty="0">
                <a:latin typeface="Times New Roman"/>
                <a:cs typeface="Times New Roman"/>
              </a:rPr>
              <a:t> and </a:t>
            </a:r>
            <a:r>
              <a:rPr lang="en-US" sz="2000" dirty="0">
                <a:solidFill>
                  <a:srgbClr val="FF0000"/>
                </a:solidFill>
                <a:latin typeface="Times New Roman"/>
                <a:cs typeface="Times New Roman"/>
              </a:rPr>
              <a:t>angular velocity </a:t>
            </a:r>
            <a:r>
              <a:rPr lang="en-US" sz="2000" dirty="0">
                <a:solidFill>
                  <a:srgbClr val="0000FF"/>
                </a:solidFill>
                <a:latin typeface="Times New Roman"/>
                <a:cs typeface="Times New Roman"/>
              </a:rPr>
              <a:t>about the center of mass </a:t>
            </a:r>
            <a:r>
              <a:rPr lang="en-US" sz="2000" dirty="0">
                <a:latin typeface="Times New Roman"/>
                <a:cs typeface="Times New Roman"/>
              </a:rPr>
              <a:t>are </a:t>
            </a:r>
            <a:r>
              <a:rPr lang="en-US" sz="2000" i="1" dirty="0">
                <a:solidFill>
                  <a:srgbClr val="008000"/>
                </a:solidFill>
                <a:latin typeface="Times New Roman"/>
                <a:cs typeface="Times New Roman"/>
              </a:rPr>
              <a:t>NOT related </a:t>
            </a:r>
            <a:r>
              <a:rPr lang="en-US" sz="2000" dirty="0">
                <a:latin typeface="Times New Roman"/>
                <a:cs typeface="Times New Roman"/>
              </a:rPr>
              <a:t>by</a:t>
            </a:r>
          </a:p>
        </p:txBody>
      </p:sp>
      <p:graphicFrame>
        <p:nvGraphicFramePr>
          <p:cNvPr id="39" name="Object 2"/>
          <p:cNvGraphicFramePr>
            <a:graphicFrameLocks noChangeAspect="1"/>
          </p:cNvGraphicFramePr>
          <p:nvPr>
            <p:extLst>
              <p:ext uri="{D42A27DB-BD31-4B8C-83A1-F6EECF244321}">
                <p14:modId xmlns:p14="http://schemas.microsoft.com/office/powerpoint/2010/main" val="2650814316"/>
              </p:ext>
            </p:extLst>
          </p:nvPr>
        </p:nvGraphicFramePr>
        <p:xfrm>
          <a:off x="4908550" y="6223313"/>
          <a:ext cx="747713" cy="228790"/>
        </p:xfrm>
        <a:graphic>
          <a:graphicData uri="http://schemas.openxmlformats.org/presentationml/2006/ole">
            <mc:AlternateContent xmlns:mc="http://schemas.openxmlformats.org/markup-compatibility/2006">
              <mc:Choice xmlns:v="urn:schemas-microsoft-com:vml" Requires="v">
                <p:oleObj spid="_x0000_s49038" name="Equation" r:id="rId19" imgW="457200" imgH="139700" progId="Equation.DSMT4">
                  <p:embed/>
                </p:oleObj>
              </mc:Choice>
              <mc:Fallback>
                <p:oleObj name="Equation" r:id="rId19" imgW="457200" imgH="139700" progId="Equation.DSMT4">
                  <p:embed/>
                  <p:pic>
                    <p:nvPicPr>
                      <p:cNvPr id="0" name=""/>
                      <p:cNvPicPr>
                        <a:picLocks noChangeAspect="1" noChangeArrowheads="1"/>
                      </p:cNvPicPr>
                      <p:nvPr/>
                    </p:nvPicPr>
                    <p:blipFill>
                      <a:blip r:embed="rId20"/>
                      <a:srcRect/>
                      <a:stretch>
                        <a:fillRect/>
                      </a:stretch>
                    </p:blipFill>
                    <p:spPr bwMode="auto">
                      <a:xfrm>
                        <a:off x="4908550" y="6223313"/>
                        <a:ext cx="747713" cy="2287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7294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dissolv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dissolv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par>
                                <p:cTn id="38" presetID="9"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dissolv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53" grpId="0"/>
      <p:bldP spid="33"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56"/>
          <p:cNvSpPr txBox="1">
            <a:spLocks/>
          </p:cNvSpPr>
          <p:nvPr/>
        </p:nvSpPr>
        <p:spPr bwMode="auto">
          <a:xfrm>
            <a:off x="475615" y="4702268"/>
            <a:ext cx="8445276"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 Is angular momentum conserved </a:t>
            </a:r>
            <a:r>
              <a:rPr lang="en-US" sz="2000" dirty="0">
                <a:latin typeface="Times New Roman"/>
                <a:cs typeface="Times New Roman"/>
              </a:rPr>
              <a:t>through the collision?  </a:t>
            </a: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25.)</a:t>
            </a:r>
          </a:p>
        </p:txBody>
      </p:sp>
      <p:sp>
        <p:nvSpPr>
          <p:cNvPr id="6" name="Text Box 56"/>
          <p:cNvSpPr txBox="1">
            <a:spLocks/>
          </p:cNvSpPr>
          <p:nvPr/>
        </p:nvSpPr>
        <p:spPr bwMode="auto">
          <a:xfrm>
            <a:off x="312103" y="239841"/>
            <a:ext cx="6947226" cy="1745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9: </a:t>
            </a:r>
            <a:r>
              <a:rPr lang="en-US" sz="2000" dirty="0">
                <a:latin typeface="Times New Roman"/>
                <a:cs typeface="Times New Roman"/>
              </a:rPr>
              <a:t>A considerably more complex problem takes form if the mass sticks to the meter stick from the last problem.  In that case: the </a:t>
            </a:r>
            <a:r>
              <a:rPr lang="en-US" sz="2000" i="1" dirty="0">
                <a:solidFill>
                  <a:srgbClr val="0000FF"/>
                </a:solidFill>
                <a:latin typeface="Times New Roman"/>
                <a:cs typeface="Times New Roman"/>
              </a:rPr>
              <a:t>meter stick </a:t>
            </a:r>
            <a:r>
              <a:rPr lang="en-US" sz="2000" dirty="0">
                <a:latin typeface="Times New Roman"/>
                <a:cs typeface="Times New Roman"/>
              </a:rPr>
              <a:t>of mass </a:t>
            </a:r>
            <a:r>
              <a:rPr lang="en-US" sz="2000" i="1" dirty="0">
                <a:solidFill>
                  <a:srgbClr val="FF0000"/>
                </a:solidFill>
                <a:latin typeface="Times New Roman"/>
                <a:cs typeface="Times New Roman"/>
              </a:rPr>
              <a:t>M</a:t>
            </a:r>
            <a:r>
              <a:rPr lang="en-US" sz="2000" dirty="0">
                <a:latin typeface="Times New Roman"/>
                <a:cs typeface="Times New Roman"/>
              </a:rPr>
              <a:t> sitting freely </a:t>
            </a:r>
            <a:r>
              <a:rPr lang="en-US" sz="2000" dirty="0">
                <a:solidFill>
                  <a:srgbClr val="0000FF"/>
                </a:solidFill>
                <a:latin typeface="Times New Roman"/>
                <a:cs typeface="Times New Roman"/>
              </a:rPr>
              <a:t>on a frictionless surface</a:t>
            </a:r>
            <a:r>
              <a:rPr lang="en-US" sz="2000" dirty="0">
                <a:latin typeface="Times New Roman"/>
                <a:cs typeface="Times New Roman"/>
              </a:rPr>
              <a:t>.  A </a:t>
            </a:r>
            <a:r>
              <a:rPr lang="en-US" sz="2000" dirty="0">
                <a:solidFill>
                  <a:srgbClr val="0000FF"/>
                </a:solidFill>
                <a:latin typeface="Times New Roman"/>
                <a:cs typeface="Times New Roman"/>
              </a:rPr>
              <a:t>puck of mass </a:t>
            </a:r>
            <a:r>
              <a:rPr lang="en-US" sz="2000" i="1" dirty="0">
                <a:solidFill>
                  <a:srgbClr val="FF0000"/>
                </a:solidFill>
                <a:latin typeface="Times New Roman"/>
                <a:cs typeface="Times New Roman"/>
              </a:rPr>
              <a:t>m</a:t>
            </a:r>
            <a:r>
              <a:rPr lang="en-US" sz="2000" dirty="0">
                <a:latin typeface="Times New Roman"/>
                <a:cs typeface="Times New Roman"/>
              </a:rPr>
              <a:t> moving with velocity     </a:t>
            </a:r>
            <a:r>
              <a:rPr lang="en-US" sz="2000" dirty="0">
                <a:solidFill>
                  <a:srgbClr val="0000FF"/>
                </a:solidFill>
                <a:latin typeface="Times New Roman"/>
                <a:cs typeface="Times New Roman"/>
              </a:rPr>
              <a:t>strikes</a:t>
            </a:r>
            <a:r>
              <a:rPr lang="en-US" sz="2000" dirty="0">
                <a:latin typeface="Times New Roman"/>
                <a:cs typeface="Times New Roman"/>
              </a:rPr>
              <a:t> the </a:t>
            </a:r>
            <a:r>
              <a:rPr lang="en-US" sz="2000" i="1" dirty="0">
                <a:latin typeface="Times New Roman"/>
                <a:cs typeface="Times New Roman"/>
              </a:rPr>
              <a:t>meter stick </a:t>
            </a:r>
            <a:r>
              <a:rPr lang="en-US" sz="2000" dirty="0">
                <a:latin typeface="Times New Roman"/>
                <a:cs typeface="Times New Roman"/>
              </a:rPr>
              <a:t>a distance </a:t>
            </a:r>
            <a:r>
              <a:rPr lang="en-US" sz="2000" i="1" dirty="0">
                <a:solidFill>
                  <a:srgbClr val="FF0000"/>
                </a:solidFill>
                <a:latin typeface="Times New Roman"/>
                <a:cs typeface="Times New Roman"/>
              </a:rPr>
              <a:t>d</a:t>
            </a:r>
            <a:r>
              <a:rPr lang="en-US" sz="2000" i="1" dirty="0">
                <a:latin typeface="Times New Roman"/>
                <a:cs typeface="Times New Roman"/>
              </a:rPr>
              <a:t> </a:t>
            </a:r>
            <a:r>
              <a:rPr lang="en-US" sz="2000" dirty="0">
                <a:solidFill>
                  <a:srgbClr val="0000FF"/>
                </a:solidFill>
                <a:latin typeface="Times New Roman"/>
                <a:cs typeface="Times New Roman"/>
              </a:rPr>
              <a:t>units from the center </a:t>
            </a:r>
            <a:r>
              <a:rPr lang="en-US" sz="2000" dirty="0">
                <a:solidFill>
                  <a:schemeClr val="tx1"/>
                </a:solidFill>
                <a:latin typeface="Times New Roman"/>
                <a:cs typeface="Times New Roman"/>
              </a:rPr>
              <a:t>and</a:t>
            </a:r>
            <a:r>
              <a:rPr lang="en-US" sz="2000" dirty="0">
                <a:solidFill>
                  <a:srgbClr val="0000FF"/>
                </a:solidFill>
                <a:latin typeface="Times New Roman"/>
                <a:cs typeface="Times New Roman"/>
              </a:rPr>
              <a:t> sticks to it</a:t>
            </a:r>
            <a:r>
              <a:rPr lang="en-US" sz="2000" dirty="0">
                <a:latin typeface="Times New Roman"/>
                <a:cs typeface="Times New Roman"/>
              </a:rPr>
              <a:t>.</a:t>
            </a:r>
          </a:p>
        </p:txBody>
      </p:sp>
      <p:sp>
        <p:nvSpPr>
          <p:cNvPr id="12" name="Rectangle 11"/>
          <p:cNvSpPr/>
          <p:nvPr/>
        </p:nvSpPr>
        <p:spPr>
          <a:xfrm>
            <a:off x="78740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292986290"/>
              </p:ext>
            </p:extLst>
          </p:nvPr>
        </p:nvGraphicFramePr>
        <p:xfrm>
          <a:off x="7350125" y="258763"/>
          <a:ext cx="250825" cy="190500"/>
        </p:xfrm>
        <a:graphic>
          <a:graphicData uri="http://schemas.openxmlformats.org/presentationml/2006/ole">
            <mc:AlternateContent xmlns:mc="http://schemas.openxmlformats.org/markup-compatibility/2006">
              <mc:Choice xmlns:v="urn:schemas-microsoft-com:vml" Requires="v">
                <p:oleObj spid="_x0000_s147822" name="Equation" r:id="rId4" imgW="165100" imgH="127000" progId="Equation.DSMT4">
                  <p:embed/>
                </p:oleObj>
              </mc:Choice>
              <mc:Fallback>
                <p:oleObj name="Equation" r:id="rId4" imgW="165100" imgH="127000" progId="Equation.DSMT4">
                  <p:embed/>
                  <p:pic>
                    <p:nvPicPr>
                      <p:cNvPr id="0" name=""/>
                      <p:cNvPicPr>
                        <a:picLocks noChangeAspect="1" noChangeArrowheads="1"/>
                      </p:cNvPicPr>
                      <p:nvPr/>
                    </p:nvPicPr>
                    <p:blipFill>
                      <a:blip r:embed="rId5"/>
                      <a:srcRect/>
                      <a:stretch>
                        <a:fillRect/>
                      </a:stretch>
                    </p:blipFill>
                    <p:spPr bwMode="auto">
                      <a:xfrm>
                        <a:off x="7350125" y="258763"/>
                        <a:ext cx="250825" cy="190500"/>
                      </a:xfrm>
                      <a:prstGeom prst="rect">
                        <a:avLst/>
                      </a:prstGeom>
                      <a:noFill/>
                      <a:ln>
                        <a:noFill/>
                      </a:ln>
                      <a:effectLst/>
                    </p:spPr>
                  </p:pic>
                </p:oleObj>
              </mc:Fallback>
            </mc:AlternateContent>
          </a:graphicData>
        </a:graphic>
      </p:graphicFrame>
      <p:sp>
        <p:nvSpPr>
          <p:cNvPr id="25" name="Rectangle 24"/>
          <p:cNvSpPr/>
          <p:nvPr/>
        </p:nvSpPr>
        <p:spPr>
          <a:xfrm rot="16200000">
            <a:off x="8337820" y="2181087"/>
            <a:ext cx="73123"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50446">
            <a:off x="7489219" y="93254"/>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8080375" y="1320225"/>
            <a:ext cx="77225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495760" y="2218750"/>
            <a:ext cx="37021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689975" y="1320225"/>
            <a:ext cx="0" cy="8985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2"/>
          <p:cNvGraphicFramePr>
            <a:graphicFrameLocks noChangeAspect="1"/>
          </p:cNvGraphicFramePr>
          <p:nvPr>
            <p:extLst>
              <p:ext uri="{D42A27DB-BD31-4B8C-83A1-F6EECF244321}">
                <p14:modId xmlns:p14="http://schemas.microsoft.com/office/powerpoint/2010/main" val="157298020"/>
              </p:ext>
            </p:extLst>
          </p:nvPr>
        </p:nvGraphicFramePr>
        <p:xfrm>
          <a:off x="8727216" y="1637298"/>
          <a:ext cx="193675" cy="247650"/>
        </p:xfrm>
        <a:graphic>
          <a:graphicData uri="http://schemas.openxmlformats.org/presentationml/2006/ole">
            <mc:AlternateContent xmlns:mc="http://schemas.openxmlformats.org/markup-compatibility/2006">
              <mc:Choice xmlns:v="urn:schemas-microsoft-com:vml" Requires="v">
                <p:oleObj spid="_x0000_s147823" name="Equation" r:id="rId6" imgW="127000" imgH="165100" progId="Equation.DSMT4">
                  <p:embed/>
                </p:oleObj>
              </mc:Choice>
              <mc:Fallback>
                <p:oleObj name="Equation" r:id="rId6" imgW="127000" imgH="165100" progId="Equation.DSMT4">
                  <p:embed/>
                  <p:pic>
                    <p:nvPicPr>
                      <p:cNvPr id="0" name=""/>
                      <p:cNvPicPr>
                        <a:picLocks noChangeAspect="1" noChangeArrowheads="1"/>
                      </p:cNvPicPr>
                      <p:nvPr/>
                    </p:nvPicPr>
                    <p:blipFill>
                      <a:blip r:embed="rId7"/>
                      <a:srcRect/>
                      <a:stretch>
                        <a:fillRect/>
                      </a:stretch>
                    </p:blipFill>
                    <p:spPr bwMode="auto">
                      <a:xfrm>
                        <a:off x="8727216" y="1637298"/>
                        <a:ext cx="193675" cy="247650"/>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1509224029"/>
              </p:ext>
            </p:extLst>
          </p:nvPr>
        </p:nvGraphicFramePr>
        <p:xfrm>
          <a:off x="8089900" y="2180165"/>
          <a:ext cx="271463" cy="304800"/>
        </p:xfrm>
        <a:graphic>
          <a:graphicData uri="http://schemas.openxmlformats.org/presentationml/2006/ole">
            <mc:AlternateContent xmlns:mc="http://schemas.openxmlformats.org/markup-compatibility/2006">
              <mc:Choice xmlns:v="urn:schemas-microsoft-com:vml" Requires="v">
                <p:oleObj spid="_x0000_s147824" name="Equation" r:id="rId8" imgW="177800" imgH="203200" progId="Equation.DSMT4">
                  <p:embed/>
                </p:oleObj>
              </mc:Choice>
              <mc:Fallback>
                <p:oleObj name="Equation" r:id="rId8" imgW="177800" imgH="203200" progId="Equation.DSMT4">
                  <p:embed/>
                  <p:pic>
                    <p:nvPicPr>
                      <p:cNvPr id="0" name=""/>
                      <p:cNvPicPr>
                        <a:picLocks noChangeAspect="1" noChangeArrowheads="1"/>
                      </p:cNvPicPr>
                      <p:nvPr/>
                    </p:nvPicPr>
                    <p:blipFill>
                      <a:blip r:embed="rId9"/>
                      <a:srcRect/>
                      <a:stretch>
                        <a:fillRect/>
                      </a:stretch>
                    </p:blipFill>
                    <p:spPr bwMode="auto">
                      <a:xfrm>
                        <a:off x="8089900" y="2180165"/>
                        <a:ext cx="271463" cy="304800"/>
                      </a:xfrm>
                      <a:prstGeom prst="rect">
                        <a:avLst/>
                      </a:prstGeom>
                      <a:noFill/>
                      <a:ln>
                        <a:noFill/>
                      </a:ln>
                      <a:effectLst/>
                    </p:spPr>
                  </p:pic>
                </p:oleObj>
              </mc:Fallback>
            </mc:AlternateContent>
          </a:graphicData>
        </a:graphic>
      </p:graphicFrame>
      <p:cxnSp>
        <p:nvCxnSpPr>
          <p:cNvPr id="48" name="Straight Arrow Connector 47"/>
          <p:cNvCxnSpPr/>
          <p:nvPr/>
        </p:nvCxnSpPr>
        <p:spPr>
          <a:xfrm flipH="1">
            <a:off x="8003596" y="2219091"/>
            <a:ext cx="303068"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Text Box 56"/>
          <p:cNvSpPr txBox="1">
            <a:spLocks/>
          </p:cNvSpPr>
          <p:nvPr/>
        </p:nvSpPr>
        <p:spPr bwMode="auto">
          <a:xfrm>
            <a:off x="475615" y="2011590"/>
            <a:ext cx="635381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 What does </a:t>
            </a:r>
            <a:r>
              <a:rPr lang="en-US" sz="2000" dirty="0">
                <a:solidFill>
                  <a:srgbClr val="0000FF"/>
                </a:solidFill>
                <a:latin typeface="Times New Roman"/>
                <a:cs typeface="Times New Roman"/>
              </a:rPr>
              <a:t>conservation of momentum </a:t>
            </a:r>
            <a:r>
              <a:rPr lang="en-US" sz="2000" dirty="0">
                <a:solidFill>
                  <a:schemeClr val="tx1"/>
                </a:solidFill>
                <a:latin typeface="Times New Roman"/>
                <a:cs typeface="Times New Roman"/>
              </a:rPr>
              <a:t>through</a:t>
            </a:r>
            <a:r>
              <a:rPr lang="en-US" sz="2000" dirty="0">
                <a:solidFill>
                  <a:srgbClr val="0000FF"/>
                </a:solidFill>
                <a:latin typeface="Times New Roman"/>
                <a:cs typeface="Times New Roman"/>
              </a:rPr>
              <a:t> </a:t>
            </a:r>
            <a:r>
              <a:rPr lang="en-US" sz="2000" dirty="0">
                <a:latin typeface="Times New Roman"/>
                <a:cs typeface="Times New Roman"/>
              </a:rPr>
              <a:t>the collision tell us?  </a:t>
            </a:r>
          </a:p>
        </p:txBody>
      </p:sp>
      <p:graphicFrame>
        <p:nvGraphicFramePr>
          <p:cNvPr id="52" name="Object 2"/>
          <p:cNvGraphicFramePr>
            <a:graphicFrameLocks noChangeAspect="1"/>
          </p:cNvGraphicFramePr>
          <p:nvPr>
            <p:extLst>
              <p:ext uri="{D42A27DB-BD31-4B8C-83A1-F6EECF244321}">
                <p14:modId xmlns:p14="http://schemas.microsoft.com/office/powerpoint/2010/main" val="1444175834"/>
              </p:ext>
            </p:extLst>
          </p:nvPr>
        </p:nvGraphicFramePr>
        <p:xfrm>
          <a:off x="5376031" y="1332925"/>
          <a:ext cx="305632" cy="343165"/>
        </p:xfrm>
        <a:graphic>
          <a:graphicData uri="http://schemas.openxmlformats.org/presentationml/2006/ole">
            <mc:AlternateContent xmlns:mc="http://schemas.openxmlformats.org/markup-compatibility/2006">
              <mc:Choice xmlns:v="urn:schemas-microsoft-com:vml" Requires="v">
                <p:oleObj spid="_x0000_s147825" name="Equation" r:id="rId10" imgW="177800" imgH="203200" progId="Equation.DSMT4">
                  <p:embed/>
                </p:oleObj>
              </mc:Choice>
              <mc:Fallback>
                <p:oleObj name="Equation" r:id="rId10" imgW="177800" imgH="203200" progId="Equation.DSMT4">
                  <p:embed/>
                  <p:pic>
                    <p:nvPicPr>
                      <p:cNvPr id="0" name=""/>
                      <p:cNvPicPr>
                        <a:picLocks noChangeAspect="1" noChangeArrowheads="1"/>
                      </p:cNvPicPr>
                      <p:nvPr/>
                    </p:nvPicPr>
                    <p:blipFill>
                      <a:blip r:embed="rId9"/>
                      <a:srcRect/>
                      <a:stretch>
                        <a:fillRect/>
                      </a:stretch>
                    </p:blipFill>
                    <p:spPr bwMode="auto">
                      <a:xfrm>
                        <a:off x="5376031" y="1332925"/>
                        <a:ext cx="305632" cy="343165"/>
                      </a:xfrm>
                      <a:prstGeom prst="rect">
                        <a:avLst/>
                      </a:prstGeom>
                      <a:noFill/>
                      <a:ln>
                        <a:noFill/>
                      </a:ln>
                      <a:effectLst/>
                    </p:spPr>
                  </p:pic>
                </p:oleObj>
              </mc:Fallback>
            </mc:AlternateContent>
          </a:graphicData>
        </a:graphic>
      </p:graphicFrame>
      <p:sp>
        <p:nvSpPr>
          <p:cNvPr id="53" name="Text Box 56"/>
          <p:cNvSpPr txBox="1">
            <a:spLocks/>
          </p:cNvSpPr>
          <p:nvPr/>
        </p:nvSpPr>
        <p:spPr bwMode="auto">
          <a:xfrm>
            <a:off x="814161" y="5093144"/>
            <a:ext cx="8051813" cy="91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Angular momentum </a:t>
            </a:r>
            <a:r>
              <a:rPr lang="en-US" sz="1800" dirty="0">
                <a:solidFill>
                  <a:srgbClr val="FF0000"/>
                </a:solidFill>
                <a:latin typeface="Times New Roman"/>
                <a:cs typeface="Times New Roman"/>
              </a:rPr>
              <a:t>IS</a:t>
            </a:r>
            <a:r>
              <a:rPr lang="en-US" sz="1800" dirty="0">
                <a:latin typeface="Times New Roman"/>
                <a:cs typeface="Times New Roman"/>
              </a:rPr>
              <a:t> </a:t>
            </a:r>
            <a:r>
              <a:rPr lang="en-US" sz="1800" dirty="0">
                <a:solidFill>
                  <a:srgbClr val="0000FF"/>
                </a:solidFill>
                <a:latin typeface="Times New Roman"/>
                <a:cs typeface="Times New Roman"/>
              </a:rPr>
              <a:t>conserved </a:t>
            </a:r>
            <a:r>
              <a:rPr lang="en-US" sz="1800" dirty="0">
                <a:latin typeface="Times New Roman"/>
                <a:cs typeface="Times New Roman"/>
              </a:rPr>
              <a:t>as all the </a:t>
            </a:r>
            <a:r>
              <a:rPr lang="en-US" sz="1800" i="1" dirty="0">
                <a:solidFill>
                  <a:srgbClr val="0000FF"/>
                </a:solidFill>
                <a:latin typeface="Times New Roman"/>
                <a:cs typeface="Times New Roman"/>
              </a:rPr>
              <a:t>torques are internal</a:t>
            </a:r>
            <a:r>
              <a:rPr lang="en-US" sz="1800" dirty="0">
                <a:latin typeface="Times New Roman"/>
                <a:cs typeface="Times New Roman"/>
              </a:rPr>
              <a:t>, but this is where things get sticky.  What we’ve done so far is to </a:t>
            </a:r>
            <a:r>
              <a:rPr lang="en-US" sz="1800" dirty="0">
                <a:solidFill>
                  <a:srgbClr val="FF0000"/>
                </a:solidFill>
                <a:latin typeface="Times New Roman"/>
                <a:cs typeface="Times New Roman"/>
              </a:rPr>
              <a:t>determine the angular momentum about the AXIS OR ROTATION </a:t>
            </a:r>
            <a:r>
              <a:rPr lang="en-US" sz="1800" dirty="0">
                <a:latin typeface="Times New Roman"/>
                <a:cs typeface="Times New Roman"/>
              </a:rPr>
              <a:t>of the system.  Think about it:</a:t>
            </a:r>
          </a:p>
        </p:txBody>
      </p:sp>
      <p:grpSp>
        <p:nvGrpSpPr>
          <p:cNvPr id="63" name="Group 62"/>
          <p:cNvGrpSpPr/>
          <p:nvPr/>
        </p:nvGrpSpPr>
        <p:grpSpPr>
          <a:xfrm rot="14300867" flipH="1">
            <a:off x="7254260" y="1180477"/>
            <a:ext cx="480194" cy="545431"/>
            <a:chOff x="6968697" y="2505075"/>
            <a:chExt cx="480194" cy="545431"/>
          </a:xfrm>
        </p:grpSpPr>
        <p:sp>
          <p:nvSpPr>
            <p:cNvPr id="64" name="Arc 63"/>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a:stCxn id="6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7" name="Object 3"/>
          <p:cNvGraphicFramePr>
            <a:graphicFrameLocks noChangeAspect="1"/>
          </p:cNvGraphicFramePr>
          <p:nvPr>
            <p:extLst>
              <p:ext uri="{D42A27DB-BD31-4B8C-83A1-F6EECF244321}">
                <p14:modId xmlns:p14="http://schemas.microsoft.com/office/powerpoint/2010/main" val="1547566918"/>
              </p:ext>
            </p:extLst>
          </p:nvPr>
        </p:nvGraphicFramePr>
        <p:xfrm>
          <a:off x="7011988" y="1473200"/>
          <a:ext cx="309562" cy="328613"/>
        </p:xfrm>
        <a:graphic>
          <a:graphicData uri="http://schemas.openxmlformats.org/presentationml/2006/ole">
            <mc:AlternateContent xmlns:mc="http://schemas.openxmlformats.org/markup-compatibility/2006">
              <mc:Choice xmlns:v="urn:schemas-microsoft-com:vml" Requires="v">
                <p:oleObj spid="_x0000_s147826" name="Equation" r:id="rId11" imgW="190500" imgH="203200" progId="Equation.DSMT4">
                  <p:embed/>
                </p:oleObj>
              </mc:Choice>
              <mc:Fallback>
                <p:oleObj name="Equation" r:id="rId11" imgW="190500" imgH="203200" progId="Equation.DSMT4">
                  <p:embed/>
                  <p:pic>
                    <p:nvPicPr>
                      <p:cNvPr id="0" name=""/>
                      <p:cNvPicPr>
                        <a:picLocks noChangeAspect="1" noChangeArrowheads="1"/>
                      </p:cNvPicPr>
                      <p:nvPr/>
                    </p:nvPicPr>
                    <p:blipFill>
                      <a:blip r:embed="rId12"/>
                      <a:srcRect/>
                      <a:stretch>
                        <a:fillRect/>
                      </a:stretch>
                    </p:blipFill>
                    <p:spPr bwMode="auto">
                      <a:xfrm>
                        <a:off x="7011988" y="1473200"/>
                        <a:ext cx="309562" cy="328613"/>
                      </a:xfrm>
                      <a:prstGeom prst="rect">
                        <a:avLst/>
                      </a:prstGeom>
                      <a:noFill/>
                      <a:ln>
                        <a:noFill/>
                      </a:ln>
                      <a:effectLst/>
                    </p:spPr>
                  </p:pic>
                </p:oleObj>
              </mc:Fallback>
            </mc:AlternateContent>
          </a:graphicData>
        </a:graphic>
      </p:graphicFrame>
      <p:sp>
        <p:nvSpPr>
          <p:cNvPr id="33" name="Text Box 56"/>
          <p:cNvSpPr txBox="1">
            <a:spLocks/>
          </p:cNvSpPr>
          <p:nvPr/>
        </p:nvSpPr>
        <p:spPr bwMode="auto">
          <a:xfrm>
            <a:off x="800815" y="2710243"/>
            <a:ext cx="8051813"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i="1" dirty="0">
                <a:solidFill>
                  <a:srgbClr val="0000FF"/>
                </a:solidFill>
                <a:latin typeface="Times New Roman"/>
                <a:cs typeface="Times New Roman"/>
              </a:rPr>
              <a:t>Momentum</a:t>
            </a:r>
            <a:r>
              <a:rPr lang="en-US" sz="1800" dirty="0">
                <a:solidFill>
                  <a:srgbClr val="0000FF"/>
                </a:solidFill>
                <a:latin typeface="Times New Roman"/>
                <a:cs typeface="Times New Roman"/>
              </a:rPr>
              <a:t> </a:t>
            </a:r>
            <a:r>
              <a:rPr lang="en-US" sz="1800" dirty="0">
                <a:solidFill>
                  <a:srgbClr val="FF0000"/>
                </a:solidFill>
                <a:latin typeface="Times New Roman"/>
                <a:cs typeface="Times New Roman"/>
              </a:rPr>
              <a:t>IS STILL</a:t>
            </a:r>
            <a:r>
              <a:rPr lang="en-US" sz="1800" dirty="0">
                <a:latin typeface="Times New Roman"/>
                <a:cs typeface="Times New Roman"/>
              </a:rPr>
              <a:t> </a:t>
            </a:r>
            <a:r>
              <a:rPr lang="en-US" sz="1800" dirty="0">
                <a:solidFill>
                  <a:srgbClr val="0000FF"/>
                </a:solidFill>
                <a:latin typeface="Times New Roman"/>
                <a:cs typeface="Times New Roman"/>
              </a:rPr>
              <a:t>conserved </a:t>
            </a:r>
            <a:r>
              <a:rPr lang="en-US" sz="1800" dirty="0">
                <a:latin typeface="Times New Roman"/>
                <a:cs typeface="Times New Roman"/>
              </a:rPr>
              <a:t>as there are no </a:t>
            </a:r>
            <a:r>
              <a:rPr lang="en-US" sz="1800" i="1" dirty="0">
                <a:solidFill>
                  <a:srgbClr val="0000FF"/>
                </a:solidFill>
                <a:latin typeface="Times New Roman"/>
                <a:cs typeface="Times New Roman"/>
              </a:rPr>
              <a:t>external impulses</a:t>
            </a:r>
            <a:r>
              <a:rPr lang="en-US" sz="1800" dirty="0">
                <a:latin typeface="Times New Roman"/>
                <a:cs typeface="Times New Roman"/>
              </a:rPr>
              <a:t>, so.</a:t>
            </a:r>
          </a:p>
        </p:txBody>
      </p:sp>
      <p:graphicFrame>
        <p:nvGraphicFramePr>
          <p:cNvPr id="34" name="Object 2"/>
          <p:cNvGraphicFramePr>
            <a:graphicFrameLocks noChangeAspect="1"/>
          </p:cNvGraphicFramePr>
          <p:nvPr>
            <p:extLst>
              <p:ext uri="{D42A27DB-BD31-4B8C-83A1-F6EECF244321}">
                <p14:modId xmlns:p14="http://schemas.microsoft.com/office/powerpoint/2010/main" val="1952927278"/>
              </p:ext>
            </p:extLst>
          </p:nvPr>
        </p:nvGraphicFramePr>
        <p:xfrm>
          <a:off x="2987366" y="3188494"/>
          <a:ext cx="3141663" cy="1319212"/>
        </p:xfrm>
        <a:graphic>
          <a:graphicData uri="http://schemas.openxmlformats.org/presentationml/2006/ole">
            <mc:AlternateContent xmlns:mc="http://schemas.openxmlformats.org/markup-compatibility/2006">
              <mc:Choice xmlns:v="urn:schemas-microsoft-com:vml" Requires="v">
                <p:oleObj spid="_x0000_s147827" name="Equation" r:id="rId13" imgW="2006600" imgH="838200" progId="Equation.DSMT4">
                  <p:embed/>
                </p:oleObj>
              </mc:Choice>
              <mc:Fallback>
                <p:oleObj name="Equation" r:id="rId13" imgW="2006600" imgH="838200" progId="Equation.DSMT4">
                  <p:embed/>
                  <p:pic>
                    <p:nvPicPr>
                      <p:cNvPr id="0" name=""/>
                      <p:cNvPicPr>
                        <a:picLocks noChangeAspect="1" noChangeArrowheads="1"/>
                      </p:cNvPicPr>
                      <p:nvPr/>
                    </p:nvPicPr>
                    <p:blipFill>
                      <a:blip r:embed="rId14"/>
                      <a:srcRect/>
                      <a:stretch>
                        <a:fillRect/>
                      </a:stretch>
                    </p:blipFill>
                    <p:spPr bwMode="auto">
                      <a:xfrm>
                        <a:off x="2987366" y="3188494"/>
                        <a:ext cx="3141663" cy="1319212"/>
                      </a:xfrm>
                      <a:prstGeom prst="rect">
                        <a:avLst/>
                      </a:prstGeom>
                      <a:noFill/>
                      <a:ln>
                        <a:noFill/>
                      </a:ln>
                      <a:effectLst/>
                    </p:spPr>
                  </p:pic>
                </p:oleObj>
              </mc:Fallback>
            </mc:AlternateContent>
          </a:graphicData>
        </a:graphic>
      </p:graphicFrame>
      <p:cxnSp>
        <p:nvCxnSpPr>
          <p:cNvPr id="35" name="Straight Arrow Connector 34"/>
          <p:cNvCxnSpPr/>
          <p:nvPr/>
        </p:nvCxnSpPr>
        <p:spPr>
          <a:xfrm flipH="1">
            <a:off x="7149576" y="1326116"/>
            <a:ext cx="368615"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2"/>
          <p:cNvGraphicFramePr>
            <a:graphicFrameLocks noChangeAspect="1"/>
          </p:cNvGraphicFramePr>
          <p:nvPr>
            <p:extLst>
              <p:ext uri="{D42A27DB-BD31-4B8C-83A1-F6EECF244321}">
                <p14:modId xmlns:p14="http://schemas.microsoft.com/office/powerpoint/2010/main" val="1394386862"/>
              </p:ext>
            </p:extLst>
          </p:nvPr>
        </p:nvGraphicFramePr>
        <p:xfrm>
          <a:off x="7127875" y="971550"/>
          <a:ext cx="368300" cy="304800"/>
        </p:xfrm>
        <a:graphic>
          <a:graphicData uri="http://schemas.openxmlformats.org/presentationml/2006/ole">
            <mc:AlternateContent xmlns:mc="http://schemas.openxmlformats.org/markup-compatibility/2006">
              <mc:Choice xmlns:v="urn:schemas-microsoft-com:vml" Requires="v">
                <p:oleObj spid="_x0000_s147828" name="Equation" r:id="rId15" imgW="241300" imgH="203200" progId="Equation.DSMT4">
                  <p:embed/>
                </p:oleObj>
              </mc:Choice>
              <mc:Fallback>
                <p:oleObj name="Equation" r:id="rId15" imgW="241300" imgH="203200" progId="Equation.DSMT4">
                  <p:embed/>
                  <p:pic>
                    <p:nvPicPr>
                      <p:cNvPr id="0" name=""/>
                      <p:cNvPicPr>
                        <a:picLocks noChangeAspect="1" noChangeArrowheads="1"/>
                      </p:cNvPicPr>
                      <p:nvPr/>
                    </p:nvPicPr>
                    <p:blipFill>
                      <a:blip r:embed="rId16"/>
                      <a:srcRect/>
                      <a:stretch>
                        <a:fillRect/>
                      </a:stretch>
                    </p:blipFill>
                    <p:spPr bwMode="auto">
                      <a:xfrm>
                        <a:off x="7127875" y="971550"/>
                        <a:ext cx="368300" cy="304800"/>
                      </a:xfrm>
                      <a:prstGeom prst="rect">
                        <a:avLst/>
                      </a:prstGeom>
                      <a:noFill/>
                      <a:ln>
                        <a:noFill/>
                      </a:ln>
                      <a:effectLst/>
                    </p:spPr>
                  </p:pic>
                </p:oleObj>
              </mc:Fallback>
            </mc:AlternateContent>
          </a:graphicData>
        </a:graphic>
      </p:graphicFrame>
      <p:sp>
        <p:nvSpPr>
          <p:cNvPr id="2" name="Rectangle 1"/>
          <p:cNvSpPr/>
          <p:nvPr/>
        </p:nvSpPr>
        <p:spPr>
          <a:xfrm rot="558161">
            <a:off x="7437499" y="2174700"/>
            <a:ext cx="65368" cy="7747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ssolve">
                                      <p:cBhvr>
                                        <p:cTn id="20" dur="500"/>
                                        <p:tgtEl>
                                          <p:spTgt spid="35"/>
                                        </p:tgtEl>
                                      </p:cBhvr>
                                    </p:animEffect>
                                  </p:childTnLst>
                                </p:cTn>
                              </p:par>
                              <p:par>
                                <p:cTn id="21" presetID="9"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dissolv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dissolv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dissolv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dissolve">
                                      <p:cBhvr>
                                        <p:cTn id="43" dur="500"/>
                                        <p:tgtEl>
                                          <p:spTgt spid="67"/>
                                        </p:tgtEl>
                                      </p:cBhvr>
                                    </p:animEffect>
                                  </p:childTnLst>
                                </p:cTn>
                              </p:par>
                              <p:par>
                                <p:cTn id="44" presetID="9" presetClass="entr" presetSubtype="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dissolve">
                                      <p:cBhvr>
                                        <p:cTn id="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2" grpId="0" animBg="1"/>
      <p:bldP spid="49" grpId="0"/>
      <p:bldP spid="53"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56"/>
          <p:cNvSpPr txBox="1">
            <a:spLocks/>
          </p:cNvSpPr>
          <p:nvPr/>
        </p:nvSpPr>
        <p:spPr bwMode="auto">
          <a:xfrm>
            <a:off x="244699" y="312831"/>
            <a:ext cx="1393601"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a:t>
            </a:r>
            <a:endParaRPr lang="en-US" sz="2000" dirty="0">
              <a:latin typeface="Times New Roman"/>
              <a:cs typeface="Times New Roman"/>
            </a:endParaRP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26.)</a:t>
            </a:r>
          </a:p>
        </p:txBody>
      </p:sp>
      <p:sp>
        <p:nvSpPr>
          <p:cNvPr id="31" name="Text Box 56"/>
          <p:cNvSpPr txBox="1">
            <a:spLocks/>
          </p:cNvSpPr>
          <p:nvPr/>
        </p:nvSpPr>
        <p:spPr bwMode="auto">
          <a:xfrm>
            <a:off x="638162" y="863740"/>
            <a:ext cx="6905637" cy="6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For the pinned beam situation, </a:t>
            </a:r>
            <a:r>
              <a:rPr lang="en-US" sz="1800" dirty="0">
                <a:latin typeface="Times New Roman"/>
                <a:cs typeface="Times New Roman"/>
              </a:rPr>
              <a:t>we calculated the angular momenta about the pin (i.e., at the </a:t>
            </a:r>
            <a:r>
              <a:rPr lang="en-US" sz="1800" i="1" dirty="0">
                <a:latin typeface="Times New Roman"/>
                <a:cs typeface="Times New Roman"/>
              </a:rPr>
              <a:t>center of mass </a:t>
            </a:r>
            <a:r>
              <a:rPr lang="en-US" sz="1800" dirty="0">
                <a:latin typeface="Times New Roman"/>
                <a:cs typeface="Times New Roman"/>
              </a:rPr>
              <a:t>of the meter stick).</a:t>
            </a:r>
          </a:p>
        </p:txBody>
      </p:sp>
      <p:sp>
        <p:nvSpPr>
          <p:cNvPr id="29" name="Text Box 56"/>
          <p:cNvSpPr txBox="1">
            <a:spLocks/>
          </p:cNvSpPr>
          <p:nvPr/>
        </p:nvSpPr>
        <p:spPr bwMode="auto">
          <a:xfrm>
            <a:off x="638163" y="2260656"/>
            <a:ext cx="6740538" cy="1191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For the unpinned situation </a:t>
            </a:r>
            <a:r>
              <a:rPr lang="en-US" sz="1800" dirty="0">
                <a:latin typeface="Times New Roman"/>
                <a:cs typeface="Times New Roman"/>
              </a:rPr>
              <a:t>in which the puck stopped and all the after-collision motion was around the meter stick’s </a:t>
            </a:r>
            <a:r>
              <a:rPr lang="en-US" sz="1800" i="1" dirty="0">
                <a:latin typeface="Times New Roman"/>
                <a:cs typeface="Times New Roman"/>
              </a:rPr>
              <a:t>center of mass</a:t>
            </a:r>
            <a:r>
              <a:rPr lang="en-US" sz="1800" dirty="0">
                <a:latin typeface="Times New Roman"/>
                <a:cs typeface="Times New Roman"/>
              </a:rPr>
              <a:t>, we calculated the angular momenta about the the </a:t>
            </a:r>
            <a:r>
              <a:rPr lang="en-US" sz="1800" i="1" dirty="0">
                <a:latin typeface="Times New Roman"/>
                <a:cs typeface="Times New Roman"/>
              </a:rPr>
              <a:t>center of mass </a:t>
            </a:r>
            <a:r>
              <a:rPr lang="en-US" sz="1800" dirty="0">
                <a:latin typeface="Times New Roman"/>
                <a:cs typeface="Times New Roman"/>
              </a:rPr>
              <a:t>of the meterstick (that was where the rotation was centered).</a:t>
            </a:r>
          </a:p>
        </p:txBody>
      </p:sp>
      <p:grpSp>
        <p:nvGrpSpPr>
          <p:cNvPr id="38" name="Group 37"/>
          <p:cNvGrpSpPr/>
          <p:nvPr/>
        </p:nvGrpSpPr>
        <p:grpSpPr>
          <a:xfrm>
            <a:off x="7793074" y="454160"/>
            <a:ext cx="1128751" cy="1726021"/>
            <a:chOff x="7070725" y="93254"/>
            <a:chExt cx="1583466" cy="2421346"/>
          </a:xfrm>
        </p:grpSpPr>
        <p:sp>
          <p:nvSpPr>
            <p:cNvPr id="39" name="Rectangle 38"/>
            <p:cNvSpPr/>
            <p:nvPr/>
          </p:nvSpPr>
          <p:spPr>
            <a:xfrm>
              <a:off x="76073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0" name="Object 2"/>
            <p:cNvGraphicFramePr>
              <a:graphicFrameLocks noChangeAspect="1"/>
            </p:cNvGraphicFramePr>
            <p:nvPr>
              <p:extLst>
                <p:ext uri="{D42A27DB-BD31-4B8C-83A1-F6EECF244321}">
                  <p14:modId xmlns:p14="http://schemas.microsoft.com/office/powerpoint/2010/main" val="3992029901"/>
                </p:ext>
              </p:extLst>
            </p:nvPr>
          </p:nvGraphicFramePr>
          <p:xfrm>
            <a:off x="7312025" y="258763"/>
            <a:ext cx="250825" cy="190500"/>
          </p:xfrm>
          <a:graphic>
            <a:graphicData uri="http://schemas.openxmlformats.org/presentationml/2006/ole">
              <mc:AlternateContent xmlns:mc="http://schemas.openxmlformats.org/markup-compatibility/2006">
                <mc:Choice xmlns:v="urn:schemas-microsoft-com:vml" Requires="v">
                  <p:oleObj spid="_x0000_s151497" name="Equation" r:id="rId4" imgW="165100" imgH="127000" progId="Equation.DSMT4">
                    <p:embed/>
                  </p:oleObj>
                </mc:Choice>
                <mc:Fallback>
                  <p:oleObj name="Equation" r:id="rId4" imgW="165100" imgH="127000" progId="Equation.DSMT4">
                    <p:embed/>
                    <p:pic>
                      <p:nvPicPr>
                        <p:cNvPr id="0" name=""/>
                        <p:cNvPicPr>
                          <a:picLocks noChangeAspect="1" noChangeArrowheads="1"/>
                        </p:cNvPicPr>
                        <p:nvPr/>
                      </p:nvPicPr>
                      <p:blipFill>
                        <a:blip r:embed="rId5"/>
                        <a:srcRect/>
                        <a:stretch>
                          <a:fillRect/>
                        </a:stretch>
                      </p:blipFill>
                      <p:spPr bwMode="auto">
                        <a:xfrm>
                          <a:off x="7312025" y="258763"/>
                          <a:ext cx="250825" cy="190500"/>
                        </a:xfrm>
                        <a:prstGeom prst="rect">
                          <a:avLst/>
                        </a:prstGeom>
                        <a:noFill/>
                        <a:ln>
                          <a:noFill/>
                        </a:ln>
                        <a:effectLst/>
                      </p:spPr>
                    </p:pic>
                  </p:oleObj>
                </mc:Fallback>
              </mc:AlternateContent>
            </a:graphicData>
          </a:graphic>
        </p:graphicFrame>
        <p:sp>
          <p:nvSpPr>
            <p:cNvPr id="41" name="Rectangle 40"/>
            <p:cNvSpPr/>
            <p:nvPr/>
          </p:nvSpPr>
          <p:spPr>
            <a:xfrm rot="16200000">
              <a:off x="8071120" y="2181087"/>
              <a:ext cx="73123"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rot="550446">
              <a:off x="7607740" y="93254"/>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4" name="Object 2"/>
            <p:cNvGraphicFramePr>
              <a:graphicFrameLocks noChangeAspect="1"/>
            </p:cNvGraphicFramePr>
            <p:nvPr>
              <p:extLst>
                <p:ext uri="{D42A27DB-BD31-4B8C-83A1-F6EECF244321}">
                  <p14:modId xmlns:p14="http://schemas.microsoft.com/office/powerpoint/2010/main" val="509379515"/>
                </p:ext>
              </p:extLst>
            </p:nvPr>
          </p:nvGraphicFramePr>
          <p:xfrm>
            <a:off x="7610475" y="1268840"/>
            <a:ext cx="79375" cy="102769"/>
          </p:xfrm>
          <a:graphic>
            <a:graphicData uri="http://schemas.openxmlformats.org/presentationml/2006/ole">
              <mc:AlternateContent xmlns:mc="http://schemas.openxmlformats.org/markup-compatibility/2006">
                <mc:Choice xmlns:v="urn:schemas-microsoft-com:vml" Requires="v">
                  <p:oleObj spid="_x0000_s151498" name="Equation" r:id="rId6" imgW="88900" imgH="114300" progId="Equation.DSMT4">
                    <p:embed/>
                  </p:oleObj>
                </mc:Choice>
                <mc:Fallback>
                  <p:oleObj name="Equation" r:id="rId6" imgW="88900" imgH="114300" progId="Equation.DSMT4">
                    <p:embed/>
                    <p:pic>
                      <p:nvPicPr>
                        <p:cNvPr id="0" name=""/>
                        <p:cNvPicPr>
                          <a:picLocks noChangeAspect="1" noChangeArrowheads="1"/>
                        </p:cNvPicPr>
                        <p:nvPr/>
                      </p:nvPicPr>
                      <p:blipFill>
                        <a:blip r:embed="rId7"/>
                        <a:srcRect/>
                        <a:stretch>
                          <a:fillRect/>
                        </a:stretch>
                      </p:blipFill>
                      <p:spPr bwMode="auto">
                        <a:xfrm>
                          <a:off x="7610475" y="1268840"/>
                          <a:ext cx="79375" cy="102769"/>
                        </a:xfrm>
                        <a:prstGeom prst="rect">
                          <a:avLst/>
                        </a:prstGeom>
                        <a:noFill/>
                        <a:ln>
                          <a:noFill/>
                        </a:ln>
                        <a:effectLst/>
                      </p:spPr>
                    </p:pic>
                  </p:oleObj>
                </mc:Fallback>
              </mc:AlternateContent>
            </a:graphicData>
          </a:graphic>
        </p:graphicFrame>
        <p:cxnSp>
          <p:nvCxnSpPr>
            <p:cNvPr id="45" name="Straight Connector 44"/>
            <p:cNvCxnSpPr/>
            <p:nvPr/>
          </p:nvCxnSpPr>
          <p:spPr>
            <a:xfrm>
              <a:off x="7813675" y="1320225"/>
              <a:ext cx="77225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229060" y="2218750"/>
              <a:ext cx="37021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23275" y="1320225"/>
              <a:ext cx="0" cy="8985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4" name="Object 2"/>
            <p:cNvGraphicFramePr>
              <a:graphicFrameLocks noChangeAspect="1"/>
            </p:cNvGraphicFramePr>
            <p:nvPr>
              <p:extLst>
                <p:ext uri="{D42A27DB-BD31-4B8C-83A1-F6EECF244321}">
                  <p14:modId xmlns:p14="http://schemas.microsoft.com/office/powerpoint/2010/main" val="3304550899"/>
                </p:ext>
              </p:extLst>
            </p:nvPr>
          </p:nvGraphicFramePr>
          <p:xfrm>
            <a:off x="8460516" y="1637298"/>
            <a:ext cx="193675" cy="247650"/>
          </p:xfrm>
          <a:graphic>
            <a:graphicData uri="http://schemas.openxmlformats.org/presentationml/2006/ole">
              <mc:AlternateContent xmlns:mc="http://schemas.openxmlformats.org/markup-compatibility/2006">
                <mc:Choice xmlns:v="urn:schemas-microsoft-com:vml" Requires="v">
                  <p:oleObj spid="_x0000_s151499" name="Equation" r:id="rId8" imgW="127000" imgH="165100" progId="Equation.DSMT4">
                    <p:embed/>
                  </p:oleObj>
                </mc:Choice>
                <mc:Fallback>
                  <p:oleObj name="Equation" r:id="rId8" imgW="127000" imgH="165100" progId="Equation.DSMT4">
                    <p:embed/>
                    <p:pic>
                      <p:nvPicPr>
                        <p:cNvPr id="0" name=""/>
                        <p:cNvPicPr>
                          <a:picLocks noChangeAspect="1" noChangeArrowheads="1"/>
                        </p:cNvPicPr>
                        <p:nvPr/>
                      </p:nvPicPr>
                      <p:blipFill>
                        <a:blip r:embed="rId9"/>
                        <a:srcRect/>
                        <a:stretch>
                          <a:fillRect/>
                        </a:stretch>
                      </p:blipFill>
                      <p:spPr bwMode="auto">
                        <a:xfrm>
                          <a:off x="8460516" y="1637298"/>
                          <a:ext cx="193675" cy="247650"/>
                        </a:xfrm>
                        <a:prstGeom prst="rect">
                          <a:avLst/>
                        </a:prstGeom>
                        <a:noFill/>
                        <a:ln>
                          <a:noFill/>
                        </a:ln>
                        <a:effectLst/>
                      </p:spPr>
                    </p:pic>
                  </p:oleObj>
                </mc:Fallback>
              </mc:AlternateContent>
            </a:graphicData>
          </a:graphic>
        </p:graphicFrame>
        <p:graphicFrame>
          <p:nvGraphicFramePr>
            <p:cNvPr id="55" name="Object 2"/>
            <p:cNvGraphicFramePr>
              <a:graphicFrameLocks noChangeAspect="1"/>
            </p:cNvGraphicFramePr>
            <p:nvPr>
              <p:extLst>
                <p:ext uri="{D42A27DB-BD31-4B8C-83A1-F6EECF244321}">
                  <p14:modId xmlns:p14="http://schemas.microsoft.com/office/powerpoint/2010/main" val="6480270"/>
                </p:ext>
              </p:extLst>
            </p:nvPr>
          </p:nvGraphicFramePr>
          <p:xfrm>
            <a:off x="7823200" y="2180165"/>
            <a:ext cx="271463" cy="304800"/>
          </p:xfrm>
          <a:graphic>
            <a:graphicData uri="http://schemas.openxmlformats.org/presentationml/2006/ole">
              <mc:AlternateContent xmlns:mc="http://schemas.openxmlformats.org/markup-compatibility/2006">
                <mc:Choice xmlns:v="urn:schemas-microsoft-com:vml" Requires="v">
                  <p:oleObj spid="_x0000_s151500" name="Equation" r:id="rId10" imgW="177800" imgH="203200" progId="Equation.DSMT4">
                    <p:embed/>
                  </p:oleObj>
                </mc:Choice>
                <mc:Fallback>
                  <p:oleObj name="Equation" r:id="rId10" imgW="177800" imgH="203200" progId="Equation.DSMT4">
                    <p:embed/>
                    <p:pic>
                      <p:nvPicPr>
                        <p:cNvPr id="0" name=""/>
                        <p:cNvPicPr>
                          <a:picLocks noChangeAspect="1" noChangeArrowheads="1"/>
                        </p:cNvPicPr>
                        <p:nvPr/>
                      </p:nvPicPr>
                      <p:blipFill>
                        <a:blip r:embed="rId11"/>
                        <a:srcRect/>
                        <a:stretch>
                          <a:fillRect/>
                        </a:stretch>
                      </p:blipFill>
                      <p:spPr bwMode="auto">
                        <a:xfrm>
                          <a:off x="7823200" y="2180165"/>
                          <a:ext cx="271463" cy="304800"/>
                        </a:xfrm>
                        <a:prstGeom prst="rect">
                          <a:avLst/>
                        </a:prstGeom>
                        <a:noFill/>
                        <a:ln>
                          <a:noFill/>
                        </a:ln>
                        <a:effectLst/>
                      </p:spPr>
                    </p:pic>
                  </p:oleObj>
                </mc:Fallback>
              </mc:AlternateContent>
            </a:graphicData>
          </a:graphic>
        </p:graphicFrame>
        <p:cxnSp>
          <p:nvCxnSpPr>
            <p:cNvPr id="56" name="Straight Arrow Connector 55"/>
            <p:cNvCxnSpPr/>
            <p:nvPr/>
          </p:nvCxnSpPr>
          <p:spPr>
            <a:xfrm flipH="1">
              <a:off x="7736896" y="2219091"/>
              <a:ext cx="303068"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rot="14300867" flipH="1">
              <a:off x="7374895" y="1180489"/>
              <a:ext cx="480194" cy="545431"/>
              <a:chOff x="6968697" y="2505075"/>
              <a:chExt cx="480194" cy="545431"/>
            </a:xfrm>
          </p:grpSpPr>
          <p:sp>
            <p:nvSpPr>
              <p:cNvPr id="61" name="Arc 60"/>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Connector 61"/>
              <p:cNvCxnSpPr>
                <a:stCxn id="61"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58" name="Object 3"/>
            <p:cNvGraphicFramePr>
              <a:graphicFrameLocks noChangeAspect="1"/>
            </p:cNvGraphicFramePr>
            <p:nvPr>
              <p:extLst>
                <p:ext uri="{D42A27DB-BD31-4B8C-83A1-F6EECF244321}">
                  <p14:modId xmlns:p14="http://schemas.microsoft.com/office/powerpoint/2010/main" val="2028252184"/>
                </p:ext>
              </p:extLst>
            </p:nvPr>
          </p:nvGraphicFramePr>
          <p:xfrm>
            <a:off x="7070725" y="1490663"/>
            <a:ext cx="330200" cy="328612"/>
          </p:xfrm>
          <a:graphic>
            <a:graphicData uri="http://schemas.openxmlformats.org/presentationml/2006/ole">
              <mc:AlternateContent xmlns:mc="http://schemas.openxmlformats.org/markup-compatibility/2006">
                <mc:Choice xmlns:v="urn:schemas-microsoft-com:vml" Requires="v">
                  <p:oleObj spid="_x0000_s151501" name="Equation" r:id="rId12" imgW="203200" imgH="203200" progId="Equation.DSMT4">
                    <p:embed/>
                  </p:oleObj>
                </mc:Choice>
                <mc:Fallback>
                  <p:oleObj name="Equation" r:id="rId12" imgW="203200" imgH="203200" progId="Equation.DSMT4">
                    <p:embed/>
                    <p:pic>
                      <p:nvPicPr>
                        <p:cNvPr id="0" name=""/>
                        <p:cNvPicPr>
                          <a:picLocks noChangeAspect="1" noChangeArrowheads="1"/>
                        </p:cNvPicPr>
                        <p:nvPr/>
                      </p:nvPicPr>
                      <p:blipFill>
                        <a:blip r:embed="rId13"/>
                        <a:srcRect/>
                        <a:stretch>
                          <a:fillRect/>
                        </a:stretch>
                      </p:blipFill>
                      <p:spPr bwMode="auto">
                        <a:xfrm>
                          <a:off x="7070725" y="1490663"/>
                          <a:ext cx="330200" cy="328612"/>
                        </a:xfrm>
                        <a:prstGeom prst="rect">
                          <a:avLst/>
                        </a:prstGeom>
                        <a:noFill/>
                        <a:ln>
                          <a:noFill/>
                        </a:ln>
                        <a:effectLst/>
                      </p:spPr>
                    </p:pic>
                  </p:oleObj>
                </mc:Fallback>
              </mc:AlternateContent>
            </a:graphicData>
          </a:graphic>
        </p:graphicFrame>
        <p:sp>
          <p:nvSpPr>
            <p:cNvPr id="59" name="Rectangle 58"/>
            <p:cNvSpPr/>
            <p:nvPr/>
          </p:nvSpPr>
          <p:spPr>
            <a:xfrm rot="16690152">
              <a:off x="7563908" y="2137694"/>
              <a:ext cx="80434"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0" name="Object 2"/>
            <p:cNvGraphicFramePr>
              <a:graphicFrameLocks noChangeAspect="1"/>
            </p:cNvGraphicFramePr>
            <p:nvPr>
              <p:extLst>
                <p:ext uri="{D42A27DB-BD31-4B8C-83A1-F6EECF244321}">
                  <p14:modId xmlns:p14="http://schemas.microsoft.com/office/powerpoint/2010/main" val="3498496341"/>
                </p:ext>
              </p:extLst>
            </p:nvPr>
          </p:nvGraphicFramePr>
          <p:xfrm>
            <a:off x="7206851" y="1143396"/>
            <a:ext cx="368300" cy="304800"/>
          </p:xfrm>
          <a:graphic>
            <a:graphicData uri="http://schemas.openxmlformats.org/presentationml/2006/ole">
              <mc:AlternateContent xmlns:mc="http://schemas.openxmlformats.org/markup-compatibility/2006">
                <mc:Choice xmlns:v="urn:schemas-microsoft-com:vml" Requires="v">
                  <p:oleObj spid="_x0000_s151502" name="Equation" r:id="rId14" imgW="241300" imgH="203200" progId="Equation.DSMT4">
                    <p:embed/>
                  </p:oleObj>
                </mc:Choice>
                <mc:Fallback>
                  <p:oleObj name="Equation" r:id="rId14" imgW="241300" imgH="203200" progId="Equation.DSMT4">
                    <p:embed/>
                    <p:pic>
                      <p:nvPicPr>
                        <p:cNvPr id="0" name=""/>
                        <p:cNvPicPr>
                          <a:picLocks noChangeAspect="1" noChangeArrowheads="1"/>
                        </p:cNvPicPr>
                        <p:nvPr/>
                      </p:nvPicPr>
                      <p:blipFill>
                        <a:blip r:embed="rId15"/>
                        <a:srcRect/>
                        <a:stretch>
                          <a:fillRect/>
                        </a:stretch>
                      </p:blipFill>
                      <p:spPr bwMode="auto">
                        <a:xfrm>
                          <a:off x="7206851" y="1143396"/>
                          <a:ext cx="368300" cy="304800"/>
                        </a:xfrm>
                        <a:prstGeom prst="rect">
                          <a:avLst/>
                        </a:prstGeom>
                        <a:noFill/>
                        <a:ln>
                          <a:noFill/>
                        </a:ln>
                        <a:effectLst/>
                      </p:spPr>
                    </p:pic>
                  </p:oleObj>
                </mc:Fallback>
              </mc:AlternateContent>
            </a:graphicData>
          </a:graphic>
        </p:graphicFrame>
      </p:grpSp>
      <p:graphicFrame>
        <p:nvGraphicFramePr>
          <p:cNvPr id="69" name="Object 2"/>
          <p:cNvGraphicFramePr>
            <a:graphicFrameLocks noChangeAspect="1"/>
          </p:cNvGraphicFramePr>
          <p:nvPr>
            <p:extLst>
              <p:ext uri="{D42A27DB-BD31-4B8C-83A1-F6EECF244321}">
                <p14:modId xmlns:p14="http://schemas.microsoft.com/office/powerpoint/2010/main" val="1566101326"/>
              </p:ext>
            </p:extLst>
          </p:nvPr>
        </p:nvGraphicFramePr>
        <p:xfrm>
          <a:off x="2124075" y="1581150"/>
          <a:ext cx="3243263" cy="598488"/>
        </p:xfrm>
        <a:graphic>
          <a:graphicData uri="http://schemas.openxmlformats.org/presentationml/2006/ole">
            <mc:AlternateContent xmlns:mc="http://schemas.openxmlformats.org/markup-compatibility/2006">
              <mc:Choice xmlns:v="urn:schemas-microsoft-com:vml" Requires="v">
                <p:oleObj spid="_x0000_s151503" name="Equation" r:id="rId16" imgW="2070100" imgH="381000" progId="Equation.DSMT4">
                  <p:embed/>
                </p:oleObj>
              </mc:Choice>
              <mc:Fallback>
                <p:oleObj name="Equation" r:id="rId16" imgW="2070100" imgH="381000" progId="Equation.DSMT4">
                  <p:embed/>
                  <p:pic>
                    <p:nvPicPr>
                      <p:cNvPr id="0" name=""/>
                      <p:cNvPicPr>
                        <a:picLocks noChangeAspect="1" noChangeArrowheads="1"/>
                      </p:cNvPicPr>
                      <p:nvPr/>
                    </p:nvPicPr>
                    <p:blipFill>
                      <a:blip r:embed="rId17"/>
                      <a:srcRect/>
                      <a:stretch>
                        <a:fillRect/>
                      </a:stretch>
                    </p:blipFill>
                    <p:spPr bwMode="auto">
                      <a:xfrm>
                        <a:off x="2124075" y="1581150"/>
                        <a:ext cx="3243263" cy="598488"/>
                      </a:xfrm>
                      <a:prstGeom prst="rect">
                        <a:avLst/>
                      </a:prstGeom>
                      <a:noFill/>
                      <a:ln>
                        <a:noFill/>
                      </a:ln>
                      <a:effectLst/>
                    </p:spPr>
                  </p:pic>
                </p:oleObj>
              </mc:Fallback>
            </mc:AlternateContent>
          </a:graphicData>
        </a:graphic>
      </p:graphicFrame>
      <p:grpSp>
        <p:nvGrpSpPr>
          <p:cNvPr id="70" name="Group 69"/>
          <p:cNvGrpSpPr/>
          <p:nvPr/>
        </p:nvGrpSpPr>
        <p:grpSpPr>
          <a:xfrm>
            <a:off x="7767469" y="2450626"/>
            <a:ext cx="1405377" cy="2025173"/>
            <a:chOff x="7240588" y="93254"/>
            <a:chExt cx="1680303" cy="2421346"/>
          </a:xfrm>
        </p:grpSpPr>
        <p:sp>
          <p:nvSpPr>
            <p:cNvPr id="71" name="Rectangle 70"/>
            <p:cNvSpPr/>
            <p:nvPr/>
          </p:nvSpPr>
          <p:spPr>
            <a:xfrm>
              <a:off x="78740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2" name="Object 2"/>
            <p:cNvGraphicFramePr>
              <a:graphicFrameLocks noChangeAspect="1"/>
            </p:cNvGraphicFramePr>
            <p:nvPr>
              <p:extLst>
                <p:ext uri="{D42A27DB-BD31-4B8C-83A1-F6EECF244321}">
                  <p14:modId xmlns:p14="http://schemas.microsoft.com/office/powerpoint/2010/main" val="1481620718"/>
                </p:ext>
              </p:extLst>
            </p:nvPr>
          </p:nvGraphicFramePr>
          <p:xfrm>
            <a:off x="7578725" y="258763"/>
            <a:ext cx="250825" cy="190500"/>
          </p:xfrm>
          <a:graphic>
            <a:graphicData uri="http://schemas.openxmlformats.org/presentationml/2006/ole">
              <mc:AlternateContent xmlns:mc="http://schemas.openxmlformats.org/markup-compatibility/2006">
                <mc:Choice xmlns:v="urn:schemas-microsoft-com:vml" Requires="v">
                  <p:oleObj spid="_x0000_s151504" name="Equation" r:id="rId18" imgW="165100" imgH="127000" progId="Equation.DSMT4">
                    <p:embed/>
                  </p:oleObj>
                </mc:Choice>
                <mc:Fallback>
                  <p:oleObj name="Equation" r:id="rId18" imgW="165100" imgH="127000" progId="Equation.DSMT4">
                    <p:embed/>
                    <p:pic>
                      <p:nvPicPr>
                        <p:cNvPr id="0" name=""/>
                        <p:cNvPicPr>
                          <a:picLocks noChangeAspect="1" noChangeArrowheads="1"/>
                        </p:cNvPicPr>
                        <p:nvPr/>
                      </p:nvPicPr>
                      <p:blipFill>
                        <a:blip r:embed="rId5"/>
                        <a:srcRect/>
                        <a:stretch>
                          <a:fillRect/>
                        </a:stretch>
                      </p:blipFill>
                      <p:spPr bwMode="auto">
                        <a:xfrm>
                          <a:off x="7578725" y="258763"/>
                          <a:ext cx="250825" cy="190500"/>
                        </a:xfrm>
                        <a:prstGeom prst="rect">
                          <a:avLst/>
                        </a:prstGeom>
                        <a:noFill/>
                        <a:ln>
                          <a:noFill/>
                        </a:ln>
                        <a:effectLst/>
                      </p:spPr>
                    </p:pic>
                  </p:oleObj>
                </mc:Fallback>
              </mc:AlternateContent>
            </a:graphicData>
          </a:graphic>
        </p:graphicFrame>
        <p:sp>
          <p:nvSpPr>
            <p:cNvPr id="73" name="Rectangle 72"/>
            <p:cNvSpPr/>
            <p:nvPr/>
          </p:nvSpPr>
          <p:spPr>
            <a:xfrm rot="16200000">
              <a:off x="8337820" y="2181087"/>
              <a:ext cx="73123" cy="7859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rot="550446">
              <a:off x="7717819" y="93254"/>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8080375" y="1320225"/>
              <a:ext cx="77225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495760" y="2218750"/>
              <a:ext cx="37021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8689975" y="1320225"/>
              <a:ext cx="0" cy="8985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2"/>
            <p:cNvGraphicFramePr>
              <a:graphicFrameLocks noChangeAspect="1"/>
            </p:cNvGraphicFramePr>
            <p:nvPr>
              <p:extLst>
                <p:ext uri="{D42A27DB-BD31-4B8C-83A1-F6EECF244321}">
                  <p14:modId xmlns:p14="http://schemas.microsoft.com/office/powerpoint/2010/main" val="1703352477"/>
                </p:ext>
              </p:extLst>
            </p:nvPr>
          </p:nvGraphicFramePr>
          <p:xfrm>
            <a:off x="8727216" y="1637298"/>
            <a:ext cx="193675" cy="247650"/>
          </p:xfrm>
          <a:graphic>
            <a:graphicData uri="http://schemas.openxmlformats.org/presentationml/2006/ole">
              <mc:AlternateContent xmlns:mc="http://schemas.openxmlformats.org/markup-compatibility/2006">
                <mc:Choice xmlns:v="urn:schemas-microsoft-com:vml" Requires="v">
                  <p:oleObj spid="_x0000_s151505" name="Equation" r:id="rId19" imgW="127000" imgH="165100" progId="Equation.DSMT4">
                    <p:embed/>
                  </p:oleObj>
                </mc:Choice>
                <mc:Fallback>
                  <p:oleObj name="Equation" r:id="rId19" imgW="127000" imgH="165100" progId="Equation.DSMT4">
                    <p:embed/>
                    <p:pic>
                      <p:nvPicPr>
                        <p:cNvPr id="0" name=""/>
                        <p:cNvPicPr>
                          <a:picLocks noChangeAspect="1" noChangeArrowheads="1"/>
                        </p:cNvPicPr>
                        <p:nvPr/>
                      </p:nvPicPr>
                      <p:blipFill>
                        <a:blip r:embed="rId9"/>
                        <a:srcRect/>
                        <a:stretch>
                          <a:fillRect/>
                        </a:stretch>
                      </p:blipFill>
                      <p:spPr bwMode="auto">
                        <a:xfrm>
                          <a:off x="8727216" y="1637298"/>
                          <a:ext cx="193675" cy="247650"/>
                        </a:xfrm>
                        <a:prstGeom prst="rect">
                          <a:avLst/>
                        </a:prstGeom>
                        <a:noFill/>
                        <a:ln>
                          <a:noFill/>
                        </a:ln>
                        <a:effectLst/>
                      </p:spPr>
                    </p:pic>
                  </p:oleObj>
                </mc:Fallback>
              </mc:AlternateContent>
            </a:graphicData>
          </a:graphic>
        </p:graphicFrame>
        <p:graphicFrame>
          <p:nvGraphicFramePr>
            <p:cNvPr id="79" name="Object 2"/>
            <p:cNvGraphicFramePr>
              <a:graphicFrameLocks noChangeAspect="1"/>
            </p:cNvGraphicFramePr>
            <p:nvPr>
              <p:extLst>
                <p:ext uri="{D42A27DB-BD31-4B8C-83A1-F6EECF244321}">
                  <p14:modId xmlns:p14="http://schemas.microsoft.com/office/powerpoint/2010/main" val="691828077"/>
                </p:ext>
              </p:extLst>
            </p:nvPr>
          </p:nvGraphicFramePr>
          <p:xfrm>
            <a:off x="8089900" y="2180165"/>
            <a:ext cx="271463" cy="304800"/>
          </p:xfrm>
          <a:graphic>
            <a:graphicData uri="http://schemas.openxmlformats.org/presentationml/2006/ole">
              <mc:AlternateContent xmlns:mc="http://schemas.openxmlformats.org/markup-compatibility/2006">
                <mc:Choice xmlns:v="urn:schemas-microsoft-com:vml" Requires="v">
                  <p:oleObj spid="_x0000_s151506" name="Equation" r:id="rId20" imgW="177800" imgH="203200" progId="Equation.DSMT4">
                    <p:embed/>
                  </p:oleObj>
                </mc:Choice>
                <mc:Fallback>
                  <p:oleObj name="Equation" r:id="rId20" imgW="177800" imgH="203200" progId="Equation.DSMT4">
                    <p:embed/>
                    <p:pic>
                      <p:nvPicPr>
                        <p:cNvPr id="0" name=""/>
                        <p:cNvPicPr>
                          <a:picLocks noChangeAspect="1" noChangeArrowheads="1"/>
                        </p:cNvPicPr>
                        <p:nvPr/>
                      </p:nvPicPr>
                      <p:blipFill>
                        <a:blip r:embed="rId11"/>
                        <a:srcRect/>
                        <a:stretch>
                          <a:fillRect/>
                        </a:stretch>
                      </p:blipFill>
                      <p:spPr bwMode="auto">
                        <a:xfrm>
                          <a:off x="8089900" y="2180165"/>
                          <a:ext cx="271463" cy="304800"/>
                        </a:xfrm>
                        <a:prstGeom prst="rect">
                          <a:avLst/>
                        </a:prstGeom>
                        <a:noFill/>
                        <a:ln>
                          <a:noFill/>
                        </a:ln>
                        <a:effectLst/>
                      </p:spPr>
                    </p:pic>
                  </p:oleObj>
                </mc:Fallback>
              </mc:AlternateContent>
            </a:graphicData>
          </a:graphic>
        </p:graphicFrame>
        <p:cxnSp>
          <p:nvCxnSpPr>
            <p:cNvPr id="80" name="Straight Arrow Connector 79"/>
            <p:cNvCxnSpPr/>
            <p:nvPr/>
          </p:nvCxnSpPr>
          <p:spPr>
            <a:xfrm flipH="1">
              <a:off x="8003596" y="2219091"/>
              <a:ext cx="303068"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rot="14300867" flipH="1">
              <a:off x="7482860" y="1180477"/>
              <a:ext cx="480194" cy="545431"/>
              <a:chOff x="6968697" y="2505075"/>
              <a:chExt cx="480194" cy="545431"/>
            </a:xfrm>
          </p:grpSpPr>
          <p:sp>
            <p:nvSpPr>
              <p:cNvPr id="85" name="Arc 84"/>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6" name="Straight Connector 85"/>
              <p:cNvCxnSpPr>
                <a:stCxn id="85"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82" name="Object 3"/>
            <p:cNvGraphicFramePr>
              <a:graphicFrameLocks noChangeAspect="1"/>
            </p:cNvGraphicFramePr>
            <p:nvPr>
              <p:extLst>
                <p:ext uri="{D42A27DB-BD31-4B8C-83A1-F6EECF244321}">
                  <p14:modId xmlns:p14="http://schemas.microsoft.com/office/powerpoint/2010/main" val="2750679028"/>
                </p:ext>
              </p:extLst>
            </p:nvPr>
          </p:nvGraphicFramePr>
          <p:xfrm>
            <a:off x="7240588" y="1473200"/>
            <a:ext cx="309562" cy="328613"/>
          </p:xfrm>
          <a:graphic>
            <a:graphicData uri="http://schemas.openxmlformats.org/presentationml/2006/ole">
              <mc:AlternateContent xmlns:mc="http://schemas.openxmlformats.org/markup-compatibility/2006">
                <mc:Choice xmlns:v="urn:schemas-microsoft-com:vml" Requires="v">
                  <p:oleObj spid="_x0000_s151507" name="Equation" r:id="rId21" imgW="190500" imgH="203200" progId="Equation.DSMT4">
                    <p:embed/>
                  </p:oleObj>
                </mc:Choice>
                <mc:Fallback>
                  <p:oleObj name="Equation" r:id="rId21" imgW="190500" imgH="203200" progId="Equation.DSMT4">
                    <p:embed/>
                    <p:pic>
                      <p:nvPicPr>
                        <p:cNvPr id="0" name=""/>
                        <p:cNvPicPr>
                          <a:picLocks noChangeAspect="1" noChangeArrowheads="1"/>
                        </p:cNvPicPr>
                        <p:nvPr/>
                      </p:nvPicPr>
                      <p:blipFill>
                        <a:blip r:embed="rId22"/>
                        <a:srcRect/>
                        <a:stretch>
                          <a:fillRect/>
                        </a:stretch>
                      </p:blipFill>
                      <p:spPr bwMode="auto">
                        <a:xfrm>
                          <a:off x="7240588" y="1473200"/>
                          <a:ext cx="309562" cy="328613"/>
                        </a:xfrm>
                        <a:prstGeom prst="rect">
                          <a:avLst/>
                        </a:prstGeom>
                        <a:noFill/>
                        <a:ln>
                          <a:noFill/>
                        </a:ln>
                        <a:effectLst/>
                      </p:spPr>
                    </p:pic>
                  </p:oleObj>
                </mc:Fallback>
              </mc:AlternateContent>
            </a:graphicData>
          </a:graphic>
        </p:graphicFrame>
        <p:cxnSp>
          <p:nvCxnSpPr>
            <p:cNvPr id="83" name="Straight Arrow Connector 82"/>
            <p:cNvCxnSpPr/>
            <p:nvPr/>
          </p:nvCxnSpPr>
          <p:spPr>
            <a:xfrm flipH="1">
              <a:off x="7378176" y="1326116"/>
              <a:ext cx="368615" cy="418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4" name="Object 2"/>
            <p:cNvGraphicFramePr>
              <a:graphicFrameLocks noChangeAspect="1"/>
            </p:cNvGraphicFramePr>
            <p:nvPr>
              <p:extLst>
                <p:ext uri="{D42A27DB-BD31-4B8C-83A1-F6EECF244321}">
                  <p14:modId xmlns:p14="http://schemas.microsoft.com/office/powerpoint/2010/main" val="4158677445"/>
                </p:ext>
              </p:extLst>
            </p:nvPr>
          </p:nvGraphicFramePr>
          <p:xfrm>
            <a:off x="7356475" y="971550"/>
            <a:ext cx="368300" cy="304800"/>
          </p:xfrm>
          <a:graphic>
            <a:graphicData uri="http://schemas.openxmlformats.org/presentationml/2006/ole">
              <mc:AlternateContent xmlns:mc="http://schemas.openxmlformats.org/markup-compatibility/2006">
                <mc:Choice xmlns:v="urn:schemas-microsoft-com:vml" Requires="v">
                  <p:oleObj spid="_x0000_s151508" name="Equation" r:id="rId23" imgW="241300" imgH="203200" progId="Equation.DSMT4">
                    <p:embed/>
                  </p:oleObj>
                </mc:Choice>
                <mc:Fallback>
                  <p:oleObj name="Equation" r:id="rId23" imgW="241300" imgH="203200" progId="Equation.DSMT4">
                    <p:embed/>
                    <p:pic>
                      <p:nvPicPr>
                        <p:cNvPr id="0" name=""/>
                        <p:cNvPicPr>
                          <a:picLocks noChangeAspect="1" noChangeArrowheads="1"/>
                        </p:cNvPicPr>
                        <p:nvPr/>
                      </p:nvPicPr>
                      <p:blipFill>
                        <a:blip r:embed="rId24"/>
                        <a:srcRect/>
                        <a:stretch>
                          <a:fillRect/>
                        </a:stretch>
                      </p:blipFill>
                      <p:spPr bwMode="auto">
                        <a:xfrm>
                          <a:off x="7356475" y="971550"/>
                          <a:ext cx="368300" cy="304800"/>
                        </a:xfrm>
                        <a:prstGeom prst="rect">
                          <a:avLst/>
                        </a:prstGeom>
                        <a:noFill/>
                        <a:ln>
                          <a:noFill/>
                        </a:ln>
                        <a:effectLst/>
                      </p:spPr>
                    </p:pic>
                  </p:oleObj>
                </mc:Fallback>
              </mc:AlternateContent>
            </a:graphicData>
          </a:graphic>
        </p:graphicFrame>
      </p:grpSp>
      <p:graphicFrame>
        <p:nvGraphicFramePr>
          <p:cNvPr id="88" name="Object 2"/>
          <p:cNvGraphicFramePr>
            <a:graphicFrameLocks noChangeAspect="1"/>
          </p:cNvGraphicFramePr>
          <p:nvPr>
            <p:extLst>
              <p:ext uri="{D42A27DB-BD31-4B8C-83A1-F6EECF244321}">
                <p14:modId xmlns:p14="http://schemas.microsoft.com/office/powerpoint/2010/main" val="1769735456"/>
              </p:ext>
            </p:extLst>
          </p:nvPr>
        </p:nvGraphicFramePr>
        <p:xfrm>
          <a:off x="2733675" y="3540126"/>
          <a:ext cx="2085975" cy="582612"/>
        </p:xfrm>
        <a:graphic>
          <a:graphicData uri="http://schemas.openxmlformats.org/presentationml/2006/ole">
            <mc:AlternateContent xmlns:mc="http://schemas.openxmlformats.org/markup-compatibility/2006">
              <mc:Choice xmlns:v="urn:schemas-microsoft-com:vml" Requires="v">
                <p:oleObj spid="_x0000_s151509" name="Equation" r:id="rId25" imgW="1371600" imgH="381000" progId="Equation.DSMT4">
                  <p:embed/>
                </p:oleObj>
              </mc:Choice>
              <mc:Fallback>
                <p:oleObj name="Equation" r:id="rId25" imgW="1371600" imgH="381000" progId="Equation.DSMT4">
                  <p:embed/>
                  <p:pic>
                    <p:nvPicPr>
                      <p:cNvPr id="0" name=""/>
                      <p:cNvPicPr>
                        <a:picLocks noChangeAspect="1" noChangeArrowheads="1"/>
                      </p:cNvPicPr>
                      <p:nvPr/>
                    </p:nvPicPr>
                    <p:blipFill>
                      <a:blip r:embed="rId26"/>
                      <a:srcRect/>
                      <a:stretch>
                        <a:fillRect/>
                      </a:stretch>
                    </p:blipFill>
                    <p:spPr bwMode="auto">
                      <a:xfrm>
                        <a:off x="2733675" y="3540126"/>
                        <a:ext cx="2085975" cy="582612"/>
                      </a:xfrm>
                      <a:prstGeom prst="rect">
                        <a:avLst/>
                      </a:prstGeom>
                      <a:noFill/>
                      <a:ln>
                        <a:noFill/>
                      </a:ln>
                      <a:effectLst/>
                    </p:spPr>
                  </p:pic>
                </p:oleObj>
              </mc:Fallback>
            </mc:AlternateContent>
          </a:graphicData>
        </a:graphic>
      </p:graphicFrame>
      <p:sp>
        <p:nvSpPr>
          <p:cNvPr id="89" name="Text Box 56"/>
          <p:cNvSpPr txBox="1">
            <a:spLocks/>
          </p:cNvSpPr>
          <p:nvPr/>
        </p:nvSpPr>
        <p:spPr bwMode="auto">
          <a:xfrm>
            <a:off x="638162" y="4224338"/>
            <a:ext cx="6714368" cy="229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For the unpinned situation </a:t>
            </a:r>
            <a:r>
              <a:rPr lang="en-US" sz="1800" dirty="0">
                <a:latin typeface="Times New Roman"/>
                <a:cs typeface="Times New Roman"/>
              </a:rPr>
              <a:t>in which the puck STICKS, the rotation is </a:t>
            </a:r>
            <a:r>
              <a:rPr lang="en-US" sz="1800" dirty="0">
                <a:solidFill>
                  <a:srgbClr val="FF0000"/>
                </a:solidFill>
                <a:latin typeface="Times New Roman"/>
                <a:cs typeface="Times New Roman"/>
              </a:rPr>
              <a:t>NOT </a:t>
            </a:r>
            <a:r>
              <a:rPr lang="en-US" sz="1800" dirty="0">
                <a:solidFill>
                  <a:schemeClr val="tx1"/>
                </a:solidFill>
                <a:latin typeface="Times New Roman"/>
                <a:cs typeface="Times New Roman"/>
              </a:rPr>
              <a:t>around the </a:t>
            </a:r>
            <a:r>
              <a:rPr lang="en-US" sz="1800" dirty="0">
                <a:solidFill>
                  <a:srgbClr val="0000FF"/>
                </a:solidFill>
                <a:latin typeface="Times New Roman"/>
                <a:cs typeface="Times New Roman"/>
              </a:rPr>
              <a:t>meter stick’s </a:t>
            </a:r>
            <a:r>
              <a:rPr lang="en-US" sz="1800" i="1" dirty="0">
                <a:solidFill>
                  <a:srgbClr val="0000FF"/>
                </a:solidFill>
                <a:latin typeface="Times New Roman"/>
                <a:cs typeface="Times New Roman"/>
              </a:rPr>
              <a:t>center of mass</a:t>
            </a:r>
            <a:r>
              <a:rPr lang="en-US" sz="1800" dirty="0">
                <a:latin typeface="Times New Roman"/>
                <a:cs typeface="Times New Roman"/>
              </a:rPr>
              <a:t>.  It is around the </a:t>
            </a:r>
            <a:r>
              <a:rPr lang="en-US" sz="1800" i="1" dirty="0">
                <a:solidFill>
                  <a:srgbClr val="FF0000"/>
                </a:solidFill>
                <a:latin typeface="Times New Roman"/>
                <a:cs typeface="Times New Roman"/>
              </a:rPr>
              <a:t>center of mass</a:t>
            </a:r>
            <a:r>
              <a:rPr lang="en-US" sz="1800" dirty="0">
                <a:solidFill>
                  <a:srgbClr val="FF0000"/>
                </a:solidFill>
                <a:latin typeface="Times New Roman"/>
                <a:cs typeface="Times New Roman"/>
              </a:rPr>
              <a:t> of the two-body system</a:t>
            </a:r>
            <a:r>
              <a:rPr lang="en-US" sz="1800" dirty="0">
                <a:latin typeface="Times New Roman"/>
                <a:cs typeface="Times New Roman"/>
              </a:rPr>
              <a:t>.  That means to do this problem, we have to find the system’s </a:t>
            </a:r>
            <a:r>
              <a:rPr lang="en-US" sz="1800" dirty="0">
                <a:solidFill>
                  <a:srgbClr val="FF0000"/>
                </a:solidFill>
                <a:latin typeface="Times New Roman"/>
                <a:cs typeface="Times New Roman"/>
              </a:rPr>
              <a:t>new </a:t>
            </a:r>
            <a:r>
              <a:rPr lang="en-US" sz="1800" i="1" dirty="0">
                <a:solidFill>
                  <a:srgbClr val="FF0000"/>
                </a:solidFill>
                <a:latin typeface="Times New Roman"/>
                <a:cs typeface="Times New Roman"/>
              </a:rPr>
              <a:t>center of mass</a:t>
            </a:r>
            <a:r>
              <a:rPr lang="en-US" sz="1800" dirty="0">
                <a:latin typeface="Times New Roman"/>
                <a:cs typeface="Times New Roman"/>
              </a:rPr>
              <a:t>, determine the meter stick’s “I” about that new axis (parallel axis theorem), calculate the puck’s initial angular momentum relative to that new </a:t>
            </a:r>
            <a:r>
              <a:rPr lang="en-US" sz="1800" i="1" dirty="0">
                <a:latin typeface="Times New Roman"/>
                <a:cs typeface="Times New Roman"/>
              </a:rPr>
              <a:t>center of mass</a:t>
            </a:r>
            <a:r>
              <a:rPr lang="en-US" sz="1800" dirty="0">
                <a:latin typeface="Times New Roman"/>
                <a:cs typeface="Times New Roman"/>
              </a:rPr>
              <a:t>, then put that equal to the angular momentum of the two bodies rotating around that new </a:t>
            </a:r>
            <a:r>
              <a:rPr lang="en-US" sz="1800" i="1" dirty="0">
                <a:latin typeface="Times New Roman"/>
                <a:cs typeface="Times New Roman"/>
              </a:rPr>
              <a:t>center of mass </a:t>
            </a:r>
            <a:r>
              <a:rPr lang="en-US" sz="1800" dirty="0">
                <a:latin typeface="Times New Roman"/>
                <a:cs typeface="Times New Roman"/>
              </a:rPr>
              <a:t>after the collision.  Nasty . . . </a:t>
            </a:r>
          </a:p>
        </p:txBody>
      </p:sp>
      <p:grpSp>
        <p:nvGrpSpPr>
          <p:cNvPr id="9" name="Group 8">
            <a:extLst>
              <a:ext uri="{FF2B5EF4-FFF2-40B4-BE49-F238E27FC236}">
                <a16:creationId xmlns:a16="http://schemas.microsoft.com/office/drawing/2014/main" id="{801DB5E5-B91A-084D-8CF2-C37F34318CE2}"/>
              </a:ext>
            </a:extLst>
          </p:cNvPr>
          <p:cNvGrpSpPr/>
          <p:nvPr/>
        </p:nvGrpSpPr>
        <p:grpSpPr>
          <a:xfrm>
            <a:off x="7748588" y="4647479"/>
            <a:ext cx="1322466" cy="1791694"/>
            <a:chOff x="7748588" y="4647479"/>
            <a:chExt cx="1322466" cy="1791694"/>
          </a:xfrm>
        </p:grpSpPr>
        <p:sp>
          <p:nvSpPr>
            <p:cNvPr id="12" name="Rectangle 11"/>
            <p:cNvSpPr/>
            <p:nvPr/>
          </p:nvSpPr>
          <p:spPr>
            <a:xfrm>
              <a:off x="8260643" y="4653655"/>
              <a:ext cx="65782" cy="178551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1597607323"/>
                </p:ext>
              </p:extLst>
            </p:nvPr>
          </p:nvGraphicFramePr>
          <p:xfrm>
            <a:off x="8042152" y="4769949"/>
            <a:ext cx="185600" cy="140962"/>
          </p:xfrm>
          <a:graphic>
            <a:graphicData uri="http://schemas.openxmlformats.org/presentationml/2006/ole">
              <mc:AlternateContent xmlns:mc="http://schemas.openxmlformats.org/markup-compatibility/2006">
                <mc:Choice xmlns:v="urn:schemas-microsoft-com:vml" Requires="v">
                  <p:oleObj spid="_x0000_s151510" name="Equation" r:id="rId27" imgW="165100" imgH="127000" progId="Equation.DSMT4">
                    <p:embed/>
                  </p:oleObj>
                </mc:Choice>
                <mc:Fallback>
                  <p:oleObj name="Equation" r:id="rId27" imgW="165100" imgH="127000" progId="Equation.DSMT4">
                    <p:embed/>
                    <p:pic>
                      <p:nvPicPr>
                        <p:cNvPr id="0" name=""/>
                        <p:cNvPicPr>
                          <a:picLocks noChangeAspect="1" noChangeArrowheads="1"/>
                        </p:cNvPicPr>
                        <p:nvPr/>
                      </p:nvPicPr>
                      <p:blipFill>
                        <a:blip r:embed="rId5"/>
                        <a:srcRect/>
                        <a:stretch>
                          <a:fillRect/>
                        </a:stretch>
                      </p:blipFill>
                      <p:spPr bwMode="auto">
                        <a:xfrm>
                          <a:off x="8042152" y="4769949"/>
                          <a:ext cx="185600" cy="140962"/>
                        </a:xfrm>
                        <a:prstGeom prst="rect">
                          <a:avLst/>
                        </a:prstGeom>
                        <a:noFill/>
                        <a:ln>
                          <a:noFill/>
                        </a:ln>
                        <a:effectLst/>
                      </p:spPr>
                    </p:pic>
                  </p:oleObj>
                </mc:Fallback>
              </mc:AlternateContent>
            </a:graphicData>
          </a:graphic>
        </p:graphicFrame>
        <p:sp>
          <p:nvSpPr>
            <p:cNvPr id="25" name="Rectangle 24"/>
            <p:cNvSpPr/>
            <p:nvPr/>
          </p:nvSpPr>
          <p:spPr>
            <a:xfrm rot="16200000">
              <a:off x="8603850" y="6192387"/>
              <a:ext cx="54108" cy="5815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50446">
              <a:off x="8145076" y="4647479"/>
              <a:ext cx="65782" cy="178551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8397171" y="5723391"/>
              <a:ext cx="57143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720719" y="6220256"/>
              <a:ext cx="273943"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a:off x="8864430" y="5723391"/>
              <a:ext cx="0" cy="4968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2"/>
            <p:cNvGraphicFramePr>
              <a:graphicFrameLocks noChangeAspect="1"/>
            </p:cNvGraphicFramePr>
            <p:nvPr>
              <p:extLst>
                <p:ext uri="{D42A27DB-BD31-4B8C-83A1-F6EECF244321}">
                  <p14:modId xmlns:p14="http://schemas.microsoft.com/office/powerpoint/2010/main" val="52090860"/>
                </p:ext>
              </p:extLst>
            </p:nvPr>
          </p:nvGraphicFramePr>
          <p:xfrm>
            <a:off x="8873164" y="5841952"/>
            <a:ext cx="143311" cy="183251"/>
          </p:xfrm>
          <a:graphic>
            <a:graphicData uri="http://schemas.openxmlformats.org/presentationml/2006/ole">
              <mc:AlternateContent xmlns:mc="http://schemas.openxmlformats.org/markup-compatibility/2006">
                <mc:Choice xmlns:v="urn:schemas-microsoft-com:vml" Requires="v">
                  <p:oleObj spid="_x0000_s151511" name="Equation" r:id="rId28" imgW="127000" imgH="165100" progId="Equation.DSMT4">
                    <p:embed/>
                  </p:oleObj>
                </mc:Choice>
                <mc:Fallback>
                  <p:oleObj name="Equation" r:id="rId28" imgW="127000" imgH="165100" progId="Equation.DSMT4">
                    <p:embed/>
                    <p:pic>
                      <p:nvPicPr>
                        <p:cNvPr id="0" name=""/>
                        <p:cNvPicPr>
                          <a:picLocks noChangeAspect="1" noChangeArrowheads="1"/>
                        </p:cNvPicPr>
                        <p:nvPr/>
                      </p:nvPicPr>
                      <p:blipFill>
                        <a:blip r:embed="rId9"/>
                        <a:srcRect/>
                        <a:stretch>
                          <a:fillRect/>
                        </a:stretch>
                      </p:blipFill>
                      <p:spPr bwMode="auto">
                        <a:xfrm>
                          <a:off x="8873164" y="5841952"/>
                          <a:ext cx="143311" cy="183251"/>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512637454"/>
                </p:ext>
              </p:extLst>
            </p:nvPr>
          </p:nvGraphicFramePr>
          <p:xfrm>
            <a:off x="8420400" y="6191705"/>
            <a:ext cx="200871" cy="225539"/>
          </p:xfrm>
          <a:graphic>
            <a:graphicData uri="http://schemas.openxmlformats.org/presentationml/2006/ole">
              <mc:AlternateContent xmlns:mc="http://schemas.openxmlformats.org/markup-compatibility/2006">
                <mc:Choice xmlns:v="urn:schemas-microsoft-com:vml" Requires="v">
                  <p:oleObj spid="_x0000_s151512" name="Equation" r:id="rId29" imgW="177800" imgH="203200" progId="Equation.DSMT4">
                    <p:embed/>
                  </p:oleObj>
                </mc:Choice>
                <mc:Fallback>
                  <p:oleObj name="Equation" r:id="rId29" imgW="177800" imgH="203200" progId="Equation.DSMT4">
                    <p:embed/>
                    <p:pic>
                      <p:nvPicPr>
                        <p:cNvPr id="0" name=""/>
                        <p:cNvPicPr>
                          <a:picLocks noChangeAspect="1" noChangeArrowheads="1"/>
                        </p:cNvPicPr>
                        <p:nvPr/>
                      </p:nvPicPr>
                      <p:blipFill>
                        <a:blip r:embed="rId11"/>
                        <a:srcRect/>
                        <a:stretch>
                          <a:fillRect/>
                        </a:stretch>
                      </p:blipFill>
                      <p:spPr bwMode="auto">
                        <a:xfrm>
                          <a:off x="8420400" y="6191705"/>
                          <a:ext cx="200871" cy="225539"/>
                        </a:xfrm>
                        <a:prstGeom prst="rect">
                          <a:avLst/>
                        </a:prstGeom>
                        <a:noFill/>
                        <a:ln>
                          <a:noFill/>
                        </a:ln>
                        <a:effectLst/>
                      </p:spPr>
                    </p:pic>
                  </p:oleObj>
                </mc:Fallback>
              </mc:AlternateContent>
            </a:graphicData>
          </a:graphic>
        </p:graphicFrame>
        <p:cxnSp>
          <p:nvCxnSpPr>
            <p:cNvPr id="48" name="Straight Arrow Connector 47"/>
            <p:cNvCxnSpPr/>
            <p:nvPr/>
          </p:nvCxnSpPr>
          <p:spPr>
            <a:xfrm flipH="1">
              <a:off x="8356539" y="6220509"/>
              <a:ext cx="224257" cy="3098"/>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rot="14300867" flipH="1">
              <a:off x="7933904" y="5615624"/>
              <a:ext cx="355323" cy="403596"/>
              <a:chOff x="6968697" y="2505075"/>
              <a:chExt cx="480194" cy="545431"/>
            </a:xfrm>
          </p:grpSpPr>
          <p:sp>
            <p:nvSpPr>
              <p:cNvPr id="64" name="Arc 63"/>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a:stCxn id="6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7" name="Object 3"/>
            <p:cNvGraphicFramePr>
              <a:graphicFrameLocks noChangeAspect="1"/>
            </p:cNvGraphicFramePr>
            <p:nvPr>
              <p:extLst>
                <p:ext uri="{D42A27DB-BD31-4B8C-83A1-F6EECF244321}">
                  <p14:modId xmlns:p14="http://schemas.microsoft.com/office/powerpoint/2010/main" val="786361001"/>
                </p:ext>
              </p:extLst>
            </p:nvPr>
          </p:nvGraphicFramePr>
          <p:xfrm>
            <a:off x="7748588" y="5832475"/>
            <a:ext cx="242887" cy="242888"/>
          </p:xfrm>
          <a:graphic>
            <a:graphicData uri="http://schemas.openxmlformats.org/presentationml/2006/ole">
              <mc:AlternateContent xmlns:mc="http://schemas.openxmlformats.org/markup-compatibility/2006">
                <mc:Choice xmlns:v="urn:schemas-microsoft-com:vml" Requires="v">
                  <p:oleObj spid="_x0000_s151513" name="Equation" r:id="rId30" imgW="203200" imgH="203200" progId="Equation.DSMT4">
                    <p:embed/>
                  </p:oleObj>
                </mc:Choice>
                <mc:Fallback>
                  <p:oleObj name="Equation" r:id="rId30" imgW="203200" imgH="203200" progId="Equation.DSMT4">
                    <p:embed/>
                    <p:pic>
                      <p:nvPicPr>
                        <p:cNvPr id="0" name=""/>
                        <p:cNvPicPr>
                          <a:picLocks noChangeAspect="1" noChangeArrowheads="1"/>
                        </p:cNvPicPr>
                        <p:nvPr/>
                      </p:nvPicPr>
                      <p:blipFill>
                        <a:blip r:embed="rId31"/>
                        <a:srcRect/>
                        <a:stretch>
                          <a:fillRect/>
                        </a:stretch>
                      </p:blipFill>
                      <p:spPr bwMode="auto">
                        <a:xfrm>
                          <a:off x="7748588" y="5832475"/>
                          <a:ext cx="242887" cy="242888"/>
                        </a:xfrm>
                        <a:prstGeom prst="rect">
                          <a:avLst/>
                        </a:prstGeom>
                        <a:noFill/>
                        <a:ln>
                          <a:noFill/>
                        </a:ln>
                        <a:effectLst/>
                      </p:spPr>
                    </p:pic>
                  </p:oleObj>
                </mc:Fallback>
              </mc:AlternateContent>
            </a:graphicData>
          </a:graphic>
        </p:graphicFrame>
        <p:cxnSp>
          <p:nvCxnSpPr>
            <p:cNvPr id="35" name="Straight Arrow Connector 34"/>
            <p:cNvCxnSpPr/>
            <p:nvPr/>
          </p:nvCxnSpPr>
          <p:spPr>
            <a:xfrm flipH="1">
              <a:off x="7856442" y="5723391"/>
              <a:ext cx="272759" cy="3098"/>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2"/>
            <p:cNvGraphicFramePr>
              <a:graphicFrameLocks noChangeAspect="1"/>
            </p:cNvGraphicFramePr>
            <p:nvPr>
              <p:extLst>
                <p:ext uri="{D42A27DB-BD31-4B8C-83A1-F6EECF244321}">
                  <p14:modId xmlns:p14="http://schemas.microsoft.com/office/powerpoint/2010/main" val="1387277532"/>
                </p:ext>
              </p:extLst>
            </p:nvPr>
          </p:nvGraphicFramePr>
          <p:xfrm>
            <a:off x="7840384" y="5461027"/>
            <a:ext cx="272526" cy="225539"/>
          </p:xfrm>
          <a:graphic>
            <a:graphicData uri="http://schemas.openxmlformats.org/presentationml/2006/ole">
              <mc:AlternateContent xmlns:mc="http://schemas.openxmlformats.org/markup-compatibility/2006">
                <mc:Choice xmlns:v="urn:schemas-microsoft-com:vml" Requires="v">
                  <p:oleObj spid="_x0000_s151514" name="Equation" r:id="rId32" imgW="241300" imgH="203200" progId="Equation.DSMT4">
                    <p:embed/>
                  </p:oleObj>
                </mc:Choice>
                <mc:Fallback>
                  <p:oleObj name="Equation" r:id="rId32" imgW="241300" imgH="203200" progId="Equation.DSMT4">
                    <p:embed/>
                    <p:pic>
                      <p:nvPicPr>
                        <p:cNvPr id="0" name=""/>
                        <p:cNvPicPr>
                          <a:picLocks noChangeAspect="1" noChangeArrowheads="1"/>
                        </p:cNvPicPr>
                        <p:nvPr/>
                      </p:nvPicPr>
                      <p:blipFill>
                        <a:blip r:embed="rId24"/>
                        <a:srcRect/>
                        <a:stretch>
                          <a:fillRect/>
                        </a:stretch>
                      </p:blipFill>
                      <p:spPr bwMode="auto">
                        <a:xfrm>
                          <a:off x="7840384" y="5461027"/>
                          <a:ext cx="272526" cy="225539"/>
                        </a:xfrm>
                        <a:prstGeom prst="rect">
                          <a:avLst/>
                        </a:prstGeom>
                        <a:noFill/>
                        <a:ln>
                          <a:noFill/>
                        </a:ln>
                        <a:effectLst/>
                      </p:spPr>
                    </p:pic>
                  </p:oleObj>
                </mc:Fallback>
              </mc:AlternateContent>
            </a:graphicData>
          </a:graphic>
        </p:graphicFrame>
        <p:graphicFrame>
          <p:nvGraphicFramePr>
            <p:cNvPr id="105" name="Object 2">
              <a:extLst>
                <a:ext uri="{FF2B5EF4-FFF2-40B4-BE49-F238E27FC236}">
                  <a16:creationId xmlns:a16="http://schemas.microsoft.com/office/drawing/2014/main" id="{93940766-C389-BA4B-BCAF-9D3E98CFF6B4}"/>
                </a:ext>
              </a:extLst>
            </p:cNvPr>
            <p:cNvGraphicFramePr>
              <a:graphicFrameLocks noChangeAspect="1"/>
            </p:cNvGraphicFramePr>
            <p:nvPr>
              <p:extLst>
                <p:ext uri="{D42A27DB-BD31-4B8C-83A1-F6EECF244321}">
                  <p14:modId xmlns:p14="http://schemas.microsoft.com/office/powerpoint/2010/main" val="2706217995"/>
                </p:ext>
              </p:extLst>
            </p:nvPr>
          </p:nvGraphicFramePr>
          <p:xfrm>
            <a:off x="8381491" y="5204781"/>
            <a:ext cx="689563" cy="242708"/>
          </p:xfrm>
          <a:graphic>
            <a:graphicData uri="http://schemas.openxmlformats.org/presentationml/2006/ole">
              <mc:AlternateContent xmlns:mc="http://schemas.openxmlformats.org/markup-compatibility/2006">
                <mc:Choice xmlns:v="urn:schemas-microsoft-com:vml" Requires="v">
                  <p:oleObj spid="_x0000_s151515" name="Equation" r:id="rId33" imgW="889000" imgH="317500" progId="Equation.DSMT4">
                    <p:embed/>
                  </p:oleObj>
                </mc:Choice>
                <mc:Fallback>
                  <p:oleObj name="Equation" r:id="rId33" imgW="889000" imgH="317500" progId="Equation.DSMT4">
                    <p:embed/>
                    <p:pic>
                      <p:nvPicPr>
                        <p:cNvPr id="60" name="Object 2"/>
                        <p:cNvPicPr>
                          <a:picLocks noChangeAspect="1" noChangeArrowheads="1"/>
                        </p:cNvPicPr>
                        <p:nvPr/>
                      </p:nvPicPr>
                      <p:blipFill>
                        <a:blip r:embed="rId34"/>
                        <a:srcRect/>
                        <a:stretch>
                          <a:fillRect/>
                        </a:stretch>
                      </p:blipFill>
                      <p:spPr bwMode="auto">
                        <a:xfrm>
                          <a:off x="8381491" y="5204781"/>
                          <a:ext cx="689563" cy="242708"/>
                        </a:xfrm>
                        <a:prstGeom prst="rect">
                          <a:avLst/>
                        </a:prstGeom>
                        <a:noFill/>
                        <a:ln>
                          <a:noFill/>
                        </a:ln>
                        <a:effectLst/>
                      </p:spPr>
                    </p:pic>
                  </p:oleObj>
                </mc:Fallback>
              </mc:AlternateContent>
            </a:graphicData>
          </a:graphic>
        </p:graphicFrame>
        <p:sp>
          <p:nvSpPr>
            <p:cNvPr id="109" name="Rectangle 108">
              <a:extLst>
                <a:ext uri="{FF2B5EF4-FFF2-40B4-BE49-F238E27FC236}">
                  <a16:creationId xmlns:a16="http://schemas.microsoft.com/office/drawing/2014/main" id="{9475B1E5-82AC-DB4D-A44D-DC25A37A6538}"/>
                </a:ext>
              </a:extLst>
            </p:cNvPr>
            <p:cNvSpPr/>
            <p:nvPr/>
          </p:nvSpPr>
          <p:spPr>
            <a:xfrm rot="16690152">
              <a:off x="8105642" y="6188150"/>
              <a:ext cx="57336" cy="56022"/>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7EB5EC16-A770-744F-8854-0A1E7B9CB42E}"/>
                </a:ext>
              </a:extLst>
            </p:cNvPr>
            <p:cNvSpPr/>
            <p:nvPr/>
          </p:nvSpPr>
          <p:spPr>
            <a:xfrm>
              <a:off x="8207298" y="5475249"/>
              <a:ext cx="438614" cy="263912"/>
            </a:xfrm>
            <a:custGeom>
              <a:avLst/>
              <a:gdLst>
                <a:gd name="connsiteX0" fmla="*/ 438614 w 438614"/>
                <a:gd name="connsiteY0" fmla="*/ 0 h 263912"/>
                <a:gd name="connsiteX1" fmla="*/ 230458 w 438614"/>
                <a:gd name="connsiteY1" fmla="*/ 107795 h 263912"/>
                <a:gd name="connsiteX2" fmla="*/ 349404 w 438614"/>
                <a:gd name="connsiteY2" fmla="*/ 137531 h 263912"/>
                <a:gd name="connsiteX3" fmla="*/ 0 w 438614"/>
                <a:gd name="connsiteY3" fmla="*/ 263912 h 263912"/>
              </a:gdLst>
              <a:ahLst/>
              <a:cxnLst>
                <a:cxn ang="0">
                  <a:pos x="connsiteX0" y="connsiteY0"/>
                </a:cxn>
                <a:cxn ang="0">
                  <a:pos x="connsiteX1" y="connsiteY1"/>
                </a:cxn>
                <a:cxn ang="0">
                  <a:pos x="connsiteX2" y="connsiteY2"/>
                </a:cxn>
                <a:cxn ang="0">
                  <a:pos x="connsiteX3" y="connsiteY3"/>
                </a:cxn>
              </a:cxnLst>
              <a:rect l="l" t="t" r="r" b="b"/>
              <a:pathLst>
                <a:path w="438614" h="263912">
                  <a:moveTo>
                    <a:pt x="438614" y="0"/>
                  </a:moveTo>
                  <a:cubicBezTo>
                    <a:pt x="341970" y="42436"/>
                    <a:pt x="245326" y="84873"/>
                    <a:pt x="230458" y="107795"/>
                  </a:cubicBezTo>
                  <a:cubicBezTo>
                    <a:pt x="215590" y="130717"/>
                    <a:pt x="387814" y="111511"/>
                    <a:pt x="349404" y="137531"/>
                  </a:cubicBezTo>
                  <a:cubicBezTo>
                    <a:pt x="310994" y="163551"/>
                    <a:pt x="155497" y="213731"/>
                    <a:pt x="0" y="263912"/>
                  </a:cubicBezTo>
                </a:path>
              </a:pathLst>
            </a:cu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27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dissolv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dissolve">
                                      <p:cBhvr>
                                        <p:cTn id="20" dur="500"/>
                                        <p:tgtEl>
                                          <p:spTgt spid="7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dissolv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dissolve">
                                      <p:cBhvr>
                                        <p:cTn id="3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8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27.)</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3" name="Text Box 56"/>
          <p:cNvSpPr txBox="1">
            <a:spLocks/>
          </p:cNvSpPr>
          <p:nvPr/>
        </p:nvSpPr>
        <p:spPr bwMode="auto">
          <a:xfrm>
            <a:off x="312103" y="3629523"/>
            <a:ext cx="5328523"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This is the </a:t>
            </a:r>
            <a:r>
              <a:rPr lang="en-US" sz="2000" dirty="0">
                <a:solidFill>
                  <a:srgbClr val="0000FF"/>
                </a:solidFill>
                <a:latin typeface="Times New Roman"/>
                <a:cs typeface="Times New Roman"/>
              </a:rPr>
              <a:t>rotational analogue </a:t>
            </a:r>
            <a:r>
              <a:rPr lang="en-US" sz="2000" dirty="0">
                <a:latin typeface="Times New Roman"/>
                <a:cs typeface="Times New Roman"/>
              </a:rPr>
              <a:t>to the problem shown to the right: A mass </a:t>
            </a:r>
            <a:r>
              <a:rPr lang="en-US" sz="2000" i="1" dirty="0">
                <a:solidFill>
                  <a:srgbClr val="FF0000"/>
                </a:solidFill>
                <a:latin typeface="Times New Roman"/>
                <a:cs typeface="Times New Roman"/>
              </a:rPr>
              <a:t>m</a:t>
            </a:r>
            <a:r>
              <a:rPr lang="en-US" sz="2000" i="1" dirty="0">
                <a:latin typeface="Times New Roman"/>
                <a:cs typeface="Times New Roman"/>
              </a:rPr>
              <a:t> </a:t>
            </a:r>
            <a:r>
              <a:rPr lang="en-US" sz="2000" dirty="0">
                <a:latin typeface="Times New Roman"/>
                <a:cs typeface="Times New Roman"/>
              </a:rPr>
              <a:t>sitting at the top of a curved incline of radius </a:t>
            </a:r>
            <a:r>
              <a:rPr lang="en-US" sz="2000" i="1" dirty="0">
                <a:solidFill>
                  <a:srgbClr val="FF0000"/>
                </a:solidFill>
                <a:latin typeface="Times New Roman"/>
                <a:cs typeface="Times New Roman"/>
              </a:rPr>
              <a:t>R</a:t>
            </a:r>
            <a:r>
              <a:rPr lang="en-US" sz="2000" i="1" dirty="0">
                <a:latin typeface="Times New Roman"/>
                <a:cs typeface="Times New Roman"/>
              </a:rPr>
              <a:t> </a:t>
            </a:r>
            <a:r>
              <a:rPr lang="en-US" sz="2000" dirty="0">
                <a:latin typeface="Times New Roman"/>
                <a:cs typeface="Times New Roman"/>
              </a:rPr>
              <a:t>slides down the incline, </a:t>
            </a:r>
          </a:p>
        </p:txBody>
      </p:sp>
      <p:sp>
        <p:nvSpPr>
          <p:cNvPr id="6" name="Text Box 56"/>
          <p:cNvSpPr txBox="1">
            <a:spLocks/>
          </p:cNvSpPr>
          <p:nvPr/>
        </p:nvSpPr>
        <p:spPr bwMode="auto">
          <a:xfrm>
            <a:off x="312103" y="354141"/>
            <a:ext cx="5328523" cy="236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10: </a:t>
            </a:r>
            <a:r>
              <a:rPr lang="en-US" sz="2000" dirty="0">
                <a:latin typeface="Times New Roman"/>
                <a:cs typeface="Times New Roman"/>
              </a:rPr>
              <a:t>A mass </a:t>
            </a:r>
            <a:r>
              <a:rPr lang="en-US" sz="2000" i="1" dirty="0">
                <a:solidFill>
                  <a:srgbClr val="FF0000"/>
                </a:solidFill>
                <a:latin typeface="Times New Roman"/>
                <a:cs typeface="Times New Roman"/>
              </a:rPr>
              <a:t>m</a:t>
            </a:r>
            <a:r>
              <a:rPr lang="en-US" sz="2000" dirty="0">
                <a:latin typeface="Times New Roman"/>
                <a:cs typeface="Times New Roman"/>
              </a:rPr>
              <a:t> sits at the top of a </a:t>
            </a:r>
            <a:r>
              <a:rPr lang="en-US" sz="2000" dirty="0">
                <a:solidFill>
                  <a:srgbClr val="0000FF"/>
                </a:solidFill>
                <a:latin typeface="Times New Roman"/>
                <a:cs typeface="Times New Roman"/>
              </a:rPr>
              <a:t>curved, frictionless incline </a:t>
            </a:r>
            <a:r>
              <a:rPr lang="en-US" sz="2000" dirty="0">
                <a:latin typeface="Times New Roman"/>
                <a:cs typeface="Times New Roman"/>
              </a:rPr>
              <a:t>of radius </a:t>
            </a:r>
            <a:r>
              <a:rPr lang="en-US" sz="2000" i="1" dirty="0">
                <a:solidFill>
                  <a:srgbClr val="FF0000"/>
                </a:solidFill>
                <a:latin typeface="Times New Roman"/>
                <a:cs typeface="Times New Roman"/>
              </a:rPr>
              <a:t>R</a:t>
            </a:r>
            <a:r>
              <a:rPr lang="en-US" sz="2000" i="1" dirty="0">
                <a:latin typeface="Times New Roman"/>
                <a:cs typeface="Times New Roman"/>
              </a:rPr>
              <a:t>.</a:t>
            </a:r>
            <a:r>
              <a:rPr lang="en-US" sz="2000" dirty="0">
                <a:latin typeface="Times New Roman"/>
                <a:cs typeface="Times New Roman"/>
              </a:rPr>
              <a:t>  It slides down the incline and executes a </a:t>
            </a:r>
            <a:r>
              <a:rPr lang="en-US" sz="2000" dirty="0">
                <a:solidFill>
                  <a:srgbClr val="0000FF"/>
                </a:solidFill>
                <a:latin typeface="Times New Roman"/>
                <a:cs typeface="Times New Roman"/>
              </a:rPr>
              <a:t>perfectly inelastic collision </a:t>
            </a:r>
            <a:r>
              <a:rPr lang="en-US" sz="2000" dirty="0">
                <a:latin typeface="Times New Roman"/>
                <a:cs typeface="Times New Roman"/>
              </a:rPr>
              <a:t>with the end of a </a:t>
            </a:r>
            <a:r>
              <a:rPr lang="en-US" sz="2000" dirty="0">
                <a:solidFill>
                  <a:srgbClr val="0000FF"/>
                </a:solidFill>
                <a:latin typeface="Times New Roman"/>
                <a:cs typeface="Times New Roman"/>
              </a:rPr>
              <a:t>pinned rod</a:t>
            </a:r>
            <a:r>
              <a:rPr lang="en-US" sz="2000" dirty="0">
                <a:latin typeface="Times New Roman"/>
                <a:cs typeface="Times New Roman"/>
              </a:rPr>
              <a:t> of mass</a:t>
            </a:r>
            <a:r>
              <a:rPr lang="en-US" sz="2000" i="1" dirty="0">
                <a:solidFill>
                  <a:srgbClr val="FF0000"/>
                </a:solidFill>
                <a:latin typeface="Times New Roman"/>
                <a:cs typeface="Times New Roman"/>
              </a:rPr>
              <a:t> 5m</a:t>
            </a:r>
            <a:r>
              <a:rPr lang="en-US" sz="2000" dirty="0">
                <a:latin typeface="Times New Roman"/>
                <a:cs typeface="Times New Roman"/>
              </a:rPr>
              <a:t> and length </a:t>
            </a:r>
            <a:r>
              <a:rPr lang="en-US" sz="2000" i="1" dirty="0">
                <a:solidFill>
                  <a:srgbClr val="FF0000"/>
                </a:solidFill>
                <a:latin typeface="Times New Roman"/>
                <a:cs typeface="Times New Roman"/>
              </a:rPr>
              <a:t>d</a:t>
            </a:r>
            <a:r>
              <a:rPr lang="en-US" sz="2000" i="1" dirty="0">
                <a:latin typeface="Times New Roman"/>
                <a:cs typeface="Times New Roman"/>
              </a:rPr>
              <a:t>.</a:t>
            </a:r>
            <a:r>
              <a:rPr lang="en-US" sz="2000" dirty="0">
                <a:latin typeface="Times New Roman"/>
                <a:cs typeface="Times New Roman"/>
              </a:rPr>
              <a:t>  The two rotate up to some angle    before coming to rest.  If </a:t>
            </a:r>
            <a:r>
              <a:rPr lang="en-US" sz="2000" i="1" dirty="0">
                <a:solidFill>
                  <a:srgbClr val="FF0000"/>
                </a:solidFill>
                <a:latin typeface="Times New Roman"/>
                <a:cs typeface="Times New Roman"/>
              </a:rPr>
              <a:t>R = .4d</a:t>
            </a:r>
            <a:r>
              <a:rPr lang="en-US" sz="2000" i="1" dirty="0">
                <a:latin typeface="Times New Roman"/>
                <a:cs typeface="Times New Roman"/>
              </a:rPr>
              <a:t>, </a:t>
            </a:r>
            <a:r>
              <a:rPr lang="en-US" sz="2000" dirty="0">
                <a:solidFill>
                  <a:srgbClr val="0000FF"/>
                </a:solidFill>
                <a:latin typeface="Times New Roman"/>
                <a:cs typeface="Times New Roman"/>
              </a:rPr>
              <a:t>derive an expression </a:t>
            </a:r>
            <a:r>
              <a:rPr lang="en-US" sz="2000" dirty="0">
                <a:latin typeface="Times New Roman"/>
                <a:cs typeface="Times New Roman"/>
              </a:rPr>
              <a:t>for    .  You know:</a:t>
            </a:r>
          </a:p>
        </p:txBody>
      </p:sp>
      <p:graphicFrame>
        <p:nvGraphicFramePr>
          <p:cNvPr id="31" name="Object 2"/>
          <p:cNvGraphicFramePr>
            <a:graphicFrameLocks noChangeAspect="1"/>
          </p:cNvGraphicFramePr>
          <p:nvPr>
            <p:extLst>
              <p:ext uri="{D42A27DB-BD31-4B8C-83A1-F6EECF244321}">
                <p14:modId xmlns:p14="http://schemas.microsoft.com/office/powerpoint/2010/main" val="4031535052"/>
              </p:ext>
            </p:extLst>
          </p:nvPr>
        </p:nvGraphicFramePr>
        <p:xfrm>
          <a:off x="5147447" y="1761123"/>
          <a:ext cx="212668" cy="295274"/>
        </p:xfrm>
        <a:graphic>
          <a:graphicData uri="http://schemas.openxmlformats.org/presentationml/2006/ole">
            <mc:AlternateContent xmlns:mc="http://schemas.openxmlformats.org/markup-compatibility/2006">
              <mc:Choice xmlns:v="urn:schemas-microsoft-com:vml" Requires="v">
                <p:oleObj spid="_x0000_s46991"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srcRect/>
                      <a:stretch>
                        <a:fillRect/>
                      </a:stretch>
                    </p:blipFill>
                    <p:spPr bwMode="auto">
                      <a:xfrm>
                        <a:off x="5147447" y="1761123"/>
                        <a:ext cx="212668" cy="295274"/>
                      </a:xfrm>
                      <a:prstGeom prst="rect">
                        <a:avLst/>
                      </a:prstGeom>
                      <a:noFill/>
                      <a:ln>
                        <a:noFill/>
                      </a:ln>
                      <a:effectLst/>
                    </p:spPr>
                  </p:pic>
                </p:oleObj>
              </mc:Fallback>
            </mc:AlternateContent>
          </a:graphicData>
        </a:graphic>
      </p:graphicFrame>
      <p:graphicFrame>
        <p:nvGraphicFramePr>
          <p:cNvPr id="34" name="Object 2"/>
          <p:cNvGraphicFramePr>
            <a:graphicFrameLocks noChangeAspect="1"/>
          </p:cNvGraphicFramePr>
          <p:nvPr>
            <p:extLst>
              <p:ext uri="{D42A27DB-BD31-4B8C-83A1-F6EECF244321}">
                <p14:modId xmlns:p14="http://schemas.microsoft.com/office/powerpoint/2010/main" val="1423226121"/>
              </p:ext>
            </p:extLst>
          </p:nvPr>
        </p:nvGraphicFramePr>
        <p:xfrm>
          <a:off x="1896247" y="2366963"/>
          <a:ext cx="212668" cy="295274"/>
        </p:xfrm>
        <a:graphic>
          <a:graphicData uri="http://schemas.openxmlformats.org/presentationml/2006/ole">
            <mc:AlternateContent xmlns:mc="http://schemas.openxmlformats.org/markup-compatibility/2006">
              <mc:Choice xmlns:v="urn:schemas-microsoft-com:vml" Requires="v">
                <p:oleObj spid="_x0000_s46992"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5"/>
                      <a:srcRect/>
                      <a:stretch>
                        <a:fillRect/>
                      </a:stretch>
                    </p:blipFill>
                    <p:spPr bwMode="auto">
                      <a:xfrm>
                        <a:off x="1896247" y="2366963"/>
                        <a:ext cx="212668" cy="295274"/>
                      </a:xfrm>
                      <a:prstGeom prst="rect">
                        <a:avLst/>
                      </a:prstGeom>
                      <a:noFill/>
                      <a:ln>
                        <a:noFill/>
                      </a:ln>
                      <a:effectLst/>
                    </p:spPr>
                  </p:pic>
                </p:oleObj>
              </mc:Fallback>
            </mc:AlternateContent>
          </a:graphicData>
        </a:graphic>
      </p:graphicFrame>
      <p:graphicFrame>
        <p:nvGraphicFramePr>
          <p:cNvPr id="35" name="Object 2"/>
          <p:cNvGraphicFramePr>
            <a:graphicFrameLocks noChangeAspect="1"/>
          </p:cNvGraphicFramePr>
          <p:nvPr>
            <p:extLst>
              <p:ext uri="{D42A27DB-BD31-4B8C-83A1-F6EECF244321}">
                <p14:modId xmlns:p14="http://schemas.microsoft.com/office/powerpoint/2010/main" val="2938625728"/>
              </p:ext>
            </p:extLst>
          </p:nvPr>
        </p:nvGraphicFramePr>
        <p:xfrm>
          <a:off x="1377950" y="2665413"/>
          <a:ext cx="3097213" cy="649287"/>
        </p:xfrm>
        <a:graphic>
          <a:graphicData uri="http://schemas.openxmlformats.org/presentationml/2006/ole">
            <mc:AlternateContent xmlns:mc="http://schemas.openxmlformats.org/markup-compatibility/2006">
              <mc:Choice xmlns:v="urn:schemas-microsoft-com:vml" Requires="v">
                <p:oleObj spid="_x0000_s46993" name="Equation" r:id="rId7" imgW="1879600" imgH="393700" progId="Equation.DSMT4">
                  <p:embed/>
                </p:oleObj>
              </mc:Choice>
              <mc:Fallback>
                <p:oleObj name="Equation" r:id="rId7" imgW="1879600" imgH="393700" progId="Equation.DSMT4">
                  <p:embed/>
                  <p:pic>
                    <p:nvPicPr>
                      <p:cNvPr id="0" name=""/>
                      <p:cNvPicPr>
                        <a:picLocks noChangeAspect="1" noChangeArrowheads="1"/>
                      </p:cNvPicPr>
                      <p:nvPr/>
                    </p:nvPicPr>
                    <p:blipFill>
                      <a:blip r:embed="rId8"/>
                      <a:srcRect/>
                      <a:stretch>
                        <a:fillRect/>
                      </a:stretch>
                    </p:blipFill>
                    <p:spPr bwMode="auto">
                      <a:xfrm>
                        <a:off x="1377950" y="2665413"/>
                        <a:ext cx="3097213" cy="649287"/>
                      </a:xfrm>
                      <a:prstGeom prst="rect">
                        <a:avLst/>
                      </a:prstGeom>
                      <a:noFill/>
                      <a:ln>
                        <a:noFill/>
                      </a:ln>
                      <a:effectLst/>
                    </p:spPr>
                  </p:pic>
                </p:oleObj>
              </mc:Fallback>
            </mc:AlternateContent>
          </a:graphicData>
        </a:graphic>
      </p:graphicFrame>
      <p:sp>
        <p:nvSpPr>
          <p:cNvPr id="20" name="Rectangle 19"/>
          <p:cNvSpPr/>
          <p:nvPr/>
        </p:nvSpPr>
        <p:spPr>
          <a:xfrm rot="2602829">
            <a:off x="68061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70249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073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51181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7" name="Object 2"/>
          <p:cNvGraphicFramePr>
            <a:graphicFrameLocks noChangeAspect="1"/>
          </p:cNvGraphicFramePr>
          <p:nvPr>
            <p:extLst>
              <p:ext uri="{D42A27DB-BD31-4B8C-83A1-F6EECF244321}">
                <p14:modId xmlns:p14="http://schemas.microsoft.com/office/powerpoint/2010/main" val="427748308"/>
              </p:ext>
            </p:extLst>
          </p:nvPr>
        </p:nvGraphicFramePr>
        <p:xfrm>
          <a:off x="7613650" y="155466"/>
          <a:ext cx="79375" cy="102769"/>
        </p:xfrm>
        <a:graphic>
          <a:graphicData uri="http://schemas.openxmlformats.org/presentationml/2006/ole">
            <mc:AlternateContent xmlns:mc="http://schemas.openxmlformats.org/markup-compatibility/2006">
              <mc:Choice xmlns:v="urn:schemas-microsoft-com:vml" Requires="v">
                <p:oleObj spid="_x0000_s46994" name="Equation" r:id="rId9" imgW="88900" imgH="114300" progId="Equation.DSMT4">
                  <p:embed/>
                </p:oleObj>
              </mc:Choice>
              <mc:Fallback>
                <p:oleObj name="Equation" r:id="rId9" imgW="88900" imgH="114300" progId="Equation.DSMT4">
                  <p:embed/>
                  <p:pic>
                    <p:nvPicPr>
                      <p:cNvPr id="0" name=""/>
                      <p:cNvPicPr>
                        <a:picLocks noChangeAspect="1" noChangeArrowheads="1"/>
                      </p:cNvPicPr>
                      <p:nvPr/>
                    </p:nvPicPr>
                    <p:blipFill>
                      <a:blip r:embed="rId10"/>
                      <a:srcRect/>
                      <a:stretch>
                        <a:fillRect/>
                      </a:stretch>
                    </p:blipFill>
                    <p:spPr bwMode="auto">
                      <a:xfrm>
                        <a:off x="76136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7049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extLst>
              <p:ext uri="{D42A27DB-BD31-4B8C-83A1-F6EECF244321}">
                <p14:modId xmlns:p14="http://schemas.microsoft.com/office/powerpoint/2010/main" val="3366075678"/>
              </p:ext>
            </p:extLst>
          </p:nvPr>
        </p:nvGraphicFramePr>
        <p:xfrm>
          <a:off x="8460516" y="1269425"/>
          <a:ext cx="250825" cy="190500"/>
        </p:xfrm>
        <a:graphic>
          <a:graphicData uri="http://schemas.openxmlformats.org/presentationml/2006/ole">
            <mc:AlternateContent xmlns:mc="http://schemas.openxmlformats.org/markup-compatibility/2006">
              <mc:Choice xmlns:v="urn:schemas-microsoft-com:vml" Requires="v">
                <p:oleObj spid="_x0000_s46995" name="Equation" r:id="rId11" imgW="165100" imgH="127000" progId="Equation.DSMT4">
                  <p:embed/>
                </p:oleObj>
              </mc:Choice>
              <mc:Fallback>
                <p:oleObj name="Equation" r:id="rId11" imgW="165100" imgH="127000" progId="Equation.DSMT4">
                  <p:embed/>
                  <p:pic>
                    <p:nvPicPr>
                      <p:cNvPr id="0" name=""/>
                      <p:cNvPicPr>
                        <a:picLocks noChangeAspect="1" noChangeArrowheads="1"/>
                      </p:cNvPicPr>
                      <p:nvPr/>
                    </p:nvPicPr>
                    <p:blipFill>
                      <a:blip r:embed="rId12"/>
                      <a:srcRect/>
                      <a:stretch>
                        <a:fillRect/>
                      </a:stretch>
                    </p:blipFill>
                    <p:spPr bwMode="auto">
                      <a:xfrm>
                        <a:off x="8460516" y="1269425"/>
                        <a:ext cx="250825" cy="190500"/>
                      </a:xfrm>
                      <a:prstGeom prst="rect">
                        <a:avLst/>
                      </a:prstGeom>
                      <a:noFill/>
                      <a:ln>
                        <a:noFill/>
                      </a:ln>
                      <a:effectLst/>
                    </p:spPr>
                  </p:pic>
                </p:oleObj>
              </mc:Fallback>
            </mc:AlternateContent>
          </a:graphicData>
        </a:graphic>
      </p:graphicFrame>
      <p:graphicFrame>
        <p:nvGraphicFramePr>
          <p:cNvPr id="28" name="Object 2"/>
          <p:cNvGraphicFramePr>
            <a:graphicFrameLocks noChangeAspect="1"/>
          </p:cNvGraphicFramePr>
          <p:nvPr>
            <p:extLst>
              <p:ext uri="{D42A27DB-BD31-4B8C-83A1-F6EECF244321}">
                <p14:modId xmlns:p14="http://schemas.microsoft.com/office/powerpoint/2010/main" val="2131845867"/>
              </p:ext>
            </p:extLst>
          </p:nvPr>
        </p:nvGraphicFramePr>
        <p:xfrm>
          <a:off x="6586538" y="777875"/>
          <a:ext cx="192087" cy="247650"/>
        </p:xfrm>
        <a:graphic>
          <a:graphicData uri="http://schemas.openxmlformats.org/presentationml/2006/ole">
            <mc:AlternateContent xmlns:mc="http://schemas.openxmlformats.org/markup-compatibility/2006">
              <mc:Choice xmlns:v="urn:schemas-microsoft-com:vml" Requires="v">
                <p:oleObj spid="_x0000_s46996" name="Equation" r:id="rId13" imgW="127000" imgH="165100" progId="Equation.DSMT4">
                  <p:embed/>
                </p:oleObj>
              </mc:Choice>
              <mc:Fallback>
                <p:oleObj name="Equation" r:id="rId13" imgW="127000" imgH="165100" progId="Equation.DSMT4">
                  <p:embed/>
                  <p:pic>
                    <p:nvPicPr>
                      <p:cNvPr id="0" name=""/>
                      <p:cNvPicPr>
                        <a:picLocks noChangeAspect="1" noChangeArrowheads="1"/>
                      </p:cNvPicPr>
                      <p:nvPr/>
                    </p:nvPicPr>
                    <p:blipFill>
                      <a:blip r:embed="rId14"/>
                      <a:srcRect/>
                      <a:stretch>
                        <a:fillRect/>
                      </a:stretch>
                    </p:blipFill>
                    <p:spPr bwMode="auto">
                      <a:xfrm>
                        <a:off x="6586538" y="777875"/>
                        <a:ext cx="192087" cy="247650"/>
                      </a:xfrm>
                      <a:prstGeom prst="rect">
                        <a:avLst/>
                      </a:prstGeom>
                      <a:noFill/>
                      <a:ln>
                        <a:noFill/>
                      </a:ln>
                      <a:effectLst/>
                    </p:spPr>
                  </p:pic>
                </p:oleObj>
              </mc:Fallback>
            </mc:AlternateContent>
          </a:graphicData>
        </a:graphic>
      </p:graphicFrame>
      <p:graphicFrame>
        <p:nvGraphicFramePr>
          <p:cNvPr id="30" name="Object 2"/>
          <p:cNvGraphicFramePr>
            <a:graphicFrameLocks noChangeAspect="1"/>
          </p:cNvGraphicFramePr>
          <p:nvPr>
            <p:extLst>
              <p:ext uri="{D42A27DB-BD31-4B8C-83A1-F6EECF244321}">
                <p14:modId xmlns:p14="http://schemas.microsoft.com/office/powerpoint/2010/main" val="200978453"/>
              </p:ext>
            </p:extLst>
          </p:nvPr>
        </p:nvGraphicFramePr>
        <p:xfrm>
          <a:off x="7337425" y="635018"/>
          <a:ext cx="192088" cy="266700"/>
        </p:xfrm>
        <a:graphic>
          <a:graphicData uri="http://schemas.openxmlformats.org/presentationml/2006/ole">
            <mc:AlternateContent xmlns:mc="http://schemas.openxmlformats.org/markup-compatibility/2006">
              <mc:Choice xmlns:v="urn:schemas-microsoft-com:vml" Requires="v">
                <p:oleObj spid="_x0000_s46997" name="Equation" r:id="rId15" imgW="127000" imgH="177800" progId="Equation.DSMT4">
                  <p:embed/>
                </p:oleObj>
              </mc:Choice>
              <mc:Fallback>
                <p:oleObj name="Equation" r:id="rId15" imgW="127000" imgH="177800" progId="Equation.DSMT4">
                  <p:embed/>
                  <p:pic>
                    <p:nvPicPr>
                      <p:cNvPr id="0" name=""/>
                      <p:cNvPicPr>
                        <a:picLocks noChangeAspect="1" noChangeArrowheads="1"/>
                      </p:cNvPicPr>
                      <p:nvPr/>
                    </p:nvPicPr>
                    <p:blipFill>
                      <a:blip r:embed="rId5"/>
                      <a:srcRect/>
                      <a:stretch>
                        <a:fillRect/>
                      </a:stretch>
                    </p:blipFill>
                    <p:spPr bwMode="auto">
                      <a:xfrm>
                        <a:off x="7337425" y="635018"/>
                        <a:ext cx="192088" cy="266700"/>
                      </a:xfrm>
                      <a:prstGeom prst="rect">
                        <a:avLst/>
                      </a:prstGeom>
                      <a:noFill/>
                      <a:ln>
                        <a:noFill/>
                      </a:ln>
                      <a:effectLst/>
                    </p:spPr>
                  </p:pic>
                </p:oleObj>
              </mc:Fallback>
            </mc:AlternateContent>
          </a:graphicData>
        </a:graphic>
      </p:graphicFrame>
      <p:sp>
        <p:nvSpPr>
          <p:cNvPr id="18" name="Freeform 17"/>
          <p:cNvSpPr/>
          <p:nvPr/>
        </p:nvSpPr>
        <p:spPr>
          <a:xfrm>
            <a:off x="73787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547810968"/>
              </p:ext>
            </p:extLst>
          </p:nvPr>
        </p:nvGraphicFramePr>
        <p:xfrm>
          <a:off x="7227887" y="1709168"/>
          <a:ext cx="385763" cy="247650"/>
        </p:xfrm>
        <a:graphic>
          <a:graphicData uri="http://schemas.openxmlformats.org/presentationml/2006/ole">
            <mc:AlternateContent xmlns:mc="http://schemas.openxmlformats.org/markup-compatibility/2006">
              <mc:Choice xmlns:v="urn:schemas-microsoft-com:vml" Requires="v">
                <p:oleObj spid="_x0000_s46998" name="Equation" r:id="rId16" imgW="254000" imgH="165100" progId="Equation.DSMT4">
                  <p:embed/>
                </p:oleObj>
              </mc:Choice>
              <mc:Fallback>
                <p:oleObj name="Equation" r:id="rId16" imgW="254000" imgH="165100" progId="Equation.DSMT4">
                  <p:embed/>
                  <p:pic>
                    <p:nvPicPr>
                      <p:cNvPr id="0" name=""/>
                      <p:cNvPicPr>
                        <a:picLocks noChangeAspect="1" noChangeArrowheads="1"/>
                      </p:cNvPicPr>
                      <p:nvPr/>
                    </p:nvPicPr>
                    <p:blipFill>
                      <a:blip r:embed="rId17"/>
                      <a:srcRect/>
                      <a:stretch>
                        <a:fillRect/>
                      </a:stretch>
                    </p:blipFill>
                    <p:spPr bwMode="auto">
                      <a:xfrm>
                        <a:off x="7227887" y="1709168"/>
                        <a:ext cx="385763" cy="247650"/>
                      </a:xfrm>
                      <a:prstGeom prst="rect">
                        <a:avLst/>
                      </a:prstGeom>
                      <a:noFill/>
                      <a:ln>
                        <a:noFill/>
                      </a:ln>
                      <a:effectLst/>
                    </p:spPr>
                  </p:pic>
                </p:oleObj>
              </mc:Fallback>
            </mc:AlternateContent>
          </a:graphicData>
        </a:graphic>
      </p:graphicFrame>
      <p:sp>
        <p:nvSpPr>
          <p:cNvPr id="25" name="Rectangle 24"/>
          <p:cNvSpPr/>
          <p:nvPr/>
        </p:nvSpPr>
        <p:spPr>
          <a:xfrm rot="16200000">
            <a:off x="77086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3356784">
            <a:off x="60195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6839217" y="320963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16200000">
            <a:off x="8519222" y="317457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0" name="Object 2"/>
          <p:cNvGraphicFramePr>
            <a:graphicFrameLocks noChangeAspect="1"/>
          </p:cNvGraphicFramePr>
          <p:nvPr>
            <p:extLst>
              <p:ext uri="{D42A27DB-BD31-4B8C-83A1-F6EECF244321}">
                <p14:modId xmlns:p14="http://schemas.microsoft.com/office/powerpoint/2010/main" val="3038294597"/>
              </p:ext>
            </p:extLst>
          </p:nvPr>
        </p:nvGraphicFramePr>
        <p:xfrm>
          <a:off x="8274806" y="2990455"/>
          <a:ext cx="250825" cy="190500"/>
        </p:xfrm>
        <a:graphic>
          <a:graphicData uri="http://schemas.openxmlformats.org/presentationml/2006/ole">
            <mc:AlternateContent xmlns:mc="http://schemas.openxmlformats.org/markup-compatibility/2006">
              <mc:Choice xmlns:v="urn:schemas-microsoft-com:vml" Requires="v">
                <p:oleObj spid="_x0000_s46999" name="Equation" r:id="rId18" imgW="165100" imgH="127000" progId="Equation.DSMT4">
                  <p:embed/>
                </p:oleObj>
              </mc:Choice>
              <mc:Fallback>
                <p:oleObj name="Equation" r:id="rId18" imgW="165100" imgH="127000" progId="Equation.DSMT4">
                  <p:embed/>
                  <p:pic>
                    <p:nvPicPr>
                      <p:cNvPr id="0" name=""/>
                      <p:cNvPicPr>
                        <a:picLocks noChangeAspect="1" noChangeArrowheads="1"/>
                      </p:cNvPicPr>
                      <p:nvPr/>
                    </p:nvPicPr>
                    <p:blipFill>
                      <a:blip r:embed="rId12"/>
                      <a:srcRect/>
                      <a:stretch>
                        <a:fillRect/>
                      </a:stretch>
                    </p:blipFill>
                    <p:spPr bwMode="auto">
                      <a:xfrm>
                        <a:off x="8274806" y="2990455"/>
                        <a:ext cx="250825" cy="190500"/>
                      </a:xfrm>
                      <a:prstGeom prst="rect">
                        <a:avLst/>
                      </a:prstGeom>
                      <a:noFill/>
                      <a:ln>
                        <a:noFill/>
                      </a:ln>
                      <a:effectLst/>
                    </p:spPr>
                  </p:pic>
                </p:oleObj>
              </mc:Fallback>
            </mc:AlternateContent>
          </a:graphicData>
        </a:graphic>
      </p:graphicFrame>
      <p:sp>
        <p:nvSpPr>
          <p:cNvPr id="41" name="Rectangle 40"/>
          <p:cNvSpPr/>
          <p:nvPr/>
        </p:nvSpPr>
        <p:spPr>
          <a:xfrm rot="16200000">
            <a:off x="7522979" y="417516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p:nvSpPr>
        <p:spPr>
          <a:xfrm>
            <a:off x="6184050" y="3763307"/>
            <a:ext cx="1257300" cy="564869"/>
          </a:xfrm>
          <a:prstGeom prst="rtTriangle">
            <a:avLst/>
          </a:prstGeom>
          <a:solidFill>
            <a:srgbClr val="0000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Box 56"/>
          <p:cNvSpPr txBox="1">
            <a:spLocks/>
          </p:cNvSpPr>
          <p:nvPr/>
        </p:nvSpPr>
        <p:spPr bwMode="auto">
          <a:xfrm>
            <a:off x="309364" y="4555135"/>
            <a:ext cx="865683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executes a perfectly inelastic collision with a </a:t>
            </a:r>
            <a:r>
              <a:rPr lang="en-US" sz="2000" i="1" dirty="0">
                <a:solidFill>
                  <a:srgbClr val="FF0000"/>
                </a:solidFill>
                <a:latin typeface="Times New Roman"/>
                <a:cs typeface="Times New Roman"/>
              </a:rPr>
              <a:t>5m</a:t>
            </a:r>
            <a:r>
              <a:rPr lang="en-US" sz="2000" i="1" dirty="0">
                <a:latin typeface="Times New Roman"/>
                <a:cs typeface="Times New Roman"/>
              </a:rPr>
              <a:t> </a:t>
            </a:r>
            <a:r>
              <a:rPr lang="en-US" sz="2000" dirty="0">
                <a:latin typeface="Times New Roman"/>
                <a:cs typeface="Times New Roman"/>
              </a:rPr>
              <a:t>mass, and proceeds up a ramp.  How high up the ramp does it go?</a:t>
            </a:r>
          </a:p>
        </p:txBody>
      </p:sp>
      <p:sp>
        <p:nvSpPr>
          <p:cNvPr id="45" name="Text Box 56"/>
          <p:cNvSpPr txBox="1">
            <a:spLocks/>
          </p:cNvSpPr>
          <p:nvPr/>
        </p:nvSpPr>
        <p:spPr bwMode="auto">
          <a:xfrm>
            <a:off x="312103" y="5414876"/>
            <a:ext cx="8656836"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So how </a:t>
            </a:r>
            <a:r>
              <a:rPr lang="en-US" sz="2000" dirty="0">
                <a:latin typeface="Times New Roman"/>
                <a:cs typeface="Times New Roman"/>
              </a:rPr>
              <a:t>would you do </a:t>
            </a:r>
            <a:r>
              <a:rPr lang="en-US" sz="2000" i="1" dirty="0">
                <a:latin typeface="Times New Roman"/>
                <a:cs typeface="Times New Roman"/>
              </a:rPr>
              <a:t>this </a:t>
            </a:r>
            <a:r>
              <a:rPr lang="en-US" sz="2000" dirty="0">
                <a:latin typeface="Times New Roman"/>
                <a:cs typeface="Times New Roman"/>
              </a:rPr>
              <a:t>problem?</a:t>
            </a:r>
          </a:p>
        </p:txBody>
      </p:sp>
      <p:sp>
        <p:nvSpPr>
          <p:cNvPr id="46" name="Text Box 56"/>
          <p:cNvSpPr txBox="1">
            <a:spLocks/>
          </p:cNvSpPr>
          <p:nvPr/>
        </p:nvSpPr>
        <p:spPr bwMode="auto">
          <a:xfrm>
            <a:off x="594241" y="5805752"/>
            <a:ext cx="8374697"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(Energy up to the collision</a:t>
            </a:r>
            <a:r>
              <a:rPr lang="en-US" sz="1800" dirty="0">
                <a:latin typeface="Times New Roman"/>
                <a:cs typeface="Times New Roman"/>
              </a:rPr>
              <a:t>, </a:t>
            </a:r>
            <a:r>
              <a:rPr lang="en-US" sz="1800" dirty="0">
                <a:solidFill>
                  <a:srgbClr val="FF0000"/>
                </a:solidFill>
                <a:latin typeface="Times New Roman"/>
                <a:cs typeface="Times New Roman"/>
              </a:rPr>
              <a:t>momentum through the collision</a:t>
            </a:r>
            <a:r>
              <a:rPr lang="en-US" sz="1800" dirty="0">
                <a:latin typeface="Times New Roman"/>
                <a:cs typeface="Times New Roman"/>
              </a:rPr>
              <a:t>, </a:t>
            </a:r>
            <a:r>
              <a:rPr lang="en-US" sz="1800" dirty="0">
                <a:solidFill>
                  <a:srgbClr val="0000FF"/>
                </a:solidFill>
                <a:latin typeface="Times New Roman"/>
                <a:cs typeface="Times New Roman"/>
              </a:rPr>
              <a:t>energy after the collision!)</a:t>
            </a:r>
          </a:p>
        </p:txBody>
      </p:sp>
    </p:spTree>
    <p:extLst>
      <p:ext uri="{BB962C8B-B14F-4D97-AF65-F5344CB8AC3E}">
        <p14:creationId xmlns:p14="http://schemas.microsoft.com/office/powerpoint/2010/main" val="170732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dissolv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P spid="39" grpId="0" animBg="1"/>
      <p:bldP spid="41" grpId="0" animBg="1"/>
      <p:bldP spid="9" grpId="0" animBg="1"/>
      <p:bldP spid="44"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0693" y="623153"/>
            <a:ext cx="5813273" cy="461665"/>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In the same vein:</a:t>
            </a:r>
            <a:endParaRPr lang="en-US" sz="2000" dirty="0">
              <a:latin typeface="Times New Roman" panose="02020603050405020304" pitchFamily="18" charset="0"/>
              <a:ea typeface="Palatino Linotype" charset="0"/>
              <a:cs typeface="Times New Roman" panose="02020603050405020304" pitchFamily="18" charset="0"/>
            </a:endParaRPr>
          </a:p>
        </p:txBody>
      </p:sp>
      <p:sp>
        <p:nvSpPr>
          <p:cNvPr id="8" name="TextBox 7"/>
          <p:cNvSpPr txBox="1"/>
          <p:nvPr/>
        </p:nvSpPr>
        <p:spPr>
          <a:xfrm>
            <a:off x="692775" y="1447358"/>
            <a:ext cx="5003381" cy="2246769"/>
          </a:xfrm>
          <a:prstGeom prst="rect">
            <a:avLst/>
          </a:prstGeom>
          <a:noFill/>
        </p:spPr>
        <p:txBody>
          <a:bodyPr wrap="square" rtlCol="0">
            <a:spAutoFit/>
          </a:bodyPr>
          <a:lstStyle/>
          <a:p>
            <a:r>
              <a:rPr lang="en-US" sz="2000" dirty="0">
                <a:solidFill>
                  <a:srgbClr val="1429C0"/>
                </a:solidFill>
                <a:latin typeface="Apple Chancery" panose="03020702040506060504" pitchFamily="66" charset="-79"/>
                <a:cs typeface="Apple Chancery" panose="03020702040506060504" pitchFamily="66" charset="-79"/>
              </a:rPr>
              <a:t>As demonstrated in class,</a:t>
            </a:r>
            <a:r>
              <a:rPr lang="en-US" sz="2000" dirty="0">
                <a:latin typeface="Times New Roman" panose="02020603050405020304" pitchFamily="18" charset="0"/>
                <a:cs typeface="Times New Roman" panose="02020603050405020304" pitchFamily="18" charset="0"/>
              </a:rPr>
              <a:t> a force quickly applying a </a:t>
            </a:r>
            <a:r>
              <a:rPr lang="en-US" sz="2000" dirty="0">
                <a:solidFill>
                  <a:srgbClr val="FF0000"/>
                </a:solidFill>
                <a:latin typeface="Times New Roman" panose="02020603050405020304" pitchFamily="18" charset="0"/>
                <a:cs typeface="Times New Roman" panose="02020603050405020304" pitchFamily="18" charset="0"/>
              </a:rPr>
              <a:t>torque</a:t>
            </a:r>
            <a:r>
              <a:rPr lang="en-US" sz="2000" dirty="0">
                <a:solidFill>
                  <a:srgbClr val="1429C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to the pinned axle of a rotating wheel will not motivate the wheel to follow the direction of the applied force.  Instead, it will </a:t>
            </a:r>
            <a:r>
              <a:rPr lang="en-US" sz="2000" dirty="0">
                <a:solidFill>
                  <a:srgbClr val="1429C0"/>
                </a:solidFill>
                <a:latin typeface="Times New Roman" panose="02020603050405020304" pitchFamily="18" charset="0"/>
                <a:cs typeface="Times New Roman" panose="02020603050405020304" pitchFamily="18" charset="0"/>
              </a:rPr>
              <a:t>jerk the wheel </a:t>
            </a:r>
            <a:r>
              <a:rPr lang="en-US" sz="2000" dirty="0">
                <a:latin typeface="Times New Roman" panose="02020603050405020304" pitchFamily="18" charset="0"/>
                <a:cs typeface="Times New Roman" panose="02020603050405020304" pitchFamily="18" charset="0"/>
              </a:rPr>
              <a:t>to the right or left, depending upon the direction of the wheel’s rotation.</a:t>
            </a:r>
          </a:p>
        </p:txBody>
      </p:sp>
      <p:grpSp>
        <p:nvGrpSpPr>
          <p:cNvPr id="5" name="Group 4"/>
          <p:cNvGrpSpPr/>
          <p:nvPr/>
        </p:nvGrpSpPr>
        <p:grpSpPr>
          <a:xfrm>
            <a:off x="5943603" y="1531233"/>
            <a:ext cx="3035248" cy="3451817"/>
            <a:chOff x="7017310" y="2690606"/>
            <a:chExt cx="2015789" cy="2292444"/>
          </a:xfrm>
        </p:grpSpPr>
        <p:sp>
          <p:nvSpPr>
            <p:cNvPr id="89" name="Rectangle 88">
              <a:extLst>
                <a:ext uri="{FF2B5EF4-FFF2-40B4-BE49-F238E27FC236}">
                  <a16:creationId xmlns:a16="http://schemas.microsoft.com/office/drawing/2014/main" id="{E145B2EF-052B-C242-8322-4BB478FD9432}"/>
                </a:ext>
              </a:extLst>
            </p:cNvPr>
            <p:cNvSpPr/>
            <p:nvPr/>
          </p:nvSpPr>
          <p:spPr>
            <a:xfrm rot="338897">
              <a:off x="7851614" y="2809701"/>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36AF632-7A53-B14A-A77A-2FFF455CB566}"/>
                </a:ext>
              </a:extLst>
            </p:cNvPr>
            <p:cNvSpPr/>
            <p:nvPr/>
          </p:nvSpPr>
          <p:spPr>
            <a:xfrm rot="20740835">
              <a:off x="7683840" y="2966432"/>
              <a:ext cx="45719" cy="89696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84BC4F1-50E3-AE48-ACA1-9E8F5A0D603F}"/>
                </a:ext>
              </a:extLst>
            </p:cNvPr>
            <p:cNvSpPr/>
            <p:nvPr/>
          </p:nvSpPr>
          <p:spPr>
            <a:xfrm rot="20764831">
              <a:off x="7916619" y="3828006"/>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F3E7857-49E8-634F-BC07-504841A20C64}"/>
                </a:ext>
              </a:extLst>
            </p:cNvPr>
            <p:cNvSpPr/>
            <p:nvPr/>
          </p:nvSpPr>
          <p:spPr>
            <a:xfrm rot="535977">
              <a:off x="7721026" y="3827392"/>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71A0822-5776-B34A-92E0-DB63BF677B6A}"/>
                </a:ext>
              </a:extLst>
            </p:cNvPr>
            <p:cNvSpPr/>
            <p:nvPr/>
          </p:nvSpPr>
          <p:spPr>
            <a:xfrm rot="15653006" flipH="1">
              <a:off x="8008803" y="3620655"/>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AB057AC-2B4A-CC46-B6BB-8D9498CFB922}"/>
                </a:ext>
              </a:extLst>
            </p:cNvPr>
            <p:cNvSpPr/>
            <p:nvPr/>
          </p:nvSpPr>
          <p:spPr>
            <a:xfrm rot="1895508">
              <a:off x="7985492" y="3239001"/>
              <a:ext cx="45719" cy="675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5D97654-B1E9-CE40-95AA-1E08831F02CB}"/>
                </a:ext>
              </a:extLst>
            </p:cNvPr>
            <p:cNvSpPr/>
            <p:nvPr/>
          </p:nvSpPr>
          <p:spPr>
            <a:xfrm rot="19013928">
              <a:off x="7995142" y="3775959"/>
              <a:ext cx="45719" cy="54543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CDA7CFE-9AF2-D546-A65E-DEE52FFD3CDA}"/>
                </a:ext>
              </a:extLst>
            </p:cNvPr>
            <p:cNvSpPr/>
            <p:nvPr/>
          </p:nvSpPr>
          <p:spPr>
            <a:xfrm rot="2179512">
              <a:off x="7622140" y="3812906"/>
              <a:ext cx="45719" cy="57375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AA34463F-A16E-A843-93EF-36F4531C9E52}"/>
                </a:ext>
              </a:extLst>
            </p:cNvPr>
            <p:cNvSpPr/>
            <p:nvPr/>
          </p:nvSpPr>
          <p:spPr>
            <a:xfrm flipH="1">
              <a:off x="7017310" y="3780011"/>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1D32560F-4FFA-4C46-86AA-7FE94CA385C4}"/>
                </a:ext>
              </a:extLst>
            </p:cNvPr>
            <p:cNvSpPr/>
            <p:nvPr/>
          </p:nvSpPr>
          <p:spPr>
            <a:xfrm flipH="1" flipV="1">
              <a:off x="7017310" y="3821884"/>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FFCB264-6D5E-C643-B3E4-2499CAE869DF}"/>
                </a:ext>
              </a:extLst>
            </p:cNvPr>
            <p:cNvSpPr/>
            <p:nvPr/>
          </p:nvSpPr>
          <p:spPr>
            <a:xfrm rot="18871821" flipH="1">
              <a:off x="7603897" y="3367741"/>
              <a:ext cx="45719" cy="58712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B05DB3C-981B-9C42-BB21-86A7C14A9AE8}"/>
                </a:ext>
              </a:extLst>
            </p:cNvPr>
            <p:cNvSpPr/>
            <p:nvPr/>
          </p:nvSpPr>
          <p:spPr>
            <a:xfrm rot="15653006" flipH="1">
              <a:off x="7590778" y="3680927"/>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onut 105">
              <a:extLst>
                <a:ext uri="{FF2B5EF4-FFF2-40B4-BE49-F238E27FC236}">
                  <a16:creationId xmlns:a16="http://schemas.microsoft.com/office/drawing/2014/main" id="{7A5A24C0-1A81-0542-88BC-2E2E7D8B5745}"/>
                </a:ext>
              </a:extLst>
            </p:cNvPr>
            <p:cNvSpPr/>
            <p:nvPr/>
          </p:nvSpPr>
          <p:spPr>
            <a:xfrm>
              <a:off x="7326781" y="2690606"/>
              <a:ext cx="989603" cy="2292444"/>
            </a:xfrm>
            <a:prstGeom prst="donut">
              <a:avLst>
                <a:gd name="adj" fmla="val 11513"/>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8" name="Oval 107">
              <a:extLst>
                <a:ext uri="{FF2B5EF4-FFF2-40B4-BE49-F238E27FC236}">
                  <a16:creationId xmlns:a16="http://schemas.microsoft.com/office/drawing/2014/main" id="{19F34802-1530-C54A-BEA0-6C4046B91FEE}"/>
                </a:ext>
              </a:extLst>
            </p:cNvPr>
            <p:cNvSpPr/>
            <p:nvPr/>
          </p:nvSpPr>
          <p:spPr>
            <a:xfrm>
              <a:off x="7795941" y="3763196"/>
              <a:ext cx="64591" cy="120273"/>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79693257-BA37-A34E-9E54-93552B19C1EB}"/>
                </a:ext>
              </a:extLst>
            </p:cNvPr>
            <p:cNvSpPr/>
            <p:nvPr/>
          </p:nvSpPr>
          <p:spPr>
            <a:xfrm>
              <a:off x="7818071" y="3779287"/>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1752C46D-0942-5A42-B942-39DA167A4773}"/>
                </a:ext>
              </a:extLst>
            </p:cNvPr>
            <p:cNvSpPr/>
            <p:nvPr/>
          </p:nvSpPr>
          <p:spPr>
            <a:xfrm flipV="1">
              <a:off x="7818071" y="3821160"/>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88764D-45A6-6049-BD1F-F4FBB0091AD0}"/>
                </a:ext>
              </a:extLst>
            </p:cNvPr>
            <p:cNvSpPr txBox="1"/>
            <p:nvPr/>
          </p:nvSpPr>
          <p:spPr>
            <a:xfrm>
              <a:off x="8535719" y="3678465"/>
              <a:ext cx="497380" cy="224843"/>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pinned</a:t>
              </a:r>
            </a:p>
          </p:txBody>
        </p:sp>
        <p:cxnSp>
          <p:nvCxnSpPr>
            <p:cNvPr id="137" name="Straight Arrow Connector 136">
              <a:extLst>
                <a:ext uri="{FF2B5EF4-FFF2-40B4-BE49-F238E27FC236}">
                  <a16:creationId xmlns:a16="http://schemas.microsoft.com/office/drawing/2014/main" id="{26B2E3A4-C444-B84A-B5D5-1E203C304E1D}"/>
                </a:ext>
              </a:extLst>
            </p:cNvPr>
            <p:cNvCxnSpPr>
              <a:cxnSpLocks/>
            </p:cNvCxnSpPr>
            <p:nvPr/>
          </p:nvCxnSpPr>
          <p:spPr>
            <a:xfrm>
              <a:off x="8097062" y="3310170"/>
              <a:ext cx="0" cy="469117"/>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38" name="Object 137">
              <a:extLst>
                <a:ext uri="{FF2B5EF4-FFF2-40B4-BE49-F238E27FC236}">
                  <a16:creationId xmlns:a16="http://schemas.microsoft.com/office/drawing/2014/main" id="{F9ABB2F6-BA3B-5B4D-8DBC-D4C6E8B9A711}"/>
                </a:ext>
              </a:extLst>
            </p:cNvPr>
            <p:cNvGraphicFramePr>
              <a:graphicFrameLocks noChangeAspect="1"/>
            </p:cNvGraphicFramePr>
            <p:nvPr>
              <p:extLst>
                <p:ext uri="{D42A27DB-BD31-4B8C-83A1-F6EECF244321}">
                  <p14:modId xmlns:p14="http://schemas.microsoft.com/office/powerpoint/2010/main" val="3153134864"/>
                </p:ext>
              </p:extLst>
            </p:nvPr>
          </p:nvGraphicFramePr>
          <p:xfrm>
            <a:off x="8120814" y="3019467"/>
            <a:ext cx="367749" cy="504587"/>
          </p:xfrm>
          <a:graphic>
            <a:graphicData uri="http://schemas.openxmlformats.org/presentationml/2006/ole">
              <mc:AlternateContent xmlns:mc="http://schemas.openxmlformats.org/markup-compatibility/2006">
                <mc:Choice xmlns:v="urn:schemas-microsoft-com:vml" Requires="v">
                  <p:oleObj spid="_x0000_s212011" r:id="rId3" imgW="139700" imgH="190500" progId="Equation.DSMT4">
                    <p:embed/>
                  </p:oleObj>
                </mc:Choice>
                <mc:Fallback>
                  <p:oleObj r:id="rId3" imgW="139700" imgH="190500" progId="Equation.DSMT4">
                    <p:embed/>
                    <p:pic>
                      <p:nvPicPr>
                        <p:cNvPr id="0" name=""/>
                        <p:cNvPicPr/>
                        <p:nvPr/>
                      </p:nvPicPr>
                      <p:blipFill>
                        <a:blip r:embed="rId4"/>
                        <a:stretch>
                          <a:fillRect/>
                        </a:stretch>
                      </p:blipFill>
                      <p:spPr>
                        <a:xfrm>
                          <a:off x="8120814" y="3019467"/>
                          <a:ext cx="367749" cy="504587"/>
                        </a:xfrm>
                        <a:prstGeom prst="rect">
                          <a:avLst/>
                        </a:prstGeom>
                      </p:spPr>
                    </p:pic>
                  </p:oleObj>
                </mc:Fallback>
              </mc:AlternateContent>
            </a:graphicData>
          </a:graphic>
        </p:graphicFrame>
      </p:grpSp>
      <p:sp>
        <p:nvSpPr>
          <p:cNvPr id="85" name="TextBox 84"/>
          <p:cNvSpPr txBox="1"/>
          <p:nvPr/>
        </p:nvSpPr>
        <p:spPr>
          <a:xfrm>
            <a:off x="169816" y="5582383"/>
            <a:ext cx="8720184" cy="461665"/>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By the end </a:t>
            </a:r>
            <a:r>
              <a:rPr lang="en-US" sz="2000" dirty="0">
                <a:latin typeface="Times New Roman" panose="02020603050405020304" pitchFamily="18" charset="0"/>
                <a:cs typeface="Times New Roman" panose="02020603050405020304" pitchFamily="18" charset="0"/>
              </a:rPr>
              <a:t>of this unit, you will have the tools to predict that this should happen!</a:t>
            </a:r>
          </a:p>
        </p:txBody>
      </p:sp>
      <p:grpSp>
        <p:nvGrpSpPr>
          <p:cNvPr id="91" name="Group 90">
            <a:extLst>
              <a:ext uri="{FF2B5EF4-FFF2-40B4-BE49-F238E27FC236}">
                <a16:creationId xmlns:a16="http://schemas.microsoft.com/office/drawing/2014/main" id="{25F80CBA-D8A5-384B-BFDA-B9BBD612D613}"/>
              </a:ext>
            </a:extLst>
          </p:cNvPr>
          <p:cNvGrpSpPr/>
          <p:nvPr/>
        </p:nvGrpSpPr>
        <p:grpSpPr>
          <a:xfrm flipV="1">
            <a:off x="7625570" y="3502096"/>
            <a:ext cx="173963" cy="868914"/>
            <a:chOff x="6756539" y="3303318"/>
            <a:chExt cx="120511" cy="601932"/>
          </a:xfrm>
        </p:grpSpPr>
        <p:sp>
          <p:nvSpPr>
            <p:cNvPr id="92" name="Freeform 91">
              <a:extLst>
                <a:ext uri="{FF2B5EF4-FFF2-40B4-BE49-F238E27FC236}">
                  <a16:creationId xmlns:a16="http://schemas.microsoft.com/office/drawing/2014/main" id="{3B8E9E9F-3E25-E242-BDD6-528CE27BB050}"/>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79ED6A34-1089-C54B-B650-C8399059F9C0}"/>
                </a:ext>
              </a:extLst>
            </p:cNvPr>
            <p:cNvGrpSpPr/>
            <p:nvPr/>
          </p:nvGrpSpPr>
          <p:grpSpPr>
            <a:xfrm>
              <a:off x="6756539" y="3303318"/>
              <a:ext cx="86871" cy="130256"/>
              <a:chOff x="7083290" y="3153134"/>
              <a:chExt cx="86871" cy="130256"/>
            </a:xfrm>
          </p:grpSpPr>
          <p:cxnSp>
            <p:nvCxnSpPr>
              <p:cNvPr id="94" name="Straight Connector 93">
                <a:extLst>
                  <a:ext uri="{FF2B5EF4-FFF2-40B4-BE49-F238E27FC236}">
                    <a16:creationId xmlns:a16="http://schemas.microsoft.com/office/drawing/2014/main" id="{848212E5-49E8-6B4B-ADCB-CC4312DC2A4D}"/>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6D7623E-2FA3-4E43-BFA8-9A3C5612D543}"/>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03" name="Group 102">
            <a:extLst>
              <a:ext uri="{FF2B5EF4-FFF2-40B4-BE49-F238E27FC236}">
                <a16:creationId xmlns:a16="http://schemas.microsoft.com/office/drawing/2014/main" id="{78A32B7C-0DA4-544B-B5B2-34EAAF8E8A3E}"/>
              </a:ext>
            </a:extLst>
          </p:cNvPr>
          <p:cNvGrpSpPr/>
          <p:nvPr/>
        </p:nvGrpSpPr>
        <p:grpSpPr>
          <a:xfrm rot="21084766" flipH="1">
            <a:off x="6435034" y="2740802"/>
            <a:ext cx="173963" cy="868914"/>
            <a:chOff x="6756539" y="3303318"/>
            <a:chExt cx="120511" cy="601932"/>
          </a:xfrm>
        </p:grpSpPr>
        <p:sp>
          <p:nvSpPr>
            <p:cNvPr id="107" name="Freeform 106">
              <a:extLst>
                <a:ext uri="{FF2B5EF4-FFF2-40B4-BE49-F238E27FC236}">
                  <a16:creationId xmlns:a16="http://schemas.microsoft.com/office/drawing/2014/main" id="{66BF97FD-686A-DE4F-83BB-962382978AF4}"/>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E210A894-AAD2-B641-84C7-2DEE54AD5C5D}"/>
                </a:ext>
              </a:extLst>
            </p:cNvPr>
            <p:cNvGrpSpPr/>
            <p:nvPr/>
          </p:nvGrpSpPr>
          <p:grpSpPr>
            <a:xfrm>
              <a:off x="6756539" y="3303318"/>
              <a:ext cx="86871" cy="130256"/>
              <a:chOff x="7083290" y="3153134"/>
              <a:chExt cx="86871" cy="130256"/>
            </a:xfrm>
          </p:grpSpPr>
          <p:cxnSp>
            <p:nvCxnSpPr>
              <p:cNvPr id="114" name="Straight Connector 113">
                <a:extLst>
                  <a:ext uri="{FF2B5EF4-FFF2-40B4-BE49-F238E27FC236}">
                    <a16:creationId xmlns:a16="http://schemas.microsoft.com/office/drawing/2014/main" id="{A0068848-FB34-F347-AE8E-B9BB0122652C}"/>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419BF7EA-A1C1-784E-B9E6-037083304BAD}"/>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121" name="Object 120">
            <a:extLst>
              <a:ext uri="{FF2B5EF4-FFF2-40B4-BE49-F238E27FC236}">
                <a16:creationId xmlns:a16="http://schemas.microsoft.com/office/drawing/2014/main" id="{B28F449C-6CFA-9444-A088-FB617E5E3E38}"/>
              </a:ext>
            </a:extLst>
          </p:cNvPr>
          <p:cNvGraphicFramePr>
            <a:graphicFrameLocks noChangeAspect="1"/>
          </p:cNvGraphicFramePr>
          <p:nvPr>
            <p:extLst>
              <p:ext uri="{D42A27DB-BD31-4B8C-83A1-F6EECF244321}">
                <p14:modId xmlns:p14="http://schemas.microsoft.com/office/powerpoint/2010/main" val="2846829214"/>
              </p:ext>
            </p:extLst>
          </p:nvPr>
        </p:nvGraphicFramePr>
        <p:xfrm>
          <a:off x="6073966" y="2672403"/>
          <a:ext cx="299027" cy="274108"/>
        </p:xfrm>
        <a:graphic>
          <a:graphicData uri="http://schemas.openxmlformats.org/presentationml/2006/ole">
            <mc:AlternateContent xmlns:mc="http://schemas.openxmlformats.org/markup-compatibility/2006">
              <mc:Choice xmlns:v="urn:schemas-microsoft-com:vml" Requires="v">
                <p:oleObj spid="_x0000_s212012" r:id="rId5" imgW="152400" imgH="139700" progId="Equation.DSMT4">
                  <p:embed/>
                </p:oleObj>
              </mc:Choice>
              <mc:Fallback>
                <p:oleObj r:id="rId5" imgW="152400" imgH="139700" progId="Equation.DSMT4">
                  <p:embed/>
                  <p:pic>
                    <p:nvPicPr>
                      <p:cNvPr id="0" name=""/>
                      <p:cNvPicPr/>
                      <p:nvPr/>
                    </p:nvPicPr>
                    <p:blipFill>
                      <a:blip r:embed="rId6"/>
                      <a:stretch>
                        <a:fillRect/>
                      </a:stretch>
                    </p:blipFill>
                    <p:spPr>
                      <a:xfrm>
                        <a:off x="6073966" y="2672403"/>
                        <a:ext cx="299027" cy="274108"/>
                      </a:xfrm>
                      <a:prstGeom prst="rect">
                        <a:avLst/>
                      </a:prstGeom>
                    </p:spPr>
                  </p:pic>
                </p:oleObj>
              </mc:Fallback>
            </mc:AlternateContent>
          </a:graphicData>
        </a:graphic>
      </p:graphicFrame>
    </p:spTree>
    <p:extLst>
      <p:ext uri="{BB962C8B-B14F-4D97-AF65-F5344CB8AC3E}">
        <p14:creationId xmlns:p14="http://schemas.microsoft.com/office/powerpoint/2010/main" val="13912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dissolve">
                                      <p:cBhvr>
                                        <p:cTn id="1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28.)</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20" name="Rectangle 19"/>
          <p:cNvSpPr/>
          <p:nvPr/>
        </p:nvSpPr>
        <p:spPr>
          <a:xfrm rot="2602829">
            <a:off x="67299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9487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311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50419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7" name="Object 2"/>
          <p:cNvGraphicFramePr>
            <a:graphicFrameLocks noChangeAspect="1"/>
          </p:cNvGraphicFramePr>
          <p:nvPr>
            <p:extLst>
              <p:ext uri="{D42A27DB-BD31-4B8C-83A1-F6EECF244321}">
                <p14:modId xmlns:p14="http://schemas.microsoft.com/office/powerpoint/2010/main" val="1121609191"/>
              </p:ext>
            </p:extLst>
          </p:nvPr>
        </p:nvGraphicFramePr>
        <p:xfrm>
          <a:off x="7537450" y="155466"/>
          <a:ext cx="79375" cy="102769"/>
        </p:xfrm>
        <a:graphic>
          <a:graphicData uri="http://schemas.openxmlformats.org/presentationml/2006/ole">
            <mc:AlternateContent xmlns:mc="http://schemas.openxmlformats.org/markup-compatibility/2006">
              <mc:Choice xmlns:v="urn:schemas-microsoft-com:vml" Requires="v">
                <p:oleObj spid="_x0000_s25389" name="Equation" r:id="rId4" imgW="88900" imgH="114300" progId="Equation.DSMT4">
                  <p:embed/>
                </p:oleObj>
              </mc:Choice>
              <mc:Fallback>
                <p:oleObj name="Equation" r:id="rId4" imgW="88900" imgH="114300" progId="Equation.DSMT4">
                  <p:embed/>
                  <p:pic>
                    <p:nvPicPr>
                      <p:cNvPr id="0" name=""/>
                      <p:cNvPicPr>
                        <a:picLocks noChangeAspect="1" noChangeArrowheads="1"/>
                      </p:cNvPicPr>
                      <p:nvPr/>
                    </p:nvPicPr>
                    <p:blipFill>
                      <a:blip r:embed="rId5"/>
                      <a:srcRect/>
                      <a:stretch>
                        <a:fillRect/>
                      </a:stretch>
                    </p:blipFill>
                    <p:spPr bwMode="auto">
                      <a:xfrm>
                        <a:off x="75374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6287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extLst>
              <p:ext uri="{D42A27DB-BD31-4B8C-83A1-F6EECF244321}">
                <p14:modId xmlns:p14="http://schemas.microsoft.com/office/powerpoint/2010/main" val="1557174429"/>
              </p:ext>
            </p:extLst>
          </p:nvPr>
        </p:nvGraphicFramePr>
        <p:xfrm>
          <a:off x="8384316" y="1269425"/>
          <a:ext cx="250825" cy="190500"/>
        </p:xfrm>
        <a:graphic>
          <a:graphicData uri="http://schemas.openxmlformats.org/presentationml/2006/ole">
            <mc:AlternateContent xmlns:mc="http://schemas.openxmlformats.org/markup-compatibility/2006">
              <mc:Choice xmlns:v="urn:schemas-microsoft-com:vml" Requires="v">
                <p:oleObj spid="_x0000_s25390" name="Equation" r:id="rId6" imgW="165100" imgH="127000" progId="Equation.DSMT4">
                  <p:embed/>
                </p:oleObj>
              </mc:Choice>
              <mc:Fallback>
                <p:oleObj name="Equation" r:id="rId6" imgW="165100" imgH="127000" progId="Equation.DSMT4">
                  <p:embed/>
                  <p:pic>
                    <p:nvPicPr>
                      <p:cNvPr id="0" name=""/>
                      <p:cNvPicPr>
                        <a:picLocks noChangeAspect="1" noChangeArrowheads="1"/>
                      </p:cNvPicPr>
                      <p:nvPr/>
                    </p:nvPicPr>
                    <p:blipFill>
                      <a:blip r:embed="rId7"/>
                      <a:srcRect/>
                      <a:stretch>
                        <a:fillRect/>
                      </a:stretch>
                    </p:blipFill>
                    <p:spPr bwMode="auto">
                      <a:xfrm>
                        <a:off x="8384316" y="1269425"/>
                        <a:ext cx="250825" cy="190500"/>
                      </a:xfrm>
                      <a:prstGeom prst="rect">
                        <a:avLst/>
                      </a:prstGeom>
                      <a:noFill/>
                      <a:ln>
                        <a:noFill/>
                      </a:ln>
                      <a:effectLst/>
                    </p:spPr>
                  </p:pic>
                </p:oleObj>
              </mc:Fallback>
            </mc:AlternateContent>
          </a:graphicData>
        </a:graphic>
      </p:graphicFrame>
      <p:graphicFrame>
        <p:nvGraphicFramePr>
          <p:cNvPr id="28" name="Object 2"/>
          <p:cNvGraphicFramePr>
            <a:graphicFrameLocks noChangeAspect="1"/>
          </p:cNvGraphicFramePr>
          <p:nvPr>
            <p:extLst>
              <p:ext uri="{D42A27DB-BD31-4B8C-83A1-F6EECF244321}">
                <p14:modId xmlns:p14="http://schemas.microsoft.com/office/powerpoint/2010/main" val="2088944366"/>
              </p:ext>
            </p:extLst>
          </p:nvPr>
        </p:nvGraphicFramePr>
        <p:xfrm>
          <a:off x="6510338" y="777875"/>
          <a:ext cx="192087" cy="247650"/>
        </p:xfrm>
        <a:graphic>
          <a:graphicData uri="http://schemas.openxmlformats.org/presentationml/2006/ole">
            <mc:AlternateContent xmlns:mc="http://schemas.openxmlformats.org/markup-compatibility/2006">
              <mc:Choice xmlns:v="urn:schemas-microsoft-com:vml" Requires="v">
                <p:oleObj spid="_x0000_s25391" name="Equation" r:id="rId8" imgW="127000" imgH="165100" progId="Equation.DSMT4">
                  <p:embed/>
                </p:oleObj>
              </mc:Choice>
              <mc:Fallback>
                <p:oleObj name="Equation" r:id="rId8" imgW="127000" imgH="165100" progId="Equation.DSMT4">
                  <p:embed/>
                  <p:pic>
                    <p:nvPicPr>
                      <p:cNvPr id="0" name=""/>
                      <p:cNvPicPr>
                        <a:picLocks noChangeAspect="1" noChangeArrowheads="1"/>
                      </p:cNvPicPr>
                      <p:nvPr/>
                    </p:nvPicPr>
                    <p:blipFill>
                      <a:blip r:embed="rId9"/>
                      <a:srcRect/>
                      <a:stretch>
                        <a:fillRect/>
                      </a:stretch>
                    </p:blipFill>
                    <p:spPr bwMode="auto">
                      <a:xfrm>
                        <a:off x="6510338" y="777875"/>
                        <a:ext cx="192087" cy="247650"/>
                      </a:xfrm>
                      <a:prstGeom prst="rect">
                        <a:avLst/>
                      </a:prstGeom>
                      <a:noFill/>
                      <a:ln>
                        <a:noFill/>
                      </a:ln>
                      <a:effectLst/>
                    </p:spPr>
                  </p:pic>
                </p:oleObj>
              </mc:Fallback>
            </mc:AlternateContent>
          </a:graphicData>
        </a:graphic>
      </p:graphicFrame>
      <p:graphicFrame>
        <p:nvGraphicFramePr>
          <p:cNvPr id="30" name="Object 2"/>
          <p:cNvGraphicFramePr>
            <a:graphicFrameLocks noChangeAspect="1"/>
          </p:cNvGraphicFramePr>
          <p:nvPr>
            <p:extLst>
              <p:ext uri="{D42A27DB-BD31-4B8C-83A1-F6EECF244321}">
                <p14:modId xmlns:p14="http://schemas.microsoft.com/office/powerpoint/2010/main" val="3749626094"/>
              </p:ext>
            </p:extLst>
          </p:nvPr>
        </p:nvGraphicFramePr>
        <p:xfrm>
          <a:off x="7261225" y="635018"/>
          <a:ext cx="192088" cy="266700"/>
        </p:xfrm>
        <a:graphic>
          <a:graphicData uri="http://schemas.openxmlformats.org/presentationml/2006/ole">
            <mc:AlternateContent xmlns:mc="http://schemas.openxmlformats.org/markup-compatibility/2006">
              <mc:Choice xmlns:v="urn:schemas-microsoft-com:vml" Requires="v">
                <p:oleObj spid="_x0000_s25392"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7261225" y="635018"/>
                        <a:ext cx="192088" cy="266700"/>
                      </a:xfrm>
                      <a:prstGeom prst="rect">
                        <a:avLst/>
                      </a:prstGeom>
                      <a:noFill/>
                      <a:ln>
                        <a:noFill/>
                      </a:ln>
                      <a:effectLst/>
                    </p:spPr>
                  </p:pic>
                </p:oleObj>
              </mc:Fallback>
            </mc:AlternateContent>
          </a:graphicData>
        </a:graphic>
      </p:graphicFrame>
      <p:sp>
        <p:nvSpPr>
          <p:cNvPr id="18" name="Freeform 17"/>
          <p:cNvSpPr/>
          <p:nvPr/>
        </p:nvSpPr>
        <p:spPr>
          <a:xfrm>
            <a:off x="73025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Object 2"/>
          <p:cNvGraphicFramePr>
            <a:graphicFrameLocks noChangeAspect="1"/>
          </p:cNvGraphicFramePr>
          <p:nvPr>
            <p:extLst>
              <p:ext uri="{D42A27DB-BD31-4B8C-83A1-F6EECF244321}">
                <p14:modId xmlns:p14="http://schemas.microsoft.com/office/powerpoint/2010/main" val="1748923900"/>
              </p:ext>
            </p:extLst>
          </p:nvPr>
        </p:nvGraphicFramePr>
        <p:xfrm>
          <a:off x="7151687" y="1709168"/>
          <a:ext cx="385763" cy="247650"/>
        </p:xfrm>
        <a:graphic>
          <a:graphicData uri="http://schemas.openxmlformats.org/presentationml/2006/ole">
            <mc:AlternateContent xmlns:mc="http://schemas.openxmlformats.org/markup-compatibility/2006">
              <mc:Choice xmlns:v="urn:schemas-microsoft-com:vml" Requires="v">
                <p:oleObj spid="_x0000_s25393" name="Equation" r:id="rId12" imgW="254000" imgH="165100" progId="Equation.DSMT4">
                  <p:embed/>
                </p:oleObj>
              </mc:Choice>
              <mc:Fallback>
                <p:oleObj name="Equation" r:id="rId12" imgW="254000" imgH="165100" progId="Equation.DSMT4">
                  <p:embed/>
                  <p:pic>
                    <p:nvPicPr>
                      <p:cNvPr id="0" name=""/>
                      <p:cNvPicPr>
                        <a:picLocks noChangeAspect="1" noChangeArrowheads="1"/>
                      </p:cNvPicPr>
                      <p:nvPr/>
                    </p:nvPicPr>
                    <p:blipFill>
                      <a:blip r:embed="rId13"/>
                      <a:srcRect/>
                      <a:stretch>
                        <a:fillRect/>
                      </a:stretch>
                    </p:blipFill>
                    <p:spPr bwMode="auto">
                      <a:xfrm>
                        <a:off x="7151687" y="1709168"/>
                        <a:ext cx="385763" cy="247650"/>
                      </a:xfrm>
                      <a:prstGeom prst="rect">
                        <a:avLst/>
                      </a:prstGeom>
                      <a:noFill/>
                      <a:ln>
                        <a:noFill/>
                      </a:ln>
                      <a:effectLst/>
                    </p:spPr>
                  </p:pic>
                </p:oleObj>
              </mc:Fallback>
            </mc:AlternateContent>
          </a:graphicData>
        </a:graphic>
      </p:graphicFrame>
      <p:sp>
        <p:nvSpPr>
          <p:cNvPr id="25" name="Rectangle 24"/>
          <p:cNvSpPr/>
          <p:nvPr/>
        </p:nvSpPr>
        <p:spPr>
          <a:xfrm rot="16200000">
            <a:off x="76324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3356784">
            <a:off x="59433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Box 56"/>
          <p:cNvSpPr txBox="1">
            <a:spLocks/>
          </p:cNvSpPr>
          <p:nvPr/>
        </p:nvSpPr>
        <p:spPr bwMode="auto">
          <a:xfrm>
            <a:off x="423664" y="1199498"/>
            <a:ext cx="5050036" cy="143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How are </a:t>
            </a:r>
            <a:r>
              <a:rPr lang="en-US" sz="2000" dirty="0">
                <a:latin typeface="Times New Roman"/>
                <a:cs typeface="Times New Roman"/>
              </a:rPr>
              <a:t>the problems different as far as solving goes?  That is, why can’t we just use </a:t>
            </a:r>
            <a:r>
              <a:rPr lang="en-US" sz="2000" i="1" dirty="0">
                <a:solidFill>
                  <a:srgbClr val="0000FF"/>
                </a:solidFill>
                <a:latin typeface="Times New Roman"/>
                <a:cs typeface="Times New Roman"/>
              </a:rPr>
              <a:t>conservation of momentum </a:t>
            </a:r>
            <a:r>
              <a:rPr lang="en-US" sz="2000" dirty="0">
                <a:latin typeface="Times New Roman"/>
                <a:cs typeface="Times New Roman"/>
              </a:rPr>
              <a:t>when the two masses collide in the </a:t>
            </a:r>
            <a:r>
              <a:rPr lang="en-US" sz="2000" i="1" dirty="0">
                <a:solidFill>
                  <a:srgbClr val="0000FF"/>
                </a:solidFill>
                <a:latin typeface="Times New Roman"/>
                <a:cs typeface="Times New Roman"/>
              </a:rPr>
              <a:t>pinned beam </a:t>
            </a:r>
            <a:r>
              <a:rPr lang="en-US" sz="2000" dirty="0">
                <a:solidFill>
                  <a:srgbClr val="0000FF"/>
                </a:solidFill>
                <a:latin typeface="Times New Roman"/>
                <a:cs typeface="Times New Roman"/>
              </a:rPr>
              <a:t>problem</a:t>
            </a:r>
            <a:r>
              <a:rPr lang="en-US" sz="2000" dirty="0">
                <a:latin typeface="Times New Roman"/>
                <a:cs typeface="Times New Roman"/>
              </a:rPr>
              <a:t>?</a:t>
            </a:r>
          </a:p>
        </p:txBody>
      </p:sp>
      <p:sp>
        <p:nvSpPr>
          <p:cNvPr id="45" name="Text Box 56"/>
          <p:cNvSpPr txBox="1">
            <a:spLocks/>
          </p:cNvSpPr>
          <p:nvPr/>
        </p:nvSpPr>
        <p:spPr bwMode="auto">
          <a:xfrm>
            <a:off x="713482" y="2957808"/>
            <a:ext cx="4595118"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use </a:t>
            </a:r>
            <a:r>
              <a:rPr lang="en-US" sz="2000" i="1" dirty="0">
                <a:solidFill>
                  <a:srgbClr val="0000FF"/>
                </a:solidFill>
                <a:latin typeface="Times New Roman"/>
                <a:cs typeface="Times New Roman"/>
              </a:rPr>
              <a:t>conservation of momentum</a:t>
            </a:r>
            <a:r>
              <a:rPr lang="en-US" sz="2000" dirty="0">
                <a:latin typeface="Times New Roman"/>
                <a:cs typeface="Times New Roman"/>
              </a:rPr>
              <a:t>, we</a:t>
            </a:r>
          </a:p>
        </p:txBody>
      </p:sp>
      <p:sp>
        <p:nvSpPr>
          <p:cNvPr id="47" name="Text Box 56"/>
          <p:cNvSpPr txBox="1">
            <a:spLocks/>
          </p:cNvSpPr>
          <p:nvPr/>
        </p:nvSpPr>
        <p:spPr bwMode="auto">
          <a:xfrm>
            <a:off x="708542" y="3264292"/>
            <a:ext cx="8257658"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need a system in which there are </a:t>
            </a:r>
            <a:r>
              <a:rPr lang="en-US" sz="2000" i="1" dirty="0">
                <a:solidFill>
                  <a:srgbClr val="0000FF"/>
                </a:solidFill>
                <a:latin typeface="Times New Roman"/>
                <a:cs typeface="Times New Roman"/>
              </a:rPr>
              <a:t>no external impulses</a:t>
            </a:r>
            <a:r>
              <a:rPr lang="en-US" sz="2000" dirty="0">
                <a:latin typeface="Times New Roman"/>
                <a:cs typeface="Times New Roman"/>
              </a:rPr>
              <a:t>.  The </a:t>
            </a:r>
            <a:r>
              <a:rPr lang="en-US" sz="2000" dirty="0">
                <a:solidFill>
                  <a:srgbClr val="FF0000"/>
                </a:solidFill>
                <a:latin typeface="Times New Roman"/>
                <a:cs typeface="Times New Roman"/>
              </a:rPr>
              <a:t>pin provides an </a:t>
            </a:r>
            <a:r>
              <a:rPr lang="en-US" sz="2000" i="1" dirty="0">
                <a:solidFill>
                  <a:srgbClr val="FF0000"/>
                </a:solidFill>
                <a:latin typeface="Times New Roman"/>
                <a:cs typeface="Times New Roman"/>
              </a:rPr>
              <a:t>external impulse </a:t>
            </a:r>
            <a:r>
              <a:rPr lang="en-US" sz="2000" dirty="0">
                <a:latin typeface="Times New Roman"/>
                <a:cs typeface="Times New Roman"/>
              </a:rPr>
              <a:t>(it keeps the rod from accelerating en-mass to the left through the collision), so </a:t>
            </a:r>
            <a:r>
              <a:rPr lang="en-US" sz="2000" i="1" dirty="0">
                <a:latin typeface="Times New Roman"/>
                <a:cs typeface="Times New Roman"/>
              </a:rPr>
              <a:t>conservation of momentum </a:t>
            </a:r>
            <a:r>
              <a:rPr lang="en-US" sz="2000" dirty="0">
                <a:latin typeface="Times New Roman"/>
                <a:cs typeface="Times New Roman"/>
              </a:rPr>
              <a:t>won’t work for this collision.  There </a:t>
            </a:r>
            <a:r>
              <a:rPr lang="en-US" sz="2000" i="1" dirty="0">
                <a:solidFill>
                  <a:srgbClr val="FF0000"/>
                </a:solidFill>
                <a:latin typeface="Times New Roman"/>
                <a:cs typeface="Times New Roman"/>
              </a:rPr>
              <a:t>are </a:t>
            </a:r>
            <a:r>
              <a:rPr lang="en-US" sz="2000" dirty="0">
                <a:solidFill>
                  <a:srgbClr val="FF0000"/>
                </a:solidFill>
                <a:latin typeface="Times New Roman"/>
                <a:cs typeface="Times New Roman"/>
              </a:rPr>
              <a:t>no </a:t>
            </a:r>
            <a:r>
              <a:rPr lang="en-US" sz="2000" i="1" dirty="0">
                <a:solidFill>
                  <a:srgbClr val="FF0000"/>
                </a:solidFill>
                <a:latin typeface="Times New Roman"/>
                <a:cs typeface="Times New Roman"/>
              </a:rPr>
              <a:t>external torques </a:t>
            </a:r>
            <a:r>
              <a:rPr lang="en-US" sz="2000" dirty="0">
                <a:solidFill>
                  <a:srgbClr val="0000FF"/>
                </a:solidFill>
                <a:latin typeface="Times New Roman"/>
                <a:cs typeface="Times New Roman"/>
              </a:rPr>
              <a:t>acting about the pin</a:t>
            </a:r>
            <a:r>
              <a:rPr lang="en-US" sz="2000" dirty="0">
                <a:latin typeface="Times New Roman"/>
                <a:cs typeface="Times New Roman"/>
              </a:rPr>
              <a:t>, though, so </a:t>
            </a:r>
            <a:r>
              <a:rPr lang="en-US" sz="2000" dirty="0">
                <a:solidFill>
                  <a:srgbClr val="FF0000"/>
                </a:solidFill>
                <a:latin typeface="Times New Roman"/>
                <a:cs typeface="Times New Roman"/>
              </a:rPr>
              <a:t>conservation of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momentum IS applicable</a:t>
            </a:r>
            <a:r>
              <a:rPr lang="en-US" sz="2000" dirty="0">
                <a:latin typeface="Times New Roman"/>
                <a:cs typeface="Times New Roman"/>
              </a:rPr>
              <a:t>.</a:t>
            </a:r>
          </a:p>
        </p:txBody>
      </p:sp>
      <p:graphicFrame>
        <p:nvGraphicFramePr>
          <p:cNvPr id="53" name="Object 2"/>
          <p:cNvGraphicFramePr>
            <a:graphicFrameLocks noChangeAspect="1"/>
          </p:cNvGraphicFramePr>
          <p:nvPr>
            <p:extLst>
              <p:ext uri="{D42A27DB-BD31-4B8C-83A1-F6EECF244321}">
                <p14:modId xmlns:p14="http://schemas.microsoft.com/office/powerpoint/2010/main" val="1795446301"/>
              </p:ext>
            </p:extLst>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5394" name="Equation" r:id="rId14" imgW="1879600" imgH="393700" progId="Equation.DSMT4">
                  <p:embed/>
                </p:oleObj>
              </mc:Choice>
              <mc:Fallback>
                <p:oleObj name="Equation" r:id="rId14" imgW="1879600" imgH="393700" progId="Equation.DSMT4">
                  <p:embed/>
                  <p:pic>
                    <p:nvPicPr>
                      <p:cNvPr id="0" name=""/>
                      <p:cNvPicPr>
                        <a:picLocks noChangeAspect="1" noChangeArrowheads="1"/>
                      </p:cNvPicPr>
                      <p:nvPr/>
                    </p:nvPicPr>
                    <p:blipFill>
                      <a:blip r:embed="rId15"/>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132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29.)</a:t>
            </a:r>
          </a:p>
        </p:txBody>
      </p:sp>
      <p:sp>
        <p:nvSpPr>
          <p:cNvPr id="11" name="Freeform 10"/>
          <p:cNvSpPr/>
          <p:nvPr/>
        </p:nvSpPr>
        <p:spPr>
          <a:xfrm>
            <a:off x="6826517" y="1906526"/>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2"/>
          <p:cNvGraphicFramePr>
            <a:graphicFrameLocks noChangeAspect="1"/>
          </p:cNvGraphicFramePr>
          <p:nvPr>
            <p:extLst>
              <p:ext uri="{D42A27DB-BD31-4B8C-83A1-F6EECF244321}">
                <p14:modId xmlns:p14="http://schemas.microsoft.com/office/powerpoint/2010/main" val="1551533067"/>
              </p:ext>
            </p:extLst>
          </p:nvPr>
        </p:nvGraphicFramePr>
        <p:xfrm>
          <a:off x="7537450" y="155466"/>
          <a:ext cx="79375" cy="102769"/>
        </p:xfrm>
        <a:graphic>
          <a:graphicData uri="http://schemas.openxmlformats.org/presentationml/2006/ole">
            <mc:AlternateContent xmlns:mc="http://schemas.openxmlformats.org/markup-compatibility/2006">
              <mc:Choice xmlns:v="urn:schemas-microsoft-com:vml" Requires="v">
                <p:oleObj spid="_x0000_s263229" name="Equation" r:id="rId4" imgW="88900" imgH="114300" progId="Equation.DSMT4">
                  <p:embed/>
                </p:oleObj>
              </mc:Choice>
              <mc:Fallback>
                <p:oleObj name="Equation" r:id="rId4" imgW="88900" imgH="114300" progId="Equation.DSMT4">
                  <p:embed/>
                  <p:pic>
                    <p:nvPicPr>
                      <p:cNvPr id="0" name=""/>
                      <p:cNvPicPr>
                        <a:picLocks noChangeAspect="1" noChangeArrowheads="1"/>
                      </p:cNvPicPr>
                      <p:nvPr/>
                    </p:nvPicPr>
                    <p:blipFill>
                      <a:blip r:embed="rId5"/>
                      <a:srcRect/>
                      <a:stretch>
                        <a:fillRect/>
                      </a:stretch>
                    </p:blipFill>
                    <p:spPr bwMode="auto">
                      <a:xfrm>
                        <a:off x="75374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506522" y="1871470"/>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extLst>
              <p:ext uri="{D42A27DB-BD31-4B8C-83A1-F6EECF244321}">
                <p14:modId xmlns:p14="http://schemas.microsoft.com/office/powerpoint/2010/main" val="3689221752"/>
              </p:ext>
            </p:extLst>
          </p:nvPr>
        </p:nvGraphicFramePr>
        <p:xfrm>
          <a:off x="8262106" y="1687349"/>
          <a:ext cx="250825" cy="190500"/>
        </p:xfrm>
        <a:graphic>
          <a:graphicData uri="http://schemas.openxmlformats.org/presentationml/2006/ole">
            <mc:AlternateContent xmlns:mc="http://schemas.openxmlformats.org/markup-compatibility/2006">
              <mc:Choice xmlns:v="urn:schemas-microsoft-com:vml" Requires="v">
                <p:oleObj spid="_x0000_s263230" name="Equation" r:id="rId6" imgW="165100" imgH="127000" progId="Equation.DSMT4">
                  <p:embed/>
                </p:oleObj>
              </mc:Choice>
              <mc:Fallback>
                <p:oleObj name="Equation" r:id="rId6" imgW="165100" imgH="127000" progId="Equation.DSMT4">
                  <p:embed/>
                  <p:pic>
                    <p:nvPicPr>
                      <p:cNvPr id="0" name=""/>
                      <p:cNvPicPr>
                        <a:picLocks noChangeAspect="1" noChangeArrowheads="1"/>
                      </p:cNvPicPr>
                      <p:nvPr/>
                    </p:nvPicPr>
                    <p:blipFill>
                      <a:blip r:embed="rId7"/>
                      <a:srcRect/>
                      <a:stretch>
                        <a:fillRect/>
                      </a:stretch>
                    </p:blipFill>
                    <p:spPr bwMode="auto">
                      <a:xfrm>
                        <a:off x="8262106" y="1687349"/>
                        <a:ext cx="250825" cy="190500"/>
                      </a:xfrm>
                      <a:prstGeom prst="rect">
                        <a:avLst/>
                      </a:prstGeom>
                      <a:noFill/>
                      <a:ln>
                        <a:noFill/>
                      </a:ln>
                      <a:effectLst/>
                    </p:spPr>
                  </p:pic>
                </p:oleObj>
              </mc:Fallback>
            </mc:AlternateContent>
          </a:graphicData>
        </a:graphic>
      </p:graphicFrame>
      <p:sp>
        <p:nvSpPr>
          <p:cNvPr id="25" name="Rectangle 24"/>
          <p:cNvSpPr/>
          <p:nvPr/>
        </p:nvSpPr>
        <p:spPr>
          <a:xfrm rot="16200000">
            <a:off x="7510279" y="2872061"/>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 Box 56"/>
          <p:cNvSpPr txBox="1">
            <a:spLocks/>
          </p:cNvSpPr>
          <p:nvPr/>
        </p:nvSpPr>
        <p:spPr bwMode="auto">
          <a:xfrm>
            <a:off x="309364" y="938197"/>
            <a:ext cx="866953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begin, </a:t>
            </a:r>
            <a:r>
              <a:rPr lang="en-US" sz="2000" dirty="0">
                <a:latin typeface="Times New Roman"/>
                <a:cs typeface="Times New Roman"/>
              </a:rPr>
              <a:t>the velocity     of the mass </a:t>
            </a:r>
            <a:r>
              <a:rPr lang="en-US" sz="2000" i="1" dirty="0">
                <a:solidFill>
                  <a:srgbClr val="FF0000"/>
                </a:solidFill>
                <a:latin typeface="Times New Roman"/>
                <a:cs typeface="Times New Roman"/>
              </a:rPr>
              <a:t>m</a:t>
            </a:r>
            <a:r>
              <a:rPr lang="en-US" sz="2000" dirty="0">
                <a:latin typeface="Times New Roman"/>
                <a:cs typeface="Times New Roman"/>
              </a:rPr>
              <a:t> just before the collision can be determine using </a:t>
            </a:r>
            <a:r>
              <a:rPr lang="en-US" sz="2000" i="1" dirty="0">
                <a:solidFill>
                  <a:srgbClr val="0000FF"/>
                </a:solidFill>
                <a:latin typeface="Times New Roman"/>
                <a:cs typeface="Times New Roman"/>
              </a:rPr>
              <a:t>conservation of energy</a:t>
            </a:r>
            <a:r>
              <a:rPr lang="en-US" sz="2000" dirty="0">
                <a:latin typeface="Times New Roman"/>
                <a:cs typeface="Times New Roman"/>
              </a:rPr>
              <a:t>:</a:t>
            </a:r>
          </a:p>
        </p:txBody>
      </p:sp>
      <p:graphicFrame>
        <p:nvGraphicFramePr>
          <p:cNvPr id="49" name="Object 2"/>
          <p:cNvGraphicFramePr>
            <a:graphicFrameLocks noChangeAspect="1"/>
          </p:cNvGraphicFramePr>
          <p:nvPr>
            <p:extLst>
              <p:ext uri="{D42A27DB-BD31-4B8C-83A1-F6EECF244321}">
                <p14:modId xmlns:p14="http://schemas.microsoft.com/office/powerpoint/2010/main" val="2580359513"/>
              </p:ext>
            </p:extLst>
          </p:nvPr>
        </p:nvGraphicFramePr>
        <p:xfrm>
          <a:off x="1606944" y="1906526"/>
          <a:ext cx="4633913" cy="1331913"/>
        </p:xfrm>
        <a:graphic>
          <a:graphicData uri="http://schemas.openxmlformats.org/presentationml/2006/ole">
            <mc:AlternateContent xmlns:mc="http://schemas.openxmlformats.org/markup-compatibility/2006">
              <mc:Choice xmlns:v="urn:schemas-microsoft-com:vml" Requires="v">
                <p:oleObj spid="_x0000_s263231" name="Equation" r:id="rId8" imgW="2641600" imgH="812800" progId="Equation.DSMT4">
                  <p:embed/>
                </p:oleObj>
              </mc:Choice>
              <mc:Fallback>
                <p:oleObj name="Equation" r:id="rId8" imgW="2641600" imgH="812800" progId="Equation.DSMT4">
                  <p:embed/>
                  <p:pic>
                    <p:nvPicPr>
                      <p:cNvPr id="0" name=""/>
                      <p:cNvPicPr>
                        <a:picLocks noChangeAspect="1" noChangeArrowheads="1"/>
                      </p:cNvPicPr>
                      <p:nvPr/>
                    </p:nvPicPr>
                    <p:blipFill>
                      <a:blip r:embed="rId9"/>
                      <a:srcRect/>
                      <a:stretch>
                        <a:fillRect/>
                      </a:stretch>
                    </p:blipFill>
                    <p:spPr bwMode="auto">
                      <a:xfrm>
                        <a:off x="1606944" y="1906526"/>
                        <a:ext cx="4633913" cy="1331913"/>
                      </a:xfrm>
                      <a:prstGeom prst="rect">
                        <a:avLst/>
                      </a:prstGeom>
                      <a:noFill/>
                      <a:ln>
                        <a:noFill/>
                      </a:ln>
                      <a:effectLst/>
                    </p:spPr>
                  </p:pic>
                </p:oleObj>
              </mc:Fallback>
            </mc:AlternateContent>
          </a:graphicData>
        </a:graphic>
      </p:graphicFrame>
      <p:graphicFrame>
        <p:nvGraphicFramePr>
          <p:cNvPr id="50" name="Object 2"/>
          <p:cNvGraphicFramePr>
            <a:graphicFrameLocks noChangeAspect="1"/>
          </p:cNvGraphicFramePr>
          <p:nvPr>
            <p:extLst>
              <p:ext uri="{D42A27DB-BD31-4B8C-83A1-F6EECF244321}">
                <p14:modId xmlns:p14="http://schemas.microsoft.com/office/powerpoint/2010/main" val="3895578458"/>
              </p:ext>
            </p:extLst>
          </p:nvPr>
        </p:nvGraphicFramePr>
        <p:xfrm>
          <a:off x="2633663" y="990127"/>
          <a:ext cx="266700" cy="333375"/>
        </p:xfrm>
        <a:graphic>
          <a:graphicData uri="http://schemas.openxmlformats.org/presentationml/2006/ole">
            <mc:AlternateContent xmlns:mc="http://schemas.openxmlformats.org/markup-compatibility/2006">
              <mc:Choice xmlns:v="urn:schemas-microsoft-com:vml" Requires="v">
                <p:oleObj spid="_x0000_s263232" name="Equation" r:id="rId10" imgW="152400" imgH="203200" progId="Equation.DSMT4">
                  <p:embed/>
                </p:oleObj>
              </mc:Choice>
              <mc:Fallback>
                <p:oleObj name="Equation" r:id="rId10" imgW="152400" imgH="203200" progId="Equation.DSMT4">
                  <p:embed/>
                  <p:pic>
                    <p:nvPicPr>
                      <p:cNvPr id="0" name=""/>
                      <p:cNvPicPr>
                        <a:picLocks noChangeAspect="1" noChangeArrowheads="1"/>
                      </p:cNvPicPr>
                      <p:nvPr/>
                    </p:nvPicPr>
                    <p:blipFill>
                      <a:blip r:embed="rId11"/>
                      <a:srcRect/>
                      <a:stretch>
                        <a:fillRect/>
                      </a:stretch>
                    </p:blipFill>
                    <p:spPr bwMode="auto">
                      <a:xfrm>
                        <a:off x="2633663" y="990127"/>
                        <a:ext cx="266700" cy="333375"/>
                      </a:xfrm>
                      <a:prstGeom prst="rect">
                        <a:avLst/>
                      </a:prstGeom>
                      <a:noFill/>
                      <a:ln>
                        <a:noFill/>
                      </a:ln>
                      <a:effectLst/>
                    </p:spPr>
                  </p:pic>
                </p:oleObj>
              </mc:Fallback>
            </mc:AlternateContent>
          </a:graphicData>
        </a:graphic>
      </p:graphicFrame>
      <p:cxnSp>
        <p:nvCxnSpPr>
          <p:cNvPr id="3" name="Straight Arrow Connector 2"/>
          <p:cNvCxnSpPr/>
          <p:nvPr/>
        </p:nvCxnSpPr>
        <p:spPr>
          <a:xfrm flipH="1">
            <a:off x="7104800" y="2767424"/>
            <a:ext cx="60000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2"/>
          <p:cNvGraphicFramePr>
            <a:graphicFrameLocks noChangeAspect="1"/>
          </p:cNvGraphicFramePr>
          <p:nvPr>
            <p:extLst>
              <p:ext uri="{D42A27DB-BD31-4B8C-83A1-F6EECF244321}">
                <p14:modId xmlns:p14="http://schemas.microsoft.com/office/powerpoint/2010/main" val="1950028314"/>
              </p:ext>
            </p:extLst>
          </p:nvPr>
        </p:nvGraphicFramePr>
        <p:xfrm>
          <a:off x="7242913" y="2434049"/>
          <a:ext cx="268287" cy="333375"/>
        </p:xfrm>
        <a:graphic>
          <a:graphicData uri="http://schemas.openxmlformats.org/presentationml/2006/ole">
            <mc:AlternateContent xmlns:mc="http://schemas.openxmlformats.org/markup-compatibility/2006">
              <mc:Choice xmlns:v="urn:schemas-microsoft-com:vml" Requires="v">
                <p:oleObj spid="_x0000_s263233" name="Equation" r:id="rId12" imgW="152400" imgH="203200" progId="Equation.DSMT4">
                  <p:embed/>
                </p:oleObj>
              </mc:Choice>
              <mc:Fallback>
                <p:oleObj name="Equation" r:id="rId12" imgW="152400" imgH="203200" progId="Equation.DSMT4">
                  <p:embed/>
                  <p:pic>
                    <p:nvPicPr>
                      <p:cNvPr id="0" name=""/>
                      <p:cNvPicPr>
                        <a:picLocks noChangeAspect="1" noChangeArrowheads="1"/>
                      </p:cNvPicPr>
                      <p:nvPr/>
                    </p:nvPicPr>
                    <p:blipFill>
                      <a:blip r:embed="rId13"/>
                      <a:srcRect/>
                      <a:stretch>
                        <a:fillRect/>
                      </a:stretch>
                    </p:blipFill>
                    <p:spPr bwMode="auto">
                      <a:xfrm>
                        <a:off x="7242913" y="2434049"/>
                        <a:ext cx="268287" cy="333375"/>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309364" y="3502975"/>
            <a:ext cx="8580636"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Because there are </a:t>
            </a:r>
            <a:r>
              <a:rPr lang="en-US" sz="2000" dirty="0">
                <a:solidFill>
                  <a:srgbClr val="0000FF"/>
                </a:solidFill>
                <a:latin typeface="Times New Roman"/>
                <a:cs typeface="Times New Roman"/>
              </a:rPr>
              <a:t>no external torques acting about the pin</a:t>
            </a:r>
            <a:r>
              <a:rPr lang="en-US" sz="2000" dirty="0">
                <a:latin typeface="Times New Roman"/>
                <a:cs typeface="Times New Roman"/>
              </a:rPr>
              <a:t>, </a:t>
            </a:r>
            <a:r>
              <a:rPr lang="en-US" sz="2000" i="1" dirty="0">
                <a:solidFill>
                  <a:srgbClr val="FF0000"/>
                </a:solidFill>
                <a:latin typeface="Times New Roman"/>
                <a:cs typeface="Times New Roman"/>
              </a:rPr>
              <a:t>conservation of angular momentum </a:t>
            </a:r>
            <a:r>
              <a:rPr lang="en-US" sz="2000" dirty="0">
                <a:solidFill>
                  <a:schemeClr val="tx1"/>
                </a:solidFill>
                <a:latin typeface="Times New Roman"/>
                <a:cs typeface="Times New Roman"/>
              </a:rPr>
              <a:t>is the key to the collision.  Taking a </a:t>
            </a:r>
            <a:r>
              <a:rPr lang="en-US" sz="2000" i="1" dirty="0">
                <a:solidFill>
                  <a:srgbClr val="0000FF"/>
                </a:solidFill>
                <a:latin typeface="Times New Roman"/>
                <a:cs typeface="Times New Roman"/>
              </a:rPr>
              <a:t>time interval </a:t>
            </a:r>
            <a:r>
              <a:rPr lang="en-US" sz="2000" dirty="0">
                <a:solidFill>
                  <a:srgbClr val="008000"/>
                </a:solidFill>
                <a:latin typeface="Times New Roman"/>
                <a:cs typeface="Times New Roman"/>
              </a:rPr>
              <a:t>through the collision</a:t>
            </a:r>
            <a:r>
              <a:rPr lang="en-US" sz="2000" dirty="0">
                <a:solidFill>
                  <a:schemeClr val="tx1"/>
                </a:solidFill>
                <a:latin typeface="Times New Roman"/>
                <a:cs typeface="Times New Roman"/>
              </a:rPr>
              <a:t>, and </a:t>
            </a:r>
            <a:r>
              <a:rPr lang="en-US" sz="2000" dirty="0">
                <a:solidFill>
                  <a:srgbClr val="0000FF"/>
                </a:solidFill>
                <a:latin typeface="Times New Roman"/>
                <a:cs typeface="Times New Roman"/>
              </a:rPr>
              <a:t>summing the angular momenta </a:t>
            </a:r>
            <a:r>
              <a:rPr lang="en-US" sz="2000" i="1" dirty="0">
                <a:solidFill>
                  <a:srgbClr val="FF0000"/>
                </a:solidFill>
                <a:latin typeface="Times New Roman"/>
                <a:cs typeface="Times New Roman"/>
              </a:rPr>
              <a:t>about the pin</a:t>
            </a:r>
            <a:r>
              <a:rPr lang="en-US" sz="2000" dirty="0">
                <a:latin typeface="Times New Roman"/>
                <a:cs typeface="Times New Roman"/>
              </a:rPr>
              <a:t>, we can write:</a:t>
            </a:r>
          </a:p>
        </p:txBody>
      </p:sp>
      <p:graphicFrame>
        <p:nvGraphicFramePr>
          <p:cNvPr id="33" name="Object 2"/>
          <p:cNvGraphicFramePr>
            <a:graphicFrameLocks noChangeAspect="1"/>
          </p:cNvGraphicFramePr>
          <p:nvPr>
            <p:extLst>
              <p:ext uri="{D42A27DB-BD31-4B8C-83A1-F6EECF244321}">
                <p14:modId xmlns:p14="http://schemas.microsoft.com/office/powerpoint/2010/main" val="676111735"/>
              </p:ext>
            </p:extLst>
          </p:nvPr>
        </p:nvGraphicFramePr>
        <p:xfrm>
          <a:off x="2161302" y="4779081"/>
          <a:ext cx="4032250" cy="1103313"/>
        </p:xfrm>
        <a:graphic>
          <a:graphicData uri="http://schemas.openxmlformats.org/presentationml/2006/ole">
            <mc:AlternateContent xmlns:mc="http://schemas.openxmlformats.org/markup-compatibility/2006">
              <mc:Choice xmlns:v="urn:schemas-microsoft-com:vml" Requires="v">
                <p:oleObj spid="_x0000_s263234" name="Equation" r:id="rId14" imgW="2298700" imgH="673100" progId="Equation.DSMT4">
                  <p:embed/>
                </p:oleObj>
              </mc:Choice>
              <mc:Fallback>
                <p:oleObj name="Equation" r:id="rId14" imgW="2298700" imgH="673100" progId="Equation.DSMT4">
                  <p:embed/>
                  <p:pic>
                    <p:nvPicPr>
                      <p:cNvPr id="0" name=""/>
                      <p:cNvPicPr>
                        <a:picLocks noChangeAspect="1" noChangeArrowheads="1"/>
                      </p:cNvPicPr>
                      <p:nvPr/>
                    </p:nvPicPr>
                    <p:blipFill>
                      <a:blip r:embed="rId15"/>
                      <a:srcRect/>
                      <a:stretch>
                        <a:fillRect/>
                      </a:stretch>
                    </p:blipFill>
                    <p:spPr bwMode="auto">
                      <a:xfrm>
                        <a:off x="2161302" y="4779081"/>
                        <a:ext cx="4032250" cy="1103313"/>
                      </a:xfrm>
                      <a:prstGeom prst="rect">
                        <a:avLst/>
                      </a:prstGeom>
                      <a:noFill/>
                      <a:ln>
                        <a:noFill/>
                      </a:ln>
                      <a:effectLst/>
                    </p:spPr>
                  </p:pic>
                </p:oleObj>
              </mc:Fallback>
            </mc:AlternateContent>
          </a:graphicData>
        </a:graphic>
      </p:graphicFrame>
      <p:sp>
        <p:nvSpPr>
          <p:cNvPr id="34" name="Text Box 56"/>
          <p:cNvSpPr txBox="1">
            <a:spLocks/>
          </p:cNvSpPr>
          <p:nvPr/>
        </p:nvSpPr>
        <p:spPr bwMode="auto">
          <a:xfrm>
            <a:off x="309364" y="6049850"/>
            <a:ext cx="8218419"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We need those </a:t>
            </a:r>
            <a:r>
              <a:rPr lang="en-US" sz="2000" i="1" dirty="0">
                <a:solidFill>
                  <a:srgbClr val="0000FF"/>
                </a:solidFill>
                <a:latin typeface="Times New Roman"/>
                <a:cs typeface="Times New Roman"/>
              </a:rPr>
              <a:t>angular momentum </a:t>
            </a:r>
            <a:r>
              <a:rPr lang="en-US" sz="2000" dirty="0">
                <a:solidFill>
                  <a:schemeClr val="tx1"/>
                </a:solidFill>
                <a:latin typeface="Times New Roman"/>
                <a:cs typeface="Times New Roman"/>
              </a:rPr>
              <a:t>quantities.  </a:t>
            </a:r>
            <a:endParaRPr lang="en-US" sz="2000" dirty="0">
              <a:latin typeface="Times New Roman"/>
              <a:cs typeface="Times New Roman"/>
            </a:endParaRPr>
          </a:p>
        </p:txBody>
      </p:sp>
      <p:sp>
        <p:nvSpPr>
          <p:cNvPr id="37" name="Freeform 36"/>
          <p:cNvSpPr/>
          <p:nvPr/>
        </p:nvSpPr>
        <p:spPr>
          <a:xfrm>
            <a:off x="7275914" y="5652625"/>
            <a:ext cx="1360087" cy="799358"/>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692102" y="4661415"/>
            <a:ext cx="63532" cy="1724431"/>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9" name="Object 2"/>
          <p:cNvGraphicFramePr>
            <a:graphicFrameLocks noChangeAspect="1"/>
          </p:cNvGraphicFramePr>
          <p:nvPr>
            <p:extLst>
              <p:ext uri="{D42A27DB-BD31-4B8C-83A1-F6EECF244321}">
                <p14:modId xmlns:p14="http://schemas.microsoft.com/office/powerpoint/2010/main" val="3898657967"/>
              </p:ext>
            </p:extLst>
          </p:nvPr>
        </p:nvGraphicFramePr>
        <p:xfrm>
          <a:off x="7696640" y="4699910"/>
          <a:ext cx="56725" cy="73443"/>
        </p:xfrm>
        <a:graphic>
          <a:graphicData uri="http://schemas.openxmlformats.org/presentationml/2006/ole">
            <mc:AlternateContent xmlns:mc="http://schemas.openxmlformats.org/markup-compatibility/2006">
              <mc:Choice xmlns:v="urn:schemas-microsoft-com:vml" Requires="v">
                <p:oleObj spid="_x0000_s263235" name="Equation" r:id="rId16" imgW="88900" imgH="114300" progId="Equation.DSMT4">
                  <p:embed/>
                </p:oleObj>
              </mc:Choice>
              <mc:Fallback>
                <p:oleObj name="Equation" r:id="rId16" imgW="88900" imgH="114300" progId="Equation.DSMT4">
                  <p:embed/>
                  <p:pic>
                    <p:nvPicPr>
                      <p:cNvPr id="0" name=""/>
                      <p:cNvPicPr>
                        <a:picLocks noChangeAspect="1" noChangeArrowheads="1"/>
                      </p:cNvPicPr>
                      <p:nvPr/>
                    </p:nvPicPr>
                    <p:blipFill>
                      <a:blip r:embed="rId5"/>
                      <a:srcRect/>
                      <a:stretch>
                        <a:fillRect/>
                      </a:stretch>
                    </p:blipFill>
                    <p:spPr bwMode="auto">
                      <a:xfrm>
                        <a:off x="7696640" y="4699910"/>
                        <a:ext cx="56725" cy="73443"/>
                      </a:xfrm>
                      <a:prstGeom prst="rect">
                        <a:avLst/>
                      </a:prstGeom>
                      <a:noFill/>
                      <a:ln>
                        <a:noFill/>
                      </a:ln>
                      <a:effectLst/>
                    </p:spPr>
                  </p:pic>
                </p:oleObj>
              </mc:Fallback>
            </mc:AlternateContent>
          </a:graphicData>
        </a:graphic>
      </p:graphicFrame>
      <p:graphicFrame>
        <p:nvGraphicFramePr>
          <p:cNvPr id="41" name="Object 2"/>
          <p:cNvGraphicFramePr>
            <a:graphicFrameLocks noChangeAspect="1"/>
          </p:cNvGraphicFramePr>
          <p:nvPr>
            <p:extLst>
              <p:ext uri="{D42A27DB-BD31-4B8C-83A1-F6EECF244321}">
                <p14:modId xmlns:p14="http://schemas.microsoft.com/office/powerpoint/2010/main" val="1842775271"/>
              </p:ext>
            </p:extLst>
          </p:nvPr>
        </p:nvGraphicFramePr>
        <p:xfrm>
          <a:off x="7755634" y="6164629"/>
          <a:ext cx="179250" cy="136139"/>
        </p:xfrm>
        <a:graphic>
          <a:graphicData uri="http://schemas.openxmlformats.org/presentationml/2006/ole">
            <mc:AlternateContent xmlns:mc="http://schemas.openxmlformats.org/markup-compatibility/2006">
              <mc:Choice xmlns:v="urn:schemas-microsoft-com:vml" Requires="v">
                <p:oleObj spid="_x0000_s263236" name="Equation" r:id="rId17" imgW="165100" imgH="127000" progId="Equation.DSMT4">
                  <p:embed/>
                </p:oleObj>
              </mc:Choice>
              <mc:Fallback>
                <p:oleObj name="Equation" r:id="rId17" imgW="165100" imgH="127000" progId="Equation.DSMT4">
                  <p:embed/>
                  <p:pic>
                    <p:nvPicPr>
                      <p:cNvPr id="0" name=""/>
                      <p:cNvPicPr>
                        <a:picLocks noChangeAspect="1" noChangeArrowheads="1"/>
                      </p:cNvPicPr>
                      <p:nvPr/>
                    </p:nvPicPr>
                    <p:blipFill>
                      <a:blip r:embed="rId7"/>
                      <a:srcRect/>
                      <a:stretch>
                        <a:fillRect/>
                      </a:stretch>
                    </p:blipFill>
                    <p:spPr bwMode="auto">
                      <a:xfrm>
                        <a:off x="7755634" y="6164629"/>
                        <a:ext cx="179250" cy="136139"/>
                      </a:xfrm>
                      <a:prstGeom prst="rect">
                        <a:avLst/>
                      </a:prstGeom>
                      <a:noFill/>
                      <a:ln>
                        <a:noFill/>
                      </a:ln>
                      <a:effectLst/>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448609624"/>
              </p:ext>
            </p:extLst>
          </p:nvPr>
        </p:nvGraphicFramePr>
        <p:xfrm>
          <a:off x="7420958" y="5810250"/>
          <a:ext cx="275682" cy="176981"/>
        </p:xfrm>
        <a:graphic>
          <a:graphicData uri="http://schemas.openxmlformats.org/presentationml/2006/ole">
            <mc:AlternateContent xmlns:mc="http://schemas.openxmlformats.org/markup-compatibility/2006">
              <mc:Choice xmlns:v="urn:schemas-microsoft-com:vml" Requires="v">
                <p:oleObj spid="_x0000_s263237" name="Equation" r:id="rId18" imgW="254000" imgH="165100" progId="Equation.DSMT4">
                  <p:embed/>
                </p:oleObj>
              </mc:Choice>
              <mc:Fallback>
                <p:oleObj name="Equation" r:id="rId18" imgW="254000" imgH="165100" progId="Equation.DSMT4">
                  <p:embed/>
                  <p:pic>
                    <p:nvPicPr>
                      <p:cNvPr id="0" name=""/>
                      <p:cNvPicPr>
                        <a:picLocks noChangeAspect="1" noChangeArrowheads="1"/>
                      </p:cNvPicPr>
                      <p:nvPr/>
                    </p:nvPicPr>
                    <p:blipFill>
                      <a:blip r:embed="rId19"/>
                      <a:srcRect/>
                      <a:stretch>
                        <a:fillRect/>
                      </a:stretch>
                    </p:blipFill>
                    <p:spPr bwMode="auto">
                      <a:xfrm>
                        <a:off x="7420958" y="5810250"/>
                        <a:ext cx="275682" cy="176981"/>
                      </a:xfrm>
                      <a:prstGeom prst="rect">
                        <a:avLst/>
                      </a:prstGeom>
                      <a:noFill/>
                      <a:ln>
                        <a:noFill/>
                      </a:ln>
                      <a:effectLst/>
                    </p:spPr>
                  </p:pic>
                </p:oleObj>
              </mc:Fallback>
            </mc:AlternateContent>
          </a:graphicData>
        </a:graphic>
      </p:graphicFrame>
      <p:sp>
        <p:nvSpPr>
          <p:cNvPr id="52" name="Rectangle 51"/>
          <p:cNvSpPr/>
          <p:nvPr/>
        </p:nvSpPr>
        <p:spPr>
          <a:xfrm rot="16200000">
            <a:off x="7764559" y="6342636"/>
            <a:ext cx="57482" cy="56164"/>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2"/>
          <p:cNvGraphicFramePr>
            <a:graphicFrameLocks noChangeAspect="1"/>
          </p:cNvGraphicFramePr>
          <p:nvPr>
            <p:extLst>
              <p:ext uri="{D42A27DB-BD31-4B8C-83A1-F6EECF244321}">
                <p14:modId xmlns:p14="http://schemas.microsoft.com/office/powerpoint/2010/main" val="3112300669"/>
              </p:ext>
            </p:extLst>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63238" name="Equation" r:id="rId20" imgW="1879600" imgH="393700" progId="Equation.DSMT4">
                  <p:embed/>
                </p:oleObj>
              </mc:Choice>
              <mc:Fallback>
                <p:oleObj name="Equation" r:id="rId20" imgW="1879600" imgH="393700" progId="Equation.DSMT4">
                  <p:embed/>
                  <p:pic>
                    <p:nvPicPr>
                      <p:cNvPr id="0" name=""/>
                      <p:cNvPicPr>
                        <a:picLocks noChangeAspect="1" noChangeArrowheads="1"/>
                      </p:cNvPicPr>
                      <p:nvPr/>
                    </p:nvPicPr>
                    <p:blipFill>
                      <a:blip r:embed="rId21"/>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645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ssolve">
                                      <p:cBhvr>
                                        <p:cTn id="20" dur="500"/>
                                        <p:tgtEl>
                                          <p:spTgt spid="38"/>
                                        </p:tgtEl>
                                      </p:cBhvr>
                                    </p:animEffect>
                                  </p:childTnLst>
                                </p:cTn>
                              </p:par>
                              <p:par>
                                <p:cTn id="21" presetID="9"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par>
                                <p:cTn id="24" presetID="9"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par>
                                <p:cTn id="27" presetID="9"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dissolve">
                                      <p:cBhvr>
                                        <p:cTn id="32" dur="500"/>
                                        <p:tgtEl>
                                          <p:spTgt spid="52"/>
                                        </p:tgtEl>
                                      </p:cBhvr>
                                    </p:animEffect>
                                  </p:childTnLst>
                                </p:cTn>
                              </p:par>
                              <p:par>
                                <p:cTn id="33" presetID="9"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dissolv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dissolv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7" grpId="0" animBg="1"/>
      <p:bldP spid="38"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30.)</a:t>
            </a:r>
          </a:p>
        </p:txBody>
      </p:sp>
      <p:sp>
        <p:nvSpPr>
          <p:cNvPr id="33" name="Text Box 56"/>
          <p:cNvSpPr txBox="1">
            <a:spLocks/>
          </p:cNvSpPr>
          <p:nvPr/>
        </p:nvSpPr>
        <p:spPr bwMode="auto">
          <a:xfrm>
            <a:off x="324726" y="901718"/>
            <a:ext cx="5333124"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determine </a:t>
            </a:r>
            <a:r>
              <a:rPr lang="en-US" sz="2000" dirty="0">
                <a:latin typeface="Times New Roman"/>
                <a:cs typeface="Times New Roman"/>
              </a:rPr>
              <a:t>the </a:t>
            </a:r>
            <a:r>
              <a:rPr lang="en-US" sz="2000" i="1" dirty="0">
                <a:solidFill>
                  <a:srgbClr val="0000FF"/>
                </a:solidFill>
                <a:latin typeface="Times New Roman"/>
                <a:cs typeface="Times New Roman"/>
              </a:rPr>
              <a:t>angular momentum </a:t>
            </a:r>
            <a:r>
              <a:rPr lang="en-US" sz="2000" dirty="0">
                <a:latin typeface="Times New Roman"/>
                <a:cs typeface="Times New Roman"/>
              </a:rPr>
              <a:t>of the mass about the pin, we can go </a:t>
            </a:r>
            <a:r>
              <a:rPr lang="en-US" sz="2000" dirty="0">
                <a:solidFill>
                  <a:srgbClr val="0000FF"/>
                </a:solidFill>
                <a:latin typeface="Times New Roman"/>
                <a:cs typeface="Times New Roman"/>
              </a:rPr>
              <a:t>two ways</a:t>
            </a:r>
            <a:r>
              <a:rPr lang="en-US" sz="2000" dirty="0">
                <a:latin typeface="Times New Roman"/>
                <a:cs typeface="Times New Roman"/>
              </a:rPr>
              <a:t>.  We can either treat the mass as a </a:t>
            </a:r>
            <a:r>
              <a:rPr lang="en-US" sz="2000" dirty="0">
                <a:solidFill>
                  <a:srgbClr val="FF0000"/>
                </a:solidFill>
                <a:latin typeface="Times New Roman"/>
                <a:cs typeface="Times New Roman"/>
              </a:rPr>
              <a:t>translating</a:t>
            </a:r>
            <a:r>
              <a:rPr lang="en-US" sz="2000" dirty="0">
                <a:latin typeface="Times New Roman"/>
                <a:cs typeface="Times New Roman"/>
              </a:rPr>
              <a:t> </a:t>
            </a:r>
            <a:r>
              <a:rPr lang="en-US" sz="2000" dirty="0">
                <a:solidFill>
                  <a:srgbClr val="FF0000"/>
                </a:solidFill>
                <a:latin typeface="Times New Roman"/>
                <a:cs typeface="Times New Roman"/>
              </a:rPr>
              <a:t>point mass </a:t>
            </a:r>
            <a:r>
              <a:rPr lang="en-US" sz="2000" dirty="0">
                <a:latin typeface="Times New Roman"/>
                <a:cs typeface="Times New Roman"/>
              </a:rPr>
              <a:t>and </a:t>
            </a:r>
            <a:r>
              <a:rPr lang="en-US" sz="2000" dirty="0">
                <a:solidFill>
                  <a:srgbClr val="FF0000"/>
                </a:solidFill>
                <a:latin typeface="Times New Roman"/>
                <a:cs typeface="Times New Roman"/>
              </a:rPr>
              <a:t>using</a:t>
            </a:r>
            <a:r>
              <a:rPr lang="en-US" sz="2000" dirty="0">
                <a:latin typeface="Times New Roman"/>
                <a:cs typeface="Times New Roman"/>
              </a:rPr>
              <a:t>       , or we can </a:t>
            </a:r>
            <a:r>
              <a:rPr lang="en-US" sz="2000" dirty="0">
                <a:solidFill>
                  <a:srgbClr val="FF0000"/>
                </a:solidFill>
                <a:latin typeface="Times New Roman"/>
                <a:cs typeface="Times New Roman"/>
              </a:rPr>
              <a:t>use rotational parameters</a:t>
            </a:r>
            <a:r>
              <a:rPr lang="en-US" sz="2000" dirty="0">
                <a:latin typeface="Times New Roman"/>
                <a:cs typeface="Times New Roman"/>
              </a:rPr>
              <a:t>.  I’ll show both (assuming the </a:t>
            </a:r>
            <a:r>
              <a:rPr lang="en-US" sz="2000" dirty="0">
                <a:solidFill>
                  <a:srgbClr val="0000FF"/>
                </a:solidFill>
                <a:latin typeface="Times New Roman"/>
                <a:cs typeface="Times New Roman"/>
              </a:rPr>
              <a:t>velocity</a:t>
            </a:r>
            <a:r>
              <a:rPr lang="en-US" sz="2000" dirty="0">
                <a:latin typeface="Times New Roman"/>
                <a:cs typeface="Times New Roman"/>
              </a:rPr>
              <a:t> of the mass </a:t>
            </a:r>
            <a:r>
              <a:rPr lang="en-US" sz="2000" dirty="0">
                <a:solidFill>
                  <a:srgbClr val="0000FF"/>
                </a:solidFill>
                <a:latin typeface="Times New Roman"/>
                <a:cs typeface="Times New Roman"/>
              </a:rPr>
              <a:t>at</a:t>
            </a:r>
            <a:r>
              <a:rPr lang="en-US" sz="2000" dirty="0">
                <a:latin typeface="Times New Roman"/>
                <a:cs typeface="Times New Roman"/>
              </a:rPr>
              <a:t> the </a:t>
            </a:r>
            <a:r>
              <a:rPr lang="en-US" sz="2000" dirty="0">
                <a:solidFill>
                  <a:srgbClr val="0000FF"/>
                </a:solidFill>
                <a:latin typeface="Times New Roman"/>
                <a:cs typeface="Times New Roman"/>
              </a:rPr>
              <a:t>bottom</a:t>
            </a:r>
            <a:r>
              <a:rPr lang="en-US" sz="2000" dirty="0">
                <a:latin typeface="Times New Roman"/>
                <a:cs typeface="Times New Roman"/>
              </a:rPr>
              <a:t> of the incline </a:t>
            </a:r>
            <a:r>
              <a:rPr lang="en-US" sz="2000" dirty="0">
                <a:solidFill>
                  <a:srgbClr val="0000FF"/>
                </a:solidFill>
                <a:latin typeface="Times New Roman"/>
                <a:cs typeface="Times New Roman"/>
              </a:rPr>
              <a:t>is</a:t>
            </a:r>
            <a:r>
              <a:rPr lang="en-US" sz="2000" dirty="0">
                <a:latin typeface="Times New Roman"/>
                <a:cs typeface="Times New Roman"/>
              </a:rPr>
              <a:t>    ):</a:t>
            </a:r>
          </a:p>
        </p:txBody>
      </p:sp>
      <p:graphicFrame>
        <p:nvGraphicFramePr>
          <p:cNvPr id="36" name="Object 2"/>
          <p:cNvGraphicFramePr>
            <a:graphicFrameLocks noChangeAspect="1"/>
          </p:cNvGraphicFramePr>
          <p:nvPr>
            <p:extLst>
              <p:ext uri="{D42A27DB-BD31-4B8C-83A1-F6EECF244321}">
                <p14:modId xmlns:p14="http://schemas.microsoft.com/office/powerpoint/2010/main" val="1299977982"/>
              </p:ext>
            </p:extLst>
          </p:nvPr>
        </p:nvGraphicFramePr>
        <p:xfrm>
          <a:off x="1179513" y="3608388"/>
          <a:ext cx="1787525" cy="811212"/>
        </p:xfrm>
        <a:graphic>
          <a:graphicData uri="http://schemas.openxmlformats.org/presentationml/2006/ole">
            <mc:AlternateContent xmlns:mc="http://schemas.openxmlformats.org/markup-compatibility/2006">
              <mc:Choice xmlns:v="urn:schemas-microsoft-com:vml" Requires="v">
                <p:oleObj spid="_x0000_s203077" name="Equation" r:id="rId4" imgW="1016000" imgH="495300" progId="Equation.DSMT4">
                  <p:embed/>
                </p:oleObj>
              </mc:Choice>
              <mc:Fallback>
                <p:oleObj name="Equation" r:id="rId4" imgW="1016000" imgH="495300" progId="Equation.DSMT4">
                  <p:embed/>
                  <p:pic>
                    <p:nvPicPr>
                      <p:cNvPr id="0" name=""/>
                      <p:cNvPicPr>
                        <a:picLocks noChangeAspect="1" noChangeArrowheads="1"/>
                      </p:cNvPicPr>
                      <p:nvPr/>
                    </p:nvPicPr>
                    <p:blipFill>
                      <a:blip r:embed="rId5"/>
                      <a:srcRect/>
                      <a:stretch>
                        <a:fillRect/>
                      </a:stretch>
                    </p:blipFill>
                    <p:spPr bwMode="auto">
                      <a:xfrm>
                        <a:off x="1179513" y="3608388"/>
                        <a:ext cx="1787525" cy="811212"/>
                      </a:xfrm>
                      <a:prstGeom prst="rect">
                        <a:avLst/>
                      </a:prstGeom>
                      <a:noFill/>
                      <a:ln>
                        <a:noFill/>
                      </a:ln>
                      <a:effectLst/>
                    </p:spPr>
                  </p:pic>
                </p:oleObj>
              </mc:Fallback>
            </mc:AlternateContent>
          </a:graphicData>
        </a:graphic>
      </p:graphicFrame>
      <p:graphicFrame>
        <p:nvGraphicFramePr>
          <p:cNvPr id="24" name="Object 2"/>
          <p:cNvGraphicFramePr>
            <a:graphicFrameLocks noChangeAspect="1"/>
          </p:cNvGraphicFramePr>
          <p:nvPr>
            <p:extLst>
              <p:ext uri="{D42A27DB-BD31-4B8C-83A1-F6EECF244321}">
                <p14:modId xmlns:p14="http://schemas.microsoft.com/office/powerpoint/2010/main" val="4129260499"/>
              </p:ext>
            </p:extLst>
          </p:nvPr>
        </p:nvGraphicFramePr>
        <p:xfrm>
          <a:off x="965915" y="1890709"/>
          <a:ext cx="601663" cy="333375"/>
        </p:xfrm>
        <a:graphic>
          <a:graphicData uri="http://schemas.openxmlformats.org/presentationml/2006/ole">
            <mc:AlternateContent xmlns:mc="http://schemas.openxmlformats.org/markup-compatibility/2006">
              <mc:Choice xmlns:v="urn:schemas-microsoft-com:vml" Requires="v">
                <p:oleObj spid="_x0000_s203078" name="Equation" r:id="rId6" imgW="342900" imgH="203200" progId="Equation.DSMT4">
                  <p:embed/>
                </p:oleObj>
              </mc:Choice>
              <mc:Fallback>
                <p:oleObj name="Equation" r:id="rId6" imgW="342900" imgH="203200" progId="Equation.DSMT4">
                  <p:embed/>
                  <p:pic>
                    <p:nvPicPr>
                      <p:cNvPr id="0" name=""/>
                      <p:cNvPicPr>
                        <a:picLocks noChangeAspect="1" noChangeArrowheads="1"/>
                      </p:cNvPicPr>
                      <p:nvPr/>
                    </p:nvPicPr>
                    <p:blipFill>
                      <a:blip r:embed="rId7"/>
                      <a:srcRect/>
                      <a:stretch>
                        <a:fillRect/>
                      </a:stretch>
                    </p:blipFill>
                    <p:spPr bwMode="auto">
                      <a:xfrm>
                        <a:off x="965915" y="1890709"/>
                        <a:ext cx="601663" cy="333375"/>
                      </a:xfrm>
                      <a:prstGeom prst="rect">
                        <a:avLst/>
                      </a:prstGeom>
                      <a:noFill/>
                      <a:ln>
                        <a:noFill/>
                      </a:ln>
                      <a:effectLst/>
                    </p:spPr>
                  </p:pic>
                </p:oleObj>
              </mc:Fallback>
            </mc:AlternateContent>
          </a:graphicData>
        </a:graphic>
      </p:graphicFrame>
      <p:sp>
        <p:nvSpPr>
          <p:cNvPr id="25" name="Text Box 56"/>
          <p:cNvSpPr txBox="1">
            <a:spLocks/>
          </p:cNvSpPr>
          <p:nvPr/>
        </p:nvSpPr>
        <p:spPr bwMode="auto">
          <a:xfrm>
            <a:off x="720165" y="3186454"/>
            <a:ext cx="2391335"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FF0000"/>
                </a:solidFill>
                <a:latin typeface="Apple Chancery"/>
                <a:cs typeface="Apple Chancery"/>
              </a:rPr>
              <a:t>translating point mass:</a:t>
            </a:r>
            <a:endParaRPr lang="en-US" sz="1800" dirty="0">
              <a:latin typeface="Times New Roman"/>
              <a:cs typeface="Times New Roman"/>
            </a:endParaRPr>
          </a:p>
        </p:txBody>
      </p:sp>
      <p:graphicFrame>
        <p:nvGraphicFramePr>
          <p:cNvPr id="26" name="Object 2"/>
          <p:cNvGraphicFramePr>
            <a:graphicFrameLocks noChangeAspect="1"/>
          </p:cNvGraphicFramePr>
          <p:nvPr>
            <p:extLst>
              <p:ext uri="{D42A27DB-BD31-4B8C-83A1-F6EECF244321}">
                <p14:modId xmlns:p14="http://schemas.microsoft.com/office/powerpoint/2010/main" val="4112446692"/>
              </p:ext>
            </p:extLst>
          </p:nvPr>
        </p:nvGraphicFramePr>
        <p:xfrm>
          <a:off x="4427538" y="3619500"/>
          <a:ext cx="2028825" cy="1311275"/>
        </p:xfrm>
        <a:graphic>
          <a:graphicData uri="http://schemas.openxmlformats.org/presentationml/2006/ole">
            <mc:AlternateContent xmlns:mc="http://schemas.openxmlformats.org/markup-compatibility/2006">
              <mc:Choice xmlns:v="urn:schemas-microsoft-com:vml" Requires="v">
                <p:oleObj spid="_x0000_s203079" name="Equation" r:id="rId8" imgW="1155700" imgH="800100" progId="Equation.DSMT4">
                  <p:embed/>
                </p:oleObj>
              </mc:Choice>
              <mc:Fallback>
                <p:oleObj name="Equation" r:id="rId8" imgW="1155700" imgH="800100" progId="Equation.DSMT4">
                  <p:embed/>
                  <p:pic>
                    <p:nvPicPr>
                      <p:cNvPr id="0" name=""/>
                      <p:cNvPicPr>
                        <a:picLocks noChangeAspect="1" noChangeArrowheads="1"/>
                      </p:cNvPicPr>
                      <p:nvPr/>
                    </p:nvPicPr>
                    <p:blipFill>
                      <a:blip r:embed="rId9"/>
                      <a:srcRect/>
                      <a:stretch>
                        <a:fillRect/>
                      </a:stretch>
                    </p:blipFill>
                    <p:spPr bwMode="auto">
                      <a:xfrm>
                        <a:off x="4427538" y="3619500"/>
                        <a:ext cx="2028825" cy="1311275"/>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3989703" y="3186454"/>
            <a:ext cx="2391335"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FF0000"/>
                </a:solidFill>
                <a:latin typeface="Apple Chancery"/>
                <a:cs typeface="Apple Chancery"/>
              </a:rPr>
              <a:t>rotational parameters:</a:t>
            </a:r>
            <a:endParaRPr lang="en-US" sz="1800" dirty="0">
              <a:latin typeface="Times New Roman"/>
              <a:cs typeface="Times New Roman"/>
            </a:endParaRPr>
          </a:p>
        </p:txBody>
      </p:sp>
      <p:sp>
        <p:nvSpPr>
          <p:cNvPr id="37" name="Text Box 56"/>
          <p:cNvSpPr txBox="1">
            <a:spLocks/>
          </p:cNvSpPr>
          <p:nvPr/>
        </p:nvSpPr>
        <p:spPr bwMode="auto">
          <a:xfrm>
            <a:off x="6936596" y="4563906"/>
            <a:ext cx="19231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0000FF"/>
                </a:solidFill>
                <a:latin typeface="Times New Roman"/>
                <a:cs typeface="Times New Roman"/>
              </a:rPr>
              <a:t>Same either way. </a:t>
            </a:r>
          </a:p>
        </p:txBody>
      </p:sp>
      <p:graphicFrame>
        <p:nvGraphicFramePr>
          <p:cNvPr id="38" name="Object 2"/>
          <p:cNvGraphicFramePr>
            <a:graphicFrameLocks noChangeAspect="1"/>
          </p:cNvGraphicFramePr>
          <p:nvPr>
            <p:extLst>
              <p:ext uri="{D42A27DB-BD31-4B8C-83A1-F6EECF244321}">
                <p14:modId xmlns:p14="http://schemas.microsoft.com/office/powerpoint/2010/main" val="710558461"/>
              </p:ext>
            </p:extLst>
          </p:nvPr>
        </p:nvGraphicFramePr>
        <p:xfrm>
          <a:off x="3394391" y="2491554"/>
          <a:ext cx="379412" cy="333375"/>
        </p:xfrm>
        <a:graphic>
          <a:graphicData uri="http://schemas.openxmlformats.org/presentationml/2006/ole">
            <mc:AlternateContent xmlns:mc="http://schemas.openxmlformats.org/markup-compatibility/2006">
              <mc:Choice xmlns:v="urn:schemas-microsoft-com:vml" Requires="v">
                <p:oleObj spid="_x0000_s203080" name="Equation" r:id="rId10" imgW="215900" imgH="203200" progId="Equation.DSMT4">
                  <p:embed/>
                </p:oleObj>
              </mc:Choice>
              <mc:Fallback>
                <p:oleObj name="Equation" r:id="rId10" imgW="215900" imgH="203200" progId="Equation.DSMT4">
                  <p:embed/>
                  <p:pic>
                    <p:nvPicPr>
                      <p:cNvPr id="0" name=""/>
                      <p:cNvPicPr>
                        <a:picLocks noChangeAspect="1" noChangeArrowheads="1"/>
                      </p:cNvPicPr>
                      <p:nvPr/>
                    </p:nvPicPr>
                    <p:blipFill>
                      <a:blip r:embed="rId11"/>
                      <a:srcRect/>
                      <a:stretch>
                        <a:fillRect/>
                      </a:stretch>
                    </p:blipFill>
                    <p:spPr bwMode="auto">
                      <a:xfrm>
                        <a:off x="3394391" y="2491554"/>
                        <a:ext cx="379412" cy="333375"/>
                      </a:xfrm>
                      <a:prstGeom prst="rect">
                        <a:avLst/>
                      </a:prstGeom>
                      <a:noFill/>
                      <a:ln>
                        <a:noFill/>
                      </a:ln>
                      <a:effectLst/>
                    </p:spPr>
                  </p:pic>
                </p:oleObj>
              </mc:Fallback>
            </mc:AlternateContent>
          </a:graphicData>
        </a:graphic>
      </p:graphicFrame>
      <p:sp>
        <p:nvSpPr>
          <p:cNvPr id="40" name="Text Box 56"/>
          <p:cNvSpPr txBox="1">
            <a:spLocks/>
          </p:cNvSpPr>
          <p:nvPr/>
        </p:nvSpPr>
        <p:spPr bwMode="auto">
          <a:xfrm>
            <a:off x="324727" y="4760935"/>
            <a:ext cx="3599573"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After the collision, </a:t>
            </a:r>
            <a:r>
              <a:rPr lang="en-US" sz="2000" dirty="0">
                <a:solidFill>
                  <a:srgbClr val="0000FF"/>
                </a:solidFill>
                <a:latin typeface="Times New Roman"/>
                <a:cs typeface="Times New Roman"/>
              </a:rPr>
              <a:t>the mass’s </a:t>
            </a:r>
            <a:r>
              <a:rPr lang="en-US" sz="2000" i="1" dirty="0">
                <a:solidFill>
                  <a:srgbClr val="0000FF"/>
                </a:solidFill>
                <a:latin typeface="Times New Roman"/>
                <a:cs typeface="Times New Roman"/>
              </a:rPr>
              <a:t>angular momentum </a:t>
            </a:r>
            <a:r>
              <a:rPr lang="en-US" sz="2000" dirty="0">
                <a:solidFill>
                  <a:srgbClr val="0000FF"/>
                </a:solidFill>
                <a:latin typeface="Times New Roman"/>
                <a:cs typeface="Times New Roman"/>
              </a:rPr>
              <a:t>in terms of </a:t>
            </a:r>
            <a:r>
              <a:rPr lang="en-US" sz="2000" i="1" dirty="0">
                <a:solidFill>
                  <a:srgbClr val="FF0000"/>
                </a:solidFill>
                <a:latin typeface="Times New Roman"/>
                <a:cs typeface="Times New Roman"/>
              </a:rPr>
              <a:t>angular velocity</a:t>
            </a:r>
            <a:r>
              <a:rPr lang="en-US" sz="2000" dirty="0">
                <a:latin typeface="Times New Roman"/>
                <a:cs typeface="Times New Roman"/>
              </a:rPr>
              <a:t>: </a:t>
            </a:r>
          </a:p>
        </p:txBody>
      </p:sp>
      <p:graphicFrame>
        <p:nvGraphicFramePr>
          <p:cNvPr id="41" name="Object 2"/>
          <p:cNvGraphicFramePr>
            <a:graphicFrameLocks noChangeAspect="1"/>
          </p:cNvGraphicFramePr>
          <p:nvPr>
            <p:extLst>
              <p:ext uri="{D42A27DB-BD31-4B8C-83A1-F6EECF244321}">
                <p14:modId xmlns:p14="http://schemas.microsoft.com/office/powerpoint/2010/main" val="1824611654"/>
              </p:ext>
            </p:extLst>
          </p:nvPr>
        </p:nvGraphicFramePr>
        <p:xfrm>
          <a:off x="4384675" y="5264150"/>
          <a:ext cx="3236913" cy="1206500"/>
        </p:xfrm>
        <a:graphic>
          <a:graphicData uri="http://schemas.openxmlformats.org/presentationml/2006/ole">
            <mc:AlternateContent xmlns:mc="http://schemas.openxmlformats.org/markup-compatibility/2006">
              <mc:Choice xmlns:v="urn:schemas-microsoft-com:vml" Requires="v">
                <p:oleObj spid="_x0000_s203081" name="Equation" r:id="rId12" imgW="1841500" imgH="736600" progId="Equation.DSMT4">
                  <p:embed/>
                </p:oleObj>
              </mc:Choice>
              <mc:Fallback>
                <p:oleObj name="Equation" r:id="rId12" imgW="1841500" imgH="736600" progId="Equation.DSMT4">
                  <p:embed/>
                  <p:pic>
                    <p:nvPicPr>
                      <p:cNvPr id="0" name=""/>
                      <p:cNvPicPr>
                        <a:picLocks noChangeAspect="1" noChangeArrowheads="1"/>
                      </p:cNvPicPr>
                      <p:nvPr/>
                    </p:nvPicPr>
                    <p:blipFill>
                      <a:blip r:embed="rId13"/>
                      <a:srcRect/>
                      <a:stretch>
                        <a:fillRect/>
                      </a:stretch>
                    </p:blipFill>
                    <p:spPr bwMode="auto">
                      <a:xfrm>
                        <a:off x="4384675" y="5264150"/>
                        <a:ext cx="3236913" cy="1206500"/>
                      </a:xfrm>
                      <a:prstGeom prst="rect">
                        <a:avLst/>
                      </a:prstGeom>
                      <a:noFill/>
                      <a:ln>
                        <a:noFill/>
                      </a:ln>
                      <a:effectLst/>
                    </p:spPr>
                  </p:pic>
                </p:oleObj>
              </mc:Fallback>
            </mc:AlternateContent>
          </a:graphicData>
        </a:graphic>
      </p:graphicFrame>
      <p:sp>
        <p:nvSpPr>
          <p:cNvPr id="42" name="Text Box 56"/>
          <p:cNvSpPr txBox="1">
            <a:spLocks/>
          </p:cNvSpPr>
          <p:nvPr/>
        </p:nvSpPr>
        <p:spPr bwMode="auto">
          <a:xfrm>
            <a:off x="3192546" y="3760631"/>
            <a:ext cx="19231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OR</a:t>
            </a:r>
          </a:p>
        </p:txBody>
      </p:sp>
      <p:cxnSp>
        <p:nvCxnSpPr>
          <p:cNvPr id="3" name="Straight Connector 2"/>
          <p:cNvCxnSpPr/>
          <p:nvPr/>
        </p:nvCxnSpPr>
        <p:spPr>
          <a:xfrm flipV="1">
            <a:off x="5978525" y="4310934"/>
            <a:ext cx="330200" cy="34433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657850" y="4138807"/>
            <a:ext cx="120650" cy="12136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69487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Object 2"/>
          <p:cNvGraphicFramePr>
            <a:graphicFrameLocks noChangeAspect="1"/>
          </p:cNvGraphicFramePr>
          <p:nvPr>
            <p:extLst>
              <p:ext uri="{D42A27DB-BD31-4B8C-83A1-F6EECF244321}">
                <p14:modId xmlns:p14="http://schemas.microsoft.com/office/powerpoint/2010/main" val="3351059710"/>
              </p:ext>
            </p:extLst>
          </p:nvPr>
        </p:nvGraphicFramePr>
        <p:xfrm>
          <a:off x="7579780" y="134301"/>
          <a:ext cx="79375" cy="102769"/>
        </p:xfrm>
        <a:graphic>
          <a:graphicData uri="http://schemas.openxmlformats.org/presentationml/2006/ole">
            <mc:AlternateContent xmlns:mc="http://schemas.openxmlformats.org/markup-compatibility/2006">
              <mc:Choice xmlns:v="urn:schemas-microsoft-com:vml" Requires="v">
                <p:oleObj spid="_x0000_s203082" name="Equation" r:id="rId14" imgW="88900" imgH="114300" progId="Equation.DSMT4">
                  <p:embed/>
                </p:oleObj>
              </mc:Choice>
              <mc:Fallback>
                <p:oleObj name="Equation" r:id="rId14" imgW="88900" imgH="114300" progId="Equation.DSMT4">
                  <p:embed/>
                  <p:pic>
                    <p:nvPicPr>
                      <p:cNvPr id="0" name=""/>
                      <p:cNvPicPr>
                        <a:picLocks noChangeAspect="1" noChangeArrowheads="1"/>
                      </p:cNvPicPr>
                      <p:nvPr/>
                    </p:nvPicPr>
                    <p:blipFill>
                      <a:blip r:embed="rId15"/>
                      <a:srcRect/>
                      <a:stretch>
                        <a:fillRect/>
                      </a:stretch>
                    </p:blipFill>
                    <p:spPr bwMode="auto">
                      <a:xfrm>
                        <a:off x="7579780" y="134301"/>
                        <a:ext cx="79375" cy="102769"/>
                      </a:xfrm>
                      <a:prstGeom prst="rect">
                        <a:avLst/>
                      </a:prstGeom>
                      <a:noFill/>
                      <a:ln>
                        <a:noFill/>
                      </a:ln>
                      <a:effectLst/>
                    </p:spPr>
                  </p:pic>
                </p:oleObj>
              </mc:Fallback>
            </mc:AlternateContent>
          </a:graphicData>
        </a:graphic>
      </p:graphicFrame>
      <p:graphicFrame>
        <p:nvGraphicFramePr>
          <p:cNvPr id="52" name="Object 2"/>
          <p:cNvGraphicFramePr>
            <a:graphicFrameLocks noChangeAspect="1"/>
          </p:cNvGraphicFramePr>
          <p:nvPr>
            <p:extLst>
              <p:ext uri="{D42A27DB-BD31-4B8C-83A1-F6EECF244321}">
                <p14:modId xmlns:p14="http://schemas.microsoft.com/office/powerpoint/2010/main" val="722281995"/>
              </p:ext>
            </p:extLst>
          </p:nvPr>
        </p:nvGraphicFramePr>
        <p:xfrm>
          <a:off x="7659155" y="1679047"/>
          <a:ext cx="773113" cy="590550"/>
        </p:xfrm>
        <a:graphic>
          <a:graphicData uri="http://schemas.openxmlformats.org/presentationml/2006/ole">
            <mc:AlternateContent xmlns:mc="http://schemas.openxmlformats.org/markup-compatibility/2006">
              <mc:Choice xmlns:v="urn:schemas-microsoft-com:vml" Requires="v">
                <p:oleObj spid="_x0000_s203083" name="Equation" r:id="rId16" imgW="508000" imgH="393700" progId="Equation.DSMT4">
                  <p:embed/>
                </p:oleObj>
              </mc:Choice>
              <mc:Fallback>
                <p:oleObj name="Equation" r:id="rId16" imgW="508000" imgH="393700" progId="Equation.DSMT4">
                  <p:embed/>
                  <p:pic>
                    <p:nvPicPr>
                      <p:cNvPr id="0" name=""/>
                      <p:cNvPicPr>
                        <a:picLocks noChangeAspect="1" noChangeArrowheads="1"/>
                      </p:cNvPicPr>
                      <p:nvPr/>
                    </p:nvPicPr>
                    <p:blipFill>
                      <a:blip r:embed="rId17"/>
                      <a:srcRect/>
                      <a:stretch>
                        <a:fillRect/>
                      </a:stretch>
                    </p:blipFill>
                    <p:spPr bwMode="auto">
                      <a:xfrm>
                        <a:off x="7659155" y="1679047"/>
                        <a:ext cx="773113" cy="590550"/>
                      </a:xfrm>
                      <a:prstGeom prst="rect">
                        <a:avLst/>
                      </a:prstGeom>
                      <a:noFill/>
                      <a:ln>
                        <a:noFill/>
                      </a:ln>
                      <a:effectLst/>
                    </p:spPr>
                  </p:pic>
                </p:oleObj>
              </mc:Fallback>
            </mc:AlternateContent>
          </a:graphicData>
        </a:graphic>
      </p:graphicFrame>
      <p:sp>
        <p:nvSpPr>
          <p:cNvPr id="53" name="Rectangle 52"/>
          <p:cNvSpPr/>
          <p:nvPr/>
        </p:nvSpPr>
        <p:spPr>
          <a:xfrm rot="16200000">
            <a:off x="7594392" y="2454137"/>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616825" y="198043"/>
            <a:ext cx="16586" cy="22572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2"/>
          <p:cNvGraphicFramePr>
            <a:graphicFrameLocks noChangeAspect="1"/>
          </p:cNvGraphicFramePr>
          <p:nvPr>
            <p:extLst>
              <p:ext uri="{D42A27DB-BD31-4B8C-83A1-F6EECF244321}">
                <p14:modId xmlns:p14="http://schemas.microsoft.com/office/powerpoint/2010/main" val="1572821819"/>
              </p:ext>
            </p:extLst>
          </p:nvPr>
        </p:nvGraphicFramePr>
        <p:xfrm>
          <a:off x="7366000" y="1003300"/>
          <a:ext cx="192088" cy="247650"/>
        </p:xfrm>
        <a:graphic>
          <a:graphicData uri="http://schemas.openxmlformats.org/presentationml/2006/ole">
            <mc:AlternateContent xmlns:mc="http://schemas.openxmlformats.org/markup-compatibility/2006">
              <mc:Choice xmlns:v="urn:schemas-microsoft-com:vml" Requires="v">
                <p:oleObj spid="_x0000_s203084" name="Equation" r:id="rId18" imgW="127000" imgH="165100" progId="Equation.DSMT4">
                  <p:embed/>
                </p:oleObj>
              </mc:Choice>
              <mc:Fallback>
                <p:oleObj name="Equation" r:id="rId18" imgW="127000" imgH="165100" progId="Equation.DSMT4">
                  <p:embed/>
                  <p:pic>
                    <p:nvPicPr>
                      <p:cNvPr id="0" name=""/>
                      <p:cNvPicPr>
                        <a:picLocks noChangeAspect="1" noChangeArrowheads="1"/>
                      </p:cNvPicPr>
                      <p:nvPr/>
                    </p:nvPicPr>
                    <p:blipFill>
                      <a:blip r:embed="rId19"/>
                      <a:srcRect/>
                      <a:stretch>
                        <a:fillRect/>
                      </a:stretch>
                    </p:blipFill>
                    <p:spPr bwMode="auto">
                      <a:xfrm>
                        <a:off x="7366000" y="1003300"/>
                        <a:ext cx="192088" cy="247650"/>
                      </a:xfrm>
                      <a:prstGeom prst="rect">
                        <a:avLst/>
                      </a:prstGeom>
                      <a:noFill/>
                      <a:ln>
                        <a:noFill/>
                      </a:ln>
                      <a:effectLst/>
                    </p:spPr>
                  </p:pic>
                </p:oleObj>
              </mc:Fallback>
            </mc:AlternateContent>
          </a:graphicData>
        </a:graphic>
      </p:graphicFrame>
      <p:sp>
        <p:nvSpPr>
          <p:cNvPr id="10" name="Freeform 9"/>
          <p:cNvSpPr/>
          <p:nvPr/>
        </p:nvSpPr>
        <p:spPr>
          <a:xfrm>
            <a:off x="7327900" y="2150533"/>
            <a:ext cx="618067" cy="160931"/>
          </a:xfrm>
          <a:custGeom>
            <a:avLst/>
            <a:gdLst>
              <a:gd name="connsiteX0" fmla="*/ 618067 w 618067"/>
              <a:gd name="connsiteY0" fmla="*/ 0 h 160931"/>
              <a:gd name="connsiteX1" fmla="*/ 304800 w 618067"/>
              <a:gd name="connsiteY1" fmla="*/ 160867 h 160931"/>
              <a:gd name="connsiteX2" fmla="*/ 0 w 618067"/>
              <a:gd name="connsiteY2" fmla="*/ 21167 h 160931"/>
            </a:gdLst>
            <a:ahLst/>
            <a:cxnLst>
              <a:cxn ang="0">
                <a:pos x="connsiteX0" y="connsiteY0"/>
              </a:cxn>
              <a:cxn ang="0">
                <a:pos x="connsiteX1" y="connsiteY1"/>
              </a:cxn>
              <a:cxn ang="0">
                <a:pos x="connsiteX2" y="connsiteY2"/>
              </a:cxn>
            </a:cxnLst>
            <a:rect l="l" t="t" r="r" b="b"/>
            <a:pathLst>
              <a:path w="618067" h="160931">
                <a:moveTo>
                  <a:pt x="618067" y="0"/>
                </a:moveTo>
                <a:cubicBezTo>
                  <a:pt x="512939" y="78669"/>
                  <a:pt x="407811" y="157339"/>
                  <a:pt x="304800" y="160867"/>
                </a:cubicBezTo>
                <a:cubicBezTo>
                  <a:pt x="201789" y="164395"/>
                  <a:pt x="0" y="21167"/>
                  <a:pt x="0" y="211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a:stCxn id="10" idx="2"/>
          </p:cNvCxnSpPr>
          <p:nvPr/>
        </p:nvCxnSpPr>
        <p:spPr>
          <a:xfrm>
            <a:off x="7327900" y="2171700"/>
            <a:ext cx="134938" cy="13976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327900" y="2171700"/>
            <a:ext cx="190500" cy="5238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6936596" y="2452628"/>
            <a:ext cx="591956" cy="58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2"/>
          <p:cNvGraphicFramePr>
            <a:graphicFrameLocks noChangeAspect="1"/>
          </p:cNvGraphicFramePr>
          <p:nvPr>
            <p:extLst>
              <p:ext uri="{D42A27DB-BD31-4B8C-83A1-F6EECF244321}">
                <p14:modId xmlns:p14="http://schemas.microsoft.com/office/powerpoint/2010/main" val="2891455956"/>
              </p:ext>
            </p:extLst>
          </p:nvPr>
        </p:nvGraphicFramePr>
        <p:xfrm>
          <a:off x="6936596" y="2117197"/>
          <a:ext cx="231775" cy="304800"/>
        </p:xfrm>
        <a:graphic>
          <a:graphicData uri="http://schemas.openxmlformats.org/presentationml/2006/ole">
            <mc:AlternateContent xmlns:mc="http://schemas.openxmlformats.org/markup-compatibility/2006">
              <mc:Choice xmlns:v="urn:schemas-microsoft-com:vml" Requires="v">
                <p:oleObj spid="_x0000_s203085" name="Equation" r:id="rId20" imgW="152400" imgH="203200" progId="Equation.DSMT4">
                  <p:embed/>
                </p:oleObj>
              </mc:Choice>
              <mc:Fallback>
                <p:oleObj name="Equation" r:id="rId20" imgW="152400" imgH="203200" progId="Equation.DSMT4">
                  <p:embed/>
                  <p:pic>
                    <p:nvPicPr>
                      <p:cNvPr id="0" name=""/>
                      <p:cNvPicPr>
                        <a:picLocks noChangeAspect="1" noChangeArrowheads="1"/>
                      </p:cNvPicPr>
                      <p:nvPr/>
                    </p:nvPicPr>
                    <p:blipFill>
                      <a:blip r:embed="rId21"/>
                      <a:srcRect/>
                      <a:stretch>
                        <a:fillRect/>
                      </a:stretch>
                    </p:blipFill>
                    <p:spPr bwMode="auto">
                      <a:xfrm>
                        <a:off x="6936596" y="2117197"/>
                        <a:ext cx="231775" cy="304800"/>
                      </a:xfrm>
                      <a:prstGeom prst="rect">
                        <a:avLst/>
                      </a:prstGeom>
                      <a:noFill/>
                      <a:ln>
                        <a:noFill/>
                      </a:ln>
                      <a:effectLst/>
                    </p:spPr>
                  </p:pic>
                </p:oleObj>
              </mc:Fallback>
            </mc:AlternateContent>
          </a:graphicData>
        </a:graphic>
      </p:graphicFrame>
      <p:graphicFrame>
        <p:nvGraphicFramePr>
          <p:cNvPr id="60" name="Object 2"/>
          <p:cNvGraphicFramePr>
            <a:graphicFrameLocks noChangeAspect="1"/>
          </p:cNvGraphicFramePr>
          <p:nvPr>
            <p:extLst>
              <p:ext uri="{D42A27DB-BD31-4B8C-83A1-F6EECF244321}">
                <p14:modId xmlns:p14="http://schemas.microsoft.com/office/powerpoint/2010/main" val="844484878"/>
              </p:ext>
            </p:extLst>
          </p:nvPr>
        </p:nvGraphicFramePr>
        <p:xfrm>
          <a:off x="7537450" y="2641600"/>
          <a:ext cx="1273175" cy="381000"/>
        </p:xfrm>
        <a:graphic>
          <a:graphicData uri="http://schemas.openxmlformats.org/presentationml/2006/ole">
            <mc:AlternateContent xmlns:mc="http://schemas.openxmlformats.org/markup-compatibility/2006">
              <mc:Choice xmlns:v="urn:schemas-microsoft-com:vml" Requires="v">
                <p:oleObj spid="_x0000_s203086" name="Equation" r:id="rId22" imgW="838200" imgH="254000" progId="Equation.DSMT4">
                  <p:embed/>
                </p:oleObj>
              </mc:Choice>
              <mc:Fallback>
                <p:oleObj name="Equation" r:id="rId22" imgW="838200" imgH="254000" progId="Equation.DSMT4">
                  <p:embed/>
                  <p:pic>
                    <p:nvPicPr>
                      <p:cNvPr id="0" name=""/>
                      <p:cNvPicPr>
                        <a:picLocks noChangeAspect="1" noChangeArrowheads="1"/>
                      </p:cNvPicPr>
                      <p:nvPr/>
                    </p:nvPicPr>
                    <p:blipFill>
                      <a:blip r:embed="rId23"/>
                      <a:srcRect/>
                      <a:stretch>
                        <a:fillRect/>
                      </a:stretch>
                    </p:blipFill>
                    <p:spPr bwMode="auto">
                      <a:xfrm>
                        <a:off x="7537450" y="2641600"/>
                        <a:ext cx="1273175" cy="381000"/>
                      </a:xfrm>
                      <a:prstGeom prst="rect">
                        <a:avLst/>
                      </a:prstGeom>
                      <a:noFill/>
                      <a:ln>
                        <a:noFill/>
                      </a:ln>
                      <a:effectLst/>
                    </p:spPr>
                  </p:pic>
                </p:oleObj>
              </mc:Fallback>
            </mc:AlternateContent>
          </a:graphicData>
        </a:graphic>
      </p:graphicFrame>
      <p:graphicFrame>
        <p:nvGraphicFramePr>
          <p:cNvPr id="61" name="Object 2"/>
          <p:cNvGraphicFramePr>
            <a:graphicFrameLocks noChangeAspect="1"/>
          </p:cNvGraphicFramePr>
          <p:nvPr>
            <p:extLst>
              <p:ext uri="{D42A27DB-BD31-4B8C-83A1-F6EECF244321}">
                <p14:modId xmlns:p14="http://schemas.microsoft.com/office/powerpoint/2010/main" val="1724616542"/>
              </p:ext>
            </p:extLst>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03087" name="Equation" r:id="rId24" imgW="1879600" imgH="393700" progId="Equation.DSMT4">
                  <p:embed/>
                </p:oleObj>
              </mc:Choice>
              <mc:Fallback>
                <p:oleObj name="Equation" r:id="rId24" imgW="1879600" imgH="393700" progId="Equation.DSMT4">
                  <p:embed/>
                  <p:pic>
                    <p:nvPicPr>
                      <p:cNvPr id="0" name=""/>
                      <p:cNvPicPr>
                        <a:picLocks noChangeAspect="1" noChangeArrowheads="1"/>
                      </p:cNvPicPr>
                      <p:nvPr/>
                    </p:nvPicPr>
                    <p:blipFill>
                      <a:blip r:embed="rId25"/>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391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dissolve">
                                      <p:cBhvr>
                                        <p:cTn id="18" dur="500"/>
                                        <p:tgtEl>
                                          <p:spTgt spid="58"/>
                                        </p:tgtEl>
                                      </p:cBhvr>
                                    </p:animEffect>
                                  </p:childTnLst>
                                </p:cTn>
                              </p:par>
                              <p:par>
                                <p:cTn id="19" presetID="9"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dissolv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dissolv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par>
                                <p:cTn id="40" presetID="9"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dissolve">
                                      <p:cBhvr>
                                        <p:cTn id="42" dur="500"/>
                                        <p:tgtEl>
                                          <p:spTgt spid="5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par>
                                <p:cTn id="46" presetID="9" presetClass="entr" presetSubtype="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dissolve">
                                      <p:cBhvr>
                                        <p:cTn id="48" dur="500"/>
                                        <p:tgtEl>
                                          <p:spTgt spid="52"/>
                                        </p:tgtEl>
                                      </p:cBhvr>
                                    </p:animEffect>
                                  </p:childTnLst>
                                </p:cTn>
                              </p:par>
                              <p:par>
                                <p:cTn id="49" presetID="9"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dissolve">
                                      <p:cBhvr>
                                        <p:cTn id="51" dur="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par>
                                <p:cTn id="57" presetID="9"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dissolve">
                                      <p:cBhvr>
                                        <p:cTn id="59" dur="500"/>
                                        <p:tgtEl>
                                          <p:spTgt spid="3"/>
                                        </p:tgtEl>
                                      </p:cBhvr>
                                    </p:animEffect>
                                  </p:childTnLst>
                                </p:cTn>
                              </p:par>
                              <p:par>
                                <p:cTn id="60" presetID="9"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dissolv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dissolv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dissolv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ssolve">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7" grpId="0"/>
      <p:bldP spid="40" grpId="0"/>
      <p:bldP spid="42"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
        <p:nvSpPr>
          <p:cNvPr id="33" name="Text Box 56"/>
          <p:cNvSpPr txBox="1">
            <a:spLocks/>
          </p:cNvSpPr>
          <p:nvPr/>
        </p:nvSpPr>
        <p:spPr bwMode="auto">
          <a:xfrm>
            <a:off x="324727" y="695343"/>
            <a:ext cx="2113673"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We need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of the rod </a:t>
            </a:r>
            <a:r>
              <a:rPr lang="en-US" sz="2000" dirty="0">
                <a:solidFill>
                  <a:srgbClr val="0000FF"/>
                </a:solidFill>
                <a:latin typeface="Times New Roman"/>
                <a:cs typeface="Times New Roman"/>
              </a:rPr>
              <a:t>about the pin</a:t>
            </a:r>
            <a:r>
              <a:rPr lang="en-US" sz="2000" dirty="0">
                <a:latin typeface="Times New Roman"/>
                <a:cs typeface="Times New Roman"/>
              </a:rPr>
              <a:t>.  We’ll use the </a:t>
            </a:r>
            <a:r>
              <a:rPr lang="en-US" sz="2000" i="1" dirty="0">
                <a:solidFill>
                  <a:srgbClr val="FF0000"/>
                </a:solidFill>
                <a:latin typeface="Times New Roman"/>
                <a:cs typeface="Times New Roman"/>
              </a:rPr>
              <a:t>parallel axis theorem </a:t>
            </a:r>
            <a:r>
              <a:rPr lang="en-US" sz="2000" dirty="0">
                <a:latin typeface="Times New Roman"/>
                <a:cs typeface="Times New Roman"/>
              </a:rPr>
              <a:t>for that:</a:t>
            </a:r>
          </a:p>
        </p:txBody>
      </p:sp>
      <p:graphicFrame>
        <p:nvGraphicFramePr>
          <p:cNvPr id="36" name="Object 2"/>
          <p:cNvGraphicFramePr>
            <a:graphicFrameLocks noChangeAspect="1"/>
          </p:cNvGraphicFramePr>
          <p:nvPr>
            <p:extLst>
              <p:ext uri="{D42A27DB-BD31-4B8C-83A1-F6EECF244321}">
                <p14:modId xmlns:p14="http://schemas.microsoft.com/office/powerpoint/2010/main" val="23187995"/>
              </p:ext>
            </p:extLst>
          </p:nvPr>
        </p:nvGraphicFramePr>
        <p:xfrm>
          <a:off x="2474913" y="973138"/>
          <a:ext cx="3035300" cy="1500187"/>
        </p:xfrm>
        <a:graphic>
          <a:graphicData uri="http://schemas.openxmlformats.org/presentationml/2006/ole">
            <mc:AlternateContent xmlns:mc="http://schemas.openxmlformats.org/markup-compatibility/2006">
              <mc:Choice xmlns:v="urn:schemas-microsoft-com:vml" Requires="v">
                <p:oleObj spid="_x0000_s248957" name="Equation" r:id="rId4" imgW="1727200" imgH="914400" progId="Equation.DSMT4">
                  <p:embed/>
                </p:oleObj>
              </mc:Choice>
              <mc:Fallback>
                <p:oleObj name="Equation" r:id="rId4" imgW="1727200" imgH="914400" progId="Equation.DSMT4">
                  <p:embed/>
                  <p:pic>
                    <p:nvPicPr>
                      <p:cNvPr id="0" name=""/>
                      <p:cNvPicPr>
                        <a:picLocks noChangeAspect="1" noChangeArrowheads="1"/>
                      </p:cNvPicPr>
                      <p:nvPr/>
                    </p:nvPicPr>
                    <p:blipFill>
                      <a:blip r:embed="rId5"/>
                      <a:srcRect/>
                      <a:stretch>
                        <a:fillRect/>
                      </a:stretch>
                    </p:blipFill>
                    <p:spPr bwMode="auto">
                      <a:xfrm>
                        <a:off x="2474913" y="973138"/>
                        <a:ext cx="3035300" cy="1500187"/>
                      </a:xfrm>
                      <a:prstGeom prst="rect">
                        <a:avLst/>
                      </a:prstGeom>
                      <a:noFill/>
                      <a:ln>
                        <a:noFill/>
                      </a:ln>
                      <a:effectLst/>
                    </p:spPr>
                  </p:pic>
                </p:oleObj>
              </mc:Fallback>
            </mc:AlternateContent>
          </a:graphicData>
        </a:graphic>
      </p:graphicFrame>
      <p:grpSp>
        <p:nvGrpSpPr>
          <p:cNvPr id="21" name="Group 20"/>
          <p:cNvGrpSpPr/>
          <p:nvPr/>
        </p:nvGrpSpPr>
        <p:grpSpPr>
          <a:xfrm>
            <a:off x="5041900" y="-2070100"/>
            <a:ext cx="4610100" cy="4677246"/>
            <a:chOff x="3924300" y="-2070100"/>
            <a:chExt cx="4610100" cy="4677246"/>
          </a:xfrm>
        </p:grpSpPr>
        <p:sp>
          <p:nvSpPr>
            <p:cNvPr id="24" name="Rectangle 23"/>
            <p:cNvSpPr/>
            <p:nvPr/>
          </p:nvSpPr>
          <p:spPr>
            <a:xfrm rot="2602829">
              <a:off x="56123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8311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4135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c 31"/>
            <p:cNvSpPr/>
            <p:nvPr/>
          </p:nvSpPr>
          <p:spPr>
            <a:xfrm>
              <a:off x="39243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5" name="Object 2"/>
            <p:cNvGraphicFramePr>
              <a:graphicFrameLocks noChangeAspect="1"/>
            </p:cNvGraphicFramePr>
            <p:nvPr>
              <p:extLst>
                <p:ext uri="{D42A27DB-BD31-4B8C-83A1-F6EECF244321}">
                  <p14:modId xmlns:p14="http://schemas.microsoft.com/office/powerpoint/2010/main" val="3406903351"/>
                </p:ext>
              </p:extLst>
            </p:nvPr>
          </p:nvGraphicFramePr>
          <p:xfrm>
            <a:off x="6419850" y="155466"/>
            <a:ext cx="79375" cy="102769"/>
          </p:xfrm>
          <a:graphic>
            <a:graphicData uri="http://schemas.openxmlformats.org/presentationml/2006/ole">
              <mc:AlternateContent xmlns:mc="http://schemas.openxmlformats.org/markup-compatibility/2006">
                <mc:Choice xmlns:v="urn:schemas-microsoft-com:vml" Requires="v">
                  <p:oleObj spid="_x0000_s248958" name="Equation" r:id="rId6" imgW="88900" imgH="114300" progId="Equation.DSMT4">
                    <p:embed/>
                  </p:oleObj>
                </mc:Choice>
                <mc:Fallback>
                  <p:oleObj name="Equation" r:id="rId6" imgW="88900" imgH="114300" progId="Equation.DSMT4">
                    <p:embed/>
                    <p:pic>
                      <p:nvPicPr>
                        <p:cNvPr id="0" name=""/>
                        <p:cNvPicPr>
                          <a:picLocks noChangeAspect="1" noChangeArrowheads="1"/>
                        </p:cNvPicPr>
                        <p:nvPr/>
                      </p:nvPicPr>
                      <p:blipFill>
                        <a:blip r:embed="rId7"/>
                        <a:srcRect/>
                        <a:stretch>
                          <a:fillRect/>
                        </a:stretch>
                      </p:blipFill>
                      <p:spPr bwMode="auto">
                        <a:xfrm>
                          <a:off x="6419850" y="155466"/>
                          <a:ext cx="79375" cy="102769"/>
                        </a:xfrm>
                        <a:prstGeom prst="rect">
                          <a:avLst/>
                        </a:prstGeom>
                        <a:noFill/>
                        <a:ln>
                          <a:noFill/>
                        </a:ln>
                        <a:effectLst/>
                      </p:spPr>
                    </p:pic>
                  </p:oleObj>
                </mc:Fallback>
              </mc:AlternateContent>
            </a:graphicData>
          </a:graphic>
        </p:graphicFrame>
        <p:sp>
          <p:nvSpPr>
            <p:cNvPr id="37" name="Rectangle 36"/>
            <p:cNvSpPr/>
            <p:nvPr/>
          </p:nvSpPr>
          <p:spPr>
            <a:xfrm rot="16200000">
              <a:off x="75111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2"/>
            <p:cNvGraphicFramePr>
              <a:graphicFrameLocks noChangeAspect="1"/>
            </p:cNvGraphicFramePr>
            <p:nvPr>
              <p:extLst>
                <p:ext uri="{D42A27DB-BD31-4B8C-83A1-F6EECF244321}">
                  <p14:modId xmlns:p14="http://schemas.microsoft.com/office/powerpoint/2010/main" val="3353696135"/>
                </p:ext>
              </p:extLst>
            </p:nvPr>
          </p:nvGraphicFramePr>
          <p:xfrm>
            <a:off x="7266716" y="1269425"/>
            <a:ext cx="250825" cy="190500"/>
          </p:xfrm>
          <a:graphic>
            <a:graphicData uri="http://schemas.openxmlformats.org/presentationml/2006/ole">
              <mc:AlternateContent xmlns:mc="http://schemas.openxmlformats.org/markup-compatibility/2006">
                <mc:Choice xmlns:v="urn:schemas-microsoft-com:vml" Requires="v">
                  <p:oleObj spid="_x0000_s248959" name="Equation" r:id="rId8" imgW="165100" imgH="127000" progId="Equation.DSMT4">
                    <p:embed/>
                  </p:oleObj>
                </mc:Choice>
                <mc:Fallback>
                  <p:oleObj name="Equation" r:id="rId8" imgW="165100" imgH="127000" progId="Equation.DSMT4">
                    <p:embed/>
                    <p:pic>
                      <p:nvPicPr>
                        <p:cNvPr id="0" name=""/>
                        <p:cNvPicPr>
                          <a:picLocks noChangeAspect="1" noChangeArrowheads="1"/>
                        </p:cNvPicPr>
                        <p:nvPr/>
                      </p:nvPicPr>
                      <p:blipFill>
                        <a:blip r:embed="rId9"/>
                        <a:srcRect/>
                        <a:stretch>
                          <a:fillRect/>
                        </a:stretch>
                      </p:blipFill>
                      <p:spPr bwMode="auto">
                        <a:xfrm>
                          <a:off x="7266716" y="1269425"/>
                          <a:ext cx="250825" cy="190500"/>
                        </a:xfrm>
                        <a:prstGeom prst="rect">
                          <a:avLst/>
                        </a:prstGeom>
                        <a:noFill/>
                        <a:ln>
                          <a:noFill/>
                        </a:ln>
                        <a:effectLst/>
                      </p:spPr>
                    </p:pic>
                  </p:oleObj>
                </mc:Fallback>
              </mc:AlternateContent>
            </a:graphicData>
          </a:graphic>
        </p:graphicFrame>
        <p:graphicFrame>
          <p:nvGraphicFramePr>
            <p:cNvPr id="39" name="Object 2"/>
            <p:cNvGraphicFramePr>
              <a:graphicFrameLocks noChangeAspect="1"/>
            </p:cNvGraphicFramePr>
            <p:nvPr>
              <p:extLst>
                <p:ext uri="{D42A27DB-BD31-4B8C-83A1-F6EECF244321}">
                  <p14:modId xmlns:p14="http://schemas.microsoft.com/office/powerpoint/2010/main" val="1913385999"/>
                </p:ext>
              </p:extLst>
            </p:nvPr>
          </p:nvGraphicFramePr>
          <p:xfrm>
            <a:off x="5392738" y="777875"/>
            <a:ext cx="192087" cy="247650"/>
          </p:xfrm>
          <a:graphic>
            <a:graphicData uri="http://schemas.openxmlformats.org/presentationml/2006/ole">
              <mc:AlternateContent xmlns:mc="http://schemas.openxmlformats.org/markup-compatibility/2006">
                <mc:Choice xmlns:v="urn:schemas-microsoft-com:vml" Requires="v">
                  <p:oleObj spid="_x0000_s248960" name="Equation" r:id="rId10" imgW="127000" imgH="165100" progId="Equation.DSMT4">
                    <p:embed/>
                  </p:oleObj>
                </mc:Choice>
                <mc:Fallback>
                  <p:oleObj name="Equation" r:id="rId10" imgW="127000" imgH="165100" progId="Equation.DSMT4">
                    <p:embed/>
                    <p:pic>
                      <p:nvPicPr>
                        <p:cNvPr id="0" name=""/>
                        <p:cNvPicPr>
                          <a:picLocks noChangeAspect="1" noChangeArrowheads="1"/>
                        </p:cNvPicPr>
                        <p:nvPr/>
                      </p:nvPicPr>
                      <p:blipFill>
                        <a:blip r:embed="rId11"/>
                        <a:srcRect/>
                        <a:stretch>
                          <a:fillRect/>
                        </a:stretch>
                      </p:blipFill>
                      <p:spPr bwMode="auto">
                        <a:xfrm>
                          <a:off x="5392738" y="777875"/>
                          <a:ext cx="192087" cy="247650"/>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extLst>
                <p:ext uri="{D42A27DB-BD31-4B8C-83A1-F6EECF244321}">
                  <p14:modId xmlns:p14="http://schemas.microsoft.com/office/powerpoint/2010/main" val="2952563896"/>
                </p:ext>
              </p:extLst>
            </p:nvPr>
          </p:nvGraphicFramePr>
          <p:xfrm>
            <a:off x="6143625" y="635018"/>
            <a:ext cx="192088" cy="266700"/>
          </p:xfrm>
          <a:graphic>
            <a:graphicData uri="http://schemas.openxmlformats.org/presentationml/2006/ole">
              <mc:AlternateContent xmlns:mc="http://schemas.openxmlformats.org/markup-compatibility/2006">
                <mc:Choice xmlns:v="urn:schemas-microsoft-com:vml" Requires="v">
                  <p:oleObj spid="_x0000_s248961" name="Equation" r:id="rId12" imgW="127000" imgH="177800" progId="Equation.DSMT4">
                    <p:embed/>
                  </p:oleObj>
                </mc:Choice>
                <mc:Fallback>
                  <p:oleObj name="Equation" r:id="rId12" imgW="127000" imgH="177800" progId="Equation.DSMT4">
                    <p:embed/>
                    <p:pic>
                      <p:nvPicPr>
                        <p:cNvPr id="0" name=""/>
                        <p:cNvPicPr>
                          <a:picLocks noChangeAspect="1" noChangeArrowheads="1"/>
                        </p:cNvPicPr>
                        <p:nvPr/>
                      </p:nvPicPr>
                      <p:blipFill>
                        <a:blip r:embed="rId13"/>
                        <a:srcRect/>
                        <a:stretch>
                          <a:fillRect/>
                        </a:stretch>
                      </p:blipFill>
                      <p:spPr bwMode="auto">
                        <a:xfrm>
                          <a:off x="6143625" y="635018"/>
                          <a:ext cx="192088" cy="266700"/>
                        </a:xfrm>
                        <a:prstGeom prst="rect">
                          <a:avLst/>
                        </a:prstGeom>
                        <a:noFill/>
                        <a:ln>
                          <a:noFill/>
                        </a:ln>
                        <a:effectLst/>
                      </p:spPr>
                    </p:pic>
                  </p:oleObj>
                </mc:Fallback>
              </mc:AlternateContent>
            </a:graphicData>
          </a:graphic>
        </p:graphicFrame>
        <p:sp>
          <p:nvSpPr>
            <p:cNvPr id="41" name="Freeform 40"/>
            <p:cNvSpPr/>
            <p:nvPr/>
          </p:nvSpPr>
          <p:spPr>
            <a:xfrm>
              <a:off x="61849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2"/>
            <p:cNvGraphicFramePr>
              <a:graphicFrameLocks noChangeAspect="1"/>
            </p:cNvGraphicFramePr>
            <p:nvPr>
              <p:extLst>
                <p:ext uri="{D42A27DB-BD31-4B8C-83A1-F6EECF244321}">
                  <p14:modId xmlns:p14="http://schemas.microsoft.com/office/powerpoint/2010/main" val="74071368"/>
                </p:ext>
              </p:extLst>
            </p:nvPr>
          </p:nvGraphicFramePr>
          <p:xfrm>
            <a:off x="6034087" y="1709168"/>
            <a:ext cx="385763" cy="247650"/>
          </p:xfrm>
          <a:graphic>
            <a:graphicData uri="http://schemas.openxmlformats.org/presentationml/2006/ole">
              <mc:AlternateContent xmlns:mc="http://schemas.openxmlformats.org/markup-compatibility/2006">
                <mc:Choice xmlns:v="urn:schemas-microsoft-com:vml" Requires="v">
                  <p:oleObj spid="_x0000_s248962" name="Equation" r:id="rId14" imgW="254000" imgH="165100" progId="Equation.DSMT4">
                    <p:embed/>
                  </p:oleObj>
                </mc:Choice>
                <mc:Fallback>
                  <p:oleObj name="Equation" r:id="rId14" imgW="254000" imgH="165100" progId="Equation.DSMT4">
                    <p:embed/>
                    <p:pic>
                      <p:nvPicPr>
                        <p:cNvPr id="0" name=""/>
                        <p:cNvPicPr>
                          <a:picLocks noChangeAspect="1" noChangeArrowheads="1"/>
                        </p:cNvPicPr>
                        <p:nvPr/>
                      </p:nvPicPr>
                      <p:blipFill>
                        <a:blip r:embed="rId15"/>
                        <a:srcRect/>
                        <a:stretch>
                          <a:fillRect/>
                        </a:stretch>
                      </p:blipFill>
                      <p:spPr bwMode="auto">
                        <a:xfrm>
                          <a:off x="6034087" y="1709168"/>
                          <a:ext cx="385763" cy="247650"/>
                        </a:xfrm>
                        <a:prstGeom prst="rect">
                          <a:avLst/>
                        </a:prstGeom>
                        <a:noFill/>
                        <a:ln>
                          <a:noFill/>
                        </a:ln>
                        <a:effectLst/>
                      </p:spPr>
                    </p:pic>
                  </p:oleObj>
                </mc:Fallback>
              </mc:AlternateContent>
            </a:graphicData>
          </a:graphic>
        </p:graphicFrame>
        <p:sp>
          <p:nvSpPr>
            <p:cNvPr id="43" name="Rectangle 42"/>
            <p:cNvSpPr/>
            <p:nvPr/>
          </p:nvSpPr>
          <p:spPr>
            <a:xfrm rot="16200000">
              <a:off x="65148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rot="13356784">
              <a:off x="48257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 Box 56"/>
          <p:cNvSpPr txBox="1">
            <a:spLocks/>
          </p:cNvSpPr>
          <p:nvPr/>
        </p:nvSpPr>
        <p:spPr bwMode="auto">
          <a:xfrm>
            <a:off x="324727" y="2676962"/>
            <a:ext cx="3459874"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Putting everything together </a:t>
            </a:r>
            <a:r>
              <a:rPr lang="en-US" sz="2000" i="1" dirty="0">
                <a:solidFill>
                  <a:srgbClr val="0000FF"/>
                </a:solidFill>
                <a:latin typeface="Times New Roman"/>
                <a:cs typeface="Times New Roman"/>
              </a:rPr>
              <a:t>through the collision </a:t>
            </a:r>
            <a:r>
              <a:rPr lang="en-US" sz="2000" dirty="0">
                <a:solidFill>
                  <a:srgbClr val="0000FF"/>
                </a:solidFill>
                <a:latin typeface="Times New Roman"/>
                <a:cs typeface="Times New Roman"/>
              </a:rPr>
              <a:t>yields:</a:t>
            </a:r>
          </a:p>
        </p:txBody>
      </p:sp>
      <p:graphicFrame>
        <p:nvGraphicFramePr>
          <p:cNvPr id="47" name="Object 2"/>
          <p:cNvGraphicFramePr>
            <a:graphicFrameLocks noChangeAspect="1"/>
          </p:cNvGraphicFramePr>
          <p:nvPr>
            <p:extLst>
              <p:ext uri="{D42A27DB-BD31-4B8C-83A1-F6EECF244321}">
                <p14:modId xmlns:p14="http://schemas.microsoft.com/office/powerpoint/2010/main" val="2049242420"/>
              </p:ext>
            </p:extLst>
          </p:nvPr>
        </p:nvGraphicFramePr>
        <p:xfrm>
          <a:off x="3835080" y="3041650"/>
          <a:ext cx="4184650" cy="2057400"/>
        </p:xfrm>
        <a:graphic>
          <a:graphicData uri="http://schemas.openxmlformats.org/presentationml/2006/ole">
            <mc:AlternateContent xmlns:mc="http://schemas.openxmlformats.org/markup-compatibility/2006">
              <mc:Choice xmlns:v="urn:schemas-microsoft-com:vml" Requires="v">
                <p:oleObj spid="_x0000_s248963" name="Equation" r:id="rId16" imgW="2387600" imgH="1257300" progId="Equation.DSMT4">
                  <p:embed/>
                </p:oleObj>
              </mc:Choice>
              <mc:Fallback>
                <p:oleObj name="Equation" r:id="rId16" imgW="2387600" imgH="1257300" progId="Equation.DSMT4">
                  <p:embed/>
                  <p:pic>
                    <p:nvPicPr>
                      <p:cNvPr id="0" name=""/>
                      <p:cNvPicPr>
                        <a:picLocks noChangeAspect="1" noChangeArrowheads="1"/>
                      </p:cNvPicPr>
                      <p:nvPr/>
                    </p:nvPicPr>
                    <p:blipFill>
                      <a:blip r:embed="rId17"/>
                      <a:srcRect/>
                      <a:stretch>
                        <a:fillRect/>
                      </a:stretch>
                    </p:blipFill>
                    <p:spPr bwMode="auto">
                      <a:xfrm>
                        <a:off x="3835080" y="3041650"/>
                        <a:ext cx="4184650" cy="2057400"/>
                      </a:xfrm>
                      <a:prstGeom prst="rect">
                        <a:avLst/>
                      </a:prstGeom>
                      <a:noFill/>
                      <a:ln>
                        <a:noFill/>
                      </a:ln>
                      <a:effectLst/>
                    </p:spPr>
                  </p:pic>
                </p:oleObj>
              </mc:Fallback>
            </mc:AlternateContent>
          </a:graphicData>
        </a:graphic>
      </p:graphicFrame>
      <p:graphicFrame>
        <p:nvGraphicFramePr>
          <p:cNvPr id="48" name="Object 2"/>
          <p:cNvGraphicFramePr>
            <a:graphicFrameLocks noChangeAspect="1"/>
          </p:cNvGraphicFramePr>
          <p:nvPr>
            <p:extLst>
              <p:ext uri="{D42A27DB-BD31-4B8C-83A1-F6EECF244321}">
                <p14:modId xmlns:p14="http://schemas.microsoft.com/office/powerpoint/2010/main" val="1252311949"/>
              </p:ext>
            </p:extLst>
          </p:nvPr>
        </p:nvGraphicFramePr>
        <p:xfrm>
          <a:off x="1377950" y="128588"/>
          <a:ext cx="3097213" cy="649287"/>
        </p:xfrm>
        <a:graphic>
          <a:graphicData uri="http://schemas.openxmlformats.org/presentationml/2006/ole">
            <mc:AlternateContent xmlns:mc="http://schemas.openxmlformats.org/markup-compatibility/2006">
              <mc:Choice xmlns:v="urn:schemas-microsoft-com:vml" Requires="v">
                <p:oleObj spid="_x0000_s248964" name="Equation" r:id="rId18" imgW="1879600" imgH="393700" progId="Equation.DSMT4">
                  <p:embed/>
                </p:oleObj>
              </mc:Choice>
              <mc:Fallback>
                <p:oleObj name="Equation" r:id="rId18" imgW="1879600" imgH="393700" progId="Equation.DSMT4">
                  <p:embed/>
                  <p:pic>
                    <p:nvPicPr>
                      <p:cNvPr id="0" name=""/>
                      <p:cNvPicPr>
                        <a:picLocks noChangeAspect="1" noChangeArrowheads="1"/>
                      </p:cNvPicPr>
                      <p:nvPr/>
                    </p:nvPicPr>
                    <p:blipFill>
                      <a:blip r:embed="rId19"/>
                      <a:srcRect/>
                      <a:stretch>
                        <a:fillRect/>
                      </a:stretch>
                    </p:blipFill>
                    <p:spPr bwMode="auto">
                      <a:xfrm>
                        <a:off x="1377950" y="128588"/>
                        <a:ext cx="3097213" cy="649287"/>
                      </a:xfrm>
                      <a:prstGeom prst="rect">
                        <a:avLst/>
                      </a:prstGeom>
                      <a:noFill/>
                      <a:ln>
                        <a:noFill/>
                      </a:ln>
                      <a:effectLst/>
                    </p:spPr>
                  </p:pic>
                </p:oleObj>
              </mc:Fallback>
            </mc:AlternateContent>
          </a:graphicData>
        </a:graphic>
      </p:graphicFrame>
      <p:graphicFrame>
        <p:nvGraphicFramePr>
          <p:cNvPr id="27" name="Object 2"/>
          <p:cNvGraphicFramePr>
            <a:graphicFrameLocks noChangeAspect="1"/>
          </p:cNvGraphicFramePr>
          <p:nvPr>
            <p:extLst>
              <p:ext uri="{D42A27DB-BD31-4B8C-83A1-F6EECF244321}">
                <p14:modId xmlns:p14="http://schemas.microsoft.com/office/powerpoint/2010/main" val="1742783917"/>
              </p:ext>
            </p:extLst>
          </p:nvPr>
        </p:nvGraphicFramePr>
        <p:xfrm>
          <a:off x="1133475" y="5099050"/>
          <a:ext cx="3138488" cy="704850"/>
        </p:xfrm>
        <a:graphic>
          <a:graphicData uri="http://schemas.openxmlformats.org/presentationml/2006/ole">
            <mc:AlternateContent xmlns:mc="http://schemas.openxmlformats.org/markup-compatibility/2006">
              <mc:Choice xmlns:v="urn:schemas-microsoft-com:vml" Requires="v">
                <p:oleObj spid="_x0000_s248965" name="Equation" r:id="rId20" imgW="1790700" imgH="431800" progId="Equation.DSMT4">
                  <p:embed/>
                </p:oleObj>
              </mc:Choice>
              <mc:Fallback>
                <p:oleObj name="Equation" r:id="rId20" imgW="1790700" imgH="431800" progId="Equation.DSMT4">
                  <p:embed/>
                  <p:pic>
                    <p:nvPicPr>
                      <p:cNvPr id="0" name=""/>
                      <p:cNvPicPr>
                        <a:picLocks noChangeAspect="1" noChangeArrowheads="1"/>
                      </p:cNvPicPr>
                      <p:nvPr/>
                    </p:nvPicPr>
                    <p:blipFill>
                      <a:blip r:embed="rId21"/>
                      <a:srcRect/>
                      <a:stretch>
                        <a:fillRect/>
                      </a:stretch>
                    </p:blipFill>
                    <p:spPr bwMode="auto">
                      <a:xfrm>
                        <a:off x="1133475" y="5099050"/>
                        <a:ext cx="3138488" cy="704850"/>
                      </a:xfrm>
                      <a:prstGeom prst="rect">
                        <a:avLst/>
                      </a:prstGeom>
                      <a:noFill/>
                      <a:ln>
                        <a:noFill/>
                      </a:ln>
                      <a:effectLst/>
                    </p:spPr>
                  </p:pic>
                </p:oleObj>
              </mc:Fallback>
            </mc:AlternateContent>
          </a:graphicData>
        </a:graphic>
      </p:graphicFrame>
      <p:sp>
        <p:nvSpPr>
          <p:cNvPr id="28" name="Text Box 56"/>
          <p:cNvSpPr txBox="1">
            <a:spLocks/>
          </p:cNvSpPr>
          <p:nvPr/>
        </p:nvSpPr>
        <p:spPr bwMode="auto">
          <a:xfrm>
            <a:off x="324726" y="4997275"/>
            <a:ext cx="86414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tx1"/>
                </a:solidFill>
                <a:latin typeface="Times New Roman"/>
                <a:cs typeface="Times New Roman"/>
              </a:rPr>
              <a:t>As</a:t>
            </a:r>
          </a:p>
        </p:txBody>
      </p:sp>
      <p:graphicFrame>
        <p:nvGraphicFramePr>
          <p:cNvPr id="29" name="Object 2"/>
          <p:cNvGraphicFramePr>
            <a:graphicFrameLocks noChangeAspect="1"/>
          </p:cNvGraphicFramePr>
          <p:nvPr>
            <p:extLst>
              <p:ext uri="{D42A27DB-BD31-4B8C-83A1-F6EECF244321}">
                <p14:modId xmlns:p14="http://schemas.microsoft.com/office/powerpoint/2010/main" val="4094978024"/>
              </p:ext>
            </p:extLst>
          </p:nvPr>
        </p:nvGraphicFramePr>
        <p:xfrm>
          <a:off x="1350963" y="5782588"/>
          <a:ext cx="2606675" cy="644525"/>
        </p:xfrm>
        <a:graphic>
          <a:graphicData uri="http://schemas.openxmlformats.org/presentationml/2006/ole">
            <mc:AlternateContent xmlns:mc="http://schemas.openxmlformats.org/markup-compatibility/2006">
              <mc:Choice xmlns:v="urn:schemas-microsoft-com:vml" Requires="v">
                <p:oleObj spid="_x0000_s248966" name="Equation" r:id="rId22" imgW="1485900" imgH="393700" progId="Equation.DSMT4">
                  <p:embed/>
                </p:oleObj>
              </mc:Choice>
              <mc:Fallback>
                <p:oleObj name="Equation" r:id="rId22" imgW="1485900" imgH="393700" progId="Equation.DSMT4">
                  <p:embed/>
                  <p:pic>
                    <p:nvPicPr>
                      <p:cNvPr id="0" name=""/>
                      <p:cNvPicPr>
                        <a:picLocks noChangeAspect="1" noChangeArrowheads="1"/>
                      </p:cNvPicPr>
                      <p:nvPr/>
                    </p:nvPicPr>
                    <p:blipFill>
                      <a:blip r:embed="rId23"/>
                      <a:srcRect/>
                      <a:stretch>
                        <a:fillRect/>
                      </a:stretch>
                    </p:blipFill>
                    <p:spPr bwMode="auto">
                      <a:xfrm>
                        <a:off x="1350963" y="5782588"/>
                        <a:ext cx="2606675" cy="6445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9119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32.)</a:t>
            </a:r>
          </a:p>
        </p:txBody>
      </p:sp>
      <p:sp>
        <p:nvSpPr>
          <p:cNvPr id="33" name="Text Box 56"/>
          <p:cNvSpPr txBox="1">
            <a:spLocks/>
          </p:cNvSpPr>
          <p:nvPr/>
        </p:nvSpPr>
        <p:spPr bwMode="auto">
          <a:xfrm>
            <a:off x="324727" y="901718"/>
            <a:ext cx="5248746" cy="316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Knowing </a:t>
            </a:r>
            <a:r>
              <a:rPr lang="en-US" sz="2000" dirty="0">
                <a:latin typeface="Times New Roman"/>
                <a:cs typeface="Times New Roman"/>
              </a:rPr>
              <a:t>the </a:t>
            </a:r>
            <a:r>
              <a:rPr lang="en-US" sz="2000" i="1" dirty="0">
                <a:solidFill>
                  <a:srgbClr val="0000FF"/>
                </a:solidFill>
                <a:latin typeface="Times New Roman"/>
                <a:cs typeface="Times New Roman"/>
              </a:rPr>
              <a:t>after-collision </a:t>
            </a:r>
            <a:r>
              <a:rPr lang="en-US" sz="2000" dirty="0">
                <a:solidFill>
                  <a:srgbClr val="0000FF"/>
                </a:solidFill>
                <a:latin typeface="Times New Roman"/>
                <a:cs typeface="Times New Roman"/>
              </a:rPr>
              <a:t>velocities</a:t>
            </a:r>
            <a:r>
              <a:rPr lang="en-US" sz="2000" dirty="0">
                <a:latin typeface="Times New Roman"/>
                <a:cs typeface="Times New Roman"/>
              </a:rPr>
              <a:t>, we can use </a:t>
            </a:r>
            <a:r>
              <a:rPr lang="en-US" sz="2000" i="1" dirty="0">
                <a:solidFill>
                  <a:srgbClr val="0000FF"/>
                </a:solidFill>
                <a:latin typeface="Times New Roman"/>
                <a:cs typeface="Times New Roman"/>
              </a:rPr>
              <a:t>conservation of energy </a:t>
            </a:r>
            <a:r>
              <a:rPr lang="en-US" sz="2000" dirty="0">
                <a:latin typeface="Times New Roman"/>
                <a:cs typeface="Times New Roman"/>
              </a:rPr>
              <a:t>to </a:t>
            </a:r>
            <a:r>
              <a:rPr lang="en-US" sz="2000" dirty="0">
                <a:solidFill>
                  <a:srgbClr val="FF0000"/>
                </a:solidFill>
                <a:latin typeface="Times New Roman"/>
                <a:cs typeface="Times New Roman"/>
              </a:rPr>
              <a:t>determine how high the rod’s </a:t>
            </a:r>
            <a:r>
              <a:rPr lang="en-US" sz="2000" i="1" dirty="0">
                <a:solidFill>
                  <a:srgbClr val="FF0000"/>
                </a:solidFill>
                <a:latin typeface="Times New Roman"/>
                <a:cs typeface="Times New Roman"/>
              </a:rPr>
              <a:t>center of mass </a:t>
            </a:r>
            <a:r>
              <a:rPr lang="en-US" sz="2000" dirty="0">
                <a:solidFill>
                  <a:srgbClr val="FF0000"/>
                </a:solidFill>
                <a:latin typeface="Times New Roman"/>
                <a:cs typeface="Times New Roman"/>
              </a:rPr>
              <a:t>rises</a:t>
            </a:r>
            <a:r>
              <a:rPr lang="en-US" sz="2000" dirty="0">
                <a:latin typeface="Times New Roman"/>
                <a:cs typeface="Times New Roman"/>
              </a:rPr>
              <a:t>, and </a:t>
            </a:r>
            <a:r>
              <a:rPr lang="en-US" sz="2000" dirty="0">
                <a:solidFill>
                  <a:srgbClr val="FF0000"/>
                </a:solidFill>
                <a:latin typeface="Times New Roman"/>
                <a:cs typeface="Times New Roman"/>
              </a:rPr>
              <a:t>how high up the </a:t>
            </a:r>
            <a:r>
              <a:rPr lang="en-US" sz="2000" i="1" dirty="0">
                <a:solidFill>
                  <a:srgbClr val="FF0000"/>
                </a:solidFill>
                <a:latin typeface="Times New Roman"/>
                <a:cs typeface="Times New Roman"/>
              </a:rPr>
              <a:t>mass</a:t>
            </a:r>
            <a:r>
              <a:rPr lang="en-US" sz="2000" dirty="0">
                <a:solidFill>
                  <a:srgbClr val="FF0000"/>
                </a:solidFill>
                <a:latin typeface="Times New Roman"/>
                <a:cs typeface="Times New Roman"/>
              </a:rPr>
              <a:t> rises</a:t>
            </a:r>
            <a:r>
              <a:rPr lang="en-US" sz="2000" dirty="0">
                <a:latin typeface="Times New Roman"/>
                <a:cs typeface="Times New Roman"/>
              </a:rPr>
              <a:t>, </a:t>
            </a:r>
            <a:r>
              <a:rPr lang="en-US" sz="2000" dirty="0">
                <a:solidFill>
                  <a:srgbClr val="0000FF"/>
                </a:solidFill>
                <a:latin typeface="Times New Roman"/>
                <a:cs typeface="Times New Roman"/>
              </a:rPr>
              <a:t>before coming to a stop</a:t>
            </a:r>
            <a:r>
              <a:rPr lang="en-US" sz="2000" dirty="0">
                <a:latin typeface="Times New Roman"/>
                <a:cs typeface="Times New Roman"/>
              </a:rPr>
              <a:t>.  Without doing the math to its conclusion, assuming the </a:t>
            </a:r>
            <a:r>
              <a:rPr lang="en-US" sz="2000" i="1" dirty="0">
                <a:solidFill>
                  <a:srgbClr val="0000FF"/>
                </a:solidFill>
                <a:latin typeface="Times New Roman"/>
                <a:cs typeface="Times New Roman"/>
              </a:rPr>
              <a:t>time interval </a:t>
            </a:r>
            <a:r>
              <a:rPr lang="en-US" sz="2000" dirty="0">
                <a:latin typeface="Times New Roman"/>
                <a:cs typeface="Times New Roman"/>
              </a:rPr>
              <a:t>is from </a:t>
            </a:r>
            <a:r>
              <a:rPr lang="en-US" sz="2000" dirty="0">
                <a:solidFill>
                  <a:srgbClr val="0000FF"/>
                </a:solidFill>
                <a:latin typeface="Times New Roman"/>
                <a:cs typeface="Times New Roman"/>
              </a:rPr>
              <a:t>just after the collision </a:t>
            </a:r>
            <a:r>
              <a:rPr lang="en-US" sz="2000" dirty="0">
                <a:latin typeface="Times New Roman"/>
                <a:cs typeface="Times New Roman"/>
              </a:rPr>
              <a:t>to </a:t>
            </a:r>
            <a:r>
              <a:rPr lang="en-US" sz="2000" dirty="0">
                <a:solidFill>
                  <a:srgbClr val="0000FF"/>
                </a:solidFill>
                <a:latin typeface="Times New Roman"/>
                <a:cs typeface="Times New Roman"/>
              </a:rPr>
              <a:t>the</a:t>
            </a:r>
            <a:r>
              <a:rPr lang="en-US" sz="2000" dirty="0">
                <a:latin typeface="Times New Roman"/>
                <a:cs typeface="Times New Roman"/>
              </a:rPr>
              <a:t> </a:t>
            </a:r>
            <a:r>
              <a:rPr lang="en-US" sz="2000" dirty="0">
                <a:solidFill>
                  <a:srgbClr val="0000FF"/>
                </a:solidFill>
                <a:latin typeface="Times New Roman"/>
                <a:cs typeface="Times New Roman"/>
              </a:rPr>
              <a:t>stop point</a:t>
            </a:r>
            <a:r>
              <a:rPr lang="en-US" sz="2000" dirty="0">
                <a:latin typeface="Times New Roman"/>
                <a:cs typeface="Times New Roman"/>
              </a:rPr>
              <a:t> and noting that the mass rises a distance                    (you should understand why by now) while the rod’s center of mass rises                        that equation looks like:</a:t>
            </a:r>
          </a:p>
        </p:txBody>
      </p:sp>
      <p:grpSp>
        <p:nvGrpSpPr>
          <p:cNvPr id="25" name="Group 24"/>
          <p:cNvGrpSpPr/>
          <p:nvPr/>
        </p:nvGrpSpPr>
        <p:grpSpPr>
          <a:xfrm>
            <a:off x="5041900" y="-2070100"/>
            <a:ext cx="4610100" cy="4677246"/>
            <a:chOff x="3924300" y="-2070100"/>
            <a:chExt cx="4610100" cy="4677246"/>
          </a:xfrm>
        </p:grpSpPr>
        <p:sp>
          <p:nvSpPr>
            <p:cNvPr id="26" name="Rectangle 25"/>
            <p:cNvSpPr/>
            <p:nvPr/>
          </p:nvSpPr>
          <p:spPr>
            <a:xfrm rot="2602829">
              <a:off x="56123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8311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4135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c 31"/>
            <p:cNvSpPr/>
            <p:nvPr/>
          </p:nvSpPr>
          <p:spPr>
            <a:xfrm>
              <a:off x="39243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4" name="Object 2"/>
            <p:cNvGraphicFramePr>
              <a:graphicFrameLocks noChangeAspect="1"/>
            </p:cNvGraphicFramePr>
            <p:nvPr>
              <p:extLst>
                <p:ext uri="{D42A27DB-BD31-4B8C-83A1-F6EECF244321}">
                  <p14:modId xmlns:p14="http://schemas.microsoft.com/office/powerpoint/2010/main" val="3406903351"/>
                </p:ext>
              </p:extLst>
            </p:nvPr>
          </p:nvGraphicFramePr>
          <p:xfrm>
            <a:off x="6419850" y="155466"/>
            <a:ext cx="79375" cy="102769"/>
          </p:xfrm>
          <a:graphic>
            <a:graphicData uri="http://schemas.openxmlformats.org/presentationml/2006/ole">
              <mc:AlternateContent xmlns:mc="http://schemas.openxmlformats.org/markup-compatibility/2006">
                <mc:Choice xmlns:v="urn:schemas-microsoft-com:vml" Requires="v">
                  <p:oleObj spid="_x0000_s274460" name="Equation" r:id="rId4" imgW="88900" imgH="114300" progId="Equation.DSMT4">
                    <p:embed/>
                  </p:oleObj>
                </mc:Choice>
                <mc:Fallback>
                  <p:oleObj name="Equation" r:id="rId4" imgW="88900" imgH="114300" progId="Equation.DSMT4">
                    <p:embed/>
                    <p:pic>
                      <p:nvPicPr>
                        <p:cNvPr id="0" name=""/>
                        <p:cNvPicPr>
                          <a:picLocks noChangeAspect="1" noChangeArrowheads="1"/>
                        </p:cNvPicPr>
                        <p:nvPr/>
                      </p:nvPicPr>
                      <p:blipFill>
                        <a:blip r:embed="rId5"/>
                        <a:srcRect/>
                        <a:stretch>
                          <a:fillRect/>
                        </a:stretch>
                      </p:blipFill>
                      <p:spPr bwMode="auto">
                        <a:xfrm>
                          <a:off x="6419850" y="155466"/>
                          <a:ext cx="79375" cy="102769"/>
                        </a:xfrm>
                        <a:prstGeom prst="rect">
                          <a:avLst/>
                        </a:prstGeom>
                        <a:noFill/>
                        <a:ln>
                          <a:noFill/>
                        </a:ln>
                        <a:effectLst/>
                      </p:spPr>
                    </p:pic>
                  </p:oleObj>
                </mc:Fallback>
              </mc:AlternateContent>
            </a:graphicData>
          </a:graphic>
        </p:graphicFrame>
        <p:sp>
          <p:nvSpPr>
            <p:cNvPr id="35" name="Rectangle 34"/>
            <p:cNvSpPr/>
            <p:nvPr/>
          </p:nvSpPr>
          <p:spPr>
            <a:xfrm rot="16200000">
              <a:off x="75111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Object 2"/>
            <p:cNvGraphicFramePr>
              <a:graphicFrameLocks noChangeAspect="1"/>
            </p:cNvGraphicFramePr>
            <p:nvPr>
              <p:extLst>
                <p:ext uri="{D42A27DB-BD31-4B8C-83A1-F6EECF244321}">
                  <p14:modId xmlns:p14="http://schemas.microsoft.com/office/powerpoint/2010/main" val="3353696135"/>
                </p:ext>
              </p:extLst>
            </p:nvPr>
          </p:nvGraphicFramePr>
          <p:xfrm>
            <a:off x="7266716" y="1269425"/>
            <a:ext cx="250825" cy="190500"/>
          </p:xfrm>
          <a:graphic>
            <a:graphicData uri="http://schemas.openxmlformats.org/presentationml/2006/ole">
              <mc:AlternateContent xmlns:mc="http://schemas.openxmlformats.org/markup-compatibility/2006">
                <mc:Choice xmlns:v="urn:schemas-microsoft-com:vml" Requires="v">
                  <p:oleObj spid="_x0000_s274461" name="Equation" r:id="rId6" imgW="165100" imgH="127000" progId="Equation.DSMT4">
                    <p:embed/>
                  </p:oleObj>
                </mc:Choice>
                <mc:Fallback>
                  <p:oleObj name="Equation" r:id="rId6" imgW="165100" imgH="127000" progId="Equation.DSMT4">
                    <p:embed/>
                    <p:pic>
                      <p:nvPicPr>
                        <p:cNvPr id="0" name=""/>
                        <p:cNvPicPr>
                          <a:picLocks noChangeAspect="1" noChangeArrowheads="1"/>
                        </p:cNvPicPr>
                        <p:nvPr/>
                      </p:nvPicPr>
                      <p:blipFill>
                        <a:blip r:embed="rId7"/>
                        <a:srcRect/>
                        <a:stretch>
                          <a:fillRect/>
                        </a:stretch>
                      </p:blipFill>
                      <p:spPr bwMode="auto">
                        <a:xfrm>
                          <a:off x="7266716" y="1269425"/>
                          <a:ext cx="250825" cy="190500"/>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1913385999"/>
                </p:ext>
              </p:extLst>
            </p:nvPr>
          </p:nvGraphicFramePr>
          <p:xfrm>
            <a:off x="5392738" y="777875"/>
            <a:ext cx="192087" cy="247650"/>
          </p:xfrm>
          <a:graphic>
            <a:graphicData uri="http://schemas.openxmlformats.org/presentationml/2006/ole">
              <mc:AlternateContent xmlns:mc="http://schemas.openxmlformats.org/markup-compatibility/2006">
                <mc:Choice xmlns:v="urn:schemas-microsoft-com:vml" Requires="v">
                  <p:oleObj spid="_x0000_s274462" name="Equation" r:id="rId8" imgW="127000" imgH="165100" progId="Equation.DSMT4">
                    <p:embed/>
                  </p:oleObj>
                </mc:Choice>
                <mc:Fallback>
                  <p:oleObj name="Equation" r:id="rId8" imgW="127000" imgH="165100" progId="Equation.DSMT4">
                    <p:embed/>
                    <p:pic>
                      <p:nvPicPr>
                        <p:cNvPr id="0" name=""/>
                        <p:cNvPicPr>
                          <a:picLocks noChangeAspect="1" noChangeArrowheads="1"/>
                        </p:cNvPicPr>
                        <p:nvPr/>
                      </p:nvPicPr>
                      <p:blipFill>
                        <a:blip r:embed="rId9"/>
                        <a:srcRect/>
                        <a:stretch>
                          <a:fillRect/>
                        </a:stretch>
                      </p:blipFill>
                      <p:spPr bwMode="auto">
                        <a:xfrm>
                          <a:off x="5392738" y="777875"/>
                          <a:ext cx="192087" cy="247650"/>
                        </a:xfrm>
                        <a:prstGeom prst="rect">
                          <a:avLst/>
                        </a:prstGeom>
                        <a:noFill/>
                        <a:ln>
                          <a:noFill/>
                        </a:ln>
                        <a:effectLst/>
                      </p:spPr>
                    </p:pic>
                  </p:oleObj>
                </mc:Fallback>
              </mc:AlternateContent>
            </a:graphicData>
          </a:graphic>
        </p:graphicFrame>
        <p:graphicFrame>
          <p:nvGraphicFramePr>
            <p:cNvPr id="38" name="Object 2"/>
            <p:cNvGraphicFramePr>
              <a:graphicFrameLocks noChangeAspect="1"/>
            </p:cNvGraphicFramePr>
            <p:nvPr>
              <p:extLst>
                <p:ext uri="{D42A27DB-BD31-4B8C-83A1-F6EECF244321}">
                  <p14:modId xmlns:p14="http://schemas.microsoft.com/office/powerpoint/2010/main" val="2952563896"/>
                </p:ext>
              </p:extLst>
            </p:nvPr>
          </p:nvGraphicFramePr>
          <p:xfrm>
            <a:off x="6143625" y="635018"/>
            <a:ext cx="192088" cy="266700"/>
          </p:xfrm>
          <a:graphic>
            <a:graphicData uri="http://schemas.openxmlformats.org/presentationml/2006/ole">
              <mc:AlternateContent xmlns:mc="http://schemas.openxmlformats.org/markup-compatibility/2006">
                <mc:Choice xmlns:v="urn:schemas-microsoft-com:vml" Requires="v">
                  <p:oleObj spid="_x0000_s274463"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6143625" y="635018"/>
                          <a:ext cx="192088" cy="266700"/>
                        </a:xfrm>
                        <a:prstGeom prst="rect">
                          <a:avLst/>
                        </a:prstGeom>
                        <a:noFill/>
                        <a:ln>
                          <a:noFill/>
                        </a:ln>
                        <a:effectLst/>
                      </p:spPr>
                    </p:pic>
                  </p:oleObj>
                </mc:Fallback>
              </mc:AlternateContent>
            </a:graphicData>
          </a:graphic>
        </p:graphicFrame>
        <p:sp>
          <p:nvSpPr>
            <p:cNvPr id="39" name="Freeform 38"/>
            <p:cNvSpPr/>
            <p:nvPr/>
          </p:nvSpPr>
          <p:spPr>
            <a:xfrm>
              <a:off x="61849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0" name="Object 2"/>
            <p:cNvGraphicFramePr>
              <a:graphicFrameLocks noChangeAspect="1"/>
            </p:cNvGraphicFramePr>
            <p:nvPr>
              <p:extLst>
                <p:ext uri="{D42A27DB-BD31-4B8C-83A1-F6EECF244321}">
                  <p14:modId xmlns:p14="http://schemas.microsoft.com/office/powerpoint/2010/main" val="74071368"/>
                </p:ext>
              </p:extLst>
            </p:nvPr>
          </p:nvGraphicFramePr>
          <p:xfrm>
            <a:off x="6034087" y="1709168"/>
            <a:ext cx="385763" cy="247650"/>
          </p:xfrm>
          <a:graphic>
            <a:graphicData uri="http://schemas.openxmlformats.org/presentationml/2006/ole">
              <mc:AlternateContent xmlns:mc="http://schemas.openxmlformats.org/markup-compatibility/2006">
                <mc:Choice xmlns:v="urn:schemas-microsoft-com:vml" Requires="v">
                  <p:oleObj spid="_x0000_s274464" name="Equation" r:id="rId12" imgW="254000" imgH="165100" progId="Equation.DSMT4">
                    <p:embed/>
                  </p:oleObj>
                </mc:Choice>
                <mc:Fallback>
                  <p:oleObj name="Equation" r:id="rId12" imgW="254000" imgH="165100" progId="Equation.DSMT4">
                    <p:embed/>
                    <p:pic>
                      <p:nvPicPr>
                        <p:cNvPr id="0" name=""/>
                        <p:cNvPicPr>
                          <a:picLocks noChangeAspect="1" noChangeArrowheads="1"/>
                        </p:cNvPicPr>
                        <p:nvPr/>
                      </p:nvPicPr>
                      <p:blipFill>
                        <a:blip r:embed="rId13"/>
                        <a:srcRect/>
                        <a:stretch>
                          <a:fillRect/>
                        </a:stretch>
                      </p:blipFill>
                      <p:spPr bwMode="auto">
                        <a:xfrm>
                          <a:off x="6034087" y="1709168"/>
                          <a:ext cx="385763" cy="247650"/>
                        </a:xfrm>
                        <a:prstGeom prst="rect">
                          <a:avLst/>
                        </a:prstGeom>
                        <a:noFill/>
                        <a:ln>
                          <a:noFill/>
                        </a:ln>
                        <a:effectLst/>
                      </p:spPr>
                    </p:pic>
                  </p:oleObj>
                </mc:Fallback>
              </mc:AlternateContent>
            </a:graphicData>
          </a:graphic>
        </p:graphicFrame>
        <p:sp>
          <p:nvSpPr>
            <p:cNvPr id="41" name="Rectangle 40"/>
            <p:cNvSpPr/>
            <p:nvPr/>
          </p:nvSpPr>
          <p:spPr>
            <a:xfrm rot="16200000">
              <a:off x="65148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13356784">
              <a:off x="48257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44" name="Object 2"/>
          <p:cNvGraphicFramePr>
            <a:graphicFrameLocks noChangeAspect="1"/>
          </p:cNvGraphicFramePr>
          <p:nvPr>
            <p:extLst>
              <p:ext uri="{D42A27DB-BD31-4B8C-83A1-F6EECF244321}">
                <p14:modId xmlns:p14="http://schemas.microsoft.com/office/powerpoint/2010/main" val="1634344535"/>
              </p:ext>
            </p:extLst>
          </p:nvPr>
        </p:nvGraphicFramePr>
        <p:xfrm>
          <a:off x="1377950" y="128588"/>
          <a:ext cx="3097213" cy="649287"/>
        </p:xfrm>
        <a:graphic>
          <a:graphicData uri="http://schemas.openxmlformats.org/presentationml/2006/ole">
            <mc:AlternateContent xmlns:mc="http://schemas.openxmlformats.org/markup-compatibility/2006">
              <mc:Choice xmlns:v="urn:schemas-microsoft-com:vml" Requires="v">
                <p:oleObj spid="_x0000_s274465" name="Equation" r:id="rId14" imgW="1879600" imgH="393700" progId="Equation.DSMT4">
                  <p:embed/>
                </p:oleObj>
              </mc:Choice>
              <mc:Fallback>
                <p:oleObj name="Equation" r:id="rId14" imgW="1879600" imgH="393700" progId="Equation.DSMT4">
                  <p:embed/>
                  <p:pic>
                    <p:nvPicPr>
                      <p:cNvPr id="0" name=""/>
                      <p:cNvPicPr>
                        <a:picLocks noChangeAspect="1" noChangeArrowheads="1"/>
                      </p:cNvPicPr>
                      <p:nvPr/>
                    </p:nvPicPr>
                    <p:blipFill>
                      <a:blip r:embed="rId15"/>
                      <a:srcRect/>
                      <a:stretch>
                        <a:fillRect/>
                      </a:stretch>
                    </p:blipFill>
                    <p:spPr bwMode="auto">
                      <a:xfrm>
                        <a:off x="1377950" y="128588"/>
                        <a:ext cx="3097213" cy="649287"/>
                      </a:xfrm>
                      <a:prstGeom prst="rect">
                        <a:avLst/>
                      </a:prstGeom>
                      <a:noFill/>
                      <a:ln>
                        <a:noFill/>
                      </a:ln>
                      <a:effectLst/>
                    </p:spPr>
                  </p:pic>
                </p:oleObj>
              </mc:Fallback>
            </mc:AlternateContent>
          </a:graphicData>
        </a:graphic>
      </p:graphicFrame>
      <p:graphicFrame>
        <p:nvGraphicFramePr>
          <p:cNvPr id="45" name="Object 2"/>
          <p:cNvGraphicFramePr>
            <a:graphicFrameLocks noChangeAspect="1"/>
          </p:cNvGraphicFramePr>
          <p:nvPr>
            <p:extLst>
              <p:ext uri="{D42A27DB-BD31-4B8C-83A1-F6EECF244321}">
                <p14:modId xmlns:p14="http://schemas.microsoft.com/office/powerpoint/2010/main" val="2040045211"/>
              </p:ext>
            </p:extLst>
          </p:nvPr>
        </p:nvGraphicFramePr>
        <p:xfrm>
          <a:off x="312736" y="4365446"/>
          <a:ext cx="8753478" cy="1293992"/>
        </p:xfrm>
        <a:graphic>
          <a:graphicData uri="http://schemas.openxmlformats.org/presentationml/2006/ole">
            <mc:AlternateContent xmlns:mc="http://schemas.openxmlformats.org/markup-compatibility/2006">
              <mc:Choice xmlns:v="urn:schemas-microsoft-com:vml" Requires="v">
                <p:oleObj spid="_x0000_s274466" name="Equation" r:id="rId16" imgW="5778500" imgH="914400" progId="Equation.DSMT4">
                  <p:embed/>
                </p:oleObj>
              </mc:Choice>
              <mc:Fallback>
                <p:oleObj name="Equation" r:id="rId16" imgW="5778500" imgH="914400" progId="Equation.DSMT4">
                  <p:embed/>
                  <p:pic>
                    <p:nvPicPr>
                      <p:cNvPr id="0" name=""/>
                      <p:cNvPicPr>
                        <a:picLocks noChangeAspect="1" noChangeArrowheads="1"/>
                      </p:cNvPicPr>
                      <p:nvPr/>
                    </p:nvPicPr>
                    <p:blipFill>
                      <a:blip r:embed="rId17"/>
                      <a:srcRect/>
                      <a:stretch>
                        <a:fillRect/>
                      </a:stretch>
                    </p:blipFill>
                    <p:spPr bwMode="auto">
                      <a:xfrm>
                        <a:off x="312736" y="4365446"/>
                        <a:ext cx="8753478" cy="1293992"/>
                      </a:xfrm>
                      <a:prstGeom prst="rect">
                        <a:avLst/>
                      </a:prstGeom>
                      <a:noFill/>
                      <a:ln>
                        <a:noFill/>
                      </a:ln>
                      <a:effectLst/>
                    </p:spPr>
                  </p:pic>
                </p:oleObj>
              </mc:Fallback>
            </mc:AlternateContent>
          </a:graphicData>
        </a:graphic>
      </p:graphicFrame>
      <p:graphicFrame>
        <p:nvGraphicFramePr>
          <p:cNvPr id="21" name="Object 2"/>
          <p:cNvGraphicFramePr>
            <a:graphicFrameLocks noChangeAspect="1"/>
          </p:cNvGraphicFramePr>
          <p:nvPr>
            <p:extLst>
              <p:ext uri="{D42A27DB-BD31-4B8C-83A1-F6EECF244321}">
                <p14:modId xmlns:p14="http://schemas.microsoft.com/office/powerpoint/2010/main" val="1161482359"/>
              </p:ext>
            </p:extLst>
          </p:nvPr>
        </p:nvGraphicFramePr>
        <p:xfrm>
          <a:off x="1266825" y="3100388"/>
          <a:ext cx="1250950" cy="350837"/>
        </p:xfrm>
        <a:graphic>
          <a:graphicData uri="http://schemas.openxmlformats.org/presentationml/2006/ole">
            <mc:AlternateContent xmlns:mc="http://schemas.openxmlformats.org/markup-compatibility/2006">
              <mc:Choice xmlns:v="urn:schemas-microsoft-com:vml" Requires="v">
                <p:oleObj spid="_x0000_s274467" name="Equation" r:id="rId18" imgW="762000" imgH="228600" progId="Equation.DSMT4">
                  <p:embed/>
                </p:oleObj>
              </mc:Choice>
              <mc:Fallback>
                <p:oleObj name="Equation" r:id="rId18" imgW="762000" imgH="228600" progId="Equation.DSMT4">
                  <p:embed/>
                  <p:pic>
                    <p:nvPicPr>
                      <p:cNvPr id="0" name=""/>
                      <p:cNvPicPr>
                        <a:picLocks noChangeAspect="1" noChangeArrowheads="1"/>
                      </p:cNvPicPr>
                      <p:nvPr/>
                    </p:nvPicPr>
                    <p:blipFill>
                      <a:blip r:embed="rId19"/>
                      <a:srcRect/>
                      <a:stretch>
                        <a:fillRect/>
                      </a:stretch>
                    </p:blipFill>
                    <p:spPr bwMode="auto">
                      <a:xfrm>
                        <a:off x="1266825" y="3100388"/>
                        <a:ext cx="1250950" cy="350837"/>
                      </a:xfrm>
                      <a:prstGeom prst="rect">
                        <a:avLst/>
                      </a:prstGeom>
                      <a:noFill/>
                      <a:ln>
                        <a:noFill/>
                      </a:ln>
                      <a:effectLst/>
                    </p:spPr>
                  </p:pic>
                </p:oleObj>
              </mc:Fallback>
            </mc:AlternateContent>
          </a:graphicData>
        </a:graphic>
      </p:graphicFrame>
      <p:graphicFrame>
        <p:nvGraphicFramePr>
          <p:cNvPr id="22" name="Object 2"/>
          <p:cNvGraphicFramePr>
            <a:graphicFrameLocks noChangeAspect="1"/>
          </p:cNvGraphicFramePr>
          <p:nvPr>
            <p:extLst>
              <p:ext uri="{D42A27DB-BD31-4B8C-83A1-F6EECF244321}">
                <p14:modId xmlns:p14="http://schemas.microsoft.com/office/powerpoint/2010/main" val="3028993139"/>
              </p:ext>
            </p:extLst>
          </p:nvPr>
        </p:nvGraphicFramePr>
        <p:xfrm>
          <a:off x="4892345" y="3306763"/>
          <a:ext cx="1647825" cy="487362"/>
        </p:xfrm>
        <a:graphic>
          <a:graphicData uri="http://schemas.openxmlformats.org/presentationml/2006/ole">
            <mc:AlternateContent xmlns:mc="http://schemas.openxmlformats.org/markup-compatibility/2006">
              <mc:Choice xmlns:v="urn:schemas-microsoft-com:vml" Requires="v">
                <p:oleObj spid="_x0000_s274468" name="Equation" r:id="rId20" imgW="1003300" imgH="317500" progId="Equation.DSMT4">
                  <p:embed/>
                </p:oleObj>
              </mc:Choice>
              <mc:Fallback>
                <p:oleObj name="Equation" r:id="rId20" imgW="1003300" imgH="317500" progId="Equation.DSMT4">
                  <p:embed/>
                  <p:pic>
                    <p:nvPicPr>
                      <p:cNvPr id="0" name=""/>
                      <p:cNvPicPr>
                        <a:picLocks noChangeAspect="1" noChangeArrowheads="1"/>
                      </p:cNvPicPr>
                      <p:nvPr/>
                    </p:nvPicPr>
                    <p:blipFill>
                      <a:blip r:embed="rId21"/>
                      <a:srcRect/>
                      <a:stretch>
                        <a:fillRect/>
                      </a:stretch>
                    </p:blipFill>
                    <p:spPr bwMode="auto">
                      <a:xfrm>
                        <a:off x="4892345" y="3306763"/>
                        <a:ext cx="1647825" cy="487362"/>
                      </a:xfrm>
                      <a:prstGeom prst="rect">
                        <a:avLst/>
                      </a:prstGeom>
                      <a:noFill/>
                      <a:ln>
                        <a:noFill/>
                      </a:ln>
                      <a:effectLst/>
                    </p:spPr>
                  </p:pic>
                </p:oleObj>
              </mc:Fallback>
            </mc:AlternateContent>
          </a:graphicData>
        </a:graphic>
      </p:graphicFrame>
      <p:cxnSp>
        <p:nvCxnSpPr>
          <p:cNvPr id="3" name="Straight Arrow Connector 2"/>
          <p:cNvCxnSpPr/>
          <p:nvPr/>
        </p:nvCxnSpPr>
        <p:spPr>
          <a:xfrm flipV="1">
            <a:off x="6261100" y="2006599"/>
            <a:ext cx="0" cy="5334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7" name="Object 2"/>
          <p:cNvGraphicFramePr>
            <a:graphicFrameLocks noChangeAspect="1"/>
          </p:cNvGraphicFramePr>
          <p:nvPr>
            <p:extLst>
              <p:ext uri="{D42A27DB-BD31-4B8C-83A1-F6EECF244321}">
                <p14:modId xmlns:p14="http://schemas.microsoft.com/office/powerpoint/2010/main" val="2773848316"/>
              </p:ext>
            </p:extLst>
          </p:nvPr>
        </p:nvGraphicFramePr>
        <p:xfrm>
          <a:off x="6455568" y="2765425"/>
          <a:ext cx="1611313" cy="334963"/>
        </p:xfrm>
        <a:graphic>
          <a:graphicData uri="http://schemas.openxmlformats.org/presentationml/2006/ole">
            <mc:AlternateContent xmlns:mc="http://schemas.openxmlformats.org/markup-compatibility/2006">
              <mc:Choice xmlns:v="urn:schemas-microsoft-com:vml" Requires="v">
                <p:oleObj spid="_x0000_s274469" name="Equation" r:id="rId22" imgW="977900" imgH="203200" progId="Equation.DSMT4">
                  <p:embed/>
                </p:oleObj>
              </mc:Choice>
              <mc:Fallback>
                <p:oleObj name="Equation" r:id="rId22" imgW="977900" imgH="203200" progId="Equation.DSMT4">
                  <p:embed/>
                  <p:pic>
                    <p:nvPicPr>
                      <p:cNvPr id="0" name=""/>
                      <p:cNvPicPr>
                        <a:picLocks noChangeAspect="1" noChangeArrowheads="1"/>
                      </p:cNvPicPr>
                      <p:nvPr/>
                    </p:nvPicPr>
                    <p:blipFill>
                      <a:blip r:embed="rId23"/>
                      <a:srcRect/>
                      <a:stretch>
                        <a:fillRect/>
                      </a:stretch>
                    </p:blipFill>
                    <p:spPr bwMode="auto">
                      <a:xfrm>
                        <a:off x="6455568" y="2765425"/>
                        <a:ext cx="1611313" cy="334963"/>
                      </a:xfrm>
                      <a:prstGeom prst="rect">
                        <a:avLst/>
                      </a:prstGeom>
                      <a:noFill/>
                      <a:ln>
                        <a:noFill/>
                      </a:ln>
                      <a:effectLst/>
                    </p:spPr>
                  </p:pic>
                </p:oleObj>
              </mc:Fallback>
            </mc:AlternateContent>
          </a:graphicData>
        </a:graphic>
      </p:graphicFrame>
      <p:sp>
        <p:nvSpPr>
          <p:cNvPr id="6" name="Freeform 5"/>
          <p:cNvSpPr/>
          <p:nvPr/>
        </p:nvSpPr>
        <p:spPr>
          <a:xfrm>
            <a:off x="6220821" y="2400300"/>
            <a:ext cx="258358" cy="533400"/>
          </a:xfrm>
          <a:custGeom>
            <a:avLst/>
            <a:gdLst>
              <a:gd name="connsiteX0" fmla="*/ 154579 w 258358"/>
              <a:gd name="connsiteY0" fmla="*/ 533400 h 533400"/>
              <a:gd name="connsiteX1" fmla="*/ 2179 w 258358"/>
              <a:gd name="connsiteY1" fmla="*/ 393700 h 533400"/>
              <a:gd name="connsiteX2" fmla="*/ 256179 w 258358"/>
              <a:gd name="connsiteY2" fmla="*/ 88900 h 533400"/>
              <a:gd name="connsiteX3" fmla="*/ 103779 w 258358"/>
              <a:gd name="connsiteY3" fmla="*/ 0 h 533400"/>
            </a:gdLst>
            <a:ahLst/>
            <a:cxnLst>
              <a:cxn ang="0">
                <a:pos x="connsiteX0" y="connsiteY0"/>
              </a:cxn>
              <a:cxn ang="0">
                <a:pos x="connsiteX1" y="connsiteY1"/>
              </a:cxn>
              <a:cxn ang="0">
                <a:pos x="connsiteX2" y="connsiteY2"/>
              </a:cxn>
              <a:cxn ang="0">
                <a:pos x="connsiteX3" y="connsiteY3"/>
              </a:cxn>
            </a:cxnLst>
            <a:rect l="l" t="t" r="r" b="b"/>
            <a:pathLst>
              <a:path w="258358" h="533400">
                <a:moveTo>
                  <a:pt x="154579" y="533400"/>
                </a:moveTo>
                <a:cubicBezTo>
                  <a:pt x="69912" y="500591"/>
                  <a:pt x="-14754" y="467783"/>
                  <a:pt x="2179" y="393700"/>
                </a:cubicBezTo>
                <a:cubicBezTo>
                  <a:pt x="19112" y="319617"/>
                  <a:pt x="239246" y="154517"/>
                  <a:pt x="256179" y="88900"/>
                </a:cubicBezTo>
                <a:cubicBezTo>
                  <a:pt x="273112" y="23283"/>
                  <a:pt x="188445" y="11641"/>
                  <a:pt x="103779" y="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184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903"/>
            <a:ext cx="8229600" cy="1143000"/>
          </a:xfrm>
        </p:spPr>
        <p:txBody>
          <a:bodyPr>
            <a:normAutofit/>
          </a:bodyPr>
          <a:lstStyle/>
          <a:p>
            <a:r>
              <a:rPr lang="en-US" dirty="0">
                <a:solidFill>
                  <a:srgbClr val="FF0000"/>
                </a:solidFill>
                <a:latin typeface="Apple Chancery" panose="03020702040506060504" pitchFamily="66" charset="-79"/>
                <a:cs typeface="Apple Chancery" panose="03020702040506060504" pitchFamily="66" charset="-79"/>
              </a:rPr>
              <a:t>Back to the Non-AP Tom-Foolery</a:t>
            </a:r>
          </a:p>
        </p:txBody>
      </p:sp>
      <p:sp>
        <p:nvSpPr>
          <p:cNvPr id="7" name="TextBox 6"/>
          <p:cNvSpPr txBox="1"/>
          <p:nvPr/>
        </p:nvSpPr>
        <p:spPr>
          <a:xfrm>
            <a:off x="3167330" y="1423253"/>
            <a:ext cx="5813273" cy="461665"/>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Remember the </a:t>
            </a:r>
            <a:r>
              <a:rPr lang="en-US" sz="2400" dirty="0" err="1">
                <a:solidFill>
                  <a:srgbClr val="FF0000"/>
                </a:solidFill>
                <a:latin typeface="Apple Chancery" panose="03020702040506060504" pitchFamily="66" charset="-79"/>
                <a:ea typeface="Palatino Linotype" charset="0"/>
                <a:cs typeface="Apple Chancery" panose="03020702040506060504" pitchFamily="66" charset="-79"/>
              </a:rPr>
              <a:t>precessing</a:t>
            </a:r>
            <a:r>
              <a:rPr lang="en-US" sz="2400" dirty="0">
                <a:solidFill>
                  <a:srgbClr val="FF0000"/>
                </a:solidFill>
                <a:latin typeface="Apple Chancery" panose="03020702040506060504" pitchFamily="66" charset="-79"/>
                <a:ea typeface="Palatino Linotype" charset="0"/>
                <a:cs typeface="Apple Chancery" panose="03020702040506060504" pitchFamily="66" charset="-79"/>
              </a:rPr>
              <a:t> wheel </a:t>
            </a:r>
            <a:r>
              <a:rPr lang="en-US" sz="2000" dirty="0">
                <a:latin typeface="Times New Roman" panose="02020603050405020304" pitchFamily="18" charset="0"/>
                <a:ea typeface="Palatino Linotype" charset="0"/>
                <a:cs typeface="Times New Roman" panose="02020603050405020304" pitchFamily="18" charset="0"/>
              </a:rPr>
              <a:t>demonstration?</a:t>
            </a:r>
          </a:p>
        </p:txBody>
      </p:sp>
      <p:sp>
        <p:nvSpPr>
          <p:cNvPr id="8" name="TextBox 7"/>
          <p:cNvSpPr txBox="1"/>
          <p:nvPr/>
        </p:nvSpPr>
        <p:spPr>
          <a:xfrm>
            <a:off x="3486329" y="2020288"/>
            <a:ext cx="3354834" cy="3170099"/>
          </a:xfrm>
          <a:prstGeom prst="rect">
            <a:avLst/>
          </a:prstGeom>
          <a:noFill/>
        </p:spPr>
        <p:txBody>
          <a:bodyPr wrap="square" rtlCol="0">
            <a:spAutoFit/>
          </a:bodyPr>
          <a:lstStyle/>
          <a:p>
            <a:r>
              <a:rPr lang="en-US" sz="2000" dirty="0">
                <a:solidFill>
                  <a:srgbClr val="1429C0"/>
                </a:solidFill>
                <a:latin typeface="Apple Chancery" panose="03020702040506060504" pitchFamily="66" charset="-79"/>
                <a:cs typeface="Apple Chancery" panose="03020702040506060504" pitchFamily="66" charset="-79"/>
              </a:rPr>
              <a:t>It was accompanied </a:t>
            </a:r>
            <a:r>
              <a:rPr lang="en-US" sz="2000" dirty="0">
                <a:latin typeface="Times New Roman" panose="02020603050405020304" pitchFamily="18" charset="0"/>
                <a:cs typeface="Times New Roman" panose="02020603050405020304" pitchFamily="18" charset="0"/>
              </a:rPr>
              <a:t>by a second demonstration in which a </a:t>
            </a:r>
            <a:r>
              <a:rPr lang="en-US" sz="2000" dirty="0">
                <a:solidFill>
                  <a:srgbClr val="1429C0"/>
                </a:solidFill>
                <a:latin typeface="Times New Roman" panose="02020603050405020304" pitchFamily="18" charset="0"/>
                <a:cs typeface="Times New Roman" panose="02020603050405020304" pitchFamily="18" charset="0"/>
              </a:rPr>
              <a:t>torque was quickly applied </a:t>
            </a:r>
            <a:r>
              <a:rPr lang="en-US" sz="2000" dirty="0">
                <a:latin typeface="Times New Roman" panose="02020603050405020304" pitchFamily="18" charset="0"/>
                <a:cs typeface="Times New Roman" panose="02020603050405020304" pitchFamily="18" charset="0"/>
              </a:rPr>
              <a:t>to the pinned axle of a rotating wheel, and instead of the wheel following the direction of the applied force, </a:t>
            </a:r>
            <a:r>
              <a:rPr lang="en-US" sz="2000" dirty="0">
                <a:solidFill>
                  <a:srgbClr val="1429C0"/>
                </a:solidFill>
                <a:latin typeface="Times New Roman" panose="02020603050405020304" pitchFamily="18" charset="0"/>
                <a:cs typeface="Times New Roman" panose="02020603050405020304" pitchFamily="18" charset="0"/>
              </a:rPr>
              <a:t>the wheel jerked </a:t>
            </a:r>
            <a:r>
              <a:rPr lang="en-US" sz="2000" dirty="0">
                <a:latin typeface="Times New Roman" panose="02020603050405020304" pitchFamily="18" charset="0"/>
                <a:cs typeface="Times New Roman" panose="02020603050405020304" pitchFamily="18" charset="0"/>
              </a:rPr>
              <a:t>to the right or left, depending upon the direction of the wheel’s rotation.</a:t>
            </a:r>
          </a:p>
        </p:txBody>
      </p:sp>
      <p:grpSp>
        <p:nvGrpSpPr>
          <p:cNvPr id="82" name="Group 81">
            <a:extLst>
              <a:ext uri="{FF2B5EF4-FFF2-40B4-BE49-F238E27FC236}">
                <a16:creationId xmlns:a16="http://schemas.microsoft.com/office/drawing/2014/main" id="{59A22246-5998-7446-8E81-090C4C32F1F3}"/>
              </a:ext>
            </a:extLst>
          </p:cNvPr>
          <p:cNvGrpSpPr/>
          <p:nvPr/>
        </p:nvGrpSpPr>
        <p:grpSpPr>
          <a:xfrm>
            <a:off x="627017" y="1404609"/>
            <a:ext cx="1579921" cy="2678535"/>
            <a:chOff x="3176678" y="1176009"/>
            <a:chExt cx="1579921" cy="2678535"/>
          </a:xfrm>
        </p:grpSpPr>
        <p:sp>
          <p:nvSpPr>
            <p:cNvPr id="42" name="Rectangle 41">
              <a:extLst>
                <a:ext uri="{FF2B5EF4-FFF2-40B4-BE49-F238E27FC236}">
                  <a16:creationId xmlns:a16="http://schemas.microsoft.com/office/drawing/2014/main" id="{03015021-300B-9B42-8C09-DA0347ABA0E9}"/>
                </a:ext>
              </a:extLst>
            </p:cNvPr>
            <p:cNvSpPr/>
            <p:nvPr/>
          </p:nvSpPr>
          <p:spPr>
            <a:xfrm rot="338897">
              <a:off x="4010982" y="1681195"/>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76F18AB-8045-2345-91CA-94F6A6258057}"/>
                </a:ext>
              </a:extLst>
            </p:cNvPr>
            <p:cNvSpPr/>
            <p:nvPr/>
          </p:nvSpPr>
          <p:spPr>
            <a:xfrm rot="20740835">
              <a:off x="3843208" y="1837926"/>
              <a:ext cx="45719" cy="89696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70AEBB7-7641-8D44-BDD1-E2FEDDD8D1DF}"/>
                </a:ext>
              </a:extLst>
            </p:cNvPr>
            <p:cNvSpPr/>
            <p:nvPr/>
          </p:nvSpPr>
          <p:spPr>
            <a:xfrm rot="20764831">
              <a:off x="4075987" y="2699500"/>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EA61D08-840A-6546-A37C-E25C9E8AE472}"/>
                </a:ext>
              </a:extLst>
            </p:cNvPr>
            <p:cNvSpPr/>
            <p:nvPr/>
          </p:nvSpPr>
          <p:spPr>
            <a:xfrm rot="535977">
              <a:off x="3880394" y="2698886"/>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B154BE-BB6D-4747-ADF3-2FD7C470FEDB}"/>
                </a:ext>
              </a:extLst>
            </p:cNvPr>
            <p:cNvSpPr/>
            <p:nvPr/>
          </p:nvSpPr>
          <p:spPr>
            <a:xfrm rot="15653006" flipH="1">
              <a:off x="4168171" y="2492149"/>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D5D35B-1E37-2848-9DB7-344067E261EC}"/>
                </a:ext>
              </a:extLst>
            </p:cNvPr>
            <p:cNvSpPr/>
            <p:nvPr/>
          </p:nvSpPr>
          <p:spPr>
            <a:xfrm rot="1895508">
              <a:off x="4144860" y="2110495"/>
              <a:ext cx="45719" cy="675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121CE6-906B-0F48-9B5C-52A16D4E63F9}"/>
                </a:ext>
              </a:extLst>
            </p:cNvPr>
            <p:cNvSpPr/>
            <p:nvPr/>
          </p:nvSpPr>
          <p:spPr>
            <a:xfrm rot="19013928">
              <a:off x="4154510" y="2647453"/>
              <a:ext cx="45719" cy="54543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48EE77-9818-2242-88C1-A4A682E090D2}"/>
                </a:ext>
              </a:extLst>
            </p:cNvPr>
            <p:cNvSpPr/>
            <p:nvPr/>
          </p:nvSpPr>
          <p:spPr>
            <a:xfrm rot="2179512">
              <a:off x="3781508" y="2684400"/>
              <a:ext cx="45719" cy="57375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4969DB1A-E706-C44A-874F-7AE63DC4CC80}"/>
                </a:ext>
              </a:extLst>
            </p:cNvPr>
            <p:cNvGrpSpPr/>
            <p:nvPr/>
          </p:nvGrpSpPr>
          <p:grpSpPr>
            <a:xfrm>
              <a:off x="4710880" y="1176009"/>
              <a:ext cx="45719" cy="1542696"/>
              <a:chOff x="4695555" y="1528308"/>
              <a:chExt cx="45719" cy="1542696"/>
            </a:xfrm>
          </p:grpSpPr>
          <p:sp>
            <p:nvSpPr>
              <p:cNvPr id="41" name="Oval 40">
                <a:extLst>
                  <a:ext uri="{FF2B5EF4-FFF2-40B4-BE49-F238E27FC236}">
                    <a16:creationId xmlns:a16="http://schemas.microsoft.com/office/drawing/2014/main" id="{52B3324B-F1B2-1C4B-BE16-1D22507DD515}"/>
                  </a:ext>
                </a:extLst>
              </p:cNvPr>
              <p:cNvSpPr/>
              <p:nvPr/>
            </p:nvSpPr>
            <p:spPr>
              <a:xfrm>
                <a:off x="4695555" y="300672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F885922-0E31-0B4F-82FE-AA5C70F20DBA}"/>
                  </a:ext>
                </a:extLst>
              </p:cNvPr>
              <p:cNvSpPr/>
              <p:nvPr/>
            </p:nvSpPr>
            <p:spPr>
              <a:xfrm>
                <a:off x="4695555" y="294244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BDFF363-034F-5A41-8E9E-DF4B143A0532}"/>
                  </a:ext>
                </a:extLst>
              </p:cNvPr>
              <p:cNvSpPr/>
              <p:nvPr/>
            </p:nvSpPr>
            <p:spPr>
              <a:xfrm>
                <a:off x="4695555" y="287816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6808734-8311-BB4E-B89F-955C781ED56B}"/>
                  </a:ext>
                </a:extLst>
              </p:cNvPr>
              <p:cNvSpPr/>
              <p:nvPr/>
            </p:nvSpPr>
            <p:spPr>
              <a:xfrm>
                <a:off x="4695555" y="281388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25069CC-5023-F649-ABDC-728B85D89247}"/>
                  </a:ext>
                </a:extLst>
              </p:cNvPr>
              <p:cNvSpPr/>
              <p:nvPr/>
            </p:nvSpPr>
            <p:spPr>
              <a:xfrm>
                <a:off x="4695555" y="274960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C980274-C44B-584A-854E-DE1A86428067}"/>
                  </a:ext>
                </a:extLst>
              </p:cNvPr>
              <p:cNvSpPr/>
              <p:nvPr/>
            </p:nvSpPr>
            <p:spPr>
              <a:xfrm>
                <a:off x="4695555" y="268533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7EF8495-FAC9-8D48-8F40-54C7C1452093}"/>
                  </a:ext>
                </a:extLst>
              </p:cNvPr>
              <p:cNvSpPr/>
              <p:nvPr/>
            </p:nvSpPr>
            <p:spPr>
              <a:xfrm>
                <a:off x="4695555" y="262105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4A646CE-609C-3C4E-ADAC-79D90B155AE2}"/>
                  </a:ext>
                </a:extLst>
              </p:cNvPr>
              <p:cNvSpPr/>
              <p:nvPr/>
            </p:nvSpPr>
            <p:spPr>
              <a:xfrm>
                <a:off x="4695555" y="255677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003C68E-0EF5-644E-9851-1BADFE084F04}"/>
                  </a:ext>
                </a:extLst>
              </p:cNvPr>
              <p:cNvSpPr/>
              <p:nvPr/>
            </p:nvSpPr>
            <p:spPr>
              <a:xfrm>
                <a:off x="4695555" y="249249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57C718A-EA30-C44B-80EF-914DBE91E9F5}"/>
                  </a:ext>
                </a:extLst>
              </p:cNvPr>
              <p:cNvSpPr/>
              <p:nvPr/>
            </p:nvSpPr>
            <p:spPr>
              <a:xfrm>
                <a:off x="4695555" y="242821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F729BFD-559B-8E41-91FE-6A729FE3E5A5}"/>
                  </a:ext>
                </a:extLst>
              </p:cNvPr>
              <p:cNvSpPr/>
              <p:nvPr/>
            </p:nvSpPr>
            <p:spPr>
              <a:xfrm>
                <a:off x="4695555" y="236393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8075F13-1ED8-C940-A70B-D9FA9343BB17}"/>
                  </a:ext>
                </a:extLst>
              </p:cNvPr>
              <p:cNvSpPr/>
              <p:nvPr/>
            </p:nvSpPr>
            <p:spPr>
              <a:xfrm>
                <a:off x="4695555" y="229965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438298-2B63-6C4D-AAF7-E9F1B220F7AE}"/>
                  </a:ext>
                </a:extLst>
              </p:cNvPr>
              <p:cNvSpPr/>
              <p:nvPr/>
            </p:nvSpPr>
            <p:spPr>
              <a:xfrm>
                <a:off x="4695555" y="223537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C863FDE-2775-4749-876F-65A198F1FC1F}"/>
                  </a:ext>
                </a:extLst>
              </p:cNvPr>
              <p:cNvSpPr/>
              <p:nvPr/>
            </p:nvSpPr>
            <p:spPr>
              <a:xfrm>
                <a:off x="4695555" y="217109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F7B5C78-D75D-904F-BD1A-C1EAD042B25C}"/>
                  </a:ext>
                </a:extLst>
              </p:cNvPr>
              <p:cNvSpPr/>
              <p:nvPr/>
            </p:nvSpPr>
            <p:spPr>
              <a:xfrm>
                <a:off x="4695555" y="210681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4C56FFF-4DA6-E54F-9C73-196462EAEC74}"/>
                  </a:ext>
                </a:extLst>
              </p:cNvPr>
              <p:cNvSpPr/>
              <p:nvPr/>
            </p:nvSpPr>
            <p:spPr>
              <a:xfrm>
                <a:off x="4695555" y="204254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958510F-3369-A546-B546-5777E467D68A}"/>
                  </a:ext>
                </a:extLst>
              </p:cNvPr>
              <p:cNvSpPr/>
              <p:nvPr/>
            </p:nvSpPr>
            <p:spPr>
              <a:xfrm>
                <a:off x="4695555" y="197826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79EB83E-3DA8-E944-B767-989ACAD4114A}"/>
                  </a:ext>
                </a:extLst>
              </p:cNvPr>
              <p:cNvSpPr/>
              <p:nvPr/>
            </p:nvSpPr>
            <p:spPr>
              <a:xfrm>
                <a:off x="4695555" y="191398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45EB232-56F2-0142-9774-F9CDF6A3D450}"/>
                  </a:ext>
                </a:extLst>
              </p:cNvPr>
              <p:cNvSpPr/>
              <p:nvPr/>
            </p:nvSpPr>
            <p:spPr>
              <a:xfrm>
                <a:off x="4695555" y="184970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EB34C99-2698-3F4A-A73D-7D30D7A7CF8C}"/>
                  </a:ext>
                </a:extLst>
              </p:cNvPr>
              <p:cNvSpPr/>
              <p:nvPr/>
            </p:nvSpPr>
            <p:spPr>
              <a:xfrm>
                <a:off x="4695555" y="178542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65F8EDA-9788-6C4E-B596-8A45251B1D06}"/>
                  </a:ext>
                </a:extLst>
              </p:cNvPr>
              <p:cNvSpPr/>
              <p:nvPr/>
            </p:nvSpPr>
            <p:spPr>
              <a:xfrm>
                <a:off x="4695555" y="172114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23BA154-8C2A-644B-869C-240558BD734A}"/>
                  </a:ext>
                </a:extLst>
              </p:cNvPr>
              <p:cNvSpPr/>
              <p:nvPr/>
            </p:nvSpPr>
            <p:spPr>
              <a:xfrm>
                <a:off x="4695555" y="165686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D60CCBE-5ADE-6B49-BDA4-49EAACAE847C}"/>
                  </a:ext>
                </a:extLst>
              </p:cNvPr>
              <p:cNvSpPr/>
              <p:nvPr/>
            </p:nvSpPr>
            <p:spPr>
              <a:xfrm>
                <a:off x="4695555" y="159258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289C8C6-0EFB-A34F-9063-6BE7A7D22DA9}"/>
                  </a:ext>
                </a:extLst>
              </p:cNvPr>
              <p:cNvSpPr/>
              <p:nvPr/>
            </p:nvSpPr>
            <p:spPr>
              <a:xfrm>
                <a:off x="4695555" y="152830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0B3983CF-0A76-BC43-BA5A-6BAC41D72B01}"/>
                </a:ext>
              </a:extLst>
            </p:cNvPr>
            <p:cNvGrpSpPr/>
            <p:nvPr/>
          </p:nvGrpSpPr>
          <p:grpSpPr>
            <a:xfrm flipH="1">
              <a:off x="3176678" y="2669261"/>
              <a:ext cx="762015" cy="83701"/>
              <a:chOff x="2164454" y="2431840"/>
              <a:chExt cx="339725" cy="83701"/>
            </a:xfrm>
          </p:grpSpPr>
          <p:sp>
            <p:nvSpPr>
              <p:cNvPr id="80" name="Freeform 79">
                <a:extLst>
                  <a:ext uri="{FF2B5EF4-FFF2-40B4-BE49-F238E27FC236}">
                    <a16:creationId xmlns:a16="http://schemas.microsoft.com/office/drawing/2014/main" id="{C38EAE3A-B5B1-EB4F-83F8-D168C3D6B247}"/>
                  </a:ext>
                </a:extLst>
              </p:cNvPr>
              <p:cNvSpPr/>
              <p:nvPr/>
            </p:nvSpPr>
            <p:spPr>
              <a:xfrm>
                <a:off x="2164454" y="243184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A21D1269-076F-744A-957A-B0EDE05CBFEE}"/>
                  </a:ext>
                </a:extLst>
              </p:cNvPr>
              <p:cNvSpPr/>
              <p:nvPr/>
            </p:nvSpPr>
            <p:spPr>
              <a:xfrm flipV="1">
                <a:off x="2164454" y="2464835"/>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26964DF1-2A95-0B4F-BE47-2B5FECE587BE}"/>
                </a:ext>
              </a:extLst>
            </p:cNvPr>
            <p:cNvSpPr/>
            <p:nvPr/>
          </p:nvSpPr>
          <p:spPr>
            <a:xfrm rot="18871821" flipH="1">
              <a:off x="3763265" y="2239235"/>
              <a:ext cx="45719" cy="58712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AC25D2-712F-F946-B13C-E5568BEE9664}"/>
                </a:ext>
              </a:extLst>
            </p:cNvPr>
            <p:cNvSpPr/>
            <p:nvPr/>
          </p:nvSpPr>
          <p:spPr>
            <a:xfrm rot="15653006" flipH="1">
              <a:off x="3750146" y="2552421"/>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nut 42">
              <a:extLst>
                <a:ext uri="{FF2B5EF4-FFF2-40B4-BE49-F238E27FC236}">
                  <a16:creationId xmlns:a16="http://schemas.microsoft.com/office/drawing/2014/main" id="{FB055F6E-2B84-B749-B26C-55DC7847ECA2}"/>
                </a:ext>
              </a:extLst>
            </p:cNvPr>
            <p:cNvSpPr/>
            <p:nvPr/>
          </p:nvSpPr>
          <p:spPr>
            <a:xfrm>
              <a:off x="3486149" y="1562100"/>
              <a:ext cx="989603" cy="2292444"/>
            </a:xfrm>
            <a:prstGeom prst="donut">
              <a:avLst>
                <a:gd name="adj" fmla="val 11513"/>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C0074578-F6D0-E946-B05D-A718B485322C}"/>
                </a:ext>
              </a:extLst>
            </p:cNvPr>
            <p:cNvGrpSpPr/>
            <p:nvPr/>
          </p:nvGrpSpPr>
          <p:grpSpPr>
            <a:xfrm>
              <a:off x="3977439" y="2650781"/>
              <a:ext cx="762015" cy="92579"/>
              <a:chOff x="2164454" y="2414084"/>
              <a:chExt cx="339725" cy="92579"/>
            </a:xfrm>
          </p:grpSpPr>
          <p:sp>
            <p:nvSpPr>
              <p:cNvPr id="17" name="Freeform 16">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55E7F34D-8464-3946-BC67-FEBB8CBFC0EB}"/>
                </a:ext>
              </a:extLst>
            </p:cNvPr>
            <p:cNvSpPr/>
            <p:nvPr/>
          </p:nvSpPr>
          <p:spPr>
            <a:xfrm>
              <a:off x="3955309" y="2634690"/>
              <a:ext cx="64591" cy="120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Freeform 85">
            <a:extLst>
              <a:ext uri="{FF2B5EF4-FFF2-40B4-BE49-F238E27FC236}">
                <a16:creationId xmlns:a16="http://schemas.microsoft.com/office/drawing/2014/main" id="{2AAE8539-5C63-2F43-ACE0-5ED75F9EA520}"/>
              </a:ext>
            </a:extLst>
          </p:cNvPr>
          <p:cNvSpPr/>
          <p:nvPr/>
        </p:nvSpPr>
        <p:spPr>
          <a:xfrm>
            <a:off x="584200" y="4216400"/>
            <a:ext cx="2667000" cy="419100"/>
          </a:xfrm>
          <a:custGeom>
            <a:avLst/>
            <a:gdLst>
              <a:gd name="connsiteX0" fmla="*/ 241300 w 2667000"/>
              <a:gd name="connsiteY0" fmla="*/ 0 h 419100"/>
              <a:gd name="connsiteX1" fmla="*/ 0 w 2667000"/>
              <a:gd name="connsiteY1" fmla="*/ 419100 h 419100"/>
              <a:gd name="connsiteX2" fmla="*/ 2463800 w 2667000"/>
              <a:gd name="connsiteY2" fmla="*/ 419100 h 419100"/>
              <a:gd name="connsiteX3" fmla="*/ 2667000 w 2667000"/>
              <a:gd name="connsiteY3" fmla="*/ 12700 h 419100"/>
              <a:gd name="connsiteX4" fmla="*/ 241300 w 26670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0" h="419100">
                <a:moveTo>
                  <a:pt x="241300" y="0"/>
                </a:moveTo>
                <a:lnTo>
                  <a:pt x="0" y="419100"/>
                </a:lnTo>
                <a:lnTo>
                  <a:pt x="2463800" y="419100"/>
                </a:lnTo>
                <a:lnTo>
                  <a:pt x="2667000" y="12700"/>
                </a:lnTo>
                <a:lnTo>
                  <a:pt x="241300" y="0"/>
                </a:lnTo>
                <a:close/>
              </a:path>
            </a:pathLst>
          </a:custGeom>
          <a:gradFill>
            <a:gsLst>
              <a:gs pos="100000">
                <a:schemeClr val="accent1">
                  <a:tint val="100000"/>
                  <a:shade val="100000"/>
                  <a:satMod val="130000"/>
                </a:schemeClr>
              </a:gs>
              <a:gs pos="28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A47D02-69B8-8A46-95BF-47B079C05BB3}"/>
              </a:ext>
            </a:extLst>
          </p:cNvPr>
          <p:cNvSpPr/>
          <p:nvPr/>
        </p:nvSpPr>
        <p:spPr>
          <a:xfrm>
            <a:off x="2725419" y="1352550"/>
            <a:ext cx="106681" cy="2971814"/>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3885DCB-916E-8345-8B69-79F19A665196}"/>
              </a:ext>
            </a:extLst>
          </p:cNvPr>
          <p:cNvSpPr/>
          <p:nvPr/>
        </p:nvSpPr>
        <p:spPr>
          <a:xfrm>
            <a:off x="2687319" y="1404609"/>
            <a:ext cx="106681" cy="2995955"/>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C1B44898-346D-CA4D-A694-6F13E0F76909}"/>
              </a:ext>
            </a:extLst>
          </p:cNvPr>
          <p:cNvSpPr/>
          <p:nvPr/>
        </p:nvSpPr>
        <p:spPr>
          <a:xfrm>
            <a:off x="2794000" y="1254125"/>
            <a:ext cx="38100" cy="149225"/>
          </a:xfrm>
          <a:custGeom>
            <a:avLst/>
            <a:gdLst>
              <a:gd name="connsiteX0" fmla="*/ 0 w 38100"/>
              <a:gd name="connsiteY0" fmla="*/ 149225 h 149225"/>
              <a:gd name="connsiteX1" fmla="*/ 38100 w 38100"/>
              <a:gd name="connsiteY1" fmla="*/ 98425 h 149225"/>
              <a:gd name="connsiteX2" fmla="*/ 38100 w 38100"/>
              <a:gd name="connsiteY2" fmla="*/ 0 h 149225"/>
              <a:gd name="connsiteX3" fmla="*/ 0 w 38100"/>
              <a:gd name="connsiteY3" fmla="*/ 53975 h 149225"/>
              <a:gd name="connsiteX4" fmla="*/ 0 w 38100"/>
              <a:gd name="connsiteY4" fmla="*/ 149225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49225">
                <a:moveTo>
                  <a:pt x="0" y="149225"/>
                </a:moveTo>
                <a:lnTo>
                  <a:pt x="38100" y="98425"/>
                </a:lnTo>
                <a:lnTo>
                  <a:pt x="38100" y="0"/>
                </a:lnTo>
                <a:lnTo>
                  <a:pt x="0" y="53975"/>
                </a:lnTo>
                <a:lnTo>
                  <a:pt x="0" y="149225"/>
                </a:lnTo>
                <a:close/>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6C7F518-BDE2-4F4D-9F26-02B8677F8210}"/>
              </a:ext>
            </a:extLst>
          </p:cNvPr>
          <p:cNvSpPr/>
          <p:nvPr/>
        </p:nvSpPr>
        <p:spPr>
          <a:xfrm>
            <a:off x="1484180" y="1302903"/>
            <a:ext cx="1309820" cy="101706"/>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52B29556-FB80-4D49-A86B-C82D63CC4C42}"/>
              </a:ext>
            </a:extLst>
          </p:cNvPr>
          <p:cNvSpPr/>
          <p:nvPr/>
        </p:nvSpPr>
        <p:spPr>
          <a:xfrm>
            <a:off x="1485900" y="1257300"/>
            <a:ext cx="1343025" cy="47625"/>
          </a:xfrm>
          <a:custGeom>
            <a:avLst/>
            <a:gdLst>
              <a:gd name="connsiteX0" fmla="*/ 0 w 1343025"/>
              <a:gd name="connsiteY0" fmla="*/ 44450 h 47625"/>
              <a:gd name="connsiteX1" fmla="*/ 44450 w 1343025"/>
              <a:gd name="connsiteY1" fmla="*/ 0 h 47625"/>
              <a:gd name="connsiteX2" fmla="*/ 1343025 w 1343025"/>
              <a:gd name="connsiteY2" fmla="*/ 0 h 47625"/>
              <a:gd name="connsiteX3" fmla="*/ 1304925 w 1343025"/>
              <a:gd name="connsiteY3" fmla="*/ 47625 h 47625"/>
              <a:gd name="connsiteX4" fmla="*/ 0 w 1343025"/>
              <a:gd name="connsiteY4" fmla="*/ 4445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7625">
                <a:moveTo>
                  <a:pt x="0" y="44450"/>
                </a:moveTo>
                <a:lnTo>
                  <a:pt x="44450" y="0"/>
                </a:lnTo>
                <a:lnTo>
                  <a:pt x="1343025" y="0"/>
                </a:lnTo>
                <a:lnTo>
                  <a:pt x="1304925" y="47625"/>
                </a:lnTo>
                <a:lnTo>
                  <a:pt x="0" y="44450"/>
                </a:lnTo>
                <a:close/>
              </a:path>
            </a:pathLst>
          </a:cu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145B2EF-052B-C242-8322-4BB478FD9432}"/>
              </a:ext>
            </a:extLst>
          </p:cNvPr>
          <p:cNvSpPr/>
          <p:nvPr/>
        </p:nvSpPr>
        <p:spPr>
          <a:xfrm rot="338897">
            <a:off x="7851614" y="2809701"/>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36AF632-7A53-B14A-A77A-2FFF455CB566}"/>
              </a:ext>
            </a:extLst>
          </p:cNvPr>
          <p:cNvSpPr/>
          <p:nvPr/>
        </p:nvSpPr>
        <p:spPr>
          <a:xfrm rot="20740835">
            <a:off x="7683840" y="2966432"/>
            <a:ext cx="45719" cy="89696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84BC4F1-50E3-AE48-ACA1-9E8F5A0D603F}"/>
              </a:ext>
            </a:extLst>
          </p:cNvPr>
          <p:cNvSpPr/>
          <p:nvPr/>
        </p:nvSpPr>
        <p:spPr>
          <a:xfrm rot="20764831">
            <a:off x="7916619" y="3828006"/>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F3E7857-49E8-634F-BC07-504841A20C64}"/>
              </a:ext>
            </a:extLst>
          </p:cNvPr>
          <p:cNvSpPr/>
          <p:nvPr/>
        </p:nvSpPr>
        <p:spPr>
          <a:xfrm rot="535977">
            <a:off x="7721026" y="3827392"/>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71A0822-5776-B34A-92E0-DB63BF677B6A}"/>
              </a:ext>
            </a:extLst>
          </p:cNvPr>
          <p:cNvSpPr/>
          <p:nvPr/>
        </p:nvSpPr>
        <p:spPr>
          <a:xfrm rot="15653006" flipH="1">
            <a:off x="8008803" y="3620655"/>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AB057AC-2B4A-CC46-B6BB-8D9498CFB922}"/>
              </a:ext>
            </a:extLst>
          </p:cNvPr>
          <p:cNvSpPr/>
          <p:nvPr/>
        </p:nvSpPr>
        <p:spPr>
          <a:xfrm rot="1895508">
            <a:off x="7985492" y="3239001"/>
            <a:ext cx="45719" cy="675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5D97654-B1E9-CE40-95AA-1E08831F02CB}"/>
              </a:ext>
            </a:extLst>
          </p:cNvPr>
          <p:cNvSpPr/>
          <p:nvPr/>
        </p:nvSpPr>
        <p:spPr>
          <a:xfrm rot="19013928">
            <a:off x="7995142" y="3775959"/>
            <a:ext cx="45719" cy="54543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CDA7CFE-9AF2-D546-A65E-DEE52FFD3CDA}"/>
              </a:ext>
            </a:extLst>
          </p:cNvPr>
          <p:cNvSpPr/>
          <p:nvPr/>
        </p:nvSpPr>
        <p:spPr>
          <a:xfrm rot="2179512">
            <a:off x="7622140" y="3812906"/>
            <a:ext cx="45719" cy="57375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AA34463F-A16E-A843-93EF-36F4531C9E52}"/>
              </a:ext>
            </a:extLst>
          </p:cNvPr>
          <p:cNvSpPr/>
          <p:nvPr/>
        </p:nvSpPr>
        <p:spPr>
          <a:xfrm flipH="1">
            <a:off x="7017310" y="3780011"/>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1D32560F-4FFA-4C46-86AA-7FE94CA385C4}"/>
              </a:ext>
            </a:extLst>
          </p:cNvPr>
          <p:cNvSpPr/>
          <p:nvPr/>
        </p:nvSpPr>
        <p:spPr>
          <a:xfrm flipH="1" flipV="1">
            <a:off x="7017310" y="3821884"/>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FFCB264-6D5E-C643-B3E4-2499CAE869DF}"/>
              </a:ext>
            </a:extLst>
          </p:cNvPr>
          <p:cNvSpPr/>
          <p:nvPr/>
        </p:nvSpPr>
        <p:spPr>
          <a:xfrm rot="18871821" flipH="1">
            <a:off x="7603897" y="3367741"/>
            <a:ext cx="45719" cy="58712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B05DB3C-981B-9C42-BB21-86A7C14A9AE8}"/>
              </a:ext>
            </a:extLst>
          </p:cNvPr>
          <p:cNvSpPr/>
          <p:nvPr/>
        </p:nvSpPr>
        <p:spPr>
          <a:xfrm rot="15653006" flipH="1">
            <a:off x="7590778" y="3680927"/>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onut 105">
            <a:extLst>
              <a:ext uri="{FF2B5EF4-FFF2-40B4-BE49-F238E27FC236}">
                <a16:creationId xmlns:a16="http://schemas.microsoft.com/office/drawing/2014/main" id="{7A5A24C0-1A81-0542-88BC-2E2E7D8B5745}"/>
              </a:ext>
            </a:extLst>
          </p:cNvPr>
          <p:cNvSpPr/>
          <p:nvPr/>
        </p:nvSpPr>
        <p:spPr>
          <a:xfrm>
            <a:off x="7326781" y="2690606"/>
            <a:ext cx="989603" cy="2292444"/>
          </a:xfrm>
          <a:prstGeom prst="donut">
            <a:avLst>
              <a:gd name="adj" fmla="val 11513"/>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8" name="Oval 107">
            <a:extLst>
              <a:ext uri="{FF2B5EF4-FFF2-40B4-BE49-F238E27FC236}">
                <a16:creationId xmlns:a16="http://schemas.microsoft.com/office/drawing/2014/main" id="{19F34802-1530-C54A-BEA0-6C4046B91FEE}"/>
              </a:ext>
            </a:extLst>
          </p:cNvPr>
          <p:cNvSpPr/>
          <p:nvPr/>
        </p:nvSpPr>
        <p:spPr>
          <a:xfrm>
            <a:off x="7795941" y="3763196"/>
            <a:ext cx="64591" cy="120273"/>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79693257-BA37-A34E-9E54-93552B19C1EB}"/>
              </a:ext>
            </a:extLst>
          </p:cNvPr>
          <p:cNvSpPr/>
          <p:nvPr/>
        </p:nvSpPr>
        <p:spPr>
          <a:xfrm>
            <a:off x="7818071" y="3779287"/>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1752C46D-0942-5A42-B942-39DA167A4773}"/>
              </a:ext>
            </a:extLst>
          </p:cNvPr>
          <p:cNvSpPr/>
          <p:nvPr/>
        </p:nvSpPr>
        <p:spPr>
          <a:xfrm flipV="1">
            <a:off x="7818071" y="3821160"/>
            <a:ext cx="76201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88764D-45A6-6049-BD1F-F4FBB0091AD0}"/>
              </a:ext>
            </a:extLst>
          </p:cNvPr>
          <p:cNvSpPr txBox="1"/>
          <p:nvPr/>
        </p:nvSpPr>
        <p:spPr>
          <a:xfrm>
            <a:off x="8535719" y="3653162"/>
            <a:ext cx="60465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pinned</a:t>
            </a:r>
          </a:p>
        </p:txBody>
      </p:sp>
      <p:cxnSp>
        <p:nvCxnSpPr>
          <p:cNvPr id="137" name="Straight Arrow Connector 136">
            <a:extLst>
              <a:ext uri="{FF2B5EF4-FFF2-40B4-BE49-F238E27FC236}">
                <a16:creationId xmlns:a16="http://schemas.microsoft.com/office/drawing/2014/main" id="{26B2E3A4-C444-B84A-B5D5-1E203C304E1D}"/>
              </a:ext>
            </a:extLst>
          </p:cNvPr>
          <p:cNvCxnSpPr>
            <a:cxnSpLocks/>
          </p:cNvCxnSpPr>
          <p:nvPr/>
        </p:nvCxnSpPr>
        <p:spPr>
          <a:xfrm>
            <a:off x="8097062" y="3310170"/>
            <a:ext cx="0" cy="469117"/>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38" name="Object 137">
            <a:extLst>
              <a:ext uri="{FF2B5EF4-FFF2-40B4-BE49-F238E27FC236}">
                <a16:creationId xmlns:a16="http://schemas.microsoft.com/office/drawing/2014/main" id="{F9ABB2F6-BA3B-5B4D-8DBC-D4C6E8B9A711}"/>
              </a:ext>
            </a:extLst>
          </p:cNvPr>
          <p:cNvGraphicFramePr>
            <a:graphicFrameLocks noChangeAspect="1"/>
          </p:cNvGraphicFramePr>
          <p:nvPr>
            <p:extLst>
              <p:ext uri="{D42A27DB-BD31-4B8C-83A1-F6EECF244321}">
                <p14:modId xmlns:p14="http://schemas.microsoft.com/office/powerpoint/2010/main" val="4215378409"/>
              </p:ext>
            </p:extLst>
          </p:nvPr>
        </p:nvGraphicFramePr>
        <p:xfrm>
          <a:off x="8120814" y="3019467"/>
          <a:ext cx="367749" cy="504587"/>
        </p:xfrm>
        <a:graphic>
          <a:graphicData uri="http://schemas.openxmlformats.org/presentationml/2006/ole">
            <mc:AlternateContent xmlns:mc="http://schemas.openxmlformats.org/markup-compatibility/2006">
              <mc:Choice xmlns:v="urn:schemas-microsoft-com:vml" Requires="v">
                <p:oleObj spid="_x0000_s205852" r:id="rId3" imgW="139700" imgH="190500" progId="Equation.DSMT4">
                  <p:embed/>
                </p:oleObj>
              </mc:Choice>
              <mc:Fallback>
                <p:oleObj r:id="rId3" imgW="139700" imgH="190500" progId="Equation.DSMT4">
                  <p:embed/>
                  <p:pic>
                    <p:nvPicPr>
                      <p:cNvPr id="62" name="Object 61">
                        <a:extLst>
                          <a:ext uri="{FF2B5EF4-FFF2-40B4-BE49-F238E27FC236}">
                            <a16:creationId xmlns:a16="http://schemas.microsoft.com/office/drawing/2014/main" id="{98A8ECAB-A26C-734C-83FE-069991B2156D}"/>
                          </a:ext>
                        </a:extLst>
                      </p:cNvPr>
                      <p:cNvPicPr/>
                      <p:nvPr/>
                    </p:nvPicPr>
                    <p:blipFill>
                      <a:blip r:embed="rId4"/>
                      <a:stretch>
                        <a:fillRect/>
                      </a:stretch>
                    </p:blipFill>
                    <p:spPr>
                      <a:xfrm>
                        <a:off x="8120814" y="3019467"/>
                        <a:ext cx="367749" cy="504587"/>
                      </a:xfrm>
                      <a:prstGeom prst="rect">
                        <a:avLst/>
                      </a:prstGeom>
                    </p:spPr>
                  </p:pic>
                </p:oleObj>
              </mc:Fallback>
            </mc:AlternateContent>
          </a:graphicData>
        </a:graphic>
      </p:graphicFrame>
      <p:sp>
        <p:nvSpPr>
          <p:cNvPr id="139" name="TextBox 138">
            <a:extLst>
              <a:ext uri="{FF2B5EF4-FFF2-40B4-BE49-F238E27FC236}">
                <a16:creationId xmlns:a16="http://schemas.microsoft.com/office/drawing/2014/main" id="{A173CBBA-CB5A-D04C-BE3A-8ACA5C218698}"/>
              </a:ext>
            </a:extLst>
          </p:cNvPr>
          <p:cNvSpPr txBox="1"/>
          <p:nvPr/>
        </p:nvSpPr>
        <p:spPr>
          <a:xfrm>
            <a:off x="807349" y="5598699"/>
            <a:ext cx="5813273" cy="461665"/>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It’s time </a:t>
            </a:r>
            <a:r>
              <a:rPr lang="en-US" sz="2000" dirty="0">
                <a:latin typeface="Times New Roman" panose="02020603050405020304" pitchFamily="18" charset="0"/>
                <a:ea typeface="Palatino Linotype" charset="0"/>
                <a:cs typeface="Times New Roman" panose="02020603050405020304" pitchFamily="18" charset="0"/>
              </a:rPr>
              <a:t>to make sense of both of these.</a:t>
            </a:r>
          </a:p>
        </p:txBody>
      </p:sp>
    </p:spTree>
    <p:extLst>
      <p:ext uri="{BB962C8B-B14F-4D97-AF65-F5344CB8AC3E}">
        <p14:creationId xmlns:p14="http://schemas.microsoft.com/office/powerpoint/2010/main" val="25358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dissolve">
                                      <p:cBhvr>
                                        <p:cTn id="10" dur="500"/>
                                        <p:tgtEl>
                                          <p:spTgt spid="9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dissolve">
                                      <p:cBhvr>
                                        <p:cTn id="13" dur="500"/>
                                        <p:tgtEl>
                                          <p:spTgt spid="9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dissolve">
                                      <p:cBhvr>
                                        <p:cTn id="16" dur="500"/>
                                        <p:tgtEl>
                                          <p:spTgt spid="9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dissolve">
                                      <p:cBhvr>
                                        <p:cTn id="19" dur="500"/>
                                        <p:tgtEl>
                                          <p:spTgt spid="9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dissolve">
                                      <p:cBhvr>
                                        <p:cTn id="22" dur="500"/>
                                        <p:tgtEl>
                                          <p:spTgt spid="9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dissolve">
                                      <p:cBhvr>
                                        <p:cTn id="25" dur="500"/>
                                        <p:tgtEl>
                                          <p:spTgt spid="10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dissolve">
                                      <p:cBhvr>
                                        <p:cTn id="28" dur="500"/>
                                        <p:tgtEl>
                                          <p:spTgt spid="10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dissolve">
                                      <p:cBhvr>
                                        <p:cTn id="31" dur="500"/>
                                        <p:tgtEl>
                                          <p:spTgt spid="1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dissolve">
                                      <p:cBhvr>
                                        <p:cTn id="34" dur="500"/>
                                        <p:tgtEl>
                                          <p:spTgt spid="1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dissolve">
                                      <p:cBhvr>
                                        <p:cTn id="37" dur="500"/>
                                        <p:tgtEl>
                                          <p:spTgt spid="10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dissolve">
                                      <p:cBhvr>
                                        <p:cTn id="40" dur="500"/>
                                        <p:tgtEl>
                                          <p:spTgt spid="10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dissolve">
                                      <p:cBhvr>
                                        <p:cTn id="43" dur="500"/>
                                        <p:tgtEl>
                                          <p:spTgt spid="10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dissolve">
                                      <p:cBhvr>
                                        <p:cTn id="46" dur="500"/>
                                        <p:tgtEl>
                                          <p:spTgt spid="10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dissolve">
                                      <p:cBhvr>
                                        <p:cTn id="49" dur="500"/>
                                        <p:tgtEl>
                                          <p:spTgt spid="10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dissolve">
                                      <p:cBhvr>
                                        <p:cTn id="52" dur="500"/>
                                        <p:tgtEl>
                                          <p:spTgt spid="11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tgtEl>
                                          <p:spTgt spid="3"/>
                                        </p:tgtEl>
                                      </p:cBhvr>
                                    </p:animEffect>
                                  </p:childTnLst>
                                </p:cTn>
                              </p:par>
                              <p:par>
                                <p:cTn id="56" presetID="9" presetClass="entr" presetSubtype="0" fill="hold" nodeType="withEffect">
                                  <p:stCondLst>
                                    <p:cond delay="0"/>
                                  </p:stCondLst>
                                  <p:childTnLst>
                                    <p:set>
                                      <p:cBhvr>
                                        <p:cTn id="57" dur="1" fill="hold">
                                          <p:stCondLst>
                                            <p:cond delay="0"/>
                                          </p:stCondLst>
                                        </p:cTn>
                                        <p:tgtEl>
                                          <p:spTgt spid="137"/>
                                        </p:tgtEl>
                                        <p:attrNameLst>
                                          <p:attrName>style.visibility</p:attrName>
                                        </p:attrNameLst>
                                      </p:cBhvr>
                                      <p:to>
                                        <p:strVal val="visible"/>
                                      </p:to>
                                    </p:set>
                                    <p:animEffect transition="in" filter="dissolve">
                                      <p:cBhvr>
                                        <p:cTn id="58" dur="500"/>
                                        <p:tgtEl>
                                          <p:spTgt spid="137"/>
                                        </p:tgtEl>
                                      </p:cBhvr>
                                    </p:animEffect>
                                  </p:childTnLst>
                                </p:cTn>
                              </p:par>
                              <p:par>
                                <p:cTn id="59" presetID="9" presetClass="entr" presetSubtype="0"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animEffect transition="in" filter="dissolve">
                                      <p:cBhvr>
                                        <p:cTn id="61" dur="500"/>
                                        <p:tgtEl>
                                          <p:spTgt spid="13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dissolv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dissolve">
                                      <p:cBhvr>
                                        <p:cTn id="6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9" grpId="0" animBg="1"/>
      <p:bldP spid="95" grpId="0" animBg="1"/>
      <p:bldP spid="96" grpId="0" animBg="1"/>
      <p:bldP spid="97" grpId="0" animBg="1"/>
      <p:bldP spid="98" grpId="0" animBg="1"/>
      <p:bldP spid="99" grpId="0" animBg="1"/>
      <p:bldP spid="100" grpId="0" animBg="1"/>
      <p:bldP spid="101" grpId="0" animBg="1"/>
      <p:bldP spid="111" grpId="0" animBg="1"/>
      <p:bldP spid="112" grpId="0" animBg="1"/>
      <p:bldP spid="104" grpId="0" animBg="1"/>
      <p:bldP spid="105" grpId="0" animBg="1"/>
      <p:bldP spid="106" grpId="0" animBg="1"/>
      <p:bldP spid="108" grpId="0" animBg="1"/>
      <p:bldP spid="109" grpId="0" animBg="1"/>
      <p:bldP spid="110" grpId="0" animBg="1"/>
      <p:bldP spid="3" grpId="0"/>
      <p:bldP spid="1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3755" y="272888"/>
            <a:ext cx="8719874" cy="1077218"/>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The mathematical key </a:t>
            </a:r>
            <a:r>
              <a:rPr lang="en-US" sz="2000" dirty="0">
                <a:latin typeface="Times New Roman" panose="02020603050405020304" pitchFamily="18" charset="0"/>
                <a:ea typeface="Palatino Linotype" charset="0"/>
                <a:cs typeface="Times New Roman" panose="02020603050405020304" pitchFamily="18" charset="0"/>
              </a:rPr>
              <a:t>to these seemingly mysterious behaviors are wrapped up in the relationship between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torque</a:t>
            </a:r>
            <a:r>
              <a:rPr lang="en-US" sz="2000" dirty="0">
                <a:latin typeface="Times New Roman" panose="02020603050405020304" pitchFamily="18" charset="0"/>
                <a:ea typeface="Palatino Linotype" charset="0"/>
                <a:cs typeface="Times New Roman" panose="02020603050405020304" pitchFamily="18" charset="0"/>
              </a:rPr>
              <a:t> and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angular momentum </a:t>
            </a:r>
            <a:r>
              <a:rPr lang="en-US" sz="2000" dirty="0">
                <a:latin typeface="Times New Roman" panose="02020603050405020304" pitchFamily="18" charset="0"/>
                <a:ea typeface="Palatino Linotype" charset="0"/>
                <a:cs typeface="Times New Roman" panose="02020603050405020304" pitchFamily="18" charset="0"/>
              </a:rPr>
              <a:t>(or, Newton’s Second Law, rotation style).  That is, the relationship:</a:t>
            </a:r>
          </a:p>
        </p:txBody>
      </p:sp>
      <p:graphicFrame>
        <p:nvGraphicFramePr>
          <p:cNvPr id="85" name="Object 84">
            <a:extLst>
              <a:ext uri="{FF2B5EF4-FFF2-40B4-BE49-F238E27FC236}">
                <a16:creationId xmlns:a16="http://schemas.microsoft.com/office/drawing/2014/main" id="{CC3C2B28-02FE-B44E-8DA5-7110BE9EDC15}"/>
              </a:ext>
            </a:extLst>
          </p:cNvPr>
          <p:cNvGraphicFramePr>
            <a:graphicFrameLocks noChangeAspect="1"/>
          </p:cNvGraphicFramePr>
          <p:nvPr/>
        </p:nvGraphicFramePr>
        <p:xfrm>
          <a:off x="5124705" y="982461"/>
          <a:ext cx="866775" cy="754063"/>
        </p:xfrm>
        <a:graphic>
          <a:graphicData uri="http://schemas.openxmlformats.org/presentationml/2006/ole">
            <mc:AlternateContent xmlns:mc="http://schemas.openxmlformats.org/markup-compatibility/2006">
              <mc:Choice xmlns:v="urn:schemas-microsoft-com:vml" Requires="v">
                <p:oleObj spid="_x0000_s257034" r:id="rId3" imgW="482600" imgH="419100" progId="Equation.DSMT4">
                  <p:embed/>
                </p:oleObj>
              </mc:Choice>
              <mc:Fallback>
                <p:oleObj r:id="rId3" imgW="482600" imgH="419100" progId="Equation.DSMT4">
                  <p:embed/>
                  <p:pic>
                    <p:nvPicPr>
                      <p:cNvPr id="85" name="Object 84">
                        <a:extLst>
                          <a:ext uri="{FF2B5EF4-FFF2-40B4-BE49-F238E27FC236}">
                            <a16:creationId xmlns:a16="http://schemas.microsoft.com/office/drawing/2014/main" id="{CC3C2B28-02FE-B44E-8DA5-7110BE9EDC15}"/>
                          </a:ext>
                        </a:extLst>
                      </p:cNvPr>
                      <p:cNvPicPr/>
                      <p:nvPr/>
                    </p:nvPicPr>
                    <p:blipFill>
                      <a:blip r:embed="rId4"/>
                      <a:stretch>
                        <a:fillRect/>
                      </a:stretch>
                    </p:blipFill>
                    <p:spPr>
                      <a:xfrm>
                        <a:off x="5124705" y="982461"/>
                        <a:ext cx="866775" cy="754063"/>
                      </a:xfrm>
                      <a:prstGeom prst="rect">
                        <a:avLst/>
                      </a:prstGeom>
                    </p:spPr>
                  </p:pic>
                </p:oleObj>
              </mc:Fallback>
            </mc:AlternateContent>
          </a:graphicData>
        </a:graphic>
      </p:graphicFrame>
      <p:sp>
        <p:nvSpPr>
          <p:cNvPr id="91" name="TextBox 90">
            <a:extLst>
              <a:ext uri="{FF2B5EF4-FFF2-40B4-BE49-F238E27FC236}">
                <a16:creationId xmlns:a16="http://schemas.microsoft.com/office/drawing/2014/main" id="{274ED090-B3E0-184A-A576-B85277974880}"/>
              </a:ext>
            </a:extLst>
          </p:cNvPr>
          <p:cNvSpPr txBox="1"/>
          <p:nvPr/>
        </p:nvSpPr>
        <p:spPr>
          <a:xfrm>
            <a:off x="173755" y="1611870"/>
            <a:ext cx="8589242" cy="400110"/>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This relationship suggests one of two things.</a:t>
            </a:r>
          </a:p>
        </p:txBody>
      </p:sp>
      <p:sp>
        <p:nvSpPr>
          <p:cNvPr id="92" name="TextBox 91">
            <a:extLst>
              <a:ext uri="{FF2B5EF4-FFF2-40B4-BE49-F238E27FC236}">
                <a16:creationId xmlns:a16="http://schemas.microsoft.com/office/drawing/2014/main" id="{CCF012AA-BB74-6646-90B6-630BB4C710B6}"/>
              </a:ext>
            </a:extLst>
          </p:cNvPr>
          <p:cNvSpPr txBox="1"/>
          <p:nvPr/>
        </p:nvSpPr>
        <p:spPr>
          <a:xfrm>
            <a:off x="453157" y="2122944"/>
            <a:ext cx="8589244" cy="1938992"/>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1.) If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direction</a:t>
            </a:r>
            <a:r>
              <a:rPr lang="en-US" sz="2000" dirty="0">
                <a:latin typeface="Times New Roman" panose="02020603050405020304" pitchFamily="18" charset="0"/>
                <a:ea typeface="Palatino Linotype" charset="0"/>
                <a:cs typeface="Times New Roman" panose="02020603050405020304" pitchFamily="18" charset="0"/>
              </a:rPr>
              <a:t> of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net torque </a:t>
            </a:r>
            <a:r>
              <a:rPr lang="en-US" sz="2000" dirty="0">
                <a:latin typeface="Times New Roman" panose="02020603050405020304" pitchFamily="18" charset="0"/>
                <a:ea typeface="Palatino Linotype" charset="0"/>
                <a:cs typeface="Times New Roman" panose="02020603050405020304" pitchFamily="18" charset="0"/>
              </a:rPr>
              <a:t>applied to a body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matches</a:t>
            </a:r>
            <a:r>
              <a:rPr lang="en-US" sz="2000" dirty="0">
                <a:latin typeface="Times New Roman" panose="02020603050405020304" pitchFamily="18" charset="0"/>
                <a:ea typeface="Palatino Linotype" charset="0"/>
                <a:cs typeface="Times New Roman" panose="02020603050405020304" pitchFamily="18" charset="0"/>
              </a:rPr>
              <a:t>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direction</a:t>
            </a:r>
            <a:r>
              <a:rPr lang="en-US" sz="2000" dirty="0">
                <a:latin typeface="Times New Roman" panose="02020603050405020304" pitchFamily="18" charset="0"/>
                <a:ea typeface="Palatino Linotype" charset="0"/>
                <a:cs typeface="Times New Roman" panose="02020603050405020304" pitchFamily="18" charset="0"/>
              </a:rPr>
              <a:t> of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angular momentum vector</a:t>
            </a:r>
            <a:r>
              <a:rPr lang="en-US" sz="2000" dirty="0">
                <a:latin typeface="Times New Roman" panose="02020603050405020304" pitchFamily="18" charset="0"/>
                <a:ea typeface="Palatino Linotype" charset="0"/>
                <a:cs typeface="Times New Roman" panose="02020603050405020304" pitchFamily="18" charset="0"/>
              </a:rPr>
              <a:t> of the body (translation: it matches the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direction of </a:t>
            </a:r>
            <a:r>
              <a:rPr lang="en-US" sz="2000" dirty="0">
                <a:latin typeface="Times New Roman" panose="02020603050405020304" pitchFamily="18" charset="0"/>
                <a:ea typeface="Palatino Linotype" charset="0"/>
                <a:cs typeface="Times New Roman" panose="02020603050405020304" pitchFamily="18" charset="0"/>
              </a:rPr>
              <a:t>the body’s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angular velocity</a:t>
            </a:r>
            <a:r>
              <a:rPr lang="en-US" sz="2000" dirty="0">
                <a:latin typeface="Times New Roman" panose="02020603050405020304" pitchFamily="18" charset="0"/>
                <a:ea typeface="Palatino Linotype" charset="0"/>
                <a:cs typeface="Times New Roman" panose="02020603050405020304" pitchFamily="18" charset="0"/>
              </a:rPr>
              <a:t>), an applied torque will change the magnitude of the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angular momentum </a:t>
            </a:r>
            <a:r>
              <a:rPr lang="en-US" sz="2000" dirty="0">
                <a:latin typeface="Times New Roman" panose="02020603050405020304" pitchFamily="18" charset="0"/>
                <a:ea typeface="Palatino Linotype" charset="0"/>
                <a:cs typeface="Times New Roman" panose="02020603050405020304" pitchFamily="18" charset="0"/>
              </a:rPr>
              <a:t>(that is, the body will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angularly </a:t>
            </a:r>
            <a:r>
              <a:rPr lang="en-US" sz="2000" dirty="0">
                <a:solidFill>
                  <a:srgbClr val="00B050"/>
                </a:solidFill>
                <a:latin typeface="Times New Roman" panose="02020603050405020304" pitchFamily="18" charset="0"/>
                <a:ea typeface="Palatino Linotype" charset="0"/>
                <a:cs typeface="Times New Roman" panose="02020603050405020304" pitchFamily="18" charset="0"/>
              </a:rPr>
              <a:t>speed up </a:t>
            </a:r>
            <a:r>
              <a:rPr lang="en-US" sz="2000" dirty="0">
                <a:latin typeface="Times New Roman" panose="02020603050405020304" pitchFamily="18" charset="0"/>
                <a:ea typeface="Palatino Linotype" charset="0"/>
                <a:cs typeface="Times New Roman" panose="02020603050405020304" pitchFamily="18" charset="0"/>
              </a:rPr>
              <a:t>or </a:t>
            </a:r>
            <a:r>
              <a:rPr lang="en-US" sz="2000" dirty="0">
                <a:solidFill>
                  <a:srgbClr val="00B050"/>
                </a:solidFill>
                <a:latin typeface="Times New Roman" panose="02020603050405020304" pitchFamily="18" charset="0"/>
                <a:ea typeface="Palatino Linotype" charset="0"/>
                <a:cs typeface="Times New Roman" panose="02020603050405020304" pitchFamily="18" charset="0"/>
              </a:rPr>
              <a:t>slow down</a:t>
            </a:r>
            <a:r>
              <a:rPr lang="en-US" sz="2000" dirty="0">
                <a:latin typeface="Times New Roman" panose="02020603050405020304" pitchFamily="18" charset="0"/>
                <a:ea typeface="Palatino Linotype" charset="0"/>
                <a:cs typeface="Times New Roman" panose="02020603050405020304" pitchFamily="18" charset="0"/>
              </a:rPr>
              <a:t>).  The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translational parallel </a:t>
            </a:r>
            <a:r>
              <a:rPr lang="en-US" sz="2000" dirty="0">
                <a:latin typeface="Times New Roman" panose="02020603050405020304" pitchFamily="18" charset="0"/>
                <a:ea typeface="Palatino Linotype" charset="0"/>
                <a:cs typeface="Times New Roman" panose="02020603050405020304" pitchFamily="18" charset="0"/>
              </a:rPr>
              <a:t>to this is a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force along the line of motion </a:t>
            </a:r>
            <a:r>
              <a:rPr lang="en-US" sz="2000" dirty="0">
                <a:latin typeface="Times New Roman" panose="02020603050405020304" pitchFamily="18" charset="0"/>
                <a:ea typeface="Palatino Linotype" charset="0"/>
                <a:cs typeface="Times New Roman" panose="02020603050405020304" pitchFamily="18" charset="0"/>
              </a:rPr>
              <a:t>making a body speed up or slow down.  </a:t>
            </a:r>
          </a:p>
        </p:txBody>
      </p:sp>
      <p:sp>
        <p:nvSpPr>
          <p:cNvPr id="93" name="TextBox 92">
            <a:extLst>
              <a:ext uri="{FF2B5EF4-FFF2-40B4-BE49-F238E27FC236}">
                <a16:creationId xmlns:a16="http://schemas.microsoft.com/office/drawing/2014/main" id="{3DE73551-646C-AE4C-ABB2-D1AF9B25CF12}"/>
              </a:ext>
            </a:extLst>
          </p:cNvPr>
          <p:cNvSpPr txBox="1"/>
          <p:nvPr/>
        </p:nvSpPr>
        <p:spPr>
          <a:xfrm>
            <a:off x="453156" y="4264568"/>
            <a:ext cx="8338871" cy="1938992"/>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2.) If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direction</a:t>
            </a:r>
            <a:r>
              <a:rPr lang="en-US" sz="2000" dirty="0">
                <a:latin typeface="Times New Roman" panose="02020603050405020304" pitchFamily="18" charset="0"/>
                <a:ea typeface="Palatino Linotype" charset="0"/>
                <a:cs typeface="Times New Roman" panose="02020603050405020304" pitchFamily="18" charset="0"/>
              </a:rPr>
              <a:t> of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net torque </a:t>
            </a:r>
            <a:r>
              <a:rPr lang="en-US" sz="2000" dirty="0">
                <a:latin typeface="Times New Roman" panose="02020603050405020304" pitchFamily="18" charset="0"/>
                <a:ea typeface="Palatino Linotype" charset="0"/>
                <a:cs typeface="Times New Roman" panose="02020603050405020304" pitchFamily="18" charset="0"/>
              </a:rPr>
              <a:t>applied to a body does</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 not match </a:t>
            </a:r>
            <a:r>
              <a:rPr lang="en-US" sz="2000" dirty="0">
                <a:latin typeface="Times New Roman" panose="02020603050405020304" pitchFamily="18" charset="0"/>
                <a:ea typeface="Palatino Linotype" charset="0"/>
                <a:cs typeface="Times New Roman" panose="02020603050405020304" pitchFamily="18" charset="0"/>
              </a:rPr>
              <a:t>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direction</a:t>
            </a:r>
            <a:r>
              <a:rPr lang="en-US" sz="2000" dirty="0">
                <a:latin typeface="Times New Roman" panose="02020603050405020304" pitchFamily="18" charset="0"/>
                <a:ea typeface="Palatino Linotype" charset="0"/>
                <a:cs typeface="Times New Roman" panose="02020603050405020304" pitchFamily="18" charset="0"/>
              </a:rPr>
              <a:t> of a body’s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angular momentum vector</a:t>
            </a:r>
            <a:r>
              <a:rPr lang="en-US" sz="2000" dirty="0">
                <a:latin typeface="Times New Roman" panose="02020603050405020304" pitchFamily="18" charset="0"/>
                <a:ea typeface="Palatino Linotype" charset="0"/>
                <a:cs typeface="Times New Roman" panose="02020603050405020304" pitchFamily="18" charset="0"/>
              </a:rPr>
              <a:t>, the body’s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angular momentum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will still change</a:t>
            </a:r>
            <a:r>
              <a:rPr lang="en-US" sz="2000" dirty="0">
                <a:latin typeface="Times New Roman" panose="02020603050405020304" pitchFamily="18" charset="0"/>
                <a:ea typeface="Palatino Linotype" charset="0"/>
                <a:cs typeface="Times New Roman" panose="02020603050405020304" pitchFamily="18" charset="0"/>
              </a:rPr>
              <a:t> but </a:t>
            </a:r>
            <a:r>
              <a:rPr lang="en-US" sz="2000" dirty="0">
                <a:solidFill>
                  <a:srgbClr val="0F4CCE"/>
                </a:solidFill>
                <a:latin typeface="Times New Roman" panose="02020603050405020304" pitchFamily="18" charset="0"/>
                <a:ea typeface="Palatino Linotype" charset="0"/>
                <a:cs typeface="Times New Roman" panose="02020603050405020304" pitchFamily="18" charset="0"/>
              </a:rPr>
              <a:t>the change </a:t>
            </a:r>
            <a:r>
              <a:rPr lang="en-US" sz="2000" dirty="0">
                <a:latin typeface="Times New Roman" panose="02020603050405020304" pitchFamily="18" charset="0"/>
                <a:ea typeface="Palatino Linotype" charset="0"/>
                <a:cs typeface="Times New Roman" panose="02020603050405020304" pitchFamily="18" charset="0"/>
              </a:rPr>
              <a:t>will be in the angular momentum’s </a:t>
            </a:r>
            <a:r>
              <a:rPr lang="en-US" sz="2000" dirty="0">
                <a:solidFill>
                  <a:srgbClr val="00B050"/>
                </a:solidFill>
                <a:latin typeface="Times New Roman" panose="02020603050405020304" pitchFamily="18" charset="0"/>
                <a:ea typeface="Palatino Linotype" charset="0"/>
                <a:cs typeface="Times New Roman" panose="02020603050405020304" pitchFamily="18" charset="0"/>
              </a:rPr>
              <a:t>DIRECTION</a:t>
            </a:r>
            <a:r>
              <a:rPr lang="en-US" sz="2000" dirty="0">
                <a:latin typeface="Times New Roman" panose="02020603050405020304" pitchFamily="18" charset="0"/>
                <a:ea typeface="Palatino Linotype" charset="0"/>
                <a:cs typeface="Times New Roman" panose="02020603050405020304" pitchFamily="18" charset="0"/>
              </a:rPr>
              <a:t>, not its magnitude.  The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translational parallel </a:t>
            </a:r>
            <a:r>
              <a:rPr lang="en-US" sz="2000" dirty="0">
                <a:latin typeface="Times New Roman" panose="02020603050405020304" pitchFamily="18" charset="0"/>
                <a:ea typeface="Palatino Linotype" charset="0"/>
                <a:cs typeface="Times New Roman" panose="02020603050405020304" pitchFamily="18" charset="0"/>
              </a:rPr>
              <a:t>to this is a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force </a:t>
            </a:r>
            <a:r>
              <a:rPr lang="en-US" sz="2000" dirty="0">
                <a:latin typeface="Times New Roman" panose="02020603050405020304" pitchFamily="18" charset="0"/>
                <a:ea typeface="Palatino Linotype" charset="0"/>
                <a:cs typeface="Times New Roman" panose="02020603050405020304" pitchFamily="18" charset="0"/>
              </a:rPr>
              <a:t>that is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perpendicular to the line of motion </a:t>
            </a:r>
            <a:r>
              <a:rPr lang="en-US" sz="2000" dirty="0">
                <a:latin typeface="Times New Roman" panose="02020603050405020304" pitchFamily="18" charset="0"/>
                <a:ea typeface="Palatino Linotype" charset="0"/>
                <a:cs typeface="Times New Roman" panose="02020603050405020304" pitchFamily="18" charset="0"/>
              </a:rPr>
              <a:t>creating a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centripetal situation</a:t>
            </a:r>
            <a:r>
              <a:rPr lang="en-US" sz="2000" dirty="0">
                <a:latin typeface="Times New Roman" panose="02020603050405020304" pitchFamily="18" charset="0"/>
                <a:ea typeface="Palatino Linotype" charset="0"/>
                <a:cs typeface="Times New Roman" panose="02020603050405020304" pitchFamily="18" charset="0"/>
              </a:rPr>
              <a:t>.  The </a:t>
            </a:r>
            <a:r>
              <a:rPr lang="en-US" sz="2000" dirty="0" err="1">
                <a:latin typeface="Times New Roman" panose="02020603050405020304" pitchFamily="18" charset="0"/>
                <a:ea typeface="Palatino Linotype" charset="0"/>
                <a:cs typeface="Times New Roman" panose="02020603050405020304" pitchFamily="18" charset="0"/>
              </a:rPr>
              <a:t>precessing</a:t>
            </a:r>
            <a:r>
              <a:rPr lang="en-US" sz="2000" dirty="0">
                <a:latin typeface="Times New Roman" panose="02020603050405020304" pitchFamily="18" charset="0"/>
                <a:ea typeface="Palatino Linotype" charset="0"/>
                <a:cs typeface="Times New Roman" panose="02020603050405020304" pitchFamily="18" charset="0"/>
              </a:rPr>
              <a:t> wheel circumstance falls into this latter category.</a:t>
            </a:r>
          </a:p>
        </p:txBody>
      </p:sp>
      <p:sp>
        <p:nvSpPr>
          <p:cNvPr id="94" name="TextBox 93">
            <a:extLst>
              <a:ext uri="{FF2B5EF4-FFF2-40B4-BE49-F238E27FC236}">
                <a16:creationId xmlns:a16="http://schemas.microsoft.com/office/drawing/2014/main" id="{5C6C4A11-A500-8745-AB08-E479A8FAFEAF}"/>
              </a:ext>
            </a:extLst>
          </p:cNvPr>
          <p:cNvSpPr txBox="1"/>
          <p:nvPr/>
        </p:nvSpPr>
        <p:spPr>
          <a:xfrm>
            <a:off x="72155" y="3969603"/>
            <a:ext cx="620901" cy="400110"/>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But:</a:t>
            </a:r>
          </a:p>
        </p:txBody>
      </p:sp>
    </p:spTree>
    <p:extLst>
      <p:ext uri="{BB962C8B-B14F-4D97-AF65-F5344CB8AC3E}">
        <p14:creationId xmlns:p14="http://schemas.microsoft.com/office/powerpoint/2010/main" val="21774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dissolv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dissolve">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dissolve">
                                      <p:cBhvr>
                                        <p:cTn id="17" dur="500"/>
                                        <p:tgtEl>
                                          <p:spTgt spid="9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dissolve">
                                      <p:cBhvr>
                                        <p:cTn id="2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0276" y="633261"/>
            <a:ext cx="5813273" cy="400110"/>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Starting with </a:t>
            </a:r>
            <a:r>
              <a:rPr lang="en-US" sz="2000" dirty="0">
                <a:latin typeface="Times New Roman" panose="02020603050405020304" pitchFamily="18" charset="0"/>
                <a:ea typeface="Palatino Linotype" charset="0"/>
                <a:cs typeface="Times New Roman" panose="02020603050405020304" pitchFamily="18" charset="0"/>
              </a:rPr>
              <a:t>the hanging wheel rotating as shown:</a:t>
            </a:r>
          </a:p>
        </p:txBody>
      </p:sp>
      <p:sp>
        <p:nvSpPr>
          <p:cNvPr id="91" name="TextBox 90">
            <a:extLst>
              <a:ext uri="{FF2B5EF4-FFF2-40B4-BE49-F238E27FC236}">
                <a16:creationId xmlns:a16="http://schemas.microsoft.com/office/drawing/2014/main" id="{D89429E6-1866-FF43-A303-43084BEDBA11}"/>
              </a:ext>
            </a:extLst>
          </p:cNvPr>
          <p:cNvSpPr txBox="1"/>
          <p:nvPr/>
        </p:nvSpPr>
        <p:spPr>
          <a:xfrm>
            <a:off x="601178" y="1106896"/>
            <a:ext cx="5381181" cy="1015663"/>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The system is pinned where the chain attaches to the axle.  The force being applied is due to gravity and happens at the center of mass of the wheel.</a:t>
            </a:r>
          </a:p>
        </p:txBody>
      </p:sp>
      <p:sp>
        <p:nvSpPr>
          <p:cNvPr id="89" name="Rectangle 88">
            <a:extLst>
              <a:ext uri="{FF2B5EF4-FFF2-40B4-BE49-F238E27FC236}">
                <a16:creationId xmlns:a16="http://schemas.microsoft.com/office/drawing/2014/main" id="{03015021-300B-9B42-8C09-DA0347ABA0E9}"/>
              </a:ext>
            </a:extLst>
          </p:cNvPr>
          <p:cNvSpPr/>
          <p:nvPr/>
        </p:nvSpPr>
        <p:spPr>
          <a:xfrm rot="338897">
            <a:off x="7031794" y="1073361"/>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76F18AB-8045-2345-91CA-94F6A6258057}"/>
              </a:ext>
            </a:extLst>
          </p:cNvPr>
          <p:cNvSpPr/>
          <p:nvPr/>
        </p:nvSpPr>
        <p:spPr>
          <a:xfrm rot="20740835">
            <a:off x="6864020" y="1230092"/>
            <a:ext cx="45719" cy="89696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70AEBB7-7641-8D44-BDD1-E2FEDDD8D1DF}"/>
              </a:ext>
            </a:extLst>
          </p:cNvPr>
          <p:cNvSpPr/>
          <p:nvPr/>
        </p:nvSpPr>
        <p:spPr>
          <a:xfrm rot="20764831">
            <a:off x="7096799" y="2091666"/>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EA61D08-840A-6546-A37C-E25C9E8AE472}"/>
              </a:ext>
            </a:extLst>
          </p:cNvPr>
          <p:cNvSpPr/>
          <p:nvPr/>
        </p:nvSpPr>
        <p:spPr>
          <a:xfrm rot="535977">
            <a:off x="6901206" y="2091052"/>
            <a:ext cx="49791" cy="98429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AB154BE-BB6D-4747-ADF3-2FD7C470FEDB}"/>
              </a:ext>
            </a:extLst>
          </p:cNvPr>
          <p:cNvSpPr/>
          <p:nvPr/>
        </p:nvSpPr>
        <p:spPr>
          <a:xfrm rot="15653006" flipH="1">
            <a:off x="7188983" y="1884315"/>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7D5D35B-1E37-2848-9DB7-344067E261EC}"/>
              </a:ext>
            </a:extLst>
          </p:cNvPr>
          <p:cNvSpPr/>
          <p:nvPr/>
        </p:nvSpPr>
        <p:spPr>
          <a:xfrm rot="1895508">
            <a:off x="7165672" y="1502661"/>
            <a:ext cx="45719" cy="675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1121CE6-906B-0F48-9B5C-52A16D4E63F9}"/>
              </a:ext>
            </a:extLst>
          </p:cNvPr>
          <p:cNvSpPr/>
          <p:nvPr/>
        </p:nvSpPr>
        <p:spPr>
          <a:xfrm rot="19013928">
            <a:off x="7175322" y="2039619"/>
            <a:ext cx="45719" cy="54543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748EE77-9818-2242-88C1-A4A682E090D2}"/>
              </a:ext>
            </a:extLst>
          </p:cNvPr>
          <p:cNvSpPr/>
          <p:nvPr/>
        </p:nvSpPr>
        <p:spPr>
          <a:xfrm rot="2179512">
            <a:off x="6802320" y="2076566"/>
            <a:ext cx="45719" cy="57375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969DB1A-E706-C44A-874F-7AE63DC4CC80}"/>
              </a:ext>
            </a:extLst>
          </p:cNvPr>
          <p:cNvGrpSpPr/>
          <p:nvPr/>
        </p:nvGrpSpPr>
        <p:grpSpPr>
          <a:xfrm>
            <a:off x="7731692" y="568175"/>
            <a:ext cx="45719" cy="1542696"/>
            <a:chOff x="4695555" y="1528308"/>
            <a:chExt cx="45719" cy="1542696"/>
          </a:xfrm>
        </p:grpSpPr>
        <p:sp>
          <p:nvSpPr>
            <p:cNvPr id="113" name="Oval 112">
              <a:extLst>
                <a:ext uri="{FF2B5EF4-FFF2-40B4-BE49-F238E27FC236}">
                  <a16:creationId xmlns:a16="http://schemas.microsoft.com/office/drawing/2014/main" id="{52B3324B-F1B2-1C4B-BE16-1D22507DD515}"/>
                </a:ext>
              </a:extLst>
            </p:cNvPr>
            <p:cNvSpPr/>
            <p:nvPr/>
          </p:nvSpPr>
          <p:spPr>
            <a:xfrm>
              <a:off x="4695555" y="300672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F885922-0E31-0B4F-82FE-AA5C70F20DBA}"/>
                </a:ext>
              </a:extLst>
            </p:cNvPr>
            <p:cNvSpPr/>
            <p:nvPr/>
          </p:nvSpPr>
          <p:spPr>
            <a:xfrm>
              <a:off x="4695555" y="294244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BDFF363-034F-5A41-8E9E-DF4B143A0532}"/>
                </a:ext>
              </a:extLst>
            </p:cNvPr>
            <p:cNvSpPr/>
            <p:nvPr/>
          </p:nvSpPr>
          <p:spPr>
            <a:xfrm>
              <a:off x="4695555" y="287816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6808734-8311-BB4E-B89F-955C781ED56B}"/>
                </a:ext>
              </a:extLst>
            </p:cNvPr>
            <p:cNvSpPr/>
            <p:nvPr/>
          </p:nvSpPr>
          <p:spPr>
            <a:xfrm>
              <a:off x="4695555" y="281388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25069CC-5023-F649-ABDC-728B85D89247}"/>
                </a:ext>
              </a:extLst>
            </p:cNvPr>
            <p:cNvSpPr/>
            <p:nvPr/>
          </p:nvSpPr>
          <p:spPr>
            <a:xfrm>
              <a:off x="4695555" y="274960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C980274-C44B-584A-854E-DE1A86428067}"/>
                </a:ext>
              </a:extLst>
            </p:cNvPr>
            <p:cNvSpPr/>
            <p:nvPr/>
          </p:nvSpPr>
          <p:spPr>
            <a:xfrm>
              <a:off x="4695555" y="268533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7EF8495-FAC9-8D48-8F40-54C7C1452093}"/>
                </a:ext>
              </a:extLst>
            </p:cNvPr>
            <p:cNvSpPr/>
            <p:nvPr/>
          </p:nvSpPr>
          <p:spPr>
            <a:xfrm>
              <a:off x="4695555" y="262105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4A646CE-609C-3C4E-ADAC-79D90B155AE2}"/>
                </a:ext>
              </a:extLst>
            </p:cNvPr>
            <p:cNvSpPr/>
            <p:nvPr/>
          </p:nvSpPr>
          <p:spPr>
            <a:xfrm>
              <a:off x="4695555" y="255677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003C68E-0EF5-644E-9851-1BADFE084F04}"/>
                </a:ext>
              </a:extLst>
            </p:cNvPr>
            <p:cNvSpPr/>
            <p:nvPr/>
          </p:nvSpPr>
          <p:spPr>
            <a:xfrm>
              <a:off x="4695555" y="249249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57C718A-EA30-C44B-80EF-914DBE91E9F5}"/>
                </a:ext>
              </a:extLst>
            </p:cNvPr>
            <p:cNvSpPr/>
            <p:nvPr/>
          </p:nvSpPr>
          <p:spPr>
            <a:xfrm>
              <a:off x="4695555" y="242821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F729BFD-559B-8E41-91FE-6A729FE3E5A5}"/>
                </a:ext>
              </a:extLst>
            </p:cNvPr>
            <p:cNvSpPr/>
            <p:nvPr/>
          </p:nvSpPr>
          <p:spPr>
            <a:xfrm>
              <a:off x="4695555" y="236393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8075F13-1ED8-C940-A70B-D9FA9343BB17}"/>
                </a:ext>
              </a:extLst>
            </p:cNvPr>
            <p:cNvSpPr/>
            <p:nvPr/>
          </p:nvSpPr>
          <p:spPr>
            <a:xfrm>
              <a:off x="4695555" y="229965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5438298-2B63-6C4D-AAF7-E9F1B220F7AE}"/>
                </a:ext>
              </a:extLst>
            </p:cNvPr>
            <p:cNvSpPr/>
            <p:nvPr/>
          </p:nvSpPr>
          <p:spPr>
            <a:xfrm>
              <a:off x="4695555" y="223537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C863FDE-2775-4749-876F-65A198F1FC1F}"/>
                </a:ext>
              </a:extLst>
            </p:cNvPr>
            <p:cNvSpPr/>
            <p:nvPr/>
          </p:nvSpPr>
          <p:spPr>
            <a:xfrm>
              <a:off x="4695555" y="217109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F7B5C78-D75D-904F-BD1A-C1EAD042B25C}"/>
                </a:ext>
              </a:extLst>
            </p:cNvPr>
            <p:cNvSpPr/>
            <p:nvPr/>
          </p:nvSpPr>
          <p:spPr>
            <a:xfrm>
              <a:off x="4695555" y="210681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4C56FFF-4DA6-E54F-9C73-196462EAEC74}"/>
                </a:ext>
              </a:extLst>
            </p:cNvPr>
            <p:cNvSpPr/>
            <p:nvPr/>
          </p:nvSpPr>
          <p:spPr>
            <a:xfrm>
              <a:off x="4695555" y="204254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958510F-3369-A546-B546-5777E467D68A}"/>
                </a:ext>
              </a:extLst>
            </p:cNvPr>
            <p:cNvSpPr/>
            <p:nvPr/>
          </p:nvSpPr>
          <p:spPr>
            <a:xfrm>
              <a:off x="4695555" y="197826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79EB83E-3DA8-E944-B767-989ACAD4114A}"/>
                </a:ext>
              </a:extLst>
            </p:cNvPr>
            <p:cNvSpPr/>
            <p:nvPr/>
          </p:nvSpPr>
          <p:spPr>
            <a:xfrm>
              <a:off x="4695555" y="191398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45EB232-56F2-0142-9774-F9CDF6A3D450}"/>
                </a:ext>
              </a:extLst>
            </p:cNvPr>
            <p:cNvSpPr/>
            <p:nvPr/>
          </p:nvSpPr>
          <p:spPr>
            <a:xfrm>
              <a:off x="4695555" y="184970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BEB34C99-2698-3F4A-A73D-7D30D7A7CF8C}"/>
                </a:ext>
              </a:extLst>
            </p:cNvPr>
            <p:cNvSpPr/>
            <p:nvPr/>
          </p:nvSpPr>
          <p:spPr>
            <a:xfrm>
              <a:off x="4695555" y="178542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65F8EDA-9788-6C4E-B596-8A45251B1D06}"/>
                </a:ext>
              </a:extLst>
            </p:cNvPr>
            <p:cNvSpPr/>
            <p:nvPr/>
          </p:nvSpPr>
          <p:spPr>
            <a:xfrm>
              <a:off x="4695555" y="172114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F23BA154-8C2A-644B-869C-240558BD734A}"/>
                </a:ext>
              </a:extLst>
            </p:cNvPr>
            <p:cNvSpPr/>
            <p:nvPr/>
          </p:nvSpPr>
          <p:spPr>
            <a:xfrm>
              <a:off x="4695555" y="165686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D60CCBE-5ADE-6B49-BDA4-49EAACAE847C}"/>
                </a:ext>
              </a:extLst>
            </p:cNvPr>
            <p:cNvSpPr/>
            <p:nvPr/>
          </p:nvSpPr>
          <p:spPr>
            <a:xfrm>
              <a:off x="4695555" y="159258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A289C8C6-0EFB-A34F-9063-6BE7A7D22DA9}"/>
                </a:ext>
              </a:extLst>
            </p:cNvPr>
            <p:cNvSpPr/>
            <p:nvPr/>
          </p:nvSpPr>
          <p:spPr>
            <a:xfrm>
              <a:off x="4695555" y="152830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0B3983CF-0A76-BC43-BA5A-6BAC41D72B01}"/>
              </a:ext>
            </a:extLst>
          </p:cNvPr>
          <p:cNvGrpSpPr/>
          <p:nvPr/>
        </p:nvGrpSpPr>
        <p:grpSpPr>
          <a:xfrm flipH="1">
            <a:off x="6197491" y="2061427"/>
            <a:ext cx="762015" cy="83701"/>
            <a:chOff x="2164454" y="2431840"/>
            <a:chExt cx="339725" cy="83701"/>
          </a:xfrm>
        </p:grpSpPr>
        <p:sp>
          <p:nvSpPr>
            <p:cNvPr id="111" name="Freeform 110">
              <a:extLst>
                <a:ext uri="{FF2B5EF4-FFF2-40B4-BE49-F238E27FC236}">
                  <a16:creationId xmlns:a16="http://schemas.microsoft.com/office/drawing/2014/main" id="{C38EAE3A-B5B1-EB4F-83F8-D168C3D6B247}"/>
                </a:ext>
              </a:extLst>
            </p:cNvPr>
            <p:cNvSpPr/>
            <p:nvPr/>
          </p:nvSpPr>
          <p:spPr>
            <a:xfrm>
              <a:off x="2164454" y="243184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A21D1269-076F-744A-957A-B0EDE05CBFEE}"/>
                </a:ext>
              </a:extLst>
            </p:cNvPr>
            <p:cNvSpPr/>
            <p:nvPr/>
          </p:nvSpPr>
          <p:spPr>
            <a:xfrm flipV="1">
              <a:off x="2164454" y="2464835"/>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Rectangle 103">
            <a:extLst>
              <a:ext uri="{FF2B5EF4-FFF2-40B4-BE49-F238E27FC236}">
                <a16:creationId xmlns:a16="http://schemas.microsoft.com/office/drawing/2014/main" id="{26964DF1-2A95-0B4F-BE47-2B5FECE587BE}"/>
              </a:ext>
            </a:extLst>
          </p:cNvPr>
          <p:cNvSpPr/>
          <p:nvPr/>
        </p:nvSpPr>
        <p:spPr>
          <a:xfrm rot="18871821" flipH="1">
            <a:off x="6784077" y="1631401"/>
            <a:ext cx="45719" cy="58712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5AC25D2-712F-F946-B13C-E5568BEE9664}"/>
              </a:ext>
            </a:extLst>
          </p:cNvPr>
          <p:cNvSpPr/>
          <p:nvPr/>
        </p:nvSpPr>
        <p:spPr>
          <a:xfrm rot="15653006" flipH="1">
            <a:off x="6770958" y="1944587"/>
            <a:ext cx="55454" cy="38302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onut 105">
            <a:extLst>
              <a:ext uri="{FF2B5EF4-FFF2-40B4-BE49-F238E27FC236}">
                <a16:creationId xmlns:a16="http://schemas.microsoft.com/office/drawing/2014/main" id="{FB055F6E-2B84-B749-B26C-55DC7847ECA2}"/>
              </a:ext>
            </a:extLst>
          </p:cNvPr>
          <p:cNvSpPr/>
          <p:nvPr/>
        </p:nvSpPr>
        <p:spPr>
          <a:xfrm>
            <a:off x="6506961" y="954266"/>
            <a:ext cx="989603" cy="2292444"/>
          </a:xfrm>
          <a:prstGeom prst="donut">
            <a:avLst>
              <a:gd name="adj" fmla="val 11513"/>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7" name="Group 106">
            <a:extLst>
              <a:ext uri="{FF2B5EF4-FFF2-40B4-BE49-F238E27FC236}">
                <a16:creationId xmlns:a16="http://schemas.microsoft.com/office/drawing/2014/main" id="{C0074578-F6D0-E946-B05D-A718B485322C}"/>
              </a:ext>
            </a:extLst>
          </p:cNvPr>
          <p:cNvGrpSpPr/>
          <p:nvPr/>
        </p:nvGrpSpPr>
        <p:grpSpPr>
          <a:xfrm>
            <a:off x="6998251" y="2042947"/>
            <a:ext cx="762015" cy="92579"/>
            <a:chOff x="2164454" y="2414084"/>
            <a:chExt cx="339725" cy="92579"/>
          </a:xfrm>
        </p:grpSpPr>
        <p:sp>
          <p:nvSpPr>
            <p:cNvPr id="109" name="Freeform 108">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8" name="Oval 107">
            <a:extLst>
              <a:ext uri="{FF2B5EF4-FFF2-40B4-BE49-F238E27FC236}">
                <a16:creationId xmlns:a16="http://schemas.microsoft.com/office/drawing/2014/main" id="{55E7F34D-8464-3946-BC67-FEBB8CBFC0EB}"/>
              </a:ext>
            </a:extLst>
          </p:cNvPr>
          <p:cNvSpPr/>
          <p:nvPr/>
        </p:nvSpPr>
        <p:spPr>
          <a:xfrm>
            <a:off x="6976121" y="2026856"/>
            <a:ext cx="64591" cy="120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Freeform 136">
            <a:extLst>
              <a:ext uri="{FF2B5EF4-FFF2-40B4-BE49-F238E27FC236}">
                <a16:creationId xmlns:a16="http://schemas.microsoft.com/office/drawing/2014/main" id="{2AAE8539-5C63-2F43-ACE0-5ED75F9EA520}"/>
              </a:ext>
            </a:extLst>
          </p:cNvPr>
          <p:cNvSpPr/>
          <p:nvPr/>
        </p:nvSpPr>
        <p:spPr>
          <a:xfrm>
            <a:off x="6154673" y="3379966"/>
            <a:ext cx="2667000" cy="419100"/>
          </a:xfrm>
          <a:custGeom>
            <a:avLst/>
            <a:gdLst>
              <a:gd name="connsiteX0" fmla="*/ 241300 w 2667000"/>
              <a:gd name="connsiteY0" fmla="*/ 0 h 419100"/>
              <a:gd name="connsiteX1" fmla="*/ 0 w 2667000"/>
              <a:gd name="connsiteY1" fmla="*/ 419100 h 419100"/>
              <a:gd name="connsiteX2" fmla="*/ 2463800 w 2667000"/>
              <a:gd name="connsiteY2" fmla="*/ 419100 h 419100"/>
              <a:gd name="connsiteX3" fmla="*/ 2667000 w 2667000"/>
              <a:gd name="connsiteY3" fmla="*/ 12700 h 419100"/>
              <a:gd name="connsiteX4" fmla="*/ 241300 w 26670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0" h="419100">
                <a:moveTo>
                  <a:pt x="241300" y="0"/>
                </a:moveTo>
                <a:lnTo>
                  <a:pt x="0" y="419100"/>
                </a:lnTo>
                <a:lnTo>
                  <a:pt x="2463800" y="419100"/>
                </a:lnTo>
                <a:lnTo>
                  <a:pt x="2667000" y="12700"/>
                </a:lnTo>
                <a:lnTo>
                  <a:pt x="241300" y="0"/>
                </a:lnTo>
                <a:close/>
              </a:path>
            </a:pathLst>
          </a:custGeom>
          <a:gradFill>
            <a:gsLst>
              <a:gs pos="100000">
                <a:schemeClr val="accent1">
                  <a:tint val="100000"/>
                  <a:shade val="100000"/>
                  <a:satMod val="130000"/>
                </a:schemeClr>
              </a:gs>
              <a:gs pos="28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1A47D02-69B8-8A46-95BF-47B079C05BB3}"/>
              </a:ext>
            </a:extLst>
          </p:cNvPr>
          <p:cNvSpPr/>
          <p:nvPr/>
        </p:nvSpPr>
        <p:spPr>
          <a:xfrm>
            <a:off x="8295892" y="516116"/>
            <a:ext cx="106681" cy="2971814"/>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3885DCB-916E-8345-8B69-79F19A665196}"/>
              </a:ext>
            </a:extLst>
          </p:cNvPr>
          <p:cNvSpPr/>
          <p:nvPr/>
        </p:nvSpPr>
        <p:spPr>
          <a:xfrm>
            <a:off x="8257792" y="568175"/>
            <a:ext cx="106681" cy="2995955"/>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Freeform 139">
            <a:extLst>
              <a:ext uri="{FF2B5EF4-FFF2-40B4-BE49-F238E27FC236}">
                <a16:creationId xmlns:a16="http://schemas.microsoft.com/office/drawing/2014/main" id="{C1B44898-346D-CA4D-A694-6F13E0F76909}"/>
              </a:ext>
            </a:extLst>
          </p:cNvPr>
          <p:cNvSpPr/>
          <p:nvPr/>
        </p:nvSpPr>
        <p:spPr>
          <a:xfrm>
            <a:off x="8364473" y="417691"/>
            <a:ext cx="38100" cy="149225"/>
          </a:xfrm>
          <a:custGeom>
            <a:avLst/>
            <a:gdLst>
              <a:gd name="connsiteX0" fmla="*/ 0 w 38100"/>
              <a:gd name="connsiteY0" fmla="*/ 149225 h 149225"/>
              <a:gd name="connsiteX1" fmla="*/ 38100 w 38100"/>
              <a:gd name="connsiteY1" fmla="*/ 98425 h 149225"/>
              <a:gd name="connsiteX2" fmla="*/ 38100 w 38100"/>
              <a:gd name="connsiteY2" fmla="*/ 0 h 149225"/>
              <a:gd name="connsiteX3" fmla="*/ 0 w 38100"/>
              <a:gd name="connsiteY3" fmla="*/ 53975 h 149225"/>
              <a:gd name="connsiteX4" fmla="*/ 0 w 38100"/>
              <a:gd name="connsiteY4" fmla="*/ 149225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49225">
                <a:moveTo>
                  <a:pt x="0" y="149225"/>
                </a:moveTo>
                <a:lnTo>
                  <a:pt x="38100" y="98425"/>
                </a:lnTo>
                <a:lnTo>
                  <a:pt x="38100" y="0"/>
                </a:lnTo>
                <a:lnTo>
                  <a:pt x="0" y="53975"/>
                </a:lnTo>
                <a:lnTo>
                  <a:pt x="0" y="149225"/>
                </a:lnTo>
                <a:close/>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6C7F518-BDE2-4F4D-9F26-02B8677F8210}"/>
              </a:ext>
            </a:extLst>
          </p:cNvPr>
          <p:cNvSpPr/>
          <p:nvPr/>
        </p:nvSpPr>
        <p:spPr>
          <a:xfrm>
            <a:off x="7054653" y="466469"/>
            <a:ext cx="1309820" cy="101706"/>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Freeform 141">
            <a:extLst>
              <a:ext uri="{FF2B5EF4-FFF2-40B4-BE49-F238E27FC236}">
                <a16:creationId xmlns:a16="http://schemas.microsoft.com/office/drawing/2014/main" id="{52B29556-FB80-4D49-A86B-C82D63CC4C42}"/>
              </a:ext>
            </a:extLst>
          </p:cNvPr>
          <p:cNvSpPr/>
          <p:nvPr/>
        </p:nvSpPr>
        <p:spPr>
          <a:xfrm>
            <a:off x="7056373" y="420866"/>
            <a:ext cx="1343025" cy="47625"/>
          </a:xfrm>
          <a:custGeom>
            <a:avLst/>
            <a:gdLst>
              <a:gd name="connsiteX0" fmla="*/ 0 w 1343025"/>
              <a:gd name="connsiteY0" fmla="*/ 44450 h 47625"/>
              <a:gd name="connsiteX1" fmla="*/ 44450 w 1343025"/>
              <a:gd name="connsiteY1" fmla="*/ 0 h 47625"/>
              <a:gd name="connsiteX2" fmla="*/ 1343025 w 1343025"/>
              <a:gd name="connsiteY2" fmla="*/ 0 h 47625"/>
              <a:gd name="connsiteX3" fmla="*/ 1304925 w 1343025"/>
              <a:gd name="connsiteY3" fmla="*/ 47625 h 47625"/>
              <a:gd name="connsiteX4" fmla="*/ 0 w 1343025"/>
              <a:gd name="connsiteY4" fmla="*/ 4445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7625">
                <a:moveTo>
                  <a:pt x="0" y="44450"/>
                </a:moveTo>
                <a:lnTo>
                  <a:pt x="44450" y="0"/>
                </a:lnTo>
                <a:lnTo>
                  <a:pt x="1343025" y="0"/>
                </a:lnTo>
                <a:lnTo>
                  <a:pt x="1304925" y="47625"/>
                </a:lnTo>
                <a:lnTo>
                  <a:pt x="0" y="44450"/>
                </a:lnTo>
                <a:close/>
              </a:path>
            </a:pathLst>
          </a:cu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15877E37-8980-FB4E-A32E-DF6E3801F65D}"/>
              </a:ext>
            </a:extLst>
          </p:cNvPr>
          <p:cNvCxnSpPr>
            <a:cxnSpLocks/>
          </p:cNvCxnSpPr>
          <p:nvPr/>
        </p:nvCxnSpPr>
        <p:spPr>
          <a:xfrm>
            <a:off x="6992172" y="2150998"/>
            <a:ext cx="1" cy="844942"/>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2" name="Object 61">
            <a:extLst>
              <a:ext uri="{FF2B5EF4-FFF2-40B4-BE49-F238E27FC236}">
                <a16:creationId xmlns:a16="http://schemas.microsoft.com/office/drawing/2014/main" id="{A240AAC2-D574-3846-8E42-3437D6A434AE}"/>
              </a:ext>
            </a:extLst>
          </p:cNvPr>
          <p:cNvGraphicFramePr>
            <a:graphicFrameLocks noChangeAspect="1"/>
          </p:cNvGraphicFramePr>
          <p:nvPr/>
        </p:nvGraphicFramePr>
        <p:xfrm>
          <a:off x="7065804" y="2463359"/>
          <a:ext cx="322263" cy="527050"/>
        </p:xfrm>
        <a:graphic>
          <a:graphicData uri="http://schemas.openxmlformats.org/presentationml/2006/ole">
            <mc:AlternateContent xmlns:mc="http://schemas.openxmlformats.org/markup-compatibility/2006">
              <mc:Choice xmlns:v="urn:schemas-microsoft-com:vml" Requires="v">
                <p:oleObj spid="_x0000_s258129" r:id="rId3" imgW="165100" imgH="266700" progId="Equation.DSMT4">
                  <p:embed/>
                </p:oleObj>
              </mc:Choice>
              <mc:Fallback>
                <p:oleObj r:id="rId3" imgW="165100" imgH="266700" progId="Equation.DSMT4">
                  <p:embed/>
                  <p:pic>
                    <p:nvPicPr>
                      <p:cNvPr id="62" name="Object 61">
                        <a:extLst>
                          <a:ext uri="{FF2B5EF4-FFF2-40B4-BE49-F238E27FC236}">
                            <a16:creationId xmlns:a16="http://schemas.microsoft.com/office/drawing/2014/main" id="{A240AAC2-D574-3846-8E42-3437D6A434AE}"/>
                          </a:ext>
                        </a:extLst>
                      </p:cNvPr>
                      <p:cNvPicPr/>
                      <p:nvPr/>
                    </p:nvPicPr>
                    <p:blipFill>
                      <a:blip r:embed="rId4"/>
                      <a:stretch>
                        <a:fillRect/>
                      </a:stretch>
                    </p:blipFill>
                    <p:spPr>
                      <a:xfrm>
                        <a:off x="7065804" y="2463359"/>
                        <a:ext cx="322263" cy="527050"/>
                      </a:xfrm>
                      <a:prstGeom prst="rect">
                        <a:avLst/>
                      </a:prstGeom>
                    </p:spPr>
                  </p:pic>
                </p:oleObj>
              </mc:Fallback>
            </mc:AlternateContent>
          </a:graphicData>
        </a:graphic>
      </p:graphicFrame>
      <p:cxnSp>
        <p:nvCxnSpPr>
          <p:cNvPr id="63" name="Straight Arrow Connector 62">
            <a:extLst>
              <a:ext uri="{FF2B5EF4-FFF2-40B4-BE49-F238E27FC236}">
                <a16:creationId xmlns:a16="http://schemas.microsoft.com/office/drawing/2014/main" id="{4A23F6E8-9698-F744-8110-B8F8996A97A4}"/>
              </a:ext>
            </a:extLst>
          </p:cNvPr>
          <p:cNvCxnSpPr>
            <a:cxnSpLocks/>
          </p:cNvCxnSpPr>
          <p:nvPr/>
        </p:nvCxnSpPr>
        <p:spPr>
          <a:xfrm flipH="1" flipV="1">
            <a:off x="7022923" y="2100296"/>
            <a:ext cx="694119" cy="3384"/>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a:extLst>
              <a:ext uri="{FF2B5EF4-FFF2-40B4-BE49-F238E27FC236}">
                <a16:creationId xmlns:a16="http://schemas.microsoft.com/office/drawing/2014/main" id="{3143598D-F565-E747-9CED-6FF65454E915}"/>
              </a:ext>
            </a:extLst>
          </p:cNvPr>
          <p:cNvGraphicFramePr>
            <a:graphicFrameLocks noChangeAspect="1"/>
          </p:cNvGraphicFramePr>
          <p:nvPr/>
        </p:nvGraphicFramePr>
        <p:xfrm>
          <a:off x="7483081" y="1750391"/>
          <a:ext cx="223837" cy="325437"/>
        </p:xfrm>
        <a:graphic>
          <a:graphicData uri="http://schemas.openxmlformats.org/presentationml/2006/ole">
            <mc:AlternateContent xmlns:mc="http://schemas.openxmlformats.org/markup-compatibility/2006">
              <mc:Choice xmlns:v="urn:schemas-microsoft-com:vml" Requires="v">
                <p:oleObj spid="_x0000_s258130" r:id="rId5" imgW="114300" imgH="165100" progId="Equation.DSMT4">
                  <p:embed/>
                </p:oleObj>
              </mc:Choice>
              <mc:Fallback>
                <p:oleObj r:id="rId5" imgW="114300" imgH="165100" progId="Equation.DSMT4">
                  <p:embed/>
                  <p:pic>
                    <p:nvPicPr>
                      <p:cNvPr id="65" name="Object 64">
                        <a:extLst>
                          <a:ext uri="{FF2B5EF4-FFF2-40B4-BE49-F238E27FC236}">
                            <a16:creationId xmlns:a16="http://schemas.microsoft.com/office/drawing/2014/main" id="{3143598D-F565-E747-9CED-6FF65454E915}"/>
                          </a:ext>
                        </a:extLst>
                      </p:cNvPr>
                      <p:cNvPicPr/>
                      <p:nvPr/>
                    </p:nvPicPr>
                    <p:blipFill>
                      <a:blip r:embed="rId6"/>
                      <a:stretch>
                        <a:fillRect/>
                      </a:stretch>
                    </p:blipFill>
                    <p:spPr>
                      <a:xfrm>
                        <a:off x="7483081" y="1750391"/>
                        <a:ext cx="223837" cy="325437"/>
                      </a:xfrm>
                      <a:prstGeom prst="rect">
                        <a:avLst/>
                      </a:prstGeom>
                    </p:spPr>
                  </p:pic>
                </p:oleObj>
              </mc:Fallback>
            </mc:AlternateContent>
          </a:graphicData>
        </a:graphic>
      </p:graphicFrame>
      <p:sp>
        <p:nvSpPr>
          <p:cNvPr id="10" name="Freeform 9">
            <a:extLst>
              <a:ext uri="{FF2B5EF4-FFF2-40B4-BE49-F238E27FC236}">
                <a16:creationId xmlns:a16="http://schemas.microsoft.com/office/drawing/2014/main" id="{DF1DB6E2-4C3B-8A4F-A51A-BE9C86F7154F}"/>
              </a:ext>
            </a:extLst>
          </p:cNvPr>
          <p:cNvSpPr/>
          <p:nvPr/>
        </p:nvSpPr>
        <p:spPr>
          <a:xfrm>
            <a:off x="6348336" y="2186108"/>
            <a:ext cx="584200" cy="758825"/>
          </a:xfrm>
          <a:custGeom>
            <a:avLst/>
            <a:gdLst>
              <a:gd name="connsiteX0" fmla="*/ 584200 w 584200"/>
              <a:gd name="connsiteY0" fmla="*/ 34925 h 758825"/>
              <a:gd name="connsiteX1" fmla="*/ 149225 w 584200"/>
              <a:gd name="connsiteY1" fmla="*/ 669925 h 758825"/>
              <a:gd name="connsiteX2" fmla="*/ 203200 w 584200"/>
              <a:gd name="connsiteY2" fmla="*/ 698500 h 758825"/>
              <a:gd name="connsiteX3" fmla="*/ 9525 w 584200"/>
              <a:gd name="connsiteY3" fmla="*/ 758825 h 758825"/>
              <a:gd name="connsiteX4" fmla="*/ 0 w 584200"/>
              <a:gd name="connsiteY4" fmla="*/ 561975 h 758825"/>
              <a:gd name="connsiteX5" fmla="*/ 53975 w 584200"/>
              <a:gd name="connsiteY5" fmla="*/ 596900 h 758825"/>
              <a:gd name="connsiteX6" fmla="*/ 536575 w 584200"/>
              <a:gd name="connsiteY6" fmla="*/ 0 h 758825"/>
              <a:gd name="connsiteX7" fmla="*/ 584200 w 584200"/>
              <a:gd name="connsiteY7" fmla="*/ 34925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00" h="758825">
                <a:moveTo>
                  <a:pt x="584200" y="34925"/>
                </a:moveTo>
                <a:lnTo>
                  <a:pt x="149225" y="669925"/>
                </a:lnTo>
                <a:lnTo>
                  <a:pt x="203200" y="698500"/>
                </a:lnTo>
                <a:lnTo>
                  <a:pt x="9525" y="758825"/>
                </a:lnTo>
                <a:lnTo>
                  <a:pt x="0" y="561975"/>
                </a:lnTo>
                <a:lnTo>
                  <a:pt x="53975" y="596900"/>
                </a:lnTo>
                <a:lnTo>
                  <a:pt x="536575" y="0"/>
                </a:lnTo>
                <a:lnTo>
                  <a:pt x="584200" y="34925"/>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a:extLst>
              <a:ext uri="{FF2B5EF4-FFF2-40B4-BE49-F238E27FC236}">
                <a16:creationId xmlns:a16="http://schemas.microsoft.com/office/drawing/2014/main" id="{017476CC-95B6-D04D-AFAA-7F16515D0142}"/>
              </a:ext>
            </a:extLst>
          </p:cNvPr>
          <p:cNvGraphicFramePr>
            <a:graphicFrameLocks noChangeAspect="1"/>
          </p:cNvGraphicFramePr>
          <p:nvPr/>
        </p:nvGraphicFramePr>
        <p:xfrm>
          <a:off x="5409457" y="2919665"/>
          <a:ext cx="1308806" cy="485570"/>
        </p:xfrm>
        <a:graphic>
          <a:graphicData uri="http://schemas.openxmlformats.org/presentationml/2006/ole">
            <mc:AlternateContent xmlns:mc="http://schemas.openxmlformats.org/markup-compatibility/2006">
              <mc:Choice xmlns:v="urn:schemas-microsoft-com:vml" Requires="v">
                <p:oleObj spid="_x0000_s258131" r:id="rId7" imgW="762000" imgH="279400" progId="Equation.DSMT4">
                  <p:embed/>
                </p:oleObj>
              </mc:Choice>
              <mc:Fallback>
                <p:oleObj r:id="rId7" imgW="762000" imgH="279400" progId="Equation.DSMT4">
                  <p:embed/>
                  <p:pic>
                    <p:nvPicPr>
                      <p:cNvPr id="70" name="Object 69">
                        <a:extLst>
                          <a:ext uri="{FF2B5EF4-FFF2-40B4-BE49-F238E27FC236}">
                            <a16:creationId xmlns:a16="http://schemas.microsoft.com/office/drawing/2014/main" id="{017476CC-95B6-D04D-AFAA-7F16515D0142}"/>
                          </a:ext>
                        </a:extLst>
                      </p:cNvPr>
                      <p:cNvPicPr/>
                      <p:nvPr/>
                    </p:nvPicPr>
                    <p:blipFill>
                      <a:blip r:embed="rId8"/>
                      <a:stretch>
                        <a:fillRect/>
                      </a:stretch>
                    </p:blipFill>
                    <p:spPr>
                      <a:xfrm>
                        <a:off x="5409457" y="2919665"/>
                        <a:ext cx="1308806" cy="485570"/>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22EDB41B-C47E-FA40-82DE-68402F57FC86}"/>
              </a:ext>
            </a:extLst>
          </p:cNvPr>
          <p:cNvGrpSpPr/>
          <p:nvPr/>
        </p:nvGrpSpPr>
        <p:grpSpPr>
          <a:xfrm>
            <a:off x="93250" y="3279113"/>
            <a:ext cx="2264867" cy="2862322"/>
            <a:chOff x="93250" y="3279113"/>
            <a:chExt cx="2264867" cy="2862322"/>
          </a:xfrm>
        </p:grpSpPr>
        <p:sp>
          <p:nvSpPr>
            <p:cNvPr id="71" name="TextBox 70">
              <a:extLst>
                <a:ext uri="{FF2B5EF4-FFF2-40B4-BE49-F238E27FC236}">
                  <a16:creationId xmlns:a16="http://schemas.microsoft.com/office/drawing/2014/main" id="{A4002C27-1216-FB4F-A886-0C3A51F87BB2}"/>
                </a:ext>
              </a:extLst>
            </p:cNvPr>
            <p:cNvSpPr txBox="1"/>
            <p:nvPr/>
          </p:nvSpPr>
          <p:spPr>
            <a:xfrm>
              <a:off x="93250" y="3279113"/>
              <a:ext cx="2264867" cy="2862322"/>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With the torque (i.e.,       ) at right angle to    , the direction of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change of angular momentum </a:t>
              </a:r>
              <a:r>
                <a:rPr lang="en-US" sz="2000" dirty="0">
                  <a:latin typeface="Times New Roman" panose="02020603050405020304" pitchFamily="18" charset="0"/>
                  <a:ea typeface="Palatino Linotype" charset="0"/>
                  <a:cs typeface="Times New Roman" panose="02020603050405020304" pitchFamily="18" charset="0"/>
                </a:rPr>
                <a:t>demands that the body’s axle must </a:t>
              </a:r>
              <a:r>
                <a:rPr lang="en-US" sz="2000" dirty="0" err="1">
                  <a:latin typeface="Times New Roman" panose="02020603050405020304" pitchFamily="18" charset="0"/>
                  <a:ea typeface="Palatino Linotype" charset="0"/>
                  <a:cs typeface="Times New Roman" panose="02020603050405020304" pitchFamily="18" charset="0"/>
                </a:rPr>
                <a:t>precess</a:t>
              </a:r>
              <a:r>
                <a:rPr lang="en-US" sz="2000" dirty="0">
                  <a:latin typeface="Times New Roman" panose="02020603050405020304" pitchFamily="18" charset="0"/>
                  <a:ea typeface="Palatino Linotype" charset="0"/>
                  <a:cs typeface="Times New Roman" panose="02020603050405020304" pitchFamily="18" charset="0"/>
                </a:rPr>
                <a:t>! </a:t>
              </a:r>
            </a:p>
          </p:txBody>
        </p:sp>
        <p:graphicFrame>
          <p:nvGraphicFramePr>
            <p:cNvPr id="72" name="Object 71">
              <a:extLst>
                <a:ext uri="{FF2B5EF4-FFF2-40B4-BE49-F238E27FC236}">
                  <a16:creationId xmlns:a16="http://schemas.microsoft.com/office/drawing/2014/main" id="{3F4471F2-CB70-AC43-8295-B96C7F72566D}"/>
                </a:ext>
              </a:extLst>
            </p:cNvPr>
            <p:cNvGraphicFramePr>
              <a:graphicFrameLocks noChangeAspect="1"/>
            </p:cNvGraphicFramePr>
            <p:nvPr/>
          </p:nvGraphicFramePr>
          <p:xfrm>
            <a:off x="692791" y="3603182"/>
            <a:ext cx="414337" cy="330200"/>
          </p:xfrm>
          <a:graphic>
            <a:graphicData uri="http://schemas.openxmlformats.org/presentationml/2006/ole">
              <mc:AlternateContent xmlns:mc="http://schemas.openxmlformats.org/markup-compatibility/2006">
                <mc:Choice xmlns:v="urn:schemas-microsoft-com:vml" Requires="v">
                  <p:oleObj spid="_x0000_s258132" r:id="rId9" imgW="241300" imgH="190500" progId="Equation.DSMT4">
                    <p:embed/>
                  </p:oleObj>
                </mc:Choice>
                <mc:Fallback>
                  <p:oleObj r:id="rId9" imgW="241300" imgH="190500" progId="Equation.DSMT4">
                    <p:embed/>
                    <p:pic>
                      <p:nvPicPr>
                        <p:cNvPr id="72" name="Object 71">
                          <a:extLst>
                            <a:ext uri="{FF2B5EF4-FFF2-40B4-BE49-F238E27FC236}">
                              <a16:creationId xmlns:a16="http://schemas.microsoft.com/office/drawing/2014/main" id="{3F4471F2-CB70-AC43-8295-B96C7F72566D}"/>
                            </a:ext>
                          </a:extLst>
                        </p:cNvPr>
                        <p:cNvPicPr/>
                        <p:nvPr/>
                      </p:nvPicPr>
                      <p:blipFill>
                        <a:blip r:embed="rId10"/>
                        <a:stretch>
                          <a:fillRect/>
                        </a:stretch>
                      </p:blipFill>
                      <p:spPr>
                        <a:xfrm>
                          <a:off x="692791" y="3603182"/>
                          <a:ext cx="414337" cy="3302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id="{F9EFC011-CE50-0F41-A647-9F8EA59F49AC}"/>
                </a:ext>
              </a:extLst>
            </p:cNvPr>
            <p:cNvGraphicFramePr>
              <a:graphicFrameLocks noChangeAspect="1"/>
            </p:cNvGraphicFramePr>
            <p:nvPr/>
          </p:nvGraphicFramePr>
          <p:xfrm>
            <a:off x="1007236" y="3891445"/>
            <a:ext cx="239713" cy="330200"/>
          </p:xfrm>
          <a:graphic>
            <a:graphicData uri="http://schemas.openxmlformats.org/presentationml/2006/ole">
              <mc:AlternateContent xmlns:mc="http://schemas.openxmlformats.org/markup-compatibility/2006">
                <mc:Choice xmlns:v="urn:schemas-microsoft-com:vml" Requires="v">
                  <p:oleObj spid="_x0000_s258133" r:id="rId11" imgW="139700" imgH="190500" progId="Equation.DSMT4">
                    <p:embed/>
                  </p:oleObj>
                </mc:Choice>
                <mc:Fallback>
                  <p:oleObj r:id="rId11" imgW="139700" imgH="190500" progId="Equation.DSMT4">
                    <p:embed/>
                    <p:pic>
                      <p:nvPicPr>
                        <p:cNvPr id="73" name="Object 72">
                          <a:extLst>
                            <a:ext uri="{FF2B5EF4-FFF2-40B4-BE49-F238E27FC236}">
                              <a16:creationId xmlns:a16="http://schemas.microsoft.com/office/drawing/2014/main" id="{F9EFC011-CE50-0F41-A647-9F8EA59F49AC}"/>
                            </a:ext>
                          </a:extLst>
                        </p:cNvPr>
                        <p:cNvPicPr/>
                        <p:nvPr/>
                      </p:nvPicPr>
                      <p:blipFill>
                        <a:blip r:embed="rId12"/>
                        <a:stretch>
                          <a:fillRect/>
                        </a:stretch>
                      </p:blipFill>
                      <p:spPr>
                        <a:xfrm>
                          <a:off x="1007236" y="3891445"/>
                          <a:ext cx="239713" cy="330200"/>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3F955BC3-57EF-FE45-A7DD-AF0172EFEF65}"/>
              </a:ext>
            </a:extLst>
          </p:cNvPr>
          <p:cNvGrpSpPr/>
          <p:nvPr/>
        </p:nvGrpSpPr>
        <p:grpSpPr>
          <a:xfrm>
            <a:off x="2768300" y="3162450"/>
            <a:ext cx="2773009" cy="3381375"/>
            <a:chOff x="2529250" y="2972542"/>
            <a:chExt cx="2773009" cy="3381375"/>
          </a:xfrm>
        </p:grpSpPr>
        <p:grpSp>
          <p:nvGrpSpPr>
            <p:cNvPr id="144" name="Group 143">
              <a:extLst>
                <a:ext uri="{FF2B5EF4-FFF2-40B4-BE49-F238E27FC236}">
                  <a16:creationId xmlns:a16="http://schemas.microsoft.com/office/drawing/2014/main" id="{C8914D80-454C-BD4D-9DE0-9B926C864949}"/>
                </a:ext>
              </a:extLst>
            </p:cNvPr>
            <p:cNvGrpSpPr/>
            <p:nvPr/>
          </p:nvGrpSpPr>
          <p:grpSpPr>
            <a:xfrm>
              <a:off x="4223852" y="3123026"/>
              <a:ext cx="34145" cy="1542696"/>
              <a:chOff x="4695555" y="1528308"/>
              <a:chExt cx="45719" cy="1542696"/>
            </a:xfrm>
          </p:grpSpPr>
          <p:sp>
            <p:nvSpPr>
              <p:cNvPr id="155" name="Oval 154">
                <a:extLst>
                  <a:ext uri="{FF2B5EF4-FFF2-40B4-BE49-F238E27FC236}">
                    <a16:creationId xmlns:a16="http://schemas.microsoft.com/office/drawing/2014/main" id="{3F5AD957-D2F9-EF45-9FFF-0180E58D6A36}"/>
                  </a:ext>
                </a:extLst>
              </p:cNvPr>
              <p:cNvSpPr/>
              <p:nvPr/>
            </p:nvSpPr>
            <p:spPr>
              <a:xfrm>
                <a:off x="4695555" y="300672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9B8BE0D-0C55-6746-9D9D-52DAB1E9F7A5}"/>
                  </a:ext>
                </a:extLst>
              </p:cNvPr>
              <p:cNvSpPr/>
              <p:nvPr/>
            </p:nvSpPr>
            <p:spPr>
              <a:xfrm>
                <a:off x="4695555" y="294244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95F11FC4-80D9-B94B-B95F-B234E72A0838}"/>
                  </a:ext>
                </a:extLst>
              </p:cNvPr>
              <p:cNvSpPr/>
              <p:nvPr/>
            </p:nvSpPr>
            <p:spPr>
              <a:xfrm>
                <a:off x="4695555" y="287816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57FF300A-546C-4049-B454-E9268BD297F3}"/>
                  </a:ext>
                </a:extLst>
              </p:cNvPr>
              <p:cNvSpPr/>
              <p:nvPr/>
            </p:nvSpPr>
            <p:spPr>
              <a:xfrm>
                <a:off x="4695555" y="281388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5D7975E7-B93A-074B-8617-F3673A284395}"/>
                  </a:ext>
                </a:extLst>
              </p:cNvPr>
              <p:cNvSpPr/>
              <p:nvPr/>
            </p:nvSpPr>
            <p:spPr>
              <a:xfrm>
                <a:off x="4695555" y="274960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66DEA71-2A51-6347-95AA-1CF41E931CAC}"/>
                  </a:ext>
                </a:extLst>
              </p:cNvPr>
              <p:cNvSpPr/>
              <p:nvPr/>
            </p:nvSpPr>
            <p:spPr>
              <a:xfrm>
                <a:off x="4695555" y="268533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33D2C82-61AA-C346-8063-CE3155EA884D}"/>
                  </a:ext>
                </a:extLst>
              </p:cNvPr>
              <p:cNvSpPr/>
              <p:nvPr/>
            </p:nvSpPr>
            <p:spPr>
              <a:xfrm>
                <a:off x="4695555" y="262105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753AAA6B-BCFD-4747-8595-4CDBDCDB286D}"/>
                  </a:ext>
                </a:extLst>
              </p:cNvPr>
              <p:cNvSpPr/>
              <p:nvPr/>
            </p:nvSpPr>
            <p:spPr>
              <a:xfrm>
                <a:off x="4695555" y="255677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B6DB7B4-B4C7-3F42-B08E-C50ED78DD71C}"/>
                  </a:ext>
                </a:extLst>
              </p:cNvPr>
              <p:cNvSpPr/>
              <p:nvPr/>
            </p:nvSpPr>
            <p:spPr>
              <a:xfrm>
                <a:off x="4695555" y="249249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7D07EC61-15EC-7C48-8899-962E88CCD2A9}"/>
                  </a:ext>
                </a:extLst>
              </p:cNvPr>
              <p:cNvSpPr/>
              <p:nvPr/>
            </p:nvSpPr>
            <p:spPr>
              <a:xfrm>
                <a:off x="4695555" y="242821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4BF163C5-2711-D547-941B-26B3902C41FF}"/>
                  </a:ext>
                </a:extLst>
              </p:cNvPr>
              <p:cNvSpPr/>
              <p:nvPr/>
            </p:nvSpPr>
            <p:spPr>
              <a:xfrm>
                <a:off x="4695555" y="236393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98684AC8-B336-1B44-8EE4-4178F3B73DCA}"/>
                  </a:ext>
                </a:extLst>
              </p:cNvPr>
              <p:cNvSpPr/>
              <p:nvPr/>
            </p:nvSpPr>
            <p:spPr>
              <a:xfrm>
                <a:off x="4695555" y="229965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43F47AEC-D79F-F647-A1A4-A31CA87EAC8F}"/>
                  </a:ext>
                </a:extLst>
              </p:cNvPr>
              <p:cNvSpPr/>
              <p:nvPr/>
            </p:nvSpPr>
            <p:spPr>
              <a:xfrm>
                <a:off x="4695555" y="223537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B7E5AFF3-39F6-C142-809E-1511A803C6E3}"/>
                  </a:ext>
                </a:extLst>
              </p:cNvPr>
              <p:cNvSpPr/>
              <p:nvPr/>
            </p:nvSpPr>
            <p:spPr>
              <a:xfrm>
                <a:off x="4695555" y="217109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9E0A324-8AA0-424F-8AFA-97620139CAE8}"/>
                  </a:ext>
                </a:extLst>
              </p:cNvPr>
              <p:cNvSpPr/>
              <p:nvPr/>
            </p:nvSpPr>
            <p:spPr>
              <a:xfrm>
                <a:off x="4695555" y="2106819"/>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C7842FB-ECE1-2148-8688-DDFD9AD47937}"/>
                  </a:ext>
                </a:extLst>
              </p:cNvPr>
              <p:cNvSpPr/>
              <p:nvPr/>
            </p:nvSpPr>
            <p:spPr>
              <a:xfrm>
                <a:off x="4695555" y="2042540"/>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13ADA679-2C8C-0843-92C7-1D14BEC460AB}"/>
                  </a:ext>
                </a:extLst>
              </p:cNvPr>
              <p:cNvSpPr/>
              <p:nvPr/>
            </p:nvSpPr>
            <p:spPr>
              <a:xfrm>
                <a:off x="4695555" y="1978261"/>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460ED28C-51E1-AF42-B42F-5788ED666D8C}"/>
                  </a:ext>
                </a:extLst>
              </p:cNvPr>
              <p:cNvSpPr/>
              <p:nvPr/>
            </p:nvSpPr>
            <p:spPr>
              <a:xfrm>
                <a:off x="4695555" y="1913982"/>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71151FE8-782C-2341-995E-27994E99508D}"/>
                  </a:ext>
                </a:extLst>
              </p:cNvPr>
              <p:cNvSpPr/>
              <p:nvPr/>
            </p:nvSpPr>
            <p:spPr>
              <a:xfrm>
                <a:off x="4695555" y="1849703"/>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746FCC63-2AC7-A143-917C-E2093B3B489D}"/>
                  </a:ext>
                </a:extLst>
              </p:cNvPr>
              <p:cNvSpPr/>
              <p:nvPr/>
            </p:nvSpPr>
            <p:spPr>
              <a:xfrm>
                <a:off x="4695555" y="1785424"/>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91BF4235-077D-C24F-B63F-63CC7B3A7812}"/>
                  </a:ext>
                </a:extLst>
              </p:cNvPr>
              <p:cNvSpPr/>
              <p:nvPr/>
            </p:nvSpPr>
            <p:spPr>
              <a:xfrm>
                <a:off x="4695555" y="1721145"/>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84E2BC7-49F6-EC48-AE2D-432C7FC7B70C}"/>
                  </a:ext>
                </a:extLst>
              </p:cNvPr>
              <p:cNvSpPr/>
              <p:nvPr/>
            </p:nvSpPr>
            <p:spPr>
              <a:xfrm>
                <a:off x="4695555" y="1656866"/>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28F96F3F-5B14-504D-9C9C-84208127CE99}"/>
                  </a:ext>
                </a:extLst>
              </p:cNvPr>
              <p:cNvSpPr/>
              <p:nvPr/>
            </p:nvSpPr>
            <p:spPr>
              <a:xfrm>
                <a:off x="4695555" y="1592587"/>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8E901106-F941-B84B-8B92-4D56574B1EEE}"/>
                  </a:ext>
                </a:extLst>
              </p:cNvPr>
              <p:cNvSpPr/>
              <p:nvPr/>
            </p:nvSpPr>
            <p:spPr>
              <a:xfrm>
                <a:off x="4695555" y="1528308"/>
                <a:ext cx="45719" cy="6427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Freeform 75">
              <a:extLst>
                <a:ext uri="{FF2B5EF4-FFF2-40B4-BE49-F238E27FC236}">
                  <a16:creationId xmlns:a16="http://schemas.microsoft.com/office/drawing/2014/main" id="{E6D145CF-958E-AC43-9BA6-D71563F714C5}"/>
                </a:ext>
              </a:extLst>
            </p:cNvPr>
            <p:cNvSpPr/>
            <p:nvPr/>
          </p:nvSpPr>
          <p:spPr>
            <a:xfrm>
              <a:off x="2635259" y="5934817"/>
              <a:ext cx="2667000" cy="419100"/>
            </a:xfrm>
            <a:custGeom>
              <a:avLst/>
              <a:gdLst>
                <a:gd name="connsiteX0" fmla="*/ 241300 w 2667000"/>
                <a:gd name="connsiteY0" fmla="*/ 0 h 419100"/>
                <a:gd name="connsiteX1" fmla="*/ 0 w 2667000"/>
                <a:gd name="connsiteY1" fmla="*/ 419100 h 419100"/>
                <a:gd name="connsiteX2" fmla="*/ 2463800 w 2667000"/>
                <a:gd name="connsiteY2" fmla="*/ 419100 h 419100"/>
                <a:gd name="connsiteX3" fmla="*/ 2667000 w 2667000"/>
                <a:gd name="connsiteY3" fmla="*/ 12700 h 419100"/>
                <a:gd name="connsiteX4" fmla="*/ 241300 w 26670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0" h="419100">
                  <a:moveTo>
                    <a:pt x="241300" y="0"/>
                  </a:moveTo>
                  <a:lnTo>
                    <a:pt x="0" y="419100"/>
                  </a:lnTo>
                  <a:lnTo>
                    <a:pt x="2463800" y="419100"/>
                  </a:lnTo>
                  <a:lnTo>
                    <a:pt x="2667000" y="12700"/>
                  </a:lnTo>
                  <a:lnTo>
                    <a:pt x="241300" y="0"/>
                  </a:lnTo>
                  <a:close/>
                </a:path>
              </a:pathLst>
            </a:custGeom>
            <a:gradFill>
              <a:gsLst>
                <a:gs pos="100000">
                  <a:schemeClr val="accent1">
                    <a:tint val="100000"/>
                    <a:shade val="100000"/>
                    <a:satMod val="130000"/>
                  </a:schemeClr>
                </a:gs>
                <a:gs pos="28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B6F9F10-8199-D649-9D72-8301D80353A7}"/>
                </a:ext>
              </a:extLst>
            </p:cNvPr>
            <p:cNvSpPr/>
            <p:nvPr/>
          </p:nvSpPr>
          <p:spPr>
            <a:xfrm>
              <a:off x="4776478" y="3070967"/>
              <a:ext cx="106681" cy="2971814"/>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9189649-B777-1647-BEAD-AA9D11B3E791}"/>
                </a:ext>
              </a:extLst>
            </p:cNvPr>
            <p:cNvSpPr/>
            <p:nvPr/>
          </p:nvSpPr>
          <p:spPr>
            <a:xfrm>
              <a:off x="4738378" y="3123026"/>
              <a:ext cx="106681" cy="2995955"/>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CCE60794-7ACC-A944-BB12-1662B9A86575}"/>
                </a:ext>
              </a:extLst>
            </p:cNvPr>
            <p:cNvSpPr/>
            <p:nvPr/>
          </p:nvSpPr>
          <p:spPr>
            <a:xfrm>
              <a:off x="4845059" y="2972542"/>
              <a:ext cx="38100" cy="149225"/>
            </a:xfrm>
            <a:custGeom>
              <a:avLst/>
              <a:gdLst>
                <a:gd name="connsiteX0" fmla="*/ 0 w 38100"/>
                <a:gd name="connsiteY0" fmla="*/ 149225 h 149225"/>
                <a:gd name="connsiteX1" fmla="*/ 38100 w 38100"/>
                <a:gd name="connsiteY1" fmla="*/ 98425 h 149225"/>
                <a:gd name="connsiteX2" fmla="*/ 38100 w 38100"/>
                <a:gd name="connsiteY2" fmla="*/ 0 h 149225"/>
                <a:gd name="connsiteX3" fmla="*/ 0 w 38100"/>
                <a:gd name="connsiteY3" fmla="*/ 53975 h 149225"/>
                <a:gd name="connsiteX4" fmla="*/ 0 w 38100"/>
                <a:gd name="connsiteY4" fmla="*/ 149225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49225">
                  <a:moveTo>
                    <a:pt x="0" y="149225"/>
                  </a:moveTo>
                  <a:lnTo>
                    <a:pt x="38100" y="98425"/>
                  </a:lnTo>
                  <a:lnTo>
                    <a:pt x="38100" y="0"/>
                  </a:lnTo>
                  <a:lnTo>
                    <a:pt x="0" y="53975"/>
                  </a:lnTo>
                  <a:lnTo>
                    <a:pt x="0" y="149225"/>
                  </a:lnTo>
                  <a:close/>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967B798-69BA-794B-A70A-AD9E0654997D}"/>
                </a:ext>
              </a:extLst>
            </p:cNvPr>
            <p:cNvSpPr/>
            <p:nvPr/>
          </p:nvSpPr>
          <p:spPr>
            <a:xfrm>
              <a:off x="3535239" y="3021320"/>
              <a:ext cx="1309820" cy="101706"/>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67BB508F-6DEA-004F-85B6-AB4C136E22FA}"/>
                </a:ext>
              </a:extLst>
            </p:cNvPr>
            <p:cNvSpPr/>
            <p:nvPr/>
          </p:nvSpPr>
          <p:spPr>
            <a:xfrm>
              <a:off x="3536959" y="2975717"/>
              <a:ext cx="1343025" cy="47625"/>
            </a:xfrm>
            <a:custGeom>
              <a:avLst/>
              <a:gdLst>
                <a:gd name="connsiteX0" fmla="*/ 0 w 1343025"/>
                <a:gd name="connsiteY0" fmla="*/ 44450 h 47625"/>
                <a:gd name="connsiteX1" fmla="*/ 44450 w 1343025"/>
                <a:gd name="connsiteY1" fmla="*/ 0 h 47625"/>
                <a:gd name="connsiteX2" fmla="*/ 1343025 w 1343025"/>
                <a:gd name="connsiteY2" fmla="*/ 0 h 47625"/>
                <a:gd name="connsiteX3" fmla="*/ 1304925 w 1343025"/>
                <a:gd name="connsiteY3" fmla="*/ 47625 h 47625"/>
                <a:gd name="connsiteX4" fmla="*/ 0 w 1343025"/>
                <a:gd name="connsiteY4" fmla="*/ 4445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7625">
                  <a:moveTo>
                    <a:pt x="0" y="44450"/>
                  </a:moveTo>
                  <a:lnTo>
                    <a:pt x="44450" y="0"/>
                  </a:lnTo>
                  <a:lnTo>
                    <a:pt x="1343025" y="0"/>
                  </a:lnTo>
                  <a:lnTo>
                    <a:pt x="1304925" y="47625"/>
                  </a:lnTo>
                  <a:lnTo>
                    <a:pt x="0" y="44450"/>
                  </a:lnTo>
                  <a:close/>
                </a:path>
              </a:pathLst>
            </a:cu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5024F18-1650-034F-ACC0-0391602097FF}"/>
                </a:ext>
              </a:extLst>
            </p:cNvPr>
            <p:cNvGrpSpPr/>
            <p:nvPr/>
          </p:nvGrpSpPr>
          <p:grpSpPr>
            <a:xfrm>
              <a:off x="2529250" y="3509117"/>
              <a:ext cx="1706420" cy="2292444"/>
              <a:chOff x="2487210" y="3509117"/>
              <a:chExt cx="1706420" cy="2292444"/>
            </a:xfrm>
          </p:grpSpPr>
          <p:grpSp>
            <p:nvGrpSpPr>
              <p:cNvPr id="254" name="Group 253">
                <a:extLst>
                  <a:ext uri="{FF2B5EF4-FFF2-40B4-BE49-F238E27FC236}">
                    <a16:creationId xmlns:a16="http://schemas.microsoft.com/office/drawing/2014/main" id="{64A635A2-7DAA-C047-BB42-3C00195A8B27}"/>
                  </a:ext>
                </a:extLst>
              </p:cNvPr>
              <p:cNvGrpSpPr/>
              <p:nvPr/>
            </p:nvGrpSpPr>
            <p:grpSpPr>
              <a:xfrm flipH="1">
                <a:off x="2487210" y="4616404"/>
                <a:ext cx="849447" cy="93226"/>
                <a:chOff x="2164454" y="2431840"/>
                <a:chExt cx="339725" cy="93226"/>
              </a:xfrm>
            </p:grpSpPr>
            <p:sp>
              <p:nvSpPr>
                <p:cNvPr id="255" name="Freeform 254">
                  <a:extLst>
                    <a:ext uri="{FF2B5EF4-FFF2-40B4-BE49-F238E27FC236}">
                      <a16:creationId xmlns:a16="http://schemas.microsoft.com/office/drawing/2014/main" id="{96492998-DA3C-B54A-9336-485D49B93CCE}"/>
                    </a:ext>
                  </a:extLst>
                </p:cNvPr>
                <p:cNvSpPr/>
                <p:nvPr/>
              </p:nvSpPr>
              <p:spPr>
                <a:xfrm>
                  <a:off x="2164454" y="243184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Freeform 255">
                  <a:extLst>
                    <a:ext uri="{FF2B5EF4-FFF2-40B4-BE49-F238E27FC236}">
                      <a16:creationId xmlns:a16="http://schemas.microsoft.com/office/drawing/2014/main" id="{A0A5F799-0C12-8B46-894D-88FAEF610456}"/>
                    </a:ext>
                  </a:extLst>
                </p:cNvPr>
                <p:cNvSpPr/>
                <p:nvPr/>
              </p:nvSpPr>
              <p:spPr>
                <a:xfrm flipV="1">
                  <a:off x="2164454" y="247436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0" name="Oval 149">
                <a:extLst>
                  <a:ext uri="{FF2B5EF4-FFF2-40B4-BE49-F238E27FC236}">
                    <a16:creationId xmlns:a16="http://schemas.microsoft.com/office/drawing/2014/main" id="{6C1FA5C3-23BE-0842-9A28-BE8E9766C72F}"/>
                  </a:ext>
                </a:extLst>
              </p:cNvPr>
              <p:cNvSpPr/>
              <p:nvPr/>
            </p:nvSpPr>
            <p:spPr>
              <a:xfrm>
                <a:off x="3313394" y="4581707"/>
                <a:ext cx="48240" cy="120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B4B65572-9E06-7E46-9946-3D19A22EBEB7}"/>
                  </a:ext>
                </a:extLst>
              </p:cNvPr>
              <p:cNvSpPr/>
              <p:nvPr/>
            </p:nvSpPr>
            <p:spPr>
              <a:xfrm rot="338897">
                <a:off x="3369121" y="3625726"/>
                <a:ext cx="45719" cy="10722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4799448E-105C-7747-A5CD-49638B386AC8}"/>
                  </a:ext>
                </a:extLst>
              </p:cNvPr>
              <p:cNvSpPr/>
              <p:nvPr/>
            </p:nvSpPr>
            <p:spPr>
              <a:xfrm rot="20740835">
                <a:off x="3217617" y="3911986"/>
                <a:ext cx="45719" cy="76538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941CC2A4-6E86-514E-ABD0-6F3D83A16449}"/>
                  </a:ext>
                </a:extLst>
              </p:cNvPr>
              <p:cNvSpPr/>
              <p:nvPr/>
            </p:nvSpPr>
            <p:spPr>
              <a:xfrm rot="20764831">
                <a:off x="3413115" y="4646587"/>
                <a:ext cx="49867" cy="80962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E731A53F-FA1B-A847-A9F5-356503A38131}"/>
                  </a:ext>
                </a:extLst>
              </p:cNvPr>
              <p:cNvSpPr/>
              <p:nvPr/>
            </p:nvSpPr>
            <p:spPr>
              <a:xfrm rot="535977">
                <a:off x="3243755" y="4643507"/>
                <a:ext cx="45719" cy="91735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44DEEE79-EF66-6C42-83E9-EF4618F4BAD3}"/>
                  </a:ext>
                </a:extLst>
              </p:cNvPr>
              <p:cNvSpPr/>
              <p:nvPr/>
            </p:nvSpPr>
            <p:spPr>
              <a:xfrm rot="15653006" flipH="1">
                <a:off x="3474434" y="4497543"/>
                <a:ext cx="51351" cy="27445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6B871AE3-A386-3F40-A036-13FC22BF8CE1}"/>
                  </a:ext>
                </a:extLst>
              </p:cNvPr>
              <p:cNvSpPr/>
              <p:nvPr/>
            </p:nvSpPr>
            <p:spPr>
              <a:xfrm rot="1895508">
                <a:off x="3455209" y="4223960"/>
                <a:ext cx="45719" cy="49286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A4B417FF-7772-CF48-80C0-824156E205A0}"/>
                  </a:ext>
                </a:extLst>
              </p:cNvPr>
              <p:cNvSpPr/>
              <p:nvPr/>
            </p:nvSpPr>
            <p:spPr>
              <a:xfrm rot="19013928">
                <a:off x="3451803" y="4616015"/>
                <a:ext cx="45719" cy="36733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A924DB11-590E-A64B-97AD-04CBA184C15E}"/>
                  </a:ext>
                </a:extLst>
              </p:cNvPr>
              <p:cNvSpPr/>
              <p:nvPr/>
            </p:nvSpPr>
            <p:spPr>
              <a:xfrm rot="2179512">
                <a:off x="3190415" y="4645587"/>
                <a:ext cx="45719" cy="4023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388E7B50-0519-BD49-982B-67622CB5E8EB}"/>
                  </a:ext>
                </a:extLst>
              </p:cNvPr>
              <p:cNvSpPr/>
              <p:nvPr/>
            </p:nvSpPr>
            <p:spPr>
              <a:xfrm rot="18871821" flipH="1">
                <a:off x="3191097" y="4350091"/>
                <a:ext cx="45719" cy="39159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2922DA46-3072-AA44-93F3-C434D2E5BAC2}"/>
                  </a:ext>
                </a:extLst>
              </p:cNvPr>
              <p:cNvSpPr/>
              <p:nvPr/>
            </p:nvSpPr>
            <p:spPr>
              <a:xfrm rot="15653006" flipH="1">
                <a:off x="3171627" y="4546186"/>
                <a:ext cx="49876" cy="25947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Donut 147">
                <a:extLst>
                  <a:ext uri="{FF2B5EF4-FFF2-40B4-BE49-F238E27FC236}">
                    <a16:creationId xmlns:a16="http://schemas.microsoft.com/office/drawing/2014/main" id="{CA0BE0A6-3585-7B47-9A78-08709A11E50A}"/>
                  </a:ext>
                </a:extLst>
              </p:cNvPr>
              <p:cNvSpPr/>
              <p:nvPr/>
            </p:nvSpPr>
            <p:spPr>
              <a:xfrm>
                <a:off x="3042339" y="3509117"/>
                <a:ext cx="609297" cy="2292444"/>
              </a:xfrm>
              <a:prstGeom prst="donut">
                <a:avLst>
                  <a:gd name="adj" fmla="val 17627"/>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7" name="Oval 246">
                <a:extLst>
                  <a:ext uri="{FF2B5EF4-FFF2-40B4-BE49-F238E27FC236}">
                    <a16:creationId xmlns:a16="http://schemas.microsoft.com/office/drawing/2014/main" id="{B7322558-2712-024F-AED7-B105D3B927DF}"/>
                  </a:ext>
                </a:extLst>
              </p:cNvPr>
              <p:cNvSpPr/>
              <p:nvPr/>
            </p:nvSpPr>
            <p:spPr>
              <a:xfrm>
                <a:off x="3315526" y="4594341"/>
                <a:ext cx="50222" cy="1202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7" name="Group 256">
                <a:extLst>
                  <a:ext uri="{FF2B5EF4-FFF2-40B4-BE49-F238E27FC236}">
                    <a16:creationId xmlns:a16="http://schemas.microsoft.com/office/drawing/2014/main" id="{C4826609-F5CC-6B49-98EB-0B8F8D50AED0}"/>
                  </a:ext>
                </a:extLst>
              </p:cNvPr>
              <p:cNvGrpSpPr/>
              <p:nvPr/>
            </p:nvGrpSpPr>
            <p:grpSpPr>
              <a:xfrm>
                <a:off x="3344183" y="4614930"/>
                <a:ext cx="849447" cy="93226"/>
                <a:chOff x="2164454" y="2431840"/>
                <a:chExt cx="339725" cy="93226"/>
              </a:xfrm>
            </p:grpSpPr>
            <p:sp>
              <p:nvSpPr>
                <p:cNvPr id="258" name="Freeform 257">
                  <a:extLst>
                    <a:ext uri="{FF2B5EF4-FFF2-40B4-BE49-F238E27FC236}">
                      <a16:creationId xmlns:a16="http://schemas.microsoft.com/office/drawing/2014/main" id="{AB70B47C-38CB-DB4B-8807-64BC2EC0BD83}"/>
                    </a:ext>
                  </a:extLst>
                </p:cNvPr>
                <p:cNvSpPr/>
                <p:nvPr/>
              </p:nvSpPr>
              <p:spPr>
                <a:xfrm>
                  <a:off x="2164454" y="243184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Freeform 258">
                  <a:extLst>
                    <a:ext uri="{FF2B5EF4-FFF2-40B4-BE49-F238E27FC236}">
                      <a16:creationId xmlns:a16="http://schemas.microsoft.com/office/drawing/2014/main" id="{CBF2B803-79BD-5442-90C6-2C32460880FB}"/>
                    </a:ext>
                  </a:extLst>
                </p:cNvPr>
                <p:cNvSpPr/>
                <p:nvPr/>
              </p:nvSpPr>
              <p:spPr>
                <a:xfrm flipV="1">
                  <a:off x="2164454" y="2474360"/>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1" name="Group 20">
            <a:extLst>
              <a:ext uri="{FF2B5EF4-FFF2-40B4-BE49-F238E27FC236}">
                <a16:creationId xmlns:a16="http://schemas.microsoft.com/office/drawing/2014/main" id="{5385D098-4571-4E47-9DA5-D304A6407D0B}"/>
              </a:ext>
            </a:extLst>
          </p:cNvPr>
          <p:cNvGrpSpPr/>
          <p:nvPr/>
        </p:nvGrpSpPr>
        <p:grpSpPr>
          <a:xfrm>
            <a:off x="126898" y="2153719"/>
            <a:ext cx="5381181" cy="800944"/>
            <a:chOff x="126898" y="2153719"/>
            <a:chExt cx="5381181" cy="800944"/>
          </a:xfrm>
        </p:grpSpPr>
        <p:sp>
          <p:nvSpPr>
            <p:cNvPr id="260" name="TextBox 259">
              <a:extLst>
                <a:ext uri="{FF2B5EF4-FFF2-40B4-BE49-F238E27FC236}">
                  <a16:creationId xmlns:a16="http://schemas.microsoft.com/office/drawing/2014/main" id="{ADF8E60C-1878-D541-AC2D-21E9E8088B8E}"/>
                </a:ext>
              </a:extLst>
            </p:cNvPr>
            <p:cNvSpPr txBox="1"/>
            <p:nvPr/>
          </p:nvSpPr>
          <p:spPr>
            <a:xfrm>
              <a:off x="126898" y="2153719"/>
              <a:ext cx="5381181" cy="707886"/>
            </a:xfrm>
            <a:prstGeom prst="rect">
              <a:avLst/>
            </a:prstGeom>
            <a:noFill/>
          </p:spPr>
          <p:txBody>
            <a:bodyPr wrap="square" rtlCol="0">
              <a:spAutoFit/>
            </a:bodyPr>
            <a:lstStyle/>
            <a:p>
              <a:r>
                <a:rPr lang="en-US" sz="2000" dirty="0">
                  <a:latin typeface="Times New Roman" panose="02020603050405020304" pitchFamily="18" charset="0"/>
                  <a:ea typeface="Palatino Linotype" charset="0"/>
                  <a:cs typeface="Times New Roman" panose="02020603050405020304" pitchFamily="18" charset="0"/>
                </a:rPr>
                <a:t>The torque produced by gravity is at right angles to the plane defined by      and    .</a:t>
              </a:r>
            </a:p>
          </p:txBody>
        </p:sp>
        <p:graphicFrame>
          <p:nvGraphicFramePr>
            <p:cNvPr id="261" name="Object 260">
              <a:extLst>
                <a:ext uri="{FF2B5EF4-FFF2-40B4-BE49-F238E27FC236}">
                  <a16:creationId xmlns:a16="http://schemas.microsoft.com/office/drawing/2014/main" id="{1696BA2F-DAC8-1742-8C00-9F18CF200C8B}"/>
                </a:ext>
              </a:extLst>
            </p:cNvPr>
            <p:cNvGraphicFramePr>
              <a:graphicFrameLocks noChangeAspect="1"/>
            </p:cNvGraphicFramePr>
            <p:nvPr/>
          </p:nvGraphicFramePr>
          <p:xfrm>
            <a:off x="2600325" y="2467481"/>
            <a:ext cx="297886" cy="487182"/>
          </p:xfrm>
          <a:graphic>
            <a:graphicData uri="http://schemas.openxmlformats.org/presentationml/2006/ole">
              <mc:AlternateContent xmlns:mc="http://schemas.openxmlformats.org/markup-compatibility/2006">
                <mc:Choice xmlns:v="urn:schemas-microsoft-com:vml" Requires="v">
                  <p:oleObj spid="_x0000_s258134" r:id="rId13" imgW="165100" imgH="266700" progId="Equation.DSMT4">
                    <p:embed/>
                  </p:oleObj>
                </mc:Choice>
                <mc:Fallback>
                  <p:oleObj r:id="rId13" imgW="165100" imgH="266700" progId="Equation.DSMT4">
                    <p:embed/>
                    <p:pic>
                      <p:nvPicPr>
                        <p:cNvPr id="261" name="Object 260">
                          <a:extLst>
                            <a:ext uri="{FF2B5EF4-FFF2-40B4-BE49-F238E27FC236}">
                              <a16:creationId xmlns:a16="http://schemas.microsoft.com/office/drawing/2014/main" id="{1696BA2F-DAC8-1742-8C00-9F18CF200C8B}"/>
                            </a:ext>
                          </a:extLst>
                        </p:cNvPr>
                        <p:cNvPicPr/>
                        <p:nvPr/>
                      </p:nvPicPr>
                      <p:blipFill>
                        <a:blip r:embed="rId4"/>
                        <a:stretch>
                          <a:fillRect/>
                        </a:stretch>
                      </p:blipFill>
                      <p:spPr>
                        <a:xfrm>
                          <a:off x="2600325" y="2467481"/>
                          <a:ext cx="297886" cy="487182"/>
                        </a:xfrm>
                        <a:prstGeom prst="rect">
                          <a:avLst/>
                        </a:prstGeom>
                      </p:spPr>
                    </p:pic>
                  </p:oleObj>
                </mc:Fallback>
              </mc:AlternateContent>
            </a:graphicData>
          </a:graphic>
        </p:graphicFrame>
        <p:graphicFrame>
          <p:nvGraphicFramePr>
            <p:cNvPr id="262" name="Object 261">
              <a:extLst>
                <a:ext uri="{FF2B5EF4-FFF2-40B4-BE49-F238E27FC236}">
                  <a16:creationId xmlns:a16="http://schemas.microsoft.com/office/drawing/2014/main" id="{C5D27C4B-198C-A045-AAA6-F5154DB463EF}"/>
                </a:ext>
              </a:extLst>
            </p:cNvPr>
            <p:cNvGraphicFramePr>
              <a:graphicFrameLocks noChangeAspect="1"/>
            </p:cNvGraphicFramePr>
            <p:nvPr/>
          </p:nvGraphicFramePr>
          <p:xfrm>
            <a:off x="3375546" y="2505475"/>
            <a:ext cx="197514" cy="287166"/>
          </p:xfrm>
          <a:graphic>
            <a:graphicData uri="http://schemas.openxmlformats.org/presentationml/2006/ole">
              <mc:AlternateContent xmlns:mc="http://schemas.openxmlformats.org/markup-compatibility/2006">
                <mc:Choice xmlns:v="urn:schemas-microsoft-com:vml" Requires="v">
                  <p:oleObj spid="_x0000_s258135" r:id="rId14" imgW="114300" imgH="165100" progId="Equation.DSMT4">
                    <p:embed/>
                  </p:oleObj>
                </mc:Choice>
                <mc:Fallback>
                  <p:oleObj r:id="rId14" imgW="114300" imgH="165100" progId="Equation.DSMT4">
                    <p:embed/>
                    <p:pic>
                      <p:nvPicPr>
                        <p:cNvPr id="262" name="Object 261">
                          <a:extLst>
                            <a:ext uri="{FF2B5EF4-FFF2-40B4-BE49-F238E27FC236}">
                              <a16:creationId xmlns:a16="http://schemas.microsoft.com/office/drawing/2014/main" id="{C5D27C4B-198C-A045-AAA6-F5154DB463EF}"/>
                            </a:ext>
                          </a:extLst>
                        </p:cNvPr>
                        <p:cNvPicPr/>
                        <p:nvPr/>
                      </p:nvPicPr>
                      <p:blipFill>
                        <a:blip r:embed="rId6"/>
                        <a:stretch>
                          <a:fillRect/>
                        </a:stretch>
                      </p:blipFill>
                      <p:spPr>
                        <a:xfrm>
                          <a:off x="3375546" y="2505475"/>
                          <a:ext cx="197514" cy="287166"/>
                        </a:xfrm>
                        <a:prstGeom prst="rect">
                          <a:avLst/>
                        </a:prstGeom>
                      </p:spPr>
                    </p:pic>
                  </p:oleObj>
                </mc:Fallback>
              </mc:AlternateContent>
            </a:graphicData>
          </a:graphic>
        </p:graphicFrame>
      </p:grpSp>
      <p:grpSp>
        <p:nvGrpSpPr>
          <p:cNvPr id="268" name="Group 267">
            <a:extLst>
              <a:ext uri="{FF2B5EF4-FFF2-40B4-BE49-F238E27FC236}">
                <a16:creationId xmlns:a16="http://schemas.microsoft.com/office/drawing/2014/main" id="{AFF128DC-3E20-A94C-859D-AC30939D7E5F}"/>
              </a:ext>
            </a:extLst>
          </p:cNvPr>
          <p:cNvGrpSpPr/>
          <p:nvPr/>
        </p:nvGrpSpPr>
        <p:grpSpPr>
          <a:xfrm rot="21084766" flipH="1">
            <a:off x="6514285" y="1577175"/>
            <a:ext cx="173963" cy="868914"/>
            <a:chOff x="6756539" y="3303318"/>
            <a:chExt cx="120511" cy="601932"/>
          </a:xfrm>
        </p:grpSpPr>
        <p:sp>
          <p:nvSpPr>
            <p:cNvPr id="269" name="Freeform 268">
              <a:extLst>
                <a:ext uri="{FF2B5EF4-FFF2-40B4-BE49-F238E27FC236}">
                  <a16:creationId xmlns:a16="http://schemas.microsoft.com/office/drawing/2014/main" id="{3A055C8E-D969-344A-A02A-D390489E46B7}"/>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0" name="Group 269">
              <a:extLst>
                <a:ext uri="{FF2B5EF4-FFF2-40B4-BE49-F238E27FC236}">
                  <a16:creationId xmlns:a16="http://schemas.microsoft.com/office/drawing/2014/main" id="{C180D6E9-7EA5-1247-93D7-3C6884C2AEE3}"/>
                </a:ext>
              </a:extLst>
            </p:cNvPr>
            <p:cNvGrpSpPr/>
            <p:nvPr/>
          </p:nvGrpSpPr>
          <p:grpSpPr>
            <a:xfrm>
              <a:off x="6756539" y="3303318"/>
              <a:ext cx="86871" cy="130256"/>
              <a:chOff x="7083290" y="3153134"/>
              <a:chExt cx="86871" cy="130256"/>
            </a:xfrm>
          </p:grpSpPr>
          <p:cxnSp>
            <p:nvCxnSpPr>
              <p:cNvPr id="271" name="Straight Connector 270">
                <a:extLst>
                  <a:ext uri="{FF2B5EF4-FFF2-40B4-BE49-F238E27FC236}">
                    <a16:creationId xmlns:a16="http://schemas.microsoft.com/office/drawing/2014/main" id="{32AB8490-E1A8-B440-B106-ABD2EAC49E46}"/>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C589B4E5-4D27-1549-B6AA-93BF6AB19EC7}"/>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73" name="Group 272">
            <a:extLst>
              <a:ext uri="{FF2B5EF4-FFF2-40B4-BE49-F238E27FC236}">
                <a16:creationId xmlns:a16="http://schemas.microsoft.com/office/drawing/2014/main" id="{35B04CBF-0AF3-B448-B92B-EC7DE4D405D8}"/>
              </a:ext>
            </a:extLst>
          </p:cNvPr>
          <p:cNvGrpSpPr/>
          <p:nvPr/>
        </p:nvGrpSpPr>
        <p:grpSpPr>
          <a:xfrm rot="9346502" flipH="1">
            <a:off x="7244776" y="1141852"/>
            <a:ext cx="173963" cy="868914"/>
            <a:chOff x="6756539" y="3303318"/>
            <a:chExt cx="120511" cy="601932"/>
          </a:xfrm>
        </p:grpSpPr>
        <p:sp>
          <p:nvSpPr>
            <p:cNvPr id="274" name="Freeform 273">
              <a:extLst>
                <a:ext uri="{FF2B5EF4-FFF2-40B4-BE49-F238E27FC236}">
                  <a16:creationId xmlns:a16="http://schemas.microsoft.com/office/drawing/2014/main" id="{668B0549-8CC4-124A-8357-45B71E051ADE}"/>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5" name="Group 274">
              <a:extLst>
                <a:ext uri="{FF2B5EF4-FFF2-40B4-BE49-F238E27FC236}">
                  <a16:creationId xmlns:a16="http://schemas.microsoft.com/office/drawing/2014/main" id="{C94313DB-2C0B-7F4E-A63E-4C76099D6435}"/>
                </a:ext>
              </a:extLst>
            </p:cNvPr>
            <p:cNvGrpSpPr/>
            <p:nvPr/>
          </p:nvGrpSpPr>
          <p:grpSpPr>
            <a:xfrm>
              <a:off x="6756539" y="3303318"/>
              <a:ext cx="86871" cy="130256"/>
              <a:chOff x="7083290" y="3153134"/>
              <a:chExt cx="86871" cy="130256"/>
            </a:xfrm>
          </p:grpSpPr>
          <p:cxnSp>
            <p:nvCxnSpPr>
              <p:cNvPr id="276" name="Straight Connector 275">
                <a:extLst>
                  <a:ext uri="{FF2B5EF4-FFF2-40B4-BE49-F238E27FC236}">
                    <a16:creationId xmlns:a16="http://schemas.microsoft.com/office/drawing/2014/main" id="{D4389511-C85B-2F4D-9EF9-767BF2818D30}"/>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4AC3E037-E4B3-204D-B082-347A5F037C92}"/>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278" name="Object 277">
            <a:extLst>
              <a:ext uri="{FF2B5EF4-FFF2-40B4-BE49-F238E27FC236}">
                <a16:creationId xmlns:a16="http://schemas.microsoft.com/office/drawing/2014/main" id="{4C4F498E-15B6-AD40-B55B-61E2E31032F4}"/>
              </a:ext>
            </a:extLst>
          </p:cNvPr>
          <p:cNvGraphicFramePr>
            <a:graphicFrameLocks noChangeAspect="1"/>
          </p:cNvGraphicFramePr>
          <p:nvPr/>
        </p:nvGraphicFramePr>
        <p:xfrm>
          <a:off x="6269579" y="1459392"/>
          <a:ext cx="299027" cy="274108"/>
        </p:xfrm>
        <a:graphic>
          <a:graphicData uri="http://schemas.openxmlformats.org/presentationml/2006/ole">
            <mc:AlternateContent xmlns:mc="http://schemas.openxmlformats.org/markup-compatibility/2006">
              <mc:Choice xmlns:v="urn:schemas-microsoft-com:vml" Requires="v">
                <p:oleObj spid="_x0000_s258136" r:id="rId15" imgW="152400" imgH="139700" progId="Equation.DSMT4">
                  <p:embed/>
                </p:oleObj>
              </mc:Choice>
              <mc:Fallback>
                <p:oleObj r:id="rId15" imgW="152400" imgH="139700" progId="Equation.DSMT4">
                  <p:embed/>
                  <p:pic>
                    <p:nvPicPr>
                      <p:cNvPr id="278" name="Object 277">
                        <a:extLst>
                          <a:ext uri="{FF2B5EF4-FFF2-40B4-BE49-F238E27FC236}">
                            <a16:creationId xmlns:a16="http://schemas.microsoft.com/office/drawing/2014/main" id="{4C4F498E-15B6-AD40-B55B-61E2E31032F4}"/>
                          </a:ext>
                        </a:extLst>
                      </p:cNvPr>
                      <p:cNvPicPr/>
                      <p:nvPr/>
                    </p:nvPicPr>
                    <p:blipFill>
                      <a:blip r:embed="rId16"/>
                      <a:stretch>
                        <a:fillRect/>
                      </a:stretch>
                    </p:blipFill>
                    <p:spPr>
                      <a:xfrm>
                        <a:off x="6269579" y="1459392"/>
                        <a:ext cx="299027" cy="274108"/>
                      </a:xfrm>
                      <a:prstGeom prst="rect">
                        <a:avLst/>
                      </a:prstGeom>
                    </p:spPr>
                  </p:pic>
                </p:oleObj>
              </mc:Fallback>
            </mc:AlternateContent>
          </a:graphicData>
        </a:graphic>
      </p:graphicFrame>
      <p:grpSp>
        <p:nvGrpSpPr>
          <p:cNvPr id="279" name="Group 278">
            <a:extLst>
              <a:ext uri="{FF2B5EF4-FFF2-40B4-BE49-F238E27FC236}">
                <a16:creationId xmlns:a16="http://schemas.microsoft.com/office/drawing/2014/main" id="{8F16B216-3618-1045-90E9-2138404111D8}"/>
              </a:ext>
            </a:extLst>
          </p:cNvPr>
          <p:cNvGrpSpPr/>
          <p:nvPr/>
        </p:nvGrpSpPr>
        <p:grpSpPr>
          <a:xfrm rot="20919110" flipH="1">
            <a:off x="3323127" y="4395734"/>
            <a:ext cx="173963" cy="868914"/>
            <a:chOff x="6756539" y="3303318"/>
            <a:chExt cx="120511" cy="601932"/>
          </a:xfrm>
        </p:grpSpPr>
        <p:sp>
          <p:nvSpPr>
            <p:cNvPr id="280" name="Freeform 279">
              <a:extLst>
                <a:ext uri="{FF2B5EF4-FFF2-40B4-BE49-F238E27FC236}">
                  <a16:creationId xmlns:a16="http://schemas.microsoft.com/office/drawing/2014/main" id="{0FD3B0E7-731E-894D-9579-CBEE39AEAAD8}"/>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1" name="Group 280">
              <a:extLst>
                <a:ext uri="{FF2B5EF4-FFF2-40B4-BE49-F238E27FC236}">
                  <a16:creationId xmlns:a16="http://schemas.microsoft.com/office/drawing/2014/main" id="{96249B40-BCE5-224A-8FC6-3E040D887FE7}"/>
                </a:ext>
              </a:extLst>
            </p:cNvPr>
            <p:cNvGrpSpPr/>
            <p:nvPr/>
          </p:nvGrpSpPr>
          <p:grpSpPr>
            <a:xfrm>
              <a:off x="6756539" y="3303318"/>
              <a:ext cx="86871" cy="130256"/>
              <a:chOff x="7083290" y="3153134"/>
              <a:chExt cx="86871" cy="130256"/>
            </a:xfrm>
          </p:grpSpPr>
          <p:cxnSp>
            <p:nvCxnSpPr>
              <p:cNvPr id="282" name="Straight Connector 281">
                <a:extLst>
                  <a:ext uri="{FF2B5EF4-FFF2-40B4-BE49-F238E27FC236}">
                    <a16:creationId xmlns:a16="http://schemas.microsoft.com/office/drawing/2014/main" id="{62BDD596-9563-DA49-A877-67CDBD145C61}"/>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2186D770-80AE-9F4E-B220-5E23E565BD43}"/>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2" name="Group 11">
            <a:extLst>
              <a:ext uri="{FF2B5EF4-FFF2-40B4-BE49-F238E27FC236}">
                <a16:creationId xmlns:a16="http://schemas.microsoft.com/office/drawing/2014/main" id="{1F55E757-0F20-9148-910A-FCBA7C023FBF}"/>
              </a:ext>
            </a:extLst>
          </p:cNvPr>
          <p:cNvGrpSpPr/>
          <p:nvPr/>
        </p:nvGrpSpPr>
        <p:grpSpPr>
          <a:xfrm>
            <a:off x="3211918" y="3551753"/>
            <a:ext cx="765960" cy="403971"/>
            <a:chOff x="3211918" y="3551753"/>
            <a:chExt cx="765960" cy="403971"/>
          </a:xfrm>
        </p:grpSpPr>
        <p:sp>
          <p:nvSpPr>
            <p:cNvPr id="2" name="Arc 1">
              <a:extLst>
                <a:ext uri="{FF2B5EF4-FFF2-40B4-BE49-F238E27FC236}">
                  <a16:creationId xmlns:a16="http://schemas.microsoft.com/office/drawing/2014/main" id="{BAB8C6B3-6B88-0845-A0A9-C4A80751F799}"/>
                </a:ext>
              </a:extLst>
            </p:cNvPr>
            <p:cNvSpPr/>
            <p:nvPr/>
          </p:nvSpPr>
          <p:spPr>
            <a:xfrm>
              <a:off x="3285920" y="3564130"/>
              <a:ext cx="691958" cy="391594"/>
            </a:xfrm>
            <a:prstGeom prst="arc">
              <a:avLst>
                <a:gd name="adj1" fmla="val 9899472"/>
                <a:gd name="adj2" fmla="val 20666714"/>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B3A6AEA-BAA7-1940-B759-2C2EB35452BD}"/>
                </a:ext>
              </a:extLst>
            </p:cNvPr>
            <p:cNvCxnSpPr>
              <a:cxnSpLocks/>
            </p:cNvCxnSpPr>
            <p:nvPr/>
          </p:nvCxnSpPr>
          <p:spPr>
            <a:xfrm flipH="1">
              <a:off x="3313484" y="3740272"/>
              <a:ext cx="6770" cy="11661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7A6C4862-3DD1-7149-8781-DE2C20E27040}"/>
                </a:ext>
              </a:extLst>
            </p:cNvPr>
            <p:cNvCxnSpPr>
              <a:cxnSpLocks/>
            </p:cNvCxnSpPr>
            <p:nvPr/>
          </p:nvCxnSpPr>
          <p:spPr>
            <a:xfrm>
              <a:off x="3211918" y="3756988"/>
              <a:ext cx="95226" cy="964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45" name="Arc 144">
              <a:extLst>
                <a:ext uri="{FF2B5EF4-FFF2-40B4-BE49-F238E27FC236}">
                  <a16:creationId xmlns:a16="http://schemas.microsoft.com/office/drawing/2014/main" id="{3140B07E-054F-2C44-A93C-D5DA0907C33E}"/>
                </a:ext>
              </a:extLst>
            </p:cNvPr>
            <p:cNvSpPr/>
            <p:nvPr/>
          </p:nvSpPr>
          <p:spPr>
            <a:xfrm>
              <a:off x="3253006" y="3551753"/>
              <a:ext cx="691958" cy="391594"/>
            </a:xfrm>
            <a:prstGeom prst="arc">
              <a:avLst>
                <a:gd name="adj1" fmla="val 9899472"/>
                <a:gd name="adj2" fmla="val 19394047"/>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6" name="Freeform 145">
            <a:extLst>
              <a:ext uri="{FF2B5EF4-FFF2-40B4-BE49-F238E27FC236}">
                <a16:creationId xmlns:a16="http://schemas.microsoft.com/office/drawing/2014/main" id="{F7A18C8B-3318-1C4E-BDD6-3009D458E4E7}"/>
              </a:ext>
            </a:extLst>
          </p:cNvPr>
          <p:cNvSpPr/>
          <p:nvPr/>
        </p:nvSpPr>
        <p:spPr>
          <a:xfrm>
            <a:off x="2556696" y="4644932"/>
            <a:ext cx="331319" cy="430355"/>
          </a:xfrm>
          <a:custGeom>
            <a:avLst/>
            <a:gdLst>
              <a:gd name="connsiteX0" fmla="*/ 584200 w 584200"/>
              <a:gd name="connsiteY0" fmla="*/ 34925 h 758825"/>
              <a:gd name="connsiteX1" fmla="*/ 149225 w 584200"/>
              <a:gd name="connsiteY1" fmla="*/ 669925 h 758825"/>
              <a:gd name="connsiteX2" fmla="*/ 203200 w 584200"/>
              <a:gd name="connsiteY2" fmla="*/ 698500 h 758825"/>
              <a:gd name="connsiteX3" fmla="*/ 9525 w 584200"/>
              <a:gd name="connsiteY3" fmla="*/ 758825 h 758825"/>
              <a:gd name="connsiteX4" fmla="*/ 0 w 584200"/>
              <a:gd name="connsiteY4" fmla="*/ 561975 h 758825"/>
              <a:gd name="connsiteX5" fmla="*/ 53975 w 584200"/>
              <a:gd name="connsiteY5" fmla="*/ 596900 h 758825"/>
              <a:gd name="connsiteX6" fmla="*/ 536575 w 584200"/>
              <a:gd name="connsiteY6" fmla="*/ 0 h 758825"/>
              <a:gd name="connsiteX7" fmla="*/ 584200 w 584200"/>
              <a:gd name="connsiteY7" fmla="*/ 34925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00" h="758825">
                <a:moveTo>
                  <a:pt x="584200" y="34925"/>
                </a:moveTo>
                <a:lnTo>
                  <a:pt x="149225" y="669925"/>
                </a:lnTo>
                <a:lnTo>
                  <a:pt x="203200" y="698500"/>
                </a:lnTo>
                <a:lnTo>
                  <a:pt x="9525" y="758825"/>
                </a:lnTo>
                <a:lnTo>
                  <a:pt x="0" y="561975"/>
                </a:lnTo>
                <a:lnTo>
                  <a:pt x="53975" y="596900"/>
                </a:lnTo>
                <a:lnTo>
                  <a:pt x="536575" y="0"/>
                </a:lnTo>
                <a:lnTo>
                  <a:pt x="584200" y="34925"/>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7" name="Object 146">
            <a:extLst>
              <a:ext uri="{FF2B5EF4-FFF2-40B4-BE49-F238E27FC236}">
                <a16:creationId xmlns:a16="http://schemas.microsoft.com/office/drawing/2014/main" id="{7320EFC4-CB35-9243-8E27-A425225CC1A8}"/>
              </a:ext>
            </a:extLst>
          </p:cNvPr>
          <p:cNvGraphicFramePr>
            <a:graphicFrameLocks noChangeAspect="1"/>
          </p:cNvGraphicFramePr>
          <p:nvPr/>
        </p:nvGraphicFramePr>
        <p:xfrm>
          <a:off x="2362036" y="4601997"/>
          <a:ext cx="363353" cy="289569"/>
        </p:xfrm>
        <a:graphic>
          <a:graphicData uri="http://schemas.openxmlformats.org/presentationml/2006/ole">
            <mc:AlternateContent xmlns:mc="http://schemas.openxmlformats.org/markup-compatibility/2006">
              <mc:Choice xmlns:v="urn:schemas-microsoft-com:vml" Requires="v">
                <p:oleObj spid="_x0000_s258137" r:id="rId17" imgW="241300" imgH="190500" progId="Equation.DSMT4">
                  <p:embed/>
                </p:oleObj>
              </mc:Choice>
              <mc:Fallback>
                <p:oleObj r:id="rId17" imgW="241300" imgH="190500" progId="Equation.DSMT4">
                  <p:embed/>
                  <p:pic>
                    <p:nvPicPr>
                      <p:cNvPr id="147" name="Object 146">
                        <a:extLst>
                          <a:ext uri="{FF2B5EF4-FFF2-40B4-BE49-F238E27FC236}">
                            <a16:creationId xmlns:a16="http://schemas.microsoft.com/office/drawing/2014/main" id="{7320EFC4-CB35-9243-8E27-A425225CC1A8}"/>
                          </a:ext>
                        </a:extLst>
                      </p:cNvPr>
                      <p:cNvPicPr/>
                      <p:nvPr/>
                    </p:nvPicPr>
                    <p:blipFill>
                      <a:blip r:embed="rId18"/>
                      <a:stretch>
                        <a:fillRect/>
                      </a:stretch>
                    </p:blipFill>
                    <p:spPr>
                      <a:xfrm>
                        <a:off x="2362036" y="4601997"/>
                        <a:ext cx="363353" cy="289569"/>
                      </a:xfrm>
                      <a:prstGeom prst="rect">
                        <a:avLst/>
                      </a:prstGeom>
                    </p:spPr>
                  </p:pic>
                </p:oleObj>
              </mc:Fallback>
            </mc:AlternateContent>
          </a:graphicData>
        </a:graphic>
      </p:graphicFrame>
      <p:cxnSp>
        <p:nvCxnSpPr>
          <p:cNvPr id="149" name="Straight Arrow Connector 148">
            <a:extLst>
              <a:ext uri="{FF2B5EF4-FFF2-40B4-BE49-F238E27FC236}">
                <a16:creationId xmlns:a16="http://schemas.microsoft.com/office/drawing/2014/main" id="{94DD142E-1CDD-E644-AC07-DD61B64FAC68}"/>
              </a:ext>
            </a:extLst>
          </p:cNvPr>
          <p:cNvCxnSpPr>
            <a:cxnSpLocks/>
          </p:cNvCxnSpPr>
          <p:nvPr/>
        </p:nvCxnSpPr>
        <p:spPr>
          <a:xfrm flipH="1">
            <a:off x="2873013" y="4855544"/>
            <a:ext cx="443856"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51" name="Object 150">
            <a:extLst>
              <a:ext uri="{FF2B5EF4-FFF2-40B4-BE49-F238E27FC236}">
                <a16:creationId xmlns:a16="http://schemas.microsoft.com/office/drawing/2014/main" id="{CD670CE6-F931-9143-A71D-EFBFD80B6E5A}"/>
              </a:ext>
            </a:extLst>
          </p:cNvPr>
          <p:cNvGraphicFramePr>
            <a:graphicFrameLocks noChangeAspect="1"/>
          </p:cNvGraphicFramePr>
          <p:nvPr/>
        </p:nvGraphicFramePr>
        <p:xfrm>
          <a:off x="2998883" y="4556423"/>
          <a:ext cx="184749" cy="254488"/>
        </p:xfrm>
        <a:graphic>
          <a:graphicData uri="http://schemas.openxmlformats.org/presentationml/2006/ole">
            <mc:AlternateContent xmlns:mc="http://schemas.openxmlformats.org/markup-compatibility/2006">
              <mc:Choice xmlns:v="urn:schemas-microsoft-com:vml" Requires="v">
                <p:oleObj spid="_x0000_s258138" r:id="rId11" imgW="139700" imgH="190500" progId="Equation.DSMT4">
                  <p:embed/>
                </p:oleObj>
              </mc:Choice>
              <mc:Fallback>
                <p:oleObj r:id="rId11" imgW="139700" imgH="190500" progId="Equation.DSMT4">
                  <p:embed/>
                  <p:pic>
                    <p:nvPicPr>
                      <p:cNvPr id="151" name="Object 150">
                        <a:extLst>
                          <a:ext uri="{FF2B5EF4-FFF2-40B4-BE49-F238E27FC236}">
                            <a16:creationId xmlns:a16="http://schemas.microsoft.com/office/drawing/2014/main" id="{CD670CE6-F931-9143-A71D-EFBFD80B6E5A}"/>
                          </a:ext>
                        </a:extLst>
                      </p:cNvPr>
                      <p:cNvPicPr/>
                      <p:nvPr/>
                    </p:nvPicPr>
                    <p:blipFill>
                      <a:blip r:embed="rId12"/>
                      <a:stretch>
                        <a:fillRect/>
                      </a:stretch>
                    </p:blipFill>
                    <p:spPr>
                      <a:xfrm>
                        <a:off x="2998883" y="4556423"/>
                        <a:ext cx="184749" cy="254488"/>
                      </a:xfrm>
                      <a:prstGeom prst="rect">
                        <a:avLst/>
                      </a:prstGeom>
                    </p:spPr>
                  </p:pic>
                </p:oleObj>
              </mc:Fallback>
            </mc:AlternateContent>
          </a:graphicData>
        </a:graphic>
      </p:graphicFrame>
    </p:spTree>
    <p:extLst>
      <p:ext uri="{BB962C8B-B14F-4D97-AF65-F5344CB8AC3E}">
        <p14:creationId xmlns:p14="http://schemas.microsoft.com/office/powerpoint/2010/main" val="16653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dissolv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par>
                                <p:cTn id="13" presetID="9"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dissolve">
                                      <p:cBhvr>
                                        <p:cTn id="15" dur="500"/>
                                        <p:tgtEl>
                                          <p:spTgt spid="65"/>
                                        </p:tgtEl>
                                      </p:cBhvr>
                                    </p:animEffect>
                                  </p:childTnLst>
                                </p:cTn>
                              </p:par>
                              <p:par>
                                <p:cTn id="16" presetID="9"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dissolve">
                                      <p:cBhvr>
                                        <p:cTn id="18" dur="500"/>
                                        <p:tgtEl>
                                          <p:spTgt spid="61"/>
                                        </p:tgtEl>
                                      </p:cBhvr>
                                    </p:animEffect>
                                  </p:childTnLst>
                                </p:cTn>
                              </p:par>
                              <p:par>
                                <p:cTn id="19" presetID="9"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dissolv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dissolve">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nodeType="withEffect">
                                  <p:stCondLst>
                                    <p:cond delay="0"/>
                                  </p:stCondLst>
                                  <p:childTnLst>
                                    <p:set>
                                      <p:cBhvr>
                                        <p:cTn id="41" dur="1" fill="hold">
                                          <p:stCondLst>
                                            <p:cond delay="0"/>
                                          </p:stCondLst>
                                        </p:cTn>
                                        <p:tgtEl>
                                          <p:spTgt spid="279"/>
                                        </p:tgtEl>
                                        <p:attrNameLst>
                                          <p:attrName>style.visibility</p:attrName>
                                        </p:attrNameLst>
                                      </p:cBhvr>
                                      <p:to>
                                        <p:strVal val="visible"/>
                                      </p:to>
                                    </p:set>
                                    <p:animEffect transition="in" filter="dissolve">
                                      <p:cBhvr>
                                        <p:cTn id="42" dur="500"/>
                                        <p:tgtEl>
                                          <p:spTgt spid="279"/>
                                        </p:tgtEl>
                                      </p:cBhvr>
                                    </p:animEffect>
                                  </p:childTnLst>
                                </p:cTn>
                              </p:par>
                              <p:par>
                                <p:cTn id="43" presetID="9"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dissolve">
                                      <p:cBhvr>
                                        <p:cTn id="45" dur="500"/>
                                        <p:tgtEl>
                                          <p:spTgt spid="151"/>
                                        </p:tgtEl>
                                      </p:cBhvr>
                                    </p:animEffect>
                                  </p:childTnLst>
                                </p:cTn>
                              </p:par>
                              <p:par>
                                <p:cTn id="46" presetID="9" presetClass="entr" presetSubtype="0"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dissolve">
                                      <p:cBhvr>
                                        <p:cTn id="48" dur="500"/>
                                        <p:tgtEl>
                                          <p:spTgt spid="149"/>
                                        </p:tgtEl>
                                      </p:cBhvr>
                                    </p:animEffect>
                                  </p:childTnLst>
                                </p:cTn>
                              </p:par>
                              <p:par>
                                <p:cTn id="49" presetID="9" presetClass="entr" presetSubtype="0" fill="hold" nodeType="withEffect">
                                  <p:stCondLst>
                                    <p:cond delay="0"/>
                                  </p:stCondLst>
                                  <p:childTnLst>
                                    <p:set>
                                      <p:cBhvr>
                                        <p:cTn id="50" dur="1" fill="hold">
                                          <p:stCondLst>
                                            <p:cond delay="0"/>
                                          </p:stCondLst>
                                        </p:cTn>
                                        <p:tgtEl>
                                          <p:spTgt spid="147"/>
                                        </p:tgtEl>
                                        <p:attrNameLst>
                                          <p:attrName>style.visibility</p:attrName>
                                        </p:attrNameLst>
                                      </p:cBhvr>
                                      <p:to>
                                        <p:strVal val="visible"/>
                                      </p:to>
                                    </p:set>
                                    <p:animEffect transition="in" filter="dissolve">
                                      <p:cBhvr>
                                        <p:cTn id="51" dur="500"/>
                                        <p:tgtEl>
                                          <p:spTgt spid="14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46"/>
                                        </p:tgtEl>
                                        <p:attrNameLst>
                                          <p:attrName>style.visibility</p:attrName>
                                        </p:attrNameLst>
                                      </p:cBhvr>
                                      <p:to>
                                        <p:strVal val="visible"/>
                                      </p:to>
                                    </p:set>
                                    <p:animEffect transition="in" filter="dissolve">
                                      <p:cBhvr>
                                        <p:cTn id="54" dur="500"/>
                                        <p:tgtEl>
                                          <p:spTgt spid="146"/>
                                        </p:tgtEl>
                                      </p:cBhvr>
                                    </p:animEffect>
                                  </p:childTnLst>
                                </p:cTn>
                              </p:par>
                              <p:par>
                                <p:cTn id="55" presetID="9"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dissolv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 grpId="0" animBg="1"/>
      <p:bldP spid="1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3319" y="271957"/>
            <a:ext cx="8681366" cy="1077218"/>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--What about the jerking wheel?  </a:t>
            </a:r>
            <a:r>
              <a:rPr lang="en-US" sz="2000" dirty="0">
                <a:latin typeface="Times New Roman" panose="02020603050405020304" pitchFamily="18" charset="0"/>
                <a:ea typeface="Palatino Linotype" charset="0"/>
                <a:cs typeface="Times New Roman" panose="02020603050405020304" pitchFamily="18" charset="0"/>
              </a:rPr>
              <a:t>Assume a clockwise rotation.  The angular velocity (and, hence, angular momentum) vector is shown below in the sketch with the view from above shown to the right (I’ve put a nub at </a:t>
            </a:r>
            <a:r>
              <a:rPr lang="en-US" sz="2000" i="1" dirty="0">
                <a:latin typeface="Times New Roman" panose="02020603050405020304" pitchFamily="18" charset="0"/>
                <a:ea typeface="Palatino Linotype" charset="0"/>
                <a:cs typeface="Times New Roman" panose="02020603050405020304" pitchFamily="18" charset="0"/>
              </a:rPr>
              <a:t>point A </a:t>
            </a:r>
            <a:r>
              <a:rPr lang="en-US" sz="2000" dirty="0">
                <a:latin typeface="Times New Roman" panose="02020603050405020304" pitchFamily="18" charset="0"/>
                <a:ea typeface="Palatino Linotype" charset="0"/>
                <a:cs typeface="Times New Roman" panose="02020603050405020304" pitchFamily="18" charset="0"/>
              </a:rPr>
              <a:t>for reference).</a:t>
            </a:r>
          </a:p>
        </p:txBody>
      </p:sp>
      <p:sp>
        <p:nvSpPr>
          <p:cNvPr id="42" name="Rectangle 41">
            <a:extLst>
              <a:ext uri="{FF2B5EF4-FFF2-40B4-BE49-F238E27FC236}">
                <a16:creationId xmlns:a16="http://schemas.microsoft.com/office/drawing/2014/main" id="{03015021-300B-9B42-8C09-DA0347ABA0E9}"/>
              </a:ext>
            </a:extLst>
          </p:cNvPr>
          <p:cNvSpPr/>
          <p:nvPr/>
        </p:nvSpPr>
        <p:spPr>
          <a:xfrm rot="338897">
            <a:off x="2566381" y="3288137"/>
            <a:ext cx="65997" cy="154778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76F18AB-8045-2345-91CA-94F6A6258057}"/>
              </a:ext>
            </a:extLst>
          </p:cNvPr>
          <p:cNvSpPr/>
          <p:nvPr/>
        </p:nvSpPr>
        <p:spPr>
          <a:xfrm rot="20740835">
            <a:off x="2324192" y="3514384"/>
            <a:ext cx="65997" cy="12948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70AEBB7-7641-8D44-BDD1-E2FEDDD8D1DF}"/>
              </a:ext>
            </a:extLst>
          </p:cNvPr>
          <p:cNvSpPr/>
          <p:nvPr/>
        </p:nvSpPr>
        <p:spPr>
          <a:xfrm rot="20764831">
            <a:off x="2660218" y="4758102"/>
            <a:ext cx="71875" cy="142086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EA61D08-840A-6546-A37C-E25C9E8AE472}"/>
              </a:ext>
            </a:extLst>
          </p:cNvPr>
          <p:cNvSpPr/>
          <p:nvPr/>
        </p:nvSpPr>
        <p:spPr>
          <a:xfrm rot="535977">
            <a:off x="2377872" y="4757215"/>
            <a:ext cx="71875" cy="142086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B154BE-BB6D-4747-ADF3-2FD7C470FEDB}"/>
              </a:ext>
            </a:extLst>
          </p:cNvPr>
          <p:cNvSpPr/>
          <p:nvPr/>
        </p:nvSpPr>
        <p:spPr>
          <a:xfrm rot="15653006" flipH="1">
            <a:off x="2793290" y="4458782"/>
            <a:ext cx="80050" cy="55291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D5D35B-1E37-2848-9DB7-344067E261EC}"/>
              </a:ext>
            </a:extLst>
          </p:cNvPr>
          <p:cNvSpPr/>
          <p:nvPr/>
        </p:nvSpPr>
        <p:spPr>
          <a:xfrm rot="1895508">
            <a:off x="2759639" y="3907849"/>
            <a:ext cx="65997" cy="97485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121CE6-906B-0F48-9B5C-52A16D4E63F9}"/>
              </a:ext>
            </a:extLst>
          </p:cNvPr>
          <p:cNvSpPr/>
          <p:nvPr/>
        </p:nvSpPr>
        <p:spPr>
          <a:xfrm rot="19013928">
            <a:off x="2773569" y="4682970"/>
            <a:ext cx="65997" cy="78735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48EE77-9818-2242-88C1-A4A682E090D2}"/>
              </a:ext>
            </a:extLst>
          </p:cNvPr>
          <p:cNvSpPr/>
          <p:nvPr/>
        </p:nvSpPr>
        <p:spPr>
          <a:xfrm rot="2179512">
            <a:off x="2235126" y="4736304"/>
            <a:ext cx="65997" cy="82823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0B3983CF-0A76-BC43-BA5A-6BAC41D72B01}"/>
              </a:ext>
            </a:extLst>
          </p:cNvPr>
          <p:cNvGrpSpPr/>
          <p:nvPr/>
        </p:nvGrpSpPr>
        <p:grpSpPr>
          <a:xfrm flipH="1">
            <a:off x="1362029" y="4688819"/>
            <a:ext cx="1100000" cy="133642"/>
            <a:chOff x="2164454" y="2414084"/>
            <a:chExt cx="339725" cy="92579"/>
          </a:xfrm>
          <a:solidFill>
            <a:srgbClr val="FFC000"/>
          </a:solidFill>
        </p:grpSpPr>
        <p:sp>
          <p:nvSpPr>
            <p:cNvPr id="80" name="Freeform 79">
              <a:extLst>
                <a:ext uri="{FF2B5EF4-FFF2-40B4-BE49-F238E27FC236}">
                  <a16:creationId xmlns:a16="http://schemas.microsoft.com/office/drawing/2014/main" id="{C38EAE3A-B5B1-EB4F-83F8-D168C3D6B247}"/>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A21D1269-076F-744A-957A-B0EDE05CBFEE}"/>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26964DF1-2A95-0B4F-BE47-2B5FECE587BE}"/>
              </a:ext>
            </a:extLst>
          </p:cNvPr>
          <p:cNvSpPr/>
          <p:nvPr/>
        </p:nvSpPr>
        <p:spPr>
          <a:xfrm rot="18871821" flipH="1">
            <a:off x="2208791" y="4093690"/>
            <a:ext cx="65997" cy="84754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AC25D2-712F-F946-B13C-E5568BEE9664}"/>
              </a:ext>
            </a:extLst>
          </p:cNvPr>
          <p:cNvSpPr/>
          <p:nvPr/>
        </p:nvSpPr>
        <p:spPr>
          <a:xfrm rot="15653006" flipH="1">
            <a:off x="2189853" y="4545787"/>
            <a:ext cx="80050" cy="55291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nut 42">
            <a:extLst>
              <a:ext uri="{FF2B5EF4-FFF2-40B4-BE49-F238E27FC236}">
                <a16:creationId xmlns:a16="http://schemas.microsoft.com/office/drawing/2014/main" id="{FB055F6E-2B84-B749-B26C-55DC7847ECA2}"/>
              </a:ext>
            </a:extLst>
          </p:cNvPr>
          <p:cNvSpPr/>
          <p:nvPr/>
        </p:nvSpPr>
        <p:spPr>
          <a:xfrm>
            <a:off x="1808763" y="3116218"/>
            <a:ext cx="1428532" cy="3309237"/>
          </a:xfrm>
          <a:prstGeom prst="donut">
            <a:avLst>
              <a:gd name="adj" fmla="val 11513"/>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Oval 77">
            <a:extLst>
              <a:ext uri="{FF2B5EF4-FFF2-40B4-BE49-F238E27FC236}">
                <a16:creationId xmlns:a16="http://schemas.microsoft.com/office/drawing/2014/main" id="{55E7F34D-8464-3946-BC67-FEBB8CBFC0EB}"/>
              </a:ext>
            </a:extLst>
          </p:cNvPr>
          <p:cNvSpPr/>
          <p:nvPr/>
        </p:nvSpPr>
        <p:spPr>
          <a:xfrm>
            <a:off x="2486015" y="4664546"/>
            <a:ext cx="93240" cy="17361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5F80CBA-D8A5-384B-BFDA-B9BBD612D613}"/>
              </a:ext>
            </a:extLst>
          </p:cNvPr>
          <p:cNvGrpSpPr/>
          <p:nvPr/>
        </p:nvGrpSpPr>
        <p:grpSpPr>
          <a:xfrm flipV="1">
            <a:off x="2989995" y="4927135"/>
            <a:ext cx="173963" cy="868914"/>
            <a:chOff x="6756539" y="3303318"/>
            <a:chExt cx="120511" cy="601932"/>
          </a:xfrm>
        </p:grpSpPr>
        <p:sp>
          <p:nvSpPr>
            <p:cNvPr id="10" name="Freeform 9">
              <a:extLst>
                <a:ext uri="{FF2B5EF4-FFF2-40B4-BE49-F238E27FC236}">
                  <a16:creationId xmlns:a16="http://schemas.microsoft.com/office/drawing/2014/main" id="{3B8E9E9F-3E25-E242-BDD6-528CE27BB050}"/>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9ED6A34-1089-C54B-B650-C8399059F9C0}"/>
                </a:ext>
              </a:extLst>
            </p:cNvPr>
            <p:cNvGrpSpPr/>
            <p:nvPr/>
          </p:nvGrpSpPr>
          <p:grpSpPr>
            <a:xfrm>
              <a:off x="6756539" y="3303318"/>
              <a:ext cx="86871" cy="130256"/>
              <a:chOff x="7083290" y="3153134"/>
              <a:chExt cx="86871" cy="130256"/>
            </a:xfrm>
          </p:grpSpPr>
          <p:cxnSp>
            <p:nvCxnSpPr>
              <p:cNvPr id="12" name="Straight Connector 11">
                <a:extLst>
                  <a:ext uri="{FF2B5EF4-FFF2-40B4-BE49-F238E27FC236}">
                    <a16:creationId xmlns:a16="http://schemas.microsoft.com/office/drawing/2014/main" id="{848212E5-49E8-6B4B-ADCB-CC4312DC2A4D}"/>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6D7623E-2FA3-4E43-BFA8-9A3C5612D543}"/>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89" name="Group 88">
            <a:extLst>
              <a:ext uri="{FF2B5EF4-FFF2-40B4-BE49-F238E27FC236}">
                <a16:creationId xmlns:a16="http://schemas.microsoft.com/office/drawing/2014/main" id="{78A32B7C-0DA4-544B-B5B2-34EAAF8E8A3E}"/>
              </a:ext>
            </a:extLst>
          </p:cNvPr>
          <p:cNvGrpSpPr/>
          <p:nvPr/>
        </p:nvGrpSpPr>
        <p:grpSpPr>
          <a:xfrm rot="21084766" flipH="1">
            <a:off x="1838333" y="4289915"/>
            <a:ext cx="173963" cy="868914"/>
            <a:chOff x="6756539" y="3303318"/>
            <a:chExt cx="120511" cy="601932"/>
          </a:xfrm>
        </p:grpSpPr>
        <p:sp>
          <p:nvSpPr>
            <p:cNvPr id="91" name="Freeform 90">
              <a:extLst>
                <a:ext uri="{FF2B5EF4-FFF2-40B4-BE49-F238E27FC236}">
                  <a16:creationId xmlns:a16="http://schemas.microsoft.com/office/drawing/2014/main" id="{66BF97FD-686A-DE4F-83BB-962382978AF4}"/>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E210A894-AAD2-B641-84C7-2DEE54AD5C5D}"/>
                </a:ext>
              </a:extLst>
            </p:cNvPr>
            <p:cNvGrpSpPr/>
            <p:nvPr/>
          </p:nvGrpSpPr>
          <p:grpSpPr>
            <a:xfrm>
              <a:off x="6756539" y="3303318"/>
              <a:ext cx="86871" cy="130256"/>
              <a:chOff x="7083290" y="3153134"/>
              <a:chExt cx="86871" cy="130256"/>
            </a:xfrm>
          </p:grpSpPr>
          <p:cxnSp>
            <p:nvCxnSpPr>
              <p:cNvPr id="93" name="Straight Connector 92">
                <a:extLst>
                  <a:ext uri="{FF2B5EF4-FFF2-40B4-BE49-F238E27FC236}">
                    <a16:creationId xmlns:a16="http://schemas.microsoft.com/office/drawing/2014/main" id="{A0068848-FB34-F347-AE8E-B9BB0122652C}"/>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19BF7EA-A1C1-784E-B9E6-037083304BAD}"/>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00" name="Group 99">
            <a:extLst>
              <a:ext uri="{FF2B5EF4-FFF2-40B4-BE49-F238E27FC236}">
                <a16:creationId xmlns:a16="http://schemas.microsoft.com/office/drawing/2014/main" id="{F022E31B-FF36-8840-8CDB-DC72D8238C98}"/>
              </a:ext>
            </a:extLst>
          </p:cNvPr>
          <p:cNvGrpSpPr/>
          <p:nvPr/>
        </p:nvGrpSpPr>
        <p:grpSpPr>
          <a:xfrm rot="9414150" flipH="1">
            <a:off x="2965714" y="3623393"/>
            <a:ext cx="173963" cy="868914"/>
            <a:chOff x="6756539" y="3303318"/>
            <a:chExt cx="120511" cy="601932"/>
          </a:xfrm>
        </p:grpSpPr>
        <p:sp>
          <p:nvSpPr>
            <p:cNvPr id="101" name="Freeform 100">
              <a:extLst>
                <a:ext uri="{FF2B5EF4-FFF2-40B4-BE49-F238E27FC236}">
                  <a16:creationId xmlns:a16="http://schemas.microsoft.com/office/drawing/2014/main" id="{FCD54765-9D95-2844-9F38-1372B6416623}"/>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00F10D14-5438-764E-9A75-3ABA6EBD742D}"/>
                </a:ext>
              </a:extLst>
            </p:cNvPr>
            <p:cNvGrpSpPr/>
            <p:nvPr/>
          </p:nvGrpSpPr>
          <p:grpSpPr>
            <a:xfrm>
              <a:off x="6756539" y="3303318"/>
              <a:ext cx="86871" cy="130256"/>
              <a:chOff x="7083290" y="3153134"/>
              <a:chExt cx="86871" cy="130256"/>
            </a:xfrm>
          </p:grpSpPr>
          <p:cxnSp>
            <p:nvCxnSpPr>
              <p:cNvPr id="103" name="Straight Connector 102">
                <a:extLst>
                  <a:ext uri="{FF2B5EF4-FFF2-40B4-BE49-F238E27FC236}">
                    <a16:creationId xmlns:a16="http://schemas.microsoft.com/office/drawing/2014/main" id="{E18EBDDD-115A-5C43-8828-38AE2CBFB9EA}"/>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FBD06D4-9228-D545-A97A-54EF39F01FDE}"/>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22" name="Object 21">
            <a:extLst>
              <a:ext uri="{FF2B5EF4-FFF2-40B4-BE49-F238E27FC236}">
                <a16:creationId xmlns:a16="http://schemas.microsoft.com/office/drawing/2014/main" id="{B28F449C-6CFA-9444-A088-FB617E5E3E38}"/>
              </a:ext>
            </a:extLst>
          </p:cNvPr>
          <p:cNvGraphicFramePr>
            <a:graphicFrameLocks noChangeAspect="1"/>
          </p:cNvGraphicFramePr>
          <p:nvPr/>
        </p:nvGraphicFramePr>
        <p:xfrm>
          <a:off x="1504327" y="4121166"/>
          <a:ext cx="299027" cy="274108"/>
        </p:xfrm>
        <a:graphic>
          <a:graphicData uri="http://schemas.openxmlformats.org/presentationml/2006/ole">
            <mc:AlternateContent xmlns:mc="http://schemas.openxmlformats.org/markup-compatibility/2006">
              <mc:Choice xmlns:v="urn:schemas-microsoft-com:vml" Requires="v">
                <p:oleObj spid="_x0000_s259121" r:id="rId3" imgW="152400" imgH="139700" progId="Equation.DSMT4">
                  <p:embed/>
                </p:oleObj>
              </mc:Choice>
              <mc:Fallback>
                <p:oleObj r:id="rId3" imgW="152400" imgH="139700" progId="Equation.DSMT4">
                  <p:embed/>
                  <p:pic>
                    <p:nvPicPr>
                      <p:cNvPr id="22" name="Object 21">
                        <a:extLst>
                          <a:ext uri="{FF2B5EF4-FFF2-40B4-BE49-F238E27FC236}">
                            <a16:creationId xmlns:a16="http://schemas.microsoft.com/office/drawing/2014/main" id="{B28F449C-6CFA-9444-A088-FB617E5E3E38}"/>
                          </a:ext>
                        </a:extLst>
                      </p:cNvPr>
                      <p:cNvPicPr/>
                      <p:nvPr/>
                    </p:nvPicPr>
                    <p:blipFill>
                      <a:blip r:embed="rId4"/>
                      <a:stretch>
                        <a:fillRect/>
                      </a:stretch>
                    </p:blipFill>
                    <p:spPr>
                      <a:xfrm>
                        <a:off x="1504327" y="4121166"/>
                        <a:ext cx="299027" cy="274108"/>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3DAC2623-E82F-F44D-BCA2-48DF3B15EAF3}"/>
              </a:ext>
            </a:extLst>
          </p:cNvPr>
          <p:cNvGrpSpPr/>
          <p:nvPr/>
        </p:nvGrpSpPr>
        <p:grpSpPr>
          <a:xfrm>
            <a:off x="2250198" y="2217621"/>
            <a:ext cx="345751" cy="375620"/>
            <a:chOff x="1532867" y="1806654"/>
            <a:chExt cx="345751" cy="375620"/>
          </a:xfrm>
        </p:grpSpPr>
        <p:cxnSp>
          <p:nvCxnSpPr>
            <p:cNvPr id="24" name="Straight Connector 23">
              <a:extLst>
                <a:ext uri="{FF2B5EF4-FFF2-40B4-BE49-F238E27FC236}">
                  <a16:creationId xmlns:a16="http://schemas.microsoft.com/office/drawing/2014/main" id="{DC092797-EB76-8D4C-96FC-DE88F241D5BF}"/>
                </a:ext>
              </a:extLst>
            </p:cNvPr>
            <p:cNvCxnSpPr/>
            <p:nvPr/>
          </p:nvCxnSpPr>
          <p:spPr>
            <a:xfrm flipV="1">
              <a:off x="1532867" y="1806654"/>
              <a:ext cx="183931" cy="3756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E5B6DEA-D8F9-834C-AFF0-0FECE8FB89F2}"/>
                </a:ext>
              </a:extLst>
            </p:cNvPr>
            <p:cNvCxnSpPr>
              <a:cxnSpLocks/>
            </p:cNvCxnSpPr>
            <p:nvPr/>
          </p:nvCxnSpPr>
          <p:spPr>
            <a:xfrm flipH="1" flipV="1">
              <a:off x="1704959" y="1816998"/>
              <a:ext cx="173659" cy="3652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Freeform 25">
              <a:extLst>
                <a:ext uri="{FF2B5EF4-FFF2-40B4-BE49-F238E27FC236}">
                  <a16:creationId xmlns:a16="http://schemas.microsoft.com/office/drawing/2014/main" id="{AA32B42F-7040-934E-8326-7DD333F8DD40}"/>
                </a:ext>
              </a:extLst>
            </p:cNvPr>
            <p:cNvSpPr/>
            <p:nvPr/>
          </p:nvSpPr>
          <p:spPr>
            <a:xfrm>
              <a:off x="1579418" y="2078182"/>
              <a:ext cx="237507" cy="71657"/>
            </a:xfrm>
            <a:custGeom>
              <a:avLst/>
              <a:gdLst>
                <a:gd name="connsiteX0" fmla="*/ 0 w 237507"/>
                <a:gd name="connsiteY0" fmla="*/ 0 h 71657"/>
                <a:gd name="connsiteX1" fmla="*/ 118753 w 237507"/>
                <a:gd name="connsiteY1" fmla="*/ 71252 h 71657"/>
                <a:gd name="connsiteX2" fmla="*/ 237507 w 237507"/>
                <a:gd name="connsiteY2" fmla="*/ 23750 h 71657"/>
              </a:gdLst>
              <a:ahLst/>
              <a:cxnLst>
                <a:cxn ang="0">
                  <a:pos x="connsiteX0" y="connsiteY0"/>
                </a:cxn>
                <a:cxn ang="0">
                  <a:pos x="connsiteX1" y="connsiteY1"/>
                </a:cxn>
                <a:cxn ang="0">
                  <a:pos x="connsiteX2" y="connsiteY2"/>
                </a:cxn>
              </a:cxnLst>
              <a:rect l="l" t="t" r="r" b="b"/>
              <a:pathLst>
                <a:path w="237507" h="71657">
                  <a:moveTo>
                    <a:pt x="0" y="0"/>
                  </a:moveTo>
                  <a:cubicBezTo>
                    <a:pt x="39584" y="33647"/>
                    <a:pt x="79169" y="67294"/>
                    <a:pt x="118753" y="71252"/>
                  </a:cubicBezTo>
                  <a:cubicBezTo>
                    <a:pt x="158337" y="75210"/>
                    <a:pt x="197922" y="49480"/>
                    <a:pt x="237507" y="23750"/>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206D6665-5BA1-BD45-B977-F59AB1FE9D84}"/>
              </a:ext>
            </a:extLst>
          </p:cNvPr>
          <p:cNvSpPr txBox="1"/>
          <p:nvPr/>
        </p:nvSpPr>
        <p:spPr>
          <a:xfrm>
            <a:off x="1723394" y="1895137"/>
            <a:ext cx="154876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eye looking down</a:t>
            </a:r>
          </a:p>
        </p:txBody>
      </p:sp>
      <p:sp>
        <p:nvSpPr>
          <p:cNvPr id="29" name="Rectangle 28">
            <a:extLst>
              <a:ext uri="{FF2B5EF4-FFF2-40B4-BE49-F238E27FC236}">
                <a16:creationId xmlns:a16="http://schemas.microsoft.com/office/drawing/2014/main" id="{149CCD51-8C3F-EB4F-8D65-A604E5C269AD}"/>
              </a:ext>
            </a:extLst>
          </p:cNvPr>
          <p:cNvSpPr/>
          <p:nvPr/>
        </p:nvSpPr>
        <p:spPr>
          <a:xfrm>
            <a:off x="4572000" y="4536148"/>
            <a:ext cx="3378782" cy="172428"/>
          </a:xfrm>
          <a:prstGeom prst="rect">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Arrow Connector 105">
            <a:extLst>
              <a:ext uri="{FF2B5EF4-FFF2-40B4-BE49-F238E27FC236}">
                <a16:creationId xmlns:a16="http://schemas.microsoft.com/office/drawing/2014/main" id="{FD0C4233-F459-BB4B-ABD8-5933675B1FF6}"/>
              </a:ext>
            </a:extLst>
          </p:cNvPr>
          <p:cNvCxnSpPr>
            <a:cxnSpLocks/>
          </p:cNvCxnSpPr>
          <p:nvPr/>
        </p:nvCxnSpPr>
        <p:spPr>
          <a:xfrm flipH="1">
            <a:off x="5592237" y="4622362"/>
            <a:ext cx="1338307"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07" name="Object 106">
            <a:extLst>
              <a:ext uri="{FF2B5EF4-FFF2-40B4-BE49-F238E27FC236}">
                <a16:creationId xmlns:a16="http://schemas.microsoft.com/office/drawing/2014/main" id="{E310F52B-BC2E-B941-8D0D-E001BEE88E30}"/>
              </a:ext>
            </a:extLst>
          </p:cNvPr>
          <p:cNvGraphicFramePr>
            <a:graphicFrameLocks noChangeAspect="1"/>
          </p:cNvGraphicFramePr>
          <p:nvPr/>
        </p:nvGraphicFramePr>
        <p:xfrm>
          <a:off x="5382421" y="4760970"/>
          <a:ext cx="299027" cy="274108"/>
        </p:xfrm>
        <a:graphic>
          <a:graphicData uri="http://schemas.openxmlformats.org/presentationml/2006/ole">
            <mc:AlternateContent xmlns:mc="http://schemas.openxmlformats.org/markup-compatibility/2006">
              <mc:Choice xmlns:v="urn:schemas-microsoft-com:vml" Requires="v">
                <p:oleObj spid="_x0000_s259122" r:id="rId5" imgW="152400" imgH="139700" progId="Equation.DSMT4">
                  <p:embed/>
                </p:oleObj>
              </mc:Choice>
              <mc:Fallback>
                <p:oleObj r:id="rId5" imgW="152400" imgH="139700" progId="Equation.DSMT4">
                  <p:embed/>
                  <p:pic>
                    <p:nvPicPr>
                      <p:cNvPr id="107" name="Object 106">
                        <a:extLst>
                          <a:ext uri="{FF2B5EF4-FFF2-40B4-BE49-F238E27FC236}">
                            <a16:creationId xmlns:a16="http://schemas.microsoft.com/office/drawing/2014/main" id="{E310F52B-BC2E-B941-8D0D-E001BEE88E30}"/>
                          </a:ext>
                        </a:extLst>
                      </p:cNvPr>
                      <p:cNvPicPr/>
                      <p:nvPr/>
                    </p:nvPicPr>
                    <p:blipFill>
                      <a:blip r:embed="rId4"/>
                      <a:stretch>
                        <a:fillRect/>
                      </a:stretch>
                    </p:blipFill>
                    <p:spPr>
                      <a:xfrm>
                        <a:off x="5382421" y="4760970"/>
                        <a:ext cx="299027" cy="274108"/>
                      </a:xfrm>
                      <a:prstGeom prst="rect">
                        <a:avLst/>
                      </a:prstGeom>
                    </p:spPr>
                  </p:pic>
                </p:oleObj>
              </mc:Fallback>
            </mc:AlternateContent>
          </a:graphicData>
        </a:graphic>
      </p:graphicFrame>
      <p:graphicFrame>
        <p:nvGraphicFramePr>
          <p:cNvPr id="110" name="Object 109">
            <a:extLst>
              <a:ext uri="{FF2B5EF4-FFF2-40B4-BE49-F238E27FC236}">
                <a16:creationId xmlns:a16="http://schemas.microsoft.com/office/drawing/2014/main" id="{D854F8F6-58DF-6D4C-B419-A8971A6C1AC3}"/>
              </a:ext>
            </a:extLst>
          </p:cNvPr>
          <p:cNvGraphicFramePr>
            <a:graphicFrameLocks noChangeAspect="1"/>
          </p:cNvGraphicFramePr>
          <p:nvPr/>
        </p:nvGraphicFramePr>
        <p:xfrm>
          <a:off x="6357938" y="5453063"/>
          <a:ext cx="274637" cy="373062"/>
        </p:xfrm>
        <a:graphic>
          <a:graphicData uri="http://schemas.openxmlformats.org/presentationml/2006/ole">
            <mc:AlternateContent xmlns:mc="http://schemas.openxmlformats.org/markup-compatibility/2006">
              <mc:Choice xmlns:v="urn:schemas-microsoft-com:vml" Requires="v">
                <p:oleObj spid="_x0000_s259123" r:id="rId6" imgW="139700" imgH="190500" progId="Equation.DSMT4">
                  <p:embed/>
                </p:oleObj>
              </mc:Choice>
              <mc:Fallback>
                <p:oleObj r:id="rId6" imgW="139700" imgH="190500" progId="Equation.DSMT4">
                  <p:embed/>
                  <p:pic>
                    <p:nvPicPr>
                      <p:cNvPr id="110" name="Object 109">
                        <a:extLst>
                          <a:ext uri="{FF2B5EF4-FFF2-40B4-BE49-F238E27FC236}">
                            <a16:creationId xmlns:a16="http://schemas.microsoft.com/office/drawing/2014/main" id="{D854F8F6-58DF-6D4C-B419-A8971A6C1AC3}"/>
                          </a:ext>
                        </a:extLst>
                      </p:cNvPr>
                      <p:cNvPicPr/>
                      <p:nvPr/>
                    </p:nvPicPr>
                    <p:blipFill>
                      <a:blip r:embed="rId7"/>
                      <a:stretch>
                        <a:fillRect/>
                      </a:stretch>
                    </p:blipFill>
                    <p:spPr>
                      <a:xfrm>
                        <a:off x="6357938" y="5453063"/>
                        <a:ext cx="274637" cy="373062"/>
                      </a:xfrm>
                      <a:prstGeom prst="rect">
                        <a:avLst/>
                      </a:prstGeom>
                    </p:spPr>
                  </p:pic>
                </p:oleObj>
              </mc:Fallback>
            </mc:AlternateContent>
          </a:graphicData>
        </a:graphic>
      </p:graphicFrame>
      <p:grpSp>
        <p:nvGrpSpPr>
          <p:cNvPr id="111" name="Group 110">
            <a:extLst>
              <a:ext uri="{FF2B5EF4-FFF2-40B4-BE49-F238E27FC236}">
                <a16:creationId xmlns:a16="http://schemas.microsoft.com/office/drawing/2014/main" id="{FDA93EF6-3A03-6C4C-A9D3-6A681E0257A2}"/>
              </a:ext>
            </a:extLst>
          </p:cNvPr>
          <p:cNvGrpSpPr/>
          <p:nvPr/>
        </p:nvGrpSpPr>
        <p:grpSpPr>
          <a:xfrm rot="16200000" flipH="1">
            <a:off x="5674508" y="5213355"/>
            <a:ext cx="1100000" cy="133642"/>
            <a:chOff x="2164454" y="2414084"/>
            <a:chExt cx="339725" cy="92579"/>
          </a:xfrm>
          <a:solidFill>
            <a:srgbClr val="FFC000"/>
          </a:solidFill>
        </p:grpSpPr>
        <p:sp>
          <p:nvSpPr>
            <p:cNvPr id="112" name="Freeform 111">
              <a:extLst>
                <a:ext uri="{FF2B5EF4-FFF2-40B4-BE49-F238E27FC236}">
                  <a16:creationId xmlns:a16="http://schemas.microsoft.com/office/drawing/2014/main" id="{818DF5BC-5199-ED43-A095-DAC43D52F03B}"/>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5950ECFF-1008-8042-A2CB-7B34A467E73B}"/>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60BE2B7F-A3C9-D040-ABAC-E03F2973A606}"/>
              </a:ext>
            </a:extLst>
          </p:cNvPr>
          <p:cNvGrpSpPr/>
          <p:nvPr/>
        </p:nvGrpSpPr>
        <p:grpSpPr>
          <a:xfrm rot="5400000" flipH="1" flipV="1">
            <a:off x="5668158" y="3917076"/>
            <a:ext cx="1100000" cy="133642"/>
            <a:chOff x="2164454" y="2414084"/>
            <a:chExt cx="339725" cy="92579"/>
          </a:xfrm>
          <a:solidFill>
            <a:srgbClr val="FFC000"/>
          </a:solidFill>
        </p:grpSpPr>
        <p:sp>
          <p:nvSpPr>
            <p:cNvPr id="115" name="Freeform 114">
              <a:extLst>
                <a:ext uri="{FF2B5EF4-FFF2-40B4-BE49-F238E27FC236}">
                  <a16:creationId xmlns:a16="http://schemas.microsoft.com/office/drawing/2014/main" id="{9A442AEE-F814-FB4D-AB8E-CE44380BA0A8}"/>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17A0B01E-1F8B-4F42-8DA3-BFF57A9FBD42}"/>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3DDC6579-9A34-0441-B41A-39E862BE4DE5}"/>
              </a:ext>
            </a:extLst>
          </p:cNvPr>
          <p:cNvSpPr txBox="1"/>
          <p:nvPr/>
        </p:nvSpPr>
        <p:spPr>
          <a:xfrm>
            <a:off x="4634002" y="2475634"/>
            <a:ext cx="162072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looking from above</a:t>
            </a:r>
          </a:p>
        </p:txBody>
      </p:sp>
      <p:sp>
        <p:nvSpPr>
          <p:cNvPr id="31" name="Pie 30">
            <a:extLst>
              <a:ext uri="{FF2B5EF4-FFF2-40B4-BE49-F238E27FC236}">
                <a16:creationId xmlns:a16="http://schemas.microsoft.com/office/drawing/2014/main" id="{D67EB3D2-4B7B-9146-A19A-3C624DBDAFFC}"/>
              </a:ext>
            </a:extLst>
          </p:cNvPr>
          <p:cNvSpPr/>
          <p:nvPr/>
        </p:nvSpPr>
        <p:spPr>
          <a:xfrm rot="7916590">
            <a:off x="6145692" y="3359206"/>
            <a:ext cx="144880" cy="144880"/>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 name="Pie 117">
            <a:extLst>
              <a:ext uri="{FF2B5EF4-FFF2-40B4-BE49-F238E27FC236}">
                <a16:creationId xmlns:a16="http://schemas.microsoft.com/office/drawing/2014/main" id="{4ADA44EC-4B31-6E44-A703-50A50E559BD9}"/>
              </a:ext>
            </a:extLst>
          </p:cNvPr>
          <p:cNvSpPr/>
          <p:nvPr/>
        </p:nvSpPr>
        <p:spPr>
          <a:xfrm rot="13199997">
            <a:off x="3585330" y="4699074"/>
            <a:ext cx="128746" cy="128746"/>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58" name="Object 57">
            <a:extLst>
              <a:ext uri="{FF2B5EF4-FFF2-40B4-BE49-F238E27FC236}">
                <a16:creationId xmlns:a16="http://schemas.microsoft.com/office/drawing/2014/main" id="{50E767AA-F7E2-6C4D-BF2E-1450E4BEB523}"/>
              </a:ext>
            </a:extLst>
          </p:cNvPr>
          <p:cNvGraphicFramePr>
            <a:graphicFrameLocks noChangeAspect="1"/>
          </p:cNvGraphicFramePr>
          <p:nvPr/>
        </p:nvGraphicFramePr>
        <p:xfrm>
          <a:off x="3736341" y="4641754"/>
          <a:ext cx="230687" cy="230687"/>
        </p:xfrm>
        <a:graphic>
          <a:graphicData uri="http://schemas.openxmlformats.org/presentationml/2006/ole">
            <mc:AlternateContent xmlns:mc="http://schemas.openxmlformats.org/markup-compatibility/2006">
              <mc:Choice xmlns:v="urn:schemas-microsoft-com:vml" Requires="v">
                <p:oleObj spid="_x0000_s259124" r:id="rId8" imgW="165100" imgH="165100" progId="Equation.DSMT4">
                  <p:embed/>
                </p:oleObj>
              </mc:Choice>
              <mc:Fallback>
                <p:oleObj r:id="rId8" imgW="165100" imgH="165100" progId="Equation.DSMT4">
                  <p:embed/>
                  <p:pic>
                    <p:nvPicPr>
                      <p:cNvPr id="58" name="Object 57">
                        <a:extLst>
                          <a:ext uri="{FF2B5EF4-FFF2-40B4-BE49-F238E27FC236}">
                            <a16:creationId xmlns:a16="http://schemas.microsoft.com/office/drawing/2014/main" id="{50E767AA-F7E2-6C4D-BF2E-1450E4BEB523}"/>
                          </a:ext>
                        </a:extLst>
                      </p:cNvPr>
                      <p:cNvPicPr/>
                      <p:nvPr/>
                    </p:nvPicPr>
                    <p:blipFill>
                      <a:blip r:embed="rId9"/>
                      <a:stretch>
                        <a:fillRect/>
                      </a:stretch>
                    </p:blipFill>
                    <p:spPr>
                      <a:xfrm>
                        <a:off x="3736341" y="4641754"/>
                        <a:ext cx="230687" cy="230687"/>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F7FCF24-77B3-E646-917F-F93962F3E92D}"/>
              </a:ext>
            </a:extLst>
          </p:cNvPr>
          <p:cNvGraphicFramePr>
            <a:graphicFrameLocks noChangeAspect="1"/>
          </p:cNvGraphicFramePr>
          <p:nvPr/>
        </p:nvGraphicFramePr>
        <p:xfrm>
          <a:off x="6115539" y="3044760"/>
          <a:ext cx="230687" cy="230687"/>
        </p:xfrm>
        <a:graphic>
          <a:graphicData uri="http://schemas.openxmlformats.org/presentationml/2006/ole">
            <mc:AlternateContent xmlns:mc="http://schemas.openxmlformats.org/markup-compatibility/2006">
              <mc:Choice xmlns:v="urn:schemas-microsoft-com:vml" Requires="v">
                <p:oleObj spid="_x0000_s259125" r:id="rId10" imgW="165100" imgH="165100" progId="Equation.DSMT4">
                  <p:embed/>
                </p:oleObj>
              </mc:Choice>
              <mc:Fallback>
                <p:oleObj r:id="rId10" imgW="165100" imgH="165100" progId="Equation.DSMT4">
                  <p:embed/>
                  <p:pic>
                    <p:nvPicPr>
                      <p:cNvPr id="59" name="Object 58">
                        <a:extLst>
                          <a:ext uri="{FF2B5EF4-FFF2-40B4-BE49-F238E27FC236}">
                            <a16:creationId xmlns:a16="http://schemas.microsoft.com/office/drawing/2014/main" id="{BF7FCF24-77B3-E646-917F-F93962F3E92D}"/>
                          </a:ext>
                        </a:extLst>
                      </p:cNvPr>
                      <p:cNvPicPr/>
                      <p:nvPr/>
                    </p:nvPicPr>
                    <p:blipFill>
                      <a:blip r:embed="rId11"/>
                      <a:stretch>
                        <a:fillRect/>
                      </a:stretch>
                    </p:blipFill>
                    <p:spPr>
                      <a:xfrm>
                        <a:off x="6115539" y="3044760"/>
                        <a:ext cx="230687" cy="230687"/>
                      </a:xfrm>
                      <a:prstGeom prst="rect">
                        <a:avLst/>
                      </a:prstGeom>
                    </p:spPr>
                  </p:pic>
                </p:oleObj>
              </mc:Fallback>
            </mc:AlternateContent>
          </a:graphicData>
        </a:graphic>
      </p:graphicFrame>
      <p:cxnSp>
        <p:nvCxnSpPr>
          <p:cNvPr id="60" name="Straight Arrow Connector 59">
            <a:extLst>
              <a:ext uri="{FF2B5EF4-FFF2-40B4-BE49-F238E27FC236}">
                <a16:creationId xmlns:a16="http://schemas.microsoft.com/office/drawing/2014/main" id="{F6E83DE6-64B8-DA4F-907B-38262BC854A5}"/>
              </a:ext>
            </a:extLst>
          </p:cNvPr>
          <p:cNvCxnSpPr>
            <a:cxnSpLocks/>
          </p:cNvCxnSpPr>
          <p:nvPr/>
        </p:nvCxnSpPr>
        <p:spPr>
          <a:xfrm flipH="1" flipV="1">
            <a:off x="764945" y="4748220"/>
            <a:ext cx="933225" cy="635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1" name="Object 60">
            <a:extLst>
              <a:ext uri="{FF2B5EF4-FFF2-40B4-BE49-F238E27FC236}">
                <a16:creationId xmlns:a16="http://schemas.microsoft.com/office/drawing/2014/main" id="{8D910DE7-3007-6741-B307-A7EBB8182995}"/>
              </a:ext>
            </a:extLst>
          </p:cNvPr>
          <p:cNvGraphicFramePr>
            <a:graphicFrameLocks noChangeAspect="1"/>
          </p:cNvGraphicFramePr>
          <p:nvPr/>
        </p:nvGraphicFramePr>
        <p:xfrm>
          <a:off x="985857" y="4301641"/>
          <a:ext cx="274638" cy="298450"/>
        </p:xfrm>
        <a:graphic>
          <a:graphicData uri="http://schemas.openxmlformats.org/presentationml/2006/ole">
            <mc:AlternateContent xmlns:mc="http://schemas.openxmlformats.org/markup-compatibility/2006">
              <mc:Choice xmlns:v="urn:schemas-microsoft-com:vml" Requires="v">
                <p:oleObj spid="_x0000_s259126" r:id="rId12" imgW="139700" imgH="152400" progId="Equation.DSMT4">
                  <p:embed/>
                </p:oleObj>
              </mc:Choice>
              <mc:Fallback>
                <p:oleObj r:id="rId12" imgW="139700" imgH="152400" progId="Equation.DSMT4">
                  <p:embed/>
                  <p:pic>
                    <p:nvPicPr>
                      <p:cNvPr id="61" name="Object 60">
                        <a:extLst>
                          <a:ext uri="{FF2B5EF4-FFF2-40B4-BE49-F238E27FC236}">
                            <a16:creationId xmlns:a16="http://schemas.microsoft.com/office/drawing/2014/main" id="{8D910DE7-3007-6741-B307-A7EBB8182995}"/>
                          </a:ext>
                        </a:extLst>
                      </p:cNvPr>
                      <p:cNvPicPr/>
                      <p:nvPr/>
                    </p:nvPicPr>
                    <p:blipFill>
                      <a:blip r:embed="rId13"/>
                      <a:stretch>
                        <a:fillRect/>
                      </a:stretch>
                    </p:blipFill>
                    <p:spPr>
                      <a:xfrm>
                        <a:off x="985857" y="4301641"/>
                        <a:ext cx="274638" cy="298450"/>
                      </a:xfrm>
                      <a:prstGeom prst="rect">
                        <a:avLst/>
                      </a:prstGeom>
                    </p:spPr>
                  </p:pic>
                </p:oleObj>
              </mc:Fallback>
            </mc:AlternateContent>
          </a:graphicData>
        </a:graphic>
      </p:graphicFrame>
      <p:cxnSp>
        <p:nvCxnSpPr>
          <p:cNvPr id="63" name="Straight Arrow Connector 62">
            <a:extLst>
              <a:ext uri="{FF2B5EF4-FFF2-40B4-BE49-F238E27FC236}">
                <a16:creationId xmlns:a16="http://schemas.microsoft.com/office/drawing/2014/main" id="{336F5E28-5411-D94C-8251-B38A4D85CFF1}"/>
              </a:ext>
            </a:extLst>
          </p:cNvPr>
          <p:cNvCxnSpPr>
            <a:cxnSpLocks/>
          </p:cNvCxnSpPr>
          <p:nvPr/>
        </p:nvCxnSpPr>
        <p:spPr>
          <a:xfrm rot="16200000" flipH="1" flipV="1">
            <a:off x="5757920" y="5570821"/>
            <a:ext cx="933225" cy="635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C0074578-F6D0-E946-B05D-A718B485322C}"/>
              </a:ext>
            </a:extLst>
          </p:cNvPr>
          <p:cNvGrpSpPr/>
          <p:nvPr/>
        </p:nvGrpSpPr>
        <p:grpSpPr>
          <a:xfrm>
            <a:off x="2535716" y="4696652"/>
            <a:ext cx="1100000" cy="133642"/>
            <a:chOff x="2164454" y="2414084"/>
            <a:chExt cx="339725" cy="92579"/>
          </a:xfrm>
          <a:solidFill>
            <a:srgbClr val="FFC000"/>
          </a:solidFill>
        </p:grpSpPr>
        <p:sp>
          <p:nvSpPr>
            <p:cNvPr id="17" name="Freeform 16">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1850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2005" y="319117"/>
            <a:ext cx="8681366"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--Let’s try to </a:t>
            </a:r>
            <a:r>
              <a:rPr lang="en-US" sz="2000" dirty="0">
                <a:latin typeface="Times New Roman" panose="02020603050405020304" pitchFamily="18" charset="0"/>
                <a:ea typeface="Palatino Linotype" charset="0"/>
                <a:cs typeface="Times New Roman" panose="02020603050405020304" pitchFamily="18" charset="0"/>
              </a:rPr>
              <a:t>rotate the wheel about </a:t>
            </a:r>
            <a:r>
              <a:rPr lang="en-US" sz="2000" i="1" dirty="0">
                <a:latin typeface="Times New Roman" panose="02020603050405020304" pitchFamily="18" charset="0"/>
                <a:ea typeface="Palatino Linotype" charset="0"/>
                <a:cs typeface="Times New Roman" panose="02020603050405020304" pitchFamily="18" charset="0"/>
              </a:rPr>
              <a:t>point A </a:t>
            </a:r>
            <a:r>
              <a:rPr lang="en-US" sz="2000" dirty="0">
                <a:latin typeface="Times New Roman" panose="02020603050405020304" pitchFamily="18" charset="0"/>
                <a:ea typeface="Palatino Linotype" charset="0"/>
                <a:cs typeface="Times New Roman" panose="02020603050405020304" pitchFamily="18" charset="0"/>
              </a:rPr>
              <a:t>by applying a quick downward force F to </a:t>
            </a:r>
            <a:r>
              <a:rPr lang="en-US" sz="2000" i="1" dirty="0">
                <a:latin typeface="Times New Roman" panose="02020603050405020304" pitchFamily="18" charset="0"/>
                <a:ea typeface="Palatino Linotype" charset="0"/>
                <a:cs typeface="Times New Roman" panose="02020603050405020304" pitchFamily="18" charset="0"/>
              </a:rPr>
              <a:t>point A</a:t>
            </a:r>
            <a:r>
              <a:rPr lang="en-US" sz="2000" dirty="0">
                <a:latin typeface="Times New Roman" panose="02020603050405020304" pitchFamily="18" charset="0"/>
                <a:ea typeface="Palatino Linotype" charset="0"/>
                <a:cs typeface="Times New Roman" panose="02020603050405020304" pitchFamily="18" charset="0"/>
              </a:rPr>
              <a:t>.  </a:t>
            </a:r>
          </a:p>
        </p:txBody>
      </p:sp>
      <p:sp>
        <p:nvSpPr>
          <p:cNvPr id="42" name="Rectangle 41">
            <a:extLst>
              <a:ext uri="{FF2B5EF4-FFF2-40B4-BE49-F238E27FC236}">
                <a16:creationId xmlns:a16="http://schemas.microsoft.com/office/drawing/2014/main" id="{03015021-300B-9B42-8C09-DA0347ABA0E9}"/>
              </a:ext>
            </a:extLst>
          </p:cNvPr>
          <p:cNvSpPr/>
          <p:nvPr/>
        </p:nvSpPr>
        <p:spPr>
          <a:xfrm rot="338897">
            <a:off x="1813616" y="3247475"/>
            <a:ext cx="65997" cy="154778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76F18AB-8045-2345-91CA-94F6A6258057}"/>
              </a:ext>
            </a:extLst>
          </p:cNvPr>
          <p:cNvSpPr/>
          <p:nvPr/>
        </p:nvSpPr>
        <p:spPr>
          <a:xfrm rot="20740835">
            <a:off x="1571427" y="3473722"/>
            <a:ext cx="65997" cy="12948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70AEBB7-7641-8D44-BDD1-E2FEDDD8D1DF}"/>
              </a:ext>
            </a:extLst>
          </p:cNvPr>
          <p:cNvSpPr/>
          <p:nvPr/>
        </p:nvSpPr>
        <p:spPr>
          <a:xfrm rot="20764831">
            <a:off x="1907453" y="4717440"/>
            <a:ext cx="71875" cy="142086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EA61D08-840A-6546-A37C-E25C9E8AE472}"/>
              </a:ext>
            </a:extLst>
          </p:cNvPr>
          <p:cNvSpPr/>
          <p:nvPr/>
        </p:nvSpPr>
        <p:spPr>
          <a:xfrm rot="535977">
            <a:off x="1625107" y="4716553"/>
            <a:ext cx="71875" cy="142086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B154BE-BB6D-4747-ADF3-2FD7C470FEDB}"/>
              </a:ext>
            </a:extLst>
          </p:cNvPr>
          <p:cNvSpPr/>
          <p:nvPr/>
        </p:nvSpPr>
        <p:spPr>
          <a:xfrm rot="15653006" flipH="1">
            <a:off x="2040525" y="4418120"/>
            <a:ext cx="80050" cy="55291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D5D35B-1E37-2848-9DB7-344067E261EC}"/>
              </a:ext>
            </a:extLst>
          </p:cNvPr>
          <p:cNvSpPr/>
          <p:nvPr/>
        </p:nvSpPr>
        <p:spPr>
          <a:xfrm rot="1895508">
            <a:off x="2006874" y="3867187"/>
            <a:ext cx="65997" cy="97485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121CE6-906B-0F48-9B5C-52A16D4E63F9}"/>
              </a:ext>
            </a:extLst>
          </p:cNvPr>
          <p:cNvSpPr/>
          <p:nvPr/>
        </p:nvSpPr>
        <p:spPr>
          <a:xfrm rot="19013928">
            <a:off x="2020804" y="4642308"/>
            <a:ext cx="65997" cy="78735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48EE77-9818-2242-88C1-A4A682E090D2}"/>
              </a:ext>
            </a:extLst>
          </p:cNvPr>
          <p:cNvSpPr/>
          <p:nvPr/>
        </p:nvSpPr>
        <p:spPr>
          <a:xfrm rot="2179512">
            <a:off x="1482361" y="4695642"/>
            <a:ext cx="65997" cy="82823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0B3983CF-0A76-BC43-BA5A-6BAC41D72B01}"/>
              </a:ext>
            </a:extLst>
          </p:cNvPr>
          <p:cNvGrpSpPr/>
          <p:nvPr/>
        </p:nvGrpSpPr>
        <p:grpSpPr>
          <a:xfrm flipH="1">
            <a:off x="609264" y="4648157"/>
            <a:ext cx="1100000" cy="133642"/>
            <a:chOff x="2164454" y="2414084"/>
            <a:chExt cx="339725" cy="92579"/>
          </a:xfrm>
          <a:solidFill>
            <a:srgbClr val="FFC000"/>
          </a:solidFill>
          <a:effectLst/>
        </p:grpSpPr>
        <p:sp>
          <p:nvSpPr>
            <p:cNvPr id="80" name="Freeform 79">
              <a:extLst>
                <a:ext uri="{FF2B5EF4-FFF2-40B4-BE49-F238E27FC236}">
                  <a16:creationId xmlns:a16="http://schemas.microsoft.com/office/drawing/2014/main" id="{C38EAE3A-B5B1-EB4F-83F8-D168C3D6B247}"/>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A21D1269-076F-744A-957A-B0EDE05CBFEE}"/>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26964DF1-2A95-0B4F-BE47-2B5FECE587BE}"/>
              </a:ext>
            </a:extLst>
          </p:cNvPr>
          <p:cNvSpPr/>
          <p:nvPr/>
        </p:nvSpPr>
        <p:spPr>
          <a:xfrm rot="18871821" flipH="1">
            <a:off x="1456026" y="4053028"/>
            <a:ext cx="65997" cy="84754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AC25D2-712F-F946-B13C-E5568BEE9664}"/>
              </a:ext>
            </a:extLst>
          </p:cNvPr>
          <p:cNvSpPr/>
          <p:nvPr/>
        </p:nvSpPr>
        <p:spPr>
          <a:xfrm rot="15653006" flipH="1">
            <a:off x="1437088" y="4505125"/>
            <a:ext cx="80050" cy="55291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nut 42">
            <a:extLst>
              <a:ext uri="{FF2B5EF4-FFF2-40B4-BE49-F238E27FC236}">
                <a16:creationId xmlns:a16="http://schemas.microsoft.com/office/drawing/2014/main" id="{FB055F6E-2B84-B749-B26C-55DC7847ECA2}"/>
              </a:ext>
            </a:extLst>
          </p:cNvPr>
          <p:cNvSpPr/>
          <p:nvPr/>
        </p:nvSpPr>
        <p:spPr>
          <a:xfrm>
            <a:off x="1055998" y="3075556"/>
            <a:ext cx="1428532" cy="3309237"/>
          </a:xfrm>
          <a:prstGeom prst="donut">
            <a:avLst>
              <a:gd name="adj" fmla="val 11513"/>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Oval 77">
            <a:extLst>
              <a:ext uri="{FF2B5EF4-FFF2-40B4-BE49-F238E27FC236}">
                <a16:creationId xmlns:a16="http://schemas.microsoft.com/office/drawing/2014/main" id="{55E7F34D-8464-3946-BC67-FEBB8CBFC0EB}"/>
              </a:ext>
            </a:extLst>
          </p:cNvPr>
          <p:cNvSpPr/>
          <p:nvPr/>
        </p:nvSpPr>
        <p:spPr>
          <a:xfrm>
            <a:off x="1733250" y="4623884"/>
            <a:ext cx="93240" cy="17361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5F80CBA-D8A5-384B-BFDA-B9BBD612D613}"/>
              </a:ext>
            </a:extLst>
          </p:cNvPr>
          <p:cNvGrpSpPr/>
          <p:nvPr/>
        </p:nvGrpSpPr>
        <p:grpSpPr>
          <a:xfrm flipV="1">
            <a:off x="2237230" y="4886473"/>
            <a:ext cx="173963" cy="868914"/>
            <a:chOff x="6756539" y="3303318"/>
            <a:chExt cx="120511" cy="601932"/>
          </a:xfrm>
        </p:grpSpPr>
        <p:sp>
          <p:nvSpPr>
            <p:cNvPr id="10" name="Freeform 9">
              <a:extLst>
                <a:ext uri="{FF2B5EF4-FFF2-40B4-BE49-F238E27FC236}">
                  <a16:creationId xmlns:a16="http://schemas.microsoft.com/office/drawing/2014/main" id="{3B8E9E9F-3E25-E242-BDD6-528CE27BB050}"/>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9ED6A34-1089-C54B-B650-C8399059F9C0}"/>
                </a:ext>
              </a:extLst>
            </p:cNvPr>
            <p:cNvGrpSpPr/>
            <p:nvPr/>
          </p:nvGrpSpPr>
          <p:grpSpPr>
            <a:xfrm>
              <a:off x="6756539" y="3303318"/>
              <a:ext cx="86871" cy="130256"/>
              <a:chOff x="7083290" y="3153134"/>
              <a:chExt cx="86871" cy="130256"/>
            </a:xfrm>
          </p:grpSpPr>
          <p:cxnSp>
            <p:nvCxnSpPr>
              <p:cNvPr id="12" name="Straight Connector 11">
                <a:extLst>
                  <a:ext uri="{FF2B5EF4-FFF2-40B4-BE49-F238E27FC236}">
                    <a16:creationId xmlns:a16="http://schemas.microsoft.com/office/drawing/2014/main" id="{848212E5-49E8-6B4B-ADCB-CC4312DC2A4D}"/>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6D7623E-2FA3-4E43-BFA8-9A3C5612D543}"/>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89" name="Group 88">
            <a:extLst>
              <a:ext uri="{FF2B5EF4-FFF2-40B4-BE49-F238E27FC236}">
                <a16:creationId xmlns:a16="http://schemas.microsoft.com/office/drawing/2014/main" id="{78A32B7C-0DA4-544B-B5B2-34EAAF8E8A3E}"/>
              </a:ext>
            </a:extLst>
          </p:cNvPr>
          <p:cNvGrpSpPr/>
          <p:nvPr/>
        </p:nvGrpSpPr>
        <p:grpSpPr>
          <a:xfrm rot="21084766" flipH="1">
            <a:off x="1085568" y="4249253"/>
            <a:ext cx="173963" cy="868914"/>
            <a:chOff x="6756539" y="3303318"/>
            <a:chExt cx="120511" cy="601932"/>
          </a:xfrm>
        </p:grpSpPr>
        <p:sp>
          <p:nvSpPr>
            <p:cNvPr id="91" name="Freeform 90">
              <a:extLst>
                <a:ext uri="{FF2B5EF4-FFF2-40B4-BE49-F238E27FC236}">
                  <a16:creationId xmlns:a16="http://schemas.microsoft.com/office/drawing/2014/main" id="{66BF97FD-686A-DE4F-83BB-962382978AF4}"/>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E210A894-AAD2-B641-84C7-2DEE54AD5C5D}"/>
                </a:ext>
              </a:extLst>
            </p:cNvPr>
            <p:cNvGrpSpPr/>
            <p:nvPr/>
          </p:nvGrpSpPr>
          <p:grpSpPr>
            <a:xfrm>
              <a:off x="6756539" y="3303318"/>
              <a:ext cx="86871" cy="130256"/>
              <a:chOff x="7083290" y="3153134"/>
              <a:chExt cx="86871" cy="130256"/>
            </a:xfrm>
          </p:grpSpPr>
          <p:cxnSp>
            <p:nvCxnSpPr>
              <p:cNvPr id="93" name="Straight Connector 92">
                <a:extLst>
                  <a:ext uri="{FF2B5EF4-FFF2-40B4-BE49-F238E27FC236}">
                    <a16:creationId xmlns:a16="http://schemas.microsoft.com/office/drawing/2014/main" id="{A0068848-FB34-F347-AE8E-B9BB0122652C}"/>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19BF7EA-A1C1-784E-B9E6-037083304BAD}"/>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00" name="Group 99">
            <a:extLst>
              <a:ext uri="{FF2B5EF4-FFF2-40B4-BE49-F238E27FC236}">
                <a16:creationId xmlns:a16="http://schemas.microsoft.com/office/drawing/2014/main" id="{F022E31B-FF36-8840-8CDB-DC72D8238C98}"/>
              </a:ext>
            </a:extLst>
          </p:cNvPr>
          <p:cNvGrpSpPr/>
          <p:nvPr/>
        </p:nvGrpSpPr>
        <p:grpSpPr>
          <a:xfrm rot="9414150" flipH="1">
            <a:off x="2212949" y="3582731"/>
            <a:ext cx="173963" cy="868914"/>
            <a:chOff x="6756539" y="3303318"/>
            <a:chExt cx="120511" cy="601932"/>
          </a:xfrm>
        </p:grpSpPr>
        <p:sp>
          <p:nvSpPr>
            <p:cNvPr id="101" name="Freeform 100">
              <a:extLst>
                <a:ext uri="{FF2B5EF4-FFF2-40B4-BE49-F238E27FC236}">
                  <a16:creationId xmlns:a16="http://schemas.microsoft.com/office/drawing/2014/main" id="{FCD54765-9D95-2844-9F38-1372B6416623}"/>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00F10D14-5438-764E-9A75-3ABA6EBD742D}"/>
                </a:ext>
              </a:extLst>
            </p:cNvPr>
            <p:cNvGrpSpPr/>
            <p:nvPr/>
          </p:nvGrpSpPr>
          <p:grpSpPr>
            <a:xfrm>
              <a:off x="6756539" y="3303318"/>
              <a:ext cx="86871" cy="130256"/>
              <a:chOff x="7083290" y="3153134"/>
              <a:chExt cx="86871" cy="130256"/>
            </a:xfrm>
          </p:grpSpPr>
          <p:cxnSp>
            <p:nvCxnSpPr>
              <p:cNvPr id="103" name="Straight Connector 102">
                <a:extLst>
                  <a:ext uri="{FF2B5EF4-FFF2-40B4-BE49-F238E27FC236}">
                    <a16:creationId xmlns:a16="http://schemas.microsoft.com/office/drawing/2014/main" id="{E18EBDDD-115A-5C43-8828-38AE2CBFB9EA}"/>
                  </a:ext>
                </a:extLst>
              </p:cNvPr>
              <p:cNvCxnSpPr>
                <a:cxnSpLocks/>
              </p:cNvCxnSpPr>
              <p:nvPr/>
            </p:nvCxnSpPr>
            <p:spPr>
              <a:xfrm>
                <a:off x="7083291" y="3153135"/>
                <a:ext cx="7910" cy="13025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FBD06D4-9228-D545-A97A-54EF39F01FDE}"/>
                  </a:ext>
                </a:extLst>
              </p:cNvPr>
              <p:cNvCxnSpPr>
                <a:cxnSpLocks/>
              </p:cNvCxnSpPr>
              <p:nvPr/>
            </p:nvCxnSpPr>
            <p:spPr>
              <a:xfrm>
                <a:off x="7083290" y="3153134"/>
                <a:ext cx="86871" cy="10601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7" name="Group 26">
            <a:extLst>
              <a:ext uri="{FF2B5EF4-FFF2-40B4-BE49-F238E27FC236}">
                <a16:creationId xmlns:a16="http://schemas.microsoft.com/office/drawing/2014/main" id="{3DAC2623-E82F-F44D-BCA2-48DF3B15EAF3}"/>
              </a:ext>
            </a:extLst>
          </p:cNvPr>
          <p:cNvGrpSpPr/>
          <p:nvPr/>
        </p:nvGrpSpPr>
        <p:grpSpPr>
          <a:xfrm>
            <a:off x="1497433" y="2061209"/>
            <a:ext cx="345751" cy="375620"/>
            <a:chOff x="1532867" y="1806654"/>
            <a:chExt cx="345751" cy="375620"/>
          </a:xfrm>
        </p:grpSpPr>
        <p:cxnSp>
          <p:nvCxnSpPr>
            <p:cNvPr id="24" name="Straight Connector 23">
              <a:extLst>
                <a:ext uri="{FF2B5EF4-FFF2-40B4-BE49-F238E27FC236}">
                  <a16:creationId xmlns:a16="http://schemas.microsoft.com/office/drawing/2014/main" id="{DC092797-EB76-8D4C-96FC-DE88F241D5BF}"/>
                </a:ext>
              </a:extLst>
            </p:cNvPr>
            <p:cNvCxnSpPr/>
            <p:nvPr/>
          </p:nvCxnSpPr>
          <p:spPr>
            <a:xfrm flipV="1">
              <a:off x="1532867" y="1806654"/>
              <a:ext cx="183931" cy="3756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E5B6DEA-D8F9-834C-AFF0-0FECE8FB89F2}"/>
                </a:ext>
              </a:extLst>
            </p:cNvPr>
            <p:cNvCxnSpPr>
              <a:cxnSpLocks/>
            </p:cNvCxnSpPr>
            <p:nvPr/>
          </p:nvCxnSpPr>
          <p:spPr>
            <a:xfrm flipH="1" flipV="1">
              <a:off x="1704959" y="1816998"/>
              <a:ext cx="173659" cy="3652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Freeform 25">
              <a:extLst>
                <a:ext uri="{FF2B5EF4-FFF2-40B4-BE49-F238E27FC236}">
                  <a16:creationId xmlns:a16="http://schemas.microsoft.com/office/drawing/2014/main" id="{AA32B42F-7040-934E-8326-7DD333F8DD40}"/>
                </a:ext>
              </a:extLst>
            </p:cNvPr>
            <p:cNvSpPr/>
            <p:nvPr/>
          </p:nvSpPr>
          <p:spPr>
            <a:xfrm>
              <a:off x="1579418" y="2078182"/>
              <a:ext cx="237507" cy="71657"/>
            </a:xfrm>
            <a:custGeom>
              <a:avLst/>
              <a:gdLst>
                <a:gd name="connsiteX0" fmla="*/ 0 w 237507"/>
                <a:gd name="connsiteY0" fmla="*/ 0 h 71657"/>
                <a:gd name="connsiteX1" fmla="*/ 118753 w 237507"/>
                <a:gd name="connsiteY1" fmla="*/ 71252 h 71657"/>
                <a:gd name="connsiteX2" fmla="*/ 237507 w 237507"/>
                <a:gd name="connsiteY2" fmla="*/ 23750 h 71657"/>
              </a:gdLst>
              <a:ahLst/>
              <a:cxnLst>
                <a:cxn ang="0">
                  <a:pos x="connsiteX0" y="connsiteY0"/>
                </a:cxn>
                <a:cxn ang="0">
                  <a:pos x="connsiteX1" y="connsiteY1"/>
                </a:cxn>
                <a:cxn ang="0">
                  <a:pos x="connsiteX2" y="connsiteY2"/>
                </a:cxn>
              </a:cxnLst>
              <a:rect l="l" t="t" r="r" b="b"/>
              <a:pathLst>
                <a:path w="237507" h="71657">
                  <a:moveTo>
                    <a:pt x="0" y="0"/>
                  </a:moveTo>
                  <a:cubicBezTo>
                    <a:pt x="39584" y="33647"/>
                    <a:pt x="79169" y="67294"/>
                    <a:pt x="118753" y="71252"/>
                  </a:cubicBezTo>
                  <a:cubicBezTo>
                    <a:pt x="158337" y="75210"/>
                    <a:pt x="197922" y="49480"/>
                    <a:pt x="237507" y="23750"/>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206D6665-5BA1-BD45-B977-F59AB1FE9D84}"/>
              </a:ext>
            </a:extLst>
          </p:cNvPr>
          <p:cNvSpPr txBox="1"/>
          <p:nvPr/>
        </p:nvSpPr>
        <p:spPr>
          <a:xfrm>
            <a:off x="970629" y="1738725"/>
            <a:ext cx="154876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eye looking down</a:t>
            </a:r>
          </a:p>
        </p:txBody>
      </p:sp>
      <p:sp>
        <p:nvSpPr>
          <p:cNvPr id="29" name="Rectangle 28">
            <a:extLst>
              <a:ext uri="{FF2B5EF4-FFF2-40B4-BE49-F238E27FC236}">
                <a16:creationId xmlns:a16="http://schemas.microsoft.com/office/drawing/2014/main" id="{149CCD51-8C3F-EB4F-8D65-A604E5C269AD}"/>
              </a:ext>
            </a:extLst>
          </p:cNvPr>
          <p:cNvSpPr/>
          <p:nvPr/>
        </p:nvSpPr>
        <p:spPr>
          <a:xfrm>
            <a:off x="4572000" y="4536148"/>
            <a:ext cx="3378782" cy="17242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Arrow Connector 105">
            <a:extLst>
              <a:ext uri="{FF2B5EF4-FFF2-40B4-BE49-F238E27FC236}">
                <a16:creationId xmlns:a16="http://schemas.microsoft.com/office/drawing/2014/main" id="{FD0C4233-F459-BB4B-ABD8-5933675B1FF6}"/>
              </a:ext>
            </a:extLst>
          </p:cNvPr>
          <p:cNvCxnSpPr>
            <a:cxnSpLocks/>
          </p:cNvCxnSpPr>
          <p:nvPr/>
        </p:nvCxnSpPr>
        <p:spPr>
          <a:xfrm flipH="1">
            <a:off x="5592237" y="4622362"/>
            <a:ext cx="1338307"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FDA93EF6-3A03-6C4C-A9D3-6A681E0257A2}"/>
              </a:ext>
            </a:extLst>
          </p:cNvPr>
          <p:cNvGrpSpPr/>
          <p:nvPr/>
        </p:nvGrpSpPr>
        <p:grpSpPr>
          <a:xfrm rot="16200000" flipH="1">
            <a:off x="5674508" y="5213355"/>
            <a:ext cx="1100000" cy="133642"/>
            <a:chOff x="2164454" y="2414084"/>
            <a:chExt cx="339725" cy="92579"/>
          </a:xfrm>
          <a:solidFill>
            <a:srgbClr val="00B0F0"/>
          </a:solidFill>
        </p:grpSpPr>
        <p:sp>
          <p:nvSpPr>
            <p:cNvPr id="112" name="Freeform 111">
              <a:extLst>
                <a:ext uri="{FF2B5EF4-FFF2-40B4-BE49-F238E27FC236}">
                  <a16:creationId xmlns:a16="http://schemas.microsoft.com/office/drawing/2014/main" id="{818DF5BC-5199-ED43-A095-DAC43D52F03B}"/>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5950ECFF-1008-8042-A2CB-7B34A467E73B}"/>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60BE2B7F-A3C9-D040-ABAC-E03F2973A606}"/>
              </a:ext>
            </a:extLst>
          </p:cNvPr>
          <p:cNvGrpSpPr/>
          <p:nvPr/>
        </p:nvGrpSpPr>
        <p:grpSpPr>
          <a:xfrm rot="5400000" flipH="1" flipV="1">
            <a:off x="5668158" y="3917076"/>
            <a:ext cx="1100000" cy="133642"/>
            <a:chOff x="2164454" y="2414084"/>
            <a:chExt cx="339725" cy="92579"/>
          </a:xfrm>
          <a:solidFill>
            <a:srgbClr val="00B0F0"/>
          </a:solidFill>
        </p:grpSpPr>
        <p:sp>
          <p:nvSpPr>
            <p:cNvPr id="115" name="Freeform 114">
              <a:extLst>
                <a:ext uri="{FF2B5EF4-FFF2-40B4-BE49-F238E27FC236}">
                  <a16:creationId xmlns:a16="http://schemas.microsoft.com/office/drawing/2014/main" id="{9A442AEE-F814-FB4D-AB8E-CE44380BA0A8}"/>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17A0B01E-1F8B-4F42-8DA3-BFF57A9FBD42}"/>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3DDC6579-9A34-0441-B41A-39E862BE4DE5}"/>
              </a:ext>
            </a:extLst>
          </p:cNvPr>
          <p:cNvSpPr txBox="1"/>
          <p:nvPr/>
        </p:nvSpPr>
        <p:spPr>
          <a:xfrm>
            <a:off x="4737209" y="2237003"/>
            <a:ext cx="162072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looking from above</a:t>
            </a:r>
          </a:p>
        </p:txBody>
      </p:sp>
      <p:sp>
        <p:nvSpPr>
          <p:cNvPr id="118" name="Pie 117">
            <a:extLst>
              <a:ext uri="{FF2B5EF4-FFF2-40B4-BE49-F238E27FC236}">
                <a16:creationId xmlns:a16="http://schemas.microsoft.com/office/drawing/2014/main" id="{4ADA44EC-4B31-6E44-A703-50A50E559BD9}"/>
              </a:ext>
            </a:extLst>
          </p:cNvPr>
          <p:cNvSpPr/>
          <p:nvPr/>
        </p:nvSpPr>
        <p:spPr>
          <a:xfrm rot="13199997">
            <a:off x="2832565" y="4658412"/>
            <a:ext cx="128746" cy="128746"/>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58" name="Object 57">
            <a:extLst>
              <a:ext uri="{FF2B5EF4-FFF2-40B4-BE49-F238E27FC236}">
                <a16:creationId xmlns:a16="http://schemas.microsoft.com/office/drawing/2014/main" id="{50E767AA-F7E2-6C4D-BF2E-1450E4BEB523}"/>
              </a:ext>
            </a:extLst>
          </p:cNvPr>
          <p:cNvGraphicFramePr>
            <a:graphicFrameLocks noChangeAspect="1"/>
          </p:cNvGraphicFramePr>
          <p:nvPr/>
        </p:nvGraphicFramePr>
        <p:xfrm>
          <a:off x="3130550" y="4576763"/>
          <a:ext cx="909638" cy="285750"/>
        </p:xfrm>
        <a:graphic>
          <a:graphicData uri="http://schemas.openxmlformats.org/presentationml/2006/ole">
            <mc:AlternateContent xmlns:mc="http://schemas.openxmlformats.org/markup-compatibility/2006">
              <mc:Choice xmlns:v="urn:schemas-microsoft-com:vml" Requires="v">
                <p:oleObj spid="_x0000_s260137" r:id="rId3" imgW="647700" imgH="203200" progId="Equation.DSMT4">
                  <p:embed/>
                </p:oleObj>
              </mc:Choice>
              <mc:Fallback>
                <p:oleObj r:id="rId3" imgW="647700" imgH="203200" progId="Equation.DSMT4">
                  <p:embed/>
                  <p:pic>
                    <p:nvPicPr>
                      <p:cNvPr id="58" name="Object 57">
                        <a:extLst>
                          <a:ext uri="{FF2B5EF4-FFF2-40B4-BE49-F238E27FC236}">
                            <a16:creationId xmlns:a16="http://schemas.microsoft.com/office/drawing/2014/main" id="{50E767AA-F7E2-6C4D-BF2E-1450E4BEB523}"/>
                          </a:ext>
                        </a:extLst>
                      </p:cNvPr>
                      <p:cNvPicPr/>
                      <p:nvPr/>
                    </p:nvPicPr>
                    <p:blipFill>
                      <a:blip r:embed="rId4"/>
                      <a:stretch>
                        <a:fillRect/>
                      </a:stretch>
                    </p:blipFill>
                    <p:spPr>
                      <a:xfrm>
                        <a:off x="3130550" y="4576763"/>
                        <a:ext cx="909638" cy="285750"/>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F7FCF24-77B3-E646-917F-F93962F3E92D}"/>
              </a:ext>
            </a:extLst>
          </p:cNvPr>
          <p:cNvGraphicFramePr>
            <a:graphicFrameLocks noChangeAspect="1"/>
          </p:cNvGraphicFramePr>
          <p:nvPr/>
        </p:nvGraphicFramePr>
        <p:xfrm>
          <a:off x="6115539" y="3044760"/>
          <a:ext cx="230687" cy="230687"/>
        </p:xfrm>
        <a:graphic>
          <a:graphicData uri="http://schemas.openxmlformats.org/presentationml/2006/ole">
            <mc:AlternateContent xmlns:mc="http://schemas.openxmlformats.org/markup-compatibility/2006">
              <mc:Choice xmlns:v="urn:schemas-microsoft-com:vml" Requires="v">
                <p:oleObj spid="_x0000_s260138" r:id="rId5" imgW="165100" imgH="165100" progId="Equation.DSMT4">
                  <p:embed/>
                </p:oleObj>
              </mc:Choice>
              <mc:Fallback>
                <p:oleObj r:id="rId5" imgW="165100" imgH="165100" progId="Equation.DSMT4">
                  <p:embed/>
                  <p:pic>
                    <p:nvPicPr>
                      <p:cNvPr id="59" name="Object 58">
                        <a:extLst>
                          <a:ext uri="{FF2B5EF4-FFF2-40B4-BE49-F238E27FC236}">
                            <a16:creationId xmlns:a16="http://schemas.microsoft.com/office/drawing/2014/main" id="{BF7FCF24-77B3-E646-917F-F93962F3E92D}"/>
                          </a:ext>
                        </a:extLst>
                      </p:cNvPr>
                      <p:cNvPicPr/>
                      <p:nvPr/>
                    </p:nvPicPr>
                    <p:blipFill>
                      <a:blip r:embed="rId6"/>
                      <a:stretch>
                        <a:fillRect/>
                      </a:stretch>
                    </p:blipFill>
                    <p:spPr>
                      <a:xfrm>
                        <a:off x="6115539" y="3044760"/>
                        <a:ext cx="230687" cy="230687"/>
                      </a:xfrm>
                      <a:prstGeom prst="rect">
                        <a:avLst/>
                      </a:prstGeom>
                    </p:spPr>
                  </p:pic>
                </p:oleObj>
              </mc:Fallback>
            </mc:AlternateContent>
          </a:graphicData>
        </a:graphic>
      </p:graphicFrame>
      <p:cxnSp>
        <p:nvCxnSpPr>
          <p:cNvPr id="60" name="Straight Arrow Connector 59">
            <a:extLst>
              <a:ext uri="{FF2B5EF4-FFF2-40B4-BE49-F238E27FC236}">
                <a16:creationId xmlns:a16="http://schemas.microsoft.com/office/drawing/2014/main" id="{C2FC812E-A7A3-714A-88F9-6F4CCB7B3693}"/>
              </a:ext>
            </a:extLst>
          </p:cNvPr>
          <p:cNvCxnSpPr>
            <a:cxnSpLocks/>
          </p:cNvCxnSpPr>
          <p:nvPr/>
        </p:nvCxnSpPr>
        <p:spPr>
          <a:xfrm>
            <a:off x="2230456" y="3831379"/>
            <a:ext cx="1" cy="844942"/>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2" name="Object 61">
            <a:extLst>
              <a:ext uri="{FF2B5EF4-FFF2-40B4-BE49-F238E27FC236}">
                <a16:creationId xmlns:a16="http://schemas.microsoft.com/office/drawing/2014/main" id="{98A8ECAB-A26C-734C-83FE-069991B2156D}"/>
              </a:ext>
            </a:extLst>
          </p:cNvPr>
          <p:cNvGraphicFramePr>
            <a:graphicFrameLocks noChangeAspect="1"/>
          </p:cNvGraphicFramePr>
          <p:nvPr/>
        </p:nvGraphicFramePr>
        <p:xfrm>
          <a:off x="3016948" y="3492417"/>
          <a:ext cx="273050" cy="300037"/>
        </p:xfrm>
        <a:graphic>
          <a:graphicData uri="http://schemas.openxmlformats.org/presentationml/2006/ole">
            <mc:AlternateContent xmlns:mc="http://schemas.openxmlformats.org/markup-compatibility/2006">
              <mc:Choice xmlns:v="urn:schemas-microsoft-com:vml" Requires="v">
                <p:oleObj spid="_x0000_s260139" r:id="rId7" imgW="139700" imgH="152400" progId="Equation.DSMT4">
                  <p:embed/>
                </p:oleObj>
              </mc:Choice>
              <mc:Fallback>
                <p:oleObj r:id="rId7" imgW="139700" imgH="152400" progId="Equation.DSMT4">
                  <p:embed/>
                  <p:pic>
                    <p:nvPicPr>
                      <p:cNvPr id="62" name="Object 61">
                        <a:extLst>
                          <a:ext uri="{FF2B5EF4-FFF2-40B4-BE49-F238E27FC236}">
                            <a16:creationId xmlns:a16="http://schemas.microsoft.com/office/drawing/2014/main" id="{98A8ECAB-A26C-734C-83FE-069991B2156D}"/>
                          </a:ext>
                        </a:extLst>
                      </p:cNvPr>
                      <p:cNvPicPr/>
                      <p:nvPr/>
                    </p:nvPicPr>
                    <p:blipFill>
                      <a:blip r:embed="rId8"/>
                      <a:stretch>
                        <a:fillRect/>
                      </a:stretch>
                    </p:blipFill>
                    <p:spPr>
                      <a:xfrm>
                        <a:off x="3016948" y="3492417"/>
                        <a:ext cx="273050" cy="300037"/>
                      </a:xfrm>
                      <a:prstGeom prst="rect">
                        <a:avLst/>
                      </a:prstGeom>
                    </p:spPr>
                  </p:pic>
                </p:oleObj>
              </mc:Fallback>
            </mc:AlternateContent>
          </a:graphicData>
        </a:graphic>
      </p:graphicFrame>
      <p:sp>
        <p:nvSpPr>
          <p:cNvPr id="3" name="Freeform 2">
            <a:extLst>
              <a:ext uri="{FF2B5EF4-FFF2-40B4-BE49-F238E27FC236}">
                <a16:creationId xmlns:a16="http://schemas.microsoft.com/office/drawing/2014/main" id="{6CE397C0-D57D-F54E-8A95-EE3B3141BC69}"/>
              </a:ext>
            </a:extLst>
          </p:cNvPr>
          <p:cNvSpPr/>
          <p:nvPr/>
        </p:nvSpPr>
        <p:spPr>
          <a:xfrm>
            <a:off x="2287318" y="3652564"/>
            <a:ext cx="751940" cy="510639"/>
          </a:xfrm>
          <a:custGeom>
            <a:avLst/>
            <a:gdLst>
              <a:gd name="connsiteX0" fmla="*/ 0 w 751940"/>
              <a:gd name="connsiteY0" fmla="*/ 510639 h 510639"/>
              <a:gd name="connsiteX1" fmla="*/ 748146 w 751940"/>
              <a:gd name="connsiteY1" fmla="*/ 391886 h 510639"/>
              <a:gd name="connsiteX2" fmla="*/ 308759 w 751940"/>
              <a:gd name="connsiteY2" fmla="*/ 166255 h 510639"/>
              <a:gd name="connsiteX3" fmla="*/ 736270 w 751940"/>
              <a:gd name="connsiteY3" fmla="*/ 0 h 510639"/>
            </a:gdLst>
            <a:ahLst/>
            <a:cxnLst>
              <a:cxn ang="0">
                <a:pos x="connsiteX0" y="connsiteY0"/>
              </a:cxn>
              <a:cxn ang="0">
                <a:pos x="connsiteX1" y="connsiteY1"/>
              </a:cxn>
              <a:cxn ang="0">
                <a:pos x="connsiteX2" y="connsiteY2"/>
              </a:cxn>
              <a:cxn ang="0">
                <a:pos x="connsiteX3" y="connsiteY3"/>
              </a:cxn>
            </a:cxnLst>
            <a:rect l="l" t="t" r="r" b="b"/>
            <a:pathLst>
              <a:path w="751940" h="510639">
                <a:moveTo>
                  <a:pt x="0" y="510639"/>
                </a:moveTo>
                <a:cubicBezTo>
                  <a:pt x="348343" y="479961"/>
                  <a:pt x="696686" y="449283"/>
                  <a:pt x="748146" y="391886"/>
                </a:cubicBezTo>
                <a:cubicBezTo>
                  <a:pt x="799606" y="334489"/>
                  <a:pt x="310738" y="231569"/>
                  <a:pt x="308759" y="166255"/>
                </a:cubicBezTo>
                <a:cubicBezTo>
                  <a:pt x="306780" y="100941"/>
                  <a:pt x="521525" y="50470"/>
                  <a:pt x="736270" y="0"/>
                </a:cubicBezTo>
              </a:path>
            </a:pathLst>
          </a:cu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4" name="Object 63">
            <a:extLst>
              <a:ext uri="{FF2B5EF4-FFF2-40B4-BE49-F238E27FC236}">
                <a16:creationId xmlns:a16="http://schemas.microsoft.com/office/drawing/2014/main" id="{BCFE86AB-E3B4-8D48-BD54-5C117D573B67}"/>
              </a:ext>
            </a:extLst>
          </p:cNvPr>
          <p:cNvGraphicFramePr>
            <a:graphicFrameLocks noChangeAspect="1"/>
          </p:cNvGraphicFramePr>
          <p:nvPr/>
        </p:nvGraphicFramePr>
        <p:xfrm>
          <a:off x="6311794" y="3904719"/>
          <a:ext cx="273050" cy="300037"/>
        </p:xfrm>
        <a:graphic>
          <a:graphicData uri="http://schemas.openxmlformats.org/presentationml/2006/ole">
            <mc:AlternateContent xmlns:mc="http://schemas.openxmlformats.org/markup-compatibility/2006">
              <mc:Choice xmlns:v="urn:schemas-microsoft-com:vml" Requires="v">
                <p:oleObj spid="_x0000_s260140" r:id="rId9" imgW="139700" imgH="152400" progId="Equation.DSMT4">
                  <p:embed/>
                </p:oleObj>
              </mc:Choice>
              <mc:Fallback>
                <p:oleObj r:id="rId9" imgW="139700" imgH="152400" progId="Equation.DSMT4">
                  <p:embed/>
                  <p:pic>
                    <p:nvPicPr>
                      <p:cNvPr id="64" name="Object 63">
                        <a:extLst>
                          <a:ext uri="{FF2B5EF4-FFF2-40B4-BE49-F238E27FC236}">
                            <a16:creationId xmlns:a16="http://schemas.microsoft.com/office/drawing/2014/main" id="{BCFE86AB-E3B4-8D48-BD54-5C117D573B67}"/>
                          </a:ext>
                        </a:extLst>
                      </p:cNvPr>
                      <p:cNvPicPr/>
                      <p:nvPr/>
                    </p:nvPicPr>
                    <p:blipFill>
                      <a:blip r:embed="rId10"/>
                      <a:stretch>
                        <a:fillRect/>
                      </a:stretch>
                    </p:blipFill>
                    <p:spPr>
                      <a:xfrm>
                        <a:off x="6311794" y="3904719"/>
                        <a:ext cx="273050" cy="30003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93F026E-35E7-9845-8A60-8EF376CDB85A}"/>
              </a:ext>
            </a:extLst>
          </p:cNvPr>
          <p:cNvGrpSpPr/>
          <p:nvPr/>
        </p:nvGrpSpPr>
        <p:grpSpPr>
          <a:xfrm>
            <a:off x="6123540" y="4000358"/>
            <a:ext cx="196394" cy="196394"/>
            <a:chOff x="7707086" y="2514394"/>
            <a:chExt cx="530366" cy="530366"/>
          </a:xfrm>
        </p:grpSpPr>
        <p:cxnSp>
          <p:nvCxnSpPr>
            <p:cNvPr id="8" name="Straight Connector 7">
              <a:extLst>
                <a:ext uri="{FF2B5EF4-FFF2-40B4-BE49-F238E27FC236}">
                  <a16:creationId xmlns:a16="http://schemas.microsoft.com/office/drawing/2014/main" id="{C99B6210-2C0C-AE46-8F43-C83F03C67374}"/>
                </a:ext>
              </a:extLst>
            </p:cNvPr>
            <p:cNvCxnSpPr>
              <a:stCxn id="4" idx="1"/>
              <a:endCxn id="4" idx="5"/>
            </p:cNvCxnSpPr>
            <p:nvPr/>
          </p:nvCxnSpPr>
          <p:spPr>
            <a:xfrm>
              <a:off x="7784756" y="2592064"/>
              <a:ext cx="375026" cy="3750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C932E13-C7C0-F44D-84B1-925A89613CF3}"/>
                </a:ext>
              </a:extLst>
            </p:cNvPr>
            <p:cNvCxnSpPr>
              <a:cxnSpLocks/>
            </p:cNvCxnSpPr>
            <p:nvPr/>
          </p:nvCxnSpPr>
          <p:spPr>
            <a:xfrm flipH="1">
              <a:off x="7804723" y="2596522"/>
              <a:ext cx="353540" cy="3599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Donut 3">
              <a:extLst>
                <a:ext uri="{FF2B5EF4-FFF2-40B4-BE49-F238E27FC236}">
                  <a16:creationId xmlns:a16="http://schemas.microsoft.com/office/drawing/2014/main" id="{98FDB48D-C06B-CE4B-89A0-2030C1C0E039}"/>
                </a:ext>
              </a:extLst>
            </p:cNvPr>
            <p:cNvSpPr/>
            <p:nvPr/>
          </p:nvSpPr>
          <p:spPr>
            <a:xfrm>
              <a:off x="7707086" y="2514394"/>
              <a:ext cx="530366" cy="530366"/>
            </a:xfrm>
            <a:prstGeom prst="donut">
              <a:avLst>
                <a:gd name="adj" fmla="val 70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2" name="TextBox 71">
            <a:extLst>
              <a:ext uri="{FF2B5EF4-FFF2-40B4-BE49-F238E27FC236}">
                <a16:creationId xmlns:a16="http://schemas.microsoft.com/office/drawing/2014/main" id="{26973DE0-E0BC-DB40-A98C-C9F6E7B86EAA}"/>
              </a:ext>
            </a:extLst>
          </p:cNvPr>
          <p:cNvSpPr txBox="1"/>
          <p:nvPr/>
        </p:nvSpPr>
        <p:spPr>
          <a:xfrm>
            <a:off x="6524872" y="3900848"/>
            <a:ext cx="241530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(quick impulse into page)</a:t>
            </a:r>
          </a:p>
        </p:txBody>
      </p:sp>
      <p:sp>
        <p:nvSpPr>
          <p:cNvPr id="73" name="TextBox 72">
            <a:extLst>
              <a:ext uri="{FF2B5EF4-FFF2-40B4-BE49-F238E27FC236}">
                <a16:creationId xmlns:a16="http://schemas.microsoft.com/office/drawing/2014/main" id="{721B47F6-1C7F-FB43-B67F-BFB49C70222B}"/>
              </a:ext>
            </a:extLst>
          </p:cNvPr>
          <p:cNvSpPr txBox="1"/>
          <p:nvPr/>
        </p:nvSpPr>
        <p:spPr>
          <a:xfrm>
            <a:off x="6312190" y="3016609"/>
            <a:ext cx="241530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(pinned at </a:t>
            </a:r>
            <a:r>
              <a:rPr lang="en-US" sz="1400" i="1" dirty="0">
                <a:latin typeface="Times New Roman" panose="02020603050405020304" pitchFamily="18" charset="0"/>
                <a:cs typeface="Times New Roman" panose="02020603050405020304" pitchFamily="18" charset="0"/>
              </a:rPr>
              <a:t>point A</a:t>
            </a:r>
            <a:r>
              <a:rPr lang="en-US" sz="1400" dirty="0">
                <a:latin typeface="Times New Roman" panose="02020603050405020304" pitchFamily="18" charset="0"/>
                <a:cs typeface="Times New Roman" panose="02020603050405020304" pitchFamily="18" charset="0"/>
              </a:rPr>
              <a:t>)</a:t>
            </a:r>
          </a:p>
        </p:txBody>
      </p:sp>
      <p:graphicFrame>
        <p:nvGraphicFramePr>
          <p:cNvPr id="76" name="Object 75">
            <a:extLst>
              <a:ext uri="{FF2B5EF4-FFF2-40B4-BE49-F238E27FC236}">
                <a16:creationId xmlns:a16="http://schemas.microsoft.com/office/drawing/2014/main" id="{DF9D1365-D051-964F-B7ED-BF7550136F33}"/>
              </a:ext>
            </a:extLst>
          </p:cNvPr>
          <p:cNvGraphicFramePr>
            <a:graphicFrameLocks noChangeAspect="1"/>
          </p:cNvGraphicFramePr>
          <p:nvPr/>
        </p:nvGraphicFramePr>
        <p:xfrm>
          <a:off x="2940375" y="4572350"/>
          <a:ext cx="230687" cy="230687"/>
        </p:xfrm>
        <a:graphic>
          <a:graphicData uri="http://schemas.openxmlformats.org/presentationml/2006/ole">
            <mc:AlternateContent xmlns:mc="http://schemas.openxmlformats.org/markup-compatibility/2006">
              <mc:Choice xmlns:v="urn:schemas-microsoft-com:vml" Requires="v">
                <p:oleObj spid="_x0000_s260141" r:id="rId11" imgW="165100" imgH="165100" progId="Equation.DSMT4">
                  <p:embed/>
                </p:oleObj>
              </mc:Choice>
              <mc:Fallback>
                <p:oleObj r:id="rId11" imgW="165100" imgH="165100" progId="Equation.DSMT4">
                  <p:embed/>
                  <p:pic>
                    <p:nvPicPr>
                      <p:cNvPr id="76" name="Object 75">
                        <a:extLst>
                          <a:ext uri="{FF2B5EF4-FFF2-40B4-BE49-F238E27FC236}">
                            <a16:creationId xmlns:a16="http://schemas.microsoft.com/office/drawing/2014/main" id="{DF9D1365-D051-964F-B7ED-BF7550136F33}"/>
                          </a:ext>
                        </a:extLst>
                      </p:cNvPr>
                      <p:cNvPicPr/>
                      <p:nvPr/>
                    </p:nvPicPr>
                    <p:blipFill>
                      <a:blip r:embed="rId6"/>
                      <a:stretch>
                        <a:fillRect/>
                      </a:stretch>
                    </p:blipFill>
                    <p:spPr>
                      <a:xfrm>
                        <a:off x="2940375" y="4572350"/>
                        <a:ext cx="230687" cy="230687"/>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C0074578-F6D0-E946-B05D-A718B485322C}"/>
              </a:ext>
            </a:extLst>
          </p:cNvPr>
          <p:cNvGrpSpPr/>
          <p:nvPr/>
        </p:nvGrpSpPr>
        <p:grpSpPr>
          <a:xfrm>
            <a:off x="1782951" y="4655990"/>
            <a:ext cx="1100000" cy="133642"/>
            <a:chOff x="2164454" y="2414084"/>
            <a:chExt cx="339725" cy="92579"/>
          </a:xfrm>
          <a:solidFill>
            <a:srgbClr val="FFC000"/>
          </a:solidFill>
          <a:effectLst/>
        </p:grpSpPr>
        <p:sp>
          <p:nvSpPr>
            <p:cNvPr id="17" name="Freeform 16">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 name="Pie 76">
            <a:extLst>
              <a:ext uri="{FF2B5EF4-FFF2-40B4-BE49-F238E27FC236}">
                <a16:creationId xmlns:a16="http://schemas.microsoft.com/office/drawing/2014/main" id="{596C4292-1333-D44F-ACB5-FCF8680B5CBB}"/>
              </a:ext>
            </a:extLst>
          </p:cNvPr>
          <p:cNvSpPr/>
          <p:nvPr/>
        </p:nvSpPr>
        <p:spPr>
          <a:xfrm rot="7916590">
            <a:off x="6145692" y="3359206"/>
            <a:ext cx="144880" cy="144880"/>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0420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8" y="1313501"/>
            <a:ext cx="8754742" cy="646331"/>
          </a:xfrm>
          <a:prstGeom prst="rect">
            <a:avLst/>
          </a:prstGeom>
          <a:noFill/>
        </p:spPr>
        <p:txBody>
          <a:bodyPr wrap="square" rtlCol="0">
            <a:spAutoFit/>
          </a:bodyPr>
          <a:lstStyle/>
          <a:p>
            <a:r>
              <a:rPr lang="en-US" sz="3600" dirty="0">
                <a:solidFill>
                  <a:srgbClr val="FF0000"/>
                </a:solidFill>
                <a:latin typeface="Apple Chancery"/>
                <a:cs typeface="Apple Chancery"/>
              </a:rPr>
              <a:t>T</a:t>
            </a:r>
            <a:r>
              <a:rPr lang="en-US" sz="2800" dirty="0">
                <a:solidFill>
                  <a:srgbClr val="FF0000"/>
                </a:solidFill>
                <a:latin typeface="Apple Chancery"/>
                <a:cs typeface="Apple Chancery"/>
              </a:rPr>
              <a:t>he Island Series: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
        <p:nvSpPr>
          <p:cNvPr id="31" name="TextBox 30"/>
          <p:cNvSpPr txBox="1"/>
          <p:nvPr/>
        </p:nvSpPr>
        <p:spPr>
          <a:xfrm>
            <a:off x="516258" y="1971470"/>
            <a:ext cx="8322942" cy="1015663"/>
          </a:xfrm>
          <a:prstGeom prst="rect">
            <a:avLst/>
          </a:prstGeom>
          <a:noFill/>
        </p:spPr>
        <p:txBody>
          <a:bodyPr wrap="square" rtlCol="0">
            <a:spAutoFit/>
          </a:bodyPr>
          <a:lstStyle/>
          <a:p>
            <a:r>
              <a:rPr lang="en-US" sz="2000" dirty="0">
                <a:solidFill>
                  <a:srgbClr val="000000"/>
                </a:solidFill>
                <a:latin typeface="Times New Roman"/>
                <a:cs typeface="Times New Roman"/>
              </a:rPr>
              <a:t>You have been kidnapped by a crazed physics nerd and left on an island with twenty-four hours to solve the following problem.  Solve the problem and you get to leave.  Don’t solve the problem and you don’t.</a:t>
            </a:r>
            <a:endParaRPr lang="en-US" sz="2400" dirty="0">
              <a:solidFill>
                <a:srgbClr val="FF0000"/>
              </a:solidFill>
              <a:latin typeface="Times New Roman"/>
              <a:cs typeface="Times New Roman"/>
            </a:endParaRPr>
          </a:p>
        </p:txBody>
      </p:sp>
      <p:sp>
        <p:nvSpPr>
          <p:cNvPr id="6" name="TextBox 5"/>
          <p:cNvSpPr txBox="1"/>
          <p:nvPr/>
        </p:nvSpPr>
        <p:spPr>
          <a:xfrm>
            <a:off x="516258" y="3192052"/>
            <a:ext cx="8322942" cy="1446550"/>
          </a:xfrm>
          <a:prstGeom prst="rect">
            <a:avLst/>
          </a:prstGeom>
          <a:noFill/>
        </p:spPr>
        <p:txBody>
          <a:bodyPr wrap="square" rtlCol="0">
            <a:spAutoFit/>
          </a:bodyPr>
          <a:lstStyle/>
          <a:p>
            <a:r>
              <a:rPr lang="en-US" sz="2800" dirty="0">
                <a:solidFill>
                  <a:srgbClr val="0000FF"/>
                </a:solidFill>
                <a:latin typeface="Apple Chancery"/>
                <a:cs typeface="Apple Chancery"/>
              </a:rPr>
              <a:t>The problem</a:t>
            </a:r>
            <a:r>
              <a:rPr lang="en-US" sz="2000" dirty="0">
                <a:solidFill>
                  <a:srgbClr val="000000"/>
                </a:solidFill>
                <a:latin typeface="Times New Roman"/>
                <a:cs typeface="Times New Roman"/>
              </a:rPr>
              <a:t>:  You are on a street </a:t>
            </a:r>
            <a:r>
              <a:rPr lang="en-US" sz="2000" dirty="0">
                <a:solidFill>
                  <a:srgbClr val="0000FF"/>
                </a:solidFill>
                <a:latin typeface="Times New Roman"/>
                <a:cs typeface="Times New Roman"/>
              </a:rPr>
              <a:t>walking a bicycle toward a curb</a:t>
            </a:r>
            <a:r>
              <a:rPr lang="en-US" sz="2000" dirty="0">
                <a:solidFill>
                  <a:srgbClr val="000000"/>
                </a:solidFill>
                <a:latin typeface="Times New Roman"/>
                <a:cs typeface="Times New Roman"/>
              </a:rPr>
              <a:t>.  You want to </a:t>
            </a:r>
            <a:r>
              <a:rPr lang="en-US" sz="2000" dirty="0">
                <a:solidFill>
                  <a:srgbClr val="FF0000"/>
                </a:solidFill>
                <a:latin typeface="Times New Roman"/>
                <a:cs typeface="Times New Roman"/>
              </a:rPr>
              <a:t>lift the bike by its seat up and over the curb </a:t>
            </a:r>
            <a:r>
              <a:rPr lang="en-US" sz="2000" dirty="0">
                <a:solidFill>
                  <a:srgbClr val="0000FF"/>
                </a:solidFill>
                <a:latin typeface="Times New Roman"/>
                <a:cs typeface="Times New Roman"/>
              </a:rPr>
              <a:t>without having the front tire flopping around </a:t>
            </a:r>
            <a:r>
              <a:rPr lang="en-US" sz="2000" dirty="0">
                <a:solidFill>
                  <a:srgbClr val="000000"/>
                </a:solidFill>
                <a:latin typeface="Times New Roman"/>
                <a:cs typeface="Times New Roman"/>
              </a:rPr>
              <a:t>as you do it.  Your task is to </a:t>
            </a:r>
            <a:r>
              <a:rPr lang="en-US" sz="2000" dirty="0">
                <a:solidFill>
                  <a:srgbClr val="FF0000"/>
                </a:solidFill>
                <a:latin typeface="Times New Roman"/>
                <a:cs typeface="Times New Roman"/>
              </a:rPr>
              <a:t>divine a maneuver </a:t>
            </a:r>
            <a:r>
              <a:rPr lang="en-US" sz="2000" dirty="0">
                <a:solidFill>
                  <a:srgbClr val="000000"/>
                </a:solidFill>
                <a:latin typeface="Times New Roman"/>
                <a:cs typeface="Times New Roman"/>
              </a:rPr>
              <a:t>that will </a:t>
            </a:r>
            <a:r>
              <a:rPr lang="en-US" sz="2000" dirty="0">
                <a:solidFill>
                  <a:srgbClr val="FF0000"/>
                </a:solidFill>
                <a:latin typeface="Times New Roman"/>
                <a:cs typeface="Times New Roman"/>
              </a:rPr>
              <a:t>insure the wheel stays straight</a:t>
            </a:r>
            <a:r>
              <a:rPr lang="en-US" sz="2000" dirty="0">
                <a:solidFill>
                  <a:srgbClr val="000000"/>
                </a:solidFill>
                <a:latin typeface="Times New Roman"/>
                <a:cs typeface="Times New Roman"/>
              </a:rPr>
              <a:t>.</a:t>
            </a:r>
            <a:r>
              <a:rPr lang="en-US" sz="2000" dirty="0">
                <a:solidFill>
                  <a:srgbClr val="FF0000"/>
                </a:solidFill>
                <a:latin typeface="Times New Roman"/>
                <a:cs typeface="Times New Roman"/>
              </a:rPr>
              <a:t> </a:t>
            </a:r>
            <a:endParaRPr lang="en-US" sz="2400" dirty="0">
              <a:solidFill>
                <a:srgbClr val="FF0000"/>
              </a:solidFill>
              <a:latin typeface="Times New Roman"/>
              <a:cs typeface="Times New Roman"/>
            </a:endParaRPr>
          </a:p>
        </p:txBody>
      </p:sp>
    </p:spTree>
    <p:extLst>
      <p:ext uri="{BB962C8B-B14F-4D97-AF65-F5344CB8AC3E}">
        <p14:creationId xmlns:p14="http://schemas.microsoft.com/office/powerpoint/2010/main" val="360708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110" y="476952"/>
            <a:ext cx="8650644"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--Note that the direction </a:t>
            </a:r>
            <a:r>
              <a:rPr lang="en-US" sz="2000" dirty="0">
                <a:latin typeface="Times New Roman" panose="02020603050405020304" pitchFamily="18" charset="0"/>
                <a:ea typeface="Palatino Linotype" charset="0"/>
                <a:cs typeface="Times New Roman" panose="02020603050405020304" pitchFamily="18" charset="0"/>
              </a:rPr>
              <a:t>of the torque applied by     is NOT in the direction of the angular momentum vector, which is along the axle.  </a:t>
            </a:r>
          </a:p>
        </p:txBody>
      </p:sp>
      <p:grpSp>
        <p:nvGrpSpPr>
          <p:cNvPr id="33" name="Group 32">
            <a:extLst>
              <a:ext uri="{FF2B5EF4-FFF2-40B4-BE49-F238E27FC236}">
                <a16:creationId xmlns:a16="http://schemas.microsoft.com/office/drawing/2014/main" id="{EBEAF726-1887-2B49-8C70-A996A9E4FC40}"/>
              </a:ext>
            </a:extLst>
          </p:cNvPr>
          <p:cNvGrpSpPr/>
          <p:nvPr/>
        </p:nvGrpSpPr>
        <p:grpSpPr>
          <a:xfrm>
            <a:off x="4500061" y="1850893"/>
            <a:ext cx="4513310" cy="3720703"/>
            <a:chOff x="4572000" y="3044760"/>
            <a:chExt cx="3378782" cy="2785416"/>
          </a:xfrm>
        </p:grpSpPr>
        <p:sp>
          <p:nvSpPr>
            <p:cNvPr id="29" name="Rectangle 28">
              <a:extLst>
                <a:ext uri="{FF2B5EF4-FFF2-40B4-BE49-F238E27FC236}">
                  <a16:creationId xmlns:a16="http://schemas.microsoft.com/office/drawing/2014/main" id="{149CCD51-8C3F-EB4F-8D65-A604E5C269AD}"/>
                </a:ext>
              </a:extLst>
            </p:cNvPr>
            <p:cNvSpPr/>
            <p:nvPr/>
          </p:nvSpPr>
          <p:spPr>
            <a:xfrm>
              <a:off x="4572000" y="4536148"/>
              <a:ext cx="3378782" cy="172428"/>
            </a:xfrm>
            <a:prstGeom prst="rect">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Arrow Connector 105">
              <a:extLst>
                <a:ext uri="{FF2B5EF4-FFF2-40B4-BE49-F238E27FC236}">
                  <a16:creationId xmlns:a16="http://schemas.microsoft.com/office/drawing/2014/main" id="{FD0C4233-F459-BB4B-ABD8-5933675B1FF6}"/>
                </a:ext>
              </a:extLst>
            </p:cNvPr>
            <p:cNvCxnSpPr>
              <a:cxnSpLocks/>
            </p:cNvCxnSpPr>
            <p:nvPr/>
          </p:nvCxnSpPr>
          <p:spPr>
            <a:xfrm flipH="1">
              <a:off x="5592237" y="4622362"/>
              <a:ext cx="1338307"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FDA93EF6-3A03-6C4C-A9D3-6A681E0257A2}"/>
                </a:ext>
              </a:extLst>
            </p:cNvPr>
            <p:cNvGrpSpPr/>
            <p:nvPr/>
          </p:nvGrpSpPr>
          <p:grpSpPr>
            <a:xfrm rot="16200000" flipH="1">
              <a:off x="5674508" y="5213355"/>
              <a:ext cx="1100000" cy="133642"/>
              <a:chOff x="2164454" y="2414084"/>
              <a:chExt cx="339725" cy="92579"/>
            </a:xfrm>
            <a:solidFill>
              <a:srgbClr val="00B0F0"/>
            </a:solidFill>
          </p:grpSpPr>
          <p:sp>
            <p:nvSpPr>
              <p:cNvPr id="112" name="Freeform 111">
                <a:extLst>
                  <a:ext uri="{FF2B5EF4-FFF2-40B4-BE49-F238E27FC236}">
                    <a16:creationId xmlns:a16="http://schemas.microsoft.com/office/drawing/2014/main" id="{818DF5BC-5199-ED43-A095-DAC43D52F03B}"/>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5950ECFF-1008-8042-A2CB-7B34A467E73B}"/>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60BE2B7F-A3C9-D040-ABAC-E03F2973A606}"/>
                </a:ext>
              </a:extLst>
            </p:cNvPr>
            <p:cNvGrpSpPr/>
            <p:nvPr/>
          </p:nvGrpSpPr>
          <p:grpSpPr>
            <a:xfrm rot="5400000" flipH="1" flipV="1">
              <a:off x="5668158" y="3917076"/>
              <a:ext cx="1100000" cy="133642"/>
              <a:chOff x="2164454" y="2414084"/>
              <a:chExt cx="339725" cy="92579"/>
            </a:xfrm>
            <a:solidFill>
              <a:srgbClr val="00B0F0"/>
            </a:solidFill>
          </p:grpSpPr>
          <p:sp>
            <p:nvSpPr>
              <p:cNvPr id="115" name="Freeform 114">
                <a:extLst>
                  <a:ext uri="{FF2B5EF4-FFF2-40B4-BE49-F238E27FC236}">
                    <a16:creationId xmlns:a16="http://schemas.microsoft.com/office/drawing/2014/main" id="{9A442AEE-F814-FB4D-AB8E-CE44380BA0A8}"/>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17A0B01E-1F8B-4F42-8DA3-BFF57A9FBD42}"/>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59" name="Object 58">
              <a:extLst>
                <a:ext uri="{FF2B5EF4-FFF2-40B4-BE49-F238E27FC236}">
                  <a16:creationId xmlns:a16="http://schemas.microsoft.com/office/drawing/2014/main" id="{BF7FCF24-77B3-E646-917F-F93962F3E92D}"/>
                </a:ext>
              </a:extLst>
            </p:cNvPr>
            <p:cNvGraphicFramePr>
              <a:graphicFrameLocks noChangeAspect="1"/>
            </p:cNvGraphicFramePr>
            <p:nvPr/>
          </p:nvGraphicFramePr>
          <p:xfrm>
            <a:off x="6115539" y="3044760"/>
            <a:ext cx="230687" cy="230687"/>
          </p:xfrm>
          <a:graphic>
            <a:graphicData uri="http://schemas.openxmlformats.org/presentationml/2006/ole">
              <mc:AlternateContent xmlns:mc="http://schemas.openxmlformats.org/markup-compatibility/2006">
                <mc:Choice xmlns:v="urn:schemas-microsoft-com:vml" Requires="v">
                  <p:oleObj spid="_x0000_s261185" r:id="rId3" imgW="165100" imgH="165100" progId="Equation.DSMT4">
                    <p:embed/>
                  </p:oleObj>
                </mc:Choice>
                <mc:Fallback>
                  <p:oleObj r:id="rId3" imgW="165100" imgH="165100" progId="Equation.DSMT4">
                    <p:embed/>
                    <p:pic>
                      <p:nvPicPr>
                        <p:cNvPr id="59" name="Object 58">
                          <a:extLst>
                            <a:ext uri="{FF2B5EF4-FFF2-40B4-BE49-F238E27FC236}">
                              <a16:creationId xmlns:a16="http://schemas.microsoft.com/office/drawing/2014/main" id="{BF7FCF24-77B3-E646-917F-F93962F3E92D}"/>
                            </a:ext>
                          </a:extLst>
                        </p:cNvPr>
                        <p:cNvPicPr/>
                        <p:nvPr/>
                      </p:nvPicPr>
                      <p:blipFill>
                        <a:blip r:embed="rId4"/>
                        <a:stretch>
                          <a:fillRect/>
                        </a:stretch>
                      </p:blipFill>
                      <p:spPr>
                        <a:xfrm>
                          <a:off x="6115539" y="3044760"/>
                          <a:ext cx="230687" cy="23068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93F026E-35E7-9845-8A60-8EF376CDB85A}"/>
                </a:ext>
              </a:extLst>
            </p:cNvPr>
            <p:cNvGrpSpPr/>
            <p:nvPr/>
          </p:nvGrpSpPr>
          <p:grpSpPr>
            <a:xfrm>
              <a:off x="6123540" y="4000358"/>
              <a:ext cx="196394" cy="196394"/>
              <a:chOff x="7707086" y="2514394"/>
              <a:chExt cx="530366" cy="530366"/>
            </a:xfrm>
          </p:grpSpPr>
          <p:cxnSp>
            <p:nvCxnSpPr>
              <p:cNvPr id="8" name="Straight Connector 7">
                <a:extLst>
                  <a:ext uri="{FF2B5EF4-FFF2-40B4-BE49-F238E27FC236}">
                    <a16:creationId xmlns:a16="http://schemas.microsoft.com/office/drawing/2014/main" id="{C99B6210-2C0C-AE46-8F43-C83F03C67374}"/>
                  </a:ext>
                </a:extLst>
              </p:cNvPr>
              <p:cNvCxnSpPr>
                <a:stCxn id="4" idx="1"/>
                <a:endCxn id="4" idx="5"/>
              </p:cNvCxnSpPr>
              <p:nvPr/>
            </p:nvCxnSpPr>
            <p:spPr>
              <a:xfrm>
                <a:off x="7784756" y="2592064"/>
                <a:ext cx="375026" cy="3750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C932E13-C7C0-F44D-84B1-925A89613CF3}"/>
                  </a:ext>
                </a:extLst>
              </p:cNvPr>
              <p:cNvCxnSpPr>
                <a:cxnSpLocks/>
              </p:cNvCxnSpPr>
              <p:nvPr/>
            </p:nvCxnSpPr>
            <p:spPr>
              <a:xfrm flipH="1">
                <a:off x="7804723" y="2596522"/>
                <a:ext cx="353540" cy="3599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Donut 3">
                <a:extLst>
                  <a:ext uri="{FF2B5EF4-FFF2-40B4-BE49-F238E27FC236}">
                    <a16:creationId xmlns:a16="http://schemas.microsoft.com/office/drawing/2014/main" id="{98FDB48D-C06B-CE4B-89A0-2030C1C0E039}"/>
                  </a:ext>
                </a:extLst>
              </p:cNvPr>
              <p:cNvSpPr/>
              <p:nvPr/>
            </p:nvSpPr>
            <p:spPr>
              <a:xfrm>
                <a:off x="7707086" y="2514394"/>
                <a:ext cx="530366" cy="530366"/>
              </a:xfrm>
              <a:prstGeom prst="donut">
                <a:avLst>
                  <a:gd name="adj" fmla="val 70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42" name="Rectangle 41">
            <a:extLst>
              <a:ext uri="{FF2B5EF4-FFF2-40B4-BE49-F238E27FC236}">
                <a16:creationId xmlns:a16="http://schemas.microsoft.com/office/drawing/2014/main" id="{03015021-300B-9B42-8C09-DA0347ABA0E9}"/>
              </a:ext>
            </a:extLst>
          </p:cNvPr>
          <p:cNvSpPr/>
          <p:nvPr/>
        </p:nvSpPr>
        <p:spPr>
          <a:xfrm rot="338897">
            <a:off x="2115402" y="1961292"/>
            <a:ext cx="88886" cy="208458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76F18AB-8045-2345-91CA-94F6A6258057}"/>
              </a:ext>
            </a:extLst>
          </p:cNvPr>
          <p:cNvSpPr/>
          <p:nvPr/>
        </p:nvSpPr>
        <p:spPr>
          <a:xfrm rot="20740835">
            <a:off x="1789217" y="2266006"/>
            <a:ext cx="88886" cy="174386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70AEBB7-7641-8D44-BDD1-E2FEDDD8D1DF}"/>
              </a:ext>
            </a:extLst>
          </p:cNvPr>
          <p:cNvSpPr/>
          <p:nvPr/>
        </p:nvSpPr>
        <p:spPr>
          <a:xfrm rot="20764831">
            <a:off x="2241784" y="3941072"/>
            <a:ext cx="96803" cy="19136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EA61D08-840A-6546-A37C-E25C9E8AE472}"/>
              </a:ext>
            </a:extLst>
          </p:cNvPr>
          <p:cNvSpPr/>
          <p:nvPr/>
        </p:nvSpPr>
        <p:spPr>
          <a:xfrm rot="535977">
            <a:off x="1861514" y="3939877"/>
            <a:ext cx="96803" cy="19136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B154BE-BB6D-4747-ADF3-2FD7C470FEDB}"/>
              </a:ext>
            </a:extLst>
          </p:cNvPr>
          <p:cNvSpPr/>
          <p:nvPr/>
        </p:nvSpPr>
        <p:spPr>
          <a:xfrm rot="15653006" flipH="1">
            <a:off x="2421008" y="3537942"/>
            <a:ext cx="107813" cy="74467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D5D35B-1E37-2848-9DB7-344067E261EC}"/>
              </a:ext>
            </a:extLst>
          </p:cNvPr>
          <p:cNvSpPr/>
          <p:nvPr/>
        </p:nvSpPr>
        <p:spPr>
          <a:xfrm rot="1895508">
            <a:off x="2375686" y="2795933"/>
            <a:ext cx="88886" cy="131295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121CE6-906B-0F48-9B5C-52A16D4E63F9}"/>
              </a:ext>
            </a:extLst>
          </p:cNvPr>
          <p:cNvSpPr/>
          <p:nvPr/>
        </p:nvSpPr>
        <p:spPr>
          <a:xfrm rot="19013928">
            <a:off x="2394447" y="3839883"/>
            <a:ext cx="88886" cy="106043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48EE77-9818-2242-88C1-A4A682E090D2}"/>
              </a:ext>
            </a:extLst>
          </p:cNvPr>
          <p:cNvSpPr/>
          <p:nvPr/>
        </p:nvSpPr>
        <p:spPr>
          <a:xfrm rot="2179512">
            <a:off x="1669261" y="3911714"/>
            <a:ext cx="88886" cy="111548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0B3983CF-0A76-BC43-BA5A-6BAC41D72B01}"/>
              </a:ext>
            </a:extLst>
          </p:cNvPr>
          <p:cNvGrpSpPr/>
          <p:nvPr/>
        </p:nvGrpSpPr>
        <p:grpSpPr>
          <a:xfrm flipH="1">
            <a:off x="493356" y="3847760"/>
            <a:ext cx="1481503" cy="179992"/>
            <a:chOff x="2164454" y="2414084"/>
            <a:chExt cx="339725" cy="92579"/>
          </a:xfrm>
          <a:solidFill>
            <a:srgbClr val="FFC000"/>
          </a:solidFill>
        </p:grpSpPr>
        <p:sp>
          <p:nvSpPr>
            <p:cNvPr id="80" name="Freeform 79">
              <a:extLst>
                <a:ext uri="{FF2B5EF4-FFF2-40B4-BE49-F238E27FC236}">
                  <a16:creationId xmlns:a16="http://schemas.microsoft.com/office/drawing/2014/main" id="{C38EAE3A-B5B1-EB4F-83F8-D168C3D6B247}"/>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A21D1269-076F-744A-957A-B0EDE05CBFEE}"/>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26964DF1-2A95-0B4F-BE47-2B5FECE587BE}"/>
              </a:ext>
            </a:extLst>
          </p:cNvPr>
          <p:cNvSpPr/>
          <p:nvPr/>
        </p:nvSpPr>
        <p:spPr>
          <a:xfrm rot="18871821" flipH="1">
            <a:off x="1633792" y="3046228"/>
            <a:ext cx="88886" cy="11414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AC25D2-712F-F946-B13C-E5568BEE9664}"/>
              </a:ext>
            </a:extLst>
          </p:cNvPr>
          <p:cNvSpPr/>
          <p:nvPr/>
        </p:nvSpPr>
        <p:spPr>
          <a:xfrm rot="15653006" flipH="1">
            <a:off x="1608286" y="3655122"/>
            <a:ext cx="107813" cy="74467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nut 42">
            <a:extLst>
              <a:ext uri="{FF2B5EF4-FFF2-40B4-BE49-F238E27FC236}">
                <a16:creationId xmlns:a16="http://schemas.microsoft.com/office/drawing/2014/main" id="{FB055F6E-2B84-B749-B26C-55DC7847ECA2}"/>
              </a:ext>
            </a:extLst>
          </p:cNvPr>
          <p:cNvSpPr/>
          <p:nvPr/>
        </p:nvSpPr>
        <p:spPr>
          <a:xfrm>
            <a:off x="1095026" y="1729748"/>
            <a:ext cx="1923977" cy="4456950"/>
          </a:xfrm>
          <a:prstGeom prst="donut">
            <a:avLst>
              <a:gd name="adj" fmla="val 11513"/>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Oval 77">
            <a:extLst>
              <a:ext uri="{FF2B5EF4-FFF2-40B4-BE49-F238E27FC236}">
                <a16:creationId xmlns:a16="http://schemas.microsoft.com/office/drawing/2014/main" id="{55E7F34D-8464-3946-BC67-FEBB8CBFC0EB}"/>
              </a:ext>
            </a:extLst>
          </p:cNvPr>
          <p:cNvSpPr/>
          <p:nvPr/>
        </p:nvSpPr>
        <p:spPr>
          <a:xfrm>
            <a:off x="2007163" y="3815069"/>
            <a:ext cx="125578" cy="23383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5F80CBA-D8A5-384B-BFDA-B9BBD612D613}"/>
              </a:ext>
            </a:extLst>
          </p:cNvPr>
          <p:cNvGrpSpPr/>
          <p:nvPr/>
        </p:nvGrpSpPr>
        <p:grpSpPr>
          <a:xfrm flipV="1">
            <a:off x="2685934" y="4168729"/>
            <a:ext cx="234297" cy="1170272"/>
            <a:chOff x="6756539" y="3303318"/>
            <a:chExt cx="120511" cy="601932"/>
          </a:xfrm>
        </p:grpSpPr>
        <p:sp>
          <p:nvSpPr>
            <p:cNvPr id="10" name="Freeform 9">
              <a:extLst>
                <a:ext uri="{FF2B5EF4-FFF2-40B4-BE49-F238E27FC236}">
                  <a16:creationId xmlns:a16="http://schemas.microsoft.com/office/drawing/2014/main" id="{3B8E9E9F-3E25-E242-BDD6-528CE27BB050}"/>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9ED6A34-1089-C54B-B650-C8399059F9C0}"/>
                </a:ext>
              </a:extLst>
            </p:cNvPr>
            <p:cNvGrpSpPr/>
            <p:nvPr/>
          </p:nvGrpSpPr>
          <p:grpSpPr>
            <a:xfrm>
              <a:off x="6756539" y="3303318"/>
              <a:ext cx="86871" cy="130256"/>
              <a:chOff x="7083290" y="3153134"/>
              <a:chExt cx="86871" cy="130256"/>
            </a:xfrm>
          </p:grpSpPr>
          <p:cxnSp>
            <p:nvCxnSpPr>
              <p:cNvPr id="12" name="Straight Connector 11">
                <a:extLst>
                  <a:ext uri="{FF2B5EF4-FFF2-40B4-BE49-F238E27FC236}">
                    <a16:creationId xmlns:a16="http://schemas.microsoft.com/office/drawing/2014/main" id="{848212E5-49E8-6B4B-ADCB-CC4312DC2A4D}"/>
                  </a:ext>
                </a:extLst>
              </p:cNvPr>
              <p:cNvCxnSpPr>
                <a:cxnSpLocks/>
              </p:cNvCxnSpPr>
              <p:nvPr/>
            </p:nvCxnSpPr>
            <p:spPr>
              <a:xfrm>
                <a:off x="7083291" y="3153135"/>
                <a:ext cx="7910" cy="130255"/>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6D7623E-2FA3-4E43-BFA8-9A3C5612D543}"/>
                  </a:ext>
                </a:extLst>
              </p:cNvPr>
              <p:cNvCxnSpPr>
                <a:cxnSpLocks/>
              </p:cNvCxnSpPr>
              <p:nvPr/>
            </p:nvCxnSpPr>
            <p:spPr>
              <a:xfrm>
                <a:off x="7083290" y="3153134"/>
                <a:ext cx="86871" cy="106013"/>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89" name="Group 88">
            <a:extLst>
              <a:ext uri="{FF2B5EF4-FFF2-40B4-BE49-F238E27FC236}">
                <a16:creationId xmlns:a16="http://schemas.microsoft.com/office/drawing/2014/main" id="{78A32B7C-0DA4-544B-B5B2-34EAAF8E8A3E}"/>
              </a:ext>
            </a:extLst>
          </p:cNvPr>
          <p:cNvGrpSpPr/>
          <p:nvPr/>
        </p:nvGrpSpPr>
        <p:grpSpPr>
          <a:xfrm rot="21084766" flipH="1">
            <a:off x="1134852" y="3310508"/>
            <a:ext cx="234297" cy="1170272"/>
            <a:chOff x="6756539" y="3303318"/>
            <a:chExt cx="120511" cy="601932"/>
          </a:xfrm>
        </p:grpSpPr>
        <p:sp>
          <p:nvSpPr>
            <p:cNvPr id="91" name="Freeform 90">
              <a:extLst>
                <a:ext uri="{FF2B5EF4-FFF2-40B4-BE49-F238E27FC236}">
                  <a16:creationId xmlns:a16="http://schemas.microsoft.com/office/drawing/2014/main" id="{66BF97FD-686A-DE4F-83BB-962382978AF4}"/>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E210A894-AAD2-B641-84C7-2DEE54AD5C5D}"/>
                </a:ext>
              </a:extLst>
            </p:cNvPr>
            <p:cNvGrpSpPr/>
            <p:nvPr/>
          </p:nvGrpSpPr>
          <p:grpSpPr>
            <a:xfrm>
              <a:off x="6756539" y="3303318"/>
              <a:ext cx="86871" cy="130256"/>
              <a:chOff x="7083290" y="3153134"/>
              <a:chExt cx="86871" cy="130256"/>
            </a:xfrm>
          </p:grpSpPr>
          <p:cxnSp>
            <p:nvCxnSpPr>
              <p:cNvPr id="93" name="Straight Connector 92">
                <a:extLst>
                  <a:ext uri="{FF2B5EF4-FFF2-40B4-BE49-F238E27FC236}">
                    <a16:creationId xmlns:a16="http://schemas.microsoft.com/office/drawing/2014/main" id="{A0068848-FB34-F347-AE8E-B9BB0122652C}"/>
                  </a:ext>
                </a:extLst>
              </p:cNvPr>
              <p:cNvCxnSpPr>
                <a:cxnSpLocks/>
              </p:cNvCxnSpPr>
              <p:nvPr/>
            </p:nvCxnSpPr>
            <p:spPr>
              <a:xfrm>
                <a:off x="7083291" y="3153135"/>
                <a:ext cx="7910" cy="130255"/>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19BF7EA-A1C1-784E-B9E6-037083304BAD}"/>
                  </a:ext>
                </a:extLst>
              </p:cNvPr>
              <p:cNvCxnSpPr>
                <a:cxnSpLocks/>
              </p:cNvCxnSpPr>
              <p:nvPr/>
            </p:nvCxnSpPr>
            <p:spPr>
              <a:xfrm>
                <a:off x="7083290" y="3153134"/>
                <a:ext cx="86871" cy="106013"/>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00" name="Group 99">
            <a:extLst>
              <a:ext uri="{FF2B5EF4-FFF2-40B4-BE49-F238E27FC236}">
                <a16:creationId xmlns:a16="http://schemas.microsoft.com/office/drawing/2014/main" id="{F022E31B-FF36-8840-8CDB-DC72D8238C98}"/>
              </a:ext>
            </a:extLst>
          </p:cNvPr>
          <p:cNvGrpSpPr/>
          <p:nvPr/>
        </p:nvGrpSpPr>
        <p:grpSpPr>
          <a:xfrm rot="9414150" flipH="1">
            <a:off x="2653232" y="2412822"/>
            <a:ext cx="234297" cy="1170272"/>
            <a:chOff x="6756539" y="3303318"/>
            <a:chExt cx="120511" cy="601932"/>
          </a:xfrm>
        </p:grpSpPr>
        <p:sp>
          <p:nvSpPr>
            <p:cNvPr id="101" name="Freeform 100">
              <a:extLst>
                <a:ext uri="{FF2B5EF4-FFF2-40B4-BE49-F238E27FC236}">
                  <a16:creationId xmlns:a16="http://schemas.microsoft.com/office/drawing/2014/main" id="{FCD54765-9D95-2844-9F38-1372B6416623}"/>
                </a:ext>
              </a:extLst>
            </p:cNvPr>
            <p:cNvSpPr/>
            <p:nvPr/>
          </p:nvSpPr>
          <p:spPr>
            <a:xfrm>
              <a:off x="6762750" y="3308350"/>
              <a:ext cx="114300" cy="596900"/>
            </a:xfrm>
            <a:custGeom>
              <a:avLst/>
              <a:gdLst>
                <a:gd name="connsiteX0" fmla="*/ 114300 w 114300"/>
                <a:gd name="connsiteY0" fmla="*/ 596900 h 596900"/>
                <a:gd name="connsiteX1" fmla="*/ 95250 w 114300"/>
                <a:gd name="connsiteY1" fmla="*/ 368300 h 596900"/>
                <a:gd name="connsiteX2" fmla="*/ 53975 w 114300"/>
                <a:gd name="connsiteY2" fmla="*/ 165100 h 596900"/>
                <a:gd name="connsiteX3" fmla="*/ 0 w 114300"/>
                <a:gd name="connsiteY3" fmla="*/ 0 h 596900"/>
              </a:gdLst>
              <a:ahLst/>
              <a:cxnLst>
                <a:cxn ang="0">
                  <a:pos x="connsiteX0" y="connsiteY0"/>
                </a:cxn>
                <a:cxn ang="0">
                  <a:pos x="connsiteX1" y="connsiteY1"/>
                </a:cxn>
                <a:cxn ang="0">
                  <a:pos x="connsiteX2" y="connsiteY2"/>
                </a:cxn>
                <a:cxn ang="0">
                  <a:pos x="connsiteX3" y="connsiteY3"/>
                </a:cxn>
              </a:cxnLst>
              <a:rect l="l" t="t" r="r" b="b"/>
              <a:pathLst>
                <a:path w="114300" h="596900">
                  <a:moveTo>
                    <a:pt x="114300" y="596900"/>
                  </a:moveTo>
                  <a:cubicBezTo>
                    <a:pt x="109802" y="518583"/>
                    <a:pt x="105304" y="440267"/>
                    <a:pt x="95250" y="368300"/>
                  </a:cubicBezTo>
                  <a:cubicBezTo>
                    <a:pt x="85196" y="296333"/>
                    <a:pt x="69850" y="226483"/>
                    <a:pt x="53975" y="165100"/>
                  </a:cubicBezTo>
                  <a:cubicBezTo>
                    <a:pt x="38100" y="103717"/>
                    <a:pt x="19050" y="51858"/>
                    <a:pt x="0" y="0"/>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00F10D14-5438-764E-9A75-3ABA6EBD742D}"/>
                </a:ext>
              </a:extLst>
            </p:cNvPr>
            <p:cNvGrpSpPr/>
            <p:nvPr/>
          </p:nvGrpSpPr>
          <p:grpSpPr>
            <a:xfrm>
              <a:off x="6756539" y="3303318"/>
              <a:ext cx="86871" cy="130256"/>
              <a:chOff x="7083290" y="3153134"/>
              <a:chExt cx="86871" cy="130256"/>
            </a:xfrm>
          </p:grpSpPr>
          <p:cxnSp>
            <p:nvCxnSpPr>
              <p:cNvPr id="103" name="Straight Connector 102">
                <a:extLst>
                  <a:ext uri="{FF2B5EF4-FFF2-40B4-BE49-F238E27FC236}">
                    <a16:creationId xmlns:a16="http://schemas.microsoft.com/office/drawing/2014/main" id="{E18EBDDD-115A-5C43-8828-38AE2CBFB9EA}"/>
                  </a:ext>
                </a:extLst>
              </p:cNvPr>
              <p:cNvCxnSpPr>
                <a:cxnSpLocks/>
              </p:cNvCxnSpPr>
              <p:nvPr/>
            </p:nvCxnSpPr>
            <p:spPr>
              <a:xfrm>
                <a:off x="7083291" y="3153135"/>
                <a:ext cx="7910" cy="130255"/>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FBD06D4-9228-D545-A97A-54EF39F01FDE}"/>
                  </a:ext>
                </a:extLst>
              </p:cNvPr>
              <p:cNvCxnSpPr>
                <a:cxnSpLocks/>
              </p:cNvCxnSpPr>
              <p:nvPr/>
            </p:nvCxnSpPr>
            <p:spPr>
              <a:xfrm>
                <a:off x="7083290" y="3153134"/>
                <a:ext cx="86871" cy="106013"/>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118" name="Pie 117">
            <a:extLst>
              <a:ext uri="{FF2B5EF4-FFF2-40B4-BE49-F238E27FC236}">
                <a16:creationId xmlns:a16="http://schemas.microsoft.com/office/drawing/2014/main" id="{4ADA44EC-4B31-6E44-A703-50A50E559BD9}"/>
              </a:ext>
            </a:extLst>
          </p:cNvPr>
          <p:cNvSpPr/>
          <p:nvPr/>
        </p:nvSpPr>
        <p:spPr>
          <a:xfrm rot="13199997">
            <a:off x="3490464" y="3858493"/>
            <a:ext cx="173398" cy="173398"/>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0" name="Straight Arrow Connector 59">
            <a:extLst>
              <a:ext uri="{FF2B5EF4-FFF2-40B4-BE49-F238E27FC236}">
                <a16:creationId xmlns:a16="http://schemas.microsoft.com/office/drawing/2014/main" id="{C2FC812E-A7A3-714A-88F9-6F4CCB7B3693}"/>
              </a:ext>
            </a:extLst>
          </p:cNvPr>
          <p:cNvCxnSpPr>
            <a:cxnSpLocks/>
          </p:cNvCxnSpPr>
          <p:nvPr/>
        </p:nvCxnSpPr>
        <p:spPr>
          <a:xfrm>
            <a:off x="2658520" y="3944489"/>
            <a:ext cx="1" cy="1137986"/>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2" name="Object 61">
            <a:extLst>
              <a:ext uri="{FF2B5EF4-FFF2-40B4-BE49-F238E27FC236}">
                <a16:creationId xmlns:a16="http://schemas.microsoft.com/office/drawing/2014/main" id="{98A8ECAB-A26C-734C-83FE-069991B2156D}"/>
              </a:ext>
            </a:extLst>
          </p:cNvPr>
          <p:cNvGraphicFramePr>
            <a:graphicFrameLocks noChangeAspect="1"/>
          </p:cNvGraphicFramePr>
          <p:nvPr/>
        </p:nvGraphicFramePr>
        <p:xfrm>
          <a:off x="3689308" y="4945139"/>
          <a:ext cx="367749" cy="504587"/>
        </p:xfrm>
        <a:graphic>
          <a:graphicData uri="http://schemas.openxmlformats.org/presentationml/2006/ole">
            <mc:AlternateContent xmlns:mc="http://schemas.openxmlformats.org/markup-compatibility/2006">
              <mc:Choice xmlns:v="urn:schemas-microsoft-com:vml" Requires="v">
                <p:oleObj spid="_x0000_s261186" r:id="rId5" imgW="139700" imgH="190500" progId="Equation.DSMT4">
                  <p:embed/>
                </p:oleObj>
              </mc:Choice>
              <mc:Fallback>
                <p:oleObj r:id="rId5" imgW="139700" imgH="190500" progId="Equation.DSMT4">
                  <p:embed/>
                  <p:pic>
                    <p:nvPicPr>
                      <p:cNvPr id="62" name="Object 61">
                        <a:extLst>
                          <a:ext uri="{FF2B5EF4-FFF2-40B4-BE49-F238E27FC236}">
                            <a16:creationId xmlns:a16="http://schemas.microsoft.com/office/drawing/2014/main" id="{98A8ECAB-A26C-734C-83FE-069991B2156D}"/>
                          </a:ext>
                        </a:extLst>
                      </p:cNvPr>
                      <p:cNvPicPr/>
                      <p:nvPr/>
                    </p:nvPicPr>
                    <p:blipFill>
                      <a:blip r:embed="rId6"/>
                      <a:stretch>
                        <a:fillRect/>
                      </a:stretch>
                    </p:blipFill>
                    <p:spPr>
                      <a:xfrm>
                        <a:off x="3689308" y="4945139"/>
                        <a:ext cx="367749" cy="504587"/>
                      </a:xfrm>
                      <a:prstGeom prst="rect">
                        <a:avLst/>
                      </a:prstGeom>
                    </p:spPr>
                  </p:pic>
                </p:oleObj>
              </mc:Fallback>
            </mc:AlternateContent>
          </a:graphicData>
        </a:graphic>
      </p:graphicFrame>
      <p:sp>
        <p:nvSpPr>
          <p:cNvPr id="3" name="Freeform 2">
            <a:extLst>
              <a:ext uri="{FF2B5EF4-FFF2-40B4-BE49-F238E27FC236}">
                <a16:creationId xmlns:a16="http://schemas.microsoft.com/office/drawing/2014/main" id="{6CE397C0-D57D-F54E-8A95-EE3B3141BC69}"/>
              </a:ext>
            </a:extLst>
          </p:cNvPr>
          <p:cNvSpPr/>
          <p:nvPr/>
        </p:nvSpPr>
        <p:spPr>
          <a:xfrm flipV="1">
            <a:off x="2684066" y="4425321"/>
            <a:ext cx="1012728" cy="687739"/>
          </a:xfrm>
          <a:custGeom>
            <a:avLst/>
            <a:gdLst>
              <a:gd name="connsiteX0" fmla="*/ 0 w 751940"/>
              <a:gd name="connsiteY0" fmla="*/ 510639 h 510639"/>
              <a:gd name="connsiteX1" fmla="*/ 748146 w 751940"/>
              <a:gd name="connsiteY1" fmla="*/ 391886 h 510639"/>
              <a:gd name="connsiteX2" fmla="*/ 308759 w 751940"/>
              <a:gd name="connsiteY2" fmla="*/ 166255 h 510639"/>
              <a:gd name="connsiteX3" fmla="*/ 736270 w 751940"/>
              <a:gd name="connsiteY3" fmla="*/ 0 h 510639"/>
            </a:gdLst>
            <a:ahLst/>
            <a:cxnLst>
              <a:cxn ang="0">
                <a:pos x="connsiteX0" y="connsiteY0"/>
              </a:cxn>
              <a:cxn ang="0">
                <a:pos x="connsiteX1" y="connsiteY1"/>
              </a:cxn>
              <a:cxn ang="0">
                <a:pos x="connsiteX2" y="connsiteY2"/>
              </a:cxn>
              <a:cxn ang="0">
                <a:pos x="connsiteX3" y="connsiteY3"/>
              </a:cxn>
            </a:cxnLst>
            <a:rect l="l" t="t" r="r" b="b"/>
            <a:pathLst>
              <a:path w="751940" h="510639">
                <a:moveTo>
                  <a:pt x="0" y="510639"/>
                </a:moveTo>
                <a:cubicBezTo>
                  <a:pt x="348343" y="479961"/>
                  <a:pt x="696686" y="449283"/>
                  <a:pt x="748146" y="391886"/>
                </a:cubicBezTo>
                <a:cubicBezTo>
                  <a:pt x="799606" y="334489"/>
                  <a:pt x="310738" y="231569"/>
                  <a:pt x="308759" y="166255"/>
                </a:cubicBezTo>
                <a:cubicBezTo>
                  <a:pt x="306780" y="100941"/>
                  <a:pt x="521525" y="50470"/>
                  <a:pt x="736270" y="0"/>
                </a:cubicBezTo>
              </a:path>
            </a:pathLst>
          </a:cu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4" name="Object 73">
            <a:extLst>
              <a:ext uri="{FF2B5EF4-FFF2-40B4-BE49-F238E27FC236}">
                <a16:creationId xmlns:a16="http://schemas.microsoft.com/office/drawing/2014/main" id="{DB232357-79BF-144A-A92E-2F365C39D7B8}"/>
              </a:ext>
            </a:extLst>
          </p:cNvPr>
          <p:cNvGraphicFramePr>
            <a:graphicFrameLocks noChangeAspect="1"/>
          </p:cNvGraphicFramePr>
          <p:nvPr/>
        </p:nvGraphicFramePr>
        <p:xfrm>
          <a:off x="3306194" y="2906956"/>
          <a:ext cx="301468" cy="438305"/>
        </p:xfrm>
        <a:graphic>
          <a:graphicData uri="http://schemas.openxmlformats.org/presentationml/2006/ole">
            <mc:AlternateContent xmlns:mc="http://schemas.openxmlformats.org/markup-compatibility/2006">
              <mc:Choice xmlns:v="urn:schemas-microsoft-com:vml" Requires="v">
                <p:oleObj spid="_x0000_s261187" r:id="rId7" imgW="114300" imgH="165100" progId="Equation.DSMT4">
                  <p:embed/>
                </p:oleObj>
              </mc:Choice>
              <mc:Fallback>
                <p:oleObj r:id="rId7" imgW="114300" imgH="165100" progId="Equation.DSMT4">
                  <p:embed/>
                  <p:pic>
                    <p:nvPicPr>
                      <p:cNvPr id="74" name="Object 73">
                        <a:extLst>
                          <a:ext uri="{FF2B5EF4-FFF2-40B4-BE49-F238E27FC236}">
                            <a16:creationId xmlns:a16="http://schemas.microsoft.com/office/drawing/2014/main" id="{DB232357-79BF-144A-A92E-2F365C39D7B8}"/>
                          </a:ext>
                        </a:extLst>
                      </p:cNvPr>
                      <p:cNvPicPr/>
                      <p:nvPr/>
                    </p:nvPicPr>
                    <p:blipFill>
                      <a:blip r:embed="rId8"/>
                      <a:stretch>
                        <a:fillRect/>
                      </a:stretch>
                    </p:blipFill>
                    <p:spPr>
                      <a:xfrm>
                        <a:off x="3306194" y="2906956"/>
                        <a:ext cx="301468" cy="438305"/>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782A4388-4079-BB43-BA67-4D4B3074736C}"/>
              </a:ext>
            </a:extLst>
          </p:cNvPr>
          <p:cNvSpPr/>
          <p:nvPr/>
        </p:nvSpPr>
        <p:spPr>
          <a:xfrm>
            <a:off x="3140358" y="3331229"/>
            <a:ext cx="256569" cy="530243"/>
          </a:xfrm>
          <a:custGeom>
            <a:avLst/>
            <a:gdLst>
              <a:gd name="connsiteX0" fmla="*/ 0 w 190500"/>
              <a:gd name="connsiteY0" fmla="*/ 393700 h 393700"/>
              <a:gd name="connsiteX1" fmla="*/ 38100 w 190500"/>
              <a:gd name="connsiteY1" fmla="*/ 152400 h 393700"/>
              <a:gd name="connsiteX2" fmla="*/ 139700 w 190500"/>
              <a:gd name="connsiteY2" fmla="*/ 254000 h 393700"/>
              <a:gd name="connsiteX3" fmla="*/ 190500 w 190500"/>
              <a:gd name="connsiteY3" fmla="*/ 0 h 393700"/>
            </a:gdLst>
            <a:ahLst/>
            <a:cxnLst>
              <a:cxn ang="0">
                <a:pos x="connsiteX0" y="connsiteY0"/>
              </a:cxn>
              <a:cxn ang="0">
                <a:pos x="connsiteX1" y="connsiteY1"/>
              </a:cxn>
              <a:cxn ang="0">
                <a:pos x="connsiteX2" y="connsiteY2"/>
              </a:cxn>
              <a:cxn ang="0">
                <a:pos x="connsiteX3" y="connsiteY3"/>
              </a:cxn>
            </a:cxnLst>
            <a:rect l="l" t="t" r="r" b="b"/>
            <a:pathLst>
              <a:path w="190500" h="393700">
                <a:moveTo>
                  <a:pt x="0" y="393700"/>
                </a:moveTo>
                <a:cubicBezTo>
                  <a:pt x="7408" y="284691"/>
                  <a:pt x="14817" y="175683"/>
                  <a:pt x="38100" y="152400"/>
                </a:cubicBezTo>
                <a:cubicBezTo>
                  <a:pt x="61383" y="129117"/>
                  <a:pt x="114300" y="279400"/>
                  <a:pt x="139700" y="254000"/>
                </a:cubicBezTo>
                <a:cubicBezTo>
                  <a:pt x="165100" y="228600"/>
                  <a:pt x="177800" y="114300"/>
                  <a:pt x="190500" y="0"/>
                </a:cubicBezTo>
              </a:path>
            </a:pathLst>
          </a:cu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579B54B9-03CB-6D4A-A25D-F7C94CE0F4FA}"/>
              </a:ext>
            </a:extLst>
          </p:cNvPr>
          <p:cNvCxnSpPr>
            <a:cxnSpLocks/>
          </p:cNvCxnSpPr>
          <p:nvPr/>
        </p:nvCxnSpPr>
        <p:spPr>
          <a:xfrm flipH="1">
            <a:off x="2288629" y="4012004"/>
            <a:ext cx="368544" cy="44805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82" name="Object 81">
            <a:extLst>
              <a:ext uri="{FF2B5EF4-FFF2-40B4-BE49-F238E27FC236}">
                <a16:creationId xmlns:a16="http://schemas.microsoft.com/office/drawing/2014/main" id="{E3A42EF1-F932-904A-A964-F5C4D5C0BB34}"/>
              </a:ext>
            </a:extLst>
          </p:cNvPr>
          <p:cNvGraphicFramePr>
            <a:graphicFrameLocks noChangeAspect="1"/>
          </p:cNvGraphicFramePr>
          <p:nvPr/>
        </p:nvGraphicFramePr>
        <p:xfrm>
          <a:off x="315320" y="4321114"/>
          <a:ext cx="701290" cy="504587"/>
        </p:xfrm>
        <a:graphic>
          <a:graphicData uri="http://schemas.openxmlformats.org/presentationml/2006/ole">
            <mc:AlternateContent xmlns:mc="http://schemas.openxmlformats.org/markup-compatibility/2006">
              <mc:Choice xmlns:v="urn:schemas-microsoft-com:vml" Requires="v">
                <p:oleObj spid="_x0000_s261188" r:id="rId9" imgW="266700" imgH="190500" progId="Equation.DSMT4">
                  <p:embed/>
                </p:oleObj>
              </mc:Choice>
              <mc:Fallback>
                <p:oleObj r:id="rId9" imgW="266700" imgH="190500" progId="Equation.DSMT4">
                  <p:embed/>
                  <p:pic>
                    <p:nvPicPr>
                      <p:cNvPr id="82" name="Object 81">
                        <a:extLst>
                          <a:ext uri="{FF2B5EF4-FFF2-40B4-BE49-F238E27FC236}">
                            <a16:creationId xmlns:a16="http://schemas.microsoft.com/office/drawing/2014/main" id="{E3A42EF1-F932-904A-A964-F5C4D5C0BB34}"/>
                          </a:ext>
                        </a:extLst>
                      </p:cNvPr>
                      <p:cNvPicPr/>
                      <p:nvPr/>
                    </p:nvPicPr>
                    <p:blipFill>
                      <a:blip r:embed="rId10"/>
                      <a:stretch>
                        <a:fillRect/>
                      </a:stretch>
                    </p:blipFill>
                    <p:spPr>
                      <a:xfrm>
                        <a:off x="315320" y="4321114"/>
                        <a:ext cx="701290" cy="504587"/>
                      </a:xfrm>
                      <a:prstGeom prst="rect">
                        <a:avLst/>
                      </a:prstGeom>
                    </p:spPr>
                  </p:pic>
                </p:oleObj>
              </mc:Fallback>
            </mc:AlternateContent>
          </a:graphicData>
        </a:graphic>
      </p:graphicFrame>
      <p:cxnSp>
        <p:nvCxnSpPr>
          <p:cNvPr id="87" name="Straight Arrow Connector 86">
            <a:extLst>
              <a:ext uri="{FF2B5EF4-FFF2-40B4-BE49-F238E27FC236}">
                <a16:creationId xmlns:a16="http://schemas.microsoft.com/office/drawing/2014/main" id="{FAA290CC-2A81-2B4E-8E9D-4FD3148D3173}"/>
              </a:ext>
            </a:extLst>
          </p:cNvPr>
          <p:cNvCxnSpPr>
            <a:cxnSpLocks/>
            <a:endCxn id="4" idx="0"/>
          </p:cNvCxnSpPr>
          <p:nvPr/>
        </p:nvCxnSpPr>
        <p:spPr>
          <a:xfrm>
            <a:off x="6695656" y="2393464"/>
            <a:ext cx="8091" cy="733898"/>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88" name="Object 87">
            <a:extLst>
              <a:ext uri="{FF2B5EF4-FFF2-40B4-BE49-F238E27FC236}">
                <a16:creationId xmlns:a16="http://schemas.microsoft.com/office/drawing/2014/main" id="{9B14B924-F4F3-F44D-8583-7FFFB8836E01}"/>
              </a:ext>
            </a:extLst>
          </p:cNvPr>
          <p:cNvGraphicFramePr>
            <a:graphicFrameLocks noChangeAspect="1"/>
          </p:cNvGraphicFramePr>
          <p:nvPr/>
        </p:nvGraphicFramePr>
        <p:xfrm>
          <a:off x="6317459" y="2522806"/>
          <a:ext cx="301468" cy="438305"/>
        </p:xfrm>
        <a:graphic>
          <a:graphicData uri="http://schemas.openxmlformats.org/presentationml/2006/ole">
            <mc:AlternateContent xmlns:mc="http://schemas.openxmlformats.org/markup-compatibility/2006">
              <mc:Choice xmlns:v="urn:schemas-microsoft-com:vml" Requires="v">
                <p:oleObj spid="_x0000_s261189" r:id="rId11" imgW="114300" imgH="165100" progId="Equation.DSMT4">
                  <p:embed/>
                </p:oleObj>
              </mc:Choice>
              <mc:Fallback>
                <p:oleObj r:id="rId11" imgW="114300" imgH="165100" progId="Equation.DSMT4">
                  <p:embed/>
                  <p:pic>
                    <p:nvPicPr>
                      <p:cNvPr id="88" name="Object 87">
                        <a:extLst>
                          <a:ext uri="{FF2B5EF4-FFF2-40B4-BE49-F238E27FC236}">
                            <a16:creationId xmlns:a16="http://schemas.microsoft.com/office/drawing/2014/main" id="{9B14B924-F4F3-F44D-8583-7FFFB8836E01}"/>
                          </a:ext>
                        </a:extLst>
                      </p:cNvPr>
                      <p:cNvPicPr/>
                      <p:nvPr/>
                    </p:nvPicPr>
                    <p:blipFill>
                      <a:blip r:embed="rId8"/>
                      <a:stretch>
                        <a:fillRect/>
                      </a:stretch>
                    </p:blipFill>
                    <p:spPr>
                      <a:xfrm>
                        <a:off x="6317459" y="2522806"/>
                        <a:ext cx="301468" cy="438305"/>
                      </a:xfrm>
                      <a:prstGeom prst="rect">
                        <a:avLst/>
                      </a:prstGeom>
                    </p:spPr>
                  </p:pic>
                </p:oleObj>
              </mc:Fallback>
            </mc:AlternateContent>
          </a:graphicData>
        </a:graphic>
      </p:graphicFrame>
      <p:cxnSp>
        <p:nvCxnSpPr>
          <p:cNvPr id="90" name="Straight Arrow Connector 89">
            <a:extLst>
              <a:ext uri="{FF2B5EF4-FFF2-40B4-BE49-F238E27FC236}">
                <a16:creationId xmlns:a16="http://schemas.microsoft.com/office/drawing/2014/main" id="{19CE1EF5-DD8E-2D4E-88C4-7BD8A3183B4B}"/>
              </a:ext>
            </a:extLst>
          </p:cNvPr>
          <p:cNvCxnSpPr>
            <a:cxnSpLocks/>
          </p:cNvCxnSpPr>
          <p:nvPr/>
        </p:nvCxnSpPr>
        <p:spPr>
          <a:xfrm>
            <a:off x="6884486" y="3270005"/>
            <a:ext cx="485358" cy="6839"/>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95" name="Object 94">
            <a:extLst>
              <a:ext uri="{FF2B5EF4-FFF2-40B4-BE49-F238E27FC236}">
                <a16:creationId xmlns:a16="http://schemas.microsoft.com/office/drawing/2014/main" id="{F5D0F77B-4554-D047-B542-8937E2990E6B}"/>
              </a:ext>
            </a:extLst>
          </p:cNvPr>
          <p:cNvGraphicFramePr>
            <a:graphicFrameLocks noChangeAspect="1"/>
          </p:cNvGraphicFramePr>
          <p:nvPr/>
        </p:nvGraphicFramePr>
        <p:xfrm>
          <a:off x="6929672" y="2677721"/>
          <a:ext cx="701290" cy="504587"/>
        </p:xfrm>
        <a:graphic>
          <a:graphicData uri="http://schemas.openxmlformats.org/presentationml/2006/ole">
            <mc:AlternateContent xmlns:mc="http://schemas.openxmlformats.org/markup-compatibility/2006">
              <mc:Choice xmlns:v="urn:schemas-microsoft-com:vml" Requires="v">
                <p:oleObj spid="_x0000_s261190" r:id="rId12" imgW="266700" imgH="190500" progId="Equation.DSMT4">
                  <p:embed/>
                </p:oleObj>
              </mc:Choice>
              <mc:Fallback>
                <p:oleObj r:id="rId12" imgW="266700" imgH="190500" progId="Equation.DSMT4">
                  <p:embed/>
                  <p:pic>
                    <p:nvPicPr>
                      <p:cNvPr id="95" name="Object 94">
                        <a:extLst>
                          <a:ext uri="{FF2B5EF4-FFF2-40B4-BE49-F238E27FC236}">
                            <a16:creationId xmlns:a16="http://schemas.microsoft.com/office/drawing/2014/main" id="{F5D0F77B-4554-D047-B542-8937E2990E6B}"/>
                          </a:ext>
                        </a:extLst>
                      </p:cNvPr>
                      <p:cNvPicPr/>
                      <p:nvPr/>
                    </p:nvPicPr>
                    <p:blipFill>
                      <a:blip r:embed="rId10"/>
                      <a:stretch>
                        <a:fillRect/>
                      </a:stretch>
                    </p:blipFill>
                    <p:spPr>
                      <a:xfrm>
                        <a:off x="6929672" y="2677721"/>
                        <a:ext cx="701290" cy="504587"/>
                      </a:xfrm>
                      <a:prstGeom prst="rect">
                        <a:avLst/>
                      </a:prstGeom>
                    </p:spPr>
                  </p:pic>
                </p:oleObj>
              </mc:Fallback>
            </mc:AlternateContent>
          </a:graphicData>
        </a:graphic>
      </p:graphicFrame>
      <p:graphicFrame>
        <p:nvGraphicFramePr>
          <p:cNvPr id="96" name="Object 95">
            <a:extLst>
              <a:ext uri="{FF2B5EF4-FFF2-40B4-BE49-F238E27FC236}">
                <a16:creationId xmlns:a16="http://schemas.microsoft.com/office/drawing/2014/main" id="{CEFBD7CF-A33C-7D44-90F2-F25CA92E8955}"/>
              </a:ext>
            </a:extLst>
          </p:cNvPr>
          <p:cNvGraphicFramePr>
            <a:graphicFrameLocks noChangeAspect="1"/>
          </p:cNvGraphicFramePr>
          <p:nvPr/>
        </p:nvGraphicFramePr>
        <p:xfrm>
          <a:off x="6185130" y="3077557"/>
          <a:ext cx="367749" cy="504587"/>
        </p:xfrm>
        <a:graphic>
          <a:graphicData uri="http://schemas.openxmlformats.org/presentationml/2006/ole">
            <mc:AlternateContent xmlns:mc="http://schemas.openxmlformats.org/markup-compatibility/2006">
              <mc:Choice xmlns:v="urn:schemas-microsoft-com:vml" Requires="v">
                <p:oleObj spid="_x0000_s261191" r:id="rId13" imgW="139700" imgH="190500" progId="Equation.DSMT4">
                  <p:embed/>
                </p:oleObj>
              </mc:Choice>
              <mc:Fallback>
                <p:oleObj r:id="rId13" imgW="139700" imgH="190500" progId="Equation.DSMT4">
                  <p:embed/>
                  <p:pic>
                    <p:nvPicPr>
                      <p:cNvPr id="96" name="Object 95">
                        <a:extLst>
                          <a:ext uri="{FF2B5EF4-FFF2-40B4-BE49-F238E27FC236}">
                            <a16:creationId xmlns:a16="http://schemas.microsoft.com/office/drawing/2014/main" id="{CEFBD7CF-A33C-7D44-90F2-F25CA92E8955}"/>
                          </a:ext>
                        </a:extLst>
                      </p:cNvPr>
                      <p:cNvPicPr/>
                      <p:nvPr/>
                    </p:nvPicPr>
                    <p:blipFill>
                      <a:blip r:embed="rId6"/>
                      <a:stretch>
                        <a:fillRect/>
                      </a:stretch>
                    </p:blipFill>
                    <p:spPr>
                      <a:xfrm>
                        <a:off x="6185130" y="3077557"/>
                        <a:ext cx="367749" cy="504587"/>
                      </a:xfrm>
                      <a:prstGeom prst="rect">
                        <a:avLst/>
                      </a:prstGeom>
                    </p:spPr>
                  </p:pic>
                </p:oleObj>
              </mc:Fallback>
            </mc:AlternateContent>
          </a:graphicData>
        </a:graphic>
      </p:graphicFrame>
      <p:sp>
        <p:nvSpPr>
          <p:cNvPr id="11" name="Freeform 10">
            <a:extLst>
              <a:ext uri="{FF2B5EF4-FFF2-40B4-BE49-F238E27FC236}">
                <a16:creationId xmlns:a16="http://schemas.microsoft.com/office/drawing/2014/main" id="{2371007B-C6C1-2140-8F2A-AA17DCB71E57}"/>
              </a:ext>
            </a:extLst>
          </p:cNvPr>
          <p:cNvSpPr/>
          <p:nvPr/>
        </p:nvSpPr>
        <p:spPr>
          <a:xfrm>
            <a:off x="901700" y="4165600"/>
            <a:ext cx="1524000" cy="496036"/>
          </a:xfrm>
          <a:custGeom>
            <a:avLst/>
            <a:gdLst>
              <a:gd name="connsiteX0" fmla="*/ 1524000 w 1524000"/>
              <a:gd name="connsiteY0" fmla="*/ 0 h 496036"/>
              <a:gd name="connsiteX1" fmla="*/ 584200 w 1524000"/>
              <a:gd name="connsiteY1" fmla="*/ 88900 h 496036"/>
              <a:gd name="connsiteX2" fmla="*/ 927100 w 1524000"/>
              <a:gd name="connsiteY2" fmla="*/ 431800 h 496036"/>
              <a:gd name="connsiteX3" fmla="*/ 0 w 1524000"/>
              <a:gd name="connsiteY3" fmla="*/ 495300 h 496036"/>
            </a:gdLst>
            <a:ahLst/>
            <a:cxnLst>
              <a:cxn ang="0">
                <a:pos x="connsiteX0" y="connsiteY0"/>
              </a:cxn>
              <a:cxn ang="0">
                <a:pos x="connsiteX1" y="connsiteY1"/>
              </a:cxn>
              <a:cxn ang="0">
                <a:pos x="connsiteX2" y="connsiteY2"/>
              </a:cxn>
              <a:cxn ang="0">
                <a:pos x="connsiteX3" y="connsiteY3"/>
              </a:cxn>
            </a:cxnLst>
            <a:rect l="l" t="t" r="r" b="b"/>
            <a:pathLst>
              <a:path w="1524000" h="496036">
                <a:moveTo>
                  <a:pt x="1524000" y="0"/>
                </a:moveTo>
                <a:cubicBezTo>
                  <a:pt x="1103841" y="8466"/>
                  <a:pt x="683683" y="16933"/>
                  <a:pt x="584200" y="88900"/>
                </a:cubicBezTo>
                <a:cubicBezTo>
                  <a:pt x="484717" y="160867"/>
                  <a:pt x="1024467" y="364067"/>
                  <a:pt x="927100" y="431800"/>
                </a:cubicBezTo>
                <a:cubicBezTo>
                  <a:pt x="829733" y="499533"/>
                  <a:pt x="414866" y="497416"/>
                  <a:pt x="0" y="495300"/>
                </a:cubicBezTo>
              </a:path>
            </a:pathLst>
          </a:cu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0074578-F6D0-E946-B05D-A718B485322C}"/>
              </a:ext>
            </a:extLst>
          </p:cNvPr>
          <p:cNvGrpSpPr/>
          <p:nvPr/>
        </p:nvGrpSpPr>
        <p:grpSpPr>
          <a:xfrm>
            <a:off x="2106437" y="3847469"/>
            <a:ext cx="1481503" cy="179992"/>
            <a:chOff x="2164454" y="2414084"/>
            <a:chExt cx="339725" cy="92579"/>
          </a:xfrm>
          <a:solidFill>
            <a:srgbClr val="FFC000"/>
          </a:solidFill>
        </p:grpSpPr>
        <p:sp>
          <p:nvSpPr>
            <p:cNvPr id="17" name="Freeform 16">
              <a:extLst>
                <a:ext uri="{FF2B5EF4-FFF2-40B4-BE49-F238E27FC236}">
                  <a16:creationId xmlns:a16="http://schemas.microsoft.com/office/drawing/2014/main" id="{10C926E8-3EC2-4648-9495-E39D8D95F143}"/>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7824684-3C97-7D43-A7B8-7FCBA5027053}"/>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 name="Pie 106">
            <a:extLst>
              <a:ext uri="{FF2B5EF4-FFF2-40B4-BE49-F238E27FC236}">
                <a16:creationId xmlns:a16="http://schemas.microsoft.com/office/drawing/2014/main" id="{C210FDA2-E0EE-EE46-8870-F322B83C3FF0}"/>
              </a:ext>
            </a:extLst>
          </p:cNvPr>
          <p:cNvSpPr/>
          <p:nvPr/>
        </p:nvSpPr>
        <p:spPr>
          <a:xfrm rot="7916590">
            <a:off x="6627962" y="2286097"/>
            <a:ext cx="144880" cy="144880"/>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108" name="Object 107">
            <a:extLst>
              <a:ext uri="{FF2B5EF4-FFF2-40B4-BE49-F238E27FC236}">
                <a16:creationId xmlns:a16="http://schemas.microsoft.com/office/drawing/2014/main" id="{8EDBC97F-41E1-2E4D-8ECA-4F059DD45EDB}"/>
              </a:ext>
            </a:extLst>
          </p:cNvPr>
          <p:cNvGraphicFramePr>
            <a:graphicFrameLocks noChangeAspect="1"/>
          </p:cNvGraphicFramePr>
          <p:nvPr/>
        </p:nvGraphicFramePr>
        <p:xfrm>
          <a:off x="6112262" y="484479"/>
          <a:ext cx="254100" cy="348650"/>
        </p:xfrm>
        <a:graphic>
          <a:graphicData uri="http://schemas.openxmlformats.org/presentationml/2006/ole">
            <mc:AlternateContent xmlns:mc="http://schemas.openxmlformats.org/markup-compatibility/2006">
              <mc:Choice xmlns:v="urn:schemas-microsoft-com:vml" Requires="v">
                <p:oleObj spid="_x0000_s261192" r:id="rId14" imgW="139700" imgH="190500" progId="Equation.DSMT4">
                  <p:embed/>
                </p:oleObj>
              </mc:Choice>
              <mc:Fallback>
                <p:oleObj r:id="rId14" imgW="139700" imgH="190500" progId="Equation.DSMT4">
                  <p:embed/>
                  <p:pic>
                    <p:nvPicPr>
                      <p:cNvPr id="108" name="Object 107">
                        <a:extLst>
                          <a:ext uri="{FF2B5EF4-FFF2-40B4-BE49-F238E27FC236}">
                            <a16:creationId xmlns:a16="http://schemas.microsoft.com/office/drawing/2014/main" id="{8EDBC97F-41E1-2E4D-8ECA-4F059DD45EDB}"/>
                          </a:ext>
                        </a:extLst>
                      </p:cNvPr>
                      <p:cNvPicPr/>
                      <p:nvPr/>
                    </p:nvPicPr>
                    <p:blipFill>
                      <a:blip r:embed="rId6"/>
                      <a:stretch>
                        <a:fillRect/>
                      </a:stretch>
                    </p:blipFill>
                    <p:spPr>
                      <a:xfrm>
                        <a:off x="6112262" y="484479"/>
                        <a:ext cx="254100" cy="348650"/>
                      </a:xfrm>
                      <a:prstGeom prst="rect">
                        <a:avLst/>
                      </a:prstGeom>
                    </p:spPr>
                  </p:pic>
                </p:oleObj>
              </mc:Fallback>
            </mc:AlternateContent>
          </a:graphicData>
        </a:graphic>
      </p:graphicFrame>
      <p:cxnSp>
        <p:nvCxnSpPr>
          <p:cNvPr id="70" name="Straight Arrow Connector 69">
            <a:extLst>
              <a:ext uri="{FF2B5EF4-FFF2-40B4-BE49-F238E27FC236}">
                <a16:creationId xmlns:a16="http://schemas.microsoft.com/office/drawing/2014/main" id="{33954205-3C3D-D044-A676-DD076403316D}"/>
              </a:ext>
            </a:extLst>
          </p:cNvPr>
          <p:cNvCxnSpPr>
            <a:cxnSpLocks/>
          </p:cNvCxnSpPr>
          <p:nvPr/>
        </p:nvCxnSpPr>
        <p:spPr>
          <a:xfrm flipH="1">
            <a:off x="2650762" y="3944489"/>
            <a:ext cx="926401"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838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8661" y="1847323"/>
            <a:ext cx="4513310" cy="3200902"/>
            <a:chOff x="2188661" y="2256394"/>
            <a:chExt cx="4513310" cy="3200902"/>
          </a:xfrm>
        </p:grpSpPr>
        <p:sp>
          <p:nvSpPr>
            <p:cNvPr id="29" name="Rectangle 28">
              <a:extLst>
                <a:ext uri="{FF2B5EF4-FFF2-40B4-BE49-F238E27FC236}">
                  <a16:creationId xmlns:a16="http://schemas.microsoft.com/office/drawing/2014/main" id="{149CCD51-8C3F-EB4F-8D65-A604E5C269AD}"/>
                </a:ext>
              </a:extLst>
            </p:cNvPr>
            <p:cNvSpPr/>
            <p:nvPr/>
          </p:nvSpPr>
          <p:spPr>
            <a:xfrm>
              <a:off x="2188661" y="3728759"/>
              <a:ext cx="4513310" cy="230326"/>
            </a:xfrm>
            <a:prstGeom prst="rect">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FDA93EF6-3A03-6C4C-A9D3-6A681E0257A2}"/>
                </a:ext>
              </a:extLst>
            </p:cNvPr>
            <p:cNvGrpSpPr/>
            <p:nvPr/>
          </p:nvGrpSpPr>
          <p:grpSpPr>
            <a:xfrm rot="16200000" flipH="1">
              <a:off x="3661369" y="4633359"/>
              <a:ext cx="1469358" cy="178516"/>
              <a:chOff x="2164454" y="2414084"/>
              <a:chExt cx="339725" cy="92579"/>
            </a:xfrm>
            <a:solidFill>
              <a:srgbClr val="00B0F0"/>
            </a:solidFill>
          </p:grpSpPr>
          <p:sp>
            <p:nvSpPr>
              <p:cNvPr id="112" name="Freeform 111">
                <a:extLst>
                  <a:ext uri="{FF2B5EF4-FFF2-40B4-BE49-F238E27FC236}">
                    <a16:creationId xmlns:a16="http://schemas.microsoft.com/office/drawing/2014/main" id="{818DF5BC-5199-ED43-A095-DAC43D52F03B}"/>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5950ECFF-1008-8042-A2CB-7B34A467E73B}"/>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60BE2B7F-A3C9-D040-ABAC-E03F2973A606}"/>
                </a:ext>
              </a:extLst>
            </p:cNvPr>
            <p:cNvGrpSpPr/>
            <p:nvPr/>
          </p:nvGrpSpPr>
          <p:grpSpPr>
            <a:xfrm rot="5400000" flipH="1" flipV="1">
              <a:off x="3652887" y="2901815"/>
              <a:ext cx="1469358" cy="178516"/>
              <a:chOff x="2164454" y="2414084"/>
              <a:chExt cx="339725" cy="92579"/>
            </a:xfrm>
            <a:solidFill>
              <a:srgbClr val="00B0F0"/>
            </a:solidFill>
          </p:grpSpPr>
          <p:sp>
            <p:nvSpPr>
              <p:cNvPr id="115" name="Freeform 114">
                <a:extLst>
                  <a:ext uri="{FF2B5EF4-FFF2-40B4-BE49-F238E27FC236}">
                    <a16:creationId xmlns:a16="http://schemas.microsoft.com/office/drawing/2014/main" id="{9A442AEE-F814-FB4D-AB8E-CE44380BA0A8}"/>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17A0B01E-1F8B-4F42-8DA3-BFF57A9FBD42}"/>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 name="TextBox 6"/>
          <p:cNvSpPr txBox="1"/>
          <p:nvPr/>
        </p:nvSpPr>
        <p:spPr>
          <a:xfrm>
            <a:off x="230925" y="223555"/>
            <a:ext cx="8913075" cy="1077218"/>
          </a:xfrm>
          <a:prstGeom prst="rect">
            <a:avLst/>
          </a:prstGeom>
          <a:noFill/>
        </p:spPr>
        <p:txBody>
          <a:bodyPr wrap="square" rtlCol="0">
            <a:spAutoFit/>
          </a:bodyPr>
          <a:lstStyle/>
          <a:p>
            <a:r>
              <a:rPr lang="en-US" sz="2400" dirty="0">
                <a:solidFill>
                  <a:srgbClr val="FF0000"/>
                </a:solidFill>
                <a:latin typeface="Apple Chancery" panose="03020702040506060504" pitchFamily="66" charset="-79"/>
                <a:ea typeface="Palatino Linotype" charset="0"/>
                <a:cs typeface="Apple Chancery" panose="03020702040506060504" pitchFamily="66" charset="-79"/>
              </a:rPr>
              <a:t>--If the torque </a:t>
            </a:r>
            <a:r>
              <a:rPr lang="en-US" sz="2000" dirty="0">
                <a:latin typeface="Times New Roman" panose="02020603050405020304" pitchFamily="18" charset="0"/>
                <a:ea typeface="Palatino Linotype" charset="0"/>
                <a:cs typeface="Times New Roman" panose="02020603050405020304" pitchFamily="18" charset="0"/>
              </a:rPr>
              <a:t>is in the direction of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CHANGE OF angular momentum</a:t>
            </a:r>
            <a:r>
              <a:rPr lang="en-US" sz="2000" dirty="0">
                <a:latin typeface="Times New Roman" panose="02020603050405020304" pitchFamily="18" charset="0"/>
                <a:ea typeface="Palatino Linotype" charset="0"/>
                <a:cs typeface="Times New Roman" panose="02020603050405020304" pitchFamily="18" charset="0"/>
              </a:rPr>
              <a:t>, then the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NEW angular momentum direction </a:t>
            </a:r>
            <a:r>
              <a:rPr lang="en-US" sz="2000" dirty="0">
                <a:latin typeface="Times New Roman" panose="02020603050405020304" pitchFamily="18" charset="0"/>
                <a:ea typeface="Palatino Linotype" charset="0"/>
                <a:cs typeface="Times New Roman" panose="02020603050405020304" pitchFamily="18" charset="0"/>
              </a:rPr>
              <a:t>must be as </a:t>
            </a:r>
            <a:r>
              <a:rPr lang="en-US" sz="2000" dirty="0">
                <a:solidFill>
                  <a:srgbClr val="FF0000"/>
                </a:solidFill>
                <a:latin typeface="Times New Roman" panose="02020603050405020304" pitchFamily="18" charset="0"/>
                <a:ea typeface="Palatino Linotype" charset="0"/>
                <a:cs typeface="Times New Roman" panose="02020603050405020304" pitchFamily="18" charset="0"/>
              </a:rPr>
              <a:t>shown below </a:t>
            </a:r>
            <a:r>
              <a:rPr lang="en-US" sz="2000" dirty="0">
                <a:latin typeface="Times New Roman" panose="02020603050405020304" pitchFamily="18" charset="0"/>
                <a:ea typeface="Palatino Linotype" charset="0"/>
                <a:cs typeface="Times New Roman" panose="02020603050405020304" pitchFamily="18" charset="0"/>
              </a:rPr>
              <a:t>. . . and hence </a:t>
            </a:r>
            <a:r>
              <a:rPr lang="en-US" sz="2000" dirty="0">
                <a:solidFill>
                  <a:srgbClr val="2253D4"/>
                </a:solidFill>
                <a:latin typeface="Times New Roman" panose="02020603050405020304" pitchFamily="18" charset="0"/>
                <a:ea typeface="Palatino Linotype" charset="0"/>
                <a:cs typeface="Times New Roman" panose="02020603050405020304" pitchFamily="18" charset="0"/>
              </a:rPr>
              <a:t>we predict precession</a:t>
            </a:r>
            <a:r>
              <a:rPr lang="en-US" sz="2000" dirty="0">
                <a:latin typeface="Times New Roman" panose="02020603050405020304" pitchFamily="18" charset="0"/>
                <a:ea typeface="Palatino Linotype" charset="0"/>
                <a:cs typeface="Times New Roman" panose="02020603050405020304" pitchFamily="18" charset="0"/>
              </a:rPr>
              <a:t>!  </a:t>
            </a:r>
          </a:p>
        </p:txBody>
      </p:sp>
      <p:cxnSp>
        <p:nvCxnSpPr>
          <p:cNvPr id="106" name="Straight Arrow Connector 105">
            <a:extLst>
              <a:ext uri="{FF2B5EF4-FFF2-40B4-BE49-F238E27FC236}">
                <a16:creationId xmlns:a16="http://schemas.microsoft.com/office/drawing/2014/main" id="{FD0C4233-F459-BB4B-ABD8-5933675B1FF6}"/>
              </a:ext>
            </a:extLst>
          </p:cNvPr>
          <p:cNvCxnSpPr>
            <a:cxnSpLocks/>
          </p:cNvCxnSpPr>
          <p:nvPr/>
        </p:nvCxnSpPr>
        <p:spPr>
          <a:xfrm flipH="1">
            <a:off x="3551473" y="3434851"/>
            <a:ext cx="1787684"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a:extLst>
              <a:ext uri="{FF2B5EF4-FFF2-40B4-BE49-F238E27FC236}">
                <a16:creationId xmlns:a16="http://schemas.microsoft.com/office/drawing/2014/main" id="{BF7FCF24-77B3-E646-917F-F93962F3E92D}"/>
              </a:ext>
            </a:extLst>
          </p:cNvPr>
          <p:cNvGraphicFramePr>
            <a:graphicFrameLocks noChangeAspect="1"/>
          </p:cNvGraphicFramePr>
          <p:nvPr/>
        </p:nvGraphicFramePr>
        <p:xfrm>
          <a:off x="4250490" y="1327522"/>
          <a:ext cx="308147" cy="308147"/>
        </p:xfrm>
        <a:graphic>
          <a:graphicData uri="http://schemas.openxmlformats.org/presentationml/2006/ole">
            <mc:AlternateContent xmlns:mc="http://schemas.openxmlformats.org/markup-compatibility/2006">
              <mc:Choice xmlns:v="urn:schemas-microsoft-com:vml" Requires="v">
                <p:oleObj spid="_x0000_s262185" r:id="rId3" imgW="165100" imgH="165100" progId="Equation.DSMT4">
                  <p:embed/>
                </p:oleObj>
              </mc:Choice>
              <mc:Fallback>
                <p:oleObj r:id="rId3" imgW="165100" imgH="165100" progId="Equation.DSMT4">
                  <p:embed/>
                  <p:pic>
                    <p:nvPicPr>
                      <p:cNvPr id="59" name="Object 58">
                        <a:extLst>
                          <a:ext uri="{FF2B5EF4-FFF2-40B4-BE49-F238E27FC236}">
                            <a16:creationId xmlns:a16="http://schemas.microsoft.com/office/drawing/2014/main" id="{BF7FCF24-77B3-E646-917F-F93962F3E92D}"/>
                          </a:ext>
                        </a:extLst>
                      </p:cNvPr>
                      <p:cNvPicPr/>
                      <p:nvPr/>
                    </p:nvPicPr>
                    <p:blipFill>
                      <a:blip r:embed="rId4"/>
                      <a:stretch>
                        <a:fillRect/>
                      </a:stretch>
                    </p:blipFill>
                    <p:spPr>
                      <a:xfrm>
                        <a:off x="4250490" y="1327522"/>
                        <a:ext cx="308147" cy="308147"/>
                      </a:xfrm>
                      <a:prstGeom prst="rect">
                        <a:avLst/>
                      </a:prstGeom>
                    </p:spPr>
                  </p:pic>
                </p:oleObj>
              </mc:Fallback>
            </mc:AlternateContent>
          </a:graphicData>
        </a:graphic>
      </p:graphicFrame>
      <p:graphicFrame>
        <p:nvGraphicFramePr>
          <p:cNvPr id="95" name="Object 94">
            <a:extLst>
              <a:ext uri="{FF2B5EF4-FFF2-40B4-BE49-F238E27FC236}">
                <a16:creationId xmlns:a16="http://schemas.microsoft.com/office/drawing/2014/main" id="{F5D0F77B-4554-D047-B542-8937E2990E6B}"/>
              </a:ext>
            </a:extLst>
          </p:cNvPr>
          <p:cNvGraphicFramePr>
            <a:graphicFrameLocks noChangeAspect="1"/>
          </p:cNvGraphicFramePr>
          <p:nvPr/>
        </p:nvGraphicFramePr>
        <p:xfrm>
          <a:off x="4618272" y="2154350"/>
          <a:ext cx="701290" cy="504587"/>
        </p:xfrm>
        <a:graphic>
          <a:graphicData uri="http://schemas.openxmlformats.org/presentationml/2006/ole">
            <mc:AlternateContent xmlns:mc="http://schemas.openxmlformats.org/markup-compatibility/2006">
              <mc:Choice xmlns:v="urn:schemas-microsoft-com:vml" Requires="v">
                <p:oleObj spid="_x0000_s262186" r:id="rId5" imgW="266700" imgH="190500" progId="Equation.DSMT4">
                  <p:embed/>
                </p:oleObj>
              </mc:Choice>
              <mc:Fallback>
                <p:oleObj r:id="rId5" imgW="266700" imgH="190500" progId="Equation.DSMT4">
                  <p:embed/>
                  <p:pic>
                    <p:nvPicPr>
                      <p:cNvPr id="95" name="Object 94">
                        <a:extLst>
                          <a:ext uri="{FF2B5EF4-FFF2-40B4-BE49-F238E27FC236}">
                            <a16:creationId xmlns:a16="http://schemas.microsoft.com/office/drawing/2014/main" id="{F5D0F77B-4554-D047-B542-8937E2990E6B}"/>
                          </a:ext>
                        </a:extLst>
                      </p:cNvPr>
                      <p:cNvPicPr/>
                      <p:nvPr/>
                    </p:nvPicPr>
                    <p:blipFill>
                      <a:blip r:embed="rId6"/>
                      <a:stretch>
                        <a:fillRect/>
                      </a:stretch>
                    </p:blipFill>
                    <p:spPr>
                      <a:xfrm>
                        <a:off x="4618272" y="2154350"/>
                        <a:ext cx="701290" cy="504587"/>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2C1ED493-6A0A-B74C-92F2-040CD69A4B84}"/>
              </a:ext>
            </a:extLst>
          </p:cNvPr>
          <p:cNvGraphicFramePr>
            <a:graphicFrameLocks noChangeAspect="1"/>
          </p:cNvGraphicFramePr>
          <p:nvPr/>
        </p:nvGraphicFramePr>
        <p:xfrm>
          <a:off x="3721100" y="4296176"/>
          <a:ext cx="500063" cy="631825"/>
        </p:xfrm>
        <a:graphic>
          <a:graphicData uri="http://schemas.openxmlformats.org/presentationml/2006/ole">
            <mc:AlternateContent xmlns:mc="http://schemas.openxmlformats.org/markup-compatibility/2006">
              <mc:Choice xmlns:v="urn:schemas-microsoft-com:vml" Requires="v">
                <p:oleObj spid="_x0000_s262187" name="Equation" r:id="rId7" imgW="190500" imgH="241300" progId="Equation.DSMT4">
                  <p:embed/>
                </p:oleObj>
              </mc:Choice>
              <mc:Fallback>
                <p:oleObj name="Equation" r:id="rId7" imgW="190500" imgH="241300" progId="Equation.DSMT4">
                  <p:embed/>
                  <p:pic>
                    <p:nvPicPr>
                      <p:cNvPr id="69" name="Object 68">
                        <a:extLst>
                          <a:ext uri="{FF2B5EF4-FFF2-40B4-BE49-F238E27FC236}">
                            <a16:creationId xmlns:a16="http://schemas.microsoft.com/office/drawing/2014/main" id="{2C1ED493-6A0A-B74C-92F2-040CD69A4B84}"/>
                          </a:ext>
                        </a:extLst>
                      </p:cNvPr>
                      <p:cNvPicPr/>
                      <p:nvPr/>
                    </p:nvPicPr>
                    <p:blipFill>
                      <a:blip r:embed="rId8"/>
                      <a:stretch>
                        <a:fillRect/>
                      </a:stretch>
                    </p:blipFill>
                    <p:spPr>
                      <a:xfrm>
                        <a:off x="3721100" y="4296176"/>
                        <a:ext cx="500063" cy="631825"/>
                      </a:xfrm>
                      <a:prstGeom prst="rect">
                        <a:avLst/>
                      </a:prstGeom>
                    </p:spPr>
                  </p:pic>
                </p:oleObj>
              </mc:Fallback>
            </mc:AlternateContent>
          </a:graphicData>
        </a:graphic>
      </p:graphicFrame>
      <p:cxnSp>
        <p:nvCxnSpPr>
          <p:cNvPr id="77" name="Straight Arrow Connector 76">
            <a:extLst>
              <a:ext uri="{FF2B5EF4-FFF2-40B4-BE49-F238E27FC236}">
                <a16:creationId xmlns:a16="http://schemas.microsoft.com/office/drawing/2014/main" id="{B8EBC848-806F-DC46-A138-C57475680796}"/>
              </a:ext>
            </a:extLst>
          </p:cNvPr>
          <p:cNvCxnSpPr>
            <a:cxnSpLocks/>
          </p:cNvCxnSpPr>
          <p:nvPr/>
        </p:nvCxnSpPr>
        <p:spPr>
          <a:xfrm rot="16200000" flipH="1" flipV="1">
            <a:off x="3929469" y="4759614"/>
            <a:ext cx="933225" cy="635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7" name="Pie 106">
            <a:extLst>
              <a:ext uri="{FF2B5EF4-FFF2-40B4-BE49-F238E27FC236}">
                <a16:creationId xmlns:a16="http://schemas.microsoft.com/office/drawing/2014/main" id="{C210FDA2-E0EE-EE46-8870-F322B83C3FF0}"/>
              </a:ext>
            </a:extLst>
          </p:cNvPr>
          <p:cNvSpPr/>
          <p:nvPr/>
        </p:nvSpPr>
        <p:spPr>
          <a:xfrm rot="7916590">
            <a:off x="4316562" y="1762726"/>
            <a:ext cx="144880" cy="144880"/>
          </a:xfrm>
          <a:prstGeom prst="pi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C75D2FF9-B641-2E47-BE23-D7EA99453462}"/>
              </a:ext>
            </a:extLst>
          </p:cNvPr>
          <p:cNvCxnSpPr>
            <a:cxnSpLocks/>
          </p:cNvCxnSpPr>
          <p:nvPr/>
        </p:nvCxnSpPr>
        <p:spPr>
          <a:xfrm>
            <a:off x="4484346" y="5222563"/>
            <a:ext cx="485358" cy="6839"/>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a:extLst>
              <a:ext uri="{FF2B5EF4-FFF2-40B4-BE49-F238E27FC236}">
                <a16:creationId xmlns:a16="http://schemas.microsoft.com/office/drawing/2014/main" id="{8B4816A1-CE17-1643-8B89-D7C6E7E4598A}"/>
              </a:ext>
            </a:extLst>
          </p:cNvPr>
          <p:cNvGraphicFramePr>
            <a:graphicFrameLocks noChangeAspect="1"/>
          </p:cNvGraphicFramePr>
          <p:nvPr/>
        </p:nvGraphicFramePr>
        <p:xfrm>
          <a:off x="3891004" y="5229402"/>
          <a:ext cx="2155825" cy="1323975"/>
        </p:xfrm>
        <a:graphic>
          <a:graphicData uri="http://schemas.openxmlformats.org/presentationml/2006/ole">
            <mc:AlternateContent xmlns:mc="http://schemas.openxmlformats.org/markup-compatibility/2006">
              <mc:Choice xmlns:v="urn:schemas-microsoft-com:vml" Requires="v">
                <p:oleObj spid="_x0000_s262188" name="Equation" r:id="rId9" imgW="939800" imgH="571500" progId="Equation.DSMT4">
                  <p:embed/>
                </p:oleObj>
              </mc:Choice>
              <mc:Fallback>
                <p:oleObj name="Equation" r:id="rId9" imgW="939800" imgH="571500" progId="Equation.DSMT4">
                  <p:embed/>
                  <p:pic>
                    <p:nvPicPr>
                      <p:cNvPr id="72" name="Object 71">
                        <a:extLst>
                          <a:ext uri="{FF2B5EF4-FFF2-40B4-BE49-F238E27FC236}">
                            <a16:creationId xmlns:a16="http://schemas.microsoft.com/office/drawing/2014/main" id="{8B4816A1-CE17-1643-8B89-D7C6E7E4598A}"/>
                          </a:ext>
                        </a:extLst>
                      </p:cNvPr>
                      <p:cNvPicPr/>
                      <p:nvPr/>
                    </p:nvPicPr>
                    <p:blipFill>
                      <a:blip r:embed="rId10"/>
                      <a:stretch>
                        <a:fillRect/>
                      </a:stretch>
                    </p:blipFill>
                    <p:spPr>
                      <a:xfrm>
                        <a:off x="3891004" y="5229402"/>
                        <a:ext cx="2155825" cy="1323975"/>
                      </a:xfrm>
                      <a:prstGeom prst="rect">
                        <a:avLst/>
                      </a:prstGeom>
                    </p:spPr>
                  </p:pic>
                </p:oleObj>
              </mc:Fallback>
            </mc:AlternateContent>
          </a:graphicData>
        </a:graphic>
      </p:graphicFrame>
      <p:grpSp>
        <p:nvGrpSpPr>
          <p:cNvPr id="43" name="Group 42"/>
          <p:cNvGrpSpPr/>
          <p:nvPr/>
        </p:nvGrpSpPr>
        <p:grpSpPr>
          <a:xfrm rot="20976105">
            <a:off x="2469351" y="1832959"/>
            <a:ext cx="4513310" cy="3200902"/>
            <a:chOff x="2188661" y="2256394"/>
            <a:chExt cx="4513310" cy="3200902"/>
          </a:xfrm>
        </p:grpSpPr>
        <p:sp>
          <p:nvSpPr>
            <p:cNvPr id="44" name="Rectangle 43">
              <a:extLst>
                <a:ext uri="{FF2B5EF4-FFF2-40B4-BE49-F238E27FC236}">
                  <a16:creationId xmlns:a16="http://schemas.microsoft.com/office/drawing/2014/main" id="{149CCD51-8C3F-EB4F-8D65-A604E5C269AD}"/>
                </a:ext>
              </a:extLst>
            </p:cNvPr>
            <p:cNvSpPr/>
            <p:nvPr/>
          </p:nvSpPr>
          <p:spPr>
            <a:xfrm>
              <a:off x="2188661" y="3728759"/>
              <a:ext cx="4513310" cy="230326"/>
            </a:xfrm>
            <a:prstGeom prst="rect">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FDA93EF6-3A03-6C4C-A9D3-6A681E0257A2}"/>
                </a:ext>
              </a:extLst>
            </p:cNvPr>
            <p:cNvGrpSpPr/>
            <p:nvPr/>
          </p:nvGrpSpPr>
          <p:grpSpPr>
            <a:xfrm rot="16200000" flipH="1">
              <a:off x="3661369" y="4633359"/>
              <a:ext cx="1469358" cy="178516"/>
              <a:chOff x="2164454" y="2414084"/>
              <a:chExt cx="339725" cy="92579"/>
            </a:xfrm>
            <a:solidFill>
              <a:srgbClr val="00B0F0"/>
            </a:solidFill>
          </p:grpSpPr>
          <p:sp>
            <p:nvSpPr>
              <p:cNvPr id="49" name="Freeform 48">
                <a:extLst>
                  <a:ext uri="{FF2B5EF4-FFF2-40B4-BE49-F238E27FC236}">
                    <a16:creationId xmlns:a16="http://schemas.microsoft.com/office/drawing/2014/main" id="{818DF5BC-5199-ED43-A095-DAC43D52F03B}"/>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5950ECFF-1008-8042-A2CB-7B34A467E73B}"/>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60BE2B7F-A3C9-D040-ABAC-E03F2973A606}"/>
                </a:ext>
              </a:extLst>
            </p:cNvPr>
            <p:cNvGrpSpPr/>
            <p:nvPr/>
          </p:nvGrpSpPr>
          <p:grpSpPr>
            <a:xfrm rot="5400000" flipH="1" flipV="1">
              <a:off x="3652887" y="2901815"/>
              <a:ext cx="1469358" cy="178516"/>
              <a:chOff x="2164454" y="2414084"/>
              <a:chExt cx="339725" cy="92579"/>
            </a:xfrm>
            <a:solidFill>
              <a:srgbClr val="00B0F0"/>
            </a:solidFill>
          </p:grpSpPr>
          <p:sp>
            <p:nvSpPr>
              <p:cNvPr id="47" name="Freeform 46">
                <a:extLst>
                  <a:ext uri="{FF2B5EF4-FFF2-40B4-BE49-F238E27FC236}">
                    <a16:creationId xmlns:a16="http://schemas.microsoft.com/office/drawing/2014/main" id="{9A442AEE-F814-FB4D-AB8E-CE44380BA0A8}"/>
                  </a:ext>
                </a:extLst>
              </p:cNvPr>
              <p:cNvSpPr/>
              <p:nvPr/>
            </p:nvSpPr>
            <p:spPr>
              <a:xfrm>
                <a:off x="2164454" y="2414084"/>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17A0B01E-1F8B-4F42-8DA3-BFF57A9FBD42}"/>
                  </a:ext>
                </a:extLst>
              </p:cNvPr>
              <p:cNvSpPr/>
              <p:nvPr/>
            </p:nvSpPr>
            <p:spPr>
              <a:xfrm flipV="1">
                <a:off x="2164454" y="2455957"/>
                <a:ext cx="339725" cy="50706"/>
              </a:xfrm>
              <a:custGeom>
                <a:avLst/>
                <a:gdLst>
                  <a:gd name="connsiteX0" fmla="*/ 0 w 339725"/>
                  <a:gd name="connsiteY0" fmla="*/ 50706 h 50706"/>
                  <a:gd name="connsiteX1" fmla="*/ 41275 w 339725"/>
                  <a:gd name="connsiteY1" fmla="*/ 3081 h 50706"/>
                  <a:gd name="connsiteX2" fmla="*/ 66675 w 339725"/>
                  <a:gd name="connsiteY2" fmla="*/ 6256 h 50706"/>
                  <a:gd name="connsiteX3" fmla="*/ 88900 w 339725"/>
                  <a:gd name="connsiteY3" fmla="*/ 18956 h 50706"/>
                  <a:gd name="connsiteX4" fmla="*/ 120650 w 339725"/>
                  <a:gd name="connsiteY4" fmla="*/ 18956 h 50706"/>
                  <a:gd name="connsiteX5" fmla="*/ 180975 w 339725"/>
                  <a:gd name="connsiteY5" fmla="*/ 9431 h 50706"/>
                  <a:gd name="connsiteX6" fmla="*/ 234950 w 339725"/>
                  <a:gd name="connsiteY6" fmla="*/ 6256 h 50706"/>
                  <a:gd name="connsiteX7" fmla="*/ 288925 w 339725"/>
                  <a:gd name="connsiteY7" fmla="*/ 12606 h 50706"/>
                  <a:gd name="connsiteX8" fmla="*/ 330200 w 339725"/>
                  <a:gd name="connsiteY8" fmla="*/ 34831 h 50706"/>
                  <a:gd name="connsiteX9" fmla="*/ 339725 w 339725"/>
                  <a:gd name="connsiteY9" fmla="*/ 47531 h 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25" h="50706">
                    <a:moveTo>
                      <a:pt x="0" y="50706"/>
                    </a:moveTo>
                    <a:cubicBezTo>
                      <a:pt x="15081" y="30597"/>
                      <a:pt x="30163" y="10489"/>
                      <a:pt x="41275" y="3081"/>
                    </a:cubicBezTo>
                    <a:cubicBezTo>
                      <a:pt x="52388" y="-4327"/>
                      <a:pt x="58738" y="3610"/>
                      <a:pt x="66675" y="6256"/>
                    </a:cubicBezTo>
                    <a:cubicBezTo>
                      <a:pt x="74612" y="8902"/>
                      <a:pt x="79904" y="16839"/>
                      <a:pt x="88900" y="18956"/>
                    </a:cubicBezTo>
                    <a:cubicBezTo>
                      <a:pt x="97896" y="21073"/>
                      <a:pt x="105304" y="20543"/>
                      <a:pt x="120650" y="18956"/>
                    </a:cubicBezTo>
                    <a:cubicBezTo>
                      <a:pt x="135996" y="17368"/>
                      <a:pt x="161925" y="11548"/>
                      <a:pt x="180975" y="9431"/>
                    </a:cubicBezTo>
                    <a:cubicBezTo>
                      <a:pt x="200025" y="7314"/>
                      <a:pt x="216958" y="5727"/>
                      <a:pt x="234950" y="6256"/>
                    </a:cubicBezTo>
                    <a:cubicBezTo>
                      <a:pt x="252942" y="6785"/>
                      <a:pt x="273050" y="7844"/>
                      <a:pt x="288925" y="12606"/>
                    </a:cubicBezTo>
                    <a:cubicBezTo>
                      <a:pt x="304800" y="17368"/>
                      <a:pt x="330200" y="34831"/>
                      <a:pt x="330200" y="34831"/>
                    </a:cubicBezTo>
                    <a:cubicBezTo>
                      <a:pt x="338667" y="40652"/>
                      <a:pt x="339196" y="44091"/>
                      <a:pt x="339725" y="47531"/>
                    </a:cubicBezTo>
                  </a:path>
                </a:pathLst>
              </a:cu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51" name="Straight Arrow Connector 50">
            <a:extLst>
              <a:ext uri="{FF2B5EF4-FFF2-40B4-BE49-F238E27FC236}">
                <a16:creationId xmlns:a16="http://schemas.microsoft.com/office/drawing/2014/main" id="{FD0C4233-F459-BB4B-ABD8-5933675B1FF6}"/>
              </a:ext>
            </a:extLst>
          </p:cNvPr>
          <p:cNvCxnSpPr>
            <a:cxnSpLocks/>
          </p:cNvCxnSpPr>
          <p:nvPr/>
        </p:nvCxnSpPr>
        <p:spPr>
          <a:xfrm flipH="1">
            <a:off x="3614844" y="3306514"/>
            <a:ext cx="1752916" cy="308733"/>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3" name="Object 52">
            <a:extLst>
              <a:ext uri="{FF2B5EF4-FFF2-40B4-BE49-F238E27FC236}">
                <a16:creationId xmlns:a16="http://schemas.microsoft.com/office/drawing/2014/main" id="{2C1ED493-6A0A-B74C-92F2-040CD69A4B84}"/>
              </a:ext>
            </a:extLst>
          </p:cNvPr>
          <p:cNvGraphicFramePr>
            <a:graphicFrameLocks noChangeAspect="1"/>
          </p:cNvGraphicFramePr>
          <p:nvPr/>
        </p:nvGraphicFramePr>
        <p:xfrm>
          <a:off x="4974788" y="3980263"/>
          <a:ext cx="800100" cy="631825"/>
        </p:xfrm>
        <a:graphic>
          <a:graphicData uri="http://schemas.openxmlformats.org/presentationml/2006/ole">
            <mc:AlternateContent xmlns:mc="http://schemas.openxmlformats.org/markup-compatibility/2006">
              <mc:Choice xmlns:v="urn:schemas-microsoft-com:vml" Requires="v">
                <p:oleObj spid="_x0000_s262189" name="Equation" r:id="rId11" imgW="304800" imgH="241300" progId="Equation.DSMT4">
                  <p:embed/>
                </p:oleObj>
              </mc:Choice>
              <mc:Fallback>
                <p:oleObj name="Equation" r:id="rId11" imgW="304800" imgH="241300" progId="Equation.DSMT4">
                  <p:embed/>
                  <p:pic>
                    <p:nvPicPr>
                      <p:cNvPr id="53" name="Object 52">
                        <a:extLst>
                          <a:ext uri="{FF2B5EF4-FFF2-40B4-BE49-F238E27FC236}">
                            <a16:creationId xmlns:a16="http://schemas.microsoft.com/office/drawing/2014/main" id="{2C1ED493-6A0A-B74C-92F2-040CD69A4B84}"/>
                          </a:ext>
                        </a:extLst>
                      </p:cNvPr>
                      <p:cNvPicPr/>
                      <p:nvPr/>
                    </p:nvPicPr>
                    <p:blipFill>
                      <a:blip r:embed="rId12"/>
                      <a:stretch>
                        <a:fillRect/>
                      </a:stretch>
                    </p:blipFill>
                    <p:spPr>
                      <a:xfrm>
                        <a:off x="4974788" y="3980263"/>
                        <a:ext cx="800100" cy="63182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93F026E-35E7-9845-8A60-8EF376CDB85A}"/>
              </a:ext>
            </a:extLst>
          </p:cNvPr>
          <p:cNvGrpSpPr/>
          <p:nvPr/>
        </p:nvGrpSpPr>
        <p:grpSpPr>
          <a:xfrm>
            <a:off x="4261177" y="2603991"/>
            <a:ext cx="262339" cy="262339"/>
            <a:chOff x="7707086" y="2514394"/>
            <a:chExt cx="530366" cy="530366"/>
          </a:xfrm>
        </p:grpSpPr>
        <p:cxnSp>
          <p:nvCxnSpPr>
            <p:cNvPr id="8" name="Straight Connector 7">
              <a:extLst>
                <a:ext uri="{FF2B5EF4-FFF2-40B4-BE49-F238E27FC236}">
                  <a16:creationId xmlns:a16="http://schemas.microsoft.com/office/drawing/2014/main" id="{C99B6210-2C0C-AE46-8F43-C83F03C67374}"/>
                </a:ext>
              </a:extLst>
            </p:cNvPr>
            <p:cNvCxnSpPr>
              <a:stCxn id="4" idx="1"/>
              <a:endCxn id="4" idx="5"/>
            </p:cNvCxnSpPr>
            <p:nvPr/>
          </p:nvCxnSpPr>
          <p:spPr>
            <a:xfrm>
              <a:off x="7784756" y="2592064"/>
              <a:ext cx="375026" cy="3750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C932E13-C7C0-F44D-84B1-925A89613CF3}"/>
                </a:ext>
              </a:extLst>
            </p:cNvPr>
            <p:cNvCxnSpPr>
              <a:cxnSpLocks/>
            </p:cNvCxnSpPr>
            <p:nvPr/>
          </p:nvCxnSpPr>
          <p:spPr>
            <a:xfrm flipH="1">
              <a:off x="7804723" y="2596522"/>
              <a:ext cx="353540" cy="3599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Donut 3">
              <a:extLst>
                <a:ext uri="{FF2B5EF4-FFF2-40B4-BE49-F238E27FC236}">
                  <a16:creationId xmlns:a16="http://schemas.microsoft.com/office/drawing/2014/main" id="{98FDB48D-C06B-CE4B-89A0-2030C1C0E039}"/>
                </a:ext>
              </a:extLst>
            </p:cNvPr>
            <p:cNvSpPr/>
            <p:nvPr/>
          </p:nvSpPr>
          <p:spPr>
            <a:xfrm>
              <a:off x="7707086" y="2514394"/>
              <a:ext cx="530366" cy="530366"/>
            </a:xfrm>
            <a:prstGeom prst="donut">
              <a:avLst>
                <a:gd name="adj" fmla="val 70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87" name="Straight Arrow Connector 86">
            <a:extLst>
              <a:ext uri="{FF2B5EF4-FFF2-40B4-BE49-F238E27FC236}">
                <a16:creationId xmlns:a16="http://schemas.microsoft.com/office/drawing/2014/main" id="{FAA290CC-2A81-2B4E-8E9D-4FD3148D3173}"/>
              </a:ext>
            </a:extLst>
          </p:cNvPr>
          <p:cNvCxnSpPr>
            <a:cxnSpLocks/>
            <a:endCxn id="4" idx="0"/>
          </p:cNvCxnSpPr>
          <p:nvPr/>
        </p:nvCxnSpPr>
        <p:spPr>
          <a:xfrm>
            <a:off x="4384256" y="1870093"/>
            <a:ext cx="8091" cy="733898"/>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19CE1EF5-DD8E-2D4E-88C4-7BD8A3183B4B}"/>
              </a:ext>
            </a:extLst>
          </p:cNvPr>
          <p:cNvCxnSpPr>
            <a:cxnSpLocks/>
          </p:cNvCxnSpPr>
          <p:nvPr/>
        </p:nvCxnSpPr>
        <p:spPr>
          <a:xfrm>
            <a:off x="4573086" y="2746634"/>
            <a:ext cx="485358" cy="6839"/>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94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516034"/>
            <a:ext cx="4627243" cy="2985433"/>
          </a:xfrm>
          <a:prstGeom prst="rect">
            <a:avLst/>
          </a:prstGeom>
          <a:noFill/>
        </p:spPr>
        <p:txBody>
          <a:bodyPr wrap="square" rtlCol="0">
            <a:spAutoFit/>
          </a:bodyPr>
          <a:lstStyle/>
          <a:p>
            <a:r>
              <a:rPr lang="en-US" sz="2800" dirty="0">
                <a:solidFill>
                  <a:srgbClr val="FF0000"/>
                </a:solidFill>
                <a:latin typeface="Apple Chancery"/>
                <a:cs typeface="Apple Chancery"/>
              </a:rPr>
              <a:t>Just before </a:t>
            </a:r>
            <a:r>
              <a:rPr lang="en-US" sz="2000" dirty="0">
                <a:solidFill>
                  <a:srgbClr val="000000"/>
                </a:solidFill>
                <a:latin typeface="Times New Roman"/>
                <a:cs typeface="Times New Roman"/>
              </a:rPr>
              <a:t>you get to the curb, </a:t>
            </a:r>
            <a:r>
              <a:rPr lang="en-US" sz="2000" dirty="0">
                <a:solidFill>
                  <a:srgbClr val="FF0000"/>
                </a:solidFill>
                <a:latin typeface="Times New Roman"/>
                <a:cs typeface="Times New Roman"/>
              </a:rPr>
              <a:t>accelerate the bike </a:t>
            </a:r>
            <a:r>
              <a:rPr lang="en-US" sz="2000" dirty="0">
                <a:solidFill>
                  <a:srgbClr val="000000"/>
                </a:solidFill>
                <a:latin typeface="Times New Roman"/>
                <a:cs typeface="Times New Roman"/>
              </a:rPr>
              <a:t>so the front wheel is rotating as fast as possible.  The front wheel’s </a:t>
            </a:r>
            <a:r>
              <a:rPr lang="en-US" sz="2000" i="1" dirty="0">
                <a:solidFill>
                  <a:srgbClr val="0000FF"/>
                </a:solidFill>
                <a:latin typeface="Times New Roman"/>
                <a:cs typeface="Times New Roman"/>
              </a:rPr>
              <a:t>large angular momentum</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vector,</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directed along the wheel’s axle, </a:t>
            </a:r>
            <a:r>
              <a:rPr lang="en-US" sz="2000" dirty="0">
                <a:solidFill>
                  <a:srgbClr val="000000"/>
                </a:solidFill>
                <a:latin typeface="Times New Roman"/>
                <a:cs typeface="Times New Roman"/>
              </a:rPr>
              <a:t>will keep the wheel orientated as set.  That is, as long as there are no </a:t>
            </a:r>
            <a:r>
              <a:rPr lang="en-US" sz="2000" i="1" dirty="0">
                <a:solidFill>
                  <a:srgbClr val="0000FF"/>
                </a:solidFill>
                <a:latin typeface="Times New Roman"/>
                <a:cs typeface="Times New Roman"/>
              </a:rPr>
              <a:t>external torques </a:t>
            </a:r>
            <a:r>
              <a:rPr lang="en-US" sz="2000" dirty="0">
                <a:solidFill>
                  <a:srgbClr val="000000"/>
                </a:solidFill>
                <a:latin typeface="Times New Roman"/>
                <a:cs typeface="Times New Roman"/>
              </a:rPr>
              <a:t>acting, the wheel will keep its orientation just as a gyroscope keeps its.</a:t>
            </a: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Solution to Island Problem</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grpSp>
        <p:nvGrpSpPr>
          <p:cNvPr id="73" name="Group 72"/>
          <p:cNvGrpSpPr/>
          <p:nvPr/>
        </p:nvGrpSpPr>
        <p:grpSpPr>
          <a:xfrm>
            <a:off x="5288711" y="1516034"/>
            <a:ext cx="3544030" cy="1854200"/>
            <a:chOff x="3798368" y="3162300"/>
            <a:chExt cx="3544030" cy="1854200"/>
          </a:xfrm>
        </p:grpSpPr>
        <p:cxnSp>
          <p:nvCxnSpPr>
            <p:cNvPr id="20" name="Straight Arrow Connector 19"/>
            <p:cNvCxnSpPr/>
            <p:nvPr/>
          </p:nvCxnSpPr>
          <p:spPr>
            <a:xfrm flipH="1" flipV="1">
              <a:off x="5791200" y="3465835"/>
              <a:ext cx="583435"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798368" y="4079504"/>
              <a:ext cx="1490343" cy="584776"/>
            </a:xfrm>
            <a:prstGeom prst="rect">
              <a:avLst/>
            </a:prstGeom>
            <a:noFill/>
          </p:spPr>
          <p:txBody>
            <a:bodyPr wrap="square" rtlCol="0">
              <a:spAutoFit/>
            </a:bodyPr>
            <a:lstStyle/>
            <a:p>
              <a:r>
                <a:rPr lang="en-US" sz="1600" dirty="0">
                  <a:solidFill>
                    <a:srgbClr val="FF0000"/>
                  </a:solidFill>
                  <a:latin typeface="Times New Roman"/>
                  <a:cs typeface="Times New Roman"/>
                </a:rPr>
                <a:t>angular momentum</a:t>
              </a:r>
            </a:p>
          </p:txBody>
        </p:sp>
        <p:graphicFrame>
          <p:nvGraphicFramePr>
            <p:cNvPr id="52" name="Object 5"/>
            <p:cNvGraphicFramePr>
              <a:graphicFrameLocks noChangeAspect="1"/>
            </p:cNvGraphicFramePr>
            <p:nvPr>
              <p:extLst>
                <p:ext uri="{D42A27DB-BD31-4B8C-83A1-F6EECF244321}">
                  <p14:modId xmlns:p14="http://schemas.microsoft.com/office/powerpoint/2010/main" val="1305394785"/>
                </p:ext>
              </p:extLst>
            </p:nvPr>
          </p:nvGraphicFramePr>
          <p:xfrm>
            <a:off x="6043613" y="3162300"/>
            <a:ext cx="193675" cy="215900"/>
          </p:xfrm>
          <a:graphic>
            <a:graphicData uri="http://schemas.openxmlformats.org/presentationml/2006/ole">
              <mc:AlternateContent xmlns:mc="http://schemas.openxmlformats.org/markup-compatibility/2006">
                <mc:Choice xmlns:v="urn:schemas-microsoft-com:vml" Requires="v">
                  <p:oleObj spid="_x0000_s1193" name="Equation" r:id="rId3" imgW="114300" imgH="127000" progId="Equation.DSMT4">
                    <p:embed/>
                  </p:oleObj>
                </mc:Choice>
                <mc:Fallback>
                  <p:oleObj name="Equation" r:id="rId3" imgW="114300" imgH="127000" progId="Equation.DSMT4">
                    <p:embed/>
                    <p:pic>
                      <p:nvPicPr>
                        <p:cNvPr id="0" name=""/>
                        <p:cNvPicPr>
                          <a:picLocks noChangeAspect="1" noChangeArrowheads="1"/>
                        </p:cNvPicPr>
                        <p:nvPr/>
                      </p:nvPicPr>
                      <p:blipFill>
                        <a:blip r:embed="rId4"/>
                        <a:srcRect/>
                        <a:stretch>
                          <a:fillRect/>
                        </a:stretch>
                      </p:blipFill>
                      <p:spPr bwMode="auto">
                        <a:xfrm>
                          <a:off x="6043613" y="3162300"/>
                          <a:ext cx="193675" cy="215900"/>
                        </a:xfrm>
                        <a:prstGeom prst="rect">
                          <a:avLst/>
                        </a:prstGeom>
                        <a:noFill/>
                        <a:ln>
                          <a:noFill/>
                        </a:ln>
                        <a:effectLst/>
                      </p:spPr>
                    </p:pic>
                  </p:oleObj>
                </mc:Fallback>
              </mc:AlternateContent>
            </a:graphicData>
          </a:graphic>
        </p:graphicFrame>
        <p:sp>
          <p:nvSpPr>
            <p:cNvPr id="25" name="Freeform 24"/>
            <p:cNvSpPr/>
            <p:nvPr/>
          </p:nvSpPr>
          <p:spPr>
            <a:xfrm>
              <a:off x="3962399" y="4866595"/>
              <a:ext cx="3379999" cy="149905"/>
            </a:xfrm>
            <a:custGeom>
              <a:avLst/>
              <a:gdLst>
                <a:gd name="connsiteX0" fmla="*/ 0 w 1981200"/>
                <a:gd name="connsiteY0" fmla="*/ 0 h 139700"/>
                <a:gd name="connsiteX1" fmla="*/ 558800 w 1981200"/>
                <a:gd name="connsiteY1" fmla="*/ 0 h 139700"/>
                <a:gd name="connsiteX2" fmla="*/ 558800 w 1981200"/>
                <a:gd name="connsiteY2" fmla="*/ 139700 h 139700"/>
                <a:gd name="connsiteX3" fmla="*/ 1981200 w 1981200"/>
                <a:gd name="connsiteY3" fmla="*/ 127000 h 139700"/>
                <a:gd name="connsiteX4" fmla="*/ 1981200 w 1981200"/>
                <a:gd name="connsiteY4" fmla="*/ 12700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139700">
                  <a:moveTo>
                    <a:pt x="0" y="0"/>
                  </a:moveTo>
                  <a:lnTo>
                    <a:pt x="558800" y="0"/>
                  </a:lnTo>
                  <a:lnTo>
                    <a:pt x="558800" y="139700"/>
                  </a:lnTo>
                  <a:lnTo>
                    <a:pt x="1981200" y="127000"/>
                  </a:lnTo>
                  <a:lnTo>
                    <a:pt x="1981200" y="12700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0" name="Group 29"/>
            <p:cNvGrpSpPr/>
            <p:nvPr/>
          </p:nvGrpSpPr>
          <p:grpSpPr>
            <a:xfrm>
              <a:off x="4913370" y="3669936"/>
              <a:ext cx="2046230" cy="1321164"/>
              <a:chOff x="901700" y="4216036"/>
              <a:chExt cx="2046230" cy="1321164"/>
            </a:xfrm>
          </p:grpSpPr>
          <p:sp>
            <p:nvSpPr>
              <p:cNvPr id="60" name="Oval 59"/>
              <p:cNvSpPr/>
              <p:nvPr/>
            </p:nvSpPr>
            <p:spPr>
              <a:xfrm>
                <a:off x="2376429" y="4724400"/>
                <a:ext cx="571501" cy="8128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901700" y="4724400"/>
                <a:ext cx="571501" cy="8128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27"/>
              <p:cNvSpPr/>
              <p:nvPr/>
            </p:nvSpPr>
            <p:spPr>
              <a:xfrm>
                <a:off x="1181100" y="4216036"/>
                <a:ext cx="1553567" cy="1232264"/>
              </a:xfrm>
              <a:custGeom>
                <a:avLst/>
                <a:gdLst>
                  <a:gd name="connsiteX0" fmla="*/ 190500 w 1553567"/>
                  <a:gd name="connsiteY0" fmla="*/ 368664 h 1232264"/>
                  <a:gd name="connsiteX1" fmla="*/ 596900 w 1553567"/>
                  <a:gd name="connsiteY1" fmla="*/ 381364 h 1232264"/>
                  <a:gd name="connsiteX2" fmla="*/ 635000 w 1553567"/>
                  <a:gd name="connsiteY2" fmla="*/ 394064 h 1232264"/>
                  <a:gd name="connsiteX3" fmla="*/ 990600 w 1553567"/>
                  <a:gd name="connsiteY3" fmla="*/ 419464 h 1232264"/>
                  <a:gd name="connsiteX4" fmla="*/ 1231900 w 1553567"/>
                  <a:gd name="connsiteY4" fmla="*/ 419464 h 1232264"/>
                  <a:gd name="connsiteX5" fmla="*/ 1282700 w 1553567"/>
                  <a:gd name="connsiteY5" fmla="*/ 368664 h 1232264"/>
                  <a:gd name="connsiteX6" fmla="*/ 1308100 w 1553567"/>
                  <a:gd name="connsiteY6" fmla="*/ 330564 h 1232264"/>
                  <a:gd name="connsiteX7" fmla="*/ 1219200 w 1553567"/>
                  <a:gd name="connsiteY7" fmla="*/ 343264 h 1232264"/>
                  <a:gd name="connsiteX8" fmla="*/ 1168400 w 1553567"/>
                  <a:gd name="connsiteY8" fmla="*/ 368664 h 1232264"/>
                  <a:gd name="connsiteX9" fmla="*/ 762000 w 1553567"/>
                  <a:gd name="connsiteY9" fmla="*/ 368664 h 1232264"/>
                  <a:gd name="connsiteX10" fmla="*/ 571500 w 1553567"/>
                  <a:gd name="connsiteY10" fmla="*/ 368664 h 1232264"/>
                  <a:gd name="connsiteX11" fmla="*/ 533400 w 1553567"/>
                  <a:gd name="connsiteY11" fmla="*/ 381364 h 1232264"/>
                  <a:gd name="connsiteX12" fmla="*/ 215900 w 1553567"/>
                  <a:gd name="connsiteY12" fmla="*/ 406764 h 1232264"/>
                  <a:gd name="connsiteX13" fmla="*/ 1155700 w 1553567"/>
                  <a:gd name="connsiteY13" fmla="*/ 394064 h 1232264"/>
                  <a:gd name="connsiteX14" fmla="*/ 1168400 w 1553567"/>
                  <a:gd name="connsiteY14" fmla="*/ 241664 h 1232264"/>
                  <a:gd name="connsiteX15" fmla="*/ 1206500 w 1553567"/>
                  <a:gd name="connsiteY15" fmla="*/ 216264 h 1232264"/>
                  <a:gd name="connsiteX16" fmla="*/ 1270000 w 1553567"/>
                  <a:gd name="connsiteY16" fmla="*/ 127364 h 1232264"/>
                  <a:gd name="connsiteX17" fmla="*/ 1244600 w 1553567"/>
                  <a:gd name="connsiteY17" fmla="*/ 203564 h 1232264"/>
                  <a:gd name="connsiteX18" fmla="*/ 1219200 w 1553567"/>
                  <a:gd name="connsiteY18" fmla="*/ 279764 h 1232264"/>
                  <a:gd name="connsiteX19" fmla="*/ 1244600 w 1553567"/>
                  <a:gd name="connsiteY19" fmla="*/ 292464 h 1232264"/>
                  <a:gd name="connsiteX20" fmla="*/ 1270000 w 1553567"/>
                  <a:gd name="connsiteY20" fmla="*/ 203564 h 1232264"/>
                  <a:gd name="connsiteX21" fmla="*/ 1282700 w 1553567"/>
                  <a:gd name="connsiteY21" fmla="*/ 165464 h 1232264"/>
                  <a:gd name="connsiteX22" fmla="*/ 1485900 w 1553567"/>
                  <a:gd name="connsiteY22" fmla="*/ 127364 h 1232264"/>
                  <a:gd name="connsiteX23" fmla="*/ 1460500 w 1553567"/>
                  <a:gd name="connsiteY23" fmla="*/ 89264 h 1232264"/>
                  <a:gd name="connsiteX24" fmla="*/ 1384300 w 1553567"/>
                  <a:gd name="connsiteY24" fmla="*/ 76564 h 1232264"/>
                  <a:gd name="connsiteX25" fmla="*/ 1358900 w 1553567"/>
                  <a:gd name="connsiteY25" fmla="*/ 38464 h 1232264"/>
                  <a:gd name="connsiteX26" fmla="*/ 1193800 w 1553567"/>
                  <a:gd name="connsiteY26" fmla="*/ 63864 h 1232264"/>
                  <a:gd name="connsiteX27" fmla="*/ 1155700 w 1553567"/>
                  <a:gd name="connsiteY27" fmla="*/ 76564 h 1232264"/>
                  <a:gd name="connsiteX28" fmla="*/ 1117600 w 1553567"/>
                  <a:gd name="connsiteY28" fmla="*/ 101964 h 1232264"/>
                  <a:gd name="connsiteX29" fmla="*/ 1041400 w 1553567"/>
                  <a:gd name="connsiteY29" fmla="*/ 127364 h 1232264"/>
                  <a:gd name="connsiteX30" fmla="*/ 838200 w 1553567"/>
                  <a:gd name="connsiteY30" fmla="*/ 114664 h 1232264"/>
                  <a:gd name="connsiteX31" fmla="*/ 876300 w 1553567"/>
                  <a:gd name="connsiteY31" fmla="*/ 101964 h 1232264"/>
                  <a:gd name="connsiteX32" fmla="*/ 1041400 w 1553567"/>
                  <a:gd name="connsiteY32" fmla="*/ 89264 h 1232264"/>
                  <a:gd name="connsiteX33" fmla="*/ 952500 w 1553567"/>
                  <a:gd name="connsiteY33" fmla="*/ 101964 h 1232264"/>
                  <a:gd name="connsiteX34" fmla="*/ 990600 w 1553567"/>
                  <a:gd name="connsiteY34" fmla="*/ 89264 h 1232264"/>
                  <a:gd name="connsiteX35" fmla="*/ 1054100 w 1553567"/>
                  <a:gd name="connsiteY35" fmla="*/ 38464 h 1232264"/>
                  <a:gd name="connsiteX36" fmla="*/ 1079500 w 1553567"/>
                  <a:gd name="connsiteY36" fmla="*/ 364 h 1232264"/>
                  <a:gd name="connsiteX37" fmla="*/ 1155700 w 1553567"/>
                  <a:gd name="connsiteY37" fmla="*/ 25764 h 1232264"/>
                  <a:gd name="connsiteX38" fmla="*/ 1231900 w 1553567"/>
                  <a:gd name="connsiteY38" fmla="*/ 51164 h 1232264"/>
                  <a:gd name="connsiteX39" fmla="*/ 1270000 w 1553567"/>
                  <a:gd name="connsiteY39" fmla="*/ 63864 h 1232264"/>
                  <a:gd name="connsiteX40" fmla="*/ 1473200 w 1553567"/>
                  <a:gd name="connsiteY40" fmla="*/ 76564 h 1232264"/>
                  <a:gd name="connsiteX41" fmla="*/ 1549400 w 1553567"/>
                  <a:gd name="connsiteY41" fmla="*/ 101964 h 1232264"/>
                  <a:gd name="connsiteX42" fmla="*/ 1511300 w 1553567"/>
                  <a:gd name="connsiteY42" fmla="*/ 127364 h 1232264"/>
                  <a:gd name="connsiteX43" fmla="*/ 1320800 w 1553567"/>
                  <a:gd name="connsiteY43" fmla="*/ 152764 h 1232264"/>
                  <a:gd name="connsiteX44" fmla="*/ 1295400 w 1553567"/>
                  <a:gd name="connsiteY44" fmla="*/ 190864 h 1232264"/>
                  <a:gd name="connsiteX45" fmla="*/ 1270000 w 1553567"/>
                  <a:gd name="connsiteY45" fmla="*/ 267064 h 1232264"/>
                  <a:gd name="connsiteX46" fmla="*/ 1257300 w 1553567"/>
                  <a:gd name="connsiteY46" fmla="*/ 305164 h 1232264"/>
                  <a:gd name="connsiteX47" fmla="*/ 1244600 w 1553567"/>
                  <a:gd name="connsiteY47" fmla="*/ 343264 h 1232264"/>
                  <a:gd name="connsiteX48" fmla="*/ 1231900 w 1553567"/>
                  <a:gd name="connsiteY48" fmla="*/ 381364 h 1232264"/>
                  <a:gd name="connsiteX49" fmla="*/ 1219200 w 1553567"/>
                  <a:gd name="connsiteY49" fmla="*/ 343264 h 1232264"/>
                  <a:gd name="connsiteX50" fmla="*/ 1231900 w 1553567"/>
                  <a:gd name="connsiteY50" fmla="*/ 432164 h 1232264"/>
                  <a:gd name="connsiteX51" fmla="*/ 1257300 w 1553567"/>
                  <a:gd name="connsiteY51" fmla="*/ 470264 h 1232264"/>
                  <a:gd name="connsiteX52" fmla="*/ 1295400 w 1553567"/>
                  <a:gd name="connsiteY52" fmla="*/ 571864 h 1232264"/>
                  <a:gd name="connsiteX53" fmla="*/ 1358900 w 1553567"/>
                  <a:gd name="connsiteY53" fmla="*/ 673464 h 1232264"/>
                  <a:gd name="connsiteX54" fmla="*/ 1409700 w 1553567"/>
                  <a:gd name="connsiteY54" fmla="*/ 800464 h 1232264"/>
                  <a:gd name="connsiteX55" fmla="*/ 1435100 w 1553567"/>
                  <a:gd name="connsiteY55" fmla="*/ 902064 h 1232264"/>
                  <a:gd name="connsiteX56" fmla="*/ 1447800 w 1553567"/>
                  <a:gd name="connsiteY56" fmla="*/ 940164 h 1232264"/>
                  <a:gd name="connsiteX57" fmla="*/ 1485900 w 1553567"/>
                  <a:gd name="connsiteY57" fmla="*/ 965564 h 1232264"/>
                  <a:gd name="connsiteX58" fmla="*/ 1447800 w 1553567"/>
                  <a:gd name="connsiteY58" fmla="*/ 952864 h 1232264"/>
                  <a:gd name="connsiteX59" fmla="*/ 1422400 w 1553567"/>
                  <a:gd name="connsiteY59" fmla="*/ 902064 h 1232264"/>
                  <a:gd name="connsiteX60" fmla="*/ 1371600 w 1553567"/>
                  <a:gd name="connsiteY60" fmla="*/ 825864 h 1232264"/>
                  <a:gd name="connsiteX61" fmla="*/ 1358900 w 1553567"/>
                  <a:gd name="connsiteY61" fmla="*/ 775064 h 1232264"/>
                  <a:gd name="connsiteX62" fmla="*/ 1346200 w 1553567"/>
                  <a:gd name="connsiteY62" fmla="*/ 736964 h 1232264"/>
                  <a:gd name="connsiteX63" fmla="*/ 1333500 w 1553567"/>
                  <a:gd name="connsiteY63" fmla="*/ 648064 h 1232264"/>
                  <a:gd name="connsiteX64" fmla="*/ 1308100 w 1553567"/>
                  <a:gd name="connsiteY64" fmla="*/ 609964 h 1232264"/>
                  <a:gd name="connsiteX65" fmla="*/ 1257300 w 1553567"/>
                  <a:gd name="connsiteY65" fmla="*/ 521064 h 1232264"/>
                  <a:gd name="connsiteX66" fmla="*/ 1257300 w 1553567"/>
                  <a:gd name="connsiteY66" fmla="*/ 482964 h 1232264"/>
                  <a:gd name="connsiteX67" fmla="*/ 1308100 w 1553567"/>
                  <a:gd name="connsiteY67" fmla="*/ 584564 h 1232264"/>
                  <a:gd name="connsiteX68" fmla="*/ 1358900 w 1553567"/>
                  <a:gd name="connsiteY68" fmla="*/ 660764 h 1232264"/>
                  <a:gd name="connsiteX69" fmla="*/ 1409700 w 1553567"/>
                  <a:gd name="connsiteY69" fmla="*/ 775064 h 1232264"/>
                  <a:gd name="connsiteX70" fmla="*/ 1422400 w 1553567"/>
                  <a:gd name="connsiteY70" fmla="*/ 813164 h 1232264"/>
                  <a:gd name="connsiteX71" fmla="*/ 1435100 w 1553567"/>
                  <a:gd name="connsiteY71" fmla="*/ 851264 h 1232264"/>
                  <a:gd name="connsiteX72" fmla="*/ 1447800 w 1553567"/>
                  <a:gd name="connsiteY72" fmla="*/ 914764 h 1232264"/>
                  <a:gd name="connsiteX73" fmla="*/ 1485900 w 1553567"/>
                  <a:gd name="connsiteY73" fmla="*/ 940164 h 1232264"/>
                  <a:gd name="connsiteX74" fmla="*/ 1511300 w 1553567"/>
                  <a:gd name="connsiteY74" fmla="*/ 978264 h 1232264"/>
                  <a:gd name="connsiteX75" fmla="*/ 1498600 w 1553567"/>
                  <a:gd name="connsiteY75" fmla="*/ 889364 h 1232264"/>
                  <a:gd name="connsiteX76" fmla="*/ 1511300 w 1553567"/>
                  <a:gd name="connsiteY76" fmla="*/ 990964 h 1232264"/>
                  <a:gd name="connsiteX77" fmla="*/ 1409700 w 1553567"/>
                  <a:gd name="connsiteY77" fmla="*/ 1016364 h 1232264"/>
                  <a:gd name="connsiteX78" fmla="*/ 1358900 w 1553567"/>
                  <a:gd name="connsiteY78" fmla="*/ 1029064 h 1232264"/>
                  <a:gd name="connsiteX79" fmla="*/ 1320800 w 1553567"/>
                  <a:gd name="connsiteY79" fmla="*/ 1041764 h 1232264"/>
                  <a:gd name="connsiteX80" fmla="*/ 1168400 w 1553567"/>
                  <a:gd name="connsiteY80" fmla="*/ 1029064 h 1232264"/>
                  <a:gd name="connsiteX81" fmla="*/ 1092200 w 1553567"/>
                  <a:gd name="connsiteY81" fmla="*/ 1003664 h 1232264"/>
                  <a:gd name="connsiteX82" fmla="*/ 1041400 w 1553567"/>
                  <a:gd name="connsiteY82" fmla="*/ 990964 h 1232264"/>
                  <a:gd name="connsiteX83" fmla="*/ 1104900 w 1553567"/>
                  <a:gd name="connsiteY83" fmla="*/ 965564 h 1232264"/>
                  <a:gd name="connsiteX84" fmla="*/ 1447800 w 1553567"/>
                  <a:gd name="connsiteY84" fmla="*/ 965564 h 1232264"/>
                  <a:gd name="connsiteX85" fmla="*/ 1422400 w 1553567"/>
                  <a:gd name="connsiteY85" fmla="*/ 1016364 h 1232264"/>
                  <a:gd name="connsiteX86" fmla="*/ 1054100 w 1553567"/>
                  <a:gd name="connsiteY86" fmla="*/ 1003664 h 1232264"/>
                  <a:gd name="connsiteX87" fmla="*/ 1066800 w 1553567"/>
                  <a:gd name="connsiteY87" fmla="*/ 940164 h 1232264"/>
                  <a:gd name="connsiteX88" fmla="*/ 1079500 w 1553567"/>
                  <a:gd name="connsiteY88" fmla="*/ 838564 h 1232264"/>
                  <a:gd name="connsiteX89" fmla="*/ 1104900 w 1553567"/>
                  <a:gd name="connsiteY89" fmla="*/ 800464 h 1232264"/>
                  <a:gd name="connsiteX90" fmla="*/ 1117600 w 1553567"/>
                  <a:gd name="connsiteY90" fmla="*/ 762364 h 1232264"/>
                  <a:gd name="connsiteX91" fmla="*/ 1155700 w 1553567"/>
                  <a:gd name="connsiteY91" fmla="*/ 736964 h 1232264"/>
                  <a:gd name="connsiteX92" fmla="*/ 1181100 w 1553567"/>
                  <a:gd name="connsiteY92" fmla="*/ 597264 h 1232264"/>
                  <a:gd name="connsiteX93" fmla="*/ 1193800 w 1553567"/>
                  <a:gd name="connsiteY93" fmla="*/ 559164 h 1232264"/>
                  <a:gd name="connsiteX94" fmla="*/ 1155700 w 1553567"/>
                  <a:gd name="connsiteY94" fmla="*/ 622664 h 1232264"/>
                  <a:gd name="connsiteX95" fmla="*/ 1117600 w 1553567"/>
                  <a:gd name="connsiteY95" fmla="*/ 660764 h 1232264"/>
                  <a:gd name="connsiteX96" fmla="*/ 1079500 w 1553567"/>
                  <a:gd name="connsiteY96" fmla="*/ 749664 h 1232264"/>
                  <a:gd name="connsiteX97" fmla="*/ 1003300 w 1553567"/>
                  <a:gd name="connsiteY97" fmla="*/ 851264 h 1232264"/>
                  <a:gd name="connsiteX98" fmla="*/ 990600 w 1553567"/>
                  <a:gd name="connsiteY98" fmla="*/ 990964 h 1232264"/>
                  <a:gd name="connsiteX99" fmla="*/ 1016000 w 1553567"/>
                  <a:gd name="connsiteY99" fmla="*/ 940164 h 1232264"/>
                  <a:gd name="connsiteX100" fmla="*/ 1028700 w 1553567"/>
                  <a:gd name="connsiteY100" fmla="*/ 902064 h 1232264"/>
                  <a:gd name="connsiteX101" fmla="*/ 1092200 w 1553567"/>
                  <a:gd name="connsiteY101" fmla="*/ 813164 h 1232264"/>
                  <a:gd name="connsiteX102" fmla="*/ 1104900 w 1553567"/>
                  <a:gd name="connsiteY102" fmla="*/ 775064 h 1232264"/>
                  <a:gd name="connsiteX103" fmla="*/ 1117600 w 1553567"/>
                  <a:gd name="connsiteY103" fmla="*/ 711564 h 1232264"/>
                  <a:gd name="connsiteX104" fmla="*/ 1092200 w 1553567"/>
                  <a:gd name="connsiteY104" fmla="*/ 800464 h 1232264"/>
                  <a:gd name="connsiteX105" fmla="*/ 1054100 w 1553567"/>
                  <a:gd name="connsiteY105" fmla="*/ 825864 h 1232264"/>
                  <a:gd name="connsiteX106" fmla="*/ 1016000 w 1553567"/>
                  <a:gd name="connsiteY106" fmla="*/ 863964 h 1232264"/>
                  <a:gd name="connsiteX107" fmla="*/ 977900 w 1553567"/>
                  <a:gd name="connsiteY107" fmla="*/ 940164 h 1232264"/>
                  <a:gd name="connsiteX108" fmla="*/ 965200 w 1553567"/>
                  <a:gd name="connsiteY108" fmla="*/ 978264 h 1232264"/>
                  <a:gd name="connsiteX109" fmla="*/ 927100 w 1553567"/>
                  <a:gd name="connsiteY109" fmla="*/ 990964 h 1232264"/>
                  <a:gd name="connsiteX110" fmla="*/ 889000 w 1553567"/>
                  <a:gd name="connsiteY110" fmla="*/ 978264 h 1232264"/>
                  <a:gd name="connsiteX111" fmla="*/ 800100 w 1553567"/>
                  <a:gd name="connsiteY111" fmla="*/ 927464 h 1232264"/>
                  <a:gd name="connsiteX112" fmla="*/ 774700 w 1553567"/>
                  <a:gd name="connsiteY112" fmla="*/ 889364 h 1232264"/>
                  <a:gd name="connsiteX113" fmla="*/ 698500 w 1553567"/>
                  <a:gd name="connsiteY113" fmla="*/ 838564 h 1232264"/>
                  <a:gd name="connsiteX114" fmla="*/ 660400 w 1553567"/>
                  <a:gd name="connsiteY114" fmla="*/ 787764 h 1232264"/>
                  <a:gd name="connsiteX115" fmla="*/ 584200 w 1553567"/>
                  <a:gd name="connsiteY115" fmla="*/ 762364 h 1232264"/>
                  <a:gd name="connsiteX116" fmla="*/ 546100 w 1553567"/>
                  <a:gd name="connsiteY116" fmla="*/ 736964 h 1232264"/>
                  <a:gd name="connsiteX117" fmla="*/ 469900 w 1553567"/>
                  <a:gd name="connsiteY117" fmla="*/ 673464 h 1232264"/>
                  <a:gd name="connsiteX118" fmla="*/ 431800 w 1553567"/>
                  <a:gd name="connsiteY118" fmla="*/ 660764 h 1232264"/>
                  <a:gd name="connsiteX119" fmla="*/ 381000 w 1553567"/>
                  <a:gd name="connsiteY119" fmla="*/ 622664 h 1232264"/>
                  <a:gd name="connsiteX120" fmla="*/ 266700 w 1553567"/>
                  <a:gd name="connsiteY120" fmla="*/ 521064 h 1232264"/>
                  <a:gd name="connsiteX121" fmla="*/ 228600 w 1553567"/>
                  <a:gd name="connsiteY121" fmla="*/ 432164 h 1232264"/>
                  <a:gd name="connsiteX122" fmla="*/ 203200 w 1553567"/>
                  <a:gd name="connsiteY122" fmla="*/ 394064 h 1232264"/>
                  <a:gd name="connsiteX123" fmla="*/ 190500 w 1553567"/>
                  <a:gd name="connsiteY123" fmla="*/ 355964 h 1232264"/>
                  <a:gd name="connsiteX124" fmla="*/ 228600 w 1553567"/>
                  <a:gd name="connsiteY124" fmla="*/ 394064 h 1232264"/>
                  <a:gd name="connsiteX125" fmla="*/ 279400 w 1553567"/>
                  <a:gd name="connsiteY125" fmla="*/ 470264 h 1232264"/>
                  <a:gd name="connsiteX126" fmla="*/ 330200 w 1553567"/>
                  <a:gd name="connsiteY126" fmla="*/ 533764 h 1232264"/>
                  <a:gd name="connsiteX127" fmla="*/ 406400 w 1553567"/>
                  <a:gd name="connsiteY127" fmla="*/ 635364 h 1232264"/>
                  <a:gd name="connsiteX128" fmla="*/ 444500 w 1553567"/>
                  <a:gd name="connsiteY128" fmla="*/ 711564 h 1232264"/>
                  <a:gd name="connsiteX129" fmla="*/ 469900 w 1553567"/>
                  <a:gd name="connsiteY129" fmla="*/ 762364 h 1232264"/>
                  <a:gd name="connsiteX130" fmla="*/ 508000 w 1553567"/>
                  <a:gd name="connsiteY130" fmla="*/ 787764 h 1232264"/>
                  <a:gd name="connsiteX131" fmla="*/ 533400 w 1553567"/>
                  <a:gd name="connsiteY131" fmla="*/ 825864 h 1232264"/>
                  <a:gd name="connsiteX132" fmla="*/ 571500 w 1553567"/>
                  <a:gd name="connsiteY132" fmla="*/ 851264 h 1232264"/>
                  <a:gd name="connsiteX133" fmla="*/ 736600 w 1553567"/>
                  <a:gd name="connsiteY133" fmla="*/ 914764 h 1232264"/>
                  <a:gd name="connsiteX134" fmla="*/ 774700 w 1553567"/>
                  <a:gd name="connsiteY134" fmla="*/ 927464 h 1232264"/>
                  <a:gd name="connsiteX135" fmla="*/ 825500 w 1553567"/>
                  <a:gd name="connsiteY135" fmla="*/ 940164 h 1232264"/>
                  <a:gd name="connsiteX136" fmla="*/ 939800 w 1553567"/>
                  <a:gd name="connsiteY136" fmla="*/ 965564 h 1232264"/>
                  <a:gd name="connsiteX137" fmla="*/ 977900 w 1553567"/>
                  <a:gd name="connsiteY137" fmla="*/ 978264 h 1232264"/>
                  <a:gd name="connsiteX138" fmla="*/ 1028700 w 1553567"/>
                  <a:gd name="connsiteY138" fmla="*/ 1003664 h 1232264"/>
                  <a:gd name="connsiteX139" fmla="*/ 863600 w 1553567"/>
                  <a:gd name="connsiteY139" fmla="*/ 952864 h 1232264"/>
                  <a:gd name="connsiteX140" fmla="*/ 825500 w 1553567"/>
                  <a:gd name="connsiteY140" fmla="*/ 914764 h 1232264"/>
                  <a:gd name="connsiteX141" fmla="*/ 749300 w 1553567"/>
                  <a:gd name="connsiteY141" fmla="*/ 851264 h 1232264"/>
                  <a:gd name="connsiteX142" fmla="*/ 635000 w 1553567"/>
                  <a:gd name="connsiteY142" fmla="*/ 724264 h 1232264"/>
                  <a:gd name="connsiteX143" fmla="*/ 520700 w 1553567"/>
                  <a:gd name="connsiteY143" fmla="*/ 622664 h 1232264"/>
                  <a:gd name="connsiteX144" fmla="*/ 482600 w 1553567"/>
                  <a:gd name="connsiteY144" fmla="*/ 546464 h 1232264"/>
                  <a:gd name="connsiteX145" fmla="*/ 457200 w 1553567"/>
                  <a:gd name="connsiteY145" fmla="*/ 470264 h 1232264"/>
                  <a:gd name="connsiteX146" fmla="*/ 444500 w 1553567"/>
                  <a:gd name="connsiteY146" fmla="*/ 432164 h 1232264"/>
                  <a:gd name="connsiteX147" fmla="*/ 368300 w 1553567"/>
                  <a:gd name="connsiteY147" fmla="*/ 394064 h 1232264"/>
                  <a:gd name="connsiteX148" fmla="*/ 266700 w 1553567"/>
                  <a:gd name="connsiteY148" fmla="*/ 355964 h 1232264"/>
                  <a:gd name="connsiteX149" fmla="*/ 279400 w 1553567"/>
                  <a:gd name="connsiteY149" fmla="*/ 559164 h 1232264"/>
                  <a:gd name="connsiteX150" fmla="*/ 317500 w 1553567"/>
                  <a:gd name="connsiteY150" fmla="*/ 609964 h 1232264"/>
                  <a:gd name="connsiteX151" fmla="*/ 342900 w 1553567"/>
                  <a:gd name="connsiteY151" fmla="*/ 648064 h 1232264"/>
                  <a:gd name="connsiteX152" fmla="*/ 457200 w 1553567"/>
                  <a:gd name="connsiteY152" fmla="*/ 711564 h 1232264"/>
                  <a:gd name="connsiteX153" fmla="*/ 546100 w 1553567"/>
                  <a:gd name="connsiteY153" fmla="*/ 762364 h 1232264"/>
                  <a:gd name="connsiteX154" fmla="*/ 635000 w 1553567"/>
                  <a:gd name="connsiteY154" fmla="*/ 825864 h 1232264"/>
                  <a:gd name="connsiteX155" fmla="*/ 698500 w 1553567"/>
                  <a:gd name="connsiteY155" fmla="*/ 838564 h 1232264"/>
                  <a:gd name="connsiteX156" fmla="*/ 736600 w 1553567"/>
                  <a:gd name="connsiteY156" fmla="*/ 851264 h 1232264"/>
                  <a:gd name="connsiteX157" fmla="*/ 800100 w 1553567"/>
                  <a:gd name="connsiteY157" fmla="*/ 876664 h 1232264"/>
                  <a:gd name="connsiteX158" fmla="*/ 1066800 w 1553567"/>
                  <a:gd name="connsiteY158" fmla="*/ 889364 h 1232264"/>
                  <a:gd name="connsiteX159" fmla="*/ 1092200 w 1553567"/>
                  <a:gd name="connsiteY159" fmla="*/ 927464 h 1232264"/>
                  <a:gd name="connsiteX160" fmla="*/ 1041400 w 1553567"/>
                  <a:gd name="connsiteY160" fmla="*/ 990964 h 1232264"/>
                  <a:gd name="connsiteX161" fmla="*/ 927100 w 1553567"/>
                  <a:gd name="connsiteY161" fmla="*/ 978264 h 1232264"/>
                  <a:gd name="connsiteX162" fmla="*/ 876300 w 1553567"/>
                  <a:gd name="connsiteY162" fmla="*/ 940164 h 1232264"/>
                  <a:gd name="connsiteX163" fmla="*/ 838200 w 1553567"/>
                  <a:gd name="connsiteY163" fmla="*/ 927464 h 1232264"/>
                  <a:gd name="connsiteX164" fmla="*/ 736600 w 1553567"/>
                  <a:gd name="connsiteY164" fmla="*/ 863964 h 1232264"/>
                  <a:gd name="connsiteX165" fmla="*/ 647700 w 1553567"/>
                  <a:gd name="connsiteY165" fmla="*/ 800464 h 1232264"/>
                  <a:gd name="connsiteX166" fmla="*/ 533400 w 1553567"/>
                  <a:gd name="connsiteY166" fmla="*/ 749664 h 1232264"/>
                  <a:gd name="connsiteX167" fmla="*/ 431800 w 1553567"/>
                  <a:gd name="connsiteY167" fmla="*/ 648064 h 1232264"/>
                  <a:gd name="connsiteX168" fmla="*/ 393700 w 1553567"/>
                  <a:gd name="connsiteY168" fmla="*/ 609964 h 1232264"/>
                  <a:gd name="connsiteX169" fmla="*/ 368300 w 1553567"/>
                  <a:gd name="connsiteY169" fmla="*/ 571864 h 1232264"/>
                  <a:gd name="connsiteX170" fmla="*/ 330200 w 1553567"/>
                  <a:gd name="connsiteY170" fmla="*/ 559164 h 1232264"/>
                  <a:gd name="connsiteX171" fmla="*/ 292100 w 1553567"/>
                  <a:gd name="connsiteY171" fmla="*/ 533764 h 1232264"/>
                  <a:gd name="connsiteX172" fmla="*/ 266700 w 1553567"/>
                  <a:gd name="connsiteY172" fmla="*/ 495664 h 1232264"/>
                  <a:gd name="connsiteX173" fmla="*/ 203200 w 1553567"/>
                  <a:gd name="connsiteY173" fmla="*/ 584564 h 1232264"/>
                  <a:gd name="connsiteX174" fmla="*/ 152400 w 1553567"/>
                  <a:gd name="connsiteY174" fmla="*/ 660764 h 1232264"/>
                  <a:gd name="connsiteX175" fmla="*/ 139700 w 1553567"/>
                  <a:gd name="connsiteY175" fmla="*/ 698864 h 1232264"/>
                  <a:gd name="connsiteX176" fmla="*/ 114300 w 1553567"/>
                  <a:gd name="connsiteY176" fmla="*/ 736964 h 1232264"/>
                  <a:gd name="connsiteX177" fmla="*/ 88900 w 1553567"/>
                  <a:gd name="connsiteY177" fmla="*/ 813164 h 1232264"/>
                  <a:gd name="connsiteX178" fmla="*/ 63500 w 1553567"/>
                  <a:gd name="connsiteY178" fmla="*/ 889364 h 1232264"/>
                  <a:gd name="connsiteX179" fmla="*/ 50800 w 1553567"/>
                  <a:gd name="connsiteY179" fmla="*/ 927464 h 1232264"/>
                  <a:gd name="connsiteX180" fmla="*/ 12700 w 1553567"/>
                  <a:gd name="connsiteY180" fmla="*/ 965564 h 1232264"/>
                  <a:gd name="connsiteX181" fmla="*/ 0 w 1553567"/>
                  <a:gd name="connsiteY181" fmla="*/ 927464 h 1232264"/>
                  <a:gd name="connsiteX182" fmla="*/ 12700 w 1553567"/>
                  <a:gd name="connsiteY182" fmla="*/ 863964 h 1232264"/>
                  <a:gd name="connsiteX183" fmla="*/ 63500 w 1553567"/>
                  <a:gd name="connsiteY183" fmla="*/ 749664 h 1232264"/>
                  <a:gd name="connsiteX184" fmla="*/ 88900 w 1553567"/>
                  <a:gd name="connsiteY184" fmla="*/ 711564 h 1232264"/>
                  <a:gd name="connsiteX185" fmla="*/ 127000 w 1553567"/>
                  <a:gd name="connsiteY185" fmla="*/ 622664 h 1232264"/>
                  <a:gd name="connsiteX186" fmla="*/ 165100 w 1553567"/>
                  <a:gd name="connsiteY186" fmla="*/ 584564 h 1232264"/>
                  <a:gd name="connsiteX187" fmla="*/ 215900 w 1553567"/>
                  <a:gd name="connsiteY187" fmla="*/ 508364 h 1232264"/>
                  <a:gd name="connsiteX188" fmla="*/ 254000 w 1553567"/>
                  <a:gd name="connsiteY188" fmla="*/ 470264 h 1232264"/>
                  <a:gd name="connsiteX189" fmla="*/ 215900 w 1553567"/>
                  <a:gd name="connsiteY189" fmla="*/ 533764 h 1232264"/>
                  <a:gd name="connsiteX190" fmla="*/ 190500 w 1553567"/>
                  <a:gd name="connsiteY190" fmla="*/ 597264 h 1232264"/>
                  <a:gd name="connsiteX191" fmla="*/ 165100 w 1553567"/>
                  <a:gd name="connsiteY191" fmla="*/ 673464 h 1232264"/>
                  <a:gd name="connsiteX192" fmla="*/ 139700 w 1553567"/>
                  <a:gd name="connsiteY192" fmla="*/ 711564 h 1232264"/>
                  <a:gd name="connsiteX193" fmla="*/ 127000 w 1553567"/>
                  <a:gd name="connsiteY193" fmla="*/ 800464 h 1232264"/>
                  <a:gd name="connsiteX194" fmla="*/ 114300 w 1553567"/>
                  <a:gd name="connsiteY194" fmla="*/ 863964 h 1232264"/>
                  <a:gd name="connsiteX195" fmla="*/ 127000 w 1553567"/>
                  <a:gd name="connsiteY195" fmla="*/ 698864 h 1232264"/>
                  <a:gd name="connsiteX196" fmla="*/ 139700 w 1553567"/>
                  <a:gd name="connsiteY196" fmla="*/ 648064 h 1232264"/>
                  <a:gd name="connsiteX197" fmla="*/ 177800 w 1553567"/>
                  <a:gd name="connsiteY197" fmla="*/ 533764 h 1232264"/>
                  <a:gd name="connsiteX198" fmla="*/ 241300 w 1553567"/>
                  <a:gd name="connsiteY198" fmla="*/ 470264 h 1232264"/>
                  <a:gd name="connsiteX199" fmla="*/ 279400 w 1553567"/>
                  <a:gd name="connsiteY199" fmla="*/ 457564 h 1232264"/>
                  <a:gd name="connsiteX200" fmla="*/ 228600 w 1553567"/>
                  <a:gd name="connsiteY200" fmla="*/ 482964 h 1232264"/>
                  <a:gd name="connsiteX201" fmla="*/ 101600 w 1553567"/>
                  <a:gd name="connsiteY201" fmla="*/ 622664 h 1232264"/>
                  <a:gd name="connsiteX202" fmla="*/ 63500 w 1553567"/>
                  <a:gd name="connsiteY202" fmla="*/ 736964 h 1232264"/>
                  <a:gd name="connsiteX203" fmla="*/ 38100 w 1553567"/>
                  <a:gd name="connsiteY203" fmla="*/ 787764 h 1232264"/>
                  <a:gd name="connsiteX204" fmla="*/ 0 w 1553567"/>
                  <a:gd name="connsiteY204" fmla="*/ 876664 h 1232264"/>
                  <a:gd name="connsiteX205" fmla="*/ 12700 w 1553567"/>
                  <a:gd name="connsiteY205" fmla="*/ 914764 h 1232264"/>
                  <a:gd name="connsiteX206" fmla="*/ 25400 w 1553567"/>
                  <a:gd name="connsiteY206" fmla="*/ 876664 h 1232264"/>
                  <a:gd name="connsiteX207" fmla="*/ 76200 w 1553567"/>
                  <a:gd name="connsiteY207" fmla="*/ 775064 h 1232264"/>
                  <a:gd name="connsiteX208" fmla="*/ 101600 w 1553567"/>
                  <a:gd name="connsiteY208" fmla="*/ 698864 h 1232264"/>
                  <a:gd name="connsiteX209" fmla="*/ 152400 w 1553567"/>
                  <a:gd name="connsiteY209" fmla="*/ 622664 h 1232264"/>
                  <a:gd name="connsiteX210" fmla="*/ 165100 w 1553567"/>
                  <a:gd name="connsiteY210" fmla="*/ 559164 h 1232264"/>
                  <a:gd name="connsiteX211" fmla="*/ 190500 w 1553567"/>
                  <a:gd name="connsiteY211" fmla="*/ 521064 h 1232264"/>
                  <a:gd name="connsiteX212" fmla="*/ 203200 w 1553567"/>
                  <a:gd name="connsiteY212" fmla="*/ 406764 h 1232264"/>
                  <a:gd name="connsiteX213" fmla="*/ 228600 w 1553567"/>
                  <a:gd name="connsiteY213" fmla="*/ 330564 h 1232264"/>
                  <a:gd name="connsiteX214" fmla="*/ 215900 w 1553567"/>
                  <a:gd name="connsiteY214" fmla="*/ 63864 h 1232264"/>
                  <a:gd name="connsiteX215" fmla="*/ 165100 w 1553567"/>
                  <a:gd name="connsiteY215" fmla="*/ 76564 h 1232264"/>
                  <a:gd name="connsiteX216" fmla="*/ 127000 w 1553567"/>
                  <a:gd name="connsiteY216" fmla="*/ 89264 h 1232264"/>
                  <a:gd name="connsiteX217" fmla="*/ 165100 w 1553567"/>
                  <a:gd name="connsiteY217" fmla="*/ 63864 h 1232264"/>
                  <a:gd name="connsiteX218" fmla="*/ 101600 w 1553567"/>
                  <a:gd name="connsiteY218" fmla="*/ 76564 h 1232264"/>
                  <a:gd name="connsiteX219" fmla="*/ 177800 w 1553567"/>
                  <a:gd name="connsiteY219" fmla="*/ 51164 h 1232264"/>
                  <a:gd name="connsiteX220" fmla="*/ 215900 w 1553567"/>
                  <a:gd name="connsiteY220" fmla="*/ 38464 h 1232264"/>
                  <a:gd name="connsiteX221" fmla="*/ 419100 w 1553567"/>
                  <a:gd name="connsiteY221" fmla="*/ 51164 h 1232264"/>
                  <a:gd name="connsiteX222" fmla="*/ 457200 w 1553567"/>
                  <a:gd name="connsiteY222" fmla="*/ 76564 h 1232264"/>
                  <a:gd name="connsiteX223" fmla="*/ 508000 w 1553567"/>
                  <a:gd name="connsiteY223" fmla="*/ 89264 h 1232264"/>
                  <a:gd name="connsiteX224" fmla="*/ 647700 w 1553567"/>
                  <a:gd name="connsiteY224" fmla="*/ 101964 h 1232264"/>
                  <a:gd name="connsiteX225" fmla="*/ 241300 w 1553567"/>
                  <a:gd name="connsiteY225" fmla="*/ 76564 h 1232264"/>
                  <a:gd name="connsiteX226" fmla="*/ 190500 w 1553567"/>
                  <a:gd name="connsiteY226" fmla="*/ 51164 h 1232264"/>
                  <a:gd name="connsiteX227" fmla="*/ 152400 w 1553567"/>
                  <a:gd name="connsiteY227" fmla="*/ 38464 h 1232264"/>
                  <a:gd name="connsiteX228" fmla="*/ 304800 w 1553567"/>
                  <a:gd name="connsiteY228" fmla="*/ 38464 h 1232264"/>
                  <a:gd name="connsiteX229" fmla="*/ 342900 w 1553567"/>
                  <a:gd name="connsiteY229" fmla="*/ 63864 h 1232264"/>
                  <a:gd name="connsiteX230" fmla="*/ 381000 w 1553567"/>
                  <a:gd name="connsiteY230" fmla="*/ 76564 h 1232264"/>
                  <a:gd name="connsiteX231" fmla="*/ 266700 w 1553567"/>
                  <a:gd name="connsiteY231" fmla="*/ 89264 h 1232264"/>
                  <a:gd name="connsiteX232" fmla="*/ 203200 w 1553567"/>
                  <a:gd name="connsiteY232" fmla="*/ 101964 h 1232264"/>
                  <a:gd name="connsiteX233" fmla="*/ 177800 w 1553567"/>
                  <a:gd name="connsiteY233" fmla="*/ 178164 h 1232264"/>
                  <a:gd name="connsiteX234" fmla="*/ 190500 w 1553567"/>
                  <a:gd name="connsiteY234" fmla="*/ 343264 h 1232264"/>
                  <a:gd name="connsiteX235" fmla="*/ 215900 w 1553567"/>
                  <a:gd name="connsiteY235" fmla="*/ 305164 h 1232264"/>
                  <a:gd name="connsiteX236" fmla="*/ 254000 w 1553567"/>
                  <a:gd name="connsiteY236" fmla="*/ 178164 h 1232264"/>
                  <a:gd name="connsiteX237" fmla="*/ 241300 w 1553567"/>
                  <a:gd name="connsiteY237" fmla="*/ 305164 h 1232264"/>
                  <a:gd name="connsiteX238" fmla="*/ 254000 w 1553567"/>
                  <a:gd name="connsiteY238" fmla="*/ 241664 h 1232264"/>
                  <a:gd name="connsiteX239" fmla="*/ 279400 w 1553567"/>
                  <a:gd name="connsiteY239" fmla="*/ 165464 h 1232264"/>
                  <a:gd name="connsiteX240" fmla="*/ 266700 w 1553567"/>
                  <a:gd name="connsiteY240" fmla="*/ 203564 h 1232264"/>
                  <a:gd name="connsiteX241" fmla="*/ 241300 w 1553567"/>
                  <a:gd name="connsiteY241" fmla="*/ 279764 h 1232264"/>
                  <a:gd name="connsiteX242" fmla="*/ 228600 w 1553567"/>
                  <a:gd name="connsiteY242" fmla="*/ 317864 h 1232264"/>
                  <a:gd name="connsiteX243" fmla="*/ 266700 w 1553567"/>
                  <a:gd name="connsiteY243" fmla="*/ 432164 h 1232264"/>
                  <a:gd name="connsiteX244" fmla="*/ 317500 w 1553567"/>
                  <a:gd name="connsiteY244" fmla="*/ 533764 h 1232264"/>
                  <a:gd name="connsiteX245" fmla="*/ 355600 w 1553567"/>
                  <a:gd name="connsiteY245" fmla="*/ 559164 h 1232264"/>
                  <a:gd name="connsiteX246" fmla="*/ 393700 w 1553567"/>
                  <a:gd name="connsiteY246" fmla="*/ 597264 h 1232264"/>
                  <a:gd name="connsiteX247" fmla="*/ 431800 w 1553567"/>
                  <a:gd name="connsiteY247" fmla="*/ 622664 h 1232264"/>
                  <a:gd name="connsiteX248" fmla="*/ 482600 w 1553567"/>
                  <a:gd name="connsiteY248" fmla="*/ 660764 h 1232264"/>
                  <a:gd name="connsiteX249" fmla="*/ 558800 w 1553567"/>
                  <a:gd name="connsiteY249" fmla="*/ 711564 h 1232264"/>
                  <a:gd name="connsiteX250" fmla="*/ 622300 w 1553567"/>
                  <a:gd name="connsiteY250" fmla="*/ 762364 h 1232264"/>
                  <a:gd name="connsiteX251" fmla="*/ 660400 w 1553567"/>
                  <a:gd name="connsiteY251" fmla="*/ 800464 h 1232264"/>
                  <a:gd name="connsiteX252" fmla="*/ 698500 w 1553567"/>
                  <a:gd name="connsiteY252" fmla="*/ 825864 h 1232264"/>
                  <a:gd name="connsiteX253" fmla="*/ 736600 w 1553567"/>
                  <a:gd name="connsiteY253" fmla="*/ 863964 h 1232264"/>
                  <a:gd name="connsiteX254" fmla="*/ 762000 w 1553567"/>
                  <a:gd name="connsiteY254" fmla="*/ 902064 h 1232264"/>
                  <a:gd name="connsiteX255" fmla="*/ 812800 w 1553567"/>
                  <a:gd name="connsiteY255" fmla="*/ 914764 h 1232264"/>
                  <a:gd name="connsiteX256" fmla="*/ 965200 w 1553567"/>
                  <a:gd name="connsiteY256" fmla="*/ 940164 h 1232264"/>
                  <a:gd name="connsiteX257" fmla="*/ 927100 w 1553567"/>
                  <a:gd name="connsiteY257" fmla="*/ 952864 h 1232264"/>
                  <a:gd name="connsiteX258" fmla="*/ 901700 w 1553567"/>
                  <a:gd name="connsiteY258" fmla="*/ 990964 h 1232264"/>
                  <a:gd name="connsiteX259" fmla="*/ 863600 w 1553567"/>
                  <a:gd name="connsiteY259" fmla="*/ 1016364 h 1232264"/>
                  <a:gd name="connsiteX260" fmla="*/ 800100 w 1553567"/>
                  <a:gd name="connsiteY260" fmla="*/ 1079864 h 1232264"/>
                  <a:gd name="connsiteX261" fmla="*/ 774700 w 1553567"/>
                  <a:gd name="connsiteY261" fmla="*/ 1117964 h 1232264"/>
                  <a:gd name="connsiteX262" fmla="*/ 825500 w 1553567"/>
                  <a:gd name="connsiteY262" fmla="*/ 1079864 h 1232264"/>
                  <a:gd name="connsiteX263" fmla="*/ 863600 w 1553567"/>
                  <a:gd name="connsiteY263" fmla="*/ 1067164 h 1232264"/>
                  <a:gd name="connsiteX264" fmla="*/ 901700 w 1553567"/>
                  <a:gd name="connsiteY264" fmla="*/ 1041764 h 1232264"/>
                  <a:gd name="connsiteX265" fmla="*/ 825500 w 1553567"/>
                  <a:gd name="connsiteY265" fmla="*/ 1054464 h 1232264"/>
                  <a:gd name="connsiteX266" fmla="*/ 787400 w 1553567"/>
                  <a:gd name="connsiteY266" fmla="*/ 1092564 h 1232264"/>
                  <a:gd name="connsiteX267" fmla="*/ 749300 w 1553567"/>
                  <a:gd name="connsiteY267" fmla="*/ 1105264 h 1232264"/>
                  <a:gd name="connsiteX268" fmla="*/ 723900 w 1553567"/>
                  <a:gd name="connsiteY268" fmla="*/ 1143364 h 1232264"/>
                  <a:gd name="connsiteX269" fmla="*/ 685800 w 1553567"/>
                  <a:gd name="connsiteY269" fmla="*/ 1156064 h 1232264"/>
                  <a:gd name="connsiteX270" fmla="*/ 508000 w 1553567"/>
                  <a:gd name="connsiteY270" fmla="*/ 1168764 h 1232264"/>
                  <a:gd name="connsiteX271" fmla="*/ 812800 w 1553567"/>
                  <a:gd name="connsiteY271" fmla="*/ 1181464 h 1232264"/>
                  <a:gd name="connsiteX272" fmla="*/ 850900 w 1553567"/>
                  <a:gd name="connsiteY272" fmla="*/ 1194164 h 1232264"/>
                  <a:gd name="connsiteX273" fmla="*/ 825500 w 1553567"/>
                  <a:gd name="connsiteY273" fmla="*/ 1232264 h 1232264"/>
                  <a:gd name="connsiteX274" fmla="*/ 609600 w 1553567"/>
                  <a:gd name="connsiteY274" fmla="*/ 1219564 h 1232264"/>
                  <a:gd name="connsiteX275" fmla="*/ 571500 w 1553567"/>
                  <a:gd name="connsiteY275" fmla="*/ 1181464 h 1232264"/>
                  <a:gd name="connsiteX276" fmla="*/ 673100 w 1553567"/>
                  <a:gd name="connsiteY276" fmla="*/ 1194164 h 1232264"/>
                  <a:gd name="connsiteX277" fmla="*/ 838200 w 1553567"/>
                  <a:gd name="connsiteY277" fmla="*/ 1181464 h 12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553567" h="1232264">
                    <a:moveTo>
                      <a:pt x="190500" y="368664"/>
                    </a:moveTo>
                    <a:cubicBezTo>
                      <a:pt x="325967" y="372897"/>
                      <a:pt x="461588" y="373632"/>
                      <a:pt x="596900" y="381364"/>
                    </a:cubicBezTo>
                    <a:cubicBezTo>
                      <a:pt x="610265" y="382128"/>
                      <a:pt x="621675" y="392775"/>
                      <a:pt x="635000" y="394064"/>
                    </a:cubicBezTo>
                    <a:cubicBezTo>
                      <a:pt x="753283" y="405511"/>
                      <a:pt x="872067" y="410997"/>
                      <a:pt x="990600" y="419464"/>
                    </a:cubicBezTo>
                    <a:cubicBezTo>
                      <a:pt x="1079352" y="449048"/>
                      <a:pt x="1084948" y="456202"/>
                      <a:pt x="1231900" y="419464"/>
                    </a:cubicBezTo>
                    <a:cubicBezTo>
                      <a:pt x="1255132" y="413656"/>
                      <a:pt x="1267115" y="386846"/>
                      <a:pt x="1282700" y="368664"/>
                    </a:cubicBezTo>
                    <a:cubicBezTo>
                      <a:pt x="1292633" y="357075"/>
                      <a:pt x="1322272" y="336233"/>
                      <a:pt x="1308100" y="330564"/>
                    </a:cubicBezTo>
                    <a:cubicBezTo>
                      <a:pt x="1280307" y="319447"/>
                      <a:pt x="1248833" y="339031"/>
                      <a:pt x="1219200" y="343264"/>
                    </a:cubicBezTo>
                    <a:cubicBezTo>
                      <a:pt x="1202267" y="351731"/>
                      <a:pt x="1186127" y="362017"/>
                      <a:pt x="1168400" y="368664"/>
                    </a:cubicBezTo>
                    <a:cubicBezTo>
                      <a:pt x="1053014" y="411934"/>
                      <a:pt x="792006" y="369736"/>
                      <a:pt x="762000" y="368664"/>
                    </a:cubicBezTo>
                    <a:cubicBezTo>
                      <a:pt x="680203" y="341398"/>
                      <a:pt x="719483" y="348933"/>
                      <a:pt x="571500" y="368664"/>
                    </a:cubicBezTo>
                    <a:cubicBezTo>
                      <a:pt x="558230" y="370433"/>
                      <a:pt x="546711" y="379938"/>
                      <a:pt x="533400" y="381364"/>
                    </a:cubicBezTo>
                    <a:cubicBezTo>
                      <a:pt x="427833" y="392675"/>
                      <a:pt x="109751" y="404598"/>
                      <a:pt x="215900" y="406764"/>
                    </a:cubicBezTo>
                    <a:lnTo>
                      <a:pt x="1155700" y="394064"/>
                    </a:lnTo>
                    <a:cubicBezTo>
                      <a:pt x="1149890" y="359202"/>
                      <a:pt x="1123117" y="271853"/>
                      <a:pt x="1168400" y="241664"/>
                    </a:cubicBezTo>
                    <a:lnTo>
                      <a:pt x="1206500" y="216264"/>
                    </a:lnTo>
                    <a:cubicBezTo>
                      <a:pt x="1209928" y="205980"/>
                      <a:pt x="1239867" y="97231"/>
                      <a:pt x="1270000" y="127364"/>
                    </a:cubicBezTo>
                    <a:cubicBezTo>
                      <a:pt x="1288932" y="146296"/>
                      <a:pt x="1253067" y="178164"/>
                      <a:pt x="1244600" y="203564"/>
                    </a:cubicBezTo>
                    <a:lnTo>
                      <a:pt x="1219200" y="279764"/>
                    </a:lnTo>
                    <a:cubicBezTo>
                      <a:pt x="1201673" y="332344"/>
                      <a:pt x="1195361" y="325290"/>
                      <a:pt x="1244600" y="292464"/>
                    </a:cubicBezTo>
                    <a:cubicBezTo>
                      <a:pt x="1275050" y="201113"/>
                      <a:pt x="1238106" y="315192"/>
                      <a:pt x="1270000" y="203564"/>
                    </a:cubicBezTo>
                    <a:cubicBezTo>
                      <a:pt x="1273678" y="190692"/>
                      <a:pt x="1278467" y="178164"/>
                      <a:pt x="1282700" y="165464"/>
                    </a:cubicBezTo>
                    <a:cubicBezTo>
                      <a:pt x="1167737" y="88822"/>
                      <a:pt x="1281312" y="175502"/>
                      <a:pt x="1485900" y="127364"/>
                    </a:cubicBezTo>
                    <a:cubicBezTo>
                      <a:pt x="1500758" y="123868"/>
                      <a:pt x="1474152" y="96090"/>
                      <a:pt x="1460500" y="89264"/>
                    </a:cubicBezTo>
                    <a:cubicBezTo>
                      <a:pt x="1437468" y="77748"/>
                      <a:pt x="1409700" y="80797"/>
                      <a:pt x="1384300" y="76564"/>
                    </a:cubicBezTo>
                    <a:cubicBezTo>
                      <a:pt x="1375833" y="63864"/>
                      <a:pt x="1374130" y="39479"/>
                      <a:pt x="1358900" y="38464"/>
                    </a:cubicBezTo>
                    <a:cubicBezTo>
                      <a:pt x="1303343" y="34760"/>
                      <a:pt x="1248527" y="53603"/>
                      <a:pt x="1193800" y="63864"/>
                    </a:cubicBezTo>
                    <a:cubicBezTo>
                      <a:pt x="1180642" y="66331"/>
                      <a:pt x="1167674" y="70577"/>
                      <a:pt x="1155700" y="76564"/>
                    </a:cubicBezTo>
                    <a:cubicBezTo>
                      <a:pt x="1142048" y="83390"/>
                      <a:pt x="1131548" y="95765"/>
                      <a:pt x="1117600" y="101964"/>
                    </a:cubicBezTo>
                    <a:cubicBezTo>
                      <a:pt x="1093134" y="112838"/>
                      <a:pt x="1041400" y="127364"/>
                      <a:pt x="1041400" y="127364"/>
                    </a:cubicBezTo>
                    <a:cubicBezTo>
                      <a:pt x="973667" y="123131"/>
                      <a:pt x="905276" y="124983"/>
                      <a:pt x="838200" y="114664"/>
                    </a:cubicBezTo>
                    <a:cubicBezTo>
                      <a:pt x="824969" y="112628"/>
                      <a:pt x="863016" y="103624"/>
                      <a:pt x="876300" y="101964"/>
                    </a:cubicBezTo>
                    <a:cubicBezTo>
                      <a:pt x="931070" y="95118"/>
                      <a:pt x="986204" y="89264"/>
                      <a:pt x="1041400" y="89264"/>
                    </a:cubicBezTo>
                    <a:cubicBezTo>
                      <a:pt x="1071334" y="89264"/>
                      <a:pt x="982133" y="97731"/>
                      <a:pt x="952500" y="101964"/>
                    </a:cubicBezTo>
                    <a:cubicBezTo>
                      <a:pt x="965200" y="97731"/>
                      <a:pt x="980147" y="97627"/>
                      <a:pt x="990600" y="89264"/>
                    </a:cubicBezTo>
                    <a:cubicBezTo>
                      <a:pt x="1072664" y="23612"/>
                      <a:pt x="958335" y="70386"/>
                      <a:pt x="1054100" y="38464"/>
                    </a:cubicBezTo>
                    <a:cubicBezTo>
                      <a:pt x="1062567" y="25764"/>
                      <a:pt x="1064354" y="2257"/>
                      <a:pt x="1079500" y="364"/>
                    </a:cubicBezTo>
                    <a:cubicBezTo>
                      <a:pt x="1106067" y="-2957"/>
                      <a:pt x="1130300" y="17297"/>
                      <a:pt x="1155700" y="25764"/>
                    </a:cubicBezTo>
                    <a:lnTo>
                      <a:pt x="1231900" y="51164"/>
                    </a:lnTo>
                    <a:cubicBezTo>
                      <a:pt x="1244600" y="55397"/>
                      <a:pt x="1256639" y="63029"/>
                      <a:pt x="1270000" y="63864"/>
                    </a:cubicBezTo>
                    <a:lnTo>
                      <a:pt x="1473200" y="76564"/>
                    </a:lnTo>
                    <a:cubicBezTo>
                      <a:pt x="1498600" y="85031"/>
                      <a:pt x="1571677" y="87112"/>
                      <a:pt x="1549400" y="101964"/>
                    </a:cubicBezTo>
                    <a:cubicBezTo>
                      <a:pt x="1536700" y="110431"/>
                      <a:pt x="1524952" y="120538"/>
                      <a:pt x="1511300" y="127364"/>
                    </a:cubicBezTo>
                    <a:cubicBezTo>
                      <a:pt x="1459424" y="153302"/>
                      <a:pt x="1354849" y="149927"/>
                      <a:pt x="1320800" y="152764"/>
                    </a:cubicBezTo>
                    <a:cubicBezTo>
                      <a:pt x="1312333" y="165464"/>
                      <a:pt x="1301599" y="176916"/>
                      <a:pt x="1295400" y="190864"/>
                    </a:cubicBezTo>
                    <a:cubicBezTo>
                      <a:pt x="1284526" y="215330"/>
                      <a:pt x="1278467" y="241664"/>
                      <a:pt x="1270000" y="267064"/>
                    </a:cubicBezTo>
                    <a:lnTo>
                      <a:pt x="1257300" y="305164"/>
                    </a:lnTo>
                    <a:lnTo>
                      <a:pt x="1244600" y="343264"/>
                    </a:lnTo>
                    <a:lnTo>
                      <a:pt x="1231900" y="381364"/>
                    </a:lnTo>
                    <a:cubicBezTo>
                      <a:pt x="1227667" y="368664"/>
                      <a:pt x="1219200" y="329877"/>
                      <a:pt x="1219200" y="343264"/>
                    </a:cubicBezTo>
                    <a:cubicBezTo>
                      <a:pt x="1219200" y="373198"/>
                      <a:pt x="1223298" y="403492"/>
                      <a:pt x="1231900" y="432164"/>
                    </a:cubicBezTo>
                    <a:cubicBezTo>
                      <a:pt x="1236286" y="446784"/>
                      <a:pt x="1248833" y="457564"/>
                      <a:pt x="1257300" y="470264"/>
                    </a:cubicBezTo>
                    <a:cubicBezTo>
                      <a:pt x="1287408" y="620805"/>
                      <a:pt x="1247834" y="464839"/>
                      <a:pt x="1295400" y="571864"/>
                    </a:cubicBezTo>
                    <a:cubicBezTo>
                      <a:pt x="1339945" y="672090"/>
                      <a:pt x="1290360" y="627771"/>
                      <a:pt x="1358900" y="673464"/>
                    </a:cubicBezTo>
                    <a:cubicBezTo>
                      <a:pt x="1416714" y="846906"/>
                      <a:pt x="1353639" y="669656"/>
                      <a:pt x="1409700" y="800464"/>
                    </a:cubicBezTo>
                    <a:cubicBezTo>
                      <a:pt x="1427118" y="841107"/>
                      <a:pt x="1423173" y="854357"/>
                      <a:pt x="1435100" y="902064"/>
                    </a:cubicBezTo>
                    <a:cubicBezTo>
                      <a:pt x="1438347" y="915051"/>
                      <a:pt x="1439437" y="929711"/>
                      <a:pt x="1447800" y="940164"/>
                    </a:cubicBezTo>
                    <a:cubicBezTo>
                      <a:pt x="1457335" y="952083"/>
                      <a:pt x="1485900" y="950300"/>
                      <a:pt x="1485900" y="965564"/>
                    </a:cubicBezTo>
                    <a:cubicBezTo>
                      <a:pt x="1485900" y="978951"/>
                      <a:pt x="1460500" y="957097"/>
                      <a:pt x="1447800" y="952864"/>
                    </a:cubicBezTo>
                    <a:cubicBezTo>
                      <a:pt x="1439333" y="935931"/>
                      <a:pt x="1432140" y="918298"/>
                      <a:pt x="1422400" y="902064"/>
                    </a:cubicBezTo>
                    <a:cubicBezTo>
                      <a:pt x="1406694" y="875887"/>
                      <a:pt x="1371600" y="825864"/>
                      <a:pt x="1371600" y="825864"/>
                    </a:cubicBezTo>
                    <a:cubicBezTo>
                      <a:pt x="1367367" y="808931"/>
                      <a:pt x="1363695" y="791847"/>
                      <a:pt x="1358900" y="775064"/>
                    </a:cubicBezTo>
                    <a:cubicBezTo>
                      <a:pt x="1355222" y="762192"/>
                      <a:pt x="1348825" y="750091"/>
                      <a:pt x="1346200" y="736964"/>
                    </a:cubicBezTo>
                    <a:cubicBezTo>
                      <a:pt x="1340329" y="707611"/>
                      <a:pt x="1342102" y="676736"/>
                      <a:pt x="1333500" y="648064"/>
                    </a:cubicBezTo>
                    <a:cubicBezTo>
                      <a:pt x="1329114" y="633444"/>
                      <a:pt x="1314926" y="623616"/>
                      <a:pt x="1308100" y="609964"/>
                    </a:cubicBezTo>
                    <a:cubicBezTo>
                      <a:pt x="1259616" y="512997"/>
                      <a:pt x="1349428" y="643901"/>
                      <a:pt x="1257300" y="521064"/>
                    </a:cubicBezTo>
                    <a:cubicBezTo>
                      <a:pt x="1227073" y="430384"/>
                      <a:pt x="1217048" y="422587"/>
                      <a:pt x="1257300" y="482964"/>
                    </a:cubicBezTo>
                    <a:cubicBezTo>
                      <a:pt x="1288485" y="607704"/>
                      <a:pt x="1243336" y="455037"/>
                      <a:pt x="1308100" y="584564"/>
                    </a:cubicBezTo>
                    <a:cubicBezTo>
                      <a:pt x="1349105" y="666574"/>
                      <a:pt x="1284762" y="611339"/>
                      <a:pt x="1358900" y="660764"/>
                    </a:cubicBezTo>
                    <a:cubicBezTo>
                      <a:pt x="1399152" y="721141"/>
                      <a:pt x="1379473" y="684384"/>
                      <a:pt x="1409700" y="775064"/>
                    </a:cubicBezTo>
                    <a:lnTo>
                      <a:pt x="1422400" y="813164"/>
                    </a:lnTo>
                    <a:cubicBezTo>
                      <a:pt x="1426633" y="825864"/>
                      <a:pt x="1432475" y="838137"/>
                      <a:pt x="1435100" y="851264"/>
                    </a:cubicBezTo>
                    <a:cubicBezTo>
                      <a:pt x="1439333" y="872431"/>
                      <a:pt x="1437090" y="896022"/>
                      <a:pt x="1447800" y="914764"/>
                    </a:cubicBezTo>
                    <a:cubicBezTo>
                      <a:pt x="1455373" y="928016"/>
                      <a:pt x="1473200" y="931697"/>
                      <a:pt x="1485900" y="940164"/>
                    </a:cubicBezTo>
                    <a:cubicBezTo>
                      <a:pt x="1494367" y="952864"/>
                      <a:pt x="1507598" y="993072"/>
                      <a:pt x="1511300" y="978264"/>
                    </a:cubicBezTo>
                    <a:cubicBezTo>
                      <a:pt x="1518560" y="949224"/>
                      <a:pt x="1498600" y="859430"/>
                      <a:pt x="1498600" y="889364"/>
                    </a:cubicBezTo>
                    <a:cubicBezTo>
                      <a:pt x="1498600" y="923494"/>
                      <a:pt x="1507067" y="957097"/>
                      <a:pt x="1511300" y="990964"/>
                    </a:cubicBezTo>
                    <a:lnTo>
                      <a:pt x="1409700" y="1016364"/>
                    </a:lnTo>
                    <a:cubicBezTo>
                      <a:pt x="1392767" y="1020597"/>
                      <a:pt x="1375459" y="1023544"/>
                      <a:pt x="1358900" y="1029064"/>
                    </a:cubicBezTo>
                    <a:lnTo>
                      <a:pt x="1320800" y="1041764"/>
                    </a:lnTo>
                    <a:cubicBezTo>
                      <a:pt x="1270000" y="1037531"/>
                      <a:pt x="1218682" y="1037444"/>
                      <a:pt x="1168400" y="1029064"/>
                    </a:cubicBezTo>
                    <a:cubicBezTo>
                      <a:pt x="1141990" y="1024662"/>
                      <a:pt x="1118175" y="1010158"/>
                      <a:pt x="1092200" y="1003664"/>
                    </a:cubicBezTo>
                    <a:lnTo>
                      <a:pt x="1041400" y="990964"/>
                    </a:lnTo>
                    <a:cubicBezTo>
                      <a:pt x="1062567" y="982497"/>
                      <a:pt x="1082242" y="968082"/>
                      <a:pt x="1104900" y="965564"/>
                    </a:cubicBezTo>
                    <a:cubicBezTo>
                      <a:pt x="1342349" y="939181"/>
                      <a:pt x="1307587" y="937521"/>
                      <a:pt x="1447800" y="965564"/>
                    </a:cubicBezTo>
                    <a:cubicBezTo>
                      <a:pt x="1473320" y="1003844"/>
                      <a:pt x="1498942" y="1016364"/>
                      <a:pt x="1422400" y="1016364"/>
                    </a:cubicBezTo>
                    <a:cubicBezTo>
                      <a:pt x="1299560" y="1016364"/>
                      <a:pt x="1176867" y="1007897"/>
                      <a:pt x="1054100" y="1003664"/>
                    </a:cubicBezTo>
                    <a:cubicBezTo>
                      <a:pt x="1058333" y="982497"/>
                      <a:pt x="1063518" y="961499"/>
                      <a:pt x="1066800" y="940164"/>
                    </a:cubicBezTo>
                    <a:cubicBezTo>
                      <a:pt x="1071990" y="906431"/>
                      <a:pt x="1070520" y="871492"/>
                      <a:pt x="1079500" y="838564"/>
                    </a:cubicBezTo>
                    <a:cubicBezTo>
                      <a:pt x="1083516" y="823838"/>
                      <a:pt x="1098074" y="814116"/>
                      <a:pt x="1104900" y="800464"/>
                    </a:cubicBezTo>
                    <a:cubicBezTo>
                      <a:pt x="1110887" y="788490"/>
                      <a:pt x="1109237" y="772817"/>
                      <a:pt x="1117600" y="762364"/>
                    </a:cubicBezTo>
                    <a:cubicBezTo>
                      <a:pt x="1127135" y="750445"/>
                      <a:pt x="1143000" y="745431"/>
                      <a:pt x="1155700" y="736964"/>
                    </a:cubicBezTo>
                    <a:cubicBezTo>
                      <a:pt x="1165978" y="665016"/>
                      <a:pt x="1163991" y="657144"/>
                      <a:pt x="1181100" y="597264"/>
                    </a:cubicBezTo>
                    <a:cubicBezTo>
                      <a:pt x="1184778" y="584392"/>
                      <a:pt x="1203266" y="549698"/>
                      <a:pt x="1193800" y="559164"/>
                    </a:cubicBezTo>
                    <a:cubicBezTo>
                      <a:pt x="1176346" y="576618"/>
                      <a:pt x="1170511" y="602917"/>
                      <a:pt x="1155700" y="622664"/>
                    </a:cubicBezTo>
                    <a:cubicBezTo>
                      <a:pt x="1144924" y="637032"/>
                      <a:pt x="1128039" y="646149"/>
                      <a:pt x="1117600" y="660764"/>
                    </a:cubicBezTo>
                    <a:cubicBezTo>
                      <a:pt x="1073555" y="722427"/>
                      <a:pt x="1107138" y="694389"/>
                      <a:pt x="1079500" y="749664"/>
                    </a:cubicBezTo>
                    <a:cubicBezTo>
                      <a:pt x="1066021" y="776621"/>
                      <a:pt x="1015761" y="835687"/>
                      <a:pt x="1003300" y="851264"/>
                    </a:cubicBezTo>
                    <a:cubicBezTo>
                      <a:pt x="974653" y="965851"/>
                      <a:pt x="966861" y="919746"/>
                      <a:pt x="990600" y="990964"/>
                    </a:cubicBezTo>
                    <a:cubicBezTo>
                      <a:pt x="999067" y="974031"/>
                      <a:pt x="1008542" y="957565"/>
                      <a:pt x="1016000" y="940164"/>
                    </a:cubicBezTo>
                    <a:cubicBezTo>
                      <a:pt x="1021273" y="927859"/>
                      <a:pt x="1021274" y="913203"/>
                      <a:pt x="1028700" y="902064"/>
                    </a:cubicBezTo>
                    <a:cubicBezTo>
                      <a:pt x="1098393" y="797525"/>
                      <a:pt x="1039577" y="935950"/>
                      <a:pt x="1092200" y="813164"/>
                    </a:cubicBezTo>
                    <a:cubicBezTo>
                      <a:pt x="1097473" y="800859"/>
                      <a:pt x="1101653" y="788051"/>
                      <a:pt x="1104900" y="775064"/>
                    </a:cubicBezTo>
                    <a:cubicBezTo>
                      <a:pt x="1110135" y="754123"/>
                      <a:pt x="1117600" y="711564"/>
                      <a:pt x="1117600" y="711564"/>
                    </a:cubicBezTo>
                    <a:cubicBezTo>
                      <a:pt x="1116770" y="714883"/>
                      <a:pt x="1098825" y="792182"/>
                      <a:pt x="1092200" y="800464"/>
                    </a:cubicBezTo>
                    <a:cubicBezTo>
                      <a:pt x="1082665" y="812383"/>
                      <a:pt x="1065826" y="816093"/>
                      <a:pt x="1054100" y="825864"/>
                    </a:cubicBezTo>
                    <a:cubicBezTo>
                      <a:pt x="1040302" y="837362"/>
                      <a:pt x="1028700" y="851264"/>
                      <a:pt x="1016000" y="863964"/>
                    </a:cubicBezTo>
                    <a:cubicBezTo>
                      <a:pt x="984078" y="959729"/>
                      <a:pt x="1027139" y="841687"/>
                      <a:pt x="977900" y="940164"/>
                    </a:cubicBezTo>
                    <a:cubicBezTo>
                      <a:pt x="971913" y="952138"/>
                      <a:pt x="974666" y="968798"/>
                      <a:pt x="965200" y="978264"/>
                    </a:cubicBezTo>
                    <a:cubicBezTo>
                      <a:pt x="955734" y="987730"/>
                      <a:pt x="939800" y="986731"/>
                      <a:pt x="927100" y="990964"/>
                    </a:cubicBezTo>
                    <a:cubicBezTo>
                      <a:pt x="914400" y="986731"/>
                      <a:pt x="901305" y="983537"/>
                      <a:pt x="889000" y="978264"/>
                    </a:cubicBezTo>
                    <a:cubicBezTo>
                      <a:pt x="843884" y="958928"/>
                      <a:pt x="838364" y="952973"/>
                      <a:pt x="800100" y="927464"/>
                    </a:cubicBezTo>
                    <a:cubicBezTo>
                      <a:pt x="791633" y="914764"/>
                      <a:pt x="786187" y="899415"/>
                      <a:pt x="774700" y="889364"/>
                    </a:cubicBezTo>
                    <a:cubicBezTo>
                      <a:pt x="751726" y="869262"/>
                      <a:pt x="716816" y="862986"/>
                      <a:pt x="698500" y="838564"/>
                    </a:cubicBezTo>
                    <a:cubicBezTo>
                      <a:pt x="685800" y="821631"/>
                      <a:pt x="678012" y="799505"/>
                      <a:pt x="660400" y="787764"/>
                    </a:cubicBezTo>
                    <a:cubicBezTo>
                      <a:pt x="638123" y="772912"/>
                      <a:pt x="606477" y="777216"/>
                      <a:pt x="584200" y="762364"/>
                    </a:cubicBezTo>
                    <a:cubicBezTo>
                      <a:pt x="571500" y="753897"/>
                      <a:pt x="557826" y="746735"/>
                      <a:pt x="546100" y="736964"/>
                    </a:cubicBezTo>
                    <a:cubicBezTo>
                      <a:pt x="503969" y="701855"/>
                      <a:pt x="517198" y="697113"/>
                      <a:pt x="469900" y="673464"/>
                    </a:cubicBezTo>
                    <a:cubicBezTo>
                      <a:pt x="457926" y="667477"/>
                      <a:pt x="444500" y="664997"/>
                      <a:pt x="431800" y="660764"/>
                    </a:cubicBezTo>
                    <a:cubicBezTo>
                      <a:pt x="414867" y="648064"/>
                      <a:pt x="396733" y="636824"/>
                      <a:pt x="381000" y="622664"/>
                    </a:cubicBezTo>
                    <a:cubicBezTo>
                      <a:pt x="256724" y="510816"/>
                      <a:pt x="350530" y="576951"/>
                      <a:pt x="266700" y="521064"/>
                    </a:cubicBezTo>
                    <a:cubicBezTo>
                      <a:pt x="252452" y="478320"/>
                      <a:pt x="253709" y="476106"/>
                      <a:pt x="228600" y="432164"/>
                    </a:cubicBezTo>
                    <a:cubicBezTo>
                      <a:pt x="221027" y="418912"/>
                      <a:pt x="210026" y="407716"/>
                      <a:pt x="203200" y="394064"/>
                    </a:cubicBezTo>
                    <a:cubicBezTo>
                      <a:pt x="197213" y="382090"/>
                      <a:pt x="177113" y="355964"/>
                      <a:pt x="190500" y="355964"/>
                    </a:cubicBezTo>
                    <a:cubicBezTo>
                      <a:pt x="208461" y="355964"/>
                      <a:pt x="217573" y="379887"/>
                      <a:pt x="228600" y="394064"/>
                    </a:cubicBezTo>
                    <a:cubicBezTo>
                      <a:pt x="247342" y="418161"/>
                      <a:pt x="261445" y="445576"/>
                      <a:pt x="279400" y="470264"/>
                    </a:cubicBezTo>
                    <a:cubicBezTo>
                      <a:pt x="295343" y="492186"/>
                      <a:pt x="315164" y="511210"/>
                      <a:pt x="330200" y="533764"/>
                    </a:cubicBezTo>
                    <a:cubicBezTo>
                      <a:pt x="402419" y="642093"/>
                      <a:pt x="296538" y="525502"/>
                      <a:pt x="406400" y="635364"/>
                    </a:cubicBezTo>
                    <a:cubicBezTo>
                      <a:pt x="429685" y="705218"/>
                      <a:pt x="405109" y="642630"/>
                      <a:pt x="444500" y="711564"/>
                    </a:cubicBezTo>
                    <a:cubicBezTo>
                      <a:pt x="453893" y="728002"/>
                      <a:pt x="457780" y="747820"/>
                      <a:pt x="469900" y="762364"/>
                    </a:cubicBezTo>
                    <a:cubicBezTo>
                      <a:pt x="479671" y="774090"/>
                      <a:pt x="495300" y="779297"/>
                      <a:pt x="508000" y="787764"/>
                    </a:cubicBezTo>
                    <a:cubicBezTo>
                      <a:pt x="516467" y="800464"/>
                      <a:pt x="522607" y="815071"/>
                      <a:pt x="533400" y="825864"/>
                    </a:cubicBezTo>
                    <a:cubicBezTo>
                      <a:pt x="544193" y="836657"/>
                      <a:pt x="558100" y="843955"/>
                      <a:pt x="571500" y="851264"/>
                    </a:cubicBezTo>
                    <a:cubicBezTo>
                      <a:pt x="703678" y="923361"/>
                      <a:pt x="629546" y="888000"/>
                      <a:pt x="736600" y="914764"/>
                    </a:cubicBezTo>
                    <a:cubicBezTo>
                      <a:pt x="749587" y="918011"/>
                      <a:pt x="761828" y="923786"/>
                      <a:pt x="774700" y="927464"/>
                    </a:cubicBezTo>
                    <a:cubicBezTo>
                      <a:pt x="791483" y="932259"/>
                      <a:pt x="808461" y="936378"/>
                      <a:pt x="825500" y="940164"/>
                    </a:cubicBezTo>
                    <a:cubicBezTo>
                      <a:pt x="884425" y="953258"/>
                      <a:pt x="885598" y="950078"/>
                      <a:pt x="939800" y="965564"/>
                    </a:cubicBezTo>
                    <a:cubicBezTo>
                      <a:pt x="952672" y="969242"/>
                      <a:pt x="965595" y="972991"/>
                      <a:pt x="977900" y="978264"/>
                    </a:cubicBezTo>
                    <a:cubicBezTo>
                      <a:pt x="995301" y="985722"/>
                      <a:pt x="1047632" y="1003664"/>
                      <a:pt x="1028700" y="1003664"/>
                    </a:cubicBezTo>
                    <a:cubicBezTo>
                      <a:pt x="982306" y="1003664"/>
                      <a:pt x="909017" y="971031"/>
                      <a:pt x="863600" y="952864"/>
                    </a:cubicBezTo>
                    <a:cubicBezTo>
                      <a:pt x="850900" y="940164"/>
                      <a:pt x="839298" y="926262"/>
                      <a:pt x="825500" y="914764"/>
                    </a:cubicBezTo>
                    <a:cubicBezTo>
                      <a:pt x="759953" y="860141"/>
                      <a:pt x="812906" y="922820"/>
                      <a:pt x="749300" y="851264"/>
                    </a:cubicBezTo>
                    <a:cubicBezTo>
                      <a:pt x="715304" y="813018"/>
                      <a:pt x="676707" y="757629"/>
                      <a:pt x="635000" y="724264"/>
                    </a:cubicBezTo>
                    <a:cubicBezTo>
                      <a:pt x="517735" y="630452"/>
                      <a:pt x="593378" y="719568"/>
                      <a:pt x="520700" y="622664"/>
                    </a:cubicBezTo>
                    <a:cubicBezTo>
                      <a:pt x="474383" y="483713"/>
                      <a:pt x="548252" y="694180"/>
                      <a:pt x="482600" y="546464"/>
                    </a:cubicBezTo>
                    <a:cubicBezTo>
                      <a:pt x="471726" y="521998"/>
                      <a:pt x="465667" y="495664"/>
                      <a:pt x="457200" y="470264"/>
                    </a:cubicBezTo>
                    <a:cubicBezTo>
                      <a:pt x="452967" y="457564"/>
                      <a:pt x="457200" y="436397"/>
                      <a:pt x="444500" y="432164"/>
                    </a:cubicBezTo>
                    <a:cubicBezTo>
                      <a:pt x="348735" y="400242"/>
                      <a:pt x="466777" y="443303"/>
                      <a:pt x="368300" y="394064"/>
                    </a:cubicBezTo>
                    <a:cubicBezTo>
                      <a:pt x="337928" y="378878"/>
                      <a:pt x="299675" y="366956"/>
                      <a:pt x="266700" y="355964"/>
                    </a:cubicBezTo>
                    <a:cubicBezTo>
                      <a:pt x="239587" y="437302"/>
                      <a:pt x="238675" y="420700"/>
                      <a:pt x="279400" y="559164"/>
                    </a:cubicBezTo>
                    <a:cubicBezTo>
                      <a:pt x="285373" y="579471"/>
                      <a:pt x="305197" y="592740"/>
                      <a:pt x="317500" y="609964"/>
                    </a:cubicBezTo>
                    <a:cubicBezTo>
                      <a:pt x="326372" y="622384"/>
                      <a:pt x="331413" y="638013"/>
                      <a:pt x="342900" y="648064"/>
                    </a:cubicBezTo>
                    <a:cubicBezTo>
                      <a:pt x="396647" y="695092"/>
                      <a:pt x="404871" y="694121"/>
                      <a:pt x="457200" y="711564"/>
                    </a:cubicBezTo>
                    <a:cubicBezTo>
                      <a:pt x="641365" y="849688"/>
                      <a:pt x="410346" y="684790"/>
                      <a:pt x="546100" y="762364"/>
                    </a:cubicBezTo>
                    <a:cubicBezTo>
                      <a:pt x="551677" y="765551"/>
                      <a:pt x="620705" y="820503"/>
                      <a:pt x="635000" y="825864"/>
                    </a:cubicBezTo>
                    <a:cubicBezTo>
                      <a:pt x="655211" y="833443"/>
                      <a:pt x="677559" y="833329"/>
                      <a:pt x="698500" y="838564"/>
                    </a:cubicBezTo>
                    <a:cubicBezTo>
                      <a:pt x="711487" y="841811"/>
                      <a:pt x="724065" y="846564"/>
                      <a:pt x="736600" y="851264"/>
                    </a:cubicBezTo>
                    <a:cubicBezTo>
                      <a:pt x="757946" y="859269"/>
                      <a:pt x="777453" y="874051"/>
                      <a:pt x="800100" y="876664"/>
                    </a:cubicBezTo>
                    <a:cubicBezTo>
                      <a:pt x="888514" y="886866"/>
                      <a:pt x="977900" y="885131"/>
                      <a:pt x="1066800" y="889364"/>
                    </a:cubicBezTo>
                    <a:cubicBezTo>
                      <a:pt x="1075267" y="902064"/>
                      <a:pt x="1089691" y="912408"/>
                      <a:pt x="1092200" y="927464"/>
                    </a:cubicBezTo>
                    <a:cubicBezTo>
                      <a:pt x="1098334" y="964270"/>
                      <a:pt x="1063661" y="976123"/>
                      <a:pt x="1041400" y="990964"/>
                    </a:cubicBezTo>
                    <a:cubicBezTo>
                      <a:pt x="1003300" y="986731"/>
                      <a:pt x="963739" y="989538"/>
                      <a:pt x="927100" y="978264"/>
                    </a:cubicBezTo>
                    <a:cubicBezTo>
                      <a:pt x="906869" y="972039"/>
                      <a:pt x="894678" y="950666"/>
                      <a:pt x="876300" y="940164"/>
                    </a:cubicBezTo>
                    <a:cubicBezTo>
                      <a:pt x="864677" y="933522"/>
                      <a:pt x="850900" y="931697"/>
                      <a:pt x="838200" y="927464"/>
                    </a:cubicBezTo>
                    <a:cubicBezTo>
                      <a:pt x="692460" y="810872"/>
                      <a:pt x="835869" y="913598"/>
                      <a:pt x="736600" y="863964"/>
                    </a:cubicBezTo>
                    <a:cubicBezTo>
                      <a:pt x="705585" y="848456"/>
                      <a:pt x="676463" y="817722"/>
                      <a:pt x="647700" y="800464"/>
                    </a:cubicBezTo>
                    <a:cubicBezTo>
                      <a:pt x="592591" y="767399"/>
                      <a:pt x="582854" y="766149"/>
                      <a:pt x="533400" y="749664"/>
                    </a:cubicBezTo>
                    <a:lnTo>
                      <a:pt x="431800" y="648064"/>
                    </a:lnTo>
                    <a:cubicBezTo>
                      <a:pt x="419100" y="635364"/>
                      <a:pt x="403663" y="624908"/>
                      <a:pt x="393700" y="609964"/>
                    </a:cubicBezTo>
                    <a:cubicBezTo>
                      <a:pt x="385233" y="597264"/>
                      <a:pt x="380219" y="581399"/>
                      <a:pt x="368300" y="571864"/>
                    </a:cubicBezTo>
                    <a:cubicBezTo>
                      <a:pt x="357847" y="563501"/>
                      <a:pt x="342174" y="565151"/>
                      <a:pt x="330200" y="559164"/>
                    </a:cubicBezTo>
                    <a:cubicBezTo>
                      <a:pt x="316548" y="552338"/>
                      <a:pt x="304800" y="542231"/>
                      <a:pt x="292100" y="533764"/>
                    </a:cubicBezTo>
                    <a:cubicBezTo>
                      <a:pt x="283633" y="521064"/>
                      <a:pt x="281964" y="495664"/>
                      <a:pt x="266700" y="495664"/>
                    </a:cubicBezTo>
                    <a:cubicBezTo>
                      <a:pt x="239762" y="495664"/>
                      <a:pt x="210755" y="571972"/>
                      <a:pt x="203200" y="584564"/>
                    </a:cubicBezTo>
                    <a:cubicBezTo>
                      <a:pt x="187494" y="610741"/>
                      <a:pt x="162053" y="631804"/>
                      <a:pt x="152400" y="660764"/>
                    </a:cubicBezTo>
                    <a:cubicBezTo>
                      <a:pt x="148167" y="673464"/>
                      <a:pt x="145687" y="686890"/>
                      <a:pt x="139700" y="698864"/>
                    </a:cubicBezTo>
                    <a:cubicBezTo>
                      <a:pt x="132874" y="712516"/>
                      <a:pt x="120499" y="723016"/>
                      <a:pt x="114300" y="736964"/>
                    </a:cubicBezTo>
                    <a:cubicBezTo>
                      <a:pt x="103426" y="761430"/>
                      <a:pt x="97367" y="787764"/>
                      <a:pt x="88900" y="813164"/>
                    </a:cubicBezTo>
                    <a:lnTo>
                      <a:pt x="63500" y="889364"/>
                    </a:lnTo>
                    <a:cubicBezTo>
                      <a:pt x="59267" y="902064"/>
                      <a:pt x="60266" y="917998"/>
                      <a:pt x="50800" y="927464"/>
                    </a:cubicBezTo>
                    <a:lnTo>
                      <a:pt x="12700" y="965564"/>
                    </a:lnTo>
                    <a:cubicBezTo>
                      <a:pt x="8467" y="952864"/>
                      <a:pt x="0" y="940851"/>
                      <a:pt x="0" y="927464"/>
                    </a:cubicBezTo>
                    <a:cubicBezTo>
                      <a:pt x="0" y="905878"/>
                      <a:pt x="6497" y="884639"/>
                      <a:pt x="12700" y="863964"/>
                    </a:cubicBezTo>
                    <a:cubicBezTo>
                      <a:pt x="21294" y="835316"/>
                      <a:pt x="47700" y="777314"/>
                      <a:pt x="63500" y="749664"/>
                    </a:cubicBezTo>
                    <a:cubicBezTo>
                      <a:pt x="71073" y="736412"/>
                      <a:pt x="82074" y="725216"/>
                      <a:pt x="88900" y="711564"/>
                    </a:cubicBezTo>
                    <a:cubicBezTo>
                      <a:pt x="116538" y="656289"/>
                      <a:pt x="82955" y="684327"/>
                      <a:pt x="127000" y="622664"/>
                    </a:cubicBezTo>
                    <a:cubicBezTo>
                      <a:pt x="137439" y="608049"/>
                      <a:pt x="154073" y="598741"/>
                      <a:pt x="165100" y="584564"/>
                    </a:cubicBezTo>
                    <a:cubicBezTo>
                      <a:pt x="183842" y="560467"/>
                      <a:pt x="194314" y="529950"/>
                      <a:pt x="215900" y="508364"/>
                    </a:cubicBezTo>
                    <a:cubicBezTo>
                      <a:pt x="228600" y="495664"/>
                      <a:pt x="254000" y="452303"/>
                      <a:pt x="254000" y="470264"/>
                    </a:cubicBezTo>
                    <a:cubicBezTo>
                      <a:pt x="254000" y="494948"/>
                      <a:pt x="226939" y="511686"/>
                      <a:pt x="215900" y="533764"/>
                    </a:cubicBezTo>
                    <a:cubicBezTo>
                      <a:pt x="205705" y="554154"/>
                      <a:pt x="198291" y="575839"/>
                      <a:pt x="190500" y="597264"/>
                    </a:cubicBezTo>
                    <a:cubicBezTo>
                      <a:pt x="181350" y="622426"/>
                      <a:pt x="179952" y="651187"/>
                      <a:pt x="165100" y="673464"/>
                    </a:cubicBezTo>
                    <a:lnTo>
                      <a:pt x="139700" y="711564"/>
                    </a:lnTo>
                    <a:cubicBezTo>
                      <a:pt x="135467" y="741197"/>
                      <a:pt x="131921" y="770937"/>
                      <a:pt x="127000" y="800464"/>
                    </a:cubicBezTo>
                    <a:cubicBezTo>
                      <a:pt x="123451" y="821756"/>
                      <a:pt x="114300" y="885550"/>
                      <a:pt x="114300" y="863964"/>
                    </a:cubicBezTo>
                    <a:cubicBezTo>
                      <a:pt x="114300" y="808768"/>
                      <a:pt x="120551" y="753682"/>
                      <a:pt x="127000" y="698864"/>
                    </a:cubicBezTo>
                    <a:cubicBezTo>
                      <a:pt x="129039" y="681529"/>
                      <a:pt x="134684" y="664782"/>
                      <a:pt x="139700" y="648064"/>
                    </a:cubicBezTo>
                    <a:lnTo>
                      <a:pt x="177800" y="533764"/>
                    </a:lnTo>
                    <a:cubicBezTo>
                      <a:pt x="195254" y="481402"/>
                      <a:pt x="180270" y="496420"/>
                      <a:pt x="241300" y="470264"/>
                    </a:cubicBezTo>
                    <a:cubicBezTo>
                      <a:pt x="253605" y="464991"/>
                      <a:pt x="288866" y="448098"/>
                      <a:pt x="279400" y="457564"/>
                    </a:cubicBezTo>
                    <a:cubicBezTo>
                      <a:pt x="266013" y="470951"/>
                      <a:pt x="243144" y="470844"/>
                      <a:pt x="228600" y="482964"/>
                    </a:cubicBezTo>
                    <a:cubicBezTo>
                      <a:pt x="202149" y="505007"/>
                      <a:pt x="126179" y="573507"/>
                      <a:pt x="101600" y="622664"/>
                    </a:cubicBezTo>
                    <a:cubicBezTo>
                      <a:pt x="46011" y="733841"/>
                      <a:pt x="99880" y="639952"/>
                      <a:pt x="63500" y="736964"/>
                    </a:cubicBezTo>
                    <a:cubicBezTo>
                      <a:pt x="56853" y="754691"/>
                      <a:pt x="44747" y="770037"/>
                      <a:pt x="38100" y="787764"/>
                    </a:cubicBezTo>
                    <a:cubicBezTo>
                      <a:pt x="2953" y="881489"/>
                      <a:pt x="51474" y="799453"/>
                      <a:pt x="0" y="876664"/>
                    </a:cubicBezTo>
                    <a:cubicBezTo>
                      <a:pt x="4233" y="889364"/>
                      <a:pt x="-687" y="914764"/>
                      <a:pt x="12700" y="914764"/>
                    </a:cubicBezTo>
                    <a:cubicBezTo>
                      <a:pt x="26087" y="914764"/>
                      <a:pt x="19413" y="888638"/>
                      <a:pt x="25400" y="876664"/>
                    </a:cubicBezTo>
                    <a:cubicBezTo>
                      <a:pt x="81875" y="763713"/>
                      <a:pt x="17605" y="936201"/>
                      <a:pt x="76200" y="775064"/>
                    </a:cubicBezTo>
                    <a:cubicBezTo>
                      <a:pt x="85350" y="749902"/>
                      <a:pt x="86748" y="721141"/>
                      <a:pt x="101600" y="698864"/>
                    </a:cubicBezTo>
                    <a:lnTo>
                      <a:pt x="152400" y="622664"/>
                    </a:lnTo>
                    <a:cubicBezTo>
                      <a:pt x="156633" y="601497"/>
                      <a:pt x="157521" y="579375"/>
                      <a:pt x="165100" y="559164"/>
                    </a:cubicBezTo>
                    <a:cubicBezTo>
                      <a:pt x="170459" y="544872"/>
                      <a:pt x="186798" y="535872"/>
                      <a:pt x="190500" y="521064"/>
                    </a:cubicBezTo>
                    <a:cubicBezTo>
                      <a:pt x="199797" y="483874"/>
                      <a:pt x="195682" y="444354"/>
                      <a:pt x="203200" y="406764"/>
                    </a:cubicBezTo>
                    <a:cubicBezTo>
                      <a:pt x="208451" y="380510"/>
                      <a:pt x="228600" y="330564"/>
                      <a:pt x="228600" y="330564"/>
                    </a:cubicBezTo>
                    <a:cubicBezTo>
                      <a:pt x="224367" y="241664"/>
                      <a:pt x="237486" y="150207"/>
                      <a:pt x="215900" y="63864"/>
                    </a:cubicBezTo>
                    <a:cubicBezTo>
                      <a:pt x="211667" y="46931"/>
                      <a:pt x="181883" y="71769"/>
                      <a:pt x="165100" y="76564"/>
                    </a:cubicBezTo>
                    <a:cubicBezTo>
                      <a:pt x="152228" y="80242"/>
                      <a:pt x="127000" y="102651"/>
                      <a:pt x="127000" y="89264"/>
                    </a:cubicBezTo>
                    <a:cubicBezTo>
                      <a:pt x="127000" y="74000"/>
                      <a:pt x="178752" y="70690"/>
                      <a:pt x="165100" y="63864"/>
                    </a:cubicBezTo>
                    <a:cubicBezTo>
                      <a:pt x="145793" y="54211"/>
                      <a:pt x="86336" y="91828"/>
                      <a:pt x="101600" y="76564"/>
                    </a:cubicBezTo>
                    <a:cubicBezTo>
                      <a:pt x="120532" y="57632"/>
                      <a:pt x="152400" y="59631"/>
                      <a:pt x="177800" y="51164"/>
                    </a:cubicBezTo>
                    <a:lnTo>
                      <a:pt x="215900" y="38464"/>
                    </a:lnTo>
                    <a:cubicBezTo>
                      <a:pt x="283633" y="42697"/>
                      <a:pt x="352065" y="40580"/>
                      <a:pt x="419100" y="51164"/>
                    </a:cubicBezTo>
                    <a:cubicBezTo>
                      <a:pt x="434177" y="53545"/>
                      <a:pt x="443171" y="70551"/>
                      <a:pt x="457200" y="76564"/>
                    </a:cubicBezTo>
                    <a:cubicBezTo>
                      <a:pt x="473243" y="83440"/>
                      <a:pt x="490699" y="86957"/>
                      <a:pt x="508000" y="89264"/>
                    </a:cubicBezTo>
                    <a:cubicBezTo>
                      <a:pt x="554349" y="95444"/>
                      <a:pt x="694459" y="101964"/>
                      <a:pt x="647700" y="101964"/>
                    </a:cubicBezTo>
                    <a:cubicBezTo>
                      <a:pt x="525735" y="101964"/>
                      <a:pt x="368168" y="87136"/>
                      <a:pt x="241300" y="76564"/>
                    </a:cubicBezTo>
                    <a:cubicBezTo>
                      <a:pt x="312693" y="52766"/>
                      <a:pt x="281708" y="69406"/>
                      <a:pt x="190500" y="51164"/>
                    </a:cubicBezTo>
                    <a:cubicBezTo>
                      <a:pt x="177373" y="48539"/>
                      <a:pt x="165100" y="42697"/>
                      <a:pt x="152400" y="38464"/>
                    </a:cubicBezTo>
                    <a:cubicBezTo>
                      <a:pt x="216257" y="17178"/>
                      <a:pt x="207577" y="14158"/>
                      <a:pt x="304800" y="38464"/>
                    </a:cubicBezTo>
                    <a:cubicBezTo>
                      <a:pt x="319608" y="42166"/>
                      <a:pt x="329248" y="57038"/>
                      <a:pt x="342900" y="63864"/>
                    </a:cubicBezTo>
                    <a:cubicBezTo>
                      <a:pt x="354874" y="69851"/>
                      <a:pt x="368300" y="72331"/>
                      <a:pt x="381000" y="76564"/>
                    </a:cubicBezTo>
                    <a:cubicBezTo>
                      <a:pt x="342900" y="80797"/>
                      <a:pt x="304649" y="83843"/>
                      <a:pt x="266700" y="89264"/>
                    </a:cubicBezTo>
                    <a:cubicBezTo>
                      <a:pt x="245331" y="92317"/>
                      <a:pt x="218464" y="86700"/>
                      <a:pt x="203200" y="101964"/>
                    </a:cubicBezTo>
                    <a:cubicBezTo>
                      <a:pt x="184268" y="120896"/>
                      <a:pt x="177800" y="178164"/>
                      <a:pt x="177800" y="178164"/>
                    </a:cubicBezTo>
                    <a:cubicBezTo>
                      <a:pt x="182033" y="233197"/>
                      <a:pt x="174640" y="290396"/>
                      <a:pt x="190500" y="343264"/>
                    </a:cubicBezTo>
                    <a:cubicBezTo>
                      <a:pt x="194886" y="357884"/>
                      <a:pt x="211514" y="319784"/>
                      <a:pt x="215900" y="305164"/>
                    </a:cubicBezTo>
                    <a:cubicBezTo>
                      <a:pt x="260476" y="156578"/>
                      <a:pt x="196843" y="263900"/>
                      <a:pt x="254000" y="178164"/>
                    </a:cubicBezTo>
                    <a:cubicBezTo>
                      <a:pt x="249767" y="220497"/>
                      <a:pt x="241300" y="262620"/>
                      <a:pt x="241300" y="305164"/>
                    </a:cubicBezTo>
                    <a:cubicBezTo>
                      <a:pt x="241300" y="326750"/>
                      <a:pt x="248320" y="262489"/>
                      <a:pt x="254000" y="241664"/>
                    </a:cubicBezTo>
                    <a:cubicBezTo>
                      <a:pt x="261045" y="215833"/>
                      <a:pt x="270933" y="190864"/>
                      <a:pt x="279400" y="165464"/>
                    </a:cubicBezTo>
                    <a:lnTo>
                      <a:pt x="266700" y="203564"/>
                    </a:lnTo>
                    <a:lnTo>
                      <a:pt x="241300" y="279764"/>
                    </a:lnTo>
                    <a:lnTo>
                      <a:pt x="228600" y="317864"/>
                    </a:lnTo>
                    <a:cubicBezTo>
                      <a:pt x="252178" y="459331"/>
                      <a:pt x="222056" y="342876"/>
                      <a:pt x="266700" y="432164"/>
                    </a:cubicBezTo>
                    <a:cubicBezTo>
                      <a:pt x="297174" y="493112"/>
                      <a:pt x="254132" y="459834"/>
                      <a:pt x="317500" y="533764"/>
                    </a:cubicBezTo>
                    <a:cubicBezTo>
                      <a:pt x="327433" y="545353"/>
                      <a:pt x="343874" y="549393"/>
                      <a:pt x="355600" y="559164"/>
                    </a:cubicBezTo>
                    <a:cubicBezTo>
                      <a:pt x="369398" y="570662"/>
                      <a:pt x="379902" y="585766"/>
                      <a:pt x="393700" y="597264"/>
                    </a:cubicBezTo>
                    <a:cubicBezTo>
                      <a:pt x="405426" y="607035"/>
                      <a:pt x="419380" y="613792"/>
                      <a:pt x="431800" y="622664"/>
                    </a:cubicBezTo>
                    <a:cubicBezTo>
                      <a:pt x="449024" y="634967"/>
                      <a:pt x="465260" y="648626"/>
                      <a:pt x="482600" y="660764"/>
                    </a:cubicBezTo>
                    <a:cubicBezTo>
                      <a:pt x="507609" y="678270"/>
                      <a:pt x="558800" y="711564"/>
                      <a:pt x="558800" y="711564"/>
                    </a:cubicBezTo>
                    <a:cubicBezTo>
                      <a:pt x="615606" y="796773"/>
                      <a:pt x="548688" y="713289"/>
                      <a:pt x="622300" y="762364"/>
                    </a:cubicBezTo>
                    <a:cubicBezTo>
                      <a:pt x="637244" y="772327"/>
                      <a:pt x="646602" y="788966"/>
                      <a:pt x="660400" y="800464"/>
                    </a:cubicBezTo>
                    <a:cubicBezTo>
                      <a:pt x="672126" y="810235"/>
                      <a:pt x="686774" y="816093"/>
                      <a:pt x="698500" y="825864"/>
                    </a:cubicBezTo>
                    <a:cubicBezTo>
                      <a:pt x="712298" y="837362"/>
                      <a:pt x="725102" y="850166"/>
                      <a:pt x="736600" y="863964"/>
                    </a:cubicBezTo>
                    <a:cubicBezTo>
                      <a:pt x="746371" y="875690"/>
                      <a:pt x="749300" y="893597"/>
                      <a:pt x="762000" y="902064"/>
                    </a:cubicBezTo>
                    <a:cubicBezTo>
                      <a:pt x="776523" y="911746"/>
                      <a:pt x="795644" y="911547"/>
                      <a:pt x="812800" y="914764"/>
                    </a:cubicBezTo>
                    <a:cubicBezTo>
                      <a:pt x="863419" y="924255"/>
                      <a:pt x="965200" y="940164"/>
                      <a:pt x="965200" y="940164"/>
                    </a:cubicBezTo>
                    <a:cubicBezTo>
                      <a:pt x="952500" y="944397"/>
                      <a:pt x="937553" y="944501"/>
                      <a:pt x="927100" y="952864"/>
                    </a:cubicBezTo>
                    <a:cubicBezTo>
                      <a:pt x="915181" y="962399"/>
                      <a:pt x="912493" y="980171"/>
                      <a:pt x="901700" y="990964"/>
                    </a:cubicBezTo>
                    <a:cubicBezTo>
                      <a:pt x="890907" y="1001757"/>
                      <a:pt x="876300" y="1007897"/>
                      <a:pt x="863600" y="1016364"/>
                    </a:cubicBezTo>
                    <a:cubicBezTo>
                      <a:pt x="838084" y="1092911"/>
                      <a:pt x="872531" y="1019505"/>
                      <a:pt x="800100" y="1079864"/>
                    </a:cubicBezTo>
                    <a:cubicBezTo>
                      <a:pt x="788374" y="1089635"/>
                      <a:pt x="759436" y="1117964"/>
                      <a:pt x="774700" y="1117964"/>
                    </a:cubicBezTo>
                    <a:cubicBezTo>
                      <a:pt x="795867" y="1117964"/>
                      <a:pt x="807122" y="1090366"/>
                      <a:pt x="825500" y="1079864"/>
                    </a:cubicBezTo>
                    <a:cubicBezTo>
                      <a:pt x="837123" y="1073222"/>
                      <a:pt x="851626" y="1073151"/>
                      <a:pt x="863600" y="1067164"/>
                    </a:cubicBezTo>
                    <a:cubicBezTo>
                      <a:pt x="877252" y="1060338"/>
                      <a:pt x="916180" y="1046591"/>
                      <a:pt x="901700" y="1041764"/>
                    </a:cubicBezTo>
                    <a:cubicBezTo>
                      <a:pt x="877271" y="1033621"/>
                      <a:pt x="850900" y="1050231"/>
                      <a:pt x="825500" y="1054464"/>
                    </a:cubicBezTo>
                    <a:cubicBezTo>
                      <a:pt x="812800" y="1067164"/>
                      <a:pt x="802344" y="1082601"/>
                      <a:pt x="787400" y="1092564"/>
                    </a:cubicBezTo>
                    <a:cubicBezTo>
                      <a:pt x="776261" y="1099990"/>
                      <a:pt x="759753" y="1096901"/>
                      <a:pt x="749300" y="1105264"/>
                    </a:cubicBezTo>
                    <a:cubicBezTo>
                      <a:pt x="737381" y="1114799"/>
                      <a:pt x="735819" y="1133829"/>
                      <a:pt x="723900" y="1143364"/>
                    </a:cubicBezTo>
                    <a:cubicBezTo>
                      <a:pt x="713447" y="1151727"/>
                      <a:pt x="699095" y="1154500"/>
                      <a:pt x="685800" y="1156064"/>
                    </a:cubicBezTo>
                    <a:cubicBezTo>
                      <a:pt x="626789" y="1163006"/>
                      <a:pt x="567267" y="1164531"/>
                      <a:pt x="508000" y="1168764"/>
                    </a:cubicBezTo>
                    <a:cubicBezTo>
                      <a:pt x="609600" y="1172997"/>
                      <a:pt x="711390" y="1173952"/>
                      <a:pt x="812800" y="1181464"/>
                    </a:cubicBezTo>
                    <a:cubicBezTo>
                      <a:pt x="826150" y="1182453"/>
                      <a:pt x="847653" y="1181177"/>
                      <a:pt x="850900" y="1194164"/>
                    </a:cubicBezTo>
                    <a:cubicBezTo>
                      <a:pt x="854602" y="1208972"/>
                      <a:pt x="833967" y="1219564"/>
                      <a:pt x="825500" y="1232264"/>
                    </a:cubicBezTo>
                    <a:cubicBezTo>
                      <a:pt x="753533" y="1228031"/>
                      <a:pt x="680291" y="1233702"/>
                      <a:pt x="609600" y="1219564"/>
                    </a:cubicBezTo>
                    <a:cubicBezTo>
                      <a:pt x="591988" y="1216042"/>
                      <a:pt x="554824" y="1188134"/>
                      <a:pt x="571500" y="1181464"/>
                    </a:cubicBezTo>
                    <a:cubicBezTo>
                      <a:pt x="603189" y="1168788"/>
                      <a:pt x="639233" y="1189931"/>
                      <a:pt x="673100" y="1194164"/>
                    </a:cubicBezTo>
                    <a:cubicBezTo>
                      <a:pt x="812737" y="1180200"/>
                      <a:pt x="757556" y="1181464"/>
                      <a:pt x="838200" y="118146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2108200" y="4216400"/>
                <a:ext cx="584965" cy="600470"/>
              </a:xfrm>
              <a:custGeom>
                <a:avLst/>
                <a:gdLst>
                  <a:gd name="connsiteX0" fmla="*/ 304800 w 584965"/>
                  <a:gd name="connsiteY0" fmla="*/ 444500 h 600470"/>
                  <a:gd name="connsiteX1" fmla="*/ 279400 w 584965"/>
                  <a:gd name="connsiteY1" fmla="*/ 546100 h 600470"/>
                  <a:gd name="connsiteX2" fmla="*/ 254000 w 584965"/>
                  <a:gd name="connsiteY2" fmla="*/ 584200 h 600470"/>
                  <a:gd name="connsiteX3" fmla="*/ 241300 w 584965"/>
                  <a:gd name="connsiteY3" fmla="*/ 533400 h 600470"/>
                  <a:gd name="connsiteX4" fmla="*/ 266700 w 584965"/>
                  <a:gd name="connsiteY4" fmla="*/ 431800 h 600470"/>
                  <a:gd name="connsiteX5" fmla="*/ 254000 w 584965"/>
                  <a:gd name="connsiteY5" fmla="*/ 546100 h 600470"/>
                  <a:gd name="connsiteX6" fmla="*/ 241300 w 584965"/>
                  <a:gd name="connsiteY6" fmla="*/ 596900 h 600470"/>
                  <a:gd name="connsiteX7" fmla="*/ 266700 w 584965"/>
                  <a:gd name="connsiteY7" fmla="*/ 482600 h 600470"/>
                  <a:gd name="connsiteX8" fmla="*/ 292100 w 584965"/>
                  <a:gd name="connsiteY8" fmla="*/ 444500 h 600470"/>
                  <a:gd name="connsiteX9" fmla="*/ 342900 w 584965"/>
                  <a:gd name="connsiteY9" fmla="*/ 330200 h 600470"/>
                  <a:gd name="connsiteX10" fmla="*/ 355600 w 584965"/>
                  <a:gd name="connsiteY10" fmla="*/ 165100 h 600470"/>
                  <a:gd name="connsiteX11" fmla="*/ 342900 w 584965"/>
                  <a:gd name="connsiteY11" fmla="*/ 101600 h 600470"/>
                  <a:gd name="connsiteX12" fmla="*/ 304800 w 584965"/>
                  <a:gd name="connsiteY12" fmla="*/ 88900 h 600470"/>
                  <a:gd name="connsiteX13" fmla="*/ 127000 w 584965"/>
                  <a:gd name="connsiteY13" fmla="*/ 101600 h 600470"/>
                  <a:gd name="connsiteX14" fmla="*/ 177800 w 584965"/>
                  <a:gd name="connsiteY14" fmla="*/ 114300 h 600470"/>
                  <a:gd name="connsiteX15" fmla="*/ 215900 w 584965"/>
                  <a:gd name="connsiteY15" fmla="*/ 139700 h 600470"/>
                  <a:gd name="connsiteX16" fmla="*/ 469900 w 584965"/>
                  <a:gd name="connsiteY16" fmla="*/ 127000 h 600470"/>
                  <a:gd name="connsiteX17" fmla="*/ 431800 w 584965"/>
                  <a:gd name="connsiteY17" fmla="*/ 114300 h 600470"/>
                  <a:gd name="connsiteX18" fmla="*/ 368300 w 584965"/>
                  <a:gd name="connsiteY18" fmla="*/ 101600 h 600470"/>
                  <a:gd name="connsiteX19" fmla="*/ 215900 w 584965"/>
                  <a:gd name="connsiteY19" fmla="*/ 76200 h 600470"/>
                  <a:gd name="connsiteX20" fmla="*/ 393700 w 584965"/>
                  <a:gd name="connsiteY20" fmla="*/ 63500 h 600470"/>
                  <a:gd name="connsiteX21" fmla="*/ 381000 w 584965"/>
                  <a:gd name="connsiteY21" fmla="*/ 114300 h 600470"/>
                  <a:gd name="connsiteX22" fmla="*/ 330200 w 584965"/>
                  <a:gd name="connsiteY22" fmla="*/ 127000 h 600470"/>
                  <a:gd name="connsiteX23" fmla="*/ 190500 w 584965"/>
                  <a:gd name="connsiteY23" fmla="*/ 101600 h 600470"/>
                  <a:gd name="connsiteX24" fmla="*/ 152400 w 584965"/>
                  <a:gd name="connsiteY24" fmla="*/ 88900 h 600470"/>
                  <a:gd name="connsiteX25" fmla="*/ 0 w 584965"/>
                  <a:gd name="connsiteY25" fmla="*/ 101600 h 600470"/>
                  <a:gd name="connsiteX26" fmla="*/ 12700 w 584965"/>
                  <a:gd name="connsiteY26" fmla="*/ 63500 h 600470"/>
                  <a:gd name="connsiteX27" fmla="*/ 127000 w 584965"/>
                  <a:gd name="connsiteY27" fmla="*/ 12700 h 600470"/>
                  <a:gd name="connsiteX28" fmla="*/ 190500 w 584965"/>
                  <a:gd name="connsiteY28" fmla="*/ 0 h 600470"/>
                  <a:gd name="connsiteX29" fmla="*/ 76200 w 584965"/>
                  <a:gd name="connsiteY29" fmla="*/ 25400 h 600470"/>
                  <a:gd name="connsiteX30" fmla="*/ 381000 w 584965"/>
                  <a:gd name="connsiteY30" fmla="*/ 50800 h 600470"/>
                  <a:gd name="connsiteX31" fmla="*/ 533400 w 584965"/>
                  <a:gd name="connsiteY31" fmla="*/ 63500 h 600470"/>
                  <a:gd name="connsiteX32" fmla="*/ 584200 w 584965"/>
                  <a:gd name="connsiteY32" fmla="*/ 76200 h 600470"/>
                  <a:gd name="connsiteX33" fmla="*/ 546100 w 584965"/>
                  <a:gd name="connsiteY33" fmla="*/ 88900 h 600470"/>
                  <a:gd name="connsiteX34" fmla="*/ 228600 w 584965"/>
                  <a:gd name="connsiteY34" fmla="*/ 76200 h 600470"/>
                  <a:gd name="connsiteX35" fmla="*/ 190500 w 584965"/>
                  <a:gd name="connsiteY35" fmla="*/ 63500 h 600470"/>
                  <a:gd name="connsiteX36" fmla="*/ 330200 w 584965"/>
                  <a:gd name="connsiteY36" fmla="*/ 50800 h 6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4965" h="600470">
                    <a:moveTo>
                      <a:pt x="304800" y="444500"/>
                    </a:moveTo>
                    <a:cubicBezTo>
                      <a:pt x="299970" y="468652"/>
                      <a:pt x="292417" y="520065"/>
                      <a:pt x="279400" y="546100"/>
                    </a:cubicBezTo>
                    <a:cubicBezTo>
                      <a:pt x="272574" y="559752"/>
                      <a:pt x="262467" y="571500"/>
                      <a:pt x="254000" y="584200"/>
                    </a:cubicBezTo>
                    <a:cubicBezTo>
                      <a:pt x="249767" y="567267"/>
                      <a:pt x="241300" y="550854"/>
                      <a:pt x="241300" y="533400"/>
                    </a:cubicBezTo>
                    <a:cubicBezTo>
                      <a:pt x="241300" y="502749"/>
                      <a:pt x="256678" y="461865"/>
                      <a:pt x="266700" y="431800"/>
                    </a:cubicBezTo>
                    <a:cubicBezTo>
                      <a:pt x="289983" y="501650"/>
                      <a:pt x="279400" y="444500"/>
                      <a:pt x="254000" y="546100"/>
                    </a:cubicBezTo>
                    <a:cubicBezTo>
                      <a:pt x="249767" y="563033"/>
                      <a:pt x="241300" y="614354"/>
                      <a:pt x="241300" y="596900"/>
                    </a:cubicBezTo>
                    <a:cubicBezTo>
                      <a:pt x="241300" y="590873"/>
                      <a:pt x="261802" y="494029"/>
                      <a:pt x="266700" y="482600"/>
                    </a:cubicBezTo>
                    <a:cubicBezTo>
                      <a:pt x="272713" y="468571"/>
                      <a:pt x="285901" y="458448"/>
                      <a:pt x="292100" y="444500"/>
                    </a:cubicBezTo>
                    <a:cubicBezTo>
                      <a:pt x="352553" y="308480"/>
                      <a:pt x="285417" y="416425"/>
                      <a:pt x="342900" y="330200"/>
                    </a:cubicBezTo>
                    <a:cubicBezTo>
                      <a:pt x="347133" y="275167"/>
                      <a:pt x="355600" y="220296"/>
                      <a:pt x="355600" y="165100"/>
                    </a:cubicBezTo>
                    <a:cubicBezTo>
                      <a:pt x="355600" y="143514"/>
                      <a:pt x="354874" y="119561"/>
                      <a:pt x="342900" y="101600"/>
                    </a:cubicBezTo>
                    <a:cubicBezTo>
                      <a:pt x="335474" y="90461"/>
                      <a:pt x="317500" y="93133"/>
                      <a:pt x="304800" y="88900"/>
                    </a:cubicBezTo>
                    <a:cubicBezTo>
                      <a:pt x="245533" y="93133"/>
                      <a:pt x="185264" y="89947"/>
                      <a:pt x="127000" y="101600"/>
                    </a:cubicBezTo>
                    <a:cubicBezTo>
                      <a:pt x="109884" y="105023"/>
                      <a:pt x="161757" y="107424"/>
                      <a:pt x="177800" y="114300"/>
                    </a:cubicBezTo>
                    <a:cubicBezTo>
                      <a:pt x="191829" y="120313"/>
                      <a:pt x="203200" y="131233"/>
                      <a:pt x="215900" y="139700"/>
                    </a:cubicBezTo>
                    <a:cubicBezTo>
                      <a:pt x="300567" y="135467"/>
                      <a:pt x="385708" y="136905"/>
                      <a:pt x="469900" y="127000"/>
                    </a:cubicBezTo>
                    <a:cubicBezTo>
                      <a:pt x="483195" y="125436"/>
                      <a:pt x="444787" y="117547"/>
                      <a:pt x="431800" y="114300"/>
                    </a:cubicBezTo>
                    <a:cubicBezTo>
                      <a:pt x="410859" y="109065"/>
                      <a:pt x="389557" y="105351"/>
                      <a:pt x="368300" y="101600"/>
                    </a:cubicBezTo>
                    <a:lnTo>
                      <a:pt x="215900" y="76200"/>
                    </a:lnTo>
                    <a:cubicBezTo>
                      <a:pt x="275175" y="36683"/>
                      <a:pt x="293115" y="13208"/>
                      <a:pt x="393700" y="63500"/>
                    </a:cubicBezTo>
                    <a:cubicBezTo>
                      <a:pt x="409312" y="71306"/>
                      <a:pt x="393342" y="101958"/>
                      <a:pt x="381000" y="114300"/>
                    </a:cubicBezTo>
                    <a:cubicBezTo>
                      <a:pt x="368658" y="126642"/>
                      <a:pt x="347133" y="122767"/>
                      <a:pt x="330200" y="127000"/>
                    </a:cubicBezTo>
                    <a:cubicBezTo>
                      <a:pt x="283633" y="118533"/>
                      <a:pt x="236779" y="111517"/>
                      <a:pt x="190500" y="101600"/>
                    </a:cubicBezTo>
                    <a:cubicBezTo>
                      <a:pt x="177410" y="98795"/>
                      <a:pt x="165787" y="88900"/>
                      <a:pt x="152400" y="88900"/>
                    </a:cubicBezTo>
                    <a:cubicBezTo>
                      <a:pt x="101424" y="88900"/>
                      <a:pt x="50800" y="97367"/>
                      <a:pt x="0" y="101600"/>
                    </a:cubicBezTo>
                    <a:cubicBezTo>
                      <a:pt x="4233" y="88900"/>
                      <a:pt x="4337" y="73953"/>
                      <a:pt x="12700" y="63500"/>
                    </a:cubicBezTo>
                    <a:cubicBezTo>
                      <a:pt x="32970" y="38163"/>
                      <a:pt x="106673" y="16765"/>
                      <a:pt x="127000" y="12700"/>
                    </a:cubicBezTo>
                    <a:cubicBezTo>
                      <a:pt x="148167" y="8467"/>
                      <a:pt x="212086" y="0"/>
                      <a:pt x="190500" y="0"/>
                    </a:cubicBezTo>
                    <a:cubicBezTo>
                      <a:pt x="145798" y="0"/>
                      <a:pt x="115489" y="12304"/>
                      <a:pt x="76200" y="25400"/>
                    </a:cubicBezTo>
                    <a:cubicBezTo>
                      <a:pt x="200740" y="66913"/>
                      <a:pt x="87591" y="33018"/>
                      <a:pt x="381000" y="50800"/>
                    </a:cubicBezTo>
                    <a:cubicBezTo>
                      <a:pt x="431883" y="53884"/>
                      <a:pt x="482600" y="59267"/>
                      <a:pt x="533400" y="63500"/>
                    </a:cubicBezTo>
                    <a:cubicBezTo>
                      <a:pt x="550333" y="67733"/>
                      <a:pt x="576394" y="60588"/>
                      <a:pt x="584200" y="76200"/>
                    </a:cubicBezTo>
                    <a:cubicBezTo>
                      <a:pt x="590187" y="88174"/>
                      <a:pt x="559487" y="88900"/>
                      <a:pt x="546100" y="88900"/>
                    </a:cubicBezTo>
                    <a:cubicBezTo>
                      <a:pt x="440182" y="88900"/>
                      <a:pt x="334433" y="80433"/>
                      <a:pt x="228600" y="76200"/>
                    </a:cubicBezTo>
                    <a:cubicBezTo>
                      <a:pt x="215900" y="71967"/>
                      <a:pt x="203671" y="65895"/>
                      <a:pt x="190500" y="63500"/>
                    </a:cubicBezTo>
                    <a:cubicBezTo>
                      <a:pt x="65779" y="40823"/>
                      <a:pt x="-78832" y="50800"/>
                      <a:pt x="330200" y="50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 name="Group 70"/>
            <p:cNvGrpSpPr/>
            <p:nvPr/>
          </p:nvGrpSpPr>
          <p:grpSpPr>
            <a:xfrm rot="1621109">
              <a:off x="4700156" y="4432991"/>
              <a:ext cx="439680" cy="555405"/>
              <a:chOff x="5566152" y="5631293"/>
              <a:chExt cx="439680" cy="555405"/>
            </a:xfrm>
          </p:grpSpPr>
          <p:cxnSp>
            <p:nvCxnSpPr>
              <p:cNvPr id="43" name="Straight Connector 42"/>
              <p:cNvCxnSpPr/>
              <p:nvPr/>
            </p:nvCxnSpPr>
            <p:spPr>
              <a:xfrm flipH="1">
                <a:off x="5566152" y="5631293"/>
                <a:ext cx="409576" cy="4572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5672457" y="5667375"/>
                <a:ext cx="333375" cy="4953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566152" y="5969000"/>
                <a:ext cx="0" cy="2176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5566152" y="6162675"/>
                <a:ext cx="188856" cy="2402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019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4956" y="3239659"/>
            <a:ext cx="8754744" cy="1754327"/>
          </a:xfrm>
          <a:prstGeom prst="rect">
            <a:avLst/>
          </a:prstGeom>
          <a:noFill/>
        </p:spPr>
        <p:txBody>
          <a:bodyPr wrap="square" rtlCol="0">
            <a:spAutoFit/>
          </a:bodyPr>
          <a:lstStyle/>
          <a:p>
            <a:r>
              <a:rPr lang="en-US" sz="2800" dirty="0">
                <a:solidFill>
                  <a:srgbClr val="FF0000"/>
                </a:solidFill>
                <a:latin typeface="Apple Chancery"/>
                <a:cs typeface="Apple Chancery"/>
              </a:rPr>
              <a:t>In the same sense,</a:t>
            </a:r>
            <a:r>
              <a:rPr lang="en-US" sz="2000" dirty="0">
                <a:latin typeface="Times New Roman"/>
                <a:cs typeface="Times New Roman"/>
              </a:rPr>
              <a:t> if you want to stop an object’s </a:t>
            </a:r>
            <a:r>
              <a:rPr lang="en-US" sz="2000" i="1" dirty="0">
                <a:solidFill>
                  <a:srgbClr val="0000FF"/>
                </a:solidFill>
                <a:latin typeface="Times New Roman"/>
                <a:cs typeface="Times New Roman"/>
              </a:rPr>
              <a:t>rotational motion</a:t>
            </a:r>
            <a:r>
              <a:rPr lang="en-US" sz="2000" dirty="0">
                <a:solidFill>
                  <a:srgbClr val="0000FF"/>
                </a:solidFill>
                <a:latin typeface="Times New Roman"/>
                <a:cs typeface="Times New Roman"/>
              </a:rPr>
              <a:t> in a given amount of time</a:t>
            </a:r>
            <a:r>
              <a:rPr lang="en-US" sz="2000" dirty="0">
                <a:latin typeface="Times New Roman"/>
                <a:cs typeface="Times New Roman"/>
              </a:rPr>
              <a:t>, the </a:t>
            </a:r>
            <a:r>
              <a:rPr lang="en-US" sz="2000" dirty="0">
                <a:solidFill>
                  <a:srgbClr val="FF0000"/>
                </a:solidFill>
                <a:latin typeface="Times New Roman"/>
                <a:cs typeface="Times New Roman"/>
              </a:rPr>
              <a:t>size of </a:t>
            </a:r>
            <a:r>
              <a:rPr lang="en-US" sz="2000" i="1" dirty="0">
                <a:solidFill>
                  <a:srgbClr val="FF0000"/>
                </a:solidFill>
                <a:latin typeface="Times New Roman"/>
                <a:cs typeface="Times New Roman"/>
              </a:rPr>
              <a:t>torque</a:t>
            </a:r>
            <a:r>
              <a:rPr lang="en-US" sz="2000" dirty="0">
                <a:solidFill>
                  <a:srgbClr val="FF0000"/>
                </a:solidFill>
                <a:latin typeface="Times New Roman"/>
                <a:cs typeface="Times New Roman"/>
              </a:rPr>
              <a:t> required </a:t>
            </a:r>
            <a:r>
              <a:rPr lang="en-US" sz="2000" dirty="0">
                <a:latin typeface="Times New Roman"/>
                <a:cs typeface="Times New Roman"/>
              </a:rPr>
              <a:t>to make the stop will be governed by two parameters: a </a:t>
            </a:r>
            <a:r>
              <a:rPr lang="en-US" sz="2000" dirty="0">
                <a:solidFill>
                  <a:srgbClr val="FF0000"/>
                </a:solidFill>
                <a:latin typeface="Times New Roman"/>
                <a:cs typeface="Times New Roman"/>
              </a:rPr>
              <a:t>relative measure of the body’s resistance to changing its </a:t>
            </a:r>
            <a:r>
              <a:rPr lang="en-US" sz="2000" i="1" dirty="0">
                <a:solidFill>
                  <a:srgbClr val="FF0000"/>
                </a:solidFill>
                <a:latin typeface="Times New Roman"/>
                <a:cs typeface="Times New Roman"/>
              </a:rPr>
              <a:t>rotational</a:t>
            </a:r>
            <a:r>
              <a:rPr lang="en-US" sz="2000" dirty="0">
                <a:solidFill>
                  <a:srgbClr val="FF0000"/>
                </a:solidFill>
                <a:latin typeface="Times New Roman"/>
                <a:cs typeface="Times New Roman"/>
              </a:rPr>
              <a:t> motion</a:t>
            </a:r>
            <a:r>
              <a:rPr lang="en-US" sz="2000" dirty="0">
                <a:latin typeface="Times New Roman"/>
                <a:cs typeface="Times New Roman"/>
              </a:rPr>
              <a:t> (i.e., it’s </a:t>
            </a:r>
            <a:r>
              <a:rPr lang="en-US" sz="2000" i="1" dirty="0">
                <a:solidFill>
                  <a:srgbClr val="0000FF"/>
                </a:solidFill>
                <a:latin typeface="Times New Roman"/>
                <a:cs typeface="Times New Roman"/>
              </a:rPr>
              <a:t>moment of inertia</a:t>
            </a:r>
            <a:r>
              <a:rPr lang="en-US" sz="2000" dirty="0">
                <a:latin typeface="Times New Roman"/>
                <a:cs typeface="Times New Roman"/>
              </a:rPr>
              <a:t>) and its </a:t>
            </a:r>
            <a:r>
              <a:rPr lang="en-US" sz="2000" i="1" dirty="0">
                <a:solidFill>
                  <a:srgbClr val="FF0000"/>
                </a:solidFill>
                <a:latin typeface="Times New Roman"/>
                <a:cs typeface="Times New Roman"/>
              </a:rPr>
              <a:t>angular</a:t>
            </a:r>
            <a:r>
              <a:rPr lang="en-US" sz="2000" dirty="0">
                <a:solidFill>
                  <a:srgbClr val="FF0000"/>
                </a:solidFill>
                <a:latin typeface="Times New Roman"/>
                <a:cs typeface="Times New Roman"/>
              </a:rPr>
              <a:t> velocity</a:t>
            </a:r>
            <a:r>
              <a:rPr lang="en-US" sz="2000" dirty="0">
                <a:latin typeface="Times New Roman"/>
                <a:cs typeface="Times New Roman"/>
              </a:rPr>
              <a:t>.  From this we define </a:t>
            </a:r>
            <a:r>
              <a:rPr lang="en-US" sz="2000" i="1" dirty="0">
                <a:solidFill>
                  <a:srgbClr val="FF0000"/>
                </a:solidFill>
                <a:latin typeface="Times New Roman"/>
                <a:cs typeface="Times New Roman"/>
              </a:rPr>
              <a:t>ANGULAR MOMENTUM</a:t>
            </a:r>
            <a:r>
              <a:rPr lang="en-US" sz="2000" dirty="0">
                <a:latin typeface="Times New Roman"/>
                <a:cs typeface="Times New Roman"/>
              </a:rPr>
              <a:t> (            ).</a:t>
            </a:r>
            <a:endParaRPr lang="en-US" sz="2400" dirty="0">
              <a:latin typeface="Apple Chancery"/>
              <a:cs typeface="Apple Chancery"/>
            </a:endParaRPr>
          </a:p>
        </p:txBody>
      </p:sp>
      <p:sp>
        <p:nvSpPr>
          <p:cNvPr id="8" name="TextBox 7"/>
          <p:cNvSpPr txBox="1"/>
          <p:nvPr/>
        </p:nvSpPr>
        <p:spPr>
          <a:xfrm>
            <a:off x="0" y="11970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11:</a:t>
            </a:r>
          </a:p>
          <a:p>
            <a:pPr algn="ctr"/>
            <a:r>
              <a:rPr lang="en-US" sz="4000" dirty="0">
                <a:solidFill>
                  <a:srgbClr val="0000FF"/>
                </a:solidFill>
                <a:latin typeface="Apple Chancery"/>
                <a:cs typeface="Apple Chancery"/>
              </a:rPr>
              <a:t>Angular Momentum</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5" name="TextBox 4"/>
          <p:cNvSpPr txBox="1"/>
          <p:nvPr/>
        </p:nvSpPr>
        <p:spPr>
          <a:xfrm>
            <a:off x="274956" y="1456896"/>
            <a:ext cx="8754744" cy="1754327"/>
          </a:xfrm>
          <a:prstGeom prst="rect">
            <a:avLst/>
          </a:prstGeom>
          <a:noFill/>
        </p:spPr>
        <p:txBody>
          <a:bodyPr wrap="square" rtlCol="0">
            <a:spAutoFit/>
          </a:bodyPr>
          <a:lstStyle/>
          <a:p>
            <a:r>
              <a:rPr lang="en-US" sz="2800" dirty="0">
                <a:solidFill>
                  <a:srgbClr val="FF0000"/>
                </a:solidFill>
                <a:latin typeface="Apple Chancery"/>
                <a:cs typeface="Apple Chancery"/>
              </a:rPr>
              <a:t>We began the </a:t>
            </a:r>
            <a:r>
              <a:rPr lang="en-US" sz="2000" dirty="0">
                <a:solidFill>
                  <a:srgbClr val="0000FF"/>
                </a:solidFill>
                <a:latin typeface="Times New Roman"/>
                <a:cs typeface="Times New Roman"/>
              </a:rPr>
              <a:t>Momentum Chapter </a:t>
            </a:r>
            <a:r>
              <a:rPr lang="en-US" sz="2000" dirty="0">
                <a:latin typeface="Times New Roman"/>
                <a:cs typeface="Times New Roman"/>
              </a:rPr>
              <a:t>with an observation.  If you want to </a:t>
            </a:r>
            <a:r>
              <a:rPr lang="en-US" sz="2000" dirty="0">
                <a:solidFill>
                  <a:srgbClr val="0000FF"/>
                </a:solidFill>
                <a:latin typeface="Times New Roman"/>
                <a:cs typeface="Times New Roman"/>
              </a:rPr>
              <a:t>stop</a:t>
            </a:r>
            <a:r>
              <a:rPr lang="en-US" sz="2000" dirty="0">
                <a:latin typeface="Times New Roman"/>
                <a:cs typeface="Times New Roman"/>
              </a:rPr>
              <a:t> </a:t>
            </a:r>
            <a:r>
              <a:rPr lang="en-US" sz="2000" dirty="0">
                <a:solidFill>
                  <a:srgbClr val="0000FF"/>
                </a:solidFill>
                <a:latin typeface="Times New Roman"/>
                <a:cs typeface="Times New Roman"/>
              </a:rPr>
              <a:t>an object in a given amount of time</a:t>
            </a:r>
            <a:r>
              <a:rPr lang="en-US" sz="2000" dirty="0">
                <a:latin typeface="Times New Roman"/>
                <a:cs typeface="Times New Roman"/>
              </a:rPr>
              <a:t>, the </a:t>
            </a:r>
            <a:r>
              <a:rPr lang="en-US" sz="2000" dirty="0">
                <a:solidFill>
                  <a:srgbClr val="FF0000"/>
                </a:solidFill>
                <a:latin typeface="Times New Roman"/>
                <a:cs typeface="Times New Roman"/>
              </a:rPr>
              <a:t>size of force required </a:t>
            </a:r>
            <a:r>
              <a:rPr lang="en-US" sz="2000" dirty="0">
                <a:latin typeface="Times New Roman"/>
                <a:cs typeface="Times New Roman"/>
              </a:rPr>
              <a:t>to make the stop will be </a:t>
            </a:r>
            <a:r>
              <a:rPr lang="en-US" sz="2000" dirty="0">
                <a:solidFill>
                  <a:srgbClr val="0000FF"/>
                </a:solidFill>
                <a:latin typeface="Times New Roman"/>
                <a:cs typeface="Times New Roman"/>
              </a:rPr>
              <a:t>governed by two parameters</a:t>
            </a:r>
            <a:r>
              <a:rPr lang="en-US" sz="2000" dirty="0">
                <a:latin typeface="Times New Roman"/>
                <a:cs typeface="Times New Roman"/>
              </a:rPr>
              <a:t>: the </a:t>
            </a:r>
            <a:r>
              <a:rPr lang="en-US" sz="2000" i="1" dirty="0">
                <a:solidFill>
                  <a:srgbClr val="FF0000"/>
                </a:solidFill>
                <a:latin typeface="Times New Roman"/>
                <a:cs typeface="Times New Roman"/>
              </a:rPr>
              <a:t>mass</a:t>
            </a:r>
            <a:r>
              <a:rPr lang="en-US" sz="2000" dirty="0">
                <a:latin typeface="Times New Roman"/>
                <a:cs typeface="Times New Roman"/>
              </a:rPr>
              <a:t> of the object (i.e., a </a:t>
            </a:r>
            <a:r>
              <a:rPr lang="en-US" sz="2000" i="1" dirty="0">
                <a:latin typeface="Times New Roman"/>
                <a:cs typeface="Times New Roman"/>
              </a:rPr>
              <a:t>relative measure of the body’s resistance to changing its motion</a:t>
            </a:r>
            <a:r>
              <a:rPr lang="en-US" sz="2000" dirty="0">
                <a:latin typeface="Times New Roman"/>
                <a:cs typeface="Times New Roman"/>
              </a:rPr>
              <a:t>) and its </a:t>
            </a:r>
            <a:r>
              <a:rPr lang="en-US" sz="2000" i="1" dirty="0">
                <a:solidFill>
                  <a:srgbClr val="FF0000"/>
                </a:solidFill>
                <a:latin typeface="Times New Roman"/>
                <a:cs typeface="Times New Roman"/>
              </a:rPr>
              <a:t>velocity</a:t>
            </a:r>
            <a:r>
              <a:rPr lang="en-US" sz="2000" dirty="0">
                <a:latin typeface="Times New Roman"/>
                <a:cs typeface="Times New Roman"/>
              </a:rPr>
              <a:t>.  From that observation, the idea of </a:t>
            </a:r>
            <a:r>
              <a:rPr lang="en-US" sz="2000" i="1" dirty="0">
                <a:solidFill>
                  <a:srgbClr val="FF0000"/>
                </a:solidFill>
                <a:latin typeface="Times New Roman"/>
                <a:cs typeface="Times New Roman"/>
              </a:rPr>
              <a:t>MOMENTUM </a:t>
            </a:r>
            <a:r>
              <a:rPr lang="en-US" sz="2000" dirty="0">
                <a:latin typeface="Times New Roman"/>
                <a:cs typeface="Times New Roman"/>
              </a:rPr>
              <a:t>(</a:t>
            </a:r>
            <a:r>
              <a:rPr lang="en-US" sz="2000" i="1" dirty="0">
                <a:latin typeface="Times New Roman"/>
                <a:cs typeface="Times New Roman"/>
              </a:rPr>
              <a:t>             </a:t>
            </a:r>
            <a:r>
              <a:rPr lang="en-US" sz="2000" dirty="0">
                <a:latin typeface="Times New Roman"/>
                <a:cs typeface="Times New Roman"/>
              </a:rPr>
              <a:t>)</a:t>
            </a:r>
            <a:r>
              <a:rPr lang="en-US" sz="2000" i="1" dirty="0">
                <a:solidFill>
                  <a:srgbClr val="FF0000"/>
                </a:solidFill>
                <a:latin typeface="Times New Roman"/>
                <a:cs typeface="Times New Roman"/>
              </a:rPr>
              <a:t> </a:t>
            </a:r>
            <a:r>
              <a:rPr lang="en-US" sz="2000" dirty="0">
                <a:latin typeface="Times New Roman"/>
                <a:cs typeface="Times New Roman"/>
              </a:rPr>
              <a:t>was born.</a:t>
            </a:r>
            <a:endParaRPr lang="en-US" sz="2400" dirty="0">
              <a:latin typeface="Apple Chancery"/>
              <a:cs typeface="Apple Chancery"/>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94563650"/>
              </p:ext>
            </p:extLst>
          </p:nvPr>
        </p:nvGraphicFramePr>
        <p:xfrm>
          <a:off x="3104874" y="2843216"/>
          <a:ext cx="841929" cy="368007"/>
        </p:xfrm>
        <a:graphic>
          <a:graphicData uri="http://schemas.openxmlformats.org/presentationml/2006/ole">
            <mc:AlternateContent xmlns:mc="http://schemas.openxmlformats.org/markup-compatibility/2006">
              <mc:Choice xmlns:v="urn:schemas-microsoft-com:vml" Requires="v">
                <p:oleObj spid="_x0000_s2362" name="Equation" r:id="rId3" imgW="469900" imgH="203200" progId="Equation.DSMT4">
                  <p:embed/>
                </p:oleObj>
              </mc:Choice>
              <mc:Fallback>
                <p:oleObj name="Equation" r:id="rId3" imgW="469900" imgH="203200" progId="Equation.DSMT4">
                  <p:embed/>
                  <p:pic>
                    <p:nvPicPr>
                      <p:cNvPr id="0" name=""/>
                      <p:cNvPicPr/>
                      <p:nvPr/>
                    </p:nvPicPr>
                    <p:blipFill>
                      <a:blip r:embed="rId4"/>
                      <a:stretch>
                        <a:fillRect/>
                      </a:stretch>
                    </p:blipFill>
                    <p:spPr>
                      <a:xfrm>
                        <a:off x="3104874" y="2843216"/>
                        <a:ext cx="841929" cy="36800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167499487"/>
              </p:ext>
            </p:extLst>
          </p:nvPr>
        </p:nvGraphicFramePr>
        <p:xfrm>
          <a:off x="4227513" y="4594730"/>
          <a:ext cx="801687" cy="361156"/>
        </p:xfrm>
        <a:graphic>
          <a:graphicData uri="http://schemas.openxmlformats.org/presentationml/2006/ole">
            <mc:AlternateContent xmlns:mc="http://schemas.openxmlformats.org/markup-compatibility/2006">
              <mc:Choice xmlns:v="urn:schemas-microsoft-com:vml" Requires="v">
                <p:oleObj spid="_x0000_s2363" name="Equation" r:id="rId5" imgW="457200" imgH="203200" progId="Equation.DSMT4">
                  <p:embed/>
                </p:oleObj>
              </mc:Choice>
              <mc:Fallback>
                <p:oleObj name="Equation" r:id="rId5" imgW="457200" imgH="203200" progId="Equation.DSMT4">
                  <p:embed/>
                  <p:pic>
                    <p:nvPicPr>
                      <p:cNvPr id="0" name=""/>
                      <p:cNvPicPr/>
                      <p:nvPr/>
                    </p:nvPicPr>
                    <p:blipFill>
                      <a:blip r:embed="rId6"/>
                      <a:stretch>
                        <a:fillRect/>
                      </a:stretch>
                    </p:blipFill>
                    <p:spPr>
                      <a:xfrm>
                        <a:off x="4227513" y="4594730"/>
                        <a:ext cx="801687" cy="361156"/>
                      </a:xfrm>
                      <a:prstGeom prst="rect">
                        <a:avLst/>
                      </a:prstGeom>
                    </p:spPr>
                  </p:pic>
                </p:oleObj>
              </mc:Fallback>
            </mc:AlternateContent>
          </a:graphicData>
        </a:graphic>
      </p:graphicFrame>
      <p:sp>
        <p:nvSpPr>
          <p:cNvPr id="24" name="TextBox 23"/>
          <p:cNvSpPr txBox="1"/>
          <p:nvPr/>
        </p:nvSpPr>
        <p:spPr>
          <a:xfrm>
            <a:off x="274956" y="5024732"/>
            <a:ext cx="8754744" cy="1138773"/>
          </a:xfrm>
          <a:prstGeom prst="rect">
            <a:avLst/>
          </a:prstGeom>
          <a:noFill/>
        </p:spPr>
        <p:txBody>
          <a:bodyPr wrap="square" rtlCol="0">
            <a:spAutoFit/>
          </a:bodyPr>
          <a:lstStyle/>
          <a:p>
            <a:r>
              <a:rPr lang="en-US" sz="2800" dirty="0">
                <a:solidFill>
                  <a:srgbClr val="FF0000"/>
                </a:solidFill>
                <a:latin typeface="Apple Chancery"/>
                <a:cs typeface="Apple Chancery"/>
              </a:rPr>
              <a:t>And just as </a:t>
            </a:r>
            <a:r>
              <a:rPr lang="en-US" sz="2000" dirty="0">
                <a:solidFill>
                  <a:srgbClr val="0000FF"/>
                </a:solidFill>
                <a:latin typeface="Times New Roman"/>
                <a:cs typeface="Times New Roman"/>
              </a:rPr>
              <a:t>we developed theory </a:t>
            </a:r>
            <a:r>
              <a:rPr lang="en-US" sz="2000" dirty="0">
                <a:latin typeface="Times New Roman"/>
                <a:cs typeface="Times New Roman"/>
              </a:rPr>
              <a:t>that led us to </a:t>
            </a:r>
            <a:r>
              <a:rPr lang="en-US" sz="2000" dirty="0">
                <a:solidFill>
                  <a:srgbClr val="000000"/>
                </a:solidFill>
                <a:latin typeface="Times New Roman"/>
                <a:cs typeface="Times New Roman"/>
              </a:rPr>
              <a:t>relationships between </a:t>
            </a:r>
            <a:r>
              <a:rPr lang="en-US" sz="2000" i="1" dirty="0">
                <a:solidFill>
                  <a:srgbClr val="FF0000"/>
                </a:solidFill>
                <a:latin typeface="Times New Roman"/>
                <a:cs typeface="Times New Roman"/>
              </a:rPr>
              <a:t>momentum</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and</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force</a:t>
            </a:r>
            <a:r>
              <a:rPr lang="en-US" sz="2000" dirty="0">
                <a:solidFill>
                  <a:srgbClr val="000000"/>
                </a:solidFill>
                <a:latin typeface="Times New Roman"/>
                <a:cs typeface="Times New Roman"/>
              </a:rPr>
              <a:t> through </a:t>
            </a:r>
            <a:r>
              <a:rPr lang="en-US" sz="2000" i="1" dirty="0">
                <a:solidFill>
                  <a:srgbClr val="FF0000"/>
                </a:solidFill>
                <a:latin typeface="Times New Roman"/>
                <a:cs typeface="Times New Roman"/>
              </a:rPr>
              <a:t>impulse,</a:t>
            </a:r>
            <a:r>
              <a:rPr lang="en-US" sz="2000" dirty="0">
                <a:solidFill>
                  <a:srgbClr val="000000"/>
                </a:solidFill>
                <a:latin typeface="Times New Roman"/>
                <a:cs typeface="Times New Roman"/>
              </a:rPr>
              <a:t> and to the </a:t>
            </a:r>
            <a:r>
              <a:rPr lang="en-US" sz="2000" i="1" dirty="0">
                <a:solidFill>
                  <a:srgbClr val="FF0000"/>
                </a:solidFill>
                <a:latin typeface="Times New Roman"/>
                <a:cs typeface="Times New Roman"/>
              </a:rPr>
              <a:t>conservation of momentum</a:t>
            </a:r>
            <a:r>
              <a:rPr lang="en-US" sz="2000" dirty="0">
                <a:solidFill>
                  <a:srgbClr val="000000"/>
                </a:solidFill>
                <a:latin typeface="Times New Roman"/>
                <a:cs typeface="Times New Roman"/>
              </a:rPr>
              <a:t>, all of those avenues can be followed in an </a:t>
            </a:r>
            <a:r>
              <a:rPr lang="en-US" sz="2000" dirty="0">
                <a:solidFill>
                  <a:srgbClr val="0000FF"/>
                </a:solidFill>
                <a:latin typeface="Times New Roman"/>
                <a:cs typeface="Times New Roman"/>
              </a:rPr>
              <a:t>exact parallel </a:t>
            </a:r>
            <a:r>
              <a:rPr lang="en-US" sz="2000" dirty="0">
                <a:solidFill>
                  <a:srgbClr val="000000"/>
                </a:solidFill>
                <a:latin typeface="Times New Roman"/>
                <a:cs typeface="Times New Roman"/>
              </a:rPr>
              <a:t>in the world of </a:t>
            </a:r>
            <a:r>
              <a:rPr lang="en-US" sz="2000" dirty="0">
                <a:solidFill>
                  <a:srgbClr val="0000FF"/>
                </a:solidFill>
                <a:latin typeface="Times New Roman"/>
                <a:cs typeface="Times New Roman"/>
              </a:rPr>
              <a:t>rotation</a:t>
            </a:r>
            <a:r>
              <a:rPr lang="en-US" sz="2000" dirty="0">
                <a:solidFill>
                  <a:srgbClr val="000000"/>
                </a:solidFill>
                <a:latin typeface="Times New Roman"/>
                <a:cs typeface="Times New Roman"/>
              </a:rPr>
              <a:t>.</a:t>
            </a:r>
            <a:endParaRPr lang="en-US" sz="2400" dirty="0">
              <a:solidFill>
                <a:srgbClr val="000000"/>
              </a:solidFill>
              <a:latin typeface="Apple Chancery"/>
              <a:cs typeface="Apple Chancery"/>
            </a:endParaRPr>
          </a:p>
        </p:txBody>
      </p:sp>
    </p:spTree>
    <p:extLst>
      <p:ext uri="{BB962C8B-B14F-4D97-AF65-F5344CB8AC3E}">
        <p14:creationId xmlns:p14="http://schemas.microsoft.com/office/powerpoint/2010/main" val="38976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5.)</a:t>
            </a:r>
          </a:p>
        </p:txBody>
      </p:sp>
      <p:sp>
        <p:nvSpPr>
          <p:cNvPr id="5" name="TextBox 4"/>
          <p:cNvSpPr txBox="1"/>
          <p:nvPr/>
        </p:nvSpPr>
        <p:spPr>
          <a:xfrm>
            <a:off x="134722" y="-55268"/>
            <a:ext cx="8754744" cy="523220"/>
          </a:xfrm>
          <a:prstGeom prst="rect">
            <a:avLst/>
          </a:prstGeom>
          <a:noFill/>
        </p:spPr>
        <p:txBody>
          <a:bodyPr wrap="square" rtlCol="0">
            <a:spAutoFit/>
          </a:bodyPr>
          <a:lstStyle/>
          <a:p>
            <a:pPr algn="ctr"/>
            <a:r>
              <a:rPr lang="en-US" sz="2800" dirty="0">
                <a:solidFill>
                  <a:srgbClr val="FF0000"/>
                </a:solidFill>
                <a:latin typeface="Apple Chancery"/>
                <a:cs typeface="Apple Chancery"/>
              </a:rPr>
              <a:t>Summary </a:t>
            </a:r>
            <a:r>
              <a:rPr lang="en-US" dirty="0">
                <a:solidFill>
                  <a:srgbClr val="000000"/>
                </a:solidFill>
                <a:latin typeface="Apple Chancery"/>
                <a:cs typeface="Apple Chancery"/>
              </a:rPr>
              <a:t>(with new stuff in red)</a:t>
            </a:r>
            <a:endParaRPr lang="en-US" sz="2400" dirty="0">
              <a:solidFill>
                <a:srgbClr val="000000"/>
              </a:solidFill>
              <a:latin typeface="Apple Chancery"/>
              <a:cs typeface="Apple Chancery"/>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232711753"/>
              </p:ext>
            </p:extLst>
          </p:nvPr>
        </p:nvGraphicFramePr>
        <p:xfrm>
          <a:off x="2830513" y="1244600"/>
          <a:ext cx="841375" cy="282575"/>
        </p:xfrm>
        <a:graphic>
          <a:graphicData uri="http://schemas.openxmlformats.org/presentationml/2006/ole">
            <mc:AlternateContent xmlns:mc="http://schemas.openxmlformats.org/markup-compatibility/2006">
              <mc:Choice xmlns:v="urn:schemas-microsoft-com:vml" Requires="v">
                <p:oleObj spid="_x0000_s282630" name="Equation" r:id="rId3" imgW="457200" imgH="152400" progId="Equation.DSMT4">
                  <p:embed/>
                </p:oleObj>
              </mc:Choice>
              <mc:Fallback>
                <p:oleObj name="Equation" r:id="rId3" imgW="457200" imgH="152400" progId="Equation.DSMT4">
                  <p:embed/>
                  <p:pic>
                    <p:nvPicPr>
                      <p:cNvPr id="0" name=""/>
                      <p:cNvPicPr/>
                      <p:nvPr/>
                    </p:nvPicPr>
                    <p:blipFill>
                      <a:blip r:embed="rId4"/>
                      <a:stretch>
                        <a:fillRect/>
                      </a:stretch>
                    </p:blipFill>
                    <p:spPr>
                      <a:xfrm>
                        <a:off x="2830513" y="1244600"/>
                        <a:ext cx="841375" cy="282575"/>
                      </a:xfrm>
                      <a:prstGeom prst="rect">
                        <a:avLst/>
                      </a:prstGeom>
                    </p:spPr>
                  </p:pic>
                </p:oleObj>
              </mc:Fallback>
            </mc:AlternateContent>
          </a:graphicData>
        </a:graphic>
      </p:graphicFrame>
      <p:sp>
        <p:nvSpPr>
          <p:cNvPr id="14" name="Text Box 59"/>
          <p:cNvSpPr txBox="1">
            <a:spLocks/>
          </p:cNvSpPr>
          <p:nvPr/>
        </p:nvSpPr>
        <p:spPr bwMode="auto">
          <a:xfrm>
            <a:off x="1143000" y="587345"/>
            <a:ext cx="22560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1808"/>
                </a:solidFill>
                <a:latin typeface="Apple Chancery"/>
                <a:cs typeface="Apple Chancery"/>
              </a:rPr>
              <a:t>translational world</a:t>
            </a:r>
            <a:endParaRPr lang="en-US" sz="2000" dirty="0">
              <a:latin typeface="Apple Chancery"/>
              <a:cs typeface="Apple Chancery"/>
            </a:endParaRPr>
          </a:p>
        </p:txBody>
      </p:sp>
      <p:sp>
        <p:nvSpPr>
          <p:cNvPr id="19" name="Text Box 61"/>
          <p:cNvSpPr txBox="1">
            <a:spLocks/>
          </p:cNvSpPr>
          <p:nvPr/>
        </p:nvSpPr>
        <p:spPr bwMode="auto">
          <a:xfrm>
            <a:off x="5334000" y="587345"/>
            <a:ext cx="20209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rotational world</a:t>
            </a:r>
          </a:p>
        </p:txBody>
      </p:sp>
      <p:graphicFrame>
        <p:nvGraphicFramePr>
          <p:cNvPr id="25" name="Object 4"/>
          <p:cNvGraphicFramePr>
            <a:graphicFrameLocks noChangeAspect="1"/>
          </p:cNvGraphicFramePr>
          <p:nvPr>
            <p:extLst>
              <p:ext uri="{D42A27DB-BD31-4B8C-83A1-F6EECF244321}">
                <p14:modId xmlns:p14="http://schemas.microsoft.com/office/powerpoint/2010/main" val="2721356812"/>
              </p:ext>
            </p:extLst>
          </p:nvPr>
        </p:nvGraphicFramePr>
        <p:xfrm>
          <a:off x="1189039" y="3354388"/>
          <a:ext cx="2782914" cy="1062037"/>
        </p:xfrm>
        <a:graphic>
          <a:graphicData uri="http://schemas.openxmlformats.org/presentationml/2006/ole">
            <mc:AlternateContent xmlns:mc="http://schemas.openxmlformats.org/markup-compatibility/2006">
              <mc:Choice xmlns:v="urn:schemas-microsoft-com:vml" Requires="v">
                <p:oleObj spid="_x0000_s282631" name="Equation" r:id="rId5" imgW="1600200" imgH="609600" progId="Equation.DSMT4">
                  <p:embed/>
                </p:oleObj>
              </mc:Choice>
              <mc:Fallback>
                <p:oleObj name="Equation" r:id="rId5" imgW="1600200" imgH="609600" progId="Equation.DSMT4">
                  <p:embed/>
                  <p:pic>
                    <p:nvPicPr>
                      <p:cNvPr id="0" name=""/>
                      <p:cNvPicPr>
                        <a:picLocks noChangeAspect="1" noChangeArrowheads="1"/>
                      </p:cNvPicPr>
                      <p:nvPr/>
                    </p:nvPicPr>
                    <p:blipFill>
                      <a:blip r:embed="rId6"/>
                      <a:srcRect/>
                      <a:stretch>
                        <a:fillRect/>
                      </a:stretch>
                    </p:blipFill>
                    <p:spPr bwMode="auto">
                      <a:xfrm>
                        <a:off x="1189039" y="3354388"/>
                        <a:ext cx="2782914" cy="1062037"/>
                      </a:xfrm>
                      <a:prstGeom prst="rect">
                        <a:avLst/>
                      </a:prstGeom>
                      <a:noFill/>
                      <a:ln>
                        <a:noFill/>
                      </a:ln>
                      <a:effec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3027019421"/>
              </p:ext>
            </p:extLst>
          </p:nvPr>
        </p:nvGraphicFramePr>
        <p:xfrm>
          <a:off x="974081" y="5792026"/>
          <a:ext cx="2862907" cy="448156"/>
        </p:xfrm>
        <a:graphic>
          <a:graphicData uri="http://schemas.openxmlformats.org/presentationml/2006/ole">
            <mc:AlternateContent xmlns:mc="http://schemas.openxmlformats.org/markup-compatibility/2006">
              <mc:Choice xmlns:v="urn:schemas-microsoft-com:vml" Requires="v">
                <p:oleObj spid="_x0000_s282632" name="Equation" r:id="rId7" imgW="1701800" imgH="266700" progId="Equation.DSMT4">
                  <p:embed/>
                </p:oleObj>
              </mc:Choice>
              <mc:Fallback>
                <p:oleObj name="Equation" r:id="rId7" imgW="1701800" imgH="266700" progId="Equation.DSMT4">
                  <p:embed/>
                  <p:pic>
                    <p:nvPicPr>
                      <p:cNvPr id="0" name=""/>
                      <p:cNvPicPr>
                        <a:picLocks noChangeAspect="1" noChangeArrowheads="1"/>
                      </p:cNvPicPr>
                      <p:nvPr/>
                    </p:nvPicPr>
                    <p:blipFill>
                      <a:blip r:embed="rId8"/>
                      <a:srcRect/>
                      <a:stretch>
                        <a:fillRect/>
                      </a:stretch>
                    </p:blipFill>
                    <p:spPr bwMode="auto">
                      <a:xfrm>
                        <a:off x="974081" y="5792026"/>
                        <a:ext cx="2862907" cy="448156"/>
                      </a:xfrm>
                      <a:prstGeom prst="rect">
                        <a:avLst/>
                      </a:prstGeom>
                      <a:noFill/>
                      <a:ln>
                        <a:noFill/>
                      </a:ln>
                      <a:effectLst/>
                    </p:spPr>
                  </p:pic>
                </p:oleObj>
              </mc:Fallback>
            </mc:AlternateContent>
          </a:graphicData>
        </a:graphic>
      </p:graphicFrame>
      <p:graphicFrame>
        <p:nvGraphicFramePr>
          <p:cNvPr id="28" name="Object 7"/>
          <p:cNvGraphicFramePr>
            <a:graphicFrameLocks noChangeAspect="1"/>
          </p:cNvGraphicFramePr>
          <p:nvPr>
            <p:extLst>
              <p:ext uri="{D42A27DB-BD31-4B8C-83A1-F6EECF244321}">
                <p14:modId xmlns:p14="http://schemas.microsoft.com/office/powerpoint/2010/main" val="1223530606"/>
              </p:ext>
            </p:extLst>
          </p:nvPr>
        </p:nvGraphicFramePr>
        <p:xfrm>
          <a:off x="4992688" y="5780088"/>
          <a:ext cx="2651125" cy="457200"/>
        </p:xfrm>
        <a:graphic>
          <a:graphicData uri="http://schemas.openxmlformats.org/presentationml/2006/ole">
            <mc:AlternateContent xmlns:mc="http://schemas.openxmlformats.org/markup-compatibility/2006">
              <mc:Choice xmlns:v="urn:schemas-microsoft-com:vml" Requires="v">
                <p:oleObj spid="_x0000_s282633" name="Equation" r:id="rId9" imgW="1549400" imgH="266700" progId="Equation.DSMT4">
                  <p:embed/>
                </p:oleObj>
              </mc:Choice>
              <mc:Fallback>
                <p:oleObj name="Equation" r:id="rId9" imgW="1549400" imgH="266700" progId="Equation.DSMT4">
                  <p:embed/>
                  <p:pic>
                    <p:nvPicPr>
                      <p:cNvPr id="0" name=""/>
                      <p:cNvPicPr>
                        <a:picLocks noChangeAspect="1" noChangeArrowheads="1"/>
                      </p:cNvPicPr>
                      <p:nvPr/>
                    </p:nvPicPr>
                    <p:blipFill>
                      <a:blip r:embed="rId10"/>
                      <a:srcRect/>
                      <a:stretch>
                        <a:fillRect/>
                      </a:stretch>
                    </p:blipFill>
                    <p:spPr bwMode="auto">
                      <a:xfrm>
                        <a:off x="4992688" y="5780088"/>
                        <a:ext cx="2651125" cy="457200"/>
                      </a:xfrm>
                      <a:prstGeom prst="rect">
                        <a:avLst/>
                      </a:prstGeom>
                      <a:noFill/>
                      <a:ln>
                        <a:noFill/>
                      </a:ln>
                      <a:effectLst/>
                    </p:spPr>
                  </p:pic>
                </p:oleObj>
              </mc:Fallback>
            </mc:AlternateContent>
          </a:graphicData>
        </a:graphic>
      </p:graphicFrame>
      <p:graphicFrame>
        <p:nvGraphicFramePr>
          <p:cNvPr id="29" name="Object 4"/>
          <p:cNvGraphicFramePr>
            <a:graphicFrameLocks noChangeAspect="1"/>
          </p:cNvGraphicFramePr>
          <p:nvPr>
            <p:extLst>
              <p:ext uri="{D42A27DB-BD31-4B8C-83A1-F6EECF244321}">
                <p14:modId xmlns:p14="http://schemas.microsoft.com/office/powerpoint/2010/main" val="913229010"/>
              </p:ext>
            </p:extLst>
          </p:nvPr>
        </p:nvGraphicFramePr>
        <p:xfrm>
          <a:off x="6056313" y="3311525"/>
          <a:ext cx="2778125" cy="1066800"/>
        </p:xfrm>
        <a:graphic>
          <a:graphicData uri="http://schemas.openxmlformats.org/presentationml/2006/ole">
            <mc:AlternateContent xmlns:mc="http://schemas.openxmlformats.org/markup-compatibility/2006">
              <mc:Choice xmlns:v="urn:schemas-microsoft-com:vml" Requires="v">
                <p:oleObj spid="_x0000_s282634" name="Equation" r:id="rId11" imgW="1625600" imgH="622300" progId="Equation.DSMT4">
                  <p:embed/>
                </p:oleObj>
              </mc:Choice>
              <mc:Fallback>
                <p:oleObj name="Equation" r:id="rId11" imgW="1625600" imgH="622300" progId="Equation.DSMT4">
                  <p:embed/>
                  <p:pic>
                    <p:nvPicPr>
                      <p:cNvPr id="0" name=""/>
                      <p:cNvPicPr>
                        <a:picLocks noChangeAspect="1" noChangeArrowheads="1"/>
                      </p:cNvPicPr>
                      <p:nvPr/>
                    </p:nvPicPr>
                    <p:blipFill>
                      <a:blip r:embed="rId12"/>
                      <a:srcRect/>
                      <a:stretch>
                        <a:fillRect/>
                      </a:stretch>
                    </p:blipFill>
                    <p:spPr bwMode="auto">
                      <a:xfrm>
                        <a:off x="6056313" y="3311525"/>
                        <a:ext cx="2778125" cy="1066800"/>
                      </a:xfrm>
                      <a:prstGeom prst="rect">
                        <a:avLst/>
                      </a:prstGeom>
                      <a:noFill/>
                      <a:ln>
                        <a:noFill/>
                      </a:ln>
                      <a:effectLst/>
                    </p:spPr>
                  </p:pic>
                </p:oleObj>
              </mc:Fallback>
            </mc:AlternateContent>
          </a:graphicData>
        </a:graphic>
      </p:graphicFrame>
      <p:sp>
        <p:nvSpPr>
          <p:cNvPr id="31" name="Text Box 59"/>
          <p:cNvSpPr txBox="1">
            <a:spLocks/>
          </p:cNvSpPr>
          <p:nvPr/>
        </p:nvSpPr>
        <p:spPr bwMode="auto">
          <a:xfrm>
            <a:off x="134722" y="1155700"/>
            <a:ext cx="26957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translational parameters:</a:t>
            </a:r>
          </a:p>
        </p:txBody>
      </p:sp>
      <p:sp>
        <p:nvSpPr>
          <p:cNvPr id="32" name="Text Box 59"/>
          <p:cNvSpPr txBox="1">
            <a:spLocks/>
          </p:cNvSpPr>
          <p:nvPr/>
        </p:nvSpPr>
        <p:spPr bwMode="auto">
          <a:xfrm>
            <a:off x="134722" y="4483073"/>
            <a:ext cx="27227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conservation of energy</a:t>
            </a:r>
          </a:p>
        </p:txBody>
      </p:sp>
      <p:sp>
        <p:nvSpPr>
          <p:cNvPr id="3" name="Freeform 2"/>
          <p:cNvSpPr/>
          <p:nvPr/>
        </p:nvSpPr>
        <p:spPr>
          <a:xfrm>
            <a:off x="4216400" y="1028700"/>
            <a:ext cx="203200" cy="5499100"/>
          </a:xfrm>
          <a:custGeom>
            <a:avLst/>
            <a:gdLst>
              <a:gd name="connsiteX0" fmla="*/ 76200 w 203200"/>
              <a:gd name="connsiteY0" fmla="*/ 0 h 4508500"/>
              <a:gd name="connsiteX1" fmla="*/ 50800 w 203200"/>
              <a:gd name="connsiteY1" fmla="*/ 139700 h 4508500"/>
              <a:gd name="connsiteX2" fmla="*/ 38100 w 203200"/>
              <a:gd name="connsiteY2" fmla="*/ 177800 h 4508500"/>
              <a:gd name="connsiteX3" fmla="*/ 25400 w 203200"/>
              <a:gd name="connsiteY3" fmla="*/ 279400 h 4508500"/>
              <a:gd name="connsiteX4" fmla="*/ 12700 w 203200"/>
              <a:gd name="connsiteY4" fmla="*/ 342900 h 4508500"/>
              <a:gd name="connsiteX5" fmla="*/ 0 w 203200"/>
              <a:gd name="connsiteY5" fmla="*/ 469900 h 4508500"/>
              <a:gd name="connsiteX6" fmla="*/ 12700 w 203200"/>
              <a:gd name="connsiteY6" fmla="*/ 1003300 h 4508500"/>
              <a:gd name="connsiteX7" fmla="*/ 25400 w 203200"/>
              <a:gd name="connsiteY7" fmla="*/ 1066800 h 4508500"/>
              <a:gd name="connsiteX8" fmla="*/ 50800 w 203200"/>
              <a:gd name="connsiteY8" fmla="*/ 1143000 h 4508500"/>
              <a:gd name="connsiteX9" fmla="*/ 63500 w 203200"/>
              <a:gd name="connsiteY9" fmla="*/ 1231900 h 4508500"/>
              <a:gd name="connsiteX10" fmla="*/ 88900 w 203200"/>
              <a:gd name="connsiteY10" fmla="*/ 1308100 h 4508500"/>
              <a:gd name="connsiteX11" fmla="*/ 114300 w 203200"/>
              <a:gd name="connsiteY11" fmla="*/ 1409700 h 4508500"/>
              <a:gd name="connsiteX12" fmla="*/ 127000 w 203200"/>
              <a:gd name="connsiteY12" fmla="*/ 1460500 h 4508500"/>
              <a:gd name="connsiteX13" fmla="*/ 152400 w 203200"/>
              <a:gd name="connsiteY13" fmla="*/ 1511300 h 4508500"/>
              <a:gd name="connsiteX14" fmla="*/ 177800 w 203200"/>
              <a:gd name="connsiteY14" fmla="*/ 1587500 h 4508500"/>
              <a:gd name="connsiteX15" fmla="*/ 177800 w 203200"/>
              <a:gd name="connsiteY15" fmla="*/ 2641600 h 4508500"/>
              <a:gd name="connsiteX16" fmla="*/ 165100 w 203200"/>
              <a:gd name="connsiteY16" fmla="*/ 2844800 h 4508500"/>
              <a:gd name="connsiteX17" fmla="*/ 139700 w 203200"/>
              <a:gd name="connsiteY17" fmla="*/ 2908300 h 4508500"/>
              <a:gd name="connsiteX18" fmla="*/ 114300 w 203200"/>
              <a:gd name="connsiteY18" fmla="*/ 2997200 h 4508500"/>
              <a:gd name="connsiteX19" fmla="*/ 76200 w 203200"/>
              <a:gd name="connsiteY19" fmla="*/ 3098800 h 4508500"/>
              <a:gd name="connsiteX20" fmla="*/ 63500 w 203200"/>
              <a:gd name="connsiteY20" fmla="*/ 3276600 h 4508500"/>
              <a:gd name="connsiteX21" fmla="*/ 50800 w 203200"/>
              <a:gd name="connsiteY21" fmla="*/ 3340100 h 4508500"/>
              <a:gd name="connsiteX22" fmla="*/ 25400 w 203200"/>
              <a:gd name="connsiteY22" fmla="*/ 3606800 h 4508500"/>
              <a:gd name="connsiteX23" fmla="*/ 38100 w 203200"/>
              <a:gd name="connsiteY23" fmla="*/ 4114800 h 4508500"/>
              <a:gd name="connsiteX24" fmla="*/ 63500 w 203200"/>
              <a:gd name="connsiteY24" fmla="*/ 4203700 h 4508500"/>
              <a:gd name="connsiteX25" fmla="*/ 76200 w 203200"/>
              <a:gd name="connsiteY25" fmla="*/ 4279900 h 4508500"/>
              <a:gd name="connsiteX26" fmla="*/ 127000 w 203200"/>
              <a:gd name="connsiteY26" fmla="*/ 4356100 h 4508500"/>
              <a:gd name="connsiteX27" fmla="*/ 165100 w 203200"/>
              <a:gd name="connsiteY27" fmla="*/ 4445000 h 4508500"/>
              <a:gd name="connsiteX28" fmla="*/ 203200 w 203200"/>
              <a:gd name="connsiteY28" fmla="*/ 4508500 h 4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3200" h="4508500">
                <a:moveTo>
                  <a:pt x="76200" y="0"/>
                </a:moveTo>
                <a:cubicBezTo>
                  <a:pt x="70539" y="33969"/>
                  <a:pt x="59675" y="104200"/>
                  <a:pt x="50800" y="139700"/>
                </a:cubicBezTo>
                <a:cubicBezTo>
                  <a:pt x="47553" y="152687"/>
                  <a:pt x="42333" y="165100"/>
                  <a:pt x="38100" y="177800"/>
                </a:cubicBezTo>
                <a:cubicBezTo>
                  <a:pt x="33867" y="211667"/>
                  <a:pt x="30590" y="245667"/>
                  <a:pt x="25400" y="279400"/>
                </a:cubicBezTo>
                <a:cubicBezTo>
                  <a:pt x="22118" y="300735"/>
                  <a:pt x="15553" y="321504"/>
                  <a:pt x="12700" y="342900"/>
                </a:cubicBezTo>
                <a:cubicBezTo>
                  <a:pt x="7077" y="385071"/>
                  <a:pt x="4233" y="427567"/>
                  <a:pt x="0" y="469900"/>
                </a:cubicBezTo>
                <a:cubicBezTo>
                  <a:pt x="4233" y="647700"/>
                  <a:pt x="5139" y="825610"/>
                  <a:pt x="12700" y="1003300"/>
                </a:cubicBezTo>
                <a:cubicBezTo>
                  <a:pt x="13618" y="1024866"/>
                  <a:pt x="19720" y="1045975"/>
                  <a:pt x="25400" y="1066800"/>
                </a:cubicBezTo>
                <a:cubicBezTo>
                  <a:pt x="32445" y="1092631"/>
                  <a:pt x="50800" y="1143000"/>
                  <a:pt x="50800" y="1143000"/>
                </a:cubicBezTo>
                <a:cubicBezTo>
                  <a:pt x="55033" y="1172633"/>
                  <a:pt x="56769" y="1202732"/>
                  <a:pt x="63500" y="1231900"/>
                </a:cubicBezTo>
                <a:cubicBezTo>
                  <a:pt x="69520" y="1257988"/>
                  <a:pt x="83649" y="1281846"/>
                  <a:pt x="88900" y="1308100"/>
                </a:cubicBezTo>
                <a:cubicBezTo>
                  <a:pt x="114720" y="1437202"/>
                  <a:pt x="88265" y="1318578"/>
                  <a:pt x="114300" y="1409700"/>
                </a:cubicBezTo>
                <a:cubicBezTo>
                  <a:pt x="119095" y="1426483"/>
                  <a:pt x="120871" y="1444157"/>
                  <a:pt x="127000" y="1460500"/>
                </a:cubicBezTo>
                <a:cubicBezTo>
                  <a:pt x="133647" y="1478227"/>
                  <a:pt x="145369" y="1493722"/>
                  <a:pt x="152400" y="1511300"/>
                </a:cubicBezTo>
                <a:cubicBezTo>
                  <a:pt x="162344" y="1536159"/>
                  <a:pt x="177800" y="1587500"/>
                  <a:pt x="177800" y="1587500"/>
                </a:cubicBezTo>
                <a:cubicBezTo>
                  <a:pt x="217055" y="2019310"/>
                  <a:pt x="197945" y="1755202"/>
                  <a:pt x="177800" y="2641600"/>
                </a:cubicBezTo>
                <a:cubicBezTo>
                  <a:pt x="176258" y="2709448"/>
                  <a:pt x="174698" y="2777617"/>
                  <a:pt x="165100" y="2844800"/>
                </a:cubicBezTo>
                <a:cubicBezTo>
                  <a:pt x="161876" y="2867368"/>
                  <a:pt x="147705" y="2886954"/>
                  <a:pt x="139700" y="2908300"/>
                </a:cubicBezTo>
                <a:cubicBezTo>
                  <a:pt x="121430" y="2957020"/>
                  <a:pt x="130313" y="2941155"/>
                  <a:pt x="114300" y="2997200"/>
                </a:cubicBezTo>
                <a:cubicBezTo>
                  <a:pt x="104345" y="3032041"/>
                  <a:pt x="89620" y="3065250"/>
                  <a:pt x="76200" y="3098800"/>
                </a:cubicBezTo>
                <a:cubicBezTo>
                  <a:pt x="71967" y="3158067"/>
                  <a:pt x="69720" y="3217509"/>
                  <a:pt x="63500" y="3276600"/>
                </a:cubicBezTo>
                <a:cubicBezTo>
                  <a:pt x="61240" y="3298067"/>
                  <a:pt x="53274" y="3318656"/>
                  <a:pt x="50800" y="3340100"/>
                </a:cubicBezTo>
                <a:cubicBezTo>
                  <a:pt x="40564" y="3428814"/>
                  <a:pt x="25400" y="3606800"/>
                  <a:pt x="25400" y="3606800"/>
                </a:cubicBezTo>
                <a:cubicBezTo>
                  <a:pt x="29633" y="3776133"/>
                  <a:pt x="30409" y="3945588"/>
                  <a:pt x="38100" y="4114800"/>
                </a:cubicBezTo>
                <a:cubicBezTo>
                  <a:pt x="39681" y="4149572"/>
                  <a:pt x="56299" y="4171295"/>
                  <a:pt x="63500" y="4203700"/>
                </a:cubicBezTo>
                <a:cubicBezTo>
                  <a:pt x="69086" y="4228837"/>
                  <a:pt x="66296" y="4256130"/>
                  <a:pt x="76200" y="4279900"/>
                </a:cubicBezTo>
                <a:cubicBezTo>
                  <a:pt x="87941" y="4308079"/>
                  <a:pt x="117347" y="4327140"/>
                  <a:pt x="127000" y="4356100"/>
                </a:cubicBezTo>
                <a:cubicBezTo>
                  <a:pt x="156784" y="4445451"/>
                  <a:pt x="118020" y="4335146"/>
                  <a:pt x="165100" y="4445000"/>
                </a:cubicBezTo>
                <a:cubicBezTo>
                  <a:pt x="189830" y="4502702"/>
                  <a:pt x="160961" y="4466261"/>
                  <a:pt x="203200" y="450850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ame 3"/>
          <p:cNvSpPr/>
          <p:nvPr/>
        </p:nvSpPr>
        <p:spPr>
          <a:xfrm>
            <a:off x="1054100" y="587345"/>
            <a:ext cx="2383094" cy="400110"/>
          </a:xfrm>
          <a:prstGeom prst="fram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Frame 32"/>
          <p:cNvSpPr/>
          <p:nvPr/>
        </p:nvSpPr>
        <p:spPr>
          <a:xfrm>
            <a:off x="5136959" y="587345"/>
            <a:ext cx="2256094" cy="400110"/>
          </a:xfrm>
          <a:prstGeom prst="fram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 Box 59"/>
          <p:cNvSpPr txBox="1">
            <a:spLocks/>
          </p:cNvSpPr>
          <p:nvPr/>
        </p:nvSpPr>
        <p:spPr bwMode="auto">
          <a:xfrm>
            <a:off x="134722" y="2112407"/>
            <a:ext cx="2378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Newton’s Second Law:</a:t>
            </a:r>
          </a:p>
        </p:txBody>
      </p:sp>
      <p:sp>
        <p:nvSpPr>
          <p:cNvPr id="35" name="Text Box 59"/>
          <p:cNvSpPr txBox="1">
            <a:spLocks/>
          </p:cNvSpPr>
          <p:nvPr/>
        </p:nvSpPr>
        <p:spPr bwMode="auto">
          <a:xfrm>
            <a:off x="4419600" y="1155700"/>
            <a:ext cx="22987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rotational parameters:</a:t>
            </a:r>
          </a:p>
        </p:txBody>
      </p:sp>
      <p:graphicFrame>
        <p:nvGraphicFramePr>
          <p:cNvPr id="36" name="Object 35"/>
          <p:cNvGraphicFramePr>
            <a:graphicFrameLocks noChangeAspect="1"/>
          </p:cNvGraphicFramePr>
          <p:nvPr>
            <p:extLst>
              <p:ext uri="{D42A27DB-BD31-4B8C-83A1-F6EECF244321}">
                <p14:modId xmlns:p14="http://schemas.microsoft.com/office/powerpoint/2010/main" val="3908786210"/>
              </p:ext>
            </p:extLst>
          </p:nvPr>
        </p:nvGraphicFramePr>
        <p:xfrm>
          <a:off x="6913563" y="1173163"/>
          <a:ext cx="958850" cy="354012"/>
        </p:xfrm>
        <a:graphic>
          <a:graphicData uri="http://schemas.openxmlformats.org/presentationml/2006/ole">
            <mc:AlternateContent xmlns:mc="http://schemas.openxmlformats.org/markup-compatibility/2006">
              <mc:Choice xmlns:v="urn:schemas-microsoft-com:vml" Requires="v">
                <p:oleObj spid="_x0000_s282635" name="Equation" r:id="rId13" imgW="520700" imgH="190500" progId="Equation.DSMT4">
                  <p:embed/>
                </p:oleObj>
              </mc:Choice>
              <mc:Fallback>
                <p:oleObj name="Equation" r:id="rId13" imgW="520700" imgH="190500" progId="Equation.DSMT4">
                  <p:embed/>
                  <p:pic>
                    <p:nvPicPr>
                      <p:cNvPr id="0" name=""/>
                      <p:cNvPicPr/>
                      <p:nvPr/>
                    </p:nvPicPr>
                    <p:blipFill>
                      <a:blip r:embed="rId14"/>
                      <a:stretch>
                        <a:fillRect/>
                      </a:stretch>
                    </p:blipFill>
                    <p:spPr>
                      <a:xfrm>
                        <a:off x="6913563" y="1173163"/>
                        <a:ext cx="958850" cy="3540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795118120"/>
              </p:ext>
            </p:extLst>
          </p:nvPr>
        </p:nvGraphicFramePr>
        <p:xfrm>
          <a:off x="2527300" y="2114550"/>
          <a:ext cx="1309688" cy="400050"/>
        </p:xfrm>
        <a:graphic>
          <a:graphicData uri="http://schemas.openxmlformats.org/presentationml/2006/ole">
            <mc:AlternateContent xmlns:mc="http://schemas.openxmlformats.org/markup-compatibility/2006">
              <mc:Choice xmlns:v="urn:schemas-microsoft-com:vml" Requires="v">
                <p:oleObj spid="_x0000_s282636" name="Equation" r:id="rId15" imgW="711200" imgH="215900" progId="Equation.DSMT4">
                  <p:embed/>
                </p:oleObj>
              </mc:Choice>
              <mc:Fallback>
                <p:oleObj name="Equation" r:id="rId15" imgW="711200" imgH="215900" progId="Equation.DSMT4">
                  <p:embed/>
                  <p:pic>
                    <p:nvPicPr>
                      <p:cNvPr id="0" name=""/>
                      <p:cNvPicPr/>
                      <p:nvPr/>
                    </p:nvPicPr>
                    <p:blipFill>
                      <a:blip r:embed="rId16"/>
                      <a:stretch>
                        <a:fillRect/>
                      </a:stretch>
                    </p:blipFill>
                    <p:spPr>
                      <a:xfrm>
                        <a:off x="2527300" y="2114550"/>
                        <a:ext cx="1309688" cy="400050"/>
                      </a:xfrm>
                      <a:prstGeom prst="rect">
                        <a:avLst/>
                      </a:prstGeom>
                    </p:spPr>
                  </p:pic>
                </p:oleObj>
              </mc:Fallback>
            </mc:AlternateContent>
          </a:graphicData>
        </a:graphic>
      </p:graphicFrame>
      <p:sp>
        <p:nvSpPr>
          <p:cNvPr id="38" name="Text Box 59"/>
          <p:cNvSpPr txBox="1">
            <a:spLocks/>
          </p:cNvSpPr>
          <p:nvPr/>
        </p:nvSpPr>
        <p:spPr bwMode="auto">
          <a:xfrm>
            <a:off x="4419601" y="2112407"/>
            <a:ext cx="23875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Newton’s Second Law:</a:t>
            </a:r>
          </a:p>
        </p:txBody>
      </p:sp>
      <p:graphicFrame>
        <p:nvGraphicFramePr>
          <p:cNvPr id="39" name="Object 38"/>
          <p:cNvGraphicFramePr>
            <a:graphicFrameLocks noChangeAspect="1"/>
          </p:cNvGraphicFramePr>
          <p:nvPr>
            <p:extLst>
              <p:ext uri="{D42A27DB-BD31-4B8C-83A1-F6EECF244321}">
                <p14:modId xmlns:p14="http://schemas.microsoft.com/office/powerpoint/2010/main" val="2557720241"/>
              </p:ext>
            </p:extLst>
          </p:nvPr>
        </p:nvGraphicFramePr>
        <p:xfrm>
          <a:off x="6969125" y="2111375"/>
          <a:ext cx="1004888" cy="376238"/>
        </p:xfrm>
        <a:graphic>
          <a:graphicData uri="http://schemas.openxmlformats.org/presentationml/2006/ole">
            <mc:AlternateContent xmlns:mc="http://schemas.openxmlformats.org/markup-compatibility/2006">
              <mc:Choice xmlns:v="urn:schemas-microsoft-com:vml" Requires="v">
                <p:oleObj spid="_x0000_s282637" name="Equation" r:id="rId17" imgW="546100" imgH="203200" progId="Equation.DSMT4">
                  <p:embed/>
                </p:oleObj>
              </mc:Choice>
              <mc:Fallback>
                <p:oleObj name="Equation" r:id="rId17" imgW="546100" imgH="203200" progId="Equation.DSMT4">
                  <p:embed/>
                  <p:pic>
                    <p:nvPicPr>
                      <p:cNvPr id="0" name=""/>
                      <p:cNvPicPr/>
                      <p:nvPr/>
                    </p:nvPicPr>
                    <p:blipFill>
                      <a:blip r:embed="rId18"/>
                      <a:stretch>
                        <a:fillRect/>
                      </a:stretch>
                    </p:blipFill>
                    <p:spPr>
                      <a:xfrm>
                        <a:off x="6969125" y="2111375"/>
                        <a:ext cx="1004888" cy="376238"/>
                      </a:xfrm>
                      <a:prstGeom prst="rect">
                        <a:avLst/>
                      </a:prstGeom>
                    </p:spPr>
                  </p:pic>
                </p:oleObj>
              </mc:Fallback>
            </mc:AlternateContent>
          </a:graphicData>
        </a:graphic>
      </p:graphicFrame>
      <p:sp>
        <p:nvSpPr>
          <p:cNvPr id="40" name="Text Box 59"/>
          <p:cNvSpPr txBox="1">
            <a:spLocks/>
          </p:cNvSpPr>
          <p:nvPr/>
        </p:nvSpPr>
        <p:spPr bwMode="auto">
          <a:xfrm>
            <a:off x="134723" y="2545239"/>
            <a:ext cx="1440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momentum:</a:t>
            </a:r>
          </a:p>
        </p:txBody>
      </p:sp>
      <p:graphicFrame>
        <p:nvGraphicFramePr>
          <p:cNvPr id="41" name="Object 40"/>
          <p:cNvGraphicFramePr>
            <a:graphicFrameLocks noChangeAspect="1"/>
          </p:cNvGraphicFramePr>
          <p:nvPr>
            <p:extLst>
              <p:ext uri="{D42A27DB-BD31-4B8C-83A1-F6EECF244321}">
                <p14:modId xmlns:p14="http://schemas.microsoft.com/office/powerpoint/2010/main" val="1808421756"/>
              </p:ext>
            </p:extLst>
          </p:nvPr>
        </p:nvGraphicFramePr>
        <p:xfrm>
          <a:off x="1912938" y="2563813"/>
          <a:ext cx="1076325" cy="376237"/>
        </p:xfrm>
        <a:graphic>
          <a:graphicData uri="http://schemas.openxmlformats.org/presentationml/2006/ole">
            <mc:AlternateContent xmlns:mc="http://schemas.openxmlformats.org/markup-compatibility/2006">
              <mc:Choice xmlns:v="urn:schemas-microsoft-com:vml" Requires="v">
                <p:oleObj spid="_x0000_s282638" name="Equation" r:id="rId19" imgW="584200" imgH="203200" progId="Equation.DSMT4">
                  <p:embed/>
                </p:oleObj>
              </mc:Choice>
              <mc:Fallback>
                <p:oleObj name="Equation" r:id="rId19" imgW="584200" imgH="203200" progId="Equation.DSMT4">
                  <p:embed/>
                  <p:pic>
                    <p:nvPicPr>
                      <p:cNvPr id="0" name=""/>
                      <p:cNvPicPr/>
                      <p:nvPr/>
                    </p:nvPicPr>
                    <p:blipFill>
                      <a:blip r:embed="rId20"/>
                      <a:stretch>
                        <a:fillRect/>
                      </a:stretch>
                    </p:blipFill>
                    <p:spPr>
                      <a:xfrm>
                        <a:off x="1912938" y="2563813"/>
                        <a:ext cx="1076325" cy="376237"/>
                      </a:xfrm>
                      <a:prstGeom prst="rect">
                        <a:avLst/>
                      </a:prstGeom>
                    </p:spPr>
                  </p:pic>
                </p:oleObj>
              </mc:Fallback>
            </mc:AlternateContent>
          </a:graphicData>
        </a:graphic>
      </p:graphicFrame>
      <p:sp>
        <p:nvSpPr>
          <p:cNvPr id="42" name="Text Box 59"/>
          <p:cNvSpPr txBox="1">
            <a:spLocks/>
          </p:cNvSpPr>
          <p:nvPr/>
        </p:nvSpPr>
        <p:spPr bwMode="auto">
          <a:xfrm>
            <a:off x="4436913" y="2545160"/>
            <a:ext cx="20654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angular momentum:</a:t>
            </a:r>
          </a:p>
        </p:txBody>
      </p:sp>
      <p:graphicFrame>
        <p:nvGraphicFramePr>
          <p:cNvPr id="43" name="Object 42"/>
          <p:cNvGraphicFramePr>
            <a:graphicFrameLocks noChangeAspect="1"/>
          </p:cNvGraphicFramePr>
          <p:nvPr>
            <p:extLst>
              <p:ext uri="{D42A27DB-BD31-4B8C-83A1-F6EECF244321}">
                <p14:modId xmlns:p14="http://schemas.microsoft.com/office/powerpoint/2010/main" val="3716297040"/>
              </p:ext>
            </p:extLst>
          </p:nvPr>
        </p:nvGraphicFramePr>
        <p:xfrm>
          <a:off x="6971572" y="2589213"/>
          <a:ext cx="842962" cy="304800"/>
        </p:xfrm>
        <a:graphic>
          <a:graphicData uri="http://schemas.openxmlformats.org/presentationml/2006/ole">
            <mc:AlternateContent xmlns:mc="http://schemas.openxmlformats.org/markup-compatibility/2006">
              <mc:Choice xmlns:v="urn:schemas-microsoft-com:vml" Requires="v">
                <p:oleObj spid="_x0000_s282639" name="Equation" r:id="rId21" imgW="457200" imgH="165100" progId="Equation.DSMT4">
                  <p:embed/>
                </p:oleObj>
              </mc:Choice>
              <mc:Fallback>
                <p:oleObj name="Equation" r:id="rId21" imgW="457200" imgH="165100" progId="Equation.DSMT4">
                  <p:embed/>
                  <p:pic>
                    <p:nvPicPr>
                      <p:cNvPr id="0" name=""/>
                      <p:cNvPicPr/>
                      <p:nvPr/>
                    </p:nvPicPr>
                    <p:blipFill>
                      <a:blip r:embed="rId22"/>
                      <a:stretch>
                        <a:fillRect/>
                      </a:stretch>
                    </p:blipFill>
                    <p:spPr>
                      <a:xfrm>
                        <a:off x="6971572" y="2589213"/>
                        <a:ext cx="842962" cy="304800"/>
                      </a:xfrm>
                      <a:prstGeom prst="rect">
                        <a:avLst/>
                      </a:prstGeom>
                    </p:spPr>
                  </p:pic>
                </p:oleObj>
              </mc:Fallback>
            </mc:AlternateContent>
          </a:graphicData>
        </a:graphic>
      </p:graphicFrame>
      <p:sp>
        <p:nvSpPr>
          <p:cNvPr id="44" name="Text Box 59"/>
          <p:cNvSpPr txBox="1">
            <a:spLocks/>
          </p:cNvSpPr>
          <p:nvPr/>
        </p:nvSpPr>
        <p:spPr bwMode="auto">
          <a:xfrm>
            <a:off x="4531156" y="2921556"/>
            <a:ext cx="3507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chemeClr val="tx1"/>
                </a:solidFill>
                <a:latin typeface="Times New Roman"/>
                <a:cs typeface="Times New Roman"/>
              </a:rPr>
              <a:t>(or for a point mass about a point):</a:t>
            </a:r>
          </a:p>
        </p:txBody>
      </p:sp>
      <p:sp>
        <p:nvSpPr>
          <p:cNvPr id="45" name="Text Box 59"/>
          <p:cNvSpPr txBox="1">
            <a:spLocks/>
          </p:cNvSpPr>
          <p:nvPr/>
        </p:nvSpPr>
        <p:spPr bwMode="auto">
          <a:xfrm>
            <a:off x="134723" y="1639888"/>
            <a:ext cx="9193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force:</a:t>
            </a:r>
          </a:p>
        </p:txBody>
      </p:sp>
      <p:graphicFrame>
        <p:nvGraphicFramePr>
          <p:cNvPr id="46" name="Object 45"/>
          <p:cNvGraphicFramePr>
            <a:graphicFrameLocks noChangeAspect="1"/>
          </p:cNvGraphicFramePr>
          <p:nvPr>
            <p:extLst>
              <p:ext uri="{D42A27DB-BD31-4B8C-83A1-F6EECF244321}">
                <p14:modId xmlns:p14="http://schemas.microsoft.com/office/powerpoint/2010/main" val="3482648864"/>
              </p:ext>
            </p:extLst>
          </p:nvPr>
        </p:nvGraphicFramePr>
        <p:xfrm>
          <a:off x="1189038" y="1639888"/>
          <a:ext cx="257175" cy="352425"/>
        </p:xfrm>
        <a:graphic>
          <a:graphicData uri="http://schemas.openxmlformats.org/presentationml/2006/ole">
            <mc:AlternateContent xmlns:mc="http://schemas.openxmlformats.org/markup-compatibility/2006">
              <mc:Choice xmlns:v="urn:schemas-microsoft-com:vml" Requires="v">
                <p:oleObj spid="_x0000_s282640" name="Equation" r:id="rId23" imgW="139700" imgH="190500" progId="Equation.DSMT4">
                  <p:embed/>
                </p:oleObj>
              </mc:Choice>
              <mc:Fallback>
                <p:oleObj name="Equation" r:id="rId23" imgW="139700" imgH="190500" progId="Equation.DSMT4">
                  <p:embed/>
                  <p:pic>
                    <p:nvPicPr>
                      <p:cNvPr id="0" name=""/>
                      <p:cNvPicPr/>
                      <p:nvPr/>
                    </p:nvPicPr>
                    <p:blipFill>
                      <a:blip r:embed="rId24"/>
                      <a:stretch>
                        <a:fillRect/>
                      </a:stretch>
                    </p:blipFill>
                    <p:spPr>
                      <a:xfrm>
                        <a:off x="1189038" y="1639888"/>
                        <a:ext cx="257175" cy="352425"/>
                      </a:xfrm>
                      <a:prstGeom prst="rect">
                        <a:avLst/>
                      </a:prstGeom>
                    </p:spPr>
                  </p:pic>
                </p:oleObj>
              </mc:Fallback>
            </mc:AlternateContent>
          </a:graphicData>
        </a:graphic>
      </p:graphicFrame>
      <p:sp>
        <p:nvSpPr>
          <p:cNvPr id="47" name="Text Box 59"/>
          <p:cNvSpPr txBox="1">
            <a:spLocks/>
          </p:cNvSpPr>
          <p:nvPr/>
        </p:nvSpPr>
        <p:spPr bwMode="auto">
          <a:xfrm>
            <a:off x="4427323" y="1639888"/>
            <a:ext cx="9193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torque:</a:t>
            </a:r>
          </a:p>
        </p:txBody>
      </p:sp>
      <p:graphicFrame>
        <p:nvGraphicFramePr>
          <p:cNvPr id="48" name="Object 47"/>
          <p:cNvGraphicFramePr>
            <a:graphicFrameLocks noChangeAspect="1"/>
          </p:cNvGraphicFramePr>
          <p:nvPr>
            <p:extLst>
              <p:ext uri="{D42A27DB-BD31-4B8C-83A1-F6EECF244321}">
                <p14:modId xmlns:p14="http://schemas.microsoft.com/office/powerpoint/2010/main" val="1713943476"/>
              </p:ext>
            </p:extLst>
          </p:nvPr>
        </p:nvGraphicFramePr>
        <p:xfrm>
          <a:off x="5438775" y="1604963"/>
          <a:ext cx="1028700" cy="422275"/>
        </p:xfrm>
        <a:graphic>
          <a:graphicData uri="http://schemas.openxmlformats.org/presentationml/2006/ole">
            <mc:AlternateContent xmlns:mc="http://schemas.openxmlformats.org/markup-compatibility/2006">
              <mc:Choice xmlns:v="urn:schemas-microsoft-com:vml" Requires="v">
                <p:oleObj spid="_x0000_s282641" name="Equation" r:id="rId25" imgW="558800" imgH="228600" progId="Equation.DSMT4">
                  <p:embed/>
                </p:oleObj>
              </mc:Choice>
              <mc:Fallback>
                <p:oleObj name="Equation" r:id="rId25" imgW="558800" imgH="228600" progId="Equation.DSMT4">
                  <p:embed/>
                  <p:pic>
                    <p:nvPicPr>
                      <p:cNvPr id="0" name=""/>
                      <p:cNvPicPr/>
                      <p:nvPr/>
                    </p:nvPicPr>
                    <p:blipFill>
                      <a:blip r:embed="rId26"/>
                      <a:stretch>
                        <a:fillRect/>
                      </a:stretch>
                    </p:blipFill>
                    <p:spPr>
                      <a:xfrm>
                        <a:off x="5438775" y="1604963"/>
                        <a:ext cx="1028700" cy="422275"/>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153029994"/>
              </p:ext>
            </p:extLst>
          </p:nvPr>
        </p:nvGraphicFramePr>
        <p:xfrm>
          <a:off x="7982275" y="2894013"/>
          <a:ext cx="936625" cy="422275"/>
        </p:xfrm>
        <a:graphic>
          <a:graphicData uri="http://schemas.openxmlformats.org/presentationml/2006/ole">
            <mc:AlternateContent xmlns:mc="http://schemas.openxmlformats.org/markup-compatibility/2006">
              <mc:Choice xmlns:v="urn:schemas-microsoft-com:vml" Requires="v">
                <p:oleObj spid="_x0000_s282642" name="Equation" r:id="rId27" imgW="508000" imgH="228600" progId="Equation.DSMT4">
                  <p:embed/>
                </p:oleObj>
              </mc:Choice>
              <mc:Fallback>
                <p:oleObj name="Equation" r:id="rId27" imgW="508000" imgH="228600" progId="Equation.DSMT4">
                  <p:embed/>
                  <p:pic>
                    <p:nvPicPr>
                      <p:cNvPr id="0" name=""/>
                      <p:cNvPicPr/>
                      <p:nvPr/>
                    </p:nvPicPr>
                    <p:blipFill>
                      <a:blip r:embed="rId28"/>
                      <a:stretch>
                        <a:fillRect/>
                      </a:stretch>
                    </p:blipFill>
                    <p:spPr>
                      <a:xfrm>
                        <a:off x="7982275" y="2894013"/>
                        <a:ext cx="936625" cy="422275"/>
                      </a:xfrm>
                      <a:prstGeom prst="rect">
                        <a:avLst/>
                      </a:prstGeom>
                    </p:spPr>
                  </p:pic>
                </p:oleObj>
              </mc:Fallback>
            </mc:AlternateContent>
          </a:graphicData>
        </a:graphic>
      </p:graphicFrame>
      <p:sp>
        <p:nvSpPr>
          <p:cNvPr id="50" name="Text Box 59"/>
          <p:cNvSpPr txBox="1">
            <a:spLocks/>
          </p:cNvSpPr>
          <p:nvPr/>
        </p:nvSpPr>
        <p:spPr bwMode="auto">
          <a:xfrm>
            <a:off x="134723" y="3453792"/>
            <a:ext cx="10543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impulse:</a:t>
            </a:r>
          </a:p>
        </p:txBody>
      </p:sp>
      <p:sp>
        <p:nvSpPr>
          <p:cNvPr id="51" name="Text Box 59"/>
          <p:cNvSpPr txBox="1">
            <a:spLocks/>
          </p:cNvSpPr>
          <p:nvPr/>
        </p:nvSpPr>
        <p:spPr bwMode="auto">
          <a:xfrm>
            <a:off x="4465422" y="3453792"/>
            <a:ext cx="1440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angular </a:t>
            </a:r>
            <a:r>
              <a:rPr lang="en-US" sz="1800" i="1" dirty="0">
                <a:solidFill>
                  <a:srgbClr val="0000FF"/>
                </a:solidFill>
                <a:latin typeface="Times New Roman"/>
                <a:cs typeface="Times New Roman"/>
              </a:rPr>
              <a:t>  </a:t>
            </a:r>
          </a:p>
          <a:p>
            <a:pPr eaLnBrk="1" hangingPunct="1"/>
            <a:r>
              <a:rPr lang="en-US" sz="1800" i="1" dirty="0">
                <a:solidFill>
                  <a:srgbClr val="0000FF"/>
                </a:solidFill>
                <a:latin typeface="Times New Roman"/>
                <a:cs typeface="Times New Roman"/>
              </a:rPr>
              <a:t>    </a:t>
            </a:r>
            <a:r>
              <a:rPr lang="en-US" sz="1800" dirty="0">
                <a:solidFill>
                  <a:srgbClr val="0000FF"/>
                </a:solidFill>
                <a:latin typeface="Times New Roman"/>
                <a:cs typeface="Times New Roman"/>
              </a:rPr>
              <a:t>impulse:</a:t>
            </a:r>
          </a:p>
        </p:txBody>
      </p:sp>
      <p:graphicFrame>
        <p:nvGraphicFramePr>
          <p:cNvPr id="52" name="Object 6"/>
          <p:cNvGraphicFramePr>
            <a:graphicFrameLocks noChangeAspect="1"/>
          </p:cNvGraphicFramePr>
          <p:nvPr>
            <p:extLst>
              <p:ext uri="{D42A27DB-BD31-4B8C-83A1-F6EECF244321}">
                <p14:modId xmlns:p14="http://schemas.microsoft.com/office/powerpoint/2010/main" val="2940779846"/>
              </p:ext>
            </p:extLst>
          </p:nvPr>
        </p:nvGraphicFramePr>
        <p:xfrm>
          <a:off x="2213720" y="4872696"/>
          <a:ext cx="4446386" cy="447974"/>
        </p:xfrm>
        <a:graphic>
          <a:graphicData uri="http://schemas.openxmlformats.org/presentationml/2006/ole">
            <mc:AlternateContent xmlns:mc="http://schemas.openxmlformats.org/markup-compatibility/2006">
              <mc:Choice xmlns:v="urn:schemas-microsoft-com:vml" Requires="v">
                <p:oleObj spid="_x0000_s282643" name="Equation" r:id="rId29" imgW="2641600" imgH="266700" progId="Equation.DSMT4">
                  <p:embed/>
                </p:oleObj>
              </mc:Choice>
              <mc:Fallback>
                <p:oleObj name="Equation" r:id="rId29" imgW="2641600" imgH="266700" progId="Equation.DSMT4">
                  <p:embed/>
                  <p:pic>
                    <p:nvPicPr>
                      <p:cNvPr id="0" name=""/>
                      <p:cNvPicPr>
                        <a:picLocks noChangeAspect="1" noChangeArrowheads="1"/>
                      </p:cNvPicPr>
                      <p:nvPr/>
                    </p:nvPicPr>
                    <p:blipFill>
                      <a:blip r:embed="rId30"/>
                      <a:srcRect/>
                      <a:stretch>
                        <a:fillRect/>
                      </a:stretch>
                    </p:blipFill>
                    <p:spPr bwMode="auto">
                      <a:xfrm>
                        <a:off x="2213720" y="4872696"/>
                        <a:ext cx="4446386" cy="447974"/>
                      </a:xfrm>
                      <a:prstGeom prst="rect">
                        <a:avLst/>
                      </a:prstGeom>
                      <a:noFill/>
                      <a:ln>
                        <a:noFill/>
                      </a:ln>
                      <a:effectLst/>
                    </p:spPr>
                  </p:pic>
                </p:oleObj>
              </mc:Fallback>
            </mc:AlternateContent>
          </a:graphicData>
        </a:graphic>
      </p:graphicFrame>
      <p:sp>
        <p:nvSpPr>
          <p:cNvPr id="53" name="Text Box 59"/>
          <p:cNvSpPr txBox="1">
            <a:spLocks/>
          </p:cNvSpPr>
          <p:nvPr/>
        </p:nvSpPr>
        <p:spPr bwMode="auto">
          <a:xfrm>
            <a:off x="134723" y="5376555"/>
            <a:ext cx="27227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conservation of momentum</a:t>
            </a:r>
          </a:p>
        </p:txBody>
      </p:sp>
      <p:sp>
        <p:nvSpPr>
          <p:cNvPr id="54" name="Text Box 59"/>
          <p:cNvSpPr txBox="1">
            <a:spLocks/>
          </p:cNvSpPr>
          <p:nvPr/>
        </p:nvSpPr>
        <p:spPr bwMode="auto">
          <a:xfrm>
            <a:off x="4486060" y="4483073"/>
            <a:ext cx="27227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conservation of energy</a:t>
            </a:r>
          </a:p>
        </p:txBody>
      </p:sp>
      <p:sp>
        <p:nvSpPr>
          <p:cNvPr id="55" name="Text Box 59"/>
          <p:cNvSpPr txBox="1">
            <a:spLocks/>
          </p:cNvSpPr>
          <p:nvPr/>
        </p:nvSpPr>
        <p:spPr bwMode="auto">
          <a:xfrm>
            <a:off x="4419600" y="5376555"/>
            <a:ext cx="34528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conservation of angular momentum</a:t>
            </a:r>
          </a:p>
        </p:txBody>
      </p:sp>
    </p:spTree>
    <p:extLst>
      <p:ext uri="{BB962C8B-B14F-4D97-AF65-F5344CB8AC3E}">
        <p14:creationId xmlns:p14="http://schemas.microsoft.com/office/powerpoint/2010/main" val="20877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dissolv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500"/>
                                        <p:tgtEl>
                                          <p:spTgt spid="46"/>
                                        </p:tgtEl>
                                      </p:cBhvr>
                                    </p:animEffect>
                                  </p:childTnLst>
                                </p:cTn>
                              </p:par>
                              <p:par>
                                <p:cTn id="32" presetID="9"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tgtEl>
                                          <p:spTgt spid="3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par>
                                <p:cTn id="48" presetID="9"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dissolv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dissolve">
                                      <p:cBhvr>
                                        <p:cTn id="55" dur="500"/>
                                        <p:tgtEl>
                                          <p:spTgt spid="4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dissolv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dissolve">
                                      <p:cBhvr>
                                        <p:cTn id="63" dur="500"/>
                                        <p:tgtEl>
                                          <p:spTgt spid="41"/>
                                        </p:tgtEl>
                                      </p:cBhvr>
                                    </p:animEffect>
                                  </p:childTnLst>
                                </p:cTn>
                              </p:par>
                              <p:par>
                                <p:cTn id="64" presetID="9"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dissolve">
                                      <p:cBhvr>
                                        <p:cTn id="71" dur="500"/>
                                        <p:tgtEl>
                                          <p:spTgt spid="44"/>
                                        </p:tgtEl>
                                      </p:cBhvr>
                                    </p:animEffect>
                                  </p:childTnLst>
                                </p:cTn>
                              </p:par>
                              <p:par>
                                <p:cTn id="72" presetID="9" presetClass="entr" presetSubtype="0"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dissolve">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dissolve">
                                      <p:cBhvr>
                                        <p:cTn id="79" dur="500"/>
                                        <p:tgtEl>
                                          <p:spTgt spid="50"/>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dissolv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dissolv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dissolve">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dissolve">
                                      <p:cBhvr>
                                        <p:cTn id="97" dur="500"/>
                                        <p:tgtEl>
                                          <p:spTgt spid="32"/>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dissolve">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dissolve">
                                      <p:cBhvr>
                                        <p:cTn id="105" dur="500"/>
                                        <p:tgtEl>
                                          <p:spTgt spid="52"/>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dissolve">
                                      <p:cBhvr>
                                        <p:cTn id="110" dur="500"/>
                                        <p:tgtEl>
                                          <p:spTgt spid="53"/>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dissolve">
                                      <p:cBhvr>
                                        <p:cTn id="113" dur="5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dissolve">
                                      <p:cBhvr>
                                        <p:cTn id="118" dur="5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nodeType="click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dissolve">
                                      <p:cBhvr>
                                        <p:cTn id="1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8" grpId="0"/>
      <p:bldP spid="40" grpId="0"/>
      <p:bldP spid="42" grpId="0"/>
      <p:bldP spid="44" grpId="0"/>
      <p:bldP spid="45" grpId="0"/>
      <p:bldP spid="47" grpId="0"/>
      <p:bldP spid="50" grpId="0"/>
      <p:bldP spid="51" grpId="0"/>
      <p:bldP spid="53" grpId="0"/>
      <p:bldP spid="54"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56"/>
          <p:cNvSpPr txBox="1">
            <a:spLocks/>
          </p:cNvSpPr>
          <p:nvPr/>
        </p:nvSpPr>
        <p:spPr bwMode="auto">
          <a:xfrm>
            <a:off x="170180" y="288019"/>
            <a:ext cx="8669020" cy="82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Angular Momentum: </a:t>
            </a:r>
            <a:r>
              <a:rPr lang="en-US" sz="2000" dirty="0">
                <a:solidFill>
                  <a:srgbClr val="FF0000"/>
                </a:solidFill>
                <a:latin typeface="Times New Roman"/>
                <a:cs typeface="Times New Roman"/>
              </a:rPr>
              <a:t> </a:t>
            </a:r>
            <a:r>
              <a:rPr lang="en-US" sz="2000" dirty="0">
                <a:latin typeface="Times New Roman"/>
                <a:cs typeface="Times New Roman"/>
              </a:rPr>
              <a:t>There’s a lot here.  To make life easier, we are going to go after these ideas in pieces.</a:t>
            </a:r>
            <a:endParaRPr lang="en-US" sz="2000" dirty="0">
              <a:solidFill>
                <a:schemeClr val="tx1"/>
              </a:solidFill>
              <a:latin typeface="Times New Roman"/>
              <a:cs typeface="Times New Roman"/>
            </a:endParaRP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6.)</a:t>
            </a:r>
          </a:p>
        </p:txBody>
      </p:sp>
      <p:sp>
        <p:nvSpPr>
          <p:cNvPr id="6" name="Text Box 56"/>
          <p:cNvSpPr txBox="1">
            <a:spLocks/>
          </p:cNvSpPr>
          <p:nvPr/>
        </p:nvSpPr>
        <p:spPr bwMode="auto">
          <a:xfrm>
            <a:off x="424180" y="1162345"/>
            <a:ext cx="4808220"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 </a:t>
            </a:r>
            <a:r>
              <a:rPr lang="en-US" sz="2000" dirty="0">
                <a:latin typeface="Times New Roman"/>
                <a:cs typeface="Times New Roman"/>
              </a:rPr>
              <a:t>A point mass </a:t>
            </a:r>
            <a:r>
              <a:rPr lang="en-US" sz="2000" i="1" dirty="0">
                <a:solidFill>
                  <a:srgbClr val="FF0000"/>
                </a:solidFill>
                <a:latin typeface="Times New Roman"/>
                <a:cs typeface="Times New Roman"/>
              </a:rPr>
              <a:t>m</a:t>
            </a:r>
            <a:r>
              <a:rPr lang="en-US" sz="2000" dirty="0">
                <a:latin typeface="Times New Roman"/>
                <a:cs typeface="Times New Roman"/>
              </a:rPr>
              <a:t> moves with velocity </a:t>
            </a:r>
            <a:r>
              <a:rPr lang="en-US" sz="2000" i="1" dirty="0">
                <a:solidFill>
                  <a:srgbClr val="FF0000"/>
                </a:solidFill>
                <a:latin typeface="Times New Roman"/>
                <a:cs typeface="Times New Roman"/>
              </a:rPr>
              <a:t>v</a:t>
            </a:r>
            <a:r>
              <a:rPr lang="en-US" sz="2000" dirty="0">
                <a:latin typeface="Times New Roman"/>
                <a:cs typeface="Times New Roman"/>
              </a:rPr>
              <a:t> in a circular path of radius </a:t>
            </a:r>
            <a:r>
              <a:rPr lang="en-US" sz="2000" i="1" dirty="0">
                <a:solidFill>
                  <a:srgbClr val="FF0000"/>
                </a:solidFill>
                <a:latin typeface="Times New Roman"/>
                <a:cs typeface="Times New Roman"/>
              </a:rPr>
              <a:t>R</a:t>
            </a:r>
            <a:r>
              <a:rPr lang="en-US" sz="2000" dirty="0">
                <a:latin typeface="Times New Roman"/>
                <a:cs typeface="Times New Roman"/>
              </a:rPr>
              <a:t>.  Determine its </a:t>
            </a:r>
            <a:r>
              <a:rPr lang="en-US" sz="2000" i="1" dirty="0">
                <a:solidFill>
                  <a:srgbClr val="0000FF"/>
                </a:solidFill>
                <a:latin typeface="Times New Roman"/>
                <a:cs typeface="Times New Roman"/>
              </a:rPr>
              <a:t>angular momentum </a:t>
            </a:r>
            <a:r>
              <a:rPr lang="en-US" sz="2000" dirty="0">
                <a:latin typeface="Times New Roman"/>
                <a:cs typeface="Times New Roman"/>
              </a:rPr>
              <a:t>using:</a:t>
            </a:r>
            <a:endParaRPr lang="en-US" sz="2000" dirty="0">
              <a:solidFill>
                <a:srgbClr val="0000FF"/>
              </a:solidFill>
              <a:latin typeface="Times New Roman"/>
              <a:cs typeface="Times New Roman"/>
            </a:endParaRPr>
          </a:p>
        </p:txBody>
      </p:sp>
      <p:sp>
        <p:nvSpPr>
          <p:cNvPr id="7" name="Text Box 56"/>
          <p:cNvSpPr txBox="1">
            <a:spLocks/>
          </p:cNvSpPr>
          <p:nvPr/>
        </p:nvSpPr>
        <p:spPr bwMode="auto">
          <a:xfrm>
            <a:off x="767080" y="2381545"/>
            <a:ext cx="35763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Translational parameters:</a:t>
            </a:r>
            <a:endParaRPr lang="en-US" sz="2000" dirty="0">
              <a:solidFill>
                <a:srgbClr val="0000FF"/>
              </a:solidFill>
              <a:latin typeface="Times New Roman"/>
              <a:cs typeface="Times New Roman"/>
            </a:endParaRPr>
          </a:p>
        </p:txBody>
      </p:sp>
      <p:sp>
        <p:nvSpPr>
          <p:cNvPr id="15" name="Text Box 56"/>
          <p:cNvSpPr txBox="1">
            <a:spLocks/>
          </p:cNvSpPr>
          <p:nvPr/>
        </p:nvSpPr>
        <p:spPr bwMode="auto">
          <a:xfrm>
            <a:off x="767080" y="4049066"/>
            <a:ext cx="35763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Rotational parameters:</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74980" y="5796608"/>
            <a:ext cx="838962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Note: </a:t>
            </a:r>
            <a:r>
              <a:rPr lang="en-US" sz="2000" dirty="0">
                <a:solidFill>
                  <a:schemeClr val="tx1"/>
                </a:solidFill>
                <a:latin typeface="Times New Roman"/>
                <a:cs typeface="Times New Roman"/>
              </a:rPr>
              <a:t>the </a:t>
            </a:r>
            <a:r>
              <a:rPr lang="en-US" sz="2000" i="1" dirty="0">
                <a:solidFill>
                  <a:srgbClr val="FF0000"/>
                </a:solidFill>
                <a:latin typeface="Times New Roman"/>
                <a:cs typeface="Times New Roman"/>
              </a:rPr>
              <a:t>direction</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angular momentum </a:t>
            </a:r>
            <a:r>
              <a:rPr lang="en-US" sz="2000" dirty="0">
                <a:solidFill>
                  <a:schemeClr val="tx1"/>
                </a:solidFill>
                <a:latin typeface="Times New Roman"/>
                <a:cs typeface="Times New Roman"/>
              </a:rPr>
              <a:t>is </a:t>
            </a:r>
            <a:r>
              <a:rPr lang="en-US" sz="2000" i="1" dirty="0">
                <a:solidFill>
                  <a:schemeClr val="tx1"/>
                </a:solidFill>
                <a:latin typeface="Times New Roman"/>
                <a:cs typeface="Times New Roman"/>
              </a:rPr>
              <a:t>perpendicular to the plane of the motion </a:t>
            </a:r>
            <a:r>
              <a:rPr lang="en-US" sz="2000" dirty="0">
                <a:solidFill>
                  <a:schemeClr val="tx1"/>
                </a:solidFill>
                <a:latin typeface="Times New Roman"/>
                <a:cs typeface="Times New Roman"/>
              </a:rPr>
              <a:t>(</a:t>
            </a:r>
            <a:r>
              <a:rPr lang="en-US" sz="2000" i="1" dirty="0">
                <a:solidFill>
                  <a:schemeClr val="tx1"/>
                </a:solidFill>
                <a:latin typeface="Times New Roman"/>
                <a:cs typeface="Times New Roman"/>
              </a:rPr>
              <a:t>     </a:t>
            </a:r>
            <a:r>
              <a:rPr lang="en-US" sz="2000" dirty="0">
                <a:solidFill>
                  <a:schemeClr val="tx1"/>
                </a:solidFill>
                <a:latin typeface="Times New Roman"/>
                <a:cs typeface="Times New Roman"/>
              </a:rPr>
              <a:t>direction), as would be expected of a </a:t>
            </a:r>
            <a:r>
              <a:rPr lang="en-US" sz="2000" dirty="0">
                <a:solidFill>
                  <a:srgbClr val="FF0000"/>
                </a:solidFill>
                <a:latin typeface="Times New Roman"/>
                <a:cs typeface="Times New Roman"/>
              </a:rPr>
              <a:t>counterclockwise rotation</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3666284378"/>
              </p:ext>
            </p:extLst>
          </p:nvPr>
        </p:nvGraphicFramePr>
        <p:xfrm>
          <a:off x="1732577" y="6090563"/>
          <a:ext cx="371475" cy="349250"/>
        </p:xfrm>
        <a:graphic>
          <a:graphicData uri="http://schemas.openxmlformats.org/presentationml/2006/ole">
            <mc:AlternateContent xmlns:mc="http://schemas.openxmlformats.org/markup-compatibility/2006">
              <mc:Choice xmlns:v="urn:schemas-microsoft-com:vml" Requires="v">
                <p:oleObj spid="_x0000_s83790" name="Equation" r:id="rId4" imgW="215900" imgH="203200" progId="Equation.DSMT4">
                  <p:embed/>
                </p:oleObj>
              </mc:Choice>
              <mc:Fallback>
                <p:oleObj name="Equation" r:id="rId4" imgW="215900" imgH="203200" progId="Equation.DSMT4">
                  <p:embed/>
                  <p:pic>
                    <p:nvPicPr>
                      <p:cNvPr id="0" name=""/>
                      <p:cNvPicPr>
                        <a:picLocks noChangeAspect="1" noChangeArrowheads="1"/>
                      </p:cNvPicPr>
                      <p:nvPr/>
                    </p:nvPicPr>
                    <p:blipFill>
                      <a:blip r:embed="rId5"/>
                      <a:srcRect/>
                      <a:stretch>
                        <a:fillRect/>
                      </a:stretch>
                    </p:blipFill>
                    <p:spPr bwMode="auto">
                      <a:xfrm>
                        <a:off x="1732577" y="6090563"/>
                        <a:ext cx="371475" cy="349250"/>
                      </a:xfrm>
                      <a:prstGeom prst="rect">
                        <a:avLst/>
                      </a:prstGeom>
                      <a:noFill/>
                      <a:ln>
                        <a:noFill/>
                      </a:ln>
                      <a:effectLst/>
                    </p:spPr>
                  </p:pic>
                </p:oleObj>
              </mc:Fallback>
            </mc:AlternateContent>
          </a:graphicData>
        </a:graphic>
      </p:graphicFrame>
      <p:graphicFrame>
        <p:nvGraphicFramePr>
          <p:cNvPr id="20" name="Object 2"/>
          <p:cNvGraphicFramePr>
            <a:graphicFrameLocks noChangeAspect="1"/>
          </p:cNvGraphicFramePr>
          <p:nvPr>
            <p:extLst>
              <p:ext uri="{D42A27DB-BD31-4B8C-83A1-F6EECF244321}">
                <p14:modId xmlns:p14="http://schemas.microsoft.com/office/powerpoint/2010/main" val="783106937"/>
              </p:ext>
            </p:extLst>
          </p:nvPr>
        </p:nvGraphicFramePr>
        <p:xfrm>
          <a:off x="7555544" y="2856841"/>
          <a:ext cx="1389387" cy="437221"/>
        </p:xfrm>
        <a:graphic>
          <a:graphicData uri="http://schemas.openxmlformats.org/presentationml/2006/ole">
            <mc:AlternateContent xmlns:mc="http://schemas.openxmlformats.org/markup-compatibility/2006">
              <mc:Choice xmlns:v="urn:schemas-microsoft-com:vml" Requires="v">
                <p:oleObj spid="_x0000_s83791" name="Equation" r:id="rId6" imgW="812800" imgH="254000" progId="Equation.DSMT4">
                  <p:embed/>
                </p:oleObj>
              </mc:Choice>
              <mc:Fallback>
                <p:oleObj name="Equation" r:id="rId6" imgW="812800" imgH="254000" progId="Equation.DSMT4">
                  <p:embed/>
                  <p:pic>
                    <p:nvPicPr>
                      <p:cNvPr id="0" name=""/>
                      <p:cNvPicPr>
                        <a:picLocks noChangeAspect="1" noChangeArrowheads="1"/>
                      </p:cNvPicPr>
                      <p:nvPr/>
                    </p:nvPicPr>
                    <p:blipFill>
                      <a:blip r:embed="rId7"/>
                      <a:srcRect/>
                      <a:stretch>
                        <a:fillRect/>
                      </a:stretch>
                    </p:blipFill>
                    <p:spPr bwMode="auto">
                      <a:xfrm>
                        <a:off x="7555544" y="2856841"/>
                        <a:ext cx="1389387" cy="437221"/>
                      </a:xfrm>
                      <a:prstGeom prst="rect">
                        <a:avLst/>
                      </a:prstGeom>
                      <a:noFill/>
                      <a:ln>
                        <a:noFill/>
                      </a:ln>
                      <a:effec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1653559228"/>
              </p:ext>
            </p:extLst>
          </p:nvPr>
        </p:nvGraphicFramePr>
        <p:xfrm>
          <a:off x="7137564" y="1839682"/>
          <a:ext cx="731838" cy="411162"/>
        </p:xfrm>
        <a:graphic>
          <a:graphicData uri="http://schemas.openxmlformats.org/presentationml/2006/ole">
            <mc:AlternateContent xmlns:mc="http://schemas.openxmlformats.org/markup-compatibility/2006">
              <mc:Choice xmlns:v="urn:schemas-microsoft-com:vml" Requires="v">
                <p:oleObj spid="_x0000_s83792" name="Equation" r:id="rId8" imgW="520700" imgH="292100" progId="Equation.DSMT4">
                  <p:embed/>
                </p:oleObj>
              </mc:Choice>
              <mc:Fallback>
                <p:oleObj name="Equation" r:id="rId8" imgW="520700" imgH="292100" progId="Equation.DSMT4">
                  <p:embed/>
                  <p:pic>
                    <p:nvPicPr>
                      <p:cNvPr id="0" name=""/>
                      <p:cNvPicPr>
                        <a:picLocks noChangeAspect="1" noChangeArrowheads="1"/>
                      </p:cNvPicPr>
                      <p:nvPr/>
                    </p:nvPicPr>
                    <p:blipFill>
                      <a:blip r:embed="rId9"/>
                      <a:srcRect/>
                      <a:stretch>
                        <a:fillRect/>
                      </a:stretch>
                    </p:blipFill>
                    <p:spPr bwMode="auto">
                      <a:xfrm>
                        <a:off x="7137564" y="1839682"/>
                        <a:ext cx="731838" cy="4111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782478979"/>
              </p:ext>
            </p:extLst>
          </p:nvPr>
        </p:nvGraphicFramePr>
        <p:xfrm>
          <a:off x="2082800" y="3248025"/>
          <a:ext cx="2238375" cy="700088"/>
        </p:xfrm>
        <a:graphic>
          <a:graphicData uri="http://schemas.openxmlformats.org/presentationml/2006/ole">
            <mc:AlternateContent xmlns:mc="http://schemas.openxmlformats.org/markup-compatibility/2006">
              <mc:Choice xmlns:v="urn:schemas-microsoft-com:vml" Requires="v">
                <p:oleObj spid="_x0000_s83793" name="Equation" r:id="rId10" imgW="1257300" imgH="393700" progId="Equation.DSMT4">
                  <p:embed/>
                </p:oleObj>
              </mc:Choice>
              <mc:Fallback>
                <p:oleObj name="Equation" r:id="rId10" imgW="1257300" imgH="393700" progId="Equation.DSMT4">
                  <p:embed/>
                  <p:pic>
                    <p:nvPicPr>
                      <p:cNvPr id="0" name=""/>
                      <p:cNvPicPr>
                        <a:picLocks noChangeAspect="1" noChangeArrowheads="1"/>
                      </p:cNvPicPr>
                      <p:nvPr/>
                    </p:nvPicPr>
                    <p:blipFill>
                      <a:blip r:embed="rId11"/>
                      <a:srcRect/>
                      <a:stretch>
                        <a:fillRect/>
                      </a:stretch>
                    </p:blipFill>
                    <p:spPr bwMode="auto">
                      <a:xfrm>
                        <a:off x="2082800" y="3248025"/>
                        <a:ext cx="2238375" cy="700088"/>
                      </a:xfrm>
                      <a:prstGeom prst="rect">
                        <a:avLst/>
                      </a:prstGeom>
                      <a:noFill/>
                      <a:ln>
                        <a:noFill/>
                      </a:ln>
                      <a:effectLst/>
                    </p:spPr>
                  </p:pic>
                </p:oleObj>
              </mc:Fallback>
            </mc:AlternateContent>
          </a:graphicData>
        </a:graphic>
      </p:graphicFrame>
      <p:graphicFrame>
        <p:nvGraphicFramePr>
          <p:cNvPr id="28" name="Object 6"/>
          <p:cNvGraphicFramePr>
            <a:graphicFrameLocks noChangeAspect="1"/>
          </p:cNvGraphicFramePr>
          <p:nvPr>
            <p:extLst>
              <p:ext uri="{D42A27DB-BD31-4B8C-83A1-F6EECF244321}">
                <p14:modId xmlns:p14="http://schemas.microsoft.com/office/powerpoint/2010/main" val="2900110296"/>
              </p:ext>
            </p:extLst>
          </p:nvPr>
        </p:nvGraphicFramePr>
        <p:xfrm>
          <a:off x="2082800" y="2797175"/>
          <a:ext cx="1198563" cy="496887"/>
        </p:xfrm>
        <a:graphic>
          <a:graphicData uri="http://schemas.openxmlformats.org/presentationml/2006/ole">
            <mc:AlternateContent xmlns:mc="http://schemas.openxmlformats.org/markup-compatibility/2006">
              <mc:Choice xmlns:v="urn:schemas-microsoft-com:vml" Requires="v">
                <p:oleObj spid="_x0000_s83794" name="Equation" r:id="rId12" imgW="673100" imgH="279400" progId="Equation.DSMT4">
                  <p:embed/>
                </p:oleObj>
              </mc:Choice>
              <mc:Fallback>
                <p:oleObj name="Equation" r:id="rId12" imgW="673100" imgH="279400" progId="Equation.DSMT4">
                  <p:embed/>
                  <p:pic>
                    <p:nvPicPr>
                      <p:cNvPr id="0" name=""/>
                      <p:cNvPicPr>
                        <a:picLocks noChangeAspect="1" noChangeArrowheads="1"/>
                      </p:cNvPicPr>
                      <p:nvPr/>
                    </p:nvPicPr>
                    <p:blipFill>
                      <a:blip r:embed="rId13"/>
                      <a:srcRect/>
                      <a:stretch>
                        <a:fillRect/>
                      </a:stretch>
                    </p:blipFill>
                    <p:spPr bwMode="auto">
                      <a:xfrm>
                        <a:off x="2082800" y="2797175"/>
                        <a:ext cx="1198563" cy="496887"/>
                      </a:xfrm>
                      <a:prstGeom prst="rect">
                        <a:avLst/>
                      </a:prstGeom>
                      <a:noFill/>
                      <a:ln>
                        <a:noFill/>
                      </a:ln>
                      <a:effectLst/>
                    </p:spPr>
                  </p:pic>
                </p:oleObj>
              </mc:Fallback>
            </mc:AlternateContent>
          </a:graphicData>
        </a:graphic>
      </p:graphicFrame>
      <p:graphicFrame>
        <p:nvGraphicFramePr>
          <p:cNvPr id="29" name="Object 5"/>
          <p:cNvGraphicFramePr>
            <a:graphicFrameLocks noChangeAspect="1"/>
          </p:cNvGraphicFramePr>
          <p:nvPr>
            <p:extLst>
              <p:ext uri="{D42A27DB-BD31-4B8C-83A1-F6EECF244321}">
                <p14:modId xmlns:p14="http://schemas.microsoft.com/office/powerpoint/2010/main" val="1759340608"/>
              </p:ext>
            </p:extLst>
          </p:nvPr>
        </p:nvGraphicFramePr>
        <p:xfrm>
          <a:off x="3135313" y="4554242"/>
          <a:ext cx="788988" cy="284162"/>
        </p:xfrm>
        <a:graphic>
          <a:graphicData uri="http://schemas.openxmlformats.org/presentationml/2006/ole">
            <mc:AlternateContent xmlns:mc="http://schemas.openxmlformats.org/markup-compatibility/2006">
              <mc:Choice xmlns:v="urn:schemas-microsoft-com:vml" Requires="v">
                <p:oleObj spid="_x0000_s83795" name="Equation" r:id="rId14" imgW="457200" imgH="165100" progId="Equation.DSMT4">
                  <p:embed/>
                </p:oleObj>
              </mc:Choice>
              <mc:Fallback>
                <p:oleObj name="Equation" r:id="rId14" imgW="457200" imgH="165100" progId="Equation.DSMT4">
                  <p:embed/>
                  <p:pic>
                    <p:nvPicPr>
                      <p:cNvPr id="0" name=""/>
                      <p:cNvPicPr>
                        <a:picLocks noChangeAspect="1" noChangeArrowheads="1"/>
                      </p:cNvPicPr>
                      <p:nvPr/>
                    </p:nvPicPr>
                    <p:blipFill>
                      <a:blip r:embed="rId15"/>
                      <a:srcRect/>
                      <a:stretch>
                        <a:fillRect/>
                      </a:stretch>
                    </p:blipFill>
                    <p:spPr bwMode="auto">
                      <a:xfrm>
                        <a:off x="3135313" y="4554242"/>
                        <a:ext cx="788988" cy="284162"/>
                      </a:xfrm>
                      <a:prstGeom prst="rect">
                        <a:avLst/>
                      </a:prstGeom>
                      <a:noFill/>
                      <a:ln>
                        <a:noFill/>
                      </a:ln>
                      <a:effectLst/>
                    </p:spPr>
                  </p:pic>
                </p:oleObj>
              </mc:Fallback>
            </mc:AlternateContent>
          </a:graphicData>
        </a:graphic>
      </p:graphicFrame>
      <p:graphicFrame>
        <p:nvGraphicFramePr>
          <p:cNvPr id="30" name="Object 5"/>
          <p:cNvGraphicFramePr>
            <a:graphicFrameLocks noChangeAspect="1"/>
          </p:cNvGraphicFramePr>
          <p:nvPr>
            <p:extLst>
              <p:ext uri="{D42A27DB-BD31-4B8C-83A1-F6EECF244321}">
                <p14:modId xmlns:p14="http://schemas.microsoft.com/office/powerpoint/2010/main" val="3536714471"/>
              </p:ext>
            </p:extLst>
          </p:nvPr>
        </p:nvGraphicFramePr>
        <p:xfrm>
          <a:off x="3135313" y="4793954"/>
          <a:ext cx="1709738" cy="941388"/>
        </p:xfrm>
        <a:graphic>
          <a:graphicData uri="http://schemas.openxmlformats.org/presentationml/2006/ole">
            <mc:AlternateContent xmlns:mc="http://schemas.openxmlformats.org/markup-compatibility/2006">
              <mc:Choice xmlns:v="urn:schemas-microsoft-com:vml" Requires="v">
                <p:oleObj spid="_x0000_s83796" name="Equation" r:id="rId16" imgW="990600" imgH="546100" progId="Equation.DSMT4">
                  <p:embed/>
                </p:oleObj>
              </mc:Choice>
              <mc:Fallback>
                <p:oleObj name="Equation" r:id="rId16" imgW="990600" imgH="546100" progId="Equation.DSMT4">
                  <p:embed/>
                  <p:pic>
                    <p:nvPicPr>
                      <p:cNvPr id="0" name=""/>
                      <p:cNvPicPr>
                        <a:picLocks noChangeAspect="1" noChangeArrowheads="1"/>
                      </p:cNvPicPr>
                      <p:nvPr/>
                    </p:nvPicPr>
                    <p:blipFill>
                      <a:blip r:embed="rId17"/>
                      <a:srcRect/>
                      <a:stretch>
                        <a:fillRect/>
                      </a:stretch>
                    </p:blipFill>
                    <p:spPr bwMode="auto">
                      <a:xfrm>
                        <a:off x="3135313" y="4793954"/>
                        <a:ext cx="1709738" cy="941388"/>
                      </a:xfrm>
                      <a:prstGeom prst="rect">
                        <a:avLst/>
                      </a:prstGeom>
                      <a:noFill/>
                      <a:ln>
                        <a:noFill/>
                      </a:ln>
                      <a:effectLst/>
                    </p:spPr>
                  </p:pic>
                </p:oleObj>
              </mc:Fallback>
            </mc:AlternateContent>
          </a:graphicData>
        </a:graphic>
      </p:graphicFrame>
      <p:sp>
        <p:nvSpPr>
          <p:cNvPr id="2" name="Oval 1"/>
          <p:cNvSpPr/>
          <p:nvPr/>
        </p:nvSpPr>
        <p:spPr>
          <a:xfrm>
            <a:off x="4978400" y="1511300"/>
            <a:ext cx="3886200" cy="1473200"/>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829956" y="1839682"/>
            <a:ext cx="2184749" cy="828206"/>
          </a:xfrm>
          <a:prstGeom prst="ellipse">
            <a:avLst/>
          </a:prstGeom>
          <a:no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6921500" y="977900"/>
            <a:ext cx="0" cy="127000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073900" y="825500"/>
            <a:ext cx="0" cy="57150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5" name="Object 2"/>
          <p:cNvGraphicFramePr>
            <a:graphicFrameLocks noChangeAspect="1"/>
          </p:cNvGraphicFramePr>
          <p:nvPr>
            <p:extLst>
              <p:ext uri="{D42A27DB-BD31-4B8C-83A1-F6EECF244321}">
                <p14:modId xmlns:p14="http://schemas.microsoft.com/office/powerpoint/2010/main" val="2234160628"/>
              </p:ext>
            </p:extLst>
          </p:nvPr>
        </p:nvGraphicFramePr>
        <p:xfrm>
          <a:off x="6599389" y="1165224"/>
          <a:ext cx="255436" cy="346075"/>
        </p:xfrm>
        <a:graphic>
          <a:graphicData uri="http://schemas.openxmlformats.org/presentationml/2006/ole">
            <mc:AlternateContent xmlns:mc="http://schemas.openxmlformats.org/markup-compatibility/2006">
              <mc:Choice xmlns:v="urn:schemas-microsoft-com:vml" Requires="v">
                <p:oleObj spid="_x0000_s83797" name="Equation" r:id="rId18" imgW="139700" imgH="190500" progId="Equation.DSMT4">
                  <p:embed/>
                </p:oleObj>
              </mc:Choice>
              <mc:Fallback>
                <p:oleObj name="Equation" r:id="rId18" imgW="139700" imgH="190500" progId="Equation.DSMT4">
                  <p:embed/>
                  <p:pic>
                    <p:nvPicPr>
                      <p:cNvPr id="0" name=""/>
                      <p:cNvPicPr>
                        <a:picLocks noChangeAspect="1" noChangeArrowheads="1"/>
                      </p:cNvPicPr>
                      <p:nvPr/>
                    </p:nvPicPr>
                    <p:blipFill>
                      <a:blip r:embed="rId19"/>
                      <a:srcRect/>
                      <a:stretch>
                        <a:fillRect/>
                      </a:stretch>
                    </p:blipFill>
                    <p:spPr bwMode="auto">
                      <a:xfrm>
                        <a:off x="6599389" y="1165224"/>
                        <a:ext cx="255436" cy="346075"/>
                      </a:xfrm>
                      <a:prstGeom prst="rect">
                        <a:avLst/>
                      </a:prstGeom>
                      <a:noFill/>
                      <a:ln>
                        <a:noFill/>
                      </a:ln>
                      <a:effectLst/>
                    </p:spPr>
                  </p:pic>
                </p:oleObj>
              </mc:Fallback>
            </mc:AlternateContent>
          </a:graphicData>
        </a:graphic>
      </p:graphicFrame>
      <p:graphicFrame>
        <p:nvGraphicFramePr>
          <p:cNvPr id="36" name="Object 2"/>
          <p:cNvGraphicFramePr>
            <a:graphicFrameLocks noChangeAspect="1"/>
          </p:cNvGraphicFramePr>
          <p:nvPr>
            <p:extLst>
              <p:ext uri="{D42A27DB-BD31-4B8C-83A1-F6EECF244321}">
                <p14:modId xmlns:p14="http://schemas.microsoft.com/office/powerpoint/2010/main" val="4290232595"/>
              </p:ext>
            </p:extLst>
          </p:nvPr>
        </p:nvGraphicFramePr>
        <p:xfrm>
          <a:off x="7127875" y="969963"/>
          <a:ext cx="277813" cy="322262"/>
        </p:xfrm>
        <a:graphic>
          <a:graphicData uri="http://schemas.openxmlformats.org/presentationml/2006/ole">
            <mc:AlternateContent xmlns:mc="http://schemas.openxmlformats.org/markup-compatibility/2006">
              <mc:Choice xmlns:v="urn:schemas-microsoft-com:vml" Requires="v">
                <p:oleObj spid="_x0000_s83798" name="Equation" r:id="rId20" imgW="152400" imgH="177800" progId="Equation.DSMT4">
                  <p:embed/>
                </p:oleObj>
              </mc:Choice>
              <mc:Fallback>
                <p:oleObj name="Equation" r:id="rId20" imgW="152400" imgH="177800" progId="Equation.DSMT4">
                  <p:embed/>
                  <p:pic>
                    <p:nvPicPr>
                      <p:cNvPr id="0" name=""/>
                      <p:cNvPicPr>
                        <a:picLocks noChangeAspect="1" noChangeArrowheads="1"/>
                      </p:cNvPicPr>
                      <p:nvPr/>
                    </p:nvPicPr>
                    <p:blipFill>
                      <a:blip r:embed="rId21"/>
                      <a:srcRect/>
                      <a:stretch>
                        <a:fillRect/>
                      </a:stretch>
                    </p:blipFill>
                    <p:spPr bwMode="auto">
                      <a:xfrm>
                        <a:off x="7127875" y="969963"/>
                        <a:ext cx="277813" cy="322262"/>
                      </a:xfrm>
                      <a:prstGeom prst="rect">
                        <a:avLst/>
                      </a:prstGeom>
                      <a:noFill/>
                      <a:ln>
                        <a:noFill/>
                      </a:ln>
                      <a:effectLst/>
                    </p:spPr>
                  </p:pic>
                </p:oleObj>
              </mc:Fallback>
            </mc:AlternateContent>
          </a:graphicData>
        </a:graphic>
      </p:graphicFrame>
      <p:cxnSp>
        <p:nvCxnSpPr>
          <p:cNvPr id="37" name="Straight Arrow Connector 36"/>
          <p:cNvCxnSpPr>
            <a:endCxn id="31" idx="5"/>
          </p:cNvCxnSpPr>
          <p:nvPr/>
        </p:nvCxnSpPr>
        <p:spPr>
          <a:xfrm>
            <a:off x="6921500" y="2260600"/>
            <a:ext cx="773256" cy="286000"/>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9" name="Object 2"/>
          <p:cNvGraphicFramePr>
            <a:graphicFrameLocks noChangeAspect="1"/>
          </p:cNvGraphicFramePr>
          <p:nvPr>
            <p:extLst>
              <p:ext uri="{D42A27DB-BD31-4B8C-83A1-F6EECF244321}">
                <p14:modId xmlns:p14="http://schemas.microsoft.com/office/powerpoint/2010/main" val="33793638"/>
              </p:ext>
            </p:extLst>
          </p:nvPr>
        </p:nvGraphicFramePr>
        <p:xfrm>
          <a:off x="7019925" y="2368550"/>
          <a:ext cx="277813" cy="276225"/>
        </p:xfrm>
        <a:graphic>
          <a:graphicData uri="http://schemas.openxmlformats.org/presentationml/2006/ole">
            <mc:AlternateContent xmlns:mc="http://schemas.openxmlformats.org/markup-compatibility/2006">
              <mc:Choice xmlns:v="urn:schemas-microsoft-com:vml" Requires="v">
                <p:oleObj spid="_x0000_s83799" name="Equation" r:id="rId22" imgW="152400" imgH="152400" progId="Equation.DSMT4">
                  <p:embed/>
                </p:oleObj>
              </mc:Choice>
              <mc:Fallback>
                <p:oleObj name="Equation" r:id="rId22" imgW="152400" imgH="152400" progId="Equation.DSMT4">
                  <p:embed/>
                  <p:pic>
                    <p:nvPicPr>
                      <p:cNvPr id="0" name=""/>
                      <p:cNvPicPr>
                        <a:picLocks noChangeAspect="1" noChangeArrowheads="1"/>
                      </p:cNvPicPr>
                      <p:nvPr/>
                    </p:nvPicPr>
                    <p:blipFill>
                      <a:blip r:embed="rId23"/>
                      <a:srcRect/>
                      <a:stretch>
                        <a:fillRect/>
                      </a:stretch>
                    </p:blipFill>
                    <p:spPr bwMode="auto">
                      <a:xfrm>
                        <a:off x="7019925" y="2368550"/>
                        <a:ext cx="277813" cy="276225"/>
                      </a:xfrm>
                      <a:prstGeom prst="rect">
                        <a:avLst/>
                      </a:prstGeom>
                      <a:noFill/>
                      <a:ln>
                        <a:noFill/>
                      </a:ln>
                      <a:effectLst/>
                    </p:spPr>
                  </p:pic>
                </p:oleObj>
              </mc:Fallback>
            </mc:AlternateContent>
          </a:graphicData>
        </a:graphic>
      </p:graphicFrame>
      <p:cxnSp>
        <p:nvCxnSpPr>
          <p:cNvPr id="41" name="Straight Arrow Connector 40"/>
          <p:cNvCxnSpPr/>
          <p:nvPr/>
        </p:nvCxnSpPr>
        <p:spPr>
          <a:xfrm flipV="1">
            <a:off x="7696344" y="2178300"/>
            <a:ext cx="762622" cy="36830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2"/>
          <p:cNvGraphicFramePr>
            <a:graphicFrameLocks noChangeAspect="1"/>
          </p:cNvGraphicFramePr>
          <p:nvPr>
            <p:extLst>
              <p:ext uri="{D42A27DB-BD31-4B8C-83A1-F6EECF244321}">
                <p14:modId xmlns:p14="http://schemas.microsoft.com/office/powerpoint/2010/main" val="3177763538"/>
              </p:ext>
            </p:extLst>
          </p:nvPr>
        </p:nvGraphicFramePr>
        <p:xfrm>
          <a:off x="7686503" y="2529681"/>
          <a:ext cx="300038" cy="230188"/>
        </p:xfrm>
        <a:graphic>
          <a:graphicData uri="http://schemas.openxmlformats.org/presentationml/2006/ole">
            <mc:AlternateContent xmlns:mc="http://schemas.openxmlformats.org/markup-compatibility/2006">
              <mc:Choice xmlns:v="urn:schemas-microsoft-com:vml" Requires="v">
                <p:oleObj spid="_x0000_s83800" name="Equation" r:id="rId24" imgW="165100" imgH="127000" progId="Equation.DSMT4">
                  <p:embed/>
                </p:oleObj>
              </mc:Choice>
              <mc:Fallback>
                <p:oleObj name="Equation" r:id="rId24" imgW="165100" imgH="127000" progId="Equation.DSMT4">
                  <p:embed/>
                  <p:pic>
                    <p:nvPicPr>
                      <p:cNvPr id="0" name=""/>
                      <p:cNvPicPr>
                        <a:picLocks noChangeAspect="1" noChangeArrowheads="1"/>
                      </p:cNvPicPr>
                      <p:nvPr/>
                    </p:nvPicPr>
                    <p:blipFill>
                      <a:blip r:embed="rId25"/>
                      <a:srcRect/>
                      <a:stretch>
                        <a:fillRect/>
                      </a:stretch>
                    </p:blipFill>
                    <p:spPr bwMode="auto">
                      <a:xfrm>
                        <a:off x="7686503" y="2529681"/>
                        <a:ext cx="300038" cy="230188"/>
                      </a:xfrm>
                      <a:prstGeom prst="rect">
                        <a:avLst/>
                      </a:prstGeom>
                      <a:noFill/>
                      <a:ln>
                        <a:noFill/>
                      </a:ln>
                      <a:effectLst/>
                    </p:spPr>
                  </p:pic>
                </p:oleObj>
              </mc:Fallback>
            </mc:AlternateContent>
          </a:graphicData>
        </a:graphic>
      </p:graphicFrame>
      <p:graphicFrame>
        <p:nvGraphicFramePr>
          <p:cNvPr id="45" name="Object 2"/>
          <p:cNvGraphicFramePr>
            <a:graphicFrameLocks noChangeAspect="1"/>
          </p:cNvGraphicFramePr>
          <p:nvPr>
            <p:extLst>
              <p:ext uri="{D42A27DB-BD31-4B8C-83A1-F6EECF244321}">
                <p14:modId xmlns:p14="http://schemas.microsoft.com/office/powerpoint/2010/main" val="3531641848"/>
              </p:ext>
            </p:extLst>
          </p:nvPr>
        </p:nvGraphicFramePr>
        <p:xfrm>
          <a:off x="8250238" y="2316163"/>
          <a:ext cx="207962" cy="230187"/>
        </p:xfrm>
        <a:graphic>
          <a:graphicData uri="http://schemas.openxmlformats.org/presentationml/2006/ole">
            <mc:AlternateContent xmlns:mc="http://schemas.openxmlformats.org/markup-compatibility/2006">
              <mc:Choice xmlns:v="urn:schemas-microsoft-com:vml" Requires="v">
                <p:oleObj spid="_x0000_s83801" name="Equation" r:id="rId26" imgW="114300" imgH="127000" progId="Equation.DSMT4">
                  <p:embed/>
                </p:oleObj>
              </mc:Choice>
              <mc:Fallback>
                <p:oleObj name="Equation" r:id="rId26" imgW="114300" imgH="127000" progId="Equation.DSMT4">
                  <p:embed/>
                  <p:pic>
                    <p:nvPicPr>
                      <p:cNvPr id="0" name=""/>
                      <p:cNvPicPr>
                        <a:picLocks noChangeAspect="1" noChangeArrowheads="1"/>
                      </p:cNvPicPr>
                      <p:nvPr/>
                    </p:nvPicPr>
                    <p:blipFill>
                      <a:blip r:embed="rId27"/>
                      <a:srcRect/>
                      <a:stretch>
                        <a:fillRect/>
                      </a:stretch>
                    </p:blipFill>
                    <p:spPr bwMode="auto">
                      <a:xfrm>
                        <a:off x="8250238" y="2316163"/>
                        <a:ext cx="207962" cy="230187"/>
                      </a:xfrm>
                      <a:prstGeom prst="rect">
                        <a:avLst/>
                      </a:prstGeom>
                      <a:noFill/>
                      <a:ln>
                        <a:noFill/>
                      </a:ln>
                      <a:effectLst/>
                    </p:spPr>
                  </p:pic>
                </p:oleObj>
              </mc:Fallback>
            </mc:AlternateContent>
          </a:graphicData>
        </a:graphic>
      </p:graphicFrame>
      <p:graphicFrame>
        <p:nvGraphicFramePr>
          <p:cNvPr id="46" name="Object 2"/>
          <p:cNvGraphicFramePr>
            <a:graphicFrameLocks noChangeAspect="1"/>
          </p:cNvGraphicFramePr>
          <p:nvPr>
            <p:extLst>
              <p:ext uri="{D42A27DB-BD31-4B8C-83A1-F6EECF244321}">
                <p14:modId xmlns:p14="http://schemas.microsoft.com/office/powerpoint/2010/main" val="693659332"/>
              </p:ext>
            </p:extLst>
          </p:nvPr>
        </p:nvGraphicFramePr>
        <p:xfrm>
          <a:off x="7622884" y="2469631"/>
          <a:ext cx="160337" cy="178838"/>
        </p:xfrm>
        <a:graphic>
          <a:graphicData uri="http://schemas.openxmlformats.org/presentationml/2006/ole">
            <mc:AlternateContent xmlns:mc="http://schemas.openxmlformats.org/markup-compatibility/2006">
              <mc:Choice xmlns:v="urn:schemas-microsoft-com:vml" Requires="v">
                <p:oleObj spid="_x0000_s83802" name="Equation" r:id="rId28" imgW="114300" imgH="127000" progId="Equation.DSMT4">
                  <p:embed/>
                </p:oleObj>
              </mc:Choice>
              <mc:Fallback>
                <p:oleObj name="Equation" r:id="rId28" imgW="114300" imgH="127000" progId="Equation.DSMT4">
                  <p:embed/>
                  <p:pic>
                    <p:nvPicPr>
                      <p:cNvPr id="0" name=""/>
                      <p:cNvPicPr>
                        <a:picLocks noChangeAspect="1" noChangeArrowheads="1"/>
                      </p:cNvPicPr>
                      <p:nvPr/>
                    </p:nvPicPr>
                    <p:blipFill>
                      <a:blip r:embed="rId29"/>
                      <a:srcRect/>
                      <a:stretch>
                        <a:fillRect/>
                      </a:stretch>
                    </p:blipFill>
                    <p:spPr bwMode="auto">
                      <a:xfrm>
                        <a:off x="7622884" y="2469631"/>
                        <a:ext cx="160337" cy="178838"/>
                      </a:xfrm>
                      <a:prstGeom prst="rect">
                        <a:avLst/>
                      </a:prstGeom>
                      <a:noFill/>
                      <a:ln>
                        <a:noFill/>
                      </a:ln>
                      <a:effectLst/>
                    </p:spPr>
                  </p:pic>
                </p:oleObj>
              </mc:Fallback>
            </mc:AlternateContent>
          </a:graphicData>
        </a:graphic>
      </p:graphicFrame>
      <p:sp>
        <p:nvSpPr>
          <p:cNvPr id="48" name="Freeform 47"/>
          <p:cNvSpPr/>
          <p:nvPr/>
        </p:nvSpPr>
        <p:spPr>
          <a:xfrm>
            <a:off x="6689725" y="2162175"/>
            <a:ext cx="485795" cy="181559"/>
          </a:xfrm>
          <a:custGeom>
            <a:avLst/>
            <a:gdLst>
              <a:gd name="connsiteX0" fmla="*/ 0 w 485795"/>
              <a:gd name="connsiteY0" fmla="*/ 133350 h 181559"/>
              <a:gd name="connsiteX1" fmla="*/ 114300 w 485795"/>
              <a:gd name="connsiteY1" fmla="*/ 174625 h 181559"/>
              <a:gd name="connsiteX2" fmla="*/ 311150 w 485795"/>
              <a:gd name="connsiteY2" fmla="*/ 177800 h 181559"/>
              <a:gd name="connsiteX3" fmla="*/ 447675 w 485795"/>
              <a:gd name="connsiteY3" fmla="*/ 136525 h 181559"/>
              <a:gd name="connsiteX4" fmla="*/ 485775 w 485795"/>
              <a:gd name="connsiteY4" fmla="*/ 85725 h 181559"/>
              <a:gd name="connsiteX5" fmla="*/ 444500 w 485795"/>
              <a:gd name="connsiteY5" fmla="*/ 28575 h 181559"/>
              <a:gd name="connsiteX6" fmla="*/ 355600 w 485795"/>
              <a:gd name="connsiteY6" fmla="*/ 0 h 18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95" h="181559">
                <a:moveTo>
                  <a:pt x="0" y="133350"/>
                </a:moveTo>
                <a:cubicBezTo>
                  <a:pt x="31221" y="150283"/>
                  <a:pt x="62442" y="167217"/>
                  <a:pt x="114300" y="174625"/>
                </a:cubicBezTo>
                <a:cubicBezTo>
                  <a:pt x="166158" y="182033"/>
                  <a:pt x="255588" y="184150"/>
                  <a:pt x="311150" y="177800"/>
                </a:cubicBezTo>
                <a:cubicBezTo>
                  <a:pt x="366712" y="171450"/>
                  <a:pt x="418571" y="151871"/>
                  <a:pt x="447675" y="136525"/>
                </a:cubicBezTo>
                <a:cubicBezTo>
                  <a:pt x="476779" y="121179"/>
                  <a:pt x="486304" y="103717"/>
                  <a:pt x="485775" y="85725"/>
                </a:cubicBezTo>
                <a:cubicBezTo>
                  <a:pt x="485246" y="67733"/>
                  <a:pt x="466196" y="42862"/>
                  <a:pt x="444500" y="28575"/>
                </a:cubicBezTo>
                <a:cubicBezTo>
                  <a:pt x="422804" y="14287"/>
                  <a:pt x="355600" y="0"/>
                  <a:pt x="3556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p:nvCxnSpPr>
        <p:spPr>
          <a:xfrm>
            <a:off x="7023100" y="2155825"/>
            <a:ext cx="107950" cy="85725"/>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023100" y="2155825"/>
            <a:ext cx="149728" cy="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381500" y="5219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051300" y="4991100"/>
            <a:ext cx="114300" cy="1648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Text Box 56">
            <a:extLst>
              <a:ext uri="{FF2B5EF4-FFF2-40B4-BE49-F238E27FC236}">
                <a16:creationId xmlns:a16="http://schemas.microsoft.com/office/drawing/2014/main" id="{43294DEE-8F19-C149-AB1F-B210B204D2BD}"/>
              </a:ext>
            </a:extLst>
          </p:cNvPr>
          <p:cNvSpPr txBox="1">
            <a:spLocks/>
          </p:cNvSpPr>
          <p:nvPr/>
        </p:nvSpPr>
        <p:spPr bwMode="auto">
          <a:xfrm>
            <a:off x="3596508" y="3640755"/>
            <a:ext cx="48082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1429C0"/>
                </a:solidFill>
                <a:latin typeface="Apple Chancery"/>
                <a:cs typeface="Apple Chancery"/>
              </a:rPr>
              <a:t>Note the direction of the cross product!</a:t>
            </a:r>
            <a:endParaRPr lang="en-US" sz="2000" dirty="0">
              <a:solidFill>
                <a:srgbClr val="1429C0"/>
              </a:solidFill>
              <a:latin typeface="Times New Roman"/>
              <a:cs typeface="Times New Roman"/>
            </a:endParaRPr>
          </a:p>
        </p:txBody>
      </p:sp>
    </p:spTree>
    <p:extLst>
      <p:ext uri="{BB962C8B-B14F-4D97-AF65-F5344CB8AC3E}">
        <p14:creationId xmlns:p14="http://schemas.microsoft.com/office/powerpoint/2010/main" val="159248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par>
                                <p:cTn id="33" presetID="9"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dissolve">
                                      <p:cBhvr>
                                        <p:cTn id="44" dur="500"/>
                                        <p:tgtEl>
                                          <p:spTgt spid="48"/>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dissolve">
                                      <p:cBhvr>
                                        <p:cTn id="55" dur="500"/>
                                        <p:tgtEl>
                                          <p:spTgt spid="34"/>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par>
                                <p:cTn id="59" presetID="9"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dissolv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dissolve">
                                      <p:cBhvr>
                                        <p:cTn id="66" dur="500"/>
                                        <p:tgtEl>
                                          <p:spTgt spid="1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48"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7.)</a:t>
            </a:r>
          </a:p>
        </p:txBody>
      </p:sp>
      <p:sp>
        <p:nvSpPr>
          <p:cNvPr id="6" name="Text Box 56"/>
          <p:cNvSpPr txBox="1">
            <a:spLocks/>
          </p:cNvSpPr>
          <p:nvPr/>
        </p:nvSpPr>
        <p:spPr bwMode="auto">
          <a:xfrm>
            <a:off x="312103" y="379541"/>
            <a:ext cx="4310697" cy="1745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2: </a:t>
            </a:r>
            <a:r>
              <a:rPr lang="en-US" sz="2000" dirty="0">
                <a:latin typeface="Times New Roman"/>
                <a:cs typeface="Times New Roman"/>
              </a:rPr>
              <a:t>What is the </a:t>
            </a:r>
            <a:r>
              <a:rPr lang="en-US" sz="2000" dirty="0">
                <a:solidFill>
                  <a:srgbClr val="0000FF"/>
                </a:solidFill>
                <a:latin typeface="Times New Roman"/>
                <a:cs typeface="Times New Roman"/>
              </a:rPr>
              <a:t>magnitude</a:t>
            </a:r>
            <a:r>
              <a:rPr lang="en-US" sz="2000" dirty="0">
                <a:latin typeface="Times New Roman"/>
                <a:cs typeface="Times New Roman"/>
              </a:rPr>
              <a:t> and </a:t>
            </a:r>
            <a:r>
              <a:rPr lang="en-US" sz="2000" dirty="0">
                <a:solidFill>
                  <a:srgbClr val="0000FF"/>
                </a:solidFill>
                <a:latin typeface="Times New Roman"/>
                <a:cs typeface="Times New Roman"/>
              </a:rPr>
              <a:t>direction</a:t>
            </a:r>
            <a:r>
              <a:rPr lang="en-US" sz="2000" dirty="0">
                <a:latin typeface="Times New Roman"/>
                <a:cs typeface="Times New Roman"/>
              </a:rPr>
              <a:t> of the </a:t>
            </a:r>
            <a:r>
              <a:rPr lang="en-US" sz="2000" i="1" dirty="0">
                <a:solidFill>
                  <a:srgbClr val="FF0000"/>
                </a:solidFill>
                <a:latin typeface="Times New Roman"/>
                <a:cs typeface="Times New Roman"/>
              </a:rPr>
              <a:t>angular momentum</a:t>
            </a:r>
            <a:r>
              <a:rPr lang="en-US" sz="2000" dirty="0">
                <a:latin typeface="Times New Roman"/>
                <a:cs typeface="Times New Roman"/>
              </a:rPr>
              <a:t>, relative to the origin, for a </a:t>
            </a:r>
            <a:r>
              <a:rPr lang="en-US" sz="2000" dirty="0">
                <a:solidFill>
                  <a:srgbClr val="FF0000"/>
                </a:solidFill>
                <a:latin typeface="Times New Roman"/>
                <a:cs typeface="Times New Roman"/>
              </a:rPr>
              <a:t>2 kg </a:t>
            </a:r>
            <a:r>
              <a:rPr lang="en-US" sz="2000" dirty="0">
                <a:latin typeface="Times New Roman"/>
                <a:cs typeface="Times New Roman"/>
              </a:rPr>
              <a:t>particle moving at </a:t>
            </a:r>
            <a:r>
              <a:rPr lang="en-US" sz="2000" dirty="0">
                <a:solidFill>
                  <a:srgbClr val="0000FF"/>
                </a:solidFill>
                <a:latin typeface="Times New Roman"/>
                <a:cs typeface="Times New Roman"/>
              </a:rPr>
              <a:t>constant velocity                             </a:t>
            </a:r>
            <a:r>
              <a:rPr lang="en-US" sz="2000" dirty="0">
                <a:latin typeface="Times New Roman"/>
                <a:cs typeface="Times New Roman"/>
              </a:rPr>
              <a:t>at the instant it is at                         ?</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312102" y="2964508"/>
            <a:ext cx="860329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Evaluating </a:t>
            </a:r>
            <a:r>
              <a:rPr lang="en-US" sz="2000" dirty="0">
                <a:solidFill>
                  <a:schemeClr val="tx1"/>
                </a:solidFill>
                <a:latin typeface="Times New Roman"/>
                <a:cs typeface="Times New Roman"/>
              </a:rPr>
              <a:t>a </a:t>
            </a:r>
            <a:r>
              <a:rPr lang="en-US" sz="2000" dirty="0">
                <a:solidFill>
                  <a:srgbClr val="0000FF"/>
                </a:solidFill>
                <a:latin typeface="Times New Roman"/>
                <a:cs typeface="Times New Roman"/>
              </a:rPr>
              <a:t>cross product </a:t>
            </a:r>
            <a:r>
              <a:rPr lang="en-US" sz="2000" dirty="0">
                <a:solidFill>
                  <a:schemeClr val="tx1"/>
                </a:solidFill>
                <a:latin typeface="Times New Roman"/>
                <a:cs typeface="Times New Roman"/>
              </a:rPr>
              <a:t>when given vectors in </a:t>
            </a:r>
            <a:r>
              <a:rPr lang="en-US" sz="2000" i="1" dirty="0">
                <a:solidFill>
                  <a:srgbClr val="0000FF"/>
                </a:solidFill>
                <a:latin typeface="Times New Roman"/>
                <a:cs typeface="Times New Roman"/>
              </a:rPr>
              <a:t>unit vector notation </a:t>
            </a:r>
            <a:r>
              <a:rPr lang="en-US" sz="2000" dirty="0">
                <a:solidFill>
                  <a:schemeClr val="tx1"/>
                </a:solidFill>
                <a:latin typeface="Times New Roman"/>
                <a:cs typeface="Times New Roman"/>
              </a:rPr>
              <a:t>requires </a:t>
            </a:r>
            <a:r>
              <a:rPr lang="en-US" sz="2000" dirty="0">
                <a:solidFill>
                  <a:srgbClr val="FF0000"/>
                </a:solidFill>
                <a:latin typeface="Times New Roman"/>
                <a:cs typeface="Times New Roman"/>
              </a:rPr>
              <a:t>matrix manipulation </a:t>
            </a:r>
            <a:r>
              <a:rPr lang="en-US" sz="2000" dirty="0">
                <a:solidFill>
                  <a:schemeClr val="tx1"/>
                </a:solidFill>
                <a:latin typeface="Times New Roman"/>
                <a:cs typeface="Times New Roman"/>
              </a:rPr>
              <a:t>(think back to torque calculations).  Noting that the momentum is</a:t>
            </a:r>
            <a:endParaRPr lang="en-US" sz="2000" dirty="0">
              <a:solidFill>
                <a:srgbClr val="0000FF"/>
              </a:solidFill>
              <a:latin typeface="Times New Roman"/>
              <a:cs typeface="Times New Roman"/>
            </a:endParaRPr>
          </a:p>
        </p:txBody>
      </p:sp>
      <p:graphicFrame>
        <p:nvGraphicFramePr>
          <p:cNvPr id="44" name="Object 6"/>
          <p:cNvGraphicFramePr>
            <a:graphicFrameLocks noChangeAspect="1"/>
          </p:cNvGraphicFramePr>
          <p:nvPr>
            <p:extLst>
              <p:ext uri="{D42A27DB-BD31-4B8C-83A1-F6EECF244321}">
                <p14:modId xmlns:p14="http://schemas.microsoft.com/office/powerpoint/2010/main" val="2209022802"/>
              </p:ext>
            </p:extLst>
          </p:nvPr>
        </p:nvGraphicFramePr>
        <p:xfrm>
          <a:off x="2385658" y="1668392"/>
          <a:ext cx="1604963" cy="542925"/>
        </p:xfrm>
        <a:graphic>
          <a:graphicData uri="http://schemas.openxmlformats.org/presentationml/2006/ole">
            <mc:AlternateContent xmlns:mc="http://schemas.openxmlformats.org/markup-compatibility/2006">
              <mc:Choice xmlns:v="urn:schemas-microsoft-com:vml" Requires="v">
                <p:oleObj spid="_x0000_s173625" name="Equation" r:id="rId4" imgW="901700" imgH="304800" progId="Equation.DSMT4">
                  <p:embed/>
                </p:oleObj>
              </mc:Choice>
              <mc:Fallback>
                <p:oleObj name="Equation" r:id="rId4" imgW="901700" imgH="304800" progId="Equation.DSMT4">
                  <p:embed/>
                  <p:pic>
                    <p:nvPicPr>
                      <p:cNvPr id="0" name=""/>
                      <p:cNvPicPr>
                        <a:picLocks noChangeAspect="1" noChangeArrowheads="1"/>
                      </p:cNvPicPr>
                      <p:nvPr/>
                    </p:nvPicPr>
                    <p:blipFill>
                      <a:blip r:embed="rId5"/>
                      <a:srcRect/>
                      <a:stretch>
                        <a:fillRect/>
                      </a:stretch>
                    </p:blipFill>
                    <p:spPr bwMode="auto">
                      <a:xfrm>
                        <a:off x="2385658" y="1668392"/>
                        <a:ext cx="1604963" cy="542925"/>
                      </a:xfrm>
                      <a:prstGeom prst="rect">
                        <a:avLst/>
                      </a:prstGeom>
                      <a:noFill/>
                      <a:ln>
                        <a:noFill/>
                      </a:ln>
                      <a:effectLst/>
                    </p:spPr>
                  </p:pic>
                </p:oleObj>
              </mc:Fallback>
            </mc:AlternateContent>
          </a:graphicData>
        </a:graphic>
      </p:graphicFrame>
      <p:graphicFrame>
        <p:nvGraphicFramePr>
          <p:cNvPr id="45" name="Object 6"/>
          <p:cNvGraphicFramePr>
            <a:graphicFrameLocks noChangeAspect="1"/>
          </p:cNvGraphicFramePr>
          <p:nvPr>
            <p:extLst>
              <p:ext uri="{D42A27DB-BD31-4B8C-83A1-F6EECF244321}">
                <p14:modId xmlns:p14="http://schemas.microsoft.com/office/powerpoint/2010/main" val="3363182437"/>
              </p:ext>
            </p:extLst>
          </p:nvPr>
        </p:nvGraphicFramePr>
        <p:xfrm>
          <a:off x="3224213" y="1376363"/>
          <a:ext cx="1785937" cy="541337"/>
        </p:xfrm>
        <a:graphic>
          <a:graphicData uri="http://schemas.openxmlformats.org/presentationml/2006/ole">
            <mc:AlternateContent xmlns:mc="http://schemas.openxmlformats.org/markup-compatibility/2006">
              <mc:Choice xmlns:v="urn:schemas-microsoft-com:vml" Requires="v">
                <p:oleObj spid="_x0000_s173626" name="Equation" r:id="rId6" imgW="1003300" imgH="304800" progId="Equation.DSMT4">
                  <p:embed/>
                </p:oleObj>
              </mc:Choice>
              <mc:Fallback>
                <p:oleObj name="Equation" r:id="rId6" imgW="1003300" imgH="304800" progId="Equation.DSMT4">
                  <p:embed/>
                  <p:pic>
                    <p:nvPicPr>
                      <p:cNvPr id="0" name=""/>
                      <p:cNvPicPr>
                        <a:picLocks noChangeAspect="1" noChangeArrowheads="1"/>
                      </p:cNvPicPr>
                      <p:nvPr/>
                    </p:nvPicPr>
                    <p:blipFill>
                      <a:blip r:embed="rId7"/>
                      <a:srcRect/>
                      <a:stretch>
                        <a:fillRect/>
                      </a:stretch>
                    </p:blipFill>
                    <p:spPr bwMode="auto">
                      <a:xfrm>
                        <a:off x="3224213" y="1376363"/>
                        <a:ext cx="1785937" cy="541337"/>
                      </a:xfrm>
                      <a:prstGeom prst="rect">
                        <a:avLst/>
                      </a:prstGeom>
                      <a:noFill/>
                      <a:ln>
                        <a:noFill/>
                      </a:ln>
                      <a:effectLst/>
                    </p:spPr>
                  </p:pic>
                </p:oleObj>
              </mc:Fallback>
            </mc:AlternateContent>
          </a:graphicData>
        </a:graphic>
      </p:graphicFrame>
      <p:graphicFrame>
        <p:nvGraphicFramePr>
          <p:cNvPr id="46" name="Object 6"/>
          <p:cNvGraphicFramePr>
            <a:graphicFrameLocks noChangeAspect="1"/>
          </p:cNvGraphicFramePr>
          <p:nvPr>
            <p:extLst>
              <p:ext uri="{D42A27DB-BD31-4B8C-83A1-F6EECF244321}">
                <p14:modId xmlns:p14="http://schemas.microsoft.com/office/powerpoint/2010/main" val="2137958065"/>
              </p:ext>
            </p:extLst>
          </p:nvPr>
        </p:nvGraphicFramePr>
        <p:xfrm>
          <a:off x="1936750" y="2300288"/>
          <a:ext cx="1198563" cy="496887"/>
        </p:xfrm>
        <a:graphic>
          <a:graphicData uri="http://schemas.openxmlformats.org/presentationml/2006/ole">
            <mc:AlternateContent xmlns:mc="http://schemas.openxmlformats.org/markup-compatibility/2006">
              <mc:Choice xmlns:v="urn:schemas-microsoft-com:vml" Requires="v">
                <p:oleObj spid="_x0000_s173627" name="Equation" r:id="rId8" imgW="673100" imgH="279400" progId="Equation.DSMT4">
                  <p:embed/>
                </p:oleObj>
              </mc:Choice>
              <mc:Fallback>
                <p:oleObj name="Equation" r:id="rId8" imgW="673100" imgH="279400" progId="Equation.DSMT4">
                  <p:embed/>
                  <p:pic>
                    <p:nvPicPr>
                      <p:cNvPr id="0" name=""/>
                      <p:cNvPicPr>
                        <a:picLocks noChangeAspect="1" noChangeArrowheads="1"/>
                      </p:cNvPicPr>
                      <p:nvPr/>
                    </p:nvPicPr>
                    <p:blipFill>
                      <a:blip r:embed="rId9"/>
                      <a:srcRect/>
                      <a:stretch>
                        <a:fillRect/>
                      </a:stretch>
                    </p:blipFill>
                    <p:spPr bwMode="auto">
                      <a:xfrm>
                        <a:off x="1936750" y="2300288"/>
                        <a:ext cx="1198563" cy="496887"/>
                      </a:xfrm>
                      <a:prstGeom prst="rect">
                        <a:avLst/>
                      </a:prstGeom>
                      <a:noFill/>
                      <a:ln>
                        <a:noFill/>
                      </a:ln>
                      <a:effec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4119387702"/>
              </p:ext>
            </p:extLst>
          </p:nvPr>
        </p:nvGraphicFramePr>
        <p:xfrm>
          <a:off x="803275" y="4740275"/>
          <a:ext cx="3589338" cy="1330325"/>
        </p:xfrm>
        <a:graphic>
          <a:graphicData uri="http://schemas.openxmlformats.org/presentationml/2006/ole">
            <mc:AlternateContent xmlns:mc="http://schemas.openxmlformats.org/markup-compatibility/2006">
              <mc:Choice xmlns:v="urn:schemas-microsoft-com:vml" Requires="v">
                <p:oleObj spid="_x0000_s173628" name="Equation" r:id="rId10" imgW="2019300" imgH="749300" progId="Equation.DSMT4">
                  <p:embed/>
                </p:oleObj>
              </mc:Choice>
              <mc:Fallback>
                <p:oleObj name="Equation" r:id="rId10" imgW="2019300" imgH="749300" progId="Equation.DSMT4">
                  <p:embed/>
                  <p:pic>
                    <p:nvPicPr>
                      <p:cNvPr id="0" name=""/>
                      <p:cNvPicPr>
                        <a:picLocks noChangeAspect="1"/>
                      </p:cNvPicPr>
                      <p:nvPr/>
                    </p:nvPicPr>
                    <p:blipFill>
                      <a:blip r:embed="rId11"/>
                      <a:srcRect/>
                      <a:stretch>
                        <a:fillRect/>
                      </a:stretch>
                    </p:blipFill>
                    <p:spPr bwMode="auto">
                      <a:xfrm>
                        <a:off x="803275" y="4740275"/>
                        <a:ext cx="3589338" cy="1330325"/>
                      </a:xfrm>
                      <a:prstGeom prst="rect">
                        <a:avLst/>
                      </a:prstGeom>
                      <a:noFill/>
                      <a:ln>
                        <a:noFill/>
                      </a:ln>
                      <a:effectLst/>
                    </p:spPr>
                  </p:pic>
                </p:oleObj>
              </mc:Fallback>
            </mc:AlternateContent>
          </a:graphicData>
        </a:graphic>
      </p:graphicFrame>
      <p:graphicFrame>
        <p:nvGraphicFramePr>
          <p:cNvPr id="48" name="Object 6"/>
          <p:cNvGraphicFramePr>
            <a:graphicFrameLocks noChangeAspect="1"/>
          </p:cNvGraphicFramePr>
          <p:nvPr>
            <p:extLst>
              <p:ext uri="{D42A27DB-BD31-4B8C-83A1-F6EECF244321}">
                <p14:modId xmlns:p14="http://schemas.microsoft.com/office/powerpoint/2010/main" val="3340252652"/>
              </p:ext>
            </p:extLst>
          </p:nvPr>
        </p:nvGraphicFramePr>
        <p:xfrm>
          <a:off x="2644775" y="3741738"/>
          <a:ext cx="3368675" cy="541337"/>
        </p:xfrm>
        <a:graphic>
          <a:graphicData uri="http://schemas.openxmlformats.org/presentationml/2006/ole">
            <mc:AlternateContent xmlns:mc="http://schemas.openxmlformats.org/markup-compatibility/2006">
              <mc:Choice xmlns:v="urn:schemas-microsoft-com:vml" Requires="v">
                <p:oleObj spid="_x0000_s173629" name="Equation" r:id="rId12" imgW="1892300" imgH="304800" progId="Equation.DSMT4">
                  <p:embed/>
                </p:oleObj>
              </mc:Choice>
              <mc:Fallback>
                <p:oleObj name="Equation" r:id="rId12" imgW="1892300" imgH="304800" progId="Equation.DSMT4">
                  <p:embed/>
                  <p:pic>
                    <p:nvPicPr>
                      <p:cNvPr id="0" name=""/>
                      <p:cNvPicPr>
                        <a:picLocks noChangeAspect="1" noChangeArrowheads="1"/>
                      </p:cNvPicPr>
                      <p:nvPr/>
                    </p:nvPicPr>
                    <p:blipFill>
                      <a:blip r:embed="rId13"/>
                      <a:srcRect/>
                      <a:stretch>
                        <a:fillRect/>
                      </a:stretch>
                    </p:blipFill>
                    <p:spPr bwMode="auto">
                      <a:xfrm>
                        <a:off x="2644775" y="3741738"/>
                        <a:ext cx="3368675" cy="541337"/>
                      </a:xfrm>
                      <a:prstGeom prst="rect">
                        <a:avLst/>
                      </a:prstGeom>
                      <a:noFill/>
                      <a:ln>
                        <a:noFill/>
                      </a:ln>
                      <a:effectLst/>
                    </p:spPr>
                  </p:pic>
                </p:oleObj>
              </mc:Fallback>
            </mc:AlternateContent>
          </a:graphicData>
        </a:graphic>
      </p:graphicFrame>
      <p:sp>
        <p:nvSpPr>
          <p:cNvPr id="49" name="Text Box 56"/>
          <p:cNvSpPr txBox="1">
            <a:spLocks/>
          </p:cNvSpPr>
          <p:nvPr/>
        </p:nvSpPr>
        <p:spPr bwMode="auto">
          <a:xfrm>
            <a:off x="321151" y="4146397"/>
            <a:ext cx="8603297"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Times New Roman"/>
                <a:cs typeface="Times New Roman"/>
              </a:rPr>
              <a:t>We can write:</a:t>
            </a:r>
          </a:p>
        </p:txBody>
      </p:sp>
      <p:graphicFrame>
        <p:nvGraphicFramePr>
          <p:cNvPr id="50" name="Object 2"/>
          <p:cNvGraphicFramePr>
            <a:graphicFrameLocks noChangeAspect="1"/>
          </p:cNvGraphicFramePr>
          <p:nvPr>
            <p:extLst>
              <p:ext uri="{D42A27DB-BD31-4B8C-83A1-F6EECF244321}">
                <p14:modId xmlns:p14="http://schemas.microsoft.com/office/powerpoint/2010/main" val="3095456607"/>
              </p:ext>
            </p:extLst>
          </p:nvPr>
        </p:nvGraphicFramePr>
        <p:xfrm>
          <a:off x="4778375" y="5160963"/>
          <a:ext cx="3441700" cy="527050"/>
        </p:xfrm>
        <a:graphic>
          <a:graphicData uri="http://schemas.openxmlformats.org/presentationml/2006/ole">
            <mc:AlternateContent xmlns:mc="http://schemas.openxmlformats.org/markup-compatibility/2006">
              <mc:Choice xmlns:v="urn:schemas-microsoft-com:vml" Requires="v">
                <p:oleObj spid="_x0000_s173630" name="Equation" r:id="rId14" imgW="2070100" imgH="317500" progId="Equation.DSMT4">
                  <p:embed/>
                </p:oleObj>
              </mc:Choice>
              <mc:Fallback>
                <p:oleObj name="Equation" r:id="rId14" imgW="2070100" imgH="317500" progId="Equation.DSMT4">
                  <p:embed/>
                  <p:pic>
                    <p:nvPicPr>
                      <p:cNvPr id="0" name=""/>
                      <p:cNvPicPr>
                        <a:picLocks noChangeAspect="1"/>
                      </p:cNvPicPr>
                      <p:nvPr/>
                    </p:nvPicPr>
                    <p:blipFill>
                      <a:blip r:embed="rId15"/>
                      <a:srcRect/>
                      <a:stretch>
                        <a:fillRect/>
                      </a:stretch>
                    </p:blipFill>
                    <p:spPr bwMode="auto">
                      <a:xfrm>
                        <a:off x="4778375" y="5160963"/>
                        <a:ext cx="3441700" cy="527050"/>
                      </a:xfrm>
                      <a:prstGeom prst="rect">
                        <a:avLst/>
                      </a:prstGeom>
                      <a:noFill/>
                      <a:ln>
                        <a:noFill/>
                      </a:ln>
                      <a:effectLst/>
                    </p:spPr>
                  </p:pic>
                </p:oleObj>
              </mc:Fallback>
            </mc:AlternateContent>
          </a:graphicData>
        </a:graphic>
      </p:graphicFrame>
      <p:cxnSp>
        <p:nvCxnSpPr>
          <p:cNvPr id="52" name="Straight Arrow Connector 20"/>
          <p:cNvCxnSpPr>
            <a:cxnSpLocks noChangeShapeType="1"/>
          </p:cNvCxnSpPr>
          <p:nvPr/>
        </p:nvCxnSpPr>
        <p:spPr bwMode="auto">
          <a:xfrm>
            <a:off x="5913112" y="2102054"/>
            <a:ext cx="1206500" cy="30480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53" name="Straight Connector 52"/>
          <p:cNvCxnSpPr/>
          <p:nvPr/>
        </p:nvCxnSpPr>
        <p:spPr>
          <a:xfrm>
            <a:off x="5913112" y="2732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900412" y="273254"/>
            <a:ext cx="12369" cy="228600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20"/>
          <p:cNvCxnSpPr>
            <a:cxnSpLocks noChangeShapeType="1"/>
          </p:cNvCxnSpPr>
          <p:nvPr/>
        </p:nvCxnSpPr>
        <p:spPr bwMode="auto">
          <a:xfrm flipV="1">
            <a:off x="7117399" y="1797254"/>
            <a:ext cx="611813" cy="609601"/>
          </a:xfrm>
          <a:prstGeom prst="straightConnector1">
            <a:avLst/>
          </a:prstGeom>
          <a:noFill/>
          <a:ln w="25400">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56" name="Straight Connector 55"/>
          <p:cNvCxnSpPr/>
          <p:nvPr/>
        </p:nvCxnSpPr>
        <p:spPr>
          <a:xfrm>
            <a:off x="5913112" y="4256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900412" y="5780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00412" y="7304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900412" y="8828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900412" y="10352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900412" y="11876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900412" y="13400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900412" y="14924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900412" y="16448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00412" y="17972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900412" y="19496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900412" y="2102054"/>
            <a:ext cx="3568369"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900412" y="22544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900412" y="24068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900412" y="2559254"/>
            <a:ext cx="3568369" cy="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60528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2052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63576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5100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66624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8148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9672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71196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72720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74244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75768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77292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8816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80340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81864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83388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84912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86436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87960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8948412" y="273254"/>
            <a:ext cx="12369" cy="2286000"/>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5010150" y="1492454"/>
            <a:ext cx="1969431" cy="542925"/>
            <a:chOff x="3990621" y="2211317"/>
            <a:chExt cx="1922160" cy="542925"/>
          </a:xfrm>
        </p:grpSpPr>
        <p:sp>
          <p:nvSpPr>
            <p:cNvPr id="43" name="Rectangle 42"/>
            <p:cNvSpPr/>
            <p:nvPr/>
          </p:nvSpPr>
          <p:spPr>
            <a:xfrm>
              <a:off x="3990621" y="2254454"/>
              <a:ext cx="1909791" cy="414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8" name="Object 6"/>
            <p:cNvGraphicFramePr>
              <a:graphicFrameLocks noChangeAspect="1"/>
            </p:cNvGraphicFramePr>
            <p:nvPr>
              <p:extLst>
                <p:ext uri="{D42A27DB-BD31-4B8C-83A1-F6EECF244321}">
                  <p14:modId xmlns:p14="http://schemas.microsoft.com/office/powerpoint/2010/main" val="2222891440"/>
                </p:ext>
              </p:extLst>
            </p:nvPr>
          </p:nvGraphicFramePr>
          <p:xfrm>
            <a:off x="4307818" y="2211317"/>
            <a:ext cx="1604963" cy="542925"/>
          </p:xfrm>
          <a:graphic>
            <a:graphicData uri="http://schemas.openxmlformats.org/presentationml/2006/ole">
              <mc:AlternateContent xmlns:mc="http://schemas.openxmlformats.org/markup-compatibility/2006">
                <mc:Choice xmlns:v="urn:schemas-microsoft-com:vml" Requires="v">
                  <p:oleObj spid="_x0000_s173631" name="Equation" r:id="rId16" imgW="901700" imgH="304800" progId="Equation.DSMT4">
                    <p:embed/>
                  </p:oleObj>
                </mc:Choice>
                <mc:Fallback>
                  <p:oleObj name="Equation" r:id="rId16" imgW="901700" imgH="304800" progId="Equation.DSMT4">
                    <p:embed/>
                    <p:pic>
                      <p:nvPicPr>
                        <p:cNvPr id="0" name=""/>
                        <p:cNvPicPr>
                          <a:picLocks noChangeAspect="1" noChangeArrowheads="1"/>
                        </p:cNvPicPr>
                        <p:nvPr/>
                      </p:nvPicPr>
                      <p:blipFill>
                        <a:blip r:embed="rId17"/>
                        <a:srcRect/>
                        <a:stretch>
                          <a:fillRect/>
                        </a:stretch>
                      </p:blipFill>
                      <p:spPr bwMode="auto">
                        <a:xfrm>
                          <a:off x="4307818" y="2211317"/>
                          <a:ext cx="1604963" cy="542925"/>
                        </a:xfrm>
                        <a:prstGeom prst="rect">
                          <a:avLst/>
                        </a:prstGeom>
                        <a:noFill/>
                        <a:ln>
                          <a:noFill/>
                        </a:ln>
                        <a:effectLst/>
                      </p:spPr>
                    </p:pic>
                  </p:oleObj>
                </mc:Fallback>
              </mc:AlternateContent>
            </a:graphicData>
          </a:graphic>
        </p:graphicFrame>
      </p:grpSp>
      <p:grpSp>
        <p:nvGrpSpPr>
          <p:cNvPr id="139264" name="Group 139263"/>
          <p:cNvGrpSpPr/>
          <p:nvPr/>
        </p:nvGrpSpPr>
        <p:grpSpPr>
          <a:xfrm>
            <a:off x="7424412" y="2115109"/>
            <a:ext cx="1955677" cy="541338"/>
            <a:chOff x="7174843" y="2559254"/>
            <a:chExt cx="1955677" cy="541338"/>
          </a:xfrm>
        </p:grpSpPr>
        <p:sp>
          <p:nvSpPr>
            <p:cNvPr id="95" name="Rectangle 94"/>
            <p:cNvSpPr/>
            <p:nvPr/>
          </p:nvSpPr>
          <p:spPr>
            <a:xfrm>
              <a:off x="7220729" y="2559254"/>
              <a:ext cx="1909791" cy="499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6"/>
            <p:cNvGraphicFramePr>
              <a:graphicFrameLocks noChangeAspect="1"/>
            </p:cNvGraphicFramePr>
            <p:nvPr>
              <p:extLst>
                <p:ext uri="{D42A27DB-BD31-4B8C-83A1-F6EECF244321}">
                  <p14:modId xmlns:p14="http://schemas.microsoft.com/office/powerpoint/2010/main" val="4176912552"/>
                </p:ext>
              </p:extLst>
            </p:nvPr>
          </p:nvGraphicFramePr>
          <p:xfrm>
            <a:off x="7174843" y="2559254"/>
            <a:ext cx="1785938" cy="541338"/>
          </p:xfrm>
          <a:graphic>
            <a:graphicData uri="http://schemas.openxmlformats.org/presentationml/2006/ole">
              <mc:AlternateContent xmlns:mc="http://schemas.openxmlformats.org/markup-compatibility/2006">
                <mc:Choice xmlns:v="urn:schemas-microsoft-com:vml" Requires="v">
                  <p:oleObj spid="_x0000_s173632" name="Equation" r:id="rId18" imgW="1003300" imgH="304800" progId="Equation.DSMT4">
                    <p:embed/>
                  </p:oleObj>
                </mc:Choice>
                <mc:Fallback>
                  <p:oleObj name="Equation" r:id="rId18" imgW="1003300" imgH="304800" progId="Equation.DSMT4">
                    <p:embed/>
                    <p:pic>
                      <p:nvPicPr>
                        <p:cNvPr id="0" name=""/>
                        <p:cNvPicPr>
                          <a:picLocks noChangeAspect="1" noChangeArrowheads="1"/>
                        </p:cNvPicPr>
                        <p:nvPr/>
                      </p:nvPicPr>
                      <p:blipFill>
                        <a:blip r:embed="rId7"/>
                        <a:srcRect/>
                        <a:stretch>
                          <a:fillRect/>
                        </a:stretch>
                      </p:blipFill>
                      <p:spPr bwMode="auto">
                        <a:xfrm>
                          <a:off x="7174843" y="2559254"/>
                          <a:ext cx="1785938" cy="541338"/>
                        </a:xfrm>
                        <a:prstGeom prst="rect">
                          <a:avLst/>
                        </a:prstGeom>
                        <a:noFill/>
                        <a:ln>
                          <a:noFill/>
                        </a:ln>
                        <a:effectLst/>
                      </p:spPr>
                    </p:pic>
                  </p:oleObj>
                </mc:Fallback>
              </mc:AlternateContent>
            </a:graphicData>
          </a:graphic>
        </p:graphicFrame>
      </p:grpSp>
      <p:graphicFrame>
        <p:nvGraphicFramePr>
          <p:cNvPr id="98" name="Object 6"/>
          <p:cNvGraphicFramePr>
            <a:graphicFrameLocks noChangeAspect="1"/>
          </p:cNvGraphicFramePr>
          <p:nvPr>
            <p:extLst>
              <p:ext uri="{D42A27DB-BD31-4B8C-83A1-F6EECF244321}">
                <p14:modId xmlns:p14="http://schemas.microsoft.com/office/powerpoint/2010/main" val="2603218452"/>
              </p:ext>
            </p:extLst>
          </p:nvPr>
        </p:nvGraphicFramePr>
        <p:xfrm>
          <a:off x="5668963" y="2300288"/>
          <a:ext cx="222250" cy="176212"/>
        </p:xfrm>
        <a:graphic>
          <a:graphicData uri="http://schemas.openxmlformats.org/presentationml/2006/ole">
            <mc:AlternateContent xmlns:mc="http://schemas.openxmlformats.org/markup-compatibility/2006">
              <mc:Choice xmlns:v="urn:schemas-microsoft-com:vml" Requires="v">
                <p:oleObj spid="_x0000_s173633" name="Equation" r:id="rId19" imgW="190500" imgH="152400" progId="Equation.DSMT4">
                  <p:embed/>
                </p:oleObj>
              </mc:Choice>
              <mc:Fallback>
                <p:oleObj name="Equation" r:id="rId19" imgW="190500" imgH="152400" progId="Equation.DSMT4">
                  <p:embed/>
                  <p:pic>
                    <p:nvPicPr>
                      <p:cNvPr id="0" name=""/>
                      <p:cNvPicPr>
                        <a:picLocks noChangeAspect="1" noChangeArrowheads="1"/>
                      </p:cNvPicPr>
                      <p:nvPr/>
                    </p:nvPicPr>
                    <p:blipFill>
                      <a:blip r:embed="rId20"/>
                      <a:srcRect/>
                      <a:stretch>
                        <a:fillRect/>
                      </a:stretch>
                    </p:blipFill>
                    <p:spPr bwMode="auto">
                      <a:xfrm>
                        <a:off x="5668963" y="2300288"/>
                        <a:ext cx="222250" cy="176212"/>
                      </a:xfrm>
                      <a:prstGeom prst="rect">
                        <a:avLst/>
                      </a:prstGeom>
                      <a:noFill/>
                      <a:ln>
                        <a:noFill/>
                      </a:ln>
                      <a:effectLst/>
                    </p:spPr>
                  </p:pic>
                </p:oleObj>
              </mc:Fallback>
            </mc:AlternateContent>
          </a:graphicData>
        </a:graphic>
      </p:graphicFrame>
      <p:graphicFrame>
        <p:nvGraphicFramePr>
          <p:cNvPr id="100" name="Object 6"/>
          <p:cNvGraphicFramePr>
            <a:graphicFrameLocks noChangeAspect="1"/>
          </p:cNvGraphicFramePr>
          <p:nvPr>
            <p:extLst>
              <p:ext uri="{D42A27DB-BD31-4B8C-83A1-F6EECF244321}">
                <p14:modId xmlns:p14="http://schemas.microsoft.com/office/powerpoint/2010/main" val="2926517445"/>
              </p:ext>
            </p:extLst>
          </p:nvPr>
        </p:nvGraphicFramePr>
        <p:xfrm>
          <a:off x="7058607" y="1932721"/>
          <a:ext cx="146747" cy="175683"/>
        </p:xfrm>
        <a:graphic>
          <a:graphicData uri="http://schemas.openxmlformats.org/presentationml/2006/ole">
            <mc:AlternateContent xmlns:mc="http://schemas.openxmlformats.org/markup-compatibility/2006">
              <mc:Choice xmlns:v="urn:schemas-microsoft-com:vml" Requires="v">
                <p:oleObj spid="_x0000_s173634" name="Equation" r:id="rId21" imgW="127000" imgH="152400" progId="Equation.DSMT4">
                  <p:embed/>
                </p:oleObj>
              </mc:Choice>
              <mc:Fallback>
                <p:oleObj name="Equation" r:id="rId21" imgW="127000" imgH="152400" progId="Equation.DSMT4">
                  <p:embed/>
                  <p:pic>
                    <p:nvPicPr>
                      <p:cNvPr id="0" name=""/>
                      <p:cNvPicPr>
                        <a:picLocks noChangeAspect="1" noChangeArrowheads="1"/>
                      </p:cNvPicPr>
                      <p:nvPr/>
                    </p:nvPicPr>
                    <p:blipFill>
                      <a:blip r:embed="rId22"/>
                      <a:srcRect/>
                      <a:stretch>
                        <a:fillRect/>
                      </a:stretch>
                    </p:blipFill>
                    <p:spPr bwMode="auto">
                      <a:xfrm>
                        <a:off x="7058607" y="1932721"/>
                        <a:ext cx="146747" cy="175683"/>
                      </a:xfrm>
                      <a:prstGeom prst="rect">
                        <a:avLst/>
                      </a:prstGeom>
                      <a:noFill/>
                      <a:ln>
                        <a:noFill/>
                      </a:ln>
                      <a:effectLst/>
                    </p:spPr>
                  </p:pic>
                </p:oleObj>
              </mc:Fallback>
            </mc:AlternateContent>
          </a:graphicData>
        </a:graphic>
      </p:graphicFrame>
      <p:graphicFrame>
        <p:nvGraphicFramePr>
          <p:cNvPr id="101" name="Object 6"/>
          <p:cNvGraphicFramePr>
            <a:graphicFrameLocks noChangeAspect="1"/>
          </p:cNvGraphicFramePr>
          <p:nvPr>
            <p:extLst>
              <p:ext uri="{D42A27DB-BD31-4B8C-83A1-F6EECF244321}">
                <p14:modId xmlns:p14="http://schemas.microsoft.com/office/powerpoint/2010/main" val="837555984"/>
              </p:ext>
            </p:extLst>
          </p:nvPr>
        </p:nvGraphicFramePr>
        <p:xfrm>
          <a:off x="8258757" y="1928488"/>
          <a:ext cx="146747" cy="175683"/>
        </p:xfrm>
        <a:graphic>
          <a:graphicData uri="http://schemas.openxmlformats.org/presentationml/2006/ole">
            <mc:AlternateContent xmlns:mc="http://schemas.openxmlformats.org/markup-compatibility/2006">
              <mc:Choice xmlns:v="urn:schemas-microsoft-com:vml" Requires="v">
                <p:oleObj spid="_x0000_s173635" name="Equation" r:id="rId23" imgW="127000" imgH="152400" progId="Equation.DSMT4">
                  <p:embed/>
                </p:oleObj>
              </mc:Choice>
              <mc:Fallback>
                <p:oleObj name="Equation" r:id="rId23" imgW="127000" imgH="152400" progId="Equation.DSMT4">
                  <p:embed/>
                  <p:pic>
                    <p:nvPicPr>
                      <p:cNvPr id="0" name=""/>
                      <p:cNvPicPr>
                        <a:picLocks noChangeAspect="1" noChangeArrowheads="1"/>
                      </p:cNvPicPr>
                      <p:nvPr/>
                    </p:nvPicPr>
                    <p:blipFill>
                      <a:blip r:embed="rId24"/>
                      <a:srcRect/>
                      <a:stretch>
                        <a:fillRect/>
                      </a:stretch>
                    </p:blipFill>
                    <p:spPr bwMode="auto">
                      <a:xfrm>
                        <a:off x="8258757" y="1928488"/>
                        <a:ext cx="146747" cy="175683"/>
                      </a:xfrm>
                      <a:prstGeom prst="rect">
                        <a:avLst/>
                      </a:prstGeom>
                      <a:noFill/>
                      <a:ln>
                        <a:noFill/>
                      </a:ln>
                      <a:effectLst/>
                    </p:spPr>
                  </p:pic>
                </p:oleObj>
              </mc:Fallback>
            </mc:AlternateContent>
          </a:graphicData>
        </a:graphic>
      </p:graphicFrame>
      <p:graphicFrame>
        <p:nvGraphicFramePr>
          <p:cNvPr id="103" name="Object 6"/>
          <p:cNvGraphicFramePr>
            <a:graphicFrameLocks noChangeAspect="1"/>
          </p:cNvGraphicFramePr>
          <p:nvPr>
            <p:extLst>
              <p:ext uri="{D42A27DB-BD31-4B8C-83A1-F6EECF244321}">
                <p14:modId xmlns:p14="http://schemas.microsoft.com/office/powerpoint/2010/main" val="3295671146"/>
              </p:ext>
            </p:extLst>
          </p:nvPr>
        </p:nvGraphicFramePr>
        <p:xfrm>
          <a:off x="5759450" y="1092200"/>
          <a:ext cx="131763" cy="176213"/>
        </p:xfrm>
        <a:graphic>
          <a:graphicData uri="http://schemas.openxmlformats.org/presentationml/2006/ole">
            <mc:AlternateContent xmlns:mc="http://schemas.openxmlformats.org/markup-compatibility/2006">
              <mc:Choice xmlns:v="urn:schemas-microsoft-com:vml" Requires="v">
                <p:oleObj spid="_x0000_s173636" name="Equation" r:id="rId25" imgW="114300" imgH="152400" progId="Equation.DSMT4">
                  <p:embed/>
                </p:oleObj>
              </mc:Choice>
              <mc:Fallback>
                <p:oleObj name="Equation" r:id="rId25" imgW="114300" imgH="152400" progId="Equation.DSMT4">
                  <p:embed/>
                  <p:pic>
                    <p:nvPicPr>
                      <p:cNvPr id="0" name=""/>
                      <p:cNvPicPr>
                        <a:picLocks noChangeAspect="1" noChangeArrowheads="1"/>
                      </p:cNvPicPr>
                      <p:nvPr/>
                    </p:nvPicPr>
                    <p:blipFill>
                      <a:blip r:embed="rId26"/>
                      <a:srcRect/>
                      <a:stretch>
                        <a:fillRect/>
                      </a:stretch>
                    </p:blipFill>
                    <p:spPr bwMode="auto">
                      <a:xfrm>
                        <a:off x="5759450" y="1092200"/>
                        <a:ext cx="131763" cy="176213"/>
                      </a:xfrm>
                      <a:prstGeom prst="rect">
                        <a:avLst/>
                      </a:prstGeom>
                      <a:noFill/>
                      <a:ln>
                        <a:noFill/>
                      </a:ln>
                      <a:effectLst/>
                    </p:spPr>
                  </p:pic>
                </p:oleObj>
              </mc:Fallback>
            </mc:AlternateContent>
          </a:graphicData>
        </a:graphic>
      </p:graphicFrame>
      <p:graphicFrame>
        <p:nvGraphicFramePr>
          <p:cNvPr id="104" name="Object 6"/>
          <p:cNvGraphicFramePr>
            <a:graphicFrameLocks noChangeAspect="1"/>
          </p:cNvGraphicFramePr>
          <p:nvPr>
            <p:extLst>
              <p:ext uri="{D42A27DB-BD31-4B8C-83A1-F6EECF244321}">
                <p14:modId xmlns:p14="http://schemas.microsoft.com/office/powerpoint/2010/main" val="3864327766"/>
              </p:ext>
            </p:extLst>
          </p:nvPr>
        </p:nvGraphicFramePr>
        <p:xfrm>
          <a:off x="5759450" y="493713"/>
          <a:ext cx="146050" cy="192087"/>
        </p:xfrm>
        <a:graphic>
          <a:graphicData uri="http://schemas.openxmlformats.org/presentationml/2006/ole">
            <mc:AlternateContent xmlns:mc="http://schemas.openxmlformats.org/markup-compatibility/2006">
              <mc:Choice xmlns:v="urn:schemas-microsoft-com:vml" Requires="v">
                <p:oleObj spid="_x0000_s173637" name="Equation" r:id="rId27" imgW="127000" imgH="165100" progId="Equation.DSMT4">
                  <p:embed/>
                </p:oleObj>
              </mc:Choice>
              <mc:Fallback>
                <p:oleObj name="Equation" r:id="rId27" imgW="127000" imgH="165100" progId="Equation.DSMT4">
                  <p:embed/>
                  <p:pic>
                    <p:nvPicPr>
                      <p:cNvPr id="0" name=""/>
                      <p:cNvPicPr>
                        <a:picLocks noChangeAspect="1" noChangeArrowheads="1"/>
                      </p:cNvPicPr>
                      <p:nvPr/>
                    </p:nvPicPr>
                    <p:blipFill>
                      <a:blip r:embed="rId28"/>
                      <a:srcRect/>
                      <a:stretch>
                        <a:fillRect/>
                      </a:stretch>
                    </p:blipFill>
                    <p:spPr bwMode="auto">
                      <a:xfrm>
                        <a:off x="5759450" y="493713"/>
                        <a:ext cx="146050" cy="1920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8415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dissolve">
                                      <p:cBhvr>
                                        <p:cTn id="15" dur="500"/>
                                        <p:tgtEl>
                                          <p:spTgt spid="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dissolv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dissolv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11501</TotalTime>
  <Words>4156</Words>
  <Application>Microsoft Macintosh PowerPoint</Application>
  <PresentationFormat>On-screen Show (4:3)</PresentationFormat>
  <Paragraphs>232</Paragraphs>
  <Slides>41</Slides>
  <Notes>26</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50" baseType="lpstr">
      <vt:lpstr>Apple Chancery</vt:lpstr>
      <vt:lpstr>Arial</vt:lpstr>
      <vt:lpstr>Calibri</vt:lpstr>
      <vt:lpstr>Gill Sans</vt:lpstr>
      <vt:lpstr>Lucida Grande</vt:lpstr>
      <vt:lpstr>Times New Roman</vt:lpstr>
      <vt:lpstr>Office Theme</vt:lpstr>
      <vt:lpstr>Equation</vt:lpstr>
      <vt:lpstr>Equation.DSMT4</vt:lpstr>
      <vt:lpstr>PowerPoint Presentation</vt:lpstr>
      <vt:lpstr>A Little Non-AP Tom-Foolery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to the Non-AP Tom-Foolery</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Craig Fletcher</cp:lastModifiedBy>
  <cp:revision>214</cp:revision>
  <cp:lastPrinted>2020-12-09T16:39:53Z</cp:lastPrinted>
  <dcterms:created xsi:type="dcterms:W3CDTF">2017-11-12T07:24:55Z</dcterms:created>
  <dcterms:modified xsi:type="dcterms:W3CDTF">2021-12-06T17:06:24Z</dcterms:modified>
</cp:coreProperties>
</file>