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6" r:id="rId2"/>
    <p:sldId id="560" r:id="rId3"/>
    <p:sldId id="424" r:id="rId4"/>
    <p:sldId id="327" r:id="rId5"/>
    <p:sldId id="511" r:id="rId6"/>
    <p:sldId id="512" r:id="rId7"/>
    <p:sldId id="520" r:id="rId8"/>
    <p:sldId id="518" r:id="rId9"/>
    <p:sldId id="519" r:id="rId10"/>
    <p:sldId id="543" r:id="rId11"/>
    <p:sldId id="544" r:id="rId12"/>
    <p:sldId id="545" r:id="rId13"/>
    <p:sldId id="514" r:id="rId14"/>
    <p:sldId id="516" r:id="rId15"/>
    <p:sldId id="521" r:id="rId16"/>
    <p:sldId id="592" r:id="rId17"/>
    <p:sldId id="608" r:id="rId18"/>
    <p:sldId id="609" r:id="rId19"/>
    <p:sldId id="611" r:id="rId20"/>
    <p:sldId id="612" r:id="rId21"/>
    <p:sldId id="528" r:id="rId22"/>
    <p:sldId id="574" r:id="rId23"/>
    <p:sldId id="613" r:id="rId24"/>
    <p:sldId id="529" r:id="rId25"/>
    <p:sldId id="530" r:id="rId26"/>
    <p:sldId id="531" r:id="rId27"/>
    <p:sldId id="535" r:id="rId28"/>
    <p:sldId id="533" r:id="rId29"/>
    <p:sldId id="607" r:id="rId30"/>
    <p:sldId id="538" r:id="rId31"/>
    <p:sldId id="536" r:id="rId32"/>
    <p:sldId id="537" r:id="rId33"/>
    <p:sldId id="539" r:id="rId34"/>
    <p:sldId id="540" r:id="rId35"/>
    <p:sldId id="542" r:id="rId36"/>
    <p:sldId id="546" r:id="rId37"/>
    <p:sldId id="547" r:id="rId38"/>
    <p:sldId id="555" r:id="rId39"/>
    <p:sldId id="557" r:id="rId40"/>
    <p:sldId id="623" r:id="rId41"/>
    <p:sldId id="550" r:id="rId42"/>
    <p:sldId id="551" r:id="rId43"/>
    <p:sldId id="552" r:id="rId44"/>
    <p:sldId id="554" r:id="rId45"/>
    <p:sldId id="553" r:id="rId46"/>
    <p:sldId id="565" r:id="rId47"/>
    <p:sldId id="566" r:id="rId48"/>
    <p:sldId id="567" r:id="rId49"/>
    <p:sldId id="568" r:id="rId50"/>
    <p:sldId id="569" r:id="rId51"/>
    <p:sldId id="622" r:id="rId52"/>
    <p:sldId id="376" r:id="rId53"/>
    <p:sldId id="377" r:id="rId54"/>
    <p:sldId id="570" r:id="rId55"/>
    <p:sldId id="571" r:id="rId56"/>
    <p:sldId id="614" r:id="rId57"/>
    <p:sldId id="572" r:id="rId58"/>
    <p:sldId id="575" r:id="rId59"/>
    <p:sldId id="573" r:id="rId60"/>
    <p:sldId id="577" r:id="rId61"/>
    <p:sldId id="578" r:id="rId62"/>
    <p:sldId id="541" r:id="rId63"/>
    <p:sldId id="617" r:id="rId64"/>
    <p:sldId id="619" r:id="rId65"/>
    <p:sldId id="579" r:id="rId66"/>
    <p:sldId id="580" r:id="rId67"/>
    <p:sldId id="581" r:id="rId68"/>
    <p:sldId id="582" r:id="rId69"/>
    <p:sldId id="585" r:id="rId70"/>
    <p:sldId id="586" r:id="rId71"/>
    <p:sldId id="584" r:id="rId72"/>
    <p:sldId id="587" r:id="rId73"/>
    <p:sldId id="588" r:id="rId74"/>
    <p:sldId id="583" r:id="rId75"/>
    <p:sldId id="593" r:id="rId76"/>
    <p:sldId id="594" r:id="rId77"/>
    <p:sldId id="595" r:id="rId78"/>
    <p:sldId id="596" r:id="rId79"/>
    <p:sldId id="280" r:id="rId80"/>
    <p:sldId id="620" r:id="rId81"/>
    <p:sldId id="287" r:id="rId82"/>
    <p:sldId id="621" r:id="rId83"/>
    <p:sldId id="284" r:id="rId84"/>
    <p:sldId id="289" r:id="rId85"/>
    <p:sldId id="597" r:id="rId86"/>
    <p:sldId id="616" r:id="rId87"/>
    <p:sldId id="615" r:id="rId88"/>
    <p:sldId id="598" r:id="rId89"/>
    <p:sldId id="600" r:id="rId90"/>
    <p:sldId id="599" r:id="rId91"/>
    <p:sldId id="602" r:id="rId92"/>
    <p:sldId id="601" r:id="rId93"/>
    <p:sldId id="603" r:id="rId94"/>
    <p:sldId id="605" r:id="rId95"/>
    <p:sldId id="606"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66FF"/>
    <a:srgbClr val="00C201"/>
    <a:srgbClr val="1019C5"/>
    <a:srgbClr val="6FD4FF"/>
    <a:srgbClr val="DDD203"/>
    <a:srgbClr val="00F3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75"/>
  </p:normalViewPr>
  <p:slideViewPr>
    <p:cSldViewPr snapToGrid="0" snapToObjects="1">
      <p:cViewPr varScale="1">
        <p:scale>
          <a:sx n="144" d="100"/>
          <a:sy n="144" d="100"/>
        </p:scale>
        <p:origin x="472"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5.emf"/><Relationship Id="rId1" Type="http://schemas.openxmlformats.org/officeDocument/2006/relationships/image" Target="../media/image55.emf"/><Relationship Id="rId4" Type="http://schemas.openxmlformats.org/officeDocument/2006/relationships/image" Target="../media/image66.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image" Target="../media/image67.emf"/><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emf"/><Relationship Id="rId1" Type="http://schemas.openxmlformats.org/officeDocument/2006/relationships/image" Target="../media/image75.e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image" Target="../media/image83.emf"/><Relationship Id="rId4" Type="http://schemas.openxmlformats.org/officeDocument/2006/relationships/image" Target="../media/image86.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image" Target="../media/image87.emf"/><Relationship Id="rId4" Type="http://schemas.openxmlformats.org/officeDocument/2006/relationships/image" Target="../media/image90.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91.emf"/><Relationship Id="rId1" Type="http://schemas.openxmlformats.org/officeDocument/2006/relationships/image" Target="../media/image87.emf"/><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87.emf"/><Relationship Id="rId1" Type="http://schemas.openxmlformats.org/officeDocument/2006/relationships/image" Target="../media/image99.emf"/><Relationship Id="rId5" Type="http://schemas.openxmlformats.org/officeDocument/2006/relationships/image" Target="../media/image102.emf"/><Relationship Id="rId4" Type="http://schemas.openxmlformats.org/officeDocument/2006/relationships/image" Target="../media/image101.e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5.emf"/><Relationship Id="rId7" Type="http://schemas.openxmlformats.org/officeDocument/2006/relationships/image" Target="../media/image109.emf"/><Relationship Id="rId2" Type="http://schemas.openxmlformats.org/officeDocument/2006/relationships/image" Target="../media/image104.emf"/><Relationship Id="rId1" Type="http://schemas.openxmlformats.org/officeDocument/2006/relationships/image" Target="../media/image103.emf"/><Relationship Id="rId6" Type="http://schemas.openxmlformats.org/officeDocument/2006/relationships/image" Target="../media/image108.emf"/><Relationship Id="rId5" Type="http://schemas.openxmlformats.org/officeDocument/2006/relationships/image" Target="../media/image107.emf"/><Relationship Id="rId10" Type="http://schemas.openxmlformats.org/officeDocument/2006/relationships/image" Target="../media/image112.emf"/><Relationship Id="rId4" Type="http://schemas.openxmlformats.org/officeDocument/2006/relationships/image" Target="../media/image106.emf"/><Relationship Id="rId9" Type="http://schemas.openxmlformats.org/officeDocument/2006/relationships/image" Target="../media/image11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15.emf"/><Relationship Id="rId7" Type="http://schemas.openxmlformats.org/officeDocument/2006/relationships/image" Target="../media/image119.emf"/><Relationship Id="rId2" Type="http://schemas.openxmlformats.org/officeDocument/2006/relationships/image" Target="../media/image114.emf"/><Relationship Id="rId1" Type="http://schemas.openxmlformats.org/officeDocument/2006/relationships/image" Target="../media/image113.emf"/><Relationship Id="rId6" Type="http://schemas.openxmlformats.org/officeDocument/2006/relationships/image" Target="../media/image118.emf"/><Relationship Id="rId5" Type="http://schemas.openxmlformats.org/officeDocument/2006/relationships/image" Target="../media/image117.emf"/><Relationship Id="rId4" Type="http://schemas.openxmlformats.org/officeDocument/2006/relationships/image" Target="../media/image116.emf"/><Relationship Id="rId9" Type="http://schemas.openxmlformats.org/officeDocument/2006/relationships/image" Target="../media/image121.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7.emf"/><Relationship Id="rId7" Type="http://schemas.openxmlformats.org/officeDocument/2006/relationships/image" Target="../media/image126.emf"/><Relationship Id="rId2" Type="http://schemas.openxmlformats.org/officeDocument/2006/relationships/image" Target="../media/image122.emf"/><Relationship Id="rId1" Type="http://schemas.openxmlformats.org/officeDocument/2006/relationships/image" Target="../media/image113.emf"/><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image" Target="../media/image128.emf"/><Relationship Id="rId1" Type="http://schemas.openxmlformats.org/officeDocument/2006/relationships/image" Target="../media/image127.emf"/><Relationship Id="rId6" Type="http://schemas.openxmlformats.org/officeDocument/2006/relationships/image" Target="../media/image132.emf"/><Relationship Id="rId5" Type="http://schemas.openxmlformats.org/officeDocument/2006/relationships/image" Target="../media/image131.emf"/><Relationship Id="rId10" Type="http://schemas.openxmlformats.org/officeDocument/2006/relationships/image" Target="../media/image136.emf"/><Relationship Id="rId4" Type="http://schemas.openxmlformats.org/officeDocument/2006/relationships/image" Target="../media/image130.emf"/><Relationship Id="rId9" Type="http://schemas.openxmlformats.org/officeDocument/2006/relationships/image" Target="../media/image135.e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40.emf"/><Relationship Id="rId3" Type="http://schemas.openxmlformats.org/officeDocument/2006/relationships/image" Target="../media/image129.emf"/><Relationship Id="rId7" Type="http://schemas.openxmlformats.org/officeDocument/2006/relationships/image" Target="../media/image133.emf"/><Relationship Id="rId12" Type="http://schemas.openxmlformats.org/officeDocument/2006/relationships/image" Target="../media/image144.emf"/><Relationship Id="rId2" Type="http://schemas.openxmlformats.org/officeDocument/2006/relationships/image" Target="../media/image127.emf"/><Relationship Id="rId1" Type="http://schemas.openxmlformats.org/officeDocument/2006/relationships/image" Target="../media/image137.emf"/><Relationship Id="rId6" Type="http://schemas.openxmlformats.org/officeDocument/2006/relationships/image" Target="../media/image132.emf"/><Relationship Id="rId11" Type="http://schemas.openxmlformats.org/officeDocument/2006/relationships/image" Target="../media/image143.emf"/><Relationship Id="rId5" Type="http://schemas.openxmlformats.org/officeDocument/2006/relationships/image" Target="../media/image139.emf"/><Relationship Id="rId10" Type="http://schemas.openxmlformats.org/officeDocument/2006/relationships/image" Target="../media/image142.emf"/><Relationship Id="rId4" Type="http://schemas.openxmlformats.org/officeDocument/2006/relationships/image" Target="../media/image138.emf"/><Relationship Id="rId9" Type="http://schemas.openxmlformats.org/officeDocument/2006/relationships/image" Target="../media/image141.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image" Target="../media/image145.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image" Target="../media/image146.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image" Target="../media/image133.emf"/><Relationship Id="rId6" Type="http://schemas.openxmlformats.org/officeDocument/2006/relationships/image" Target="../media/image153.emf"/><Relationship Id="rId5" Type="http://schemas.openxmlformats.org/officeDocument/2006/relationships/image" Target="../media/image152.emf"/><Relationship Id="rId4" Type="http://schemas.openxmlformats.org/officeDocument/2006/relationships/image" Target="../media/image151.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5.emf"/><Relationship Id="rId1" Type="http://schemas.openxmlformats.org/officeDocument/2006/relationships/image" Target="../media/image154.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image" Target="../media/image133.emf"/><Relationship Id="rId6" Type="http://schemas.openxmlformats.org/officeDocument/2006/relationships/image" Target="../media/image157.emf"/><Relationship Id="rId5" Type="http://schemas.openxmlformats.org/officeDocument/2006/relationships/image" Target="../media/image152.emf"/><Relationship Id="rId4" Type="http://schemas.openxmlformats.org/officeDocument/2006/relationships/image" Target="../media/image151.e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163.emf"/><Relationship Id="rId3" Type="http://schemas.openxmlformats.org/officeDocument/2006/relationships/image" Target="../media/image158.emf"/><Relationship Id="rId7" Type="http://schemas.openxmlformats.org/officeDocument/2006/relationships/image" Target="../media/image162.emf"/><Relationship Id="rId2" Type="http://schemas.openxmlformats.org/officeDocument/2006/relationships/image" Target="../media/image146.emf"/><Relationship Id="rId1" Type="http://schemas.openxmlformats.org/officeDocument/2006/relationships/image" Target="../media/image145.emf"/><Relationship Id="rId6" Type="http://schemas.openxmlformats.org/officeDocument/2006/relationships/image" Target="../media/image161.emf"/><Relationship Id="rId5" Type="http://schemas.openxmlformats.org/officeDocument/2006/relationships/image" Target="../media/image160.emf"/><Relationship Id="rId4" Type="http://schemas.openxmlformats.org/officeDocument/2006/relationships/image" Target="../media/image159.emf"/><Relationship Id="rId9" Type="http://schemas.openxmlformats.org/officeDocument/2006/relationships/image" Target="../media/image164.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image" Target="../media/image6.emf"/><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drawings/_rels/vmlDrawing30.vml.rels><?xml version="1.0" encoding="UTF-8" standalone="yes"?>
<Relationships xmlns="http://schemas.openxmlformats.org/package/2006/relationships"><Relationship Id="rId8" Type="http://schemas.openxmlformats.org/officeDocument/2006/relationships/image" Target="../media/image166.emf"/><Relationship Id="rId3" Type="http://schemas.openxmlformats.org/officeDocument/2006/relationships/image" Target="../media/image158.emf"/><Relationship Id="rId7" Type="http://schemas.openxmlformats.org/officeDocument/2006/relationships/image" Target="../media/image165.emf"/><Relationship Id="rId12" Type="http://schemas.openxmlformats.org/officeDocument/2006/relationships/image" Target="../media/image169.emf"/><Relationship Id="rId2" Type="http://schemas.openxmlformats.org/officeDocument/2006/relationships/image" Target="../media/image146.emf"/><Relationship Id="rId1" Type="http://schemas.openxmlformats.org/officeDocument/2006/relationships/image" Target="../media/image145.emf"/><Relationship Id="rId6" Type="http://schemas.openxmlformats.org/officeDocument/2006/relationships/image" Target="../media/image161.emf"/><Relationship Id="rId11" Type="http://schemas.openxmlformats.org/officeDocument/2006/relationships/image" Target="../media/image168.emf"/><Relationship Id="rId5" Type="http://schemas.openxmlformats.org/officeDocument/2006/relationships/image" Target="../media/image160.emf"/><Relationship Id="rId10" Type="http://schemas.openxmlformats.org/officeDocument/2006/relationships/image" Target="../media/image167.emf"/><Relationship Id="rId4" Type="http://schemas.openxmlformats.org/officeDocument/2006/relationships/image" Target="../media/image159.emf"/><Relationship Id="rId9" Type="http://schemas.openxmlformats.org/officeDocument/2006/relationships/image" Target="../media/image164.e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176.emf"/><Relationship Id="rId3" Type="http://schemas.openxmlformats.org/officeDocument/2006/relationships/image" Target="../media/image172.emf"/><Relationship Id="rId7" Type="http://schemas.openxmlformats.org/officeDocument/2006/relationships/image" Target="../media/image175.emf"/><Relationship Id="rId2" Type="http://schemas.openxmlformats.org/officeDocument/2006/relationships/image" Target="../media/image171.emf"/><Relationship Id="rId1" Type="http://schemas.openxmlformats.org/officeDocument/2006/relationships/image" Target="../media/image170.emf"/><Relationship Id="rId6" Type="http://schemas.openxmlformats.org/officeDocument/2006/relationships/image" Target="../media/image174.emf"/><Relationship Id="rId5" Type="http://schemas.openxmlformats.org/officeDocument/2006/relationships/image" Target="../media/image149.emf"/><Relationship Id="rId10" Type="http://schemas.openxmlformats.org/officeDocument/2006/relationships/image" Target="../media/image178.emf"/><Relationship Id="rId4" Type="http://schemas.openxmlformats.org/officeDocument/2006/relationships/image" Target="../media/image173.emf"/><Relationship Id="rId9" Type="http://schemas.openxmlformats.org/officeDocument/2006/relationships/image" Target="../media/image177.e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186.emf"/><Relationship Id="rId3" Type="http://schemas.openxmlformats.org/officeDocument/2006/relationships/image" Target="../media/image181.emf"/><Relationship Id="rId7" Type="http://schemas.openxmlformats.org/officeDocument/2006/relationships/image" Target="../media/image185.emf"/><Relationship Id="rId2" Type="http://schemas.openxmlformats.org/officeDocument/2006/relationships/image" Target="../media/image180.emf"/><Relationship Id="rId1" Type="http://schemas.openxmlformats.org/officeDocument/2006/relationships/image" Target="../media/image179.emf"/><Relationship Id="rId6" Type="http://schemas.openxmlformats.org/officeDocument/2006/relationships/image" Target="../media/image184.emf"/><Relationship Id="rId5" Type="http://schemas.openxmlformats.org/officeDocument/2006/relationships/image" Target="../media/image183.emf"/><Relationship Id="rId4" Type="http://schemas.openxmlformats.org/officeDocument/2006/relationships/image" Target="../media/image182.emf"/></Relationships>
</file>

<file path=ppt/drawings/_rels/vmlDrawing33.vml.rels><?xml version="1.0" encoding="UTF-8" standalone="yes"?>
<Relationships xmlns="http://schemas.openxmlformats.org/package/2006/relationships"><Relationship Id="rId8" Type="http://schemas.openxmlformats.org/officeDocument/2006/relationships/image" Target="../media/image192.emf"/><Relationship Id="rId3" Type="http://schemas.openxmlformats.org/officeDocument/2006/relationships/image" Target="../media/image189.emf"/><Relationship Id="rId7" Type="http://schemas.openxmlformats.org/officeDocument/2006/relationships/image" Target="../media/image191.emf"/><Relationship Id="rId2" Type="http://schemas.openxmlformats.org/officeDocument/2006/relationships/image" Target="../media/image188.emf"/><Relationship Id="rId1" Type="http://schemas.openxmlformats.org/officeDocument/2006/relationships/image" Target="../media/image187.emf"/><Relationship Id="rId6" Type="http://schemas.openxmlformats.org/officeDocument/2006/relationships/image" Target="../media/image179.emf"/><Relationship Id="rId5" Type="http://schemas.openxmlformats.org/officeDocument/2006/relationships/image" Target="../media/image190.emf"/><Relationship Id="rId10" Type="http://schemas.openxmlformats.org/officeDocument/2006/relationships/image" Target="../media/image194.emf"/><Relationship Id="rId4" Type="http://schemas.openxmlformats.org/officeDocument/2006/relationships/image" Target="../media/image182.emf"/><Relationship Id="rId9" Type="http://schemas.openxmlformats.org/officeDocument/2006/relationships/image" Target="../media/image193.emf"/></Relationships>
</file>

<file path=ppt/drawings/_rels/vmlDrawing34.vml.rels><?xml version="1.0" encoding="UTF-8" standalone="yes"?>
<Relationships xmlns="http://schemas.openxmlformats.org/package/2006/relationships"><Relationship Id="rId8" Type="http://schemas.openxmlformats.org/officeDocument/2006/relationships/image" Target="../media/image202.emf"/><Relationship Id="rId3" Type="http://schemas.openxmlformats.org/officeDocument/2006/relationships/image" Target="../media/image197.emf"/><Relationship Id="rId7" Type="http://schemas.openxmlformats.org/officeDocument/2006/relationships/image" Target="../media/image201.emf"/><Relationship Id="rId2" Type="http://schemas.openxmlformats.org/officeDocument/2006/relationships/image" Target="../media/image196.emf"/><Relationship Id="rId1" Type="http://schemas.openxmlformats.org/officeDocument/2006/relationships/image" Target="../media/image195.emf"/><Relationship Id="rId6" Type="http://schemas.openxmlformats.org/officeDocument/2006/relationships/image" Target="../media/image200.emf"/><Relationship Id="rId5" Type="http://schemas.openxmlformats.org/officeDocument/2006/relationships/image" Target="../media/image199.emf"/><Relationship Id="rId4" Type="http://schemas.openxmlformats.org/officeDocument/2006/relationships/image" Target="../media/image198.emf"/><Relationship Id="rId9" Type="http://schemas.openxmlformats.org/officeDocument/2006/relationships/image" Target="../media/image203.emf"/></Relationships>
</file>

<file path=ppt/drawings/_rels/vmlDrawing35.vml.rels><?xml version="1.0" encoding="UTF-8" standalone="yes"?>
<Relationships xmlns="http://schemas.openxmlformats.org/package/2006/relationships"><Relationship Id="rId8" Type="http://schemas.openxmlformats.org/officeDocument/2006/relationships/image" Target="../media/image211.emf"/><Relationship Id="rId3" Type="http://schemas.openxmlformats.org/officeDocument/2006/relationships/image" Target="../media/image206.emf"/><Relationship Id="rId7" Type="http://schemas.openxmlformats.org/officeDocument/2006/relationships/image" Target="../media/image210.emf"/><Relationship Id="rId2" Type="http://schemas.openxmlformats.org/officeDocument/2006/relationships/image" Target="../media/image205.emf"/><Relationship Id="rId1" Type="http://schemas.openxmlformats.org/officeDocument/2006/relationships/image" Target="../media/image204.emf"/><Relationship Id="rId6" Type="http://schemas.openxmlformats.org/officeDocument/2006/relationships/image" Target="../media/image209.emf"/><Relationship Id="rId5" Type="http://schemas.openxmlformats.org/officeDocument/2006/relationships/image" Target="../media/image208.emf"/><Relationship Id="rId4" Type="http://schemas.openxmlformats.org/officeDocument/2006/relationships/image" Target="../media/image207.emf"/><Relationship Id="rId9" Type="http://schemas.openxmlformats.org/officeDocument/2006/relationships/image" Target="../media/image212.e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image" Target="../media/image215.emf"/><Relationship Id="rId7" Type="http://schemas.openxmlformats.org/officeDocument/2006/relationships/image" Target="../media/image179.emf"/><Relationship Id="rId2" Type="http://schemas.openxmlformats.org/officeDocument/2006/relationships/image" Target="../media/image214.emf"/><Relationship Id="rId1" Type="http://schemas.openxmlformats.org/officeDocument/2006/relationships/image" Target="../media/image213.emf"/><Relationship Id="rId6" Type="http://schemas.openxmlformats.org/officeDocument/2006/relationships/image" Target="../media/image218.emf"/><Relationship Id="rId5" Type="http://schemas.openxmlformats.org/officeDocument/2006/relationships/image" Target="../media/image217.emf"/><Relationship Id="rId4" Type="http://schemas.openxmlformats.org/officeDocument/2006/relationships/image" Target="../media/image216.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image" Target="../media/image220.emf"/><Relationship Id="rId6" Type="http://schemas.openxmlformats.org/officeDocument/2006/relationships/image" Target="../media/image225.emf"/><Relationship Id="rId5" Type="http://schemas.openxmlformats.org/officeDocument/2006/relationships/image" Target="../media/image224.emf"/><Relationship Id="rId4" Type="http://schemas.openxmlformats.org/officeDocument/2006/relationships/image" Target="../media/image223.e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image" Target="../media/image227.emf"/><Relationship Id="rId1" Type="http://schemas.openxmlformats.org/officeDocument/2006/relationships/image" Target="../media/image226.e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image" Target="../media/image230.emf"/><Relationship Id="rId1" Type="http://schemas.openxmlformats.org/officeDocument/2006/relationships/image" Target="../media/image229.emf"/><Relationship Id="rId4" Type="http://schemas.openxmlformats.org/officeDocument/2006/relationships/image" Target="../media/image232.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emf"/><Relationship Id="rId2" Type="http://schemas.openxmlformats.org/officeDocument/2006/relationships/image" Target="../media/image19.emf"/><Relationship Id="rId1" Type="http://schemas.openxmlformats.org/officeDocument/2006/relationships/image" Target="../media/image18.emf"/><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emf"/><Relationship Id="rId1" Type="http://schemas.openxmlformats.org/officeDocument/2006/relationships/image" Target="../media/image233.emf"/><Relationship Id="rId4" Type="http://schemas.openxmlformats.org/officeDocument/2006/relationships/image" Target="../media/image236.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emf"/><Relationship Id="rId1" Type="http://schemas.openxmlformats.org/officeDocument/2006/relationships/image" Target="../media/image233.emf"/><Relationship Id="rId5" Type="http://schemas.openxmlformats.org/officeDocument/2006/relationships/image" Target="../media/image236.emf"/><Relationship Id="rId4" Type="http://schemas.openxmlformats.org/officeDocument/2006/relationships/image" Target="../media/image237.e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image" Target="../media/image239.emf"/><Relationship Id="rId1" Type="http://schemas.openxmlformats.org/officeDocument/2006/relationships/image" Target="../media/image238.emf"/><Relationship Id="rId4" Type="http://schemas.openxmlformats.org/officeDocument/2006/relationships/image" Target="../media/image241.emf"/></Relationships>
</file>

<file path=ppt/drawings/_rels/vmlDrawing43.vml.rels><?xml version="1.0" encoding="UTF-8" standalone="yes"?>
<Relationships xmlns="http://schemas.openxmlformats.org/package/2006/relationships"><Relationship Id="rId8" Type="http://schemas.openxmlformats.org/officeDocument/2006/relationships/image" Target="../media/image249.emf"/><Relationship Id="rId3" Type="http://schemas.openxmlformats.org/officeDocument/2006/relationships/image" Target="../media/image244.emf"/><Relationship Id="rId7" Type="http://schemas.openxmlformats.org/officeDocument/2006/relationships/image" Target="../media/image248.emf"/><Relationship Id="rId12" Type="http://schemas.openxmlformats.org/officeDocument/2006/relationships/image" Target="../media/image253.emf"/><Relationship Id="rId2" Type="http://schemas.openxmlformats.org/officeDocument/2006/relationships/image" Target="../media/image243.emf"/><Relationship Id="rId1" Type="http://schemas.openxmlformats.org/officeDocument/2006/relationships/image" Target="../media/image242.emf"/><Relationship Id="rId6" Type="http://schemas.openxmlformats.org/officeDocument/2006/relationships/image" Target="../media/image247.emf"/><Relationship Id="rId11" Type="http://schemas.openxmlformats.org/officeDocument/2006/relationships/image" Target="../media/image252.emf"/><Relationship Id="rId5" Type="http://schemas.openxmlformats.org/officeDocument/2006/relationships/image" Target="../media/image246.emf"/><Relationship Id="rId10" Type="http://schemas.openxmlformats.org/officeDocument/2006/relationships/image" Target="../media/image251.emf"/><Relationship Id="rId4" Type="http://schemas.openxmlformats.org/officeDocument/2006/relationships/image" Target="../media/image245.emf"/><Relationship Id="rId9" Type="http://schemas.openxmlformats.org/officeDocument/2006/relationships/image" Target="../media/image250.e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258.emf"/><Relationship Id="rId13" Type="http://schemas.openxmlformats.org/officeDocument/2006/relationships/image" Target="../media/image242.emf"/><Relationship Id="rId3" Type="http://schemas.openxmlformats.org/officeDocument/2006/relationships/image" Target="../media/image254.emf"/><Relationship Id="rId7" Type="http://schemas.openxmlformats.org/officeDocument/2006/relationships/image" Target="../media/image257.emf"/><Relationship Id="rId12" Type="http://schemas.openxmlformats.org/officeDocument/2006/relationships/image" Target="../media/image262.emf"/><Relationship Id="rId2" Type="http://schemas.openxmlformats.org/officeDocument/2006/relationships/image" Target="../media/image248.emf"/><Relationship Id="rId1" Type="http://schemas.openxmlformats.org/officeDocument/2006/relationships/image" Target="../media/image245.emf"/><Relationship Id="rId6" Type="http://schemas.openxmlformats.org/officeDocument/2006/relationships/image" Target="../media/image244.emf"/><Relationship Id="rId11" Type="http://schemas.openxmlformats.org/officeDocument/2006/relationships/image" Target="../media/image261.emf"/><Relationship Id="rId5" Type="http://schemas.openxmlformats.org/officeDocument/2006/relationships/image" Target="../media/image256.emf"/><Relationship Id="rId10" Type="http://schemas.openxmlformats.org/officeDocument/2006/relationships/image" Target="../media/image260.emf"/><Relationship Id="rId4" Type="http://schemas.openxmlformats.org/officeDocument/2006/relationships/image" Target="../media/image255.emf"/><Relationship Id="rId9" Type="http://schemas.openxmlformats.org/officeDocument/2006/relationships/image" Target="../media/image259.emf"/></Relationships>
</file>

<file path=ppt/drawings/_rels/vmlDrawing45.vml.rels><?xml version="1.0" encoding="UTF-8" standalone="yes"?>
<Relationships xmlns="http://schemas.openxmlformats.org/package/2006/relationships"><Relationship Id="rId8" Type="http://schemas.openxmlformats.org/officeDocument/2006/relationships/image" Target="../media/image267.emf"/><Relationship Id="rId3" Type="http://schemas.openxmlformats.org/officeDocument/2006/relationships/image" Target="../media/image244.emf"/><Relationship Id="rId7" Type="http://schemas.openxmlformats.org/officeDocument/2006/relationships/image" Target="../media/image266.emf"/><Relationship Id="rId2" Type="http://schemas.openxmlformats.org/officeDocument/2006/relationships/image" Target="../media/image255.emf"/><Relationship Id="rId1" Type="http://schemas.openxmlformats.org/officeDocument/2006/relationships/image" Target="../media/image263.emf"/><Relationship Id="rId6" Type="http://schemas.openxmlformats.org/officeDocument/2006/relationships/image" Target="../media/image265.emf"/><Relationship Id="rId5" Type="http://schemas.openxmlformats.org/officeDocument/2006/relationships/image" Target="../media/image258.emf"/><Relationship Id="rId10" Type="http://schemas.openxmlformats.org/officeDocument/2006/relationships/image" Target="../media/image242.emf"/><Relationship Id="rId4" Type="http://schemas.openxmlformats.org/officeDocument/2006/relationships/image" Target="../media/image264.emf"/><Relationship Id="rId9" Type="http://schemas.openxmlformats.org/officeDocument/2006/relationships/image" Target="../media/image262.e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image" Target="../media/image265.emf"/><Relationship Id="rId1" Type="http://schemas.openxmlformats.org/officeDocument/2006/relationships/image" Target="../media/image268.emf"/><Relationship Id="rId6" Type="http://schemas.openxmlformats.org/officeDocument/2006/relationships/image" Target="../media/image271.emf"/><Relationship Id="rId5" Type="http://schemas.openxmlformats.org/officeDocument/2006/relationships/image" Target="../media/image242.emf"/><Relationship Id="rId4" Type="http://schemas.openxmlformats.org/officeDocument/2006/relationships/image" Target="../media/image270.e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image" Target="../media/image246.emf"/><Relationship Id="rId1" Type="http://schemas.openxmlformats.org/officeDocument/2006/relationships/image" Target="../media/image272.emf"/><Relationship Id="rId5" Type="http://schemas.openxmlformats.org/officeDocument/2006/relationships/image" Target="../media/image275.emf"/><Relationship Id="rId4" Type="http://schemas.openxmlformats.org/officeDocument/2006/relationships/image" Target="../media/image274.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78.emf"/><Relationship Id="rId2" Type="http://schemas.openxmlformats.org/officeDocument/2006/relationships/image" Target="../media/image277.emf"/><Relationship Id="rId1" Type="http://schemas.openxmlformats.org/officeDocument/2006/relationships/image" Target="../media/image276.emf"/><Relationship Id="rId4" Type="http://schemas.openxmlformats.org/officeDocument/2006/relationships/image" Target="../media/image279.e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276.emf"/><Relationship Id="rId2" Type="http://schemas.openxmlformats.org/officeDocument/2006/relationships/image" Target="../media/image279.emf"/><Relationship Id="rId1" Type="http://schemas.openxmlformats.org/officeDocument/2006/relationships/image" Target="../media/image277.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3.emf"/><Relationship Id="rId18" Type="http://schemas.openxmlformats.org/officeDocument/2006/relationships/image" Target="../media/image48.emf"/><Relationship Id="rId3" Type="http://schemas.openxmlformats.org/officeDocument/2006/relationships/image" Target="../media/image33.emf"/><Relationship Id="rId21" Type="http://schemas.openxmlformats.org/officeDocument/2006/relationships/image" Target="../media/image51.emf"/><Relationship Id="rId7" Type="http://schemas.openxmlformats.org/officeDocument/2006/relationships/image" Target="../media/image37.emf"/><Relationship Id="rId12" Type="http://schemas.openxmlformats.org/officeDocument/2006/relationships/image" Target="../media/image42.emf"/><Relationship Id="rId17" Type="http://schemas.openxmlformats.org/officeDocument/2006/relationships/image" Target="../media/image47.emf"/><Relationship Id="rId2" Type="http://schemas.openxmlformats.org/officeDocument/2006/relationships/image" Target="../media/image32.emf"/><Relationship Id="rId16" Type="http://schemas.openxmlformats.org/officeDocument/2006/relationships/image" Target="../media/image46.emf"/><Relationship Id="rId20" Type="http://schemas.openxmlformats.org/officeDocument/2006/relationships/image" Target="../media/image50.emf"/><Relationship Id="rId1" Type="http://schemas.openxmlformats.org/officeDocument/2006/relationships/image" Target="../media/image31.emf"/><Relationship Id="rId6" Type="http://schemas.openxmlformats.org/officeDocument/2006/relationships/image" Target="../media/image36.emf"/><Relationship Id="rId11" Type="http://schemas.openxmlformats.org/officeDocument/2006/relationships/image" Target="../media/image41.emf"/><Relationship Id="rId5" Type="http://schemas.openxmlformats.org/officeDocument/2006/relationships/image" Target="../media/image35.emf"/><Relationship Id="rId15" Type="http://schemas.openxmlformats.org/officeDocument/2006/relationships/image" Target="../media/image45.emf"/><Relationship Id="rId10" Type="http://schemas.openxmlformats.org/officeDocument/2006/relationships/image" Target="../media/image40.emf"/><Relationship Id="rId19" Type="http://schemas.openxmlformats.org/officeDocument/2006/relationships/image" Target="../media/image49.emf"/><Relationship Id="rId4" Type="http://schemas.openxmlformats.org/officeDocument/2006/relationships/image" Target="../media/image34.emf"/><Relationship Id="rId9" Type="http://schemas.openxmlformats.org/officeDocument/2006/relationships/image" Target="../media/image39.emf"/><Relationship Id="rId14" Type="http://schemas.openxmlformats.org/officeDocument/2006/relationships/image" Target="../media/image44.emf"/><Relationship Id="rId22" Type="http://schemas.openxmlformats.org/officeDocument/2006/relationships/image" Target="../media/image52.emf"/></Relationships>
</file>

<file path=ppt/drawings/_rels/vmlDrawing50.vml.rels><?xml version="1.0" encoding="UTF-8" standalone="yes"?>
<Relationships xmlns="http://schemas.openxmlformats.org/package/2006/relationships"><Relationship Id="rId8" Type="http://schemas.openxmlformats.org/officeDocument/2006/relationships/image" Target="../media/image290.emf"/><Relationship Id="rId3" Type="http://schemas.openxmlformats.org/officeDocument/2006/relationships/image" Target="../media/image273.emf"/><Relationship Id="rId7" Type="http://schemas.openxmlformats.org/officeDocument/2006/relationships/image" Target="../media/image289.emf"/><Relationship Id="rId2" Type="http://schemas.openxmlformats.org/officeDocument/2006/relationships/image" Target="../media/image246.emf"/><Relationship Id="rId1" Type="http://schemas.openxmlformats.org/officeDocument/2006/relationships/image" Target="../media/image272.emf"/><Relationship Id="rId6" Type="http://schemas.openxmlformats.org/officeDocument/2006/relationships/image" Target="../media/image288.emf"/><Relationship Id="rId5" Type="http://schemas.openxmlformats.org/officeDocument/2006/relationships/image" Target="../media/image275.emf"/><Relationship Id="rId10" Type="http://schemas.openxmlformats.org/officeDocument/2006/relationships/image" Target="../media/image292.emf"/><Relationship Id="rId4" Type="http://schemas.openxmlformats.org/officeDocument/2006/relationships/image" Target="../media/image274.emf"/><Relationship Id="rId9" Type="http://schemas.openxmlformats.org/officeDocument/2006/relationships/image" Target="../media/image291.emf"/></Relationships>
</file>

<file path=ppt/drawings/_rels/vmlDrawing51.vml.rels><?xml version="1.0" encoding="UTF-8" standalone="yes"?>
<Relationships xmlns="http://schemas.openxmlformats.org/package/2006/relationships"><Relationship Id="rId8" Type="http://schemas.openxmlformats.org/officeDocument/2006/relationships/image" Target="../media/image297.emf"/><Relationship Id="rId3" Type="http://schemas.openxmlformats.org/officeDocument/2006/relationships/image" Target="../media/image289.emf"/><Relationship Id="rId7" Type="http://schemas.openxmlformats.org/officeDocument/2006/relationships/image" Target="../media/image273.emf"/><Relationship Id="rId2" Type="http://schemas.openxmlformats.org/officeDocument/2006/relationships/image" Target="../media/image293.emf"/><Relationship Id="rId1" Type="http://schemas.openxmlformats.org/officeDocument/2006/relationships/image" Target="../media/image272.emf"/><Relationship Id="rId6" Type="http://schemas.openxmlformats.org/officeDocument/2006/relationships/image" Target="../media/image296.emf"/><Relationship Id="rId5" Type="http://schemas.openxmlformats.org/officeDocument/2006/relationships/image" Target="../media/image295.emf"/><Relationship Id="rId10" Type="http://schemas.openxmlformats.org/officeDocument/2006/relationships/image" Target="../media/image292.emf"/><Relationship Id="rId4" Type="http://schemas.openxmlformats.org/officeDocument/2006/relationships/image" Target="../media/image294.emf"/><Relationship Id="rId9" Type="http://schemas.openxmlformats.org/officeDocument/2006/relationships/image" Target="../media/image291.emf"/></Relationships>
</file>

<file path=ppt/drawings/_rels/vmlDrawing52.vml.rels><?xml version="1.0" encoding="UTF-8" standalone="yes"?>
<Relationships xmlns="http://schemas.openxmlformats.org/package/2006/relationships"><Relationship Id="rId8" Type="http://schemas.openxmlformats.org/officeDocument/2006/relationships/image" Target="../media/image301.emf"/><Relationship Id="rId3" Type="http://schemas.openxmlformats.org/officeDocument/2006/relationships/image" Target="../media/image289.emf"/><Relationship Id="rId7" Type="http://schemas.openxmlformats.org/officeDocument/2006/relationships/image" Target="../media/image300.emf"/><Relationship Id="rId2" Type="http://schemas.openxmlformats.org/officeDocument/2006/relationships/image" Target="../media/image293.emf"/><Relationship Id="rId1" Type="http://schemas.openxmlformats.org/officeDocument/2006/relationships/image" Target="../media/image272.emf"/><Relationship Id="rId6" Type="http://schemas.openxmlformats.org/officeDocument/2006/relationships/image" Target="../media/image299.emf"/><Relationship Id="rId5" Type="http://schemas.openxmlformats.org/officeDocument/2006/relationships/image" Target="../media/image298.emf"/><Relationship Id="rId4" Type="http://schemas.openxmlformats.org/officeDocument/2006/relationships/image" Target="../media/image294.e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04.emf"/><Relationship Id="rId7" Type="http://schemas.openxmlformats.org/officeDocument/2006/relationships/image" Target="../media/image307.emf"/><Relationship Id="rId2" Type="http://schemas.openxmlformats.org/officeDocument/2006/relationships/image" Target="../media/image303.emf"/><Relationship Id="rId1" Type="http://schemas.openxmlformats.org/officeDocument/2006/relationships/image" Target="../media/image302.emf"/><Relationship Id="rId6" Type="http://schemas.openxmlformats.org/officeDocument/2006/relationships/image" Target="../media/image306.emf"/><Relationship Id="rId5" Type="http://schemas.openxmlformats.org/officeDocument/2006/relationships/image" Target="../media/image305.emf"/><Relationship Id="rId4" Type="http://schemas.openxmlformats.org/officeDocument/2006/relationships/image" Target="../media/image272.emf"/></Relationships>
</file>

<file path=ppt/drawings/_rels/vmlDrawing54.vml.rels><?xml version="1.0" encoding="UTF-8" standalone="yes"?>
<Relationships xmlns="http://schemas.openxmlformats.org/package/2006/relationships"><Relationship Id="rId8" Type="http://schemas.openxmlformats.org/officeDocument/2006/relationships/image" Target="../media/image311.emf"/><Relationship Id="rId3" Type="http://schemas.openxmlformats.org/officeDocument/2006/relationships/image" Target="../media/image288.emf"/><Relationship Id="rId7" Type="http://schemas.openxmlformats.org/officeDocument/2006/relationships/image" Target="../media/image310.emf"/><Relationship Id="rId2" Type="http://schemas.openxmlformats.org/officeDocument/2006/relationships/image" Target="../media/image308.emf"/><Relationship Id="rId1" Type="http://schemas.openxmlformats.org/officeDocument/2006/relationships/image" Target="../media/image272.emf"/><Relationship Id="rId6" Type="http://schemas.openxmlformats.org/officeDocument/2006/relationships/image" Target="../media/image309.emf"/><Relationship Id="rId5" Type="http://schemas.openxmlformats.org/officeDocument/2006/relationships/image" Target="../media/image290.emf"/><Relationship Id="rId4" Type="http://schemas.openxmlformats.org/officeDocument/2006/relationships/image" Target="../media/image289.emf"/><Relationship Id="rId9" Type="http://schemas.openxmlformats.org/officeDocument/2006/relationships/image" Target="../media/image312.e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14.emf"/><Relationship Id="rId1" Type="http://schemas.openxmlformats.org/officeDocument/2006/relationships/image" Target="../media/image313.emf"/></Relationships>
</file>

<file path=ppt/drawings/_rels/vmlDrawing56.vml.rels><?xml version="1.0" encoding="UTF-8" standalone="yes"?>
<Relationships xmlns="http://schemas.openxmlformats.org/package/2006/relationships"><Relationship Id="rId8" Type="http://schemas.openxmlformats.org/officeDocument/2006/relationships/image" Target="../media/image317.emf"/><Relationship Id="rId13" Type="http://schemas.openxmlformats.org/officeDocument/2006/relationships/image" Target="../media/image322.emf"/><Relationship Id="rId3" Type="http://schemas.openxmlformats.org/officeDocument/2006/relationships/image" Target="../media/image273.emf"/><Relationship Id="rId7" Type="http://schemas.openxmlformats.org/officeDocument/2006/relationships/image" Target="../media/image316.emf"/><Relationship Id="rId12" Type="http://schemas.openxmlformats.org/officeDocument/2006/relationships/image" Target="../media/image321.emf"/><Relationship Id="rId2" Type="http://schemas.openxmlformats.org/officeDocument/2006/relationships/image" Target="../media/image246.emf"/><Relationship Id="rId1" Type="http://schemas.openxmlformats.org/officeDocument/2006/relationships/image" Target="../media/image272.emf"/><Relationship Id="rId6" Type="http://schemas.openxmlformats.org/officeDocument/2006/relationships/image" Target="../media/image315.emf"/><Relationship Id="rId11" Type="http://schemas.openxmlformats.org/officeDocument/2006/relationships/image" Target="../media/image320.emf"/><Relationship Id="rId5" Type="http://schemas.openxmlformats.org/officeDocument/2006/relationships/image" Target="../media/image275.emf"/><Relationship Id="rId10" Type="http://schemas.openxmlformats.org/officeDocument/2006/relationships/image" Target="../media/image319.emf"/><Relationship Id="rId4" Type="http://schemas.openxmlformats.org/officeDocument/2006/relationships/image" Target="../media/image274.emf"/><Relationship Id="rId9" Type="http://schemas.openxmlformats.org/officeDocument/2006/relationships/image" Target="../media/image318.e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image" Target="../media/image273.emf"/><Relationship Id="rId1" Type="http://schemas.openxmlformats.org/officeDocument/2006/relationships/image" Target="../media/image272.emf"/><Relationship Id="rId6" Type="http://schemas.openxmlformats.org/officeDocument/2006/relationships/image" Target="../media/image324.emf"/><Relationship Id="rId5" Type="http://schemas.openxmlformats.org/officeDocument/2006/relationships/image" Target="../media/image323.emf"/><Relationship Id="rId4" Type="http://schemas.openxmlformats.org/officeDocument/2006/relationships/image" Target="../media/image275.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25.e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321.emf"/><Relationship Id="rId3" Type="http://schemas.openxmlformats.org/officeDocument/2006/relationships/image" Target="../media/image274.emf"/><Relationship Id="rId7" Type="http://schemas.openxmlformats.org/officeDocument/2006/relationships/image" Target="../media/image246.emf"/><Relationship Id="rId2" Type="http://schemas.openxmlformats.org/officeDocument/2006/relationships/image" Target="../media/image273.emf"/><Relationship Id="rId1" Type="http://schemas.openxmlformats.org/officeDocument/2006/relationships/image" Target="../media/image272.emf"/><Relationship Id="rId6" Type="http://schemas.openxmlformats.org/officeDocument/2006/relationships/image" Target="../media/image326.emf"/><Relationship Id="rId5" Type="http://schemas.openxmlformats.org/officeDocument/2006/relationships/image" Target="../media/image320.emf"/><Relationship Id="rId4" Type="http://schemas.openxmlformats.org/officeDocument/2006/relationships/image" Target="../media/image275.emf"/><Relationship Id="rId9" Type="http://schemas.openxmlformats.org/officeDocument/2006/relationships/image" Target="../media/image32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s>
</file>

<file path=ppt/drawings/_rels/vmlDrawing60.vml.rels><?xml version="1.0" encoding="UTF-8" standalone="yes"?>
<Relationships xmlns="http://schemas.openxmlformats.org/package/2006/relationships"><Relationship Id="rId8" Type="http://schemas.openxmlformats.org/officeDocument/2006/relationships/image" Target="../media/image332.emf"/><Relationship Id="rId3" Type="http://schemas.openxmlformats.org/officeDocument/2006/relationships/image" Target="../media/image246.emf"/><Relationship Id="rId7" Type="http://schemas.openxmlformats.org/officeDocument/2006/relationships/image" Target="../media/image331.emf"/><Relationship Id="rId2" Type="http://schemas.openxmlformats.org/officeDocument/2006/relationships/image" Target="../media/image244.emf"/><Relationship Id="rId1" Type="http://schemas.openxmlformats.org/officeDocument/2006/relationships/image" Target="../media/image327.emf"/><Relationship Id="rId6" Type="http://schemas.openxmlformats.org/officeDocument/2006/relationships/image" Target="../media/image330.emf"/><Relationship Id="rId11" Type="http://schemas.openxmlformats.org/officeDocument/2006/relationships/image" Target="../media/image335.emf"/><Relationship Id="rId5" Type="http://schemas.openxmlformats.org/officeDocument/2006/relationships/image" Target="../media/image329.emf"/><Relationship Id="rId10" Type="http://schemas.openxmlformats.org/officeDocument/2006/relationships/image" Target="../media/image334.emf"/><Relationship Id="rId4" Type="http://schemas.openxmlformats.org/officeDocument/2006/relationships/image" Target="../media/image328.emf"/><Relationship Id="rId9" Type="http://schemas.openxmlformats.org/officeDocument/2006/relationships/image" Target="../media/image333.e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38.emf"/><Relationship Id="rId2" Type="http://schemas.openxmlformats.org/officeDocument/2006/relationships/image" Target="../media/image337.emf"/><Relationship Id="rId1" Type="http://schemas.openxmlformats.org/officeDocument/2006/relationships/image" Target="../media/image336.e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341.emf"/><Relationship Id="rId2" Type="http://schemas.openxmlformats.org/officeDocument/2006/relationships/image" Target="../media/image340.emf"/><Relationship Id="rId1" Type="http://schemas.openxmlformats.org/officeDocument/2006/relationships/image" Target="../media/image339.emf"/><Relationship Id="rId6" Type="http://schemas.openxmlformats.org/officeDocument/2006/relationships/image" Target="../media/image344.emf"/><Relationship Id="rId5" Type="http://schemas.openxmlformats.org/officeDocument/2006/relationships/image" Target="../media/image343.emf"/><Relationship Id="rId4" Type="http://schemas.openxmlformats.org/officeDocument/2006/relationships/image" Target="../media/image342.e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345.emf"/><Relationship Id="rId2" Type="http://schemas.openxmlformats.org/officeDocument/2006/relationships/image" Target="../media/image340.emf"/><Relationship Id="rId1" Type="http://schemas.openxmlformats.org/officeDocument/2006/relationships/image" Target="../media/image339.emf"/><Relationship Id="rId6" Type="http://schemas.openxmlformats.org/officeDocument/2006/relationships/image" Target="../media/image344.emf"/><Relationship Id="rId5" Type="http://schemas.openxmlformats.org/officeDocument/2006/relationships/image" Target="../media/image347.emf"/><Relationship Id="rId4" Type="http://schemas.openxmlformats.org/officeDocument/2006/relationships/image" Target="../media/image346.e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348.emf"/><Relationship Id="rId2" Type="http://schemas.openxmlformats.org/officeDocument/2006/relationships/image" Target="../media/image340.emf"/><Relationship Id="rId1" Type="http://schemas.openxmlformats.org/officeDocument/2006/relationships/image" Target="../media/image339.emf"/><Relationship Id="rId6" Type="http://schemas.openxmlformats.org/officeDocument/2006/relationships/image" Target="../media/image350.emf"/><Relationship Id="rId5" Type="http://schemas.openxmlformats.org/officeDocument/2006/relationships/image" Target="../media/image349.emf"/><Relationship Id="rId4" Type="http://schemas.openxmlformats.org/officeDocument/2006/relationships/image" Target="../media/image344.emf"/></Relationships>
</file>

<file path=ppt/drawings/_rels/vmlDrawing65.vml.rels><?xml version="1.0" encoding="UTF-8" standalone="yes"?>
<Relationships xmlns="http://schemas.openxmlformats.org/package/2006/relationships"><Relationship Id="rId8" Type="http://schemas.openxmlformats.org/officeDocument/2006/relationships/image" Target="../media/image354.emf"/><Relationship Id="rId3" Type="http://schemas.openxmlformats.org/officeDocument/2006/relationships/image" Target="../media/image340.emf"/><Relationship Id="rId7" Type="http://schemas.openxmlformats.org/officeDocument/2006/relationships/image" Target="../media/image353.emf"/><Relationship Id="rId12" Type="http://schemas.openxmlformats.org/officeDocument/2006/relationships/image" Target="../media/image358.emf"/><Relationship Id="rId2" Type="http://schemas.openxmlformats.org/officeDocument/2006/relationships/image" Target="../media/image351.emf"/><Relationship Id="rId1" Type="http://schemas.openxmlformats.org/officeDocument/2006/relationships/image" Target="../media/image339.emf"/><Relationship Id="rId6" Type="http://schemas.openxmlformats.org/officeDocument/2006/relationships/image" Target="../media/image341.emf"/><Relationship Id="rId11" Type="http://schemas.openxmlformats.org/officeDocument/2006/relationships/image" Target="../media/image357.emf"/><Relationship Id="rId5" Type="http://schemas.openxmlformats.org/officeDocument/2006/relationships/image" Target="../media/image352.emf"/><Relationship Id="rId10" Type="http://schemas.openxmlformats.org/officeDocument/2006/relationships/image" Target="../media/image356.emf"/><Relationship Id="rId4" Type="http://schemas.openxmlformats.org/officeDocument/2006/relationships/image" Target="../media/image344.emf"/><Relationship Id="rId9" Type="http://schemas.openxmlformats.org/officeDocument/2006/relationships/image" Target="../media/image355.emf"/></Relationships>
</file>

<file path=ppt/drawings/_rels/vmlDrawing66.vml.rels><?xml version="1.0" encoding="UTF-8" standalone="yes"?>
<Relationships xmlns="http://schemas.openxmlformats.org/package/2006/relationships"><Relationship Id="rId8" Type="http://schemas.openxmlformats.org/officeDocument/2006/relationships/image" Target="../media/image360.emf"/><Relationship Id="rId13" Type="http://schemas.openxmlformats.org/officeDocument/2006/relationships/image" Target="../media/image365.emf"/><Relationship Id="rId3" Type="http://schemas.openxmlformats.org/officeDocument/2006/relationships/image" Target="../media/image340.emf"/><Relationship Id="rId7" Type="http://schemas.openxmlformats.org/officeDocument/2006/relationships/image" Target="../media/image355.emf"/><Relationship Id="rId12" Type="http://schemas.openxmlformats.org/officeDocument/2006/relationships/image" Target="../media/image364.emf"/><Relationship Id="rId2" Type="http://schemas.openxmlformats.org/officeDocument/2006/relationships/image" Target="../media/image351.emf"/><Relationship Id="rId1" Type="http://schemas.openxmlformats.org/officeDocument/2006/relationships/image" Target="../media/image339.emf"/><Relationship Id="rId6" Type="http://schemas.openxmlformats.org/officeDocument/2006/relationships/image" Target="../media/image353.emf"/><Relationship Id="rId11" Type="http://schemas.openxmlformats.org/officeDocument/2006/relationships/image" Target="../media/image363.emf"/><Relationship Id="rId5" Type="http://schemas.openxmlformats.org/officeDocument/2006/relationships/image" Target="../media/image359.emf"/><Relationship Id="rId10" Type="http://schemas.openxmlformats.org/officeDocument/2006/relationships/image" Target="../media/image362.emf"/><Relationship Id="rId4" Type="http://schemas.openxmlformats.org/officeDocument/2006/relationships/image" Target="../media/image344.emf"/><Relationship Id="rId9" Type="http://schemas.openxmlformats.org/officeDocument/2006/relationships/image" Target="../media/image361.emf"/></Relationships>
</file>

<file path=ppt/drawings/_rels/vmlDrawing67.vml.rels><?xml version="1.0" encoding="UTF-8" standalone="yes"?>
<Relationships xmlns="http://schemas.openxmlformats.org/package/2006/relationships"><Relationship Id="rId8" Type="http://schemas.openxmlformats.org/officeDocument/2006/relationships/image" Target="../media/image367.emf"/><Relationship Id="rId3" Type="http://schemas.openxmlformats.org/officeDocument/2006/relationships/image" Target="../media/image351.emf"/><Relationship Id="rId7" Type="http://schemas.openxmlformats.org/officeDocument/2006/relationships/image" Target="../media/image350.emf"/><Relationship Id="rId2" Type="http://schemas.openxmlformats.org/officeDocument/2006/relationships/image" Target="../media/image339.emf"/><Relationship Id="rId1" Type="http://schemas.openxmlformats.org/officeDocument/2006/relationships/image" Target="../media/image366.emf"/><Relationship Id="rId6" Type="http://schemas.openxmlformats.org/officeDocument/2006/relationships/image" Target="../media/image349.emf"/><Relationship Id="rId5" Type="http://schemas.openxmlformats.org/officeDocument/2006/relationships/image" Target="../media/image344.emf"/><Relationship Id="rId4" Type="http://schemas.openxmlformats.org/officeDocument/2006/relationships/image" Target="../media/image340.emf"/></Relationships>
</file>

<file path=ppt/drawings/_rels/vmlDrawing68.vml.rels><?xml version="1.0" encoding="UTF-8" standalone="yes"?>
<Relationships xmlns="http://schemas.openxmlformats.org/package/2006/relationships"><Relationship Id="rId8" Type="http://schemas.openxmlformats.org/officeDocument/2006/relationships/image" Target="../media/image375.emf"/><Relationship Id="rId3" Type="http://schemas.openxmlformats.org/officeDocument/2006/relationships/image" Target="../media/image370.emf"/><Relationship Id="rId7" Type="http://schemas.openxmlformats.org/officeDocument/2006/relationships/image" Target="../media/image374.emf"/><Relationship Id="rId2" Type="http://schemas.openxmlformats.org/officeDocument/2006/relationships/image" Target="../media/image369.emf"/><Relationship Id="rId1" Type="http://schemas.openxmlformats.org/officeDocument/2006/relationships/image" Target="../media/image368.emf"/><Relationship Id="rId6" Type="http://schemas.openxmlformats.org/officeDocument/2006/relationships/image" Target="../media/image373.emf"/><Relationship Id="rId5" Type="http://schemas.openxmlformats.org/officeDocument/2006/relationships/image" Target="../media/image372.emf"/><Relationship Id="rId4" Type="http://schemas.openxmlformats.org/officeDocument/2006/relationships/image" Target="../media/image371.emf"/><Relationship Id="rId9" Type="http://schemas.openxmlformats.org/officeDocument/2006/relationships/image" Target="../media/image376.emf"/></Relationships>
</file>

<file path=ppt/drawings/_rels/vmlDrawing69.vml.rels><?xml version="1.0" encoding="UTF-8" standalone="yes"?>
<Relationships xmlns="http://schemas.openxmlformats.org/package/2006/relationships"><Relationship Id="rId8" Type="http://schemas.openxmlformats.org/officeDocument/2006/relationships/image" Target="../media/image383.emf"/><Relationship Id="rId13" Type="http://schemas.openxmlformats.org/officeDocument/2006/relationships/image" Target="../media/image384.emf"/><Relationship Id="rId3" Type="http://schemas.openxmlformats.org/officeDocument/2006/relationships/image" Target="../media/image378.emf"/><Relationship Id="rId7" Type="http://schemas.openxmlformats.org/officeDocument/2006/relationships/image" Target="../media/image382.emf"/><Relationship Id="rId12" Type="http://schemas.openxmlformats.org/officeDocument/2006/relationships/image" Target="../media/image373.emf"/><Relationship Id="rId2" Type="http://schemas.openxmlformats.org/officeDocument/2006/relationships/image" Target="../media/image377.emf"/><Relationship Id="rId1" Type="http://schemas.openxmlformats.org/officeDocument/2006/relationships/image" Target="../media/image368.emf"/><Relationship Id="rId6" Type="http://schemas.openxmlformats.org/officeDocument/2006/relationships/image" Target="../media/image381.emf"/><Relationship Id="rId11" Type="http://schemas.openxmlformats.org/officeDocument/2006/relationships/image" Target="../media/image376.emf"/><Relationship Id="rId5" Type="http://schemas.openxmlformats.org/officeDocument/2006/relationships/image" Target="../media/image380.emf"/><Relationship Id="rId10" Type="http://schemas.openxmlformats.org/officeDocument/2006/relationships/image" Target="../media/image375.emf"/><Relationship Id="rId4" Type="http://schemas.openxmlformats.org/officeDocument/2006/relationships/image" Target="../media/image379.emf"/><Relationship Id="rId9" Type="http://schemas.openxmlformats.org/officeDocument/2006/relationships/image" Target="../media/image374.emf"/><Relationship Id="rId14" Type="http://schemas.openxmlformats.org/officeDocument/2006/relationships/image" Target="../media/image38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emf"/><Relationship Id="rId1" Type="http://schemas.openxmlformats.org/officeDocument/2006/relationships/image" Target="../media/image56.emf"/></Relationships>
</file>

<file path=ppt/drawings/_rels/vmlDrawing70.vml.rels><?xml version="1.0" encoding="UTF-8" standalone="yes"?>
<Relationships xmlns="http://schemas.openxmlformats.org/package/2006/relationships"><Relationship Id="rId8" Type="http://schemas.openxmlformats.org/officeDocument/2006/relationships/image" Target="../media/image373.emf"/><Relationship Id="rId3" Type="http://schemas.openxmlformats.org/officeDocument/2006/relationships/image" Target="../media/image387.emf"/><Relationship Id="rId7" Type="http://schemas.openxmlformats.org/officeDocument/2006/relationships/image" Target="../media/image376.emf"/><Relationship Id="rId2" Type="http://schemas.openxmlformats.org/officeDocument/2006/relationships/image" Target="../media/image386.emf"/><Relationship Id="rId1" Type="http://schemas.openxmlformats.org/officeDocument/2006/relationships/image" Target="../media/image368.emf"/><Relationship Id="rId6" Type="http://schemas.openxmlformats.org/officeDocument/2006/relationships/image" Target="../media/image375.emf"/><Relationship Id="rId5" Type="http://schemas.openxmlformats.org/officeDocument/2006/relationships/image" Target="../media/image374.emf"/><Relationship Id="rId4" Type="http://schemas.openxmlformats.org/officeDocument/2006/relationships/image" Target="../media/image388.emf"/></Relationships>
</file>

<file path=ppt/drawings/_rels/vmlDrawing71.vml.rels><?xml version="1.0" encoding="UTF-8" standalone="yes"?>
<Relationships xmlns="http://schemas.openxmlformats.org/package/2006/relationships"><Relationship Id="rId8" Type="http://schemas.openxmlformats.org/officeDocument/2006/relationships/image" Target="../media/image375.emf"/><Relationship Id="rId3" Type="http://schemas.openxmlformats.org/officeDocument/2006/relationships/image" Target="../media/image389.emf"/><Relationship Id="rId7" Type="http://schemas.openxmlformats.org/officeDocument/2006/relationships/image" Target="../media/image374.emf"/><Relationship Id="rId2" Type="http://schemas.openxmlformats.org/officeDocument/2006/relationships/image" Target="../media/image369.emf"/><Relationship Id="rId1" Type="http://schemas.openxmlformats.org/officeDocument/2006/relationships/image" Target="../media/image368.emf"/><Relationship Id="rId6" Type="http://schemas.openxmlformats.org/officeDocument/2006/relationships/image" Target="../media/image391.emf"/><Relationship Id="rId11" Type="http://schemas.openxmlformats.org/officeDocument/2006/relationships/image" Target="../media/image373.emf"/><Relationship Id="rId5" Type="http://schemas.openxmlformats.org/officeDocument/2006/relationships/image" Target="../media/image318.emf"/><Relationship Id="rId10" Type="http://schemas.openxmlformats.org/officeDocument/2006/relationships/image" Target="../media/image392.emf"/><Relationship Id="rId4" Type="http://schemas.openxmlformats.org/officeDocument/2006/relationships/image" Target="../media/image390.emf"/><Relationship Id="rId9" Type="http://schemas.openxmlformats.org/officeDocument/2006/relationships/image" Target="../media/image376.emf"/></Relationships>
</file>

<file path=ppt/drawings/_rels/vmlDrawing72.vml.rels><?xml version="1.0" encoding="UTF-8" standalone="yes"?>
<Relationships xmlns="http://schemas.openxmlformats.org/package/2006/relationships"><Relationship Id="rId8" Type="http://schemas.openxmlformats.org/officeDocument/2006/relationships/image" Target="../media/image373.emf"/><Relationship Id="rId3" Type="http://schemas.openxmlformats.org/officeDocument/2006/relationships/image" Target="../media/image375.emf"/><Relationship Id="rId7" Type="http://schemas.openxmlformats.org/officeDocument/2006/relationships/image" Target="../media/image394.emf"/><Relationship Id="rId2" Type="http://schemas.openxmlformats.org/officeDocument/2006/relationships/image" Target="../media/image374.emf"/><Relationship Id="rId1" Type="http://schemas.openxmlformats.org/officeDocument/2006/relationships/image" Target="../media/image368.emf"/><Relationship Id="rId6" Type="http://schemas.openxmlformats.org/officeDocument/2006/relationships/image" Target="../media/image393.emf"/><Relationship Id="rId5" Type="http://schemas.openxmlformats.org/officeDocument/2006/relationships/image" Target="../media/image392.emf"/><Relationship Id="rId4" Type="http://schemas.openxmlformats.org/officeDocument/2006/relationships/image" Target="../media/image376.emf"/></Relationships>
</file>

<file path=ppt/drawings/_rels/vmlDrawing73.vml.rels><?xml version="1.0" encoding="UTF-8" standalone="yes"?>
<Relationships xmlns="http://schemas.openxmlformats.org/package/2006/relationships"><Relationship Id="rId8" Type="http://schemas.openxmlformats.org/officeDocument/2006/relationships/image" Target="../media/image402.emf"/><Relationship Id="rId13" Type="http://schemas.openxmlformats.org/officeDocument/2006/relationships/image" Target="../media/image407.emf"/><Relationship Id="rId3" Type="http://schemas.openxmlformats.org/officeDocument/2006/relationships/image" Target="../media/image397.emf"/><Relationship Id="rId7" Type="http://schemas.openxmlformats.org/officeDocument/2006/relationships/image" Target="../media/image401.emf"/><Relationship Id="rId12" Type="http://schemas.openxmlformats.org/officeDocument/2006/relationships/image" Target="../media/image406.emf"/><Relationship Id="rId2" Type="http://schemas.openxmlformats.org/officeDocument/2006/relationships/image" Target="../media/image396.emf"/><Relationship Id="rId1" Type="http://schemas.openxmlformats.org/officeDocument/2006/relationships/image" Target="../media/image395.emf"/><Relationship Id="rId6" Type="http://schemas.openxmlformats.org/officeDocument/2006/relationships/image" Target="../media/image400.emf"/><Relationship Id="rId11" Type="http://schemas.openxmlformats.org/officeDocument/2006/relationships/image" Target="../media/image405.emf"/><Relationship Id="rId5" Type="http://schemas.openxmlformats.org/officeDocument/2006/relationships/image" Target="../media/image399.emf"/><Relationship Id="rId10" Type="http://schemas.openxmlformats.org/officeDocument/2006/relationships/image" Target="../media/image404.emf"/><Relationship Id="rId4" Type="http://schemas.openxmlformats.org/officeDocument/2006/relationships/image" Target="../media/image398.emf"/><Relationship Id="rId9" Type="http://schemas.openxmlformats.org/officeDocument/2006/relationships/image" Target="../media/image403.e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08.emf"/><Relationship Id="rId3" Type="http://schemas.openxmlformats.org/officeDocument/2006/relationships/image" Target="../media/image399.emf"/><Relationship Id="rId7" Type="http://schemas.openxmlformats.org/officeDocument/2006/relationships/image" Target="../media/image403.emf"/><Relationship Id="rId2" Type="http://schemas.openxmlformats.org/officeDocument/2006/relationships/image" Target="../media/image398.emf"/><Relationship Id="rId1" Type="http://schemas.openxmlformats.org/officeDocument/2006/relationships/image" Target="../media/image396.emf"/><Relationship Id="rId6" Type="http://schemas.openxmlformats.org/officeDocument/2006/relationships/image" Target="../media/image402.emf"/><Relationship Id="rId5" Type="http://schemas.openxmlformats.org/officeDocument/2006/relationships/image" Target="../media/image401.emf"/><Relationship Id="rId10" Type="http://schemas.openxmlformats.org/officeDocument/2006/relationships/image" Target="../media/image410.emf"/><Relationship Id="rId4" Type="http://schemas.openxmlformats.org/officeDocument/2006/relationships/image" Target="../media/image400.emf"/><Relationship Id="rId9" Type="http://schemas.openxmlformats.org/officeDocument/2006/relationships/image" Target="../media/image409.emf"/></Relationships>
</file>

<file path=ppt/drawings/_rels/vmlDrawing75.vml.rels><?xml version="1.0" encoding="UTF-8" standalone="yes"?>
<Relationships xmlns="http://schemas.openxmlformats.org/package/2006/relationships"><Relationship Id="rId8" Type="http://schemas.openxmlformats.org/officeDocument/2006/relationships/image" Target="../media/image418.emf"/><Relationship Id="rId3" Type="http://schemas.openxmlformats.org/officeDocument/2006/relationships/image" Target="../media/image413.emf"/><Relationship Id="rId7" Type="http://schemas.openxmlformats.org/officeDocument/2006/relationships/image" Target="../media/image417.emf"/><Relationship Id="rId2" Type="http://schemas.openxmlformats.org/officeDocument/2006/relationships/image" Target="../media/image412.emf"/><Relationship Id="rId1" Type="http://schemas.openxmlformats.org/officeDocument/2006/relationships/image" Target="../media/image411.emf"/><Relationship Id="rId6" Type="http://schemas.openxmlformats.org/officeDocument/2006/relationships/image" Target="../media/image416.emf"/><Relationship Id="rId5" Type="http://schemas.openxmlformats.org/officeDocument/2006/relationships/image" Target="../media/image415.emf"/><Relationship Id="rId10" Type="http://schemas.openxmlformats.org/officeDocument/2006/relationships/image" Target="../media/image420.emf"/><Relationship Id="rId4" Type="http://schemas.openxmlformats.org/officeDocument/2006/relationships/image" Target="../media/image414.emf"/><Relationship Id="rId9" Type="http://schemas.openxmlformats.org/officeDocument/2006/relationships/image" Target="../media/image419.emf"/></Relationships>
</file>

<file path=ppt/drawings/_rels/vmlDrawing76.vml.rels><?xml version="1.0" encoding="UTF-8" standalone="yes"?>
<Relationships xmlns="http://schemas.openxmlformats.org/package/2006/relationships"><Relationship Id="rId8" Type="http://schemas.openxmlformats.org/officeDocument/2006/relationships/image" Target="../media/image423.emf"/><Relationship Id="rId3" Type="http://schemas.openxmlformats.org/officeDocument/2006/relationships/image" Target="../media/image421.emf"/><Relationship Id="rId7" Type="http://schemas.openxmlformats.org/officeDocument/2006/relationships/image" Target="../media/image422.emf"/><Relationship Id="rId2" Type="http://schemas.openxmlformats.org/officeDocument/2006/relationships/image" Target="../media/image412.emf"/><Relationship Id="rId1" Type="http://schemas.openxmlformats.org/officeDocument/2006/relationships/image" Target="../media/image411.emf"/><Relationship Id="rId6" Type="http://schemas.openxmlformats.org/officeDocument/2006/relationships/image" Target="../media/image415.emf"/><Relationship Id="rId11" Type="http://schemas.openxmlformats.org/officeDocument/2006/relationships/image" Target="../media/image426.emf"/><Relationship Id="rId5" Type="http://schemas.openxmlformats.org/officeDocument/2006/relationships/image" Target="../media/image414.emf"/><Relationship Id="rId10" Type="http://schemas.openxmlformats.org/officeDocument/2006/relationships/image" Target="../media/image425.emf"/><Relationship Id="rId4" Type="http://schemas.openxmlformats.org/officeDocument/2006/relationships/image" Target="../media/image413.emf"/><Relationship Id="rId9" Type="http://schemas.openxmlformats.org/officeDocument/2006/relationships/image" Target="../media/image424.e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429.emf"/><Relationship Id="rId2" Type="http://schemas.openxmlformats.org/officeDocument/2006/relationships/image" Target="../media/image428.emf"/><Relationship Id="rId1" Type="http://schemas.openxmlformats.org/officeDocument/2006/relationships/image" Target="../media/image427.emf"/><Relationship Id="rId5" Type="http://schemas.openxmlformats.org/officeDocument/2006/relationships/image" Target="../media/image431.emf"/><Relationship Id="rId4" Type="http://schemas.openxmlformats.org/officeDocument/2006/relationships/image" Target="../media/image430.e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34.emf"/><Relationship Id="rId2" Type="http://schemas.openxmlformats.org/officeDocument/2006/relationships/image" Target="../media/image433.emf"/><Relationship Id="rId1" Type="http://schemas.openxmlformats.org/officeDocument/2006/relationships/image" Target="../media/image432.emf"/><Relationship Id="rId5" Type="http://schemas.openxmlformats.org/officeDocument/2006/relationships/image" Target="../media/image436.emf"/><Relationship Id="rId4" Type="http://schemas.openxmlformats.org/officeDocument/2006/relationships/image" Target="../media/image435.e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38.emf"/><Relationship Id="rId1" Type="http://schemas.openxmlformats.org/officeDocument/2006/relationships/image" Target="../media/image43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5.e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437.emf"/><Relationship Id="rId2" Type="http://schemas.openxmlformats.org/officeDocument/2006/relationships/image" Target="../media/image438.emf"/><Relationship Id="rId1" Type="http://schemas.openxmlformats.org/officeDocument/2006/relationships/image" Target="../media/image439.emf"/><Relationship Id="rId6" Type="http://schemas.openxmlformats.org/officeDocument/2006/relationships/image" Target="../media/image442.emf"/><Relationship Id="rId5" Type="http://schemas.openxmlformats.org/officeDocument/2006/relationships/image" Target="../media/image441.emf"/><Relationship Id="rId4" Type="http://schemas.openxmlformats.org/officeDocument/2006/relationships/image" Target="../media/image440.emf"/></Relationships>
</file>

<file path=ppt/drawings/_rels/vmlDrawing81.vml.rels><?xml version="1.0" encoding="UTF-8" standalone="yes"?>
<Relationships xmlns="http://schemas.openxmlformats.org/package/2006/relationships"><Relationship Id="rId8" Type="http://schemas.openxmlformats.org/officeDocument/2006/relationships/image" Target="../media/image449.emf"/><Relationship Id="rId3" Type="http://schemas.openxmlformats.org/officeDocument/2006/relationships/image" Target="../media/image372.emf"/><Relationship Id="rId7" Type="http://schemas.openxmlformats.org/officeDocument/2006/relationships/image" Target="../media/image448.emf"/><Relationship Id="rId2" Type="http://schemas.openxmlformats.org/officeDocument/2006/relationships/image" Target="../media/image371.emf"/><Relationship Id="rId1" Type="http://schemas.openxmlformats.org/officeDocument/2006/relationships/image" Target="../media/image444.emf"/><Relationship Id="rId6" Type="http://schemas.openxmlformats.org/officeDocument/2006/relationships/image" Target="../media/image447.emf"/><Relationship Id="rId5" Type="http://schemas.openxmlformats.org/officeDocument/2006/relationships/image" Target="../media/image446.emf"/><Relationship Id="rId10" Type="http://schemas.openxmlformats.org/officeDocument/2006/relationships/image" Target="../media/image451.emf"/><Relationship Id="rId4" Type="http://schemas.openxmlformats.org/officeDocument/2006/relationships/image" Target="../media/image445.emf"/><Relationship Id="rId9" Type="http://schemas.openxmlformats.org/officeDocument/2006/relationships/image" Target="../media/image450.emf"/></Relationships>
</file>

<file path=ppt/drawings/_rels/vmlDrawing82.vml.rels><?xml version="1.0" encoding="UTF-8" standalone="yes"?>
<Relationships xmlns="http://schemas.openxmlformats.org/package/2006/relationships"><Relationship Id="rId8" Type="http://schemas.openxmlformats.org/officeDocument/2006/relationships/image" Target="../media/image446.emf"/><Relationship Id="rId13" Type="http://schemas.openxmlformats.org/officeDocument/2006/relationships/image" Target="../media/image460.emf"/><Relationship Id="rId3" Type="http://schemas.openxmlformats.org/officeDocument/2006/relationships/image" Target="../media/image454.emf"/><Relationship Id="rId7" Type="http://schemas.openxmlformats.org/officeDocument/2006/relationships/image" Target="../media/image445.emf"/><Relationship Id="rId12" Type="http://schemas.openxmlformats.org/officeDocument/2006/relationships/image" Target="../media/image459.emf"/><Relationship Id="rId2" Type="http://schemas.openxmlformats.org/officeDocument/2006/relationships/image" Target="../media/image453.emf"/><Relationship Id="rId1" Type="http://schemas.openxmlformats.org/officeDocument/2006/relationships/image" Target="../media/image452.emf"/><Relationship Id="rId6" Type="http://schemas.openxmlformats.org/officeDocument/2006/relationships/image" Target="../media/image457.emf"/><Relationship Id="rId11" Type="http://schemas.openxmlformats.org/officeDocument/2006/relationships/image" Target="../media/image458.emf"/><Relationship Id="rId5" Type="http://schemas.openxmlformats.org/officeDocument/2006/relationships/image" Target="../media/image456.emf"/><Relationship Id="rId10" Type="http://schemas.openxmlformats.org/officeDocument/2006/relationships/image" Target="../media/image448.emf"/><Relationship Id="rId4" Type="http://schemas.openxmlformats.org/officeDocument/2006/relationships/image" Target="../media/image455.emf"/><Relationship Id="rId9" Type="http://schemas.openxmlformats.org/officeDocument/2006/relationships/image" Target="../media/image447.emf"/></Relationships>
</file>

<file path=ppt/drawings/_rels/vmlDrawing83.vml.rels><?xml version="1.0" encoding="UTF-8" standalone="yes"?>
<Relationships xmlns="http://schemas.openxmlformats.org/package/2006/relationships"><Relationship Id="rId8" Type="http://schemas.openxmlformats.org/officeDocument/2006/relationships/image" Target="../media/image464.emf"/><Relationship Id="rId3" Type="http://schemas.openxmlformats.org/officeDocument/2006/relationships/image" Target="../media/image447.emf"/><Relationship Id="rId7" Type="http://schemas.openxmlformats.org/officeDocument/2006/relationships/image" Target="../media/image463.emf"/><Relationship Id="rId2" Type="http://schemas.openxmlformats.org/officeDocument/2006/relationships/image" Target="../media/image446.emf"/><Relationship Id="rId1" Type="http://schemas.openxmlformats.org/officeDocument/2006/relationships/image" Target="../media/image445.emf"/><Relationship Id="rId6" Type="http://schemas.openxmlformats.org/officeDocument/2006/relationships/image" Target="../media/image462.emf"/><Relationship Id="rId5" Type="http://schemas.openxmlformats.org/officeDocument/2006/relationships/image" Target="../media/image461.emf"/><Relationship Id="rId10" Type="http://schemas.openxmlformats.org/officeDocument/2006/relationships/image" Target="../media/image453.emf"/><Relationship Id="rId4" Type="http://schemas.openxmlformats.org/officeDocument/2006/relationships/image" Target="../media/image448.emf"/><Relationship Id="rId9" Type="http://schemas.openxmlformats.org/officeDocument/2006/relationships/image" Target="../media/image465.emf"/></Relationships>
</file>

<file path=ppt/drawings/_rels/vmlDrawing84.vml.rels><?xml version="1.0" encoding="UTF-8" standalone="yes"?>
<Relationships xmlns="http://schemas.openxmlformats.org/package/2006/relationships"><Relationship Id="rId8" Type="http://schemas.openxmlformats.org/officeDocument/2006/relationships/image" Target="../media/image467.emf"/><Relationship Id="rId3" Type="http://schemas.openxmlformats.org/officeDocument/2006/relationships/image" Target="../media/image447.emf"/><Relationship Id="rId7" Type="http://schemas.openxmlformats.org/officeDocument/2006/relationships/image" Target="../media/image466.emf"/><Relationship Id="rId2" Type="http://schemas.openxmlformats.org/officeDocument/2006/relationships/image" Target="../media/image446.emf"/><Relationship Id="rId1" Type="http://schemas.openxmlformats.org/officeDocument/2006/relationships/image" Target="../media/image445.emf"/><Relationship Id="rId6" Type="http://schemas.openxmlformats.org/officeDocument/2006/relationships/image" Target="../media/image455.emf"/><Relationship Id="rId5" Type="http://schemas.openxmlformats.org/officeDocument/2006/relationships/image" Target="../media/image454.emf"/><Relationship Id="rId10" Type="http://schemas.openxmlformats.org/officeDocument/2006/relationships/image" Target="../media/image453.emf"/><Relationship Id="rId4" Type="http://schemas.openxmlformats.org/officeDocument/2006/relationships/image" Target="../media/image448.emf"/><Relationship Id="rId9" Type="http://schemas.openxmlformats.org/officeDocument/2006/relationships/image" Target="../media/image468.emf"/></Relationships>
</file>

<file path=ppt/drawings/_rels/vmlDrawing85.vml.rels><?xml version="1.0" encoding="UTF-8" standalone="yes"?>
<Relationships xmlns="http://schemas.openxmlformats.org/package/2006/relationships"><Relationship Id="rId8" Type="http://schemas.openxmlformats.org/officeDocument/2006/relationships/image" Target="../media/image472.emf"/><Relationship Id="rId3" Type="http://schemas.openxmlformats.org/officeDocument/2006/relationships/image" Target="../media/image447.emf"/><Relationship Id="rId7" Type="http://schemas.openxmlformats.org/officeDocument/2006/relationships/image" Target="../media/image471.emf"/><Relationship Id="rId2" Type="http://schemas.openxmlformats.org/officeDocument/2006/relationships/image" Target="../media/image446.emf"/><Relationship Id="rId1" Type="http://schemas.openxmlformats.org/officeDocument/2006/relationships/image" Target="../media/image445.emf"/><Relationship Id="rId6" Type="http://schemas.openxmlformats.org/officeDocument/2006/relationships/image" Target="../media/image470.emf"/><Relationship Id="rId11" Type="http://schemas.openxmlformats.org/officeDocument/2006/relationships/image" Target="../media/image453.emf"/><Relationship Id="rId5" Type="http://schemas.openxmlformats.org/officeDocument/2006/relationships/image" Target="../media/image469.emf"/><Relationship Id="rId10" Type="http://schemas.openxmlformats.org/officeDocument/2006/relationships/image" Target="../media/image474.emf"/><Relationship Id="rId4" Type="http://schemas.openxmlformats.org/officeDocument/2006/relationships/image" Target="../media/image448.emf"/><Relationship Id="rId9" Type="http://schemas.openxmlformats.org/officeDocument/2006/relationships/image" Target="../media/image473.emf"/></Relationships>
</file>

<file path=ppt/drawings/_rels/vmlDrawing86.vml.rels><?xml version="1.0" encoding="UTF-8" standalone="yes"?>
<Relationships xmlns="http://schemas.openxmlformats.org/package/2006/relationships"><Relationship Id="rId8" Type="http://schemas.openxmlformats.org/officeDocument/2006/relationships/image" Target="../media/image453.emf"/><Relationship Id="rId3" Type="http://schemas.openxmlformats.org/officeDocument/2006/relationships/image" Target="../media/image475.emf"/><Relationship Id="rId7" Type="http://schemas.openxmlformats.org/officeDocument/2006/relationships/image" Target="../media/image448.emf"/><Relationship Id="rId2" Type="http://schemas.openxmlformats.org/officeDocument/2006/relationships/image" Target="../media/image382.emf"/><Relationship Id="rId1" Type="http://schemas.openxmlformats.org/officeDocument/2006/relationships/image" Target="../media/image381.emf"/><Relationship Id="rId6" Type="http://schemas.openxmlformats.org/officeDocument/2006/relationships/image" Target="../media/image447.emf"/><Relationship Id="rId5" Type="http://schemas.openxmlformats.org/officeDocument/2006/relationships/image" Target="../media/image446.emf"/><Relationship Id="rId10" Type="http://schemas.openxmlformats.org/officeDocument/2006/relationships/image" Target="../media/image385.emf"/><Relationship Id="rId4" Type="http://schemas.openxmlformats.org/officeDocument/2006/relationships/image" Target="../media/image445.emf"/><Relationship Id="rId9" Type="http://schemas.openxmlformats.org/officeDocument/2006/relationships/image" Target="../media/image384.e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478.emf"/><Relationship Id="rId2" Type="http://schemas.openxmlformats.org/officeDocument/2006/relationships/image" Target="../media/image477.emf"/><Relationship Id="rId1" Type="http://schemas.openxmlformats.org/officeDocument/2006/relationships/image" Target="../media/image476.emf"/><Relationship Id="rId4" Type="http://schemas.openxmlformats.org/officeDocument/2006/relationships/image" Target="../media/image479.emf"/></Relationships>
</file>

<file path=ppt/drawings/_rels/vmlDrawing88.vml.rels><?xml version="1.0" encoding="UTF-8" standalone="yes"?>
<Relationships xmlns="http://schemas.openxmlformats.org/package/2006/relationships"><Relationship Id="rId3" Type="http://schemas.openxmlformats.org/officeDocument/2006/relationships/image" Target="../media/image481.emf"/><Relationship Id="rId2" Type="http://schemas.openxmlformats.org/officeDocument/2006/relationships/image" Target="../media/image476.emf"/><Relationship Id="rId1" Type="http://schemas.openxmlformats.org/officeDocument/2006/relationships/image" Target="../media/image480.emf"/><Relationship Id="rId4" Type="http://schemas.openxmlformats.org/officeDocument/2006/relationships/image" Target="../media/image482.emf"/></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445.emf"/><Relationship Id="rId7" Type="http://schemas.openxmlformats.org/officeDocument/2006/relationships/image" Target="../media/image449.emf"/><Relationship Id="rId2" Type="http://schemas.openxmlformats.org/officeDocument/2006/relationships/image" Target="../media/image484.emf"/><Relationship Id="rId1" Type="http://schemas.openxmlformats.org/officeDocument/2006/relationships/image" Target="../media/image483.emf"/><Relationship Id="rId6" Type="http://schemas.openxmlformats.org/officeDocument/2006/relationships/image" Target="../media/image448.emf"/><Relationship Id="rId5" Type="http://schemas.openxmlformats.org/officeDocument/2006/relationships/image" Target="../media/image447.emf"/><Relationship Id="rId4" Type="http://schemas.openxmlformats.org/officeDocument/2006/relationships/image" Target="../media/image446.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5.emf"/><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12/6/21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5</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16</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17</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18</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21</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22</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24</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25</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26</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27</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28</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EAB50CD2-B3FC-8347-84DB-CDF5D2D10D3E}" type="slidenum">
              <a:rPr lang="en-US" sz="1200"/>
              <a:pPr eaLnBrk="1" hangingPunct="1"/>
              <a:t>6</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29</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30</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31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32</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33</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34</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35</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36</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46</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47</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E939EDA6-775E-494E-A583-726731D39C64}" type="slidenum">
              <a:rPr lang="en-US" sz="1200"/>
              <a:pPr eaLnBrk="1" hangingPunct="1"/>
              <a:t>7</a:t>
            </a:fld>
            <a:endParaRPr lang="en-US" sz="1200"/>
          </a:p>
        </p:txBody>
      </p:sp>
      <p:sp>
        <p:nvSpPr>
          <p:cNvPr id="142339" name="Rectangle 2"/>
          <p:cNvSpPr>
            <a:spLocks noGrp="1" noRot="1" noChangeAspect="1" noChangeArrowheads="1"/>
          </p:cNvSpPr>
          <p:nvPr>
            <p:ph type="sldImg"/>
          </p:nvPr>
        </p:nvSpPr>
        <p:spPr>
          <a:solidFill>
            <a:srgbClr val="FFFFFF"/>
          </a:solidFill>
          <a:ln/>
        </p:spPr>
      </p:sp>
      <p:sp>
        <p:nvSpPr>
          <p:cNvPr id="142340"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48</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49</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50</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51</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3099292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54</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55</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56</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57</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58</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59</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8</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60</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61</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62</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63</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311212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64</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169585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65</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66</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98749EFF-D9D5-0B49-80C1-20CF756763E2}" type="slidenum">
              <a:rPr lang="en-US" sz="1200"/>
              <a:pPr eaLnBrk="1" hangingPunct="1"/>
              <a:t>67</a:t>
            </a:fld>
            <a:endParaRPr lang="en-US" sz="1200"/>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68</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69</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9</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70</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71</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72</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73</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74</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75</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76</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77</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78</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ABBCBCF7-8B38-DC4E-9855-C9BE0AA8DE4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fld id="{D2B798EA-609C-B34E-BDF6-0687666670E8}" type="slidenum">
              <a:rPr lang="en-US" altLang="en-US" sz="1200"/>
              <a:pPr eaLnBrk="1" hangingPunct="1"/>
              <a:t>79</a:t>
            </a:fld>
            <a:endParaRPr lang="en-US" altLang="en-US" sz="1200"/>
          </a:p>
        </p:txBody>
      </p:sp>
      <p:sp>
        <p:nvSpPr>
          <p:cNvPr id="14338" name="Rectangle 2">
            <a:extLst>
              <a:ext uri="{FF2B5EF4-FFF2-40B4-BE49-F238E27FC236}">
                <a16:creationId xmlns:a16="http://schemas.microsoft.com/office/drawing/2014/main" id="{E88FEBF0-4970-BD4A-8E08-86D0CF8E8069}"/>
              </a:ext>
            </a:extLst>
          </p:cNvPr>
          <p:cNvSpPr>
            <a:spLocks noGrp="1" noRot="1" noChangeAspect="1" noChangeArrowheads="1"/>
          </p:cNvSpPr>
          <p:nvPr>
            <p:ph type="sldImg"/>
          </p:nvPr>
        </p:nvSpPr>
        <p:spPr>
          <a:solidFill>
            <a:srgbClr val="FFFFFF"/>
          </a:solidFill>
          <a:ln/>
        </p:spPr>
      </p:sp>
      <p:sp>
        <p:nvSpPr>
          <p:cNvPr id="14339" name="Rectangle 3">
            <a:extLst>
              <a:ext uri="{FF2B5EF4-FFF2-40B4-BE49-F238E27FC236}">
                <a16:creationId xmlns:a16="http://schemas.microsoft.com/office/drawing/2014/main" id="{4A4B6356-1EBA-C249-B78B-E2444C0B894C}"/>
              </a:ext>
            </a:extLst>
          </p:cNvPr>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Lucida Grande" panose="020B0600040502020204" pitchFamily="34" charset="0"/>
              <a:ea typeface="ＭＳ Ｐゴシック" panose="020B0600070205080204" pitchFamily="34" charset="-128"/>
              <a:sym typeface="Lucida Grande" panose="020B0600040502020204" pitchFamily="34" charset="0"/>
            </a:endParaRPr>
          </a:p>
        </p:txBody>
      </p:sp>
    </p:spTree>
    <p:extLst>
      <p:ext uri="{BB962C8B-B14F-4D97-AF65-F5344CB8AC3E}">
        <p14:creationId xmlns:p14="http://schemas.microsoft.com/office/powerpoint/2010/main" val="3081619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10</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ABBCBCF7-8B38-DC4E-9855-C9BE0AA8DE4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fld id="{D2B798EA-609C-B34E-BDF6-0687666670E8}" type="slidenum">
              <a:rPr lang="en-US" altLang="en-US" sz="1200"/>
              <a:pPr eaLnBrk="1" hangingPunct="1"/>
              <a:t>80</a:t>
            </a:fld>
            <a:endParaRPr lang="en-US" altLang="en-US" sz="1200"/>
          </a:p>
        </p:txBody>
      </p:sp>
      <p:sp>
        <p:nvSpPr>
          <p:cNvPr id="14338" name="Rectangle 2">
            <a:extLst>
              <a:ext uri="{FF2B5EF4-FFF2-40B4-BE49-F238E27FC236}">
                <a16:creationId xmlns:a16="http://schemas.microsoft.com/office/drawing/2014/main" id="{E88FEBF0-4970-BD4A-8E08-86D0CF8E8069}"/>
              </a:ext>
            </a:extLst>
          </p:cNvPr>
          <p:cNvSpPr>
            <a:spLocks noGrp="1" noRot="1" noChangeAspect="1" noChangeArrowheads="1"/>
          </p:cNvSpPr>
          <p:nvPr>
            <p:ph type="sldImg"/>
          </p:nvPr>
        </p:nvSpPr>
        <p:spPr>
          <a:solidFill>
            <a:srgbClr val="FFFFFF"/>
          </a:solidFill>
          <a:ln/>
        </p:spPr>
      </p:sp>
      <p:sp>
        <p:nvSpPr>
          <p:cNvPr id="14339" name="Rectangle 3">
            <a:extLst>
              <a:ext uri="{FF2B5EF4-FFF2-40B4-BE49-F238E27FC236}">
                <a16:creationId xmlns:a16="http://schemas.microsoft.com/office/drawing/2014/main" id="{4A4B6356-1EBA-C249-B78B-E2444C0B894C}"/>
              </a:ext>
            </a:extLst>
          </p:cNvPr>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Lucida Grande" panose="020B0600040502020204" pitchFamily="34" charset="0"/>
              <a:ea typeface="ＭＳ Ｐゴシック" panose="020B0600070205080204" pitchFamily="34" charset="-128"/>
              <a:sym typeface="Lucida Grande" panose="020B0600040502020204" pitchFamily="34" charset="0"/>
            </a:endParaRPr>
          </a:p>
        </p:txBody>
      </p:sp>
    </p:spTree>
    <p:extLst>
      <p:ext uri="{BB962C8B-B14F-4D97-AF65-F5344CB8AC3E}">
        <p14:creationId xmlns:p14="http://schemas.microsoft.com/office/powerpoint/2010/main" val="26374923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22BD03A-DF16-B94B-B052-533142E5D3BB}"/>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fld id="{468EE944-05E9-F04A-9109-B95976FE1DE6}" type="slidenum">
              <a:rPr lang="en-US" altLang="en-US" sz="1200"/>
              <a:pPr eaLnBrk="1" hangingPunct="1"/>
              <a:t>81</a:t>
            </a:fld>
            <a:endParaRPr lang="en-US" altLang="en-US" sz="1200"/>
          </a:p>
        </p:txBody>
      </p:sp>
      <p:sp>
        <p:nvSpPr>
          <p:cNvPr id="18434" name="Rectangle 2">
            <a:extLst>
              <a:ext uri="{FF2B5EF4-FFF2-40B4-BE49-F238E27FC236}">
                <a16:creationId xmlns:a16="http://schemas.microsoft.com/office/drawing/2014/main" id="{FEC19792-1850-E84A-A549-1C97D72BA835}"/>
              </a:ext>
            </a:extLst>
          </p:cNvPr>
          <p:cNvSpPr>
            <a:spLocks noGrp="1" noRot="1" noChangeAspect="1" noChangeArrowheads="1"/>
          </p:cNvSpPr>
          <p:nvPr>
            <p:ph type="sldImg"/>
          </p:nvPr>
        </p:nvSpPr>
        <p:spPr>
          <a:solidFill>
            <a:srgbClr val="FFFFFF"/>
          </a:solidFill>
          <a:ln/>
        </p:spPr>
      </p:sp>
      <p:sp>
        <p:nvSpPr>
          <p:cNvPr id="18435" name="Rectangle 3">
            <a:extLst>
              <a:ext uri="{FF2B5EF4-FFF2-40B4-BE49-F238E27FC236}">
                <a16:creationId xmlns:a16="http://schemas.microsoft.com/office/drawing/2014/main" id="{ECCFDF9A-3815-8B44-9EAA-8A8BFEA7C12B}"/>
              </a:ext>
            </a:extLst>
          </p:cNvPr>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Lucida Grande" panose="020B0600040502020204" pitchFamily="34" charset="0"/>
              <a:ea typeface="ＭＳ Ｐゴシック" panose="020B0600070205080204" pitchFamily="34" charset="-128"/>
              <a:sym typeface="Lucida Grande" panose="020B0600040502020204" pitchFamily="34" charset="0"/>
            </a:endParaRPr>
          </a:p>
        </p:txBody>
      </p:sp>
    </p:spTree>
    <p:extLst>
      <p:ext uri="{BB962C8B-B14F-4D97-AF65-F5344CB8AC3E}">
        <p14:creationId xmlns:p14="http://schemas.microsoft.com/office/powerpoint/2010/main" val="1189003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22BD03A-DF16-B94B-B052-533142E5D3BB}"/>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fld id="{468EE944-05E9-F04A-9109-B95976FE1DE6}" type="slidenum">
              <a:rPr lang="en-US" altLang="en-US" sz="1200"/>
              <a:pPr eaLnBrk="1" hangingPunct="1"/>
              <a:t>82</a:t>
            </a:fld>
            <a:endParaRPr lang="en-US" altLang="en-US" sz="1200"/>
          </a:p>
        </p:txBody>
      </p:sp>
      <p:sp>
        <p:nvSpPr>
          <p:cNvPr id="18434" name="Rectangle 2">
            <a:extLst>
              <a:ext uri="{FF2B5EF4-FFF2-40B4-BE49-F238E27FC236}">
                <a16:creationId xmlns:a16="http://schemas.microsoft.com/office/drawing/2014/main" id="{FEC19792-1850-E84A-A549-1C97D72BA835}"/>
              </a:ext>
            </a:extLst>
          </p:cNvPr>
          <p:cNvSpPr>
            <a:spLocks noGrp="1" noRot="1" noChangeAspect="1" noChangeArrowheads="1"/>
          </p:cNvSpPr>
          <p:nvPr>
            <p:ph type="sldImg"/>
          </p:nvPr>
        </p:nvSpPr>
        <p:spPr>
          <a:solidFill>
            <a:srgbClr val="FFFFFF"/>
          </a:solidFill>
          <a:ln/>
        </p:spPr>
      </p:sp>
      <p:sp>
        <p:nvSpPr>
          <p:cNvPr id="18435" name="Rectangle 3">
            <a:extLst>
              <a:ext uri="{FF2B5EF4-FFF2-40B4-BE49-F238E27FC236}">
                <a16:creationId xmlns:a16="http://schemas.microsoft.com/office/drawing/2014/main" id="{ECCFDF9A-3815-8B44-9EAA-8A8BFEA7C12B}"/>
              </a:ext>
            </a:extLst>
          </p:cNvPr>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Lucida Grande" panose="020B0600040502020204" pitchFamily="34" charset="0"/>
              <a:ea typeface="ＭＳ Ｐゴシック" panose="020B0600070205080204" pitchFamily="34" charset="-128"/>
              <a:sym typeface="Lucida Grande" panose="020B0600040502020204" pitchFamily="34" charset="0"/>
            </a:endParaRPr>
          </a:p>
        </p:txBody>
      </p:sp>
    </p:spTree>
    <p:extLst>
      <p:ext uri="{BB962C8B-B14F-4D97-AF65-F5344CB8AC3E}">
        <p14:creationId xmlns:p14="http://schemas.microsoft.com/office/powerpoint/2010/main" val="603801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4191659B-F151-AE49-BF72-40D375420B3F}"/>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fld id="{D80B17AE-CD13-A641-B68B-15DA3514B71A}" type="slidenum">
              <a:rPr lang="en-US" altLang="en-US" sz="1200"/>
              <a:pPr eaLnBrk="1" hangingPunct="1"/>
              <a:t>83</a:t>
            </a:fld>
            <a:endParaRPr lang="en-US" altLang="en-US" sz="1200"/>
          </a:p>
        </p:txBody>
      </p:sp>
      <p:sp>
        <p:nvSpPr>
          <p:cNvPr id="30722" name="Rectangle 2">
            <a:extLst>
              <a:ext uri="{FF2B5EF4-FFF2-40B4-BE49-F238E27FC236}">
                <a16:creationId xmlns:a16="http://schemas.microsoft.com/office/drawing/2014/main" id="{678E5328-D596-EA43-9091-68EFE1AD59A8}"/>
              </a:ext>
            </a:extLst>
          </p:cNvPr>
          <p:cNvSpPr>
            <a:spLocks noGrp="1" noRot="1" noChangeAspect="1" noChangeArrowheads="1"/>
          </p:cNvSpPr>
          <p:nvPr>
            <p:ph type="sldImg"/>
          </p:nvPr>
        </p:nvSpPr>
        <p:spPr>
          <a:solidFill>
            <a:srgbClr val="FFFFFF"/>
          </a:solidFill>
          <a:ln/>
        </p:spPr>
      </p:sp>
      <p:sp>
        <p:nvSpPr>
          <p:cNvPr id="30723" name="Rectangle 3">
            <a:extLst>
              <a:ext uri="{FF2B5EF4-FFF2-40B4-BE49-F238E27FC236}">
                <a16:creationId xmlns:a16="http://schemas.microsoft.com/office/drawing/2014/main" id="{CF0A5306-9F0B-044F-BA55-0EA276172790}"/>
              </a:ext>
            </a:extLst>
          </p:cNvPr>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Lucida Grande" panose="020B0600040502020204" pitchFamily="34" charset="0"/>
              <a:ea typeface="ＭＳ Ｐゴシック" panose="020B0600070205080204" pitchFamily="34" charset="-128"/>
              <a:sym typeface="Lucida Grande" panose="020B0600040502020204" pitchFamily="34" charset="0"/>
            </a:endParaRPr>
          </a:p>
        </p:txBody>
      </p:sp>
    </p:spTree>
    <p:extLst>
      <p:ext uri="{BB962C8B-B14F-4D97-AF65-F5344CB8AC3E}">
        <p14:creationId xmlns:p14="http://schemas.microsoft.com/office/powerpoint/2010/main" val="11064337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C5BF24A3-F514-7F4D-9EB4-6C17F7C8FE7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fld id="{BE7AB736-A13E-C74F-A5A4-D7F03F2D8915}" type="slidenum">
              <a:rPr lang="en-US" altLang="en-US" sz="1200"/>
              <a:pPr eaLnBrk="1" hangingPunct="1"/>
              <a:t>84</a:t>
            </a:fld>
            <a:endParaRPr lang="en-US" altLang="en-US" sz="1200"/>
          </a:p>
        </p:txBody>
      </p:sp>
      <p:sp>
        <p:nvSpPr>
          <p:cNvPr id="32770" name="Rectangle 2">
            <a:extLst>
              <a:ext uri="{FF2B5EF4-FFF2-40B4-BE49-F238E27FC236}">
                <a16:creationId xmlns:a16="http://schemas.microsoft.com/office/drawing/2014/main" id="{0320F7B4-7839-5F42-876E-4582F0B83347}"/>
              </a:ext>
            </a:extLst>
          </p:cNvPr>
          <p:cNvSpPr>
            <a:spLocks noGrp="1" noRot="1" noChangeAspect="1" noChangeArrowheads="1"/>
          </p:cNvSpPr>
          <p:nvPr>
            <p:ph type="sldImg"/>
          </p:nvPr>
        </p:nvSpPr>
        <p:spPr>
          <a:solidFill>
            <a:srgbClr val="FFFFFF"/>
          </a:solidFill>
          <a:ln/>
        </p:spPr>
      </p:sp>
      <p:sp>
        <p:nvSpPr>
          <p:cNvPr id="32771" name="Rectangle 3">
            <a:extLst>
              <a:ext uri="{FF2B5EF4-FFF2-40B4-BE49-F238E27FC236}">
                <a16:creationId xmlns:a16="http://schemas.microsoft.com/office/drawing/2014/main" id="{DD6C7993-74D1-8446-9C43-0F21548E4B7C}"/>
              </a:ext>
            </a:extLst>
          </p:cNvPr>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Lucida Grande" panose="020B0600040502020204" pitchFamily="34" charset="0"/>
              <a:ea typeface="ＭＳ Ｐゴシック" panose="020B0600070205080204" pitchFamily="34" charset="-128"/>
              <a:sym typeface="Lucida Grande" panose="020B0600040502020204" pitchFamily="34" charset="0"/>
            </a:endParaRPr>
          </a:p>
        </p:txBody>
      </p:sp>
    </p:spTree>
    <p:extLst>
      <p:ext uri="{BB962C8B-B14F-4D97-AF65-F5344CB8AC3E}">
        <p14:creationId xmlns:p14="http://schemas.microsoft.com/office/powerpoint/2010/main" val="23373373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85</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86</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35337856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87</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88</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89</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11</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90</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91</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92</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93</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94</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95</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12</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15</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EC245-C696-BC48-A093-09C31B30B067}"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06337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777130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55084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01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EC245-C696-BC48-A093-09C31B30B067}" type="datetimeFigureOut">
              <a:rPr lang="en-US" smtClean="0"/>
              <a:t>12/6/21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38292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EC245-C696-BC48-A093-09C31B30B067}"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91091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EC245-C696-BC48-A093-09C31B30B067}" type="datetimeFigureOut">
              <a:rPr lang="en-US" smtClean="0"/>
              <a:t>12/6/21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7653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EC245-C696-BC48-A093-09C31B30B067}" type="datetimeFigureOut">
              <a:rPr lang="en-US" smtClean="0"/>
              <a:t>12/6/21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353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C245-C696-BC48-A093-09C31B30B067}" type="datetimeFigureOut">
              <a:rPr lang="en-US" smtClean="0"/>
              <a:t>12/6/21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89480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98100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88823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EC245-C696-BC48-A093-09C31B30B067}" type="datetimeFigureOut">
              <a:rPr lang="en-US" smtClean="0"/>
              <a:t>12/6/21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D4D64-6D6A-A949-85F4-7FD739F6565F}" type="slidenum">
              <a:rPr lang="en-US" smtClean="0"/>
              <a:t>‹#›</a:t>
            </a:fld>
            <a:endParaRPr lang="en-US"/>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6.xml"/><Relationship Id="rId7" Type="http://schemas.openxmlformats.org/officeDocument/2006/relationships/image" Target="../media/image57.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60.bin"/><Relationship Id="rId5" Type="http://schemas.openxmlformats.org/officeDocument/2006/relationships/image" Target="../media/image55.emf"/><Relationship Id="rId10" Type="http://schemas.openxmlformats.org/officeDocument/2006/relationships/image" Target="../media/image58.emf"/><Relationship Id="rId4" Type="http://schemas.openxmlformats.org/officeDocument/2006/relationships/oleObject" Target="../embeddings/oleObject59.bin"/><Relationship Id="rId9" Type="http://schemas.openxmlformats.org/officeDocument/2006/relationships/oleObject" Target="../embeddings/oleObject61.bin"/></Relationships>
</file>

<file path=ppt/slides/_rels/slide11.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oleObject" Target="../embeddings/oleObject66.bin"/><Relationship Id="rId3" Type="http://schemas.openxmlformats.org/officeDocument/2006/relationships/notesSlide" Target="../notesSlides/notesSlide7.xml"/><Relationship Id="rId7" Type="http://schemas.openxmlformats.org/officeDocument/2006/relationships/oleObject" Target="../embeddings/oleObject63.bin"/><Relationship Id="rId12" Type="http://schemas.openxmlformats.org/officeDocument/2006/relationships/image" Target="../media/image62.emf"/><Relationship Id="rId2" Type="http://schemas.openxmlformats.org/officeDocument/2006/relationships/slideLayout" Target="../slideLayouts/slideLayout2.xml"/><Relationship Id="rId16" Type="http://schemas.openxmlformats.org/officeDocument/2006/relationships/image" Target="../media/image64.emf"/><Relationship Id="rId1" Type="http://schemas.openxmlformats.org/officeDocument/2006/relationships/vmlDrawing" Target="../drawings/vmlDrawing9.vml"/><Relationship Id="rId6" Type="http://schemas.openxmlformats.org/officeDocument/2006/relationships/image" Target="../media/image59.jpeg"/><Relationship Id="rId11" Type="http://schemas.openxmlformats.org/officeDocument/2006/relationships/oleObject" Target="../embeddings/oleObject65.bin"/><Relationship Id="rId5" Type="http://schemas.openxmlformats.org/officeDocument/2006/relationships/image" Target="../media/image55.emf"/><Relationship Id="rId15" Type="http://schemas.openxmlformats.org/officeDocument/2006/relationships/oleObject" Target="../embeddings/oleObject67.bin"/><Relationship Id="rId10" Type="http://schemas.openxmlformats.org/officeDocument/2006/relationships/image" Target="../media/image61.emf"/><Relationship Id="rId4" Type="http://schemas.openxmlformats.org/officeDocument/2006/relationships/oleObject" Target="../embeddings/oleObject62.bin"/><Relationship Id="rId9" Type="http://schemas.openxmlformats.org/officeDocument/2006/relationships/oleObject" Target="../embeddings/oleObject64.bin"/><Relationship Id="rId14" Type="http://schemas.openxmlformats.org/officeDocument/2006/relationships/image" Target="../media/image63.emf"/></Relationships>
</file>

<file path=ppt/slides/_rels/slide12.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notesSlide" Target="../notesSlides/notesSlide8.xml"/><Relationship Id="rId7" Type="http://schemas.openxmlformats.org/officeDocument/2006/relationships/oleObject" Target="../embeddings/oleObject69.bin"/><Relationship Id="rId12" Type="http://schemas.openxmlformats.org/officeDocument/2006/relationships/image" Target="../media/image66.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9.jpeg"/><Relationship Id="rId11" Type="http://schemas.openxmlformats.org/officeDocument/2006/relationships/oleObject" Target="../embeddings/oleObject71.bin"/><Relationship Id="rId5" Type="http://schemas.openxmlformats.org/officeDocument/2006/relationships/image" Target="../media/image55.emf"/><Relationship Id="rId10" Type="http://schemas.openxmlformats.org/officeDocument/2006/relationships/image" Target="../media/image62.emf"/><Relationship Id="rId4" Type="http://schemas.openxmlformats.org/officeDocument/2006/relationships/oleObject" Target="../embeddings/oleObject68.bin"/><Relationship Id="rId9" Type="http://schemas.openxmlformats.org/officeDocument/2006/relationships/oleObject" Target="../embeddings/oleObject70.bin"/></Relationships>
</file>

<file path=ppt/slides/_rels/slide13.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oleObject" Target="../embeddings/oleObject77.bin"/><Relationship Id="rId18" Type="http://schemas.openxmlformats.org/officeDocument/2006/relationships/image" Target="../media/image74.emf"/><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71.emf"/><Relationship Id="rId17" Type="http://schemas.openxmlformats.org/officeDocument/2006/relationships/oleObject" Target="../embeddings/oleObject79.bin"/><Relationship Id="rId2" Type="http://schemas.openxmlformats.org/officeDocument/2006/relationships/slideLayout" Target="../slideLayouts/slideLayout1.xml"/><Relationship Id="rId16" Type="http://schemas.openxmlformats.org/officeDocument/2006/relationships/image" Target="../media/image73.emf"/><Relationship Id="rId1" Type="http://schemas.openxmlformats.org/officeDocument/2006/relationships/vmlDrawing" Target="../drawings/vmlDrawing11.vml"/><Relationship Id="rId6" Type="http://schemas.openxmlformats.org/officeDocument/2006/relationships/image" Target="../media/image68.e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70.emf"/><Relationship Id="rId4" Type="http://schemas.openxmlformats.org/officeDocument/2006/relationships/image" Target="../media/image67.emf"/><Relationship Id="rId9" Type="http://schemas.openxmlformats.org/officeDocument/2006/relationships/oleObject" Target="../embeddings/oleObject75.bin"/><Relationship Id="rId14" Type="http://schemas.openxmlformats.org/officeDocument/2006/relationships/image" Target="../media/image72.emf"/></Relationships>
</file>

<file path=ppt/slides/_rels/slide14.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oleObject" Target="../embeddings/oleObject85.bin"/><Relationship Id="rId18" Type="http://schemas.openxmlformats.org/officeDocument/2006/relationships/image" Target="../media/image82.emf"/><Relationship Id="rId3" Type="http://schemas.openxmlformats.org/officeDocument/2006/relationships/oleObject" Target="../embeddings/oleObject80.bin"/><Relationship Id="rId7" Type="http://schemas.openxmlformats.org/officeDocument/2006/relationships/oleObject" Target="../embeddings/oleObject82.bin"/><Relationship Id="rId12" Type="http://schemas.openxmlformats.org/officeDocument/2006/relationships/image" Target="../media/image79.emf"/><Relationship Id="rId17" Type="http://schemas.openxmlformats.org/officeDocument/2006/relationships/oleObject" Target="../embeddings/oleObject87.bin"/><Relationship Id="rId2" Type="http://schemas.openxmlformats.org/officeDocument/2006/relationships/slideLayout" Target="../slideLayouts/slideLayout1.xml"/><Relationship Id="rId16" Type="http://schemas.openxmlformats.org/officeDocument/2006/relationships/image" Target="../media/image81.emf"/><Relationship Id="rId1" Type="http://schemas.openxmlformats.org/officeDocument/2006/relationships/vmlDrawing" Target="../drawings/vmlDrawing12.vml"/><Relationship Id="rId6" Type="http://schemas.openxmlformats.org/officeDocument/2006/relationships/image" Target="../media/image76.emf"/><Relationship Id="rId11" Type="http://schemas.openxmlformats.org/officeDocument/2006/relationships/oleObject" Target="../embeddings/oleObject84.bin"/><Relationship Id="rId5" Type="http://schemas.openxmlformats.org/officeDocument/2006/relationships/oleObject" Target="../embeddings/oleObject81.bin"/><Relationship Id="rId15" Type="http://schemas.openxmlformats.org/officeDocument/2006/relationships/oleObject" Target="../embeddings/oleObject86.bin"/><Relationship Id="rId10" Type="http://schemas.openxmlformats.org/officeDocument/2006/relationships/image" Target="../media/image78.emf"/><Relationship Id="rId4" Type="http://schemas.openxmlformats.org/officeDocument/2006/relationships/image" Target="../media/image75.emf"/><Relationship Id="rId9" Type="http://schemas.openxmlformats.org/officeDocument/2006/relationships/oleObject" Target="../embeddings/oleObject83.bin"/><Relationship Id="rId14" Type="http://schemas.openxmlformats.org/officeDocument/2006/relationships/image" Target="../media/image80.emf"/></Relationships>
</file>

<file path=ppt/slides/_rels/slide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0.bin"/><Relationship Id="rId13" Type="http://schemas.openxmlformats.org/officeDocument/2006/relationships/oleObject" Target="../embeddings/oleObject93.bin"/><Relationship Id="rId3" Type="http://schemas.openxmlformats.org/officeDocument/2006/relationships/notesSlide" Target="../notesSlides/notesSlide10.xml"/><Relationship Id="rId7" Type="http://schemas.openxmlformats.org/officeDocument/2006/relationships/image" Target="../media/image84.emf"/><Relationship Id="rId12" Type="http://schemas.openxmlformats.org/officeDocument/2006/relationships/image" Target="../media/image96.jpe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89.bin"/><Relationship Id="rId11" Type="http://schemas.openxmlformats.org/officeDocument/2006/relationships/oleObject" Target="../embeddings/oleObject92.bin"/><Relationship Id="rId5" Type="http://schemas.openxmlformats.org/officeDocument/2006/relationships/image" Target="../media/image83.emf"/><Relationship Id="rId10" Type="http://schemas.openxmlformats.org/officeDocument/2006/relationships/oleObject" Target="../embeddings/oleObject91.bin"/><Relationship Id="rId4" Type="http://schemas.openxmlformats.org/officeDocument/2006/relationships/oleObject" Target="../embeddings/oleObject88.bin"/><Relationship Id="rId9" Type="http://schemas.openxmlformats.org/officeDocument/2006/relationships/image" Target="../media/image85.emf"/><Relationship Id="rId14" Type="http://schemas.openxmlformats.org/officeDocument/2006/relationships/image" Target="../media/image86.e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96.bin"/><Relationship Id="rId3" Type="http://schemas.openxmlformats.org/officeDocument/2006/relationships/notesSlide" Target="../notesSlides/notesSlide11.xml"/><Relationship Id="rId7" Type="http://schemas.openxmlformats.org/officeDocument/2006/relationships/image" Target="../media/image88.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95.bin"/><Relationship Id="rId11" Type="http://schemas.openxmlformats.org/officeDocument/2006/relationships/image" Target="../media/image90.emf"/><Relationship Id="rId5" Type="http://schemas.openxmlformats.org/officeDocument/2006/relationships/image" Target="../media/image87.emf"/><Relationship Id="rId10" Type="http://schemas.openxmlformats.org/officeDocument/2006/relationships/oleObject" Target="../embeddings/oleObject97.bin"/><Relationship Id="rId4" Type="http://schemas.openxmlformats.org/officeDocument/2006/relationships/oleObject" Target="../embeddings/oleObject94.bin"/><Relationship Id="rId9" Type="http://schemas.openxmlformats.org/officeDocument/2006/relationships/image" Target="../media/image89.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00.bin"/><Relationship Id="rId13" Type="http://schemas.openxmlformats.org/officeDocument/2006/relationships/oleObject" Target="../embeddings/oleObject103.bin"/><Relationship Id="rId3" Type="http://schemas.openxmlformats.org/officeDocument/2006/relationships/notesSlide" Target="../notesSlides/notesSlide12.xml"/><Relationship Id="rId7" Type="http://schemas.openxmlformats.org/officeDocument/2006/relationships/image" Target="../media/image91.emf"/><Relationship Id="rId12" Type="http://schemas.openxmlformats.org/officeDocument/2006/relationships/oleObject" Target="../embeddings/oleObject102.bin"/><Relationship Id="rId2" Type="http://schemas.openxmlformats.org/officeDocument/2006/relationships/slideLayout" Target="../slideLayouts/slideLayout2.xml"/><Relationship Id="rId16" Type="http://schemas.openxmlformats.org/officeDocument/2006/relationships/image" Target="../media/image94.emf"/><Relationship Id="rId1" Type="http://schemas.openxmlformats.org/officeDocument/2006/relationships/vmlDrawing" Target="../drawings/vmlDrawing15.vml"/><Relationship Id="rId6" Type="http://schemas.openxmlformats.org/officeDocument/2006/relationships/oleObject" Target="../embeddings/oleObject99.bin"/><Relationship Id="rId11" Type="http://schemas.openxmlformats.org/officeDocument/2006/relationships/image" Target="../media/image92.emf"/><Relationship Id="rId5" Type="http://schemas.openxmlformats.org/officeDocument/2006/relationships/image" Target="../media/image87.emf"/><Relationship Id="rId15" Type="http://schemas.openxmlformats.org/officeDocument/2006/relationships/oleObject" Target="../embeddings/oleObject104.bin"/><Relationship Id="rId10" Type="http://schemas.openxmlformats.org/officeDocument/2006/relationships/oleObject" Target="../embeddings/oleObject101.bin"/><Relationship Id="rId4" Type="http://schemas.openxmlformats.org/officeDocument/2006/relationships/oleObject" Target="../embeddings/oleObject98.bin"/><Relationship Id="rId9" Type="http://schemas.openxmlformats.org/officeDocument/2006/relationships/image" Target="../media/image90.emf"/><Relationship Id="rId14" Type="http://schemas.openxmlformats.org/officeDocument/2006/relationships/image" Target="../media/image93.emf"/></Relationships>
</file>

<file path=ppt/slides/_rels/slide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97.emf"/><Relationship Id="rId5" Type="http://schemas.openxmlformats.org/officeDocument/2006/relationships/image" Target="../media/image88.emf"/><Relationship Id="rId4" Type="http://schemas.openxmlformats.org/officeDocument/2006/relationships/oleObject" Target="../embeddings/oleObject95.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06.bin"/><Relationship Id="rId3" Type="http://schemas.openxmlformats.org/officeDocument/2006/relationships/notesSlide" Target="../notesSlides/notesSlide13.xml"/><Relationship Id="rId7" Type="http://schemas.openxmlformats.org/officeDocument/2006/relationships/image" Target="../media/image98.e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105.bin"/><Relationship Id="rId5" Type="http://schemas.openxmlformats.org/officeDocument/2006/relationships/image" Target="../media/image96.jpeg"/><Relationship Id="rId4" Type="http://schemas.openxmlformats.org/officeDocument/2006/relationships/image" Target="../media/image96.jpeg"/><Relationship Id="rId9" Type="http://schemas.openxmlformats.org/officeDocument/2006/relationships/oleObject" Target="../embeddings/oleObject107.bin"/></Relationships>
</file>

<file path=ppt/slides/_rels/slide22.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image" Target="../media/image100.emf"/><Relationship Id="rId18" Type="http://schemas.openxmlformats.org/officeDocument/2006/relationships/oleObject" Target="../embeddings/oleObject116.bin"/><Relationship Id="rId3" Type="http://schemas.openxmlformats.org/officeDocument/2006/relationships/notesSlide" Target="../notesSlides/notesSlide14.xml"/><Relationship Id="rId7" Type="http://schemas.openxmlformats.org/officeDocument/2006/relationships/oleObject" Target="../embeddings/oleObject109.bin"/><Relationship Id="rId12" Type="http://schemas.openxmlformats.org/officeDocument/2006/relationships/oleObject" Target="../embeddings/oleObject113.bin"/><Relationship Id="rId17" Type="http://schemas.openxmlformats.org/officeDocument/2006/relationships/image" Target="../media/image102.emf"/><Relationship Id="rId2" Type="http://schemas.openxmlformats.org/officeDocument/2006/relationships/slideLayout" Target="../slideLayouts/slideLayout2.xml"/><Relationship Id="rId16" Type="http://schemas.openxmlformats.org/officeDocument/2006/relationships/oleObject" Target="../embeddings/oleObject115.bin"/><Relationship Id="rId1" Type="http://schemas.openxmlformats.org/officeDocument/2006/relationships/vmlDrawing" Target="../drawings/vmlDrawing18.vml"/><Relationship Id="rId6" Type="http://schemas.openxmlformats.org/officeDocument/2006/relationships/image" Target="../media/image99.emf"/><Relationship Id="rId11" Type="http://schemas.openxmlformats.org/officeDocument/2006/relationships/oleObject" Target="../embeddings/oleObject112.bin"/><Relationship Id="rId5" Type="http://schemas.openxmlformats.org/officeDocument/2006/relationships/oleObject" Target="../embeddings/oleObject108.bin"/><Relationship Id="rId15" Type="http://schemas.openxmlformats.org/officeDocument/2006/relationships/image" Target="../media/image101.emf"/><Relationship Id="rId10" Type="http://schemas.openxmlformats.org/officeDocument/2006/relationships/oleObject" Target="../embeddings/oleObject111.bin"/><Relationship Id="rId19" Type="http://schemas.openxmlformats.org/officeDocument/2006/relationships/oleObject" Target="../embeddings/oleObject117.bin"/><Relationship Id="rId4" Type="http://schemas.openxmlformats.org/officeDocument/2006/relationships/image" Target="../media/image96.jpeg"/><Relationship Id="rId9" Type="http://schemas.openxmlformats.org/officeDocument/2006/relationships/oleObject" Target="../embeddings/oleObject110.bin"/><Relationship Id="rId14" Type="http://schemas.openxmlformats.org/officeDocument/2006/relationships/oleObject" Target="../embeddings/oleObject114.bin"/></Relationships>
</file>

<file path=ppt/slides/_rels/slide23.xml.rels><?xml version="1.0" encoding="UTF-8" standalone="yes"?>
<Relationships xmlns="http://schemas.openxmlformats.org/package/2006/relationships"><Relationship Id="rId8" Type="http://schemas.openxmlformats.org/officeDocument/2006/relationships/image" Target="../media/image105.emf"/><Relationship Id="rId13" Type="http://schemas.openxmlformats.org/officeDocument/2006/relationships/oleObject" Target="../embeddings/oleObject123.bin"/><Relationship Id="rId18" Type="http://schemas.openxmlformats.org/officeDocument/2006/relationships/oleObject" Target="../embeddings/oleObject126.bin"/><Relationship Id="rId3" Type="http://schemas.openxmlformats.org/officeDocument/2006/relationships/oleObject" Target="../embeddings/oleObject118.bin"/><Relationship Id="rId21" Type="http://schemas.openxmlformats.org/officeDocument/2006/relationships/image" Target="../media/image111.emf"/><Relationship Id="rId7" Type="http://schemas.openxmlformats.org/officeDocument/2006/relationships/oleObject" Target="../embeddings/oleObject120.bin"/><Relationship Id="rId12" Type="http://schemas.openxmlformats.org/officeDocument/2006/relationships/image" Target="../media/image107.emf"/><Relationship Id="rId17" Type="http://schemas.openxmlformats.org/officeDocument/2006/relationships/image" Target="../media/image109.emf"/><Relationship Id="rId2" Type="http://schemas.openxmlformats.org/officeDocument/2006/relationships/slideLayout" Target="../slideLayouts/slideLayout1.xml"/><Relationship Id="rId16" Type="http://schemas.openxmlformats.org/officeDocument/2006/relationships/oleObject" Target="../embeddings/oleObject125.bin"/><Relationship Id="rId20" Type="http://schemas.openxmlformats.org/officeDocument/2006/relationships/oleObject" Target="../embeddings/oleObject127.bin"/><Relationship Id="rId1" Type="http://schemas.openxmlformats.org/officeDocument/2006/relationships/vmlDrawing" Target="../drawings/vmlDrawing19.vml"/><Relationship Id="rId6" Type="http://schemas.openxmlformats.org/officeDocument/2006/relationships/image" Target="../media/image104.emf"/><Relationship Id="rId11" Type="http://schemas.openxmlformats.org/officeDocument/2006/relationships/oleObject" Target="../embeddings/oleObject122.bin"/><Relationship Id="rId24" Type="http://schemas.openxmlformats.org/officeDocument/2006/relationships/image" Target="../media/image112.emf"/><Relationship Id="rId5" Type="http://schemas.openxmlformats.org/officeDocument/2006/relationships/oleObject" Target="../embeddings/oleObject119.bin"/><Relationship Id="rId15" Type="http://schemas.openxmlformats.org/officeDocument/2006/relationships/oleObject" Target="../embeddings/oleObject124.bin"/><Relationship Id="rId23" Type="http://schemas.openxmlformats.org/officeDocument/2006/relationships/oleObject" Target="../embeddings/oleObject129.bin"/><Relationship Id="rId10" Type="http://schemas.openxmlformats.org/officeDocument/2006/relationships/image" Target="../media/image106.emf"/><Relationship Id="rId19" Type="http://schemas.openxmlformats.org/officeDocument/2006/relationships/image" Target="../media/image110.emf"/><Relationship Id="rId4" Type="http://schemas.openxmlformats.org/officeDocument/2006/relationships/image" Target="../media/image103.emf"/><Relationship Id="rId9" Type="http://schemas.openxmlformats.org/officeDocument/2006/relationships/oleObject" Target="../embeddings/oleObject121.bin"/><Relationship Id="rId14" Type="http://schemas.openxmlformats.org/officeDocument/2006/relationships/image" Target="../media/image108.emf"/><Relationship Id="rId22" Type="http://schemas.openxmlformats.org/officeDocument/2006/relationships/oleObject" Target="../embeddings/oleObject128.bin"/></Relationships>
</file>

<file path=ppt/slides/_rels/slide24.xml.rels><?xml version="1.0" encoding="UTF-8" standalone="yes"?>
<Relationships xmlns="http://schemas.openxmlformats.org/package/2006/relationships"><Relationship Id="rId8" Type="http://schemas.openxmlformats.org/officeDocument/2006/relationships/image" Target="../media/image114.emf"/><Relationship Id="rId13" Type="http://schemas.openxmlformats.org/officeDocument/2006/relationships/oleObject" Target="../embeddings/oleObject134.bin"/><Relationship Id="rId18" Type="http://schemas.openxmlformats.org/officeDocument/2006/relationships/oleObject" Target="../embeddings/oleObject137.bin"/><Relationship Id="rId3" Type="http://schemas.openxmlformats.org/officeDocument/2006/relationships/notesSlide" Target="../notesSlides/notesSlide15.xml"/><Relationship Id="rId21" Type="http://schemas.openxmlformats.org/officeDocument/2006/relationships/image" Target="../media/image120.emf"/><Relationship Id="rId7" Type="http://schemas.openxmlformats.org/officeDocument/2006/relationships/oleObject" Target="../embeddings/oleObject131.bin"/><Relationship Id="rId12" Type="http://schemas.openxmlformats.org/officeDocument/2006/relationships/image" Target="../media/image116.emf"/><Relationship Id="rId17" Type="http://schemas.openxmlformats.org/officeDocument/2006/relationships/image" Target="../media/image118.emf"/><Relationship Id="rId2" Type="http://schemas.openxmlformats.org/officeDocument/2006/relationships/slideLayout" Target="../slideLayouts/slideLayout2.xml"/><Relationship Id="rId16" Type="http://schemas.openxmlformats.org/officeDocument/2006/relationships/oleObject" Target="../embeddings/oleObject136.bin"/><Relationship Id="rId20" Type="http://schemas.openxmlformats.org/officeDocument/2006/relationships/oleObject" Target="../embeddings/oleObject138.bin"/><Relationship Id="rId1" Type="http://schemas.openxmlformats.org/officeDocument/2006/relationships/vmlDrawing" Target="../drawings/vmlDrawing20.vml"/><Relationship Id="rId6" Type="http://schemas.openxmlformats.org/officeDocument/2006/relationships/image" Target="../media/image113.emf"/><Relationship Id="rId11" Type="http://schemas.openxmlformats.org/officeDocument/2006/relationships/oleObject" Target="../embeddings/oleObject133.bin"/><Relationship Id="rId5" Type="http://schemas.openxmlformats.org/officeDocument/2006/relationships/oleObject" Target="../embeddings/oleObject130.bin"/><Relationship Id="rId15" Type="http://schemas.openxmlformats.org/officeDocument/2006/relationships/oleObject" Target="../embeddings/oleObject135.bin"/><Relationship Id="rId23" Type="http://schemas.openxmlformats.org/officeDocument/2006/relationships/image" Target="../media/image121.emf"/><Relationship Id="rId10" Type="http://schemas.openxmlformats.org/officeDocument/2006/relationships/image" Target="../media/image115.emf"/><Relationship Id="rId19" Type="http://schemas.openxmlformats.org/officeDocument/2006/relationships/image" Target="../media/image119.emf"/><Relationship Id="rId4" Type="http://schemas.openxmlformats.org/officeDocument/2006/relationships/image" Target="../media/image96.jpeg"/><Relationship Id="rId9" Type="http://schemas.openxmlformats.org/officeDocument/2006/relationships/oleObject" Target="../embeddings/oleObject132.bin"/><Relationship Id="rId14" Type="http://schemas.openxmlformats.org/officeDocument/2006/relationships/image" Target="../media/image117.emf"/><Relationship Id="rId22" Type="http://schemas.openxmlformats.org/officeDocument/2006/relationships/oleObject" Target="../embeddings/oleObject139.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42.bin"/><Relationship Id="rId13" Type="http://schemas.openxmlformats.org/officeDocument/2006/relationships/oleObject" Target="../embeddings/oleObject144.bin"/><Relationship Id="rId18" Type="http://schemas.openxmlformats.org/officeDocument/2006/relationships/image" Target="../media/image126.emf"/><Relationship Id="rId3" Type="http://schemas.openxmlformats.org/officeDocument/2006/relationships/notesSlide" Target="../notesSlides/notesSlide16.xml"/><Relationship Id="rId7" Type="http://schemas.openxmlformats.org/officeDocument/2006/relationships/image" Target="../media/image122.emf"/><Relationship Id="rId12" Type="http://schemas.openxmlformats.org/officeDocument/2006/relationships/image" Target="../media/image123.emf"/><Relationship Id="rId17" Type="http://schemas.openxmlformats.org/officeDocument/2006/relationships/oleObject" Target="../embeddings/oleObject146.bin"/><Relationship Id="rId2" Type="http://schemas.openxmlformats.org/officeDocument/2006/relationships/slideLayout" Target="../slideLayouts/slideLayout2.xml"/><Relationship Id="rId16" Type="http://schemas.openxmlformats.org/officeDocument/2006/relationships/image" Target="../media/image125.emf"/><Relationship Id="rId1" Type="http://schemas.openxmlformats.org/officeDocument/2006/relationships/vmlDrawing" Target="../drawings/vmlDrawing21.vml"/><Relationship Id="rId6" Type="http://schemas.openxmlformats.org/officeDocument/2006/relationships/oleObject" Target="../embeddings/oleObject141.bin"/><Relationship Id="rId11" Type="http://schemas.openxmlformats.org/officeDocument/2006/relationships/oleObject" Target="../embeddings/oleObject143.bin"/><Relationship Id="rId5" Type="http://schemas.openxmlformats.org/officeDocument/2006/relationships/image" Target="../media/image113.emf"/><Relationship Id="rId15" Type="http://schemas.openxmlformats.org/officeDocument/2006/relationships/oleObject" Target="../embeddings/oleObject145.bin"/><Relationship Id="rId10" Type="http://schemas.openxmlformats.org/officeDocument/2006/relationships/image" Target="../media/image96.jpeg"/><Relationship Id="rId4" Type="http://schemas.openxmlformats.org/officeDocument/2006/relationships/oleObject" Target="../embeddings/oleObject140.bin"/><Relationship Id="rId9" Type="http://schemas.openxmlformats.org/officeDocument/2006/relationships/image" Target="../media/image117.emf"/><Relationship Id="rId14" Type="http://schemas.openxmlformats.org/officeDocument/2006/relationships/image" Target="../media/image124.e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49.bin"/><Relationship Id="rId13" Type="http://schemas.openxmlformats.org/officeDocument/2006/relationships/image" Target="../media/image131.emf"/><Relationship Id="rId18" Type="http://schemas.openxmlformats.org/officeDocument/2006/relationships/oleObject" Target="../embeddings/oleObject154.bin"/><Relationship Id="rId26" Type="http://schemas.openxmlformats.org/officeDocument/2006/relationships/oleObject" Target="../embeddings/oleObject160.bin"/><Relationship Id="rId3" Type="http://schemas.openxmlformats.org/officeDocument/2006/relationships/notesSlide" Target="../notesSlides/notesSlide17.xml"/><Relationship Id="rId21" Type="http://schemas.openxmlformats.org/officeDocument/2006/relationships/image" Target="../media/image134.emf"/><Relationship Id="rId7" Type="http://schemas.openxmlformats.org/officeDocument/2006/relationships/image" Target="../media/image128.emf"/><Relationship Id="rId12" Type="http://schemas.openxmlformats.org/officeDocument/2006/relationships/oleObject" Target="../embeddings/oleObject151.bin"/><Relationship Id="rId17" Type="http://schemas.openxmlformats.org/officeDocument/2006/relationships/image" Target="../media/image133.emf"/><Relationship Id="rId25" Type="http://schemas.openxmlformats.org/officeDocument/2006/relationships/oleObject" Target="../embeddings/oleObject159.bin"/><Relationship Id="rId2" Type="http://schemas.openxmlformats.org/officeDocument/2006/relationships/slideLayout" Target="../slideLayouts/slideLayout1.xml"/><Relationship Id="rId16" Type="http://schemas.openxmlformats.org/officeDocument/2006/relationships/oleObject" Target="../embeddings/oleObject153.bin"/><Relationship Id="rId20" Type="http://schemas.openxmlformats.org/officeDocument/2006/relationships/oleObject" Target="../embeddings/oleObject156.bin"/><Relationship Id="rId1" Type="http://schemas.openxmlformats.org/officeDocument/2006/relationships/vmlDrawing" Target="../drawings/vmlDrawing22.vml"/><Relationship Id="rId6" Type="http://schemas.openxmlformats.org/officeDocument/2006/relationships/oleObject" Target="../embeddings/oleObject148.bin"/><Relationship Id="rId11" Type="http://schemas.openxmlformats.org/officeDocument/2006/relationships/image" Target="../media/image130.emf"/><Relationship Id="rId24" Type="http://schemas.openxmlformats.org/officeDocument/2006/relationships/oleObject" Target="../embeddings/oleObject158.bin"/><Relationship Id="rId5" Type="http://schemas.openxmlformats.org/officeDocument/2006/relationships/image" Target="../media/image127.emf"/><Relationship Id="rId15" Type="http://schemas.openxmlformats.org/officeDocument/2006/relationships/image" Target="../media/image132.emf"/><Relationship Id="rId23" Type="http://schemas.openxmlformats.org/officeDocument/2006/relationships/image" Target="../media/image135.emf"/><Relationship Id="rId10" Type="http://schemas.openxmlformats.org/officeDocument/2006/relationships/oleObject" Target="../embeddings/oleObject150.bin"/><Relationship Id="rId19" Type="http://schemas.openxmlformats.org/officeDocument/2006/relationships/oleObject" Target="../embeddings/oleObject155.bin"/><Relationship Id="rId4" Type="http://schemas.openxmlformats.org/officeDocument/2006/relationships/oleObject" Target="../embeddings/oleObject147.bin"/><Relationship Id="rId9" Type="http://schemas.openxmlformats.org/officeDocument/2006/relationships/image" Target="../media/image129.emf"/><Relationship Id="rId14" Type="http://schemas.openxmlformats.org/officeDocument/2006/relationships/oleObject" Target="../embeddings/oleObject152.bin"/><Relationship Id="rId22" Type="http://schemas.openxmlformats.org/officeDocument/2006/relationships/oleObject" Target="../embeddings/oleObject157.bin"/><Relationship Id="rId27" Type="http://schemas.openxmlformats.org/officeDocument/2006/relationships/image" Target="../media/image136.e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63.bin"/><Relationship Id="rId13" Type="http://schemas.openxmlformats.org/officeDocument/2006/relationships/image" Target="../media/image139.emf"/><Relationship Id="rId18" Type="http://schemas.openxmlformats.org/officeDocument/2006/relationships/oleObject" Target="../embeddings/oleObject168.bin"/><Relationship Id="rId26" Type="http://schemas.openxmlformats.org/officeDocument/2006/relationships/oleObject" Target="../embeddings/oleObject172.bin"/><Relationship Id="rId3" Type="http://schemas.openxmlformats.org/officeDocument/2006/relationships/notesSlide" Target="../notesSlides/notesSlide18.xml"/><Relationship Id="rId21" Type="http://schemas.openxmlformats.org/officeDocument/2006/relationships/image" Target="../media/image141.emf"/><Relationship Id="rId7" Type="http://schemas.openxmlformats.org/officeDocument/2006/relationships/image" Target="../media/image127.emf"/><Relationship Id="rId12" Type="http://schemas.openxmlformats.org/officeDocument/2006/relationships/oleObject" Target="../embeddings/oleObject165.bin"/><Relationship Id="rId17" Type="http://schemas.openxmlformats.org/officeDocument/2006/relationships/image" Target="../media/image133.emf"/><Relationship Id="rId25" Type="http://schemas.openxmlformats.org/officeDocument/2006/relationships/image" Target="../media/image143.emf"/><Relationship Id="rId2" Type="http://schemas.openxmlformats.org/officeDocument/2006/relationships/slideLayout" Target="../slideLayouts/slideLayout1.xml"/><Relationship Id="rId16" Type="http://schemas.openxmlformats.org/officeDocument/2006/relationships/oleObject" Target="../embeddings/oleObject167.bin"/><Relationship Id="rId20" Type="http://schemas.openxmlformats.org/officeDocument/2006/relationships/oleObject" Target="../embeddings/oleObject169.bin"/><Relationship Id="rId1" Type="http://schemas.openxmlformats.org/officeDocument/2006/relationships/vmlDrawing" Target="../drawings/vmlDrawing23.vml"/><Relationship Id="rId6" Type="http://schemas.openxmlformats.org/officeDocument/2006/relationships/oleObject" Target="../embeddings/oleObject162.bin"/><Relationship Id="rId11" Type="http://schemas.openxmlformats.org/officeDocument/2006/relationships/image" Target="../media/image138.emf"/><Relationship Id="rId24" Type="http://schemas.openxmlformats.org/officeDocument/2006/relationships/oleObject" Target="../embeddings/oleObject171.bin"/><Relationship Id="rId5" Type="http://schemas.openxmlformats.org/officeDocument/2006/relationships/image" Target="../media/image137.emf"/><Relationship Id="rId15" Type="http://schemas.openxmlformats.org/officeDocument/2006/relationships/image" Target="../media/image132.emf"/><Relationship Id="rId23" Type="http://schemas.openxmlformats.org/officeDocument/2006/relationships/image" Target="../media/image142.emf"/><Relationship Id="rId10" Type="http://schemas.openxmlformats.org/officeDocument/2006/relationships/oleObject" Target="../embeddings/oleObject164.bin"/><Relationship Id="rId19" Type="http://schemas.openxmlformats.org/officeDocument/2006/relationships/image" Target="../media/image140.emf"/><Relationship Id="rId4" Type="http://schemas.openxmlformats.org/officeDocument/2006/relationships/oleObject" Target="../embeddings/oleObject161.bin"/><Relationship Id="rId9" Type="http://schemas.openxmlformats.org/officeDocument/2006/relationships/image" Target="../media/image129.emf"/><Relationship Id="rId14" Type="http://schemas.openxmlformats.org/officeDocument/2006/relationships/oleObject" Target="../embeddings/oleObject166.bin"/><Relationship Id="rId22" Type="http://schemas.openxmlformats.org/officeDocument/2006/relationships/oleObject" Target="../embeddings/oleObject170.bin"/><Relationship Id="rId27" Type="http://schemas.openxmlformats.org/officeDocument/2006/relationships/image" Target="../media/image144.e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75.bin"/><Relationship Id="rId3" Type="http://schemas.openxmlformats.org/officeDocument/2006/relationships/notesSlide" Target="../notesSlides/notesSlide19.xml"/><Relationship Id="rId7" Type="http://schemas.openxmlformats.org/officeDocument/2006/relationships/image" Target="../media/image146.emf"/><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oleObject" Target="../embeddings/oleObject174.bin"/><Relationship Id="rId5" Type="http://schemas.openxmlformats.org/officeDocument/2006/relationships/image" Target="../media/image145.emf"/><Relationship Id="rId4" Type="http://schemas.openxmlformats.org/officeDocument/2006/relationships/oleObject" Target="../embeddings/oleObject173.bin"/><Relationship Id="rId9" Type="http://schemas.openxmlformats.org/officeDocument/2006/relationships/image" Target="../media/image147.emf"/></Relationships>
</file>

<file path=ppt/slides/_rels/slide29.xml.rels><?xml version="1.0" encoding="UTF-8" standalone="yes"?>
<Relationships xmlns="http://schemas.openxmlformats.org/package/2006/relationships"><Relationship Id="rId8" Type="http://schemas.openxmlformats.org/officeDocument/2006/relationships/image" Target="../media/image147.emf"/><Relationship Id="rId3" Type="http://schemas.openxmlformats.org/officeDocument/2006/relationships/notesSlide" Target="../notesSlides/notesSlide20.xml"/><Relationship Id="rId7" Type="http://schemas.openxmlformats.org/officeDocument/2006/relationships/oleObject" Target="../embeddings/oleObject177.bin"/><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148.png"/><Relationship Id="rId5" Type="http://schemas.openxmlformats.org/officeDocument/2006/relationships/image" Target="../media/image146.emf"/><Relationship Id="rId4" Type="http://schemas.openxmlformats.org/officeDocument/2006/relationships/oleObject" Target="../embeddings/oleObject176.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80.bin"/><Relationship Id="rId13" Type="http://schemas.openxmlformats.org/officeDocument/2006/relationships/image" Target="../media/image151.emf"/><Relationship Id="rId3" Type="http://schemas.openxmlformats.org/officeDocument/2006/relationships/notesSlide" Target="../notesSlides/notesSlide21.xml"/><Relationship Id="rId7" Type="http://schemas.openxmlformats.org/officeDocument/2006/relationships/image" Target="../media/image149.emf"/><Relationship Id="rId12" Type="http://schemas.openxmlformats.org/officeDocument/2006/relationships/oleObject" Target="../embeddings/oleObject183.bin"/><Relationship Id="rId17" Type="http://schemas.openxmlformats.org/officeDocument/2006/relationships/image" Target="../media/image153.emf"/><Relationship Id="rId2" Type="http://schemas.openxmlformats.org/officeDocument/2006/relationships/slideLayout" Target="../slideLayouts/slideLayout1.xml"/><Relationship Id="rId16" Type="http://schemas.openxmlformats.org/officeDocument/2006/relationships/oleObject" Target="../embeddings/oleObject185.bin"/><Relationship Id="rId1" Type="http://schemas.openxmlformats.org/officeDocument/2006/relationships/vmlDrawing" Target="../drawings/vmlDrawing26.vml"/><Relationship Id="rId6" Type="http://schemas.openxmlformats.org/officeDocument/2006/relationships/oleObject" Target="../embeddings/oleObject179.bin"/><Relationship Id="rId11" Type="http://schemas.openxmlformats.org/officeDocument/2006/relationships/image" Target="../media/image150.emf"/><Relationship Id="rId5" Type="http://schemas.openxmlformats.org/officeDocument/2006/relationships/image" Target="../media/image133.emf"/><Relationship Id="rId15" Type="http://schemas.openxmlformats.org/officeDocument/2006/relationships/image" Target="../media/image152.emf"/><Relationship Id="rId10" Type="http://schemas.openxmlformats.org/officeDocument/2006/relationships/oleObject" Target="../embeddings/oleObject182.bin"/><Relationship Id="rId4" Type="http://schemas.openxmlformats.org/officeDocument/2006/relationships/oleObject" Target="../embeddings/oleObject178.bin"/><Relationship Id="rId9" Type="http://schemas.openxmlformats.org/officeDocument/2006/relationships/oleObject" Target="../embeddings/oleObject181.bin"/><Relationship Id="rId14" Type="http://schemas.openxmlformats.org/officeDocument/2006/relationships/oleObject" Target="../embeddings/oleObject184.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88.bin"/><Relationship Id="rId3" Type="http://schemas.openxmlformats.org/officeDocument/2006/relationships/notesSlide" Target="../notesSlides/notesSlide22.xml"/><Relationship Id="rId7" Type="http://schemas.openxmlformats.org/officeDocument/2006/relationships/image" Target="../media/image155.emf"/><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oleObject" Target="../embeddings/oleObject187.bin"/><Relationship Id="rId5" Type="http://schemas.openxmlformats.org/officeDocument/2006/relationships/image" Target="../media/image154.emf"/><Relationship Id="rId4" Type="http://schemas.openxmlformats.org/officeDocument/2006/relationships/oleObject" Target="../embeddings/oleObject186.bin"/><Relationship Id="rId9" Type="http://schemas.openxmlformats.org/officeDocument/2006/relationships/image" Target="../media/image156.e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91.bin"/><Relationship Id="rId13" Type="http://schemas.openxmlformats.org/officeDocument/2006/relationships/image" Target="../media/image151.emf"/><Relationship Id="rId3" Type="http://schemas.openxmlformats.org/officeDocument/2006/relationships/notesSlide" Target="../notesSlides/notesSlide23.xml"/><Relationship Id="rId7" Type="http://schemas.openxmlformats.org/officeDocument/2006/relationships/image" Target="../media/image149.emf"/><Relationship Id="rId12" Type="http://schemas.openxmlformats.org/officeDocument/2006/relationships/oleObject" Target="../embeddings/oleObject194.bin"/><Relationship Id="rId17" Type="http://schemas.openxmlformats.org/officeDocument/2006/relationships/image" Target="../media/image157.emf"/><Relationship Id="rId2" Type="http://schemas.openxmlformats.org/officeDocument/2006/relationships/slideLayout" Target="../slideLayouts/slideLayout1.xml"/><Relationship Id="rId16" Type="http://schemas.openxmlformats.org/officeDocument/2006/relationships/oleObject" Target="../embeddings/oleObject196.bin"/><Relationship Id="rId1" Type="http://schemas.openxmlformats.org/officeDocument/2006/relationships/vmlDrawing" Target="../drawings/vmlDrawing28.vml"/><Relationship Id="rId6" Type="http://schemas.openxmlformats.org/officeDocument/2006/relationships/oleObject" Target="../embeddings/oleObject190.bin"/><Relationship Id="rId11" Type="http://schemas.openxmlformats.org/officeDocument/2006/relationships/image" Target="../media/image150.emf"/><Relationship Id="rId5" Type="http://schemas.openxmlformats.org/officeDocument/2006/relationships/image" Target="../media/image133.emf"/><Relationship Id="rId15" Type="http://schemas.openxmlformats.org/officeDocument/2006/relationships/image" Target="../media/image152.emf"/><Relationship Id="rId10" Type="http://schemas.openxmlformats.org/officeDocument/2006/relationships/oleObject" Target="../embeddings/oleObject193.bin"/><Relationship Id="rId4" Type="http://schemas.openxmlformats.org/officeDocument/2006/relationships/oleObject" Target="../embeddings/oleObject189.bin"/><Relationship Id="rId9" Type="http://schemas.openxmlformats.org/officeDocument/2006/relationships/oleObject" Target="../embeddings/oleObject192.bin"/><Relationship Id="rId14" Type="http://schemas.openxmlformats.org/officeDocument/2006/relationships/oleObject" Target="../embeddings/oleObject195.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99.bin"/><Relationship Id="rId13" Type="http://schemas.openxmlformats.org/officeDocument/2006/relationships/image" Target="../media/image160.emf"/><Relationship Id="rId18" Type="http://schemas.openxmlformats.org/officeDocument/2006/relationships/oleObject" Target="../embeddings/oleObject204.bin"/><Relationship Id="rId3" Type="http://schemas.openxmlformats.org/officeDocument/2006/relationships/notesSlide" Target="../notesSlides/notesSlide24.xml"/><Relationship Id="rId21" Type="http://schemas.openxmlformats.org/officeDocument/2006/relationships/image" Target="../media/image164.emf"/><Relationship Id="rId7" Type="http://schemas.openxmlformats.org/officeDocument/2006/relationships/image" Target="../media/image146.emf"/><Relationship Id="rId12" Type="http://schemas.openxmlformats.org/officeDocument/2006/relationships/oleObject" Target="../embeddings/oleObject201.bin"/><Relationship Id="rId17" Type="http://schemas.openxmlformats.org/officeDocument/2006/relationships/image" Target="../media/image162.emf"/><Relationship Id="rId2" Type="http://schemas.openxmlformats.org/officeDocument/2006/relationships/slideLayout" Target="../slideLayouts/slideLayout1.xml"/><Relationship Id="rId16" Type="http://schemas.openxmlformats.org/officeDocument/2006/relationships/oleObject" Target="../embeddings/oleObject203.bin"/><Relationship Id="rId20" Type="http://schemas.openxmlformats.org/officeDocument/2006/relationships/oleObject" Target="../embeddings/oleObject205.bin"/><Relationship Id="rId1" Type="http://schemas.openxmlformats.org/officeDocument/2006/relationships/vmlDrawing" Target="../drawings/vmlDrawing29.vml"/><Relationship Id="rId6" Type="http://schemas.openxmlformats.org/officeDocument/2006/relationships/oleObject" Target="../embeddings/oleObject198.bin"/><Relationship Id="rId11" Type="http://schemas.openxmlformats.org/officeDocument/2006/relationships/image" Target="../media/image159.emf"/><Relationship Id="rId5" Type="http://schemas.openxmlformats.org/officeDocument/2006/relationships/image" Target="../media/image145.emf"/><Relationship Id="rId15" Type="http://schemas.openxmlformats.org/officeDocument/2006/relationships/image" Target="../media/image161.emf"/><Relationship Id="rId10" Type="http://schemas.openxmlformats.org/officeDocument/2006/relationships/oleObject" Target="../embeddings/oleObject200.bin"/><Relationship Id="rId19" Type="http://schemas.openxmlformats.org/officeDocument/2006/relationships/image" Target="../media/image163.emf"/><Relationship Id="rId4" Type="http://schemas.openxmlformats.org/officeDocument/2006/relationships/oleObject" Target="../embeddings/oleObject197.bin"/><Relationship Id="rId9" Type="http://schemas.openxmlformats.org/officeDocument/2006/relationships/image" Target="../media/image158.emf"/><Relationship Id="rId14" Type="http://schemas.openxmlformats.org/officeDocument/2006/relationships/oleObject" Target="../embeddings/oleObject202.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08.bin"/><Relationship Id="rId13" Type="http://schemas.openxmlformats.org/officeDocument/2006/relationships/image" Target="../media/image160.emf"/><Relationship Id="rId18" Type="http://schemas.openxmlformats.org/officeDocument/2006/relationships/oleObject" Target="../embeddings/oleObject213.bin"/><Relationship Id="rId26" Type="http://schemas.openxmlformats.org/officeDocument/2006/relationships/image" Target="../media/image168.emf"/><Relationship Id="rId3" Type="http://schemas.openxmlformats.org/officeDocument/2006/relationships/notesSlide" Target="../notesSlides/notesSlide25.xml"/><Relationship Id="rId21" Type="http://schemas.openxmlformats.org/officeDocument/2006/relationships/oleObject" Target="../embeddings/oleObject215.bin"/><Relationship Id="rId7" Type="http://schemas.openxmlformats.org/officeDocument/2006/relationships/image" Target="../media/image146.emf"/><Relationship Id="rId12" Type="http://schemas.openxmlformats.org/officeDocument/2006/relationships/oleObject" Target="../embeddings/oleObject210.bin"/><Relationship Id="rId17" Type="http://schemas.openxmlformats.org/officeDocument/2006/relationships/image" Target="../media/image165.emf"/><Relationship Id="rId25" Type="http://schemas.openxmlformats.org/officeDocument/2006/relationships/oleObject" Target="../embeddings/oleObject217.bin"/><Relationship Id="rId2" Type="http://schemas.openxmlformats.org/officeDocument/2006/relationships/slideLayout" Target="../slideLayouts/slideLayout1.xml"/><Relationship Id="rId16" Type="http://schemas.openxmlformats.org/officeDocument/2006/relationships/oleObject" Target="../embeddings/oleObject212.bin"/><Relationship Id="rId20" Type="http://schemas.openxmlformats.org/officeDocument/2006/relationships/oleObject" Target="../embeddings/oleObject214.bin"/><Relationship Id="rId1" Type="http://schemas.openxmlformats.org/officeDocument/2006/relationships/vmlDrawing" Target="../drawings/vmlDrawing30.vml"/><Relationship Id="rId6" Type="http://schemas.openxmlformats.org/officeDocument/2006/relationships/oleObject" Target="../embeddings/oleObject207.bin"/><Relationship Id="rId11" Type="http://schemas.openxmlformats.org/officeDocument/2006/relationships/image" Target="../media/image159.emf"/><Relationship Id="rId24" Type="http://schemas.openxmlformats.org/officeDocument/2006/relationships/image" Target="../media/image167.emf"/><Relationship Id="rId5" Type="http://schemas.openxmlformats.org/officeDocument/2006/relationships/image" Target="../media/image145.emf"/><Relationship Id="rId15" Type="http://schemas.openxmlformats.org/officeDocument/2006/relationships/image" Target="../media/image161.emf"/><Relationship Id="rId23" Type="http://schemas.openxmlformats.org/officeDocument/2006/relationships/oleObject" Target="../embeddings/oleObject216.bin"/><Relationship Id="rId28" Type="http://schemas.openxmlformats.org/officeDocument/2006/relationships/image" Target="../media/image169.emf"/><Relationship Id="rId10" Type="http://schemas.openxmlformats.org/officeDocument/2006/relationships/oleObject" Target="../embeddings/oleObject209.bin"/><Relationship Id="rId19" Type="http://schemas.openxmlformats.org/officeDocument/2006/relationships/image" Target="../media/image166.emf"/><Relationship Id="rId4" Type="http://schemas.openxmlformats.org/officeDocument/2006/relationships/oleObject" Target="../embeddings/oleObject206.bin"/><Relationship Id="rId9" Type="http://schemas.openxmlformats.org/officeDocument/2006/relationships/image" Target="../media/image158.emf"/><Relationship Id="rId14" Type="http://schemas.openxmlformats.org/officeDocument/2006/relationships/oleObject" Target="../embeddings/oleObject211.bin"/><Relationship Id="rId22" Type="http://schemas.openxmlformats.org/officeDocument/2006/relationships/image" Target="../media/image164.emf"/><Relationship Id="rId27" Type="http://schemas.openxmlformats.org/officeDocument/2006/relationships/oleObject" Target="../embeddings/oleObject218.bin"/></Relationships>
</file>

<file path=ppt/slides/_rels/slide35.xml.rels><?xml version="1.0" encoding="UTF-8" standalone="yes"?>
<Relationships xmlns="http://schemas.openxmlformats.org/package/2006/relationships"><Relationship Id="rId8" Type="http://schemas.openxmlformats.org/officeDocument/2006/relationships/image" Target="../media/image171.emf"/><Relationship Id="rId13" Type="http://schemas.openxmlformats.org/officeDocument/2006/relationships/oleObject" Target="../embeddings/oleObject223.bin"/><Relationship Id="rId18" Type="http://schemas.openxmlformats.org/officeDocument/2006/relationships/image" Target="../media/image175.emf"/><Relationship Id="rId26" Type="http://schemas.openxmlformats.org/officeDocument/2006/relationships/image" Target="../media/image178.emf"/><Relationship Id="rId3" Type="http://schemas.openxmlformats.org/officeDocument/2006/relationships/notesSlide" Target="../notesSlides/notesSlide26.xml"/><Relationship Id="rId21" Type="http://schemas.openxmlformats.org/officeDocument/2006/relationships/oleObject" Target="../embeddings/oleObject228.bin"/><Relationship Id="rId7" Type="http://schemas.openxmlformats.org/officeDocument/2006/relationships/oleObject" Target="../embeddings/oleObject220.bin"/><Relationship Id="rId12" Type="http://schemas.openxmlformats.org/officeDocument/2006/relationships/image" Target="../media/image173.emf"/><Relationship Id="rId17" Type="http://schemas.openxmlformats.org/officeDocument/2006/relationships/oleObject" Target="../embeddings/oleObject225.bin"/><Relationship Id="rId25" Type="http://schemas.openxmlformats.org/officeDocument/2006/relationships/oleObject" Target="../embeddings/oleObject230.bin"/><Relationship Id="rId2" Type="http://schemas.openxmlformats.org/officeDocument/2006/relationships/slideLayout" Target="../slideLayouts/slideLayout2.xml"/><Relationship Id="rId16" Type="http://schemas.openxmlformats.org/officeDocument/2006/relationships/image" Target="../media/image174.emf"/><Relationship Id="rId20" Type="http://schemas.openxmlformats.org/officeDocument/2006/relationships/oleObject" Target="../embeddings/oleObject227.bin"/><Relationship Id="rId1" Type="http://schemas.openxmlformats.org/officeDocument/2006/relationships/vmlDrawing" Target="../drawings/vmlDrawing31.vml"/><Relationship Id="rId6" Type="http://schemas.openxmlformats.org/officeDocument/2006/relationships/image" Target="../media/image96.jpeg"/><Relationship Id="rId11" Type="http://schemas.openxmlformats.org/officeDocument/2006/relationships/oleObject" Target="../embeddings/oleObject222.bin"/><Relationship Id="rId24" Type="http://schemas.openxmlformats.org/officeDocument/2006/relationships/image" Target="../media/image177.emf"/><Relationship Id="rId5" Type="http://schemas.openxmlformats.org/officeDocument/2006/relationships/image" Target="../media/image170.emf"/><Relationship Id="rId15" Type="http://schemas.openxmlformats.org/officeDocument/2006/relationships/oleObject" Target="../embeddings/oleObject224.bin"/><Relationship Id="rId23" Type="http://schemas.openxmlformats.org/officeDocument/2006/relationships/oleObject" Target="../embeddings/oleObject229.bin"/><Relationship Id="rId10" Type="http://schemas.openxmlformats.org/officeDocument/2006/relationships/image" Target="../media/image172.emf"/><Relationship Id="rId19" Type="http://schemas.openxmlformats.org/officeDocument/2006/relationships/oleObject" Target="../embeddings/oleObject226.bin"/><Relationship Id="rId4" Type="http://schemas.openxmlformats.org/officeDocument/2006/relationships/oleObject" Target="../embeddings/oleObject219.bin"/><Relationship Id="rId9" Type="http://schemas.openxmlformats.org/officeDocument/2006/relationships/oleObject" Target="../embeddings/oleObject221.bin"/><Relationship Id="rId14" Type="http://schemas.openxmlformats.org/officeDocument/2006/relationships/image" Target="../media/image149.emf"/><Relationship Id="rId22" Type="http://schemas.openxmlformats.org/officeDocument/2006/relationships/image" Target="../media/image176.e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33.bin"/><Relationship Id="rId13" Type="http://schemas.openxmlformats.org/officeDocument/2006/relationships/image" Target="../media/image183.emf"/><Relationship Id="rId18" Type="http://schemas.openxmlformats.org/officeDocument/2006/relationships/oleObject" Target="../embeddings/oleObject239.bin"/><Relationship Id="rId3" Type="http://schemas.openxmlformats.org/officeDocument/2006/relationships/notesSlide" Target="../notesSlides/notesSlide27.xml"/><Relationship Id="rId21" Type="http://schemas.openxmlformats.org/officeDocument/2006/relationships/oleObject" Target="../embeddings/oleObject241.bin"/><Relationship Id="rId7" Type="http://schemas.openxmlformats.org/officeDocument/2006/relationships/image" Target="../media/image180.emf"/><Relationship Id="rId12" Type="http://schemas.openxmlformats.org/officeDocument/2006/relationships/oleObject" Target="../embeddings/oleObject235.bin"/><Relationship Id="rId17" Type="http://schemas.openxmlformats.org/officeDocument/2006/relationships/oleObject" Target="../embeddings/oleObject238.bin"/><Relationship Id="rId2" Type="http://schemas.openxmlformats.org/officeDocument/2006/relationships/slideLayout" Target="../slideLayouts/slideLayout2.xml"/><Relationship Id="rId16" Type="http://schemas.openxmlformats.org/officeDocument/2006/relationships/image" Target="../media/image184.emf"/><Relationship Id="rId20" Type="http://schemas.openxmlformats.org/officeDocument/2006/relationships/oleObject" Target="../embeddings/oleObject240.bin"/><Relationship Id="rId1" Type="http://schemas.openxmlformats.org/officeDocument/2006/relationships/vmlDrawing" Target="../drawings/vmlDrawing32.vml"/><Relationship Id="rId6" Type="http://schemas.openxmlformats.org/officeDocument/2006/relationships/oleObject" Target="../embeddings/oleObject232.bin"/><Relationship Id="rId11" Type="http://schemas.openxmlformats.org/officeDocument/2006/relationships/image" Target="../media/image182.emf"/><Relationship Id="rId5" Type="http://schemas.openxmlformats.org/officeDocument/2006/relationships/image" Target="../media/image179.emf"/><Relationship Id="rId15" Type="http://schemas.openxmlformats.org/officeDocument/2006/relationships/oleObject" Target="../embeddings/oleObject237.bin"/><Relationship Id="rId10" Type="http://schemas.openxmlformats.org/officeDocument/2006/relationships/oleObject" Target="../embeddings/oleObject234.bin"/><Relationship Id="rId19" Type="http://schemas.openxmlformats.org/officeDocument/2006/relationships/image" Target="../media/image185.emf"/><Relationship Id="rId4" Type="http://schemas.openxmlformats.org/officeDocument/2006/relationships/oleObject" Target="../embeddings/oleObject231.bin"/><Relationship Id="rId9" Type="http://schemas.openxmlformats.org/officeDocument/2006/relationships/image" Target="../media/image181.emf"/><Relationship Id="rId14" Type="http://schemas.openxmlformats.org/officeDocument/2006/relationships/oleObject" Target="../embeddings/oleObject236.bin"/><Relationship Id="rId22" Type="http://schemas.openxmlformats.org/officeDocument/2006/relationships/image" Target="../media/image186.emf"/></Relationships>
</file>

<file path=ppt/slides/_rels/slide37.xml.rels><?xml version="1.0" encoding="UTF-8" standalone="yes"?>
<Relationships xmlns="http://schemas.openxmlformats.org/package/2006/relationships"><Relationship Id="rId8" Type="http://schemas.openxmlformats.org/officeDocument/2006/relationships/image" Target="../media/image189.emf"/><Relationship Id="rId13" Type="http://schemas.openxmlformats.org/officeDocument/2006/relationships/oleObject" Target="../embeddings/oleObject247.bin"/><Relationship Id="rId18" Type="http://schemas.openxmlformats.org/officeDocument/2006/relationships/oleObject" Target="../embeddings/oleObject250.bin"/><Relationship Id="rId3" Type="http://schemas.openxmlformats.org/officeDocument/2006/relationships/oleObject" Target="../embeddings/oleObject242.bin"/><Relationship Id="rId21" Type="http://schemas.openxmlformats.org/officeDocument/2006/relationships/image" Target="../media/image193.emf"/><Relationship Id="rId7" Type="http://schemas.openxmlformats.org/officeDocument/2006/relationships/oleObject" Target="../embeddings/oleObject244.bin"/><Relationship Id="rId12" Type="http://schemas.openxmlformats.org/officeDocument/2006/relationships/image" Target="../media/image190.emf"/><Relationship Id="rId17" Type="http://schemas.openxmlformats.org/officeDocument/2006/relationships/image" Target="../media/image191.emf"/><Relationship Id="rId2" Type="http://schemas.openxmlformats.org/officeDocument/2006/relationships/slideLayout" Target="../slideLayouts/slideLayout2.xml"/><Relationship Id="rId16" Type="http://schemas.openxmlformats.org/officeDocument/2006/relationships/oleObject" Target="../embeddings/oleObject249.bin"/><Relationship Id="rId20" Type="http://schemas.openxmlformats.org/officeDocument/2006/relationships/oleObject" Target="../embeddings/oleObject251.bin"/><Relationship Id="rId1" Type="http://schemas.openxmlformats.org/officeDocument/2006/relationships/vmlDrawing" Target="../drawings/vmlDrawing33.vml"/><Relationship Id="rId6" Type="http://schemas.openxmlformats.org/officeDocument/2006/relationships/image" Target="../media/image188.emf"/><Relationship Id="rId11" Type="http://schemas.openxmlformats.org/officeDocument/2006/relationships/oleObject" Target="../embeddings/oleObject246.bin"/><Relationship Id="rId5" Type="http://schemas.openxmlformats.org/officeDocument/2006/relationships/oleObject" Target="../embeddings/oleObject243.bin"/><Relationship Id="rId15" Type="http://schemas.openxmlformats.org/officeDocument/2006/relationships/oleObject" Target="../embeddings/oleObject248.bin"/><Relationship Id="rId23" Type="http://schemas.openxmlformats.org/officeDocument/2006/relationships/image" Target="../media/image194.emf"/><Relationship Id="rId10" Type="http://schemas.openxmlformats.org/officeDocument/2006/relationships/image" Target="../media/image182.emf"/><Relationship Id="rId19" Type="http://schemas.openxmlformats.org/officeDocument/2006/relationships/image" Target="../media/image192.emf"/><Relationship Id="rId4" Type="http://schemas.openxmlformats.org/officeDocument/2006/relationships/image" Target="../media/image187.emf"/><Relationship Id="rId9" Type="http://schemas.openxmlformats.org/officeDocument/2006/relationships/oleObject" Target="../embeddings/oleObject245.bin"/><Relationship Id="rId14" Type="http://schemas.openxmlformats.org/officeDocument/2006/relationships/image" Target="../media/image179.emf"/><Relationship Id="rId22" Type="http://schemas.openxmlformats.org/officeDocument/2006/relationships/oleObject" Target="../embeddings/oleObject252.bin"/></Relationships>
</file>

<file path=ppt/slides/_rels/slide38.xml.rels><?xml version="1.0" encoding="UTF-8" standalone="yes"?>
<Relationships xmlns="http://schemas.openxmlformats.org/package/2006/relationships"><Relationship Id="rId8" Type="http://schemas.openxmlformats.org/officeDocument/2006/relationships/image" Target="../media/image197.emf"/><Relationship Id="rId13" Type="http://schemas.openxmlformats.org/officeDocument/2006/relationships/oleObject" Target="../embeddings/oleObject258.bin"/><Relationship Id="rId18" Type="http://schemas.openxmlformats.org/officeDocument/2006/relationships/image" Target="../media/image202.emf"/><Relationship Id="rId3" Type="http://schemas.openxmlformats.org/officeDocument/2006/relationships/oleObject" Target="../embeddings/oleObject253.bin"/><Relationship Id="rId21" Type="http://schemas.openxmlformats.org/officeDocument/2006/relationships/oleObject" Target="../embeddings/oleObject262.bin"/><Relationship Id="rId7" Type="http://schemas.openxmlformats.org/officeDocument/2006/relationships/oleObject" Target="../embeddings/oleObject255.bin"/><Relationship Id="rId12" Type="http://schemas.openxmlformats.org/officeDocument/2006/relationships/image" Target="../media/image199.emf"/><Relationship Id="rId17" Type="http://schemas.openxmlformats.org/officeDocument/2006/relationships/oleObject" Target="../embeddings/oleObject260.bin"/><Relationship Id="rId2" Type="http://schemas.openxmlformats.org/officeDocument/2006/relationships/slideLayout" Target="../slideLayouts/slideLayout2.xml"/><Relationship Id="rId16" Type="http://schemas.openxmlformats.org/officeDocument/2006/relationships/image" Target="../media/image201.emf"/><Relationship Id="rId20" Type="http://schemas.openxmlformats.org/officeDocument/2006/relationships/image" Target="../media/image203.emf"/><Relationship Id="rId1" Type="http://schemas.openxmlformats.org/officeDocument/2006/relationships/vmlDrawing" Target="../drawings/vmlDrawing34.vml"/><Relationship Id="rId6" Type="http://schemas.openxmlformats.org/officeDocument/2006/relationships/image" Target="../media/image196.emf"/><Relationship Id="rId11" Type="http://schemas.openxmlformats.org/officeDocument/2006/relationships/oleObject" Target="../embeddings/oleObject257.bin"/><Relationship Id="rId5" Type="http://schemas.openxmlformats.org/officeDocument/2006/relationships/oleObject" Target="../embeddings/oleObject254.bin"/><Relationship Id="rId15" Type="http://schemas.openxmlformats.org/officeDocument/2006/relationships/oleObject" Target="../embeddings/oleObject259.bin"/><Relationship Id="rId10" Type="http://schemas.openxmlformats.org/officeDocument/2006/relationships/image" Target="../media/image198.emf"/><Relationship Id="rId19" Type="http://schemas.openxmlformats.org/officeDocument/2006/relationships/oleObject" Target="../embeddings/oleObject261.bin"/><Relationship Id="rId4" Type="http://schemas.openxmlformats.org/officeDocument/2006/relationships/image" Target="../media/image195.emf"/><Relationship Id="rId9" Type="http://schemas.openxmlformats.org/officeDocument/2006/relationships/oleObject" Target="../embeddings/oleObject256.bin"/><Relationship Id="rId14" Type="http://schemas.openxmlformats.org/officeDocument/2006/relationships/image" Target="../media/image200.emf"/><Relationship Id="rId22" Type="http://schemas.openxmlformats.org/officeDocument/2006/relationships/oleObject" Target="../embeddings/oleObject263.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67.bin"/><Relationship Id="rId13" Type="http://schemas.openxmlformats.org/officeDocument/2006/relationships/oleObject" Target="../embeddings/oleObject270.bin"/><Relationship Id="rId18" Type="http://schemas.openxmlformats.org/officeDocument/2006/relationships/image" Target="../media/image210.emf"/><Relationship Id="rId3" Type="http://schemas.openxmlformats.org/officeDocument/2006/relationships/oleObject" Target="../embeddings/oleObject264.bin"/><Relationship Id="rId21" Type="http://schemas.openxmlformats.org/officeDocument/2006/relationships/oleObject" Target="../embeddings/oleObject274.bin"/><Relationship Id="rId7" Type="http://schemas.openxmlformats.org/officeDocument/2006/relationships/oleObject" Target="../embeddings/oleObject266.bin"/><Relationship Id="rId12" Type="http://schemas.openxmlformats.org/officeDocument/2006/relationships/image" Target="../media/image207.emf"/><Relationship Id="rId17" Type="http://schemas.openxmlformats.org/officeDocument/2006/relationships/oleObject" Target="../embeddings/oleObject272.bin"/><Relationship Id="rId2" Type="http://schemas.openxmlformats.org/officeDocument/2006/relationships/slideLayout" Target="../slideLayouts/slideLayout2.xml"/><Relationship Id="rId16" Type="http://schemas.openxmlformats.org/officeDocument/2006/relationships/image" Target="../media/image209.emf"/><Relationship Id="rId20" Type="http://schemas.openxmlformats.org/officeDocument/2006/relationships/image" Target="../media/image211.emf"/><Relationship Id="rId1" Type="http://schemas.openxmlformats.org/officeDocument/2006/relationships/vmlDrawing" Target="../drawings/vmlDrawing35.vml"/><Relationship Id="rId6" Type="http://schemas.openxmlformats.org/officeDocument/2006/relationships/image" Target="../media/image205.emf"/><Relationship Id="rId11" Type="http://schemas.openxmlformats.org/officeDocument/2006/relationships/oleObject" Target="../embeddings/oleObject269.bin"/><Relationship Id="rId24" Type="http://schemas.openxmlformats.org/officeDocument/2006/relationships/oleObject" Target="../embeddings/oleObject276.bin"/><Relationship Id="rId5" Type="http://schemas.openxmlformats.org/officeDocument/2006/relationships/oleObject" Target="../embeddings/oleObject265.bin"/><Relationship Id="rId15" Type="http://schemas.openxmlformats.org/officeDocument/2006/relationships/oleObject" Target="../embeddings/oleObject271.bin"/><Relationship Id="rId23" Type="http://schemas.openxmlformats.org/officeDocument/2006/relationships/image" Target="../media/image212.emf"/><Relationship Id="rId10" Type="http://schemas.openxmlformats.org/officeDocument/2006/relationships/image" Target="../media/image206.emf"/><Relationship Id="rId19" Type="http://schemas.openxmlformats.org/officeDocument/2006/relationships/oleObject" Target="../embeddings/oleObject273.bin"/><Relationship Id="rId4" Type="http://schemas.openxmlformats.org/officeDocument/2006/relationships/image" Target="../media/image204.emf"/><Relationship Id="rId9" Type="http://schemas.openxmlformats.org/officeDocument/2006/relationships/oleObject" Target="../embeddings/oleObject268.bin"/><Relationship Id="rId14" Type="http://schemas.openxmlformats.org/officeDocument/2006/relationships/image" Target="../media/image208.emf"/><Relationship Id="rId22" Type="http://schemas.openxmlformats.org/officeDocument/2006/relationships/oleObject" Target="../embeddings/oleObject275.bin"/></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8" Type="http://schemas.openxmlformats.org/officeDocument/2006/relationships/image" Target="../media/image215.emf"/><Relationship Id="rId13" Type="http://schemas.openxmlformats.org/officeDocument/2006/relationships/oleObject" Target="../embeddings/oleObject282.bin"/><Relationship Id="rId18" Type="http://schemas.openxmlformats.org/officeDocument/2006/relationships/image" Target="../media/image218.emf"/><Relationship Id="rId3" Type="http://schemas.openxmlformats.org/officeDocument/2006/relationships/oleObject" Target="../embeddings/oleObject277.bin"/><Relationship Id="rId21" Type="http://schemas.openxmlformats.org/officeDocument/2006/relationships/oleObject" Target="../embeddings/oleObject288.bin"/><Relationship Id="rId7" Type="http://schemas.openxmlformats.org/officeDocument/2006/relationships/oleObject" Target="../embeddings/oleObject279.bin"/><Relationship Id="rId12" Type="http://schemas.openxmlformats.org/officeDocument/2006/relationships/image" Target="../media/image217.emf"/><Relationship Id="rId17" Type="http://schemas.openxmlformats.org/officeDocument/2006/relationships/oleObject" Target="../embeddings/oleObject286.bin"/><Relationship Id="rId2" Type="http://schemas.openxmlformats.org/officeDocument/2006/relationships/slideLayout" Target="../slideLayouts/slideLayout2.xml"/><Relationship Id="rId16" Type="http://schemas.openxmlformats.org/officeDocument/2006/relationships/oleObject" Target="../embeddings/oleObject285.bin"/><Relationship Id="rId20" Type="http://schemas.openxmlformats.org/officeDocument/2006/relationships/image" Target="../media/image179.emf"/><Relationship Id="rId1" Type="http://schemas.openxmlformats.org/officeDocument/2006/relationships/vmlDrawing" Target="../drawings/vmlDrawing36.vml"/><Relationship Id="rId6" Type="http://schemas.openxmlformats.org/officeDocument/2006/relationships/image" Target="../media/image214.emf"/><Relationship Id="rId11" Type="http://schemas.openxmlformats.org/officeDocument/2006/relationships/oleObject" Target="../embeddings/oleObject281.bin"/><Relationship Id="rId5" Type="http://schemas.openxmlformats.org/officeDocument/2006/relationships/oleObject" Target="../embeddings/oleObject278.bin"/><Relationship Id="rId15" Type="http://schemas.openxmlformats.org/officeDocument/2006/relationships/oleObject" Target="../embeddings/oleObject284.bin"/><Relationship Id="rId10" Type="http://schemas.openxmlformats.org/officeDocument/2006/relationships/image" Target="../media/image216.emf"/><Relationship Id="rId19" Type="http://schemas.openxmlformats.org/officeDocument/2006/relationships/oleObject" Target="../embeddings/oleObject287.bin"/><Relationship Id="rId4" Type="http://schemas.openxmlformats.org/officeDocument/2006/relationships/image" Target="../media/image213.emf"/><Relationship Id="rId9" Type="http://schemas.openxmlformats.org/officeDocument/2006/relationships/oleObject" Target="../embeddings/oleObject280.bin"/><Relationship Id="rId14" Type="http://schemas.openxmlformats.org/officeDocument/2006/relationships/oleObject" Target="../embeddings/oleObject283.bin"/><Relationship Id="rId22" Type="http://schemas.openxmlformats.org/officeDocument/2006/relationships/image" Target="../media/image219.emf"/></Relationships>
</file>

<file path=ppt/slides/_rels/slide41.xml.rels><?xml version="1.0" encoding="UTF-8" standalone="yes"?>
<Relationships xmlns="http://schemas.openxmlformats.org/package/2006/relationships"><Relationship Id="rId8" Type="http://schemas.openxmlformats.org/officeDocument/2006/relationships/image" Target="../media/image222.emf"/><Relationship Id="rId13" Type="http://schemas.openxmlformats.org/officeDocument/2006/relationships/oleObject" Target="../embeddings/oleObject294.bin"/><Relationship Id="rId3" Type="http://schemas.openxmlformats.org/officeDocument/2006/relationships/oleObject" Target="../embeddings/oleObject289.bin"/><Relationship Id="rId7" Type="http://schemas.openxmlformats.org/officeDocument/2006/relationships/oleObject" Target="../embeddings/oleObject291.bin"/><Relationship Id="rId12" Type="http://schemas.openxmlformats.org/officeDocument/2006/relationships/image" Target="../media/image224.emf"/><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221.emf"/><Relationship Id="rId11" Type="http://schemas.openxmlformats.org/officeDocument/2006/relationships/oleObject" Target="../embeddings/oleObject293.bin"/><Relationship Id="rId5" Type="http://schemas.openxmlformats.org/officeDocument/2006/relationships/oleObject" Target="../embeddings/oleObject290.bin"/><Relationship Id="rId10" Type="http://schemas.openxmlformats.org/officeDocument/2006/relationships/image" Target="../media/image223.emf"/><Relationship Id="rId4" Type="http://schemas.openxmlformats.org/officeDocument/2006/relationships/image" Target="../media/image220.emf"/><Relationship Id="rId9" Type="http://schemas.openxmlformats.org/officeDocument/2006/relationships/oleObject" Target="../embeddings/oleObject292.bin"/><Relationship Id="rId14" Type="http://schemas.openxmlformats.org/officeDocument/2006/relationships/image" Target="../media/image225.emf"/></Relationships>
</file>

<file path=ppt/slides/_rels/slide42.xml.rels><?xml version="1.0" encoding="UTF-8" standalone="yes"?>
<Relationships xmlns="http://schemas.openxmlformats.org/package/2006/relationships"><Relationship Id="rId8" Type="http://schemas.openxmlformats.org/officeDocument/2006/relationships/image" Target="../media/image228.emf"/><Relationship Id="rId3" Type="http://schemas.openxmlformats.org/officeDocument/2006/relationships/oleObject" Target="../embeddings/oleObject295.bin"/><Relationship Id="rId7" Type="http://schemas.openxmlformats.org/officeDocument/2006/relationships/oleObject" Target="../embeddings/oleObject297.bin"/><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image" Target="../media/image227.emf"/><Relationship Id="rId5" Type="http://schemas.openxmlformats.org/officeDocument/2006/relationships/oleObject" Target="../embeddings/oleObject296.bin"/><Relationship Id="rId4" Type="http://schemas.openxmlformats.org/officeDocument/2006/relationships/image" Target="../media/image226.emf"/><Relationship Id="rId9" Type="http://schemas.openxmlformats.org/officeDocument/2006/relationships/oleObject" Target="../embeddings/oleObject298.bin"/></Relationships>
</file>

<file path=ppt/slides/_rels/slide43.xml.rels><?xml version="1.0" encoding="UTF-8" standalone="yes"?>
<Relationships xmlns="http://schemas.openxmlformats.org/package/2006/relationships"><Relationship Id="rId8" Type="http://schemas.openxmlformats.org/officeDocument/2006/relationships/image" Target="../media/image231.emf"/><Relationship Id="rId3" Type="http://schemas.openxmlformats.org/officeDocument/2006/relationships/oleObject" Target="../embeddings/oleObject299.bin"/><Relationship Id="rId7" Type="http://schemas.openxmlformats.org/officeDocument/2006/relationships/oleObject" Target="../embeddings/oleObject301.bin"/><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230.emf"/><Relationship Id="rId5" Type="http://schemas.openxmlformats.org/officeDocument/2006/relationships/oleObject" Target="../embeddings/oleObject300.bin"/><Relationship Id="rId10" Type="http://schemas.openxmlformats.org/officeDocument/2006/relationships/image" Target="../media/image232.emf"/><Relationship Id="rId4" Type="http://schemas.openxmlformats.org/officeDocument/2006/relationships/image" Target="../media/image229.emf"/><Relationship Id="rId9" Type="http://schemas.openxmlformats.org/officeDocument/2006/relationships/oleObject" Target="../embeddings/oleObject302.bin"/></Relationships>
</file>

<file path=ppt/slides/_rels/slide44.xml.rels><?xml version="1.0" encoding="UTF-8" standalone="yes"?>
<Relationships xmlns="http://schemas.openxmlformats.org/package/2006/relationships"><Relationship Id="rId8" Type="http://schemas.openxmlformats.org/officeDocument/2006/relationships/image" Target="../media/image235.emf"/><Relationship Id="rId3" Type="http://schemas.openxmlformats.org/officeDocument/2006/relationships/oleObject" Target="../embeddings/oleObject303.bin"/><Relationship Id="rId7" Type="http://schemas.openxmlformats.org/officeDocument/2006/relationships/oleObject" Target="../embeddings/oleObject305.bin"/><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234.emf"/><Relationship Id="rId5" Type="http://schemas.openxmlformats.org/officeDocument/2006/relationships/oleObject" Target="../embeddings/oleObject304.bin"/><Relationship Id="rId10" Type="http://schemas.openxmlformats.org/officeDocument/2006/relationships/image" Target="../media/image236.emf"/><Relationship Id="rId4" Type="http://schemas.openxmlformats.org/officeDocument/2006/relationships/image" Target="../media/image233.emf"/><Relationship Id="rId9" Type="http://schemas.openxmlformats.org/officeDocument/2006/relationships/oleObject" Target="../embeddings/oleObject306.bin"/></Relationships>
</file>

<file path=ppt/slides/_rels/slide45.xml.rels><?xml version="1.0" encoding="UTF-8" standalone="yes"?>
<Relationships xmlns="http://schemas.openxmlformats.org/package/2006/relationships"><Relationship Id="rId8" Type="http://schemas.openxmlformats.org/officeDocument/2006/relationships/image" Target="../media/image235.emf"/><Relationship Id="rId13" Type="http://schemas.openxmlformats.org/officeDocument/2006/relationships/oleObject" Target="../embeddings/oleObject313.bin"/><Relationship Id="rId3" Type="http://schemas.openxmlformats.org/officeDocument/2006/relationships/oleObject" Target="../embeddings/oleObject307.bin"/><Relationship Id="rId7" Type="http://schemas.openxmlformats.org/officeDocument/2006/relationships/oleObject" Target="../embeddings/oleObject309.bin"/><Relationship Id="rId12" Type="http://schemas.openxmlformats.org/officeDocument/2006/relationships/oleObject" Target="../embeddings/oleObject312.bin"/><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234.emf"/><Relationship Id="rId11" Type="http://schemas.openxmlformats.org/officeDocument/2006/relationships/oleObject" Target="../embeddings/oleObject311.bin"/><Relationship Id="rId5" Type="http://schemas.openxmlformats.org/officeDocument/2006/relationships/oleObject" Target="../embeddings/oleObject308.bin"/><Relationship Id="rId10" Type="http://schemas.openxmlformats.org/officeDocument/2006/relationships/image" Target="../media/image237.emf"/><Relationship Id="rId4" Type="http://schemas.openxmlformats.org/officeDocument/2006/relationships/image" Target="../media/image233.emf"/><Relationship Id="rId9" Type="http://schemas.openxmlformats.org/officeDocument/2006/relationships/oleObject" Target="../embeddings/oleObject310.bin"/><Relationship Id="rId14" Type="http://schemas.openxmlformats.org/officeDocument/2006/relationships/image" Target="../media/image236.emf"/></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316.bin"/><Relationship Id="rId3" Type="http://schemas.openxmlformats.org/officeDocument/2006/relationships/notesSlide" Target="../notesSlides/notesSlide28.xml"/><Relationship Id="rId7" Type="http://schemas.openxmlformats.org/officeDocument/2006/relationships/image" Target="../media/image239.emf"/><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oleObject" Target="../embeddings/oleObject315.bin"/><Relationship Id="rId11" Type="http://schemas.openxmlformats.org/officeDocument/2006/relationships/image" Target="../media/image241.emf"/><Relationship Id="rId5" Type="http://schemas.openxmlformats.org/officeDocument/2006/relationships/image" Target="../media/image238.emf"/><Relationship Id="rId10" Type="http://schemas.openxmlformats.org/officeDocument/2006/relationships/oleObject" Target="../embeddings/oleObject317.bin"/><Relationship Id="rId4" Type="http://schemas.openxmlformats.org/officeDocument/2006/relationships/oleObject" Target="../embeddings/oleObject314.bin"/><Relationship Id="rId9" Type="http://schemas.openxmlformats.org/officeDocument/2006/relationships/image" Target="../media/image240.em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320.bin"/><Relationship Id="rId13" Type="http://schemas.openxmlformats.org/officeDocument/2006/relationships/image" Target="../media/image246.emf"/><Relationship Id="rId18" Type="http://schemas.openxmlformats.org/officeDocument/2006/relationships/oleObject" Target="../embeddings/oleObject326.bin"/><Relationship Id="rId26" Type="http://schemas.openxmlformats.org/officeDocument/2006/relationships/oleObject" Target="../embeddings/oleObject330.bin"/><Relationship Id="rId3" Type="http://schemas.openxmlformats.org/officeDocument/2006/relationships/notesSlide" Target="../notesSlides/notesSlide29.xml"/><Relationship Id="rId21" Type="http://schemas.openxmlformats.org/officeDocument/2006/relationships/image" Target="../media/image249.emf"/><Relationship Id="rId7" Type="http://schemas.openxmlformats.org/officeDocument/2006/relationships/image" Target="../media/image243.emf"/><Relationship Id="rId12" Type="http://schemas.openxmlformats.org/officeDocument/2006/relationships/oleObject" Target="../embeddings/oleObject322.bin"/><Relationship Id="rId17" Type="http://schemas.openxmlformats.org/officeDocument/2006/relationships/image" Target="../media/image247.emf"/><Relationship Id="rId25" Type="http://schemas.openxmlformats.org/officeDocument/2006/relationships/image" Target="../media/image251.emf"/><Relationship Id="rId2" Type="http://schemas.openxmlformats.org/officeDocument/2006/relationships/slideLayout" Target="../slideLayouts/slideLayout2.xml"/><Relationship Id="rId16" Type="http://schemas.openxmlformats.org/officeDocument/2006/relationships/oleObject" Target="../embeddings/oleObject325.bin"/><Relationship Id="rId20" Type="http://schemas.openxmlformats.org/officeDocument/2006/relationships/oleObject" Target="../embeddings/oleObject327.bin"/><Relationship Id="rId29" Type="http://schemas.openxmlformats.org/officeDocument/2006/relationships/image" Target="../media/image253.emf"/><Relationship Id="rId1" Type="http://schemas.openxmlformats.org/officeDocument/2006/relationships/vmlDrawing" Target="../drawings/vmlDrawing43.vml"/><Relationship Id="rId6" Type="http://schemas.openxmlformats.org/officeDocument/2006/relationships/oleObject" Target="../embeddings/oleObject319.bin"/><Relationship Id="rId11" Type="http://schemas.openxmlformats.org/officeDocument/2006/relationships/image" Target="../media/image245.emf"/><Relationship Id="rId24" Type="http://schemas.openxmlformats.org/officeDocument/2006/relationships/oleObject" Target="../embeddings/oleObject329.bin"/><Relationship Id="rId5" Type="http://schemas.openxmlformats.org/officeDocument/2006/relationships/image" Target="../media/image242.emf"/><Relationship Id="rId15" Type="http://schemas.openxmlformats.org/officeDocument/2006/relationships/oleObject" Target="../embeddings/oleObject324.bin"/><Relationship Id="rId23" Type="http://schemas.openxmlformats.org/officeDocument/2006/relationships/image" Target="../media/image250.emf"/><Relationship Id="rId28" Type="http://schemas.openxmlformats.org/officeDocument/2006/relationships/oleObject" Target="../embeddings/oleObject331.bin"/><Relationship Id="rId10" Type="http://schemas.openxmlformats.org/officeDocument/2006/relationships/oleObject" Target="../embeddings/oleObject321.bin"/><Relationship Id="rId19" Type="http://schemas.openxmlformats.org/officeDocument/2006/relationships/image" Target="../media/image248.emf"/><Relationship Id="rId4" Type="http://schemas.openxmlformats.org/officeDocument/2006/relationships/oleObject" Target="../embeddings/oleObject318.bin"/><Relationship Id="rId9" Type="http://schemas.openxmlformats.org/officeDocument/2006/relationships/image" Target="../media/image244.emf"/><Relationship Id="rId14" Type="http://schemas.openxmlformats.org/officeDocument/2006/relationships/oleObject" Target="../embeddings/oleObject323.bin"/><Relationship Id="rId22" Type="http://schemas.openxmlformats.org/officeDocument/2006/relationships/oleObject" Target="../embeddings/oleObject328.bin"/><Relationship Id="rId27" Type="http://schemas.openxmlformats.org/officeDocument/2006/relationships/image" Target="../media/image252.e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334.bin"/><Relationship Id="rId13" Type="http://schemas.openxmlformats.org/officeDocument/2006/relationships/image" Target="../media/image256.emf"/><Relationship Id="rId18" Type="http://schemas.openxmlformats.org/officeDocument/2006/relationships/oleObject" Target="../embeddings/oleObject339.bin"/><Relationship Id="rId26" Type="http://schemas.openxmlformats.org/officeDocument/2006/relationships/oleObject" Target="../embeddings/oleObject343.bin"/><Relationship Id="rId3" Type="http://schemas.openxmlformats.org/officeDocument/2006/relationships/notesSlide" Target="../notesSlides/notesSlide30.xml"/><Relationship Id="rId21" Type="http://schemas.openxmlformats.org/officeDocument/2006/relationships/image" Target="../media/image259.emf"/><Relationship Id="rId7" Type="http://schemas.openxmlformats.org/officeDocument/2006/relationships/image" Target="../media/image248.emf"/><Relationship Id="rId12" Type="http://schemas.openxmlformats.org/officeDocument/2006/relationships/oleObject" Target="../embeddings/oleObject336.bin"/><Relationship Id="rId17" Type="http://schemas.openxmlformats.org/officeDocument/2006/relationships/image" Target="../media/image257.emf"/><Relationship Id="rId25" Type="http://schemas.openxmlformats.org/officeDocument/2006/relationships/image" Target="../media/image261.emf"/><Relationship Id="rId2" Type="http://schemas.openxmlformats.org/officeDocument/2006/relationships/slideLayout" Target="../slideLayouts/slideLayout2.xml"/><Relationship Id="rId16" Type="http://schemas.openxmlformats.org/officeDocument/2006/relationships/oleObject" Target="../embeddings/oleObject338.bin"/><Relationship Id="rId20" Type="http://schemas.openxmlformats.org/officeDocument/2006/relationships/oleObject" Target="../embeddings/oleObject340.bin"/><Relationship Id="rId29" Type="http://schemas.openxmlformats.org/officeDocument/2006/relationships/image" Target="../media/image242.emf"/><Relationship Id="rId1" Type="http://schemas.openxmlformats.org/officeDocument/2006/relationships/vmlDrawing" Target="../drawings/vmlDrawing44.vml"/><Relationship Id="rId6" Type="http://schemas.openxmlformats.org/officeDocument/2006/relationships/oleObject" Target="../embeddings/oleObject333.bin"/><Relationship Id="rId11" Type="http://schemas.openxmlformats.org/officeDocument/2006/relationships/image" Target="../media/image255.emf"/><Relationship Id="rId24" Type="http://schemas.openxmlformats.org/officeDocument/2006/relationships/oleObject" Target="../embeddings/oleObject342.bin"/><Relationship Id="rId5" Type="http://schemas.openxmlformats.org/officeDocument/2006/relationships/image" Target="../media/image245.emf"/><Relationship Id="rId15" Type="http://schemas.openxmlformats.org/officeDocument/2006/relationships/image" Target="../media/image244.emf"/><Relationship Id="rId23" Type="http://schemas.openxmlformats.org/officeDocument/2006/relationships/image" Target="../media/image260.emf"/><Relationship Id="rId28" Type="http://schemas.openxmlformats.org/officeDocument/2006/relationships/oleObject" Target="../embeddings/oleObject344.bin"/><Relationship Id="rId10" Type="http://schemas.openxmlformats.org/officeDocument/2006/relationships/oleObject" Target="../embeddings/oleObject335.bin"/><Relationship Id="rId19" Type="http://schemas.openxmlformats.org/officeDocument/2006/relationships/image" Target="../media/image258.emf"/><Relationship Id="rId4" Type="http://schemas.openxmlformats.org/officeDocument/2006/relationships/oleObject" Target="../embeddings/oleObject332.bin"/><Relationship Id="rId9" Type="http://schemas.openxmlformats.org/officeDocument/2006/relationships/image" Target="../media/image254.emf"/><Relationship Id="rId14" Type="http://schemas.openxmlformats.org/officeDocument/2006/relationships/oleObject" Target="../embeddings/oleObject337.bin"/><Relationship Id="rId22" Type="http://schemas.openxmlformats.org/officeDocument/2006/relationships/oleObject" Target="../embeddings/oleObject341.bin"/><Relationship Id="rId27" Type="http://schemas.openxmlformats.org/officeDocument/2006/relationships/image" Target="../media/image262.e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47.bin"/><Relationship Id="rId13" Type="http://schemas.openxmlformats.org/officeDocument/2006/relationships/image" Target="../media/image258.emf"/><Relationship Id="rId18" Type="http://schemas.openxmlformats.org/officeDocument/2006/relationships/oleObject" Target="../embeddings/oleObject352.bin"/><Relationship Id="rId3" Type="http://schemas.openxmlformats.org/officeDocument/2006/relationships/notesSlide" Target="../notesSlides/notesSlide31.xml"/><Relationship Id="rId21" Type="http://schemas.openxmlformats.org/officeDocument/2006/relationships/image" Target="../media/image262.emf"/><Relationship Id="rId7" Type="http://schemas.openxmlformats.org/officeDocument/2006/relationships/image" Target="../media/image255.emf"/><Relationship Id="rId12" Type="http://schemas.openxmlformats.org/officeDocument/2006/relationships/oleObject" Target="../embeddings/oleObject349.bin"/><Relationship Id="rId17" Type="http://schemas.openxmlformats.org/officeDocument/2006/relationships/image" Target="../media/image266.emf"/><Relationship Id="rId2" Type="http://schemas.openxmlformats.org/officeDocument/2006/relationships/slideLayout" Target="../slideLayouts/slideLayout2.xml"/><Relationship Id="rId16" Type="http://schemas.openxmlformats.org/officeDocument/2006/relationships/oleObject" Target="../embeddings/oleObject351.bin"/><Relationship Id="rId20" Type="http://schemas.openxmlformats.org/officeDocument/2006/relationships/oleObject" Target="../embeddings/oleObject353.bin"/><Relationship Id="rId1" Type="http://schemas.openxmlformats.org/officeDocument/2006/relationships/vmlDrawing" Target="../drawings/vmlDrawing45.vml"/><Relationship Id="rId6" Type="http://schemas.openxmlformats.org/officeDocument/2006/relationships/oleObject" Target="../embeddings/oleObject346.bin"/><Relationship Id="rId11" Type="http://schemas.openxmlformats.org/officeDocument/2006/relationships/image" Target="../media/image264.emf"/><Relationship Id="rId5" Type="http://schemas.openxmlformats.org/officeDocument/2006/relationships/image" Target="../media/image263.emf"/><Relationship Id="rId15" Type="http://schemas.openxmlformats.org/officeDocument/2006/relationships/image" Target="../media/image265.emf"/><Relationship Id="rId23" Type="http://schemas.openxmlformats.org/officeDocument/2006/relationships/image" Target="../media/image242.emf"/><Relationship Id="rId10" Type="http://schemas.openxmlformats.org/officeDocument/2006/relationships/oleObject" Target="../embeddings/oleObject348.bin"/><Relationship Id="rId19" Type="http://schemas.openxmlformats.org/officeDocument/2006/relationships/image" Target="../media/image267.emf"/><Relationship Id="rId4" Type="http://schemas.openxmlformats.org/officeDocument/2006/relationships/oleObject" Target="../embeddings/oleObject345.bin"/><Relationship Id="rId9" Type="http://schemas.openxmlformats.org/officeDocument/2006/relationships/image" Target="../media/image244.emf"/><Relationship Id="rId14" Type="http://schemas.openxmlformats.org/officeDocument/2006/relationships/oleObject" Target="../embeddings/oleObject350.bin"/><Relationship Id="rId22" Type="http://schemas.openxmlformats.org/officeDocument/2006/relationships/oleObject" Target="../embeddings/oleObject354.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0.emf"/><Relationship Id="rId18" Type="http://schemas.openxmlformats.org/officeDocument/2006/relationships/oleObject" Target="../embeddings/oleObject13.bin"/><Relationship Id="rId26" Type="http://schemas.openxmlformats.org/officeDocument/2006/relationships/oleObject" Target="../embeddings/oleObject17.bin"/><Relationship Id="rId3" Type="http://schemas.openxmlformats.org/officeDocument/2006/relationships/notesSlide" Target="../notesSlides/notesSlide1.xml"/><Relationship Id="rId21" Type="http://schemas.openxmlformats.org/officeDocument/2006/relationships/image" Target="../media/image14.emf"/><Relationship Id="rId7" Type="http://schemas.openxmlformats.org/officeDocument/2006/relationships/image" Target="../media/image7.emf"/><Relationship Id="rId12" Type="http://schemas.openxmlformats.org/officeDocument/2006/relationships/oleObject" Target="../embeddings/oleObject10.bin"/><Relationship Id="rId17" Type="http://schemas.openxmlformats.org/officeDocument/2006/relationships/image" Target="../media/image12.emf"/><Relationship Id="rId25" Type="http://schemas.openxmlformats.org/officeDocument/2006/relationships/image" Target="../media/image16.emf"/><Relationship Id="rId2" Type="http://schemas.openxmlformats.org/officeDocument/2006/relationships/slideLayout" Target="../slideLayouts/slideLayout2.xml"/><Relationship Id="rId16" Type="http://schemas.openxmlformats.org/officeDocument/2006/relationships/oleObject" Target="../embeddings/oleObject12.bin"/><Relationship Id="rId20" Type="http://schemas.openxmlformats.org/officeDocument/2006/relationships/oleObject" Target="../embeddings/oleObject14.bin"/><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9.emf"/><Relationship Id="rId24" Type="http://schemas.openxmlformats.org/officeDocument/2006/relationships/oleObject" Target="../embeddings/oleObject16.bin"/><Relationship Id="rId5" Type="http://schemas.openxmlformats.org/officeDocument/2006/relationships/image" Target="../media/image6.emf"/><Relationship Id="rId15" Type="http://schemas.openxmlformats.org/officeDocument/2006/relationships/image" Target="../media/image11.emf"/><Relationship Id="rId23" Type="http://schemas.openxmlformats.org/officeDocument/2006/relationships/image" Target="../media/image15.emf"/><Relationship Id="rId10" Type="http://schemas.openxmlformats.org/officeDocument/2006/relationships/oleObject" Target="../embeddings/oleObject9.bin"/><Relationship Id="rId19" Type="http://schemas.openxmlformats.org/officeDocument/2006/relationships/image" Target="../media/image13.emf"/><Relationship Id="rId4" Type="http://schemas.openxmlformats.org/officeDocument/2006/relationships/oleObject" Target="../embeddings/oleObject6.bin"/><Relationship Id="rId9" Type="http://schemas.openxmlformats.org/officeDocument/2006/relationships/image" Target="../media/image8.emf"/><Relationship Id="rId14" Type="http://schemas.openxmlformats.org/officeDocument/2006/relationships/oleObject" Target="../embeddings/oleObject11.bin"/><Relationship Id="rId22" Type="http://schemas.openxmlformats.org/officeDocument/2006/relationships/oleObject" Target="../embeddings/oleObject15.bin"/><Relationship Id="rId27" Type="http://schemas.openxmlformats.org/officeDocument/2006/relationships/image" Target="../media/image17.emf"/></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57.bin"/><Relationship Id="rId13" Type="http://schemas.openxmlformats.org/officeDocument/2006/relationships/image" Target="../media/image242.emf"/><Relationship Id="rId3" Type="http://schemas.openxmlformats.org/officeDocument/2006/relationships/notesSlide" Target="../notesSlides/notesSlide32.xml"/><Relationship Id="rId7" Type="http://schemas.openxmlformats.org/officeDocument/2006/relationships/image" Target="../media/image265.emf"/><Relationship Id="rId12" Type="http://schemas.openxmlformats.org/officeDocument/2006/relationships/oleObject" Target="../embeddings/oleObject359.bin"/><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oleObject" Target="../embeddings/oleObject356.bin"/><Relationship Id="rId11" Type="http://schemas.openxmlformats.org/officeDocument/2006/relationships/image" Target="../media/image270.emf"/><Relationship Id="rId5" Type="http://schemas.openxmlformats.org/officeDocument/2006/relationships/image" Target="../media/image268.emf"/><Relationship Id="rId15" Type="http://schemas.openxmlformats.org/officeDocument/2006/relationships/image" Target="../media/image271.emf"/><Relationship Id="rId10" Type="http://schemas.openxmlformats.org/officeDocument/2006/relationships/oleObject" Target="../embeddings/oleObject358.bin"/><Relationship Id="rId4" Type="http://schemas.openxmlformats.org/officeDocument/2006/relationships/oleObject" Target="../embeddings/oleObject355.bin"/><Relationship Id="rId9" Type="http://schemas.openxmlformats.org/officeDocument/2006/relationships/image" Target="../media/image269.emf"/><Relationship Id="rId14" Type="http://schemas.openxmlformats.org/officeDocument/2006/relationships/oleObject" Target="../embeddings/oleObject360.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363.bin"/><Relationship Id="rId13" Type="http://schemas.openxmlformats.org/officeDocument/2006/relationships/image" Target="../media/image275.emf"/><Relationship Id="rId3" Type="http://schemas.openxmlformats.org/officeDocument/2006/relationships/notesSlide" Target="../notesSlides/notesSlide33.xml"/><Relationship Id="rId7" Type="http://schemas.openxmlformats.org/officeDocument/2006/relationships/image" Target="../media/image246.emf"/><Relationship Id="rId12" Type="http://schemas.openxmlformats.org/officeDocument/2006/relationships/oleObject" Target="../embeddings/oleObject365.bin"/><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oleObject" Target="../embeddings/oleObject362.bin"/><Relationship Id="rId11" Type="http://schemas.openxmlformats.org/officeDocument/2006/relationships/image" Target="../media/image274.emf"/><Relationship Id="rId5" Type="http://schemas.openxmlformats.org/officeDocument/2006/relationships/image" Target="../media/image272.emf"/><Relationship Id="rId10" Type="http://schemas.openxmlformats.org/officeDocument/2006/relationships/oleObject" Target="../embeddings/oleObject364.bin"/><Relationship Id="rId4" Type="http://schemas.openxmlformats.org/officeDocument/2006/relationships/oleObject" Target="../embeddings/oleObject361.bin"/><Relationship Id="rId9" Type="http://schemas.openxmlformats.org/officeDocument/2006/relationships/image" Target="../media/image273.emf"/></Relationships>
</file>

<file path=ppt/slides/_rels/slide52.xml.rels><?xml version="1.0" encoding="UTF-8" standalone="yes"?>
<Relationships xmlns="http://schemas.openxmlformats.org/package/2006/relationships"><Relationship Id="rId26" Type="http://schemas.openxmlformats.org/officeDocument/2006/relationships/image" Target="../media/image279.emf"/><Relationship Id="rId21" Type="http://schemas.openxmlformats.org/officeDocument/2006/relationships/oleObject" Target="../embeddings/oleObject382.bin"/><Relationship Id="rId42" Type="http://schemas.openxmlformats.org/officeDocument/2006/relationships/oleObject" Target="../embeddings/oleObject397.bin"/><Relationship Id="rId47" Type="http://schemas.openxmlformats.org/officeDocument/2006/relationships/oleObject" Target="../embeddings/oleObject402.bin"/><Relationship Id="rId63" Type="http://schemas.openxmlformats.org/officeDocument/2006/relationships/oleObject" Target="../embeddings/oleObject418.bin"/><Relationship Id="rId68" Type="http://schemas.openxmlformats.org/officeDocument/2006/relationships/oleObject" Target="../embeddings/oleObject423.bin"/><Relationship Id="rId2" Type="http://schemas.openxmlformats.org/officeDocument/2006/relationships/slideLayout" Target="../slideLayouts/slideLayout1.xml"/><Relationship Id="rId16" Type="http://schemas.openxmlformats.org/officeDocument/2006/relationships/oleObject" Target="../embeddings/oleObject377.bin"/><Relationship Id="rId29" Type="http://schemas.openxmlformats.org/officeDocument/2006/relationships/oleObject" Target="../embeddings/oleObject388.bin"/><Relationship Id="rId11" Type="http://schemas.openxmlformats.org/officeDocument/2006/relationships/oleObject" Target="../embeddings/oleObject372.bin"/><Relationship Id="rId24" Type="http://schemas.openxmlformats.org/officeDocument/2006/relationships/oleObject" Target="../embeddings/oleObject384.bin"/><Relationship Id="rId32" Type="http://schemas.openxmlformats.org/officeDocument/2006/relationships/oleObject" Target="../embeddings/oleObject391.bin"/><Relationship Id="rId37" Type="http://schemas.openxmlformats.org/officeDocument/2006/relationships/image" Target="../media/image280.emf"/><Relationship Id="rId40" Type="http://schemas.openxmlformats.org/officeDocument/2006/relationships/image" Target="../media/image283.emf"/><Relationship Id="rId45" Type="http://schemas.openxmlformats.org/officeDocument/2006/relationships/oleObject" Target="../embeddings/oleObject400.bin"/><Relationship Id="rId53" Type="http://schemas.openxmlformats.org/officeDocument/2006/relationships/oleObject" Target="../embeddings/oleObject408.bin"/><Relationship Id="rId58" Type="http://schemas.openxmlformats.org/officeDocument/2006/relationships/oleObject" Target="../embeddings/oleObject413.bin"/><Relationship Id="rId66" Type="http://schemas.openxmlformats.org/officeDocument/2006/relationships/oleObject" Target="../embeddings/oleObject421.bin"/><Relationship Id="rId5" Type="http://schemas.openxmlformats.org/officeDocument/2006/relationships/oleObject" Target="../embeddings/oleObject367.bin"/><Relationship Id="rId61" Type="http://schemas.openxmlformats.org/officeDocument/2006/relationships/oleObject" Target="../embeddings/oleObject416.bin"/><Relationship Id="rId19" Type="http://schemas.openxmlformats.org/officeDocument/2006/relationships/oleObject" Target="../embeddings/oleObject380.bin"/><Relationship Id="rId14" Type="http://schemas.openxmlformats.org/officeDocument/2006/relationships/oleObject" Target="../embeddings/oleObject375.bin"/><Relationship Id="rId22" Type="http://schemas.openxmlformats.org/officeDocument/2006/relationships/image" Target="../media/image278.emf"/><Relationship Id="rId27" Type="http://schemas.openxmlformats.org/officeDocument/2006/relationships/oleObject" Target="../embeddings/oleObject386.bin"/><Relationship Id="rId30" Type="http://schemas.openxmlformats.org/officeDocument/2006/relationships/oleObject" Target="../embeddings/oleObject389.bin"/><Relationship Id="rId35" Type="http://schemas.openxmlformats.org/officeDocument/2006/relationships/oleObject" Target="../embeddings/oleObject394.bin"/><Relationship Id="rId43" Type="http://schemas.openxmlformats.org/officeDocument/2006/relationships/oleObject" Target="../embeddings/oleObject398.bin"/><Relationship Id="rId48" Type="http://schemas.openxmlformats.org/officeDocument/2006/relationships/oleObject" Target="../embeddings/oleObject403.bin"/><Relationship Id="rId56" Type="http://schemas.openxmlformats.org/officeDocument/2006/relationships/oleObject" Target="../embeddings/oleObject411.bin"/><Relationship Id="rId64" Type="http://schemas.openxmlformats.org/officeDocument/2006/relationships/oleObject" Target="../embeddings/oleObject419.bin"/><Relationship Id="rId69" Type="http://schemas.openxmlformats.org/officeDocument/2006/relationships/oleObject" Target="../embeddings/oleObject424.bin"/><Relationship Id="rId8" Type="http://schemas.openxmlformats.org/officeDocument/2006/relationships/oleObject" Target="../embeddings/oleObject369.bin"/><Relationship Id="rId51" Type="http://schemas.openxmlformats.org/officeDocument/2006/relationships/oleObject" Target="../embeddings/oleObject406.bin"/><Relationship Id="rId72" Type="http://schemas.openxmlformats.org/officeDocument/2006/relationships/image" Target="../media/image286.emf"/><Relationship Id="rId3" Type="http://schemas.openxmlformats.org/officeDocument/2006/relationships/oleObject" Target="../embeddings/oleObject366.bin"/><Relationship Id="rId12" Type="http://schemas.openxmlformats.org/officeDocument/2006/relationships/oleObject" Target="../embeddings/oleObject373.bin"/><Relationship Id="rId17" Type="http://schemas.openxmlformats.org/officeDocument/2006/relationships/oleObject" Target="../embeddings/oleObject378.bin"/><Relationship Id="rId25" Type="http://schemas.openxmlformats.org/officeDocument/2006/relationships/oleObject" Target="../embeddings/oleObject385.bin"/><Relationship Id="rId33" Type="http://schemas.openxmlformats.org/officeDocument/2006/relationships/oleObject" Target="../embeddings/oleObject392.bin"/><Relationship Id="rId38" Type="http://schemas.openxmlformats.org/officeDocument/2006/relationships/image" Target="../media/image281.emf"/><Relationship Id="rId46" Type="http://schemas.openxmlformats.org/officeDocument/2006/relationships/oleObject" Target="../embeddings/oleObject401.bin"/><Relationship Id="rId59" Type="http://schemas.openxmlformats.org/officeDocument/2006/relationships/oleObject" Target="../embeddings/oleObject414.bin"/><Relationship Id="rId67" Type="http://schemas.openxmlformats.org/officeDocument/2006/relationships/oleObject" Target="../embeddings/oleObject422.bin"/><Relationship Id="rId20" Type="http://schemas.openxmlformats.org/officeDocument/2006/relationships/oleObject" Target="../embeddings/oleObject381.bin"/><Relationship Id="rId41" Type="http://schemas.openxmlformats.org/officeDocument/2006/relationships/oleObject" Target="../embeddings/oleObject396.bin"/><Relationship Id="rId54" Type="http://schemas.openxmlformats.org/officeDocument/2006/relationships/oleObject" Target="../embeddings/oleObject409.bin"/><Relationship Id="rId62" Type="http://schemas.openxmlformats.org/officeDocument/2006/relationships/oleObject" Target="../embeddings/oleObject417.bin"/><Relationship Id="rId70" Type="http://schemas.openxmlformats.org/officeDocument/2006/relationships/image" Target="../media/image284.emf"/><Relationship Id="rId1" Type="http://schemas.openxmlformats.org/officeDocument/2006/relationships/vmlDrawing" Target="../drawings/vmlDrawing48.vml"/><Relationship Id="rId6" Type="http://schemas.openxmlformats.org/officeDocument/2006/relationships/oleObject" Target="../embeddings/oleObject368.bin"/><Relationship Id="rId15" Type="http://schemas.openxmlformats.org/officeDocument/2006/relationships/oleObject" Target="../embeddings/oleObject376.bin"/><Relationship Id="rId23" Type="http://schemas.openxmlformats.org/officeDocument/2006/relationships/oleObject" Target="../embeddings/oleObject383.bin"/><Relationship Id="rId28" Type="http://schemas.openxmlformats.org/officeDocument/2006/relationships/oleObject" Target="../embeddings/oleObject387.bin"/><Relationship Id="rId36" Type="http://schemas.openxmlformats.org/officeDocument/2006/relationships/oleObject" Target="../embeddings/oleObject395.bin"/><Relationship Id="rId49" Type="http://schemas.openxmlformats.org/officeDocument/2006/relationships/oleObject" Target="../embeddings/oleObject404.bin"/><Relationship Id="rId57" Type="http://schemas.openxmlformats.org/officeDocument/2006/relationships/oleObject" Target="../embeddings/oleObject412.bin"/><Relationship Id="rId10" Type="http://schemas.openxmlformats.org/officeDocument/2006/relationships/oleObject" Target="../embeddings/oleObject371.bin"/><Relationship Id="rId31" Type="http://schemas.openxmlformats.org/officeDocument/2006/relationships/oleObject" Target="../embeddings/oleObject390.bin"/><Relationship Id="rId44" Type="http://schemas.openxmlformats.org/officeDocument/2006/relationships/oleObject" Target="../embeddings/oleObject399.bin"/><Relationship Id="rId52" Type="http://schemas.openxmlformats.org/officeDocument/2006/relationships/oleObject" Target="../embeddings/oleObject407.bin"/><Relationship Id="rId60" Type="http://schemas.openxmlformats.org/officeDocument/2006/relationships/oleObject" Target="../embeddings/oleObject415.bin"/><Relationship Id="rId65" Type="http://schemas.openxmlformats.org/officeDocument/2006/relationships/oleObject" Target="../embeddings/oleObject420.bin"/><Relationship Id="rId73" Type="http://schemas.openxmlformats.org/officeDocument/2006/relationships/image" Target="../media/image287.emf"/><Relationship Id="rId4" Type="http://schemas.openxmlformats.org/officeDocument/2006/relationships/image" Target="../media/image276.emf"/><Relationship Id="rId9" Type="http://schemas.openxmlformats.org/officeDocument/2006/relationships/oleObject" Target="../embeddings/oleObject370.bin"/><Relationship Id="rId13" Type="http://schemas.openxmlformats.org/officeDocument/2006/relationships/oleObject" Target="../embeddings/oleObject374.bin"/><Relationship Id="rId18" Type="http://schemas.openxmlformats.org/officeDocument/2006/relationships/oleObject" Target="../embeddings/oleObject379.bin"/><Relationship Id="rId39" Type="http://schemas.openxmlformats.org/officeDocument/2006/relationships/image" Target="../media/image282.emf"/><Relationship Id="rId34" Type="http://schemas.openxmlformats.org/officeDocument/2006/relationships/oleObject" Target="../embeddings/oleObject393.bin"/><Relationship Id="rId50" Type="http://schemas.openxmlformats.org/officeDocument/2006/relationships/oleObject" Target="../embeddings/oleObject405.bin"/><Relationship Id="rId55" Type="http://schemas.openxmlformats.org/officeDocument/2006/relationships/oleObject" Target="../embeddings/oleObject410.bin"/><Relationship Id="rId7" Type="http://schemas.openxmlformats.org/officeDocument/2006/relationships/image" Target="../media/image277.emf"/><Relationship Id="rId71" Type="http://schemas.openxmlformats.org/officeDocument/2006/relationships/image" Target="../media/image285.emf"/></Relationships>
</file>

<file path=ppt/slides/_rels/slide53.xml.rels><?xml version="1.0" encoding="UTF-8" standalone="yes"?>
<Relationships xmlns="http://schemas.openxmlformats.org/package/2006/relationships"><Relationship Id="rId13" Type="http://schemas.openxmlformats.org/officeDocument/2006/relationships/oleObject" Target="../embeddings/oleObject416.bin"/><Relationship Id="rId18" Type="http://schemas.openxmlformats.org/officeDocument/2006/relationships/oleObject" Target="../embeddings/oleObject421.bin"/><Relationship Id="rId26" Type="http://schemas.openxmlformats.org/officeDocument/2006/relationships/oleObject" Target="../embeddings/oleObject399.bin"/><Relationship Id="rId21" Type="http://schemas.openxmlformats.org/officeDocument/2006/relationships/image" Target="../media/image279.emf"/><Relationship Id="rId34" Type="http://schemas.openxmlformats.org/officeDocument/2006/relationships/image" Target="../media/image284.emf"/><Relationship Id="rId7" Type="http://schemas.openxmlformats.org/officeDocument/2006/relationships/oleObject" Target="../embeddings/oleObject410.bin"/><Relationship Id="rId12" Type="http://schemas.openxmlformats.org/officeDocument/2006/relationships/oleObject" Target="../embeddings/oleObject415.bin"/><Relationship Id="rId17" Type="http://schemas.openxmlformats.org/officeDocument/2006/relationships/oleObject" Target="../embeddings/oleObject420.bin"/><Relationship Id="rId25" Type="http://schemas.openxmlformats.org/officeDocument/2006/relationships/oleObject" Target="../embeddings/oleObject404.bin"/><Relationship Id="rId33" Type="http://schemas.openxmlformats.org/officeDocument/2006/relationships/image" Target="../media/image276.emf"/><Relationship Id="rId2" Type="http://schemas.openxmlformats.org/officeDocument/2006/relationships/slideLayout" Target="../slideLayouts/slideLayout1.xml"/><Relationship Id="rId16" Type="http://schemas.openxmlformats.org/officeDocument/2006/relationships/oleObject" Target="../embeddings/oleObject419.bin"/><Relationship Id="rId20" Type="http://schemas.openxmlformats.org/officeDocument/2006/relationships/oleObject" Target="../embeddings/oleObject398.bin"/><Relationship Id="rId29" Type="http://schemas.openxmlformats.org/officeDocument/2006/relationships/oleObject" Target="../embeddings/oleObject403.bin"/><Relationship Id="rId1" Type="http://schemas.openxmlformats.org/officeDocument/2006/relationships/vmlDrawing" Target="../drawings/vmlDrawing49.vml"/><Relationship Id="rId6" Type="http://schemas.openxmlformats.org/officeDocument/2006/relationships/oleObject" Target="../embeddings/oleObject409.bin"/><Relationship Id="rId11" Type="http://schemas.openxmlformats.org/officeDocument/2006/relationships/oleObject" Target="../embeddings/oleObject414.bin"/><Relationship Id="rId24" Type="http://schemas.openxmlformats.org/officeDocument/2006/relationships/oleObject" Target="../embeddings/oleObject397.bin"/><Relationship Id="rId32" Type="http://schemas.openxmlformats.org/officeDocument/2006/relationships/oleObject" Target="../embeddings/oleObject423.bin"/><Relationship Id="rId37" Type="http://schemas.openxmlformats.org/officeDocument/2006/relationships/image" Target="../media/image287.emf"/><Relationship Id="rId5" Type="http://schemas.openxmlformats.org/officeDocument/2006/relationships/oleObject" Target="../embeddings/oleObject408.bin"/><Relationship Id="rId15" Type="http://schemas.openxmlformats.org/officeDocument/2006/relationships/oleObject" Target="../embeddings/oleObject418.bin"/><Relationship Id="rId23" Type="http://schemas.openxmlformats.org/officeDocument/2006/relationships/oleObject" Target="../embeddings/oleObject396.bin"/><Relationship Id="rId28" Type="http://schemas.openxmlformats.org/officeDocument/2006/relationships/oleObject" Target="../embeddings/oleObject401.bin"/><Relationship Id="rId36" Type="http://schemas.openxmlformats.org/officeDocument/2006/relationships/image" Target="../media/image286.emf"/><Relationship Id="rId10" Type="http://schemas.openxmlformats.org/officeDocument/2006/relationships/oleObject" Target="../embeddings/oleObject413.bin"/><Relationship Id="rId19" Type="http://schemas.openxmlformats.org/officeDocument/2006/relationships/oleObject" Target="../embeddings/oleObject422.bin"/><Relationship Id="rId31" Type="http://schemas.openxmlformats.org/officeDocument/2006/relationships/oleObject" Target="../embeddings/oleObject406.bin"/><Relationship Id="rId4" Type="http://schemas.openxmlformats.org/officeDocument/2006/relationships/image" Target="../media/image277.emf"/><Relationship Id="rId9" Type="http://schemas.openxmlformats.org/officeDocument/2006/relationships/oleObject" Target="../embeddings/oleObject412.bin"/><Relationship Id="rId14" Type="http://schemas.openxmlformats.org/officeDocument/2006/relationships/oleObject" Target="../embeddings/oleObject417.bin"/><Relationship Id="rId22" Type="http://schemas.openxmlformats.org/officeDocument/2006/relationships/oleObject" Target="../embeddings/oleObject402.bin"/><Relationship Id="rId27" Type="http://schemas.openxmlformats.org/officeDocument/2006/relationships/oleObject" Target="../embeddings/oleObject400.bin"/><Relationship Id="rId30" Type="http://schemas.openxmlformats.org/officeDocument/2006/relationships/oleObject" Target="../embeddings/oleObject405.bin"/><Relationship Id="rId35" Type="http://schemas.openxmlformats.org/officeDocument/2006/relationships/image" Target="../media/image285.emf"/><Relationship Id="rId8" Type="http://schemas.openxmlformats.org/officeDocument/2006/relationships/oleObject" Target="../embeddings/oleObject411.bin"/><Relationship Id="rId3" Type="http://schemas.openxmlformats.org/officeDocument/2006/relationships/oleObject" Target="../embeddings/oleObject407.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63.bin"/><Relationship Id="rId13" Type="http://schemas.openxmlformats.org/officeDocument/2006/relationships/image" Target="../media/image275.emf"/><Relationship Id="rId18" Type="http://schemas.openxmlformats.org/officeDocument/2006/relationships/oleObject" Target="../embeddings/oleObject427.bin"/><Relationship Id="rId3" Type="http://schemas.openxmlformats.org/officeDocument/2006/relationships/notesSlide" Target="../notesSlides/notesSlide34.xml"/><Relationship Id="rId21" Type="http://schemas.openxmlformats.org/officeDocument/2006/relationships/image" Target="../media/image291.emf"/><Relationship Id="rId7" Type="http://schemas.openxmlformats.org/officeDocument/2006/relationships/image" Target="../media/image246.emf"/><Relationship Id="rId12" Type="http://schemas.openxmlformats.org/officeDocument/2006/relationships/oleObject" Target="../embeddings/oleObject365.bin"/><Relationship Id="rId17" Type="http://schemas.openxmlformats.org/officeDocument/2006/relationships/image" Target="../media/image289.emf"/><Relationship Id="rId2" Type="http://schemas.openxmlformats.org/officeDocument/2006/relationships/slideLayout" Target="../slideLayouts/slideLayout2.xml"/><Relationship Id="rId16" Type="http://schemas.openxmlformats.org/officeDocument/2006/relationships/oleObject" Target="../embeddings/oleObject426.bin"/><Relationship Id="rId20" Type="http://schemas.openxmlformats.org/officeDocument/2006/relationships/oleObject" Target="../embeddings/oleObject428.bin"/><Relationship Id="rId1" Type="http://schemas.openxmlformats.org/officeDocument/2006/relationships/vmlDrawing" Target="../drawings/vmlDrawing50.vml"/><Relationship Id="rId6" Type="http://schemas.openxmlformats.org/officeDocument/2006/relationships/oleObject" Target="../embeddings/oleObject362.bin"/><Relationship Id="rId11" Type="http://schemas.openxmlformats.org/officeDocument/2006/relationships/image" Target="../media/image274.emf"/><Relationship Id="rId5" Type="http://schemas.openxmlformats.org/officeDocument/2006/relationships/image" Target="../media/image272.emf"/><Relationship Id="rId15" Type="http://schemas.openxmlformats.org/officeDocument/2006/relationships/image" Target="../media/image288.emf"/><Relationship Id="rId23" Type="http://schemas.openxmlformats.org/officeDocument/2006/relationships/image" Target="../media/image292.emf"/><Relationship Id="rId10" Type="http://schemas.openxmlformats.org/officeDocument/2006/relationships/oleObject" Target="../embeddings/oleObject364.bin"/><Relationship Id="rId19" Type="http://schemas.openxmlformats.org/officeDocument/2006/relationships/image" Target="../media/image290.emf"/><Relationship Id="rId4" Type="http://schemas.openxmlformats.org/officeDocument/2006/relationships/oleObject" Target="../embeddings/oleObject361.bin"/><Relationship Id="rId9" Type="http://schemas.openxmlformats.org/officeDocument/2006/relationships/image" Target="../media/image273.emf"/><Relationship Id="rId14" Type="http://schemas.openxmlformats.org/officeDocument/2006/relationships/oleObject" Target="../embeddings/oleObject425.bin"/><Relationship Id="rId22" Type="http://schemas.openxmlformats.org/officeDocument/2006/relationships/oleObject" Target="../embeddings/oleObject429.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432.bin"/><Relationship Id="rId13" Type="http://schemas.openxmlformats.org/officeDocument/2006/relationships/image" Target="../media/image295.emf"/><Relationship Id="rId18" Type="http://schemas.openxmlformats.org/officeDocument/2006/relationships/oleObject" Target="../embeddings/oleObject437.bin"/><Relationship Id="rId3" Type="http://schemas.openxmlformats.org/officeDocument/2006/relationships/notesSlide" Target="../notesSlides/notesSlide35.xml"/><Relationship Id="rId21" Type="http://schemas.openxmlformats.org/officeDocument/2006/relationships/image" Target="../media/image291.emf"/><Relationship Id="rId7" Type="http://schemas.openxmlformats.org/officeDocument/2006/relationships/image" Target="../media/image293.emf"/><Relationship Id="rId12" Type="http://schemas.openxmlformats.org/officeDocument/2006/relationships/oleObject" Target="../embeddings/oleObject434.bin"/><Relationship Id="rId17" Type="http://schemas.openxmlformats.org/officeDocument/2006/relationships/image" Target="../media/image273.emf"/><Relationship Id="rId2" Type="http://schemas.openxmlformats.org/officeDocument/2006/relationships/slideLayout" Target="../slideLayouts/slideLayout2.xml"/><Relationship Id="rId16" Type="http://schemas.openxmlformats.org/officeDocument/2006/relationships/oleObject" Target="../embeddings/oleObject436.bin"/><Relationship Id="rId20" Type="http://schemas.openxmlformats.org/officeDocument/2006/relationships/oleObject" Target="../embeddings/oleObject438.bin"/><Relationship Id="rId1" Type="http://schemas.openxmlformats.org/officeDocument/2006/relationships/vmlDrawing" Target="../drawings/vmlDrawing51.vml"/><Relationship Id="rId6" Type="http://schemas.openxmlformats.org/officeDocument/2006/relationships/oleObject" Target="../embeddings/oleObject431.bin"/><Relationship Id="rId11" Type="http://schemas.openxmlformats.org/officeDocument/2006/relationships/image" Target="../media/image294.emf"/><Relationship Id="rId5" Type="http://schemas.openxmlformats.org/officeDocument/2006/relationships/image" Target="../media/image272.emf"/><Relationship Id="rId15" Type="http://schemas.openxmlformats.org/officeDocument/2006/relationships/image" Target="../media/image296.emf"/><Relationship Id="rId23" Type="http://schemas.openxmlformats.org/officeDocument/2006/relationships/image" Target="../media/image292.emf"/><Relationship Id="rId10" Type="http://schemas.openxmlformats.org/officeDocument/2006/relationships/oleObject" Target="../embeddings/oleObject433.bin"/><Relationship Id="rId19" Type="http://schemas.openxmlformats.org/officeDocument/2006/relationships/image" Target="../media/image297.emf"/><Relationship Id="rId4" Type="http://schemas.openxmlformats.org/officeDocument/2006/relationships/oleObject" Target="../embeddings/oleObject430.bin"/><Relationship Id="rId9" Type="http://schemas.openxmlformats.org/officeDocument/2006/relationships/image" Target="../media/image289.emf"/><Relationship Id="rId14" Type="http://schemas.openxmlformats.org/officeDocument/2006/relationships/oleObject" Target="../embeddings/oleObject435.bin"/><Relationship Id="rId22" Type="http://schemas.openxmlformats.org/officeDocument/2006/relationships/oleObject" Target="../embeddings/oleObject439.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442.bin"/><Relationship Id="rId13" Type="http://schemas.openxmlformats.org/officeDocument/2006/relationships/image" Target="../media/image298.emf"/><Relationship Id="rId18" Type="http://schemas.openxmlformats.org/officeDocument/2006/relationships/oleObject" Target="../embeddings/oleObject447.bin"/><Relationship Id="rId3" Type="http://schemas.openxmlformats.org/officeDocument/2006/relationships/notesSlide" Target="../notesSlides/notesSlide36.xml"/><Relationship Id="rId7" Type="http://schemas.openxmlformats.org/officeDocument/2006/relationships/image" Target="../media/image293.emf"/><Relationship Id="rId12" Type="http://schemas.openxmlformats.org/officeDocument/2006/relationships/oleObject" Target="../embeddings/oleObject444.bin"/><Relationship Id="rId17" Type="http://schemas.openxmlformats.org/officeDocument/2006/relationships/image" Target="../media/image300.emf"/><Relationship Id="rId2" Type="http://schemas.openxmlformats.org/officeDocument/2006/relationships/slideLayout" Target="../slideLayouts/slideLayout2.xml"/><Relationship Id="rId16" Type="http://schemas.openxmlformats.org/officeDocument/2006/relationships/oleObject" Target="../embeddings/oleObject446.bin"/><Relationship Id="rId1" Type="http://schemas.openxmlformats.org/officeDocument/2006/relationships/vmlDrawing" Target="../drawings/vmlDrawing52.vml"/><Relationship Id="rId6" Type="http://schemas.openxmlformats.org/officeDocument/2006/relationships/oleObject" Target="../embeddings/oleObject441.bin"/><Relationship Id="rId11" Type="http://schemas.openxmlformats.org/officeDocument/2006/relationships/image" Target="../media/image294.emf"/><Relationship Id="rId5" Type="http://schemas.openxmlformats.org/officeDocument/2006/relationships/image" Target="../media/image272.emf"/><Relationship Id="rId15" Type="http://schemas.openxmlformats.org/officeDocument/2006/relationships/image" Target="../media/image299.emf"/><Relationship Id="rId10" Type="http://schemas.openxmlformats.org/officeDocument/2006/relationships/oleObject" Target="../embeddings/oleObject443.bin"/><Relationship Id="rId19" Type="http://schemas.openxmlformats.org/officeDocument/2006/relationships/image" Target="../media/image301.emf"/><Relationship Id="rId4" Type="http://schemas.openxmlformats.org/officeDocument/2006/relationships/oleObject" Target="../embeddings/oleObject440.bin"/><Relationship Id="rId9" Type="http://schemas.openxmlformats.org/officeDocument/2006/relationships/image" Target="../media/image289.emf"/><Relationship Id="rId14" Type="http://schemas.openxmlformats.org/officeDocument/2006/relationships/oleObject" Target="../embeddings/oleObject445.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50.bin"/><Relationship Id="rId13" Type="http://schemas.openxmlformats.org/officeDocument/2006/relationships/image" Target="../media/image305.emf"/><Relationship Id="rId3" Type="http://schemas.openxmlformats.org/officeDocument/2006/relationships/notesSlide" Target="../notesSlides/notesSlide37.xml"/><Relationship Id="rId7" Type="http://schemas.openxmlformats.org/officeDocument/2006/relationships/image" Target="../media/image303.emf"/><Relationship Id="rId12" Type="http://schemas.openxmlformats.org/officeDocument/2006/relationships/oleObject" Target="../embeddings/oleObject452.bin"/><Relationship Id="rId17" Type="http://schemas.openxmlformats.org/officeDocument/2006/relationships/image" Target="../media/image307.emf"/><Relationship Id="rId2" Type="http://schemas.openxmlformats.org/officeDocument/2006/relationships/slideLayout" Target="../slideLayouts/slideLayout2.xml"/><Relationship Id="rId16" Type="http://schemas.openxmlformats.org/officeDocument/2006/relationships/oleObject" Target="../embeddings/oleObject454.bin"/><Relationship Id="rId1" Type="http://schemas.openxmlformats.org/officeDocument/2006/relationships/vmlDrawing" Target="../drawings/vmlDrawing53.vml"/><Relationship Id="rId6" Type="http://schemas.openxmlformats.org/officeDocument/2006/relationships/oleObject" Target="../embeddings/oleObject449.bin"/><Relationship Id="rId11" Type="http://schemas.openxmlformats.org/officeDocument/2006/relationships/image" Target="../media/image272.emf"/><Relationship Id="rId5" Type="http://schemas.openxmlformats.org/officeDocument/2006/relationships/image" Target="../media/image302.emf"/><Relationship Id="rId15" Type="http://schemas.openxmlformats.org/officeDocument/2006/relationships/image" Target="../media/image306.emf"/><Relationship Id="rId10" Type="http://schemas.openxmlformats.org/officeDocument/2006/relationships/oleObject" Target="../embeddings/oleObject451.bin"/><Relationship Id="rId4" Type="http://schemas.openxmlformats.org/officeDocument/2006/relationships/oleObject" Target="../embeddings/oleObject448.bin"/><Relationship Id="rId9" Type="http://schemas.openxmlformats.org/officeDocument/2006/relationships/image" Target="../media/image304.emf"/><Relationship Id="rId14" Type="http://schemas.openxmlformats.org/officeDocument/2006/relationships/oleObject" Target="../embeddings/oleObject453.bin"/></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457.bin"/><Relationship Id="rId13" Type="http://schemas.openxmlformats.org/officeDocument/2006/relationships/image" Target="../media/image290.emf"/><Relationship Id="rId18" Type="http://schemas.openxmlformats.org/officeDocument/2006/relationships/oleObject" Target="../embeddings/oleObject462.bin"/><Relationship Id="rId3" Type="http://schemas.openxmlformats.org/officeDocument/2006/relationships/notesSlide" Target="../notesSlides/notesSlide38.xml"/><Relationship Id="rId21" Type="http://schemas.openxmlformats.org/officeDocument/2006/relationships/image" Target="../media/image312.emf"/><Relationship Id="rId7" Type="http://schemas.openxmlformats.org/officeDocument/2006/relationships/image" Target="../media/image308.emf"/><Relationship Id="rId12" Type="http://schemas.openxmlformats.org/officeDocument/2006/relationships/oleObject" Target="../embeddings/oleObject459.bin"/><Relationship Id="rId17" Type="http://schemas.openxmlformats.org/officeDocument/2006/relationships/image" Target="../media/image310.emf"/><Relationship Id="rId2" Type="http://schemas.openxmlformats.org/officeDocument/2006/relationships/slideLayout" Target="../slideLayouts/slideLayout2.xml"/><Relationship Id="rId16" Type="http://schemas.openxmlformats.org/officeDocument/2006/relationships/oleObject" Target="../embeddings/oleObject461.bin"/><Relationship Id="rId20" Type="http://schemas.openxmlformats.org/officeDocument/2006/relationships/oleObject" Target="../embeddings/oleObject463.bin"/><Relationship Id="rId1" Type="http://schemas.openxmlformats.org/officeDocument/2006/relationships/vmlDrawing" Target="../drawings/vmlDrawing54.vml"/><Relationship Id="rId6" Type="http://schemas.openxmlformats.org/officeDocument/2006/relationships/oleObject" Target="../embeddings/oleObject456.bin"/><Relationship Id="rId11" Type="http://schemas.openxmlformats.org/officeDocument/2006/relationships/image" Target="../media/image289.emf"/><Relationship Id="rId5" Type="http://schemas.openxmlformats.org/officeDocument/2006/relationships/image" Target="../media/image272.emf"/><Relationship Id="rId15" Type="http://schemas.openxmlformats.org/officeDocument/2006/relationships/image" Target="../media/image309.emf"/><Relationship Id="rId10" Type="http://schemas.openxmlformats.org/officeDocument/2006/relationships/oleObject" Target="../embeddings/oleObject458.bin"/><Relationship Id="rId19" Type="http://schemas.openxmlformats.org/officeDocument/2006/relationships/image" Target="../media/image311.emf"/><Relationship Id="rId4" Type="http://schemas.openxmlformats.org/officeDocument/2006/relationships/oleObject" Target="../embeddings/oleObject455.bin"/><Relationship Id="rId9" Type="http://schemas.openxmlformats.org/officeDocument/2006/relationships/image" Target="../media/image288.emf"/><Relationship Id="rId14" Type="http://schemas.openxmlformats.org/officeDocument/2006/relationships/oleObject" Target="../embeddings/oleObject460.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314.emf"/><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oleObject" Target="../embeddings/oleObject465.bin"/><Relationship Id="rId5" Type="http://schemas.openxmlformats.org/officeDocument/2006/relationships/image" Target="../media/image313.emf"/><Relationship Id="rId4" Type="http://schemas.openxmlformats.org/officeDocument/2006/relationships/oleObject" Target="../embeddings/oleObject464.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22.emf"/><Relationship Id="rId18" Type="http://schemas.openxmlformats.org/officeDocument/2006/relationships/oleObject" Target="../embeddings/oleObject25.bin"/><Relationship Id="rId26" Type="http://schemas.openxmlformats.org/officeDocument/2006/relationships/oleObject" Target="../embeddings/oleObject29.bin"/><Relationship Id="rId3" Type="http://schemas.openxmlformats.org/officeDocument/2006/relationships/notesSlide" Target="../notesSlides/notesSlide2.xml"/><Relationship Id="rId21" Type="http://schemas.openxmlformats.org/officeDocument/2006/relationships/image" Target="../media/image26.emf"/><Relationship Id="rId7" Type="http://schemas.openxmlformats.org/officeDocument/2006/relationships/image" Target="../media/image19.emf"/><Relationship Id="rId12" Type="http://schemas.openxmlformats.org/officeDocument/2006/relationships/oleObject" Target="../embeddings/oleObject22.bin"/><Relationship Id="rId17" Type="http://schemas.openxmlformats.org/officeDocument/2006/relationships/image" Target="../media/image24.emf"/><Relationship Id="rId25" Type="http://schemas.openxmlformats.org/officeDocument/2006/relationships/image" Target="../media/image28.emf"/><Relationship Id="rId2" Type="http://schemas.openxmlformats.org/officeDocument/2006/relationships/slideLayout" Target="../slideLayouts/slideLayout2.xml"/><Relationship Id="rId16" Type="http://schemas.openxmlformats.org/officeDocument/2006/relationships/oleObject" Target="../embeddings/oleObject24.bin"/><Relationship Id="rId20" Type="http://schemas.openxmlformats.org/officeDocument/2006/relationships/oleObject" Target="../embeddings/oleObject26.bin"/><Relationship Id="rId29" Type="http://schemas.openxmlformats.org/officeDocument/2006/relationships/image" Target="../media/image30.emf"/><Relationship Id="rId1" Type="http://schemas.openxmlformats.org/officeDocument/2006/relationships/vmlDrawing" Target="../drawings/vmlDrawing4.vml"/><Relationship Id="rId6" Type="http://schemas.openxmlformats.org/officeDocument/2006/relationships/oleObject" Target="../embeddings/oleObject19.bin"/><Relationship Id="rId11" Type="http://schemas.openxmlformats.org/officeDocument/2006/relationships/image" Target="../media/image21.emf"/><Relationship Id="rId24" Type="http://schemas.openxmlformats.org/officeDocument/2006/relationships/oleObject" Target="../embeddings/oleObject28.bin"/><Relationship Id="rId5" Type="http://schemas.openxmlformats.org/officeDocument/2006/relationships/image" Target="../media/image18.emf"/><Relationship Id="rId15" Type="http://schemas.openxmlformats.org/officeDocument/2006/relationships/image" Target="../media/image23.emf"/><Relationship Id="rId23" Type="http://schemas.openxmlformats.org/officeDocument/2006/relationships/image" Target="../media/image27.emf"/><Relationship Id="rId28" Type="http://schemas.openxmlformats.org/officeDocument/2006/relationships/oleObject" Target="../embeddings/oleObject30.bin"/><Relationship Id="rId10" Type="http://schemas.openxmlformats.org/officeDocument/2006/relationships/oleObject" Target="../embeddings/oleObject21.bin"/><Relationship Id="rId19" Type="http://schemas.openxmlformats.org/officeDocument/2006/relationships/image" Target="../media/image25.emf"/><Relationship Id="rId4" Type="http://schemas.openxmlformats.org/officeDocument/2006/relationships/oleObject" Target="../embeddings/oleObject18.bin"/><Relationship Id="rId9" Type="http://schemas.openxmlformats.org/officeDocument/2006/relationships/image" Target="../media/image20.emf"/><Relationship Id="rId14" Type="http://schemas.openxmlformats.org/officeDocument/2006/relationships/oleObject" Target="../embeddings/oleObject23.bin"/><Relationship Id="rId22" Type="http://schemas.openxmlformats.org/officeDocument/2006/relationships/oleObject" Target="../embeddings/oleObject27.bin"/><Relationship Id="rId27" Type="http://schemas.openxmlformats.org/officeDocument/2006/relationships/image" Target="../media/image29.emf"/></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468.bin"/><Relationship Id="rId13" Type="http://schemas.openxmlformats.org/officeDocument/2006/relationships/image" Target="../media/image275.emf"/><Relationship Id="rId18" Type="http://schemas.openxmlformats.org/officeDocument/2006/relationships/oleObject" Target="../embeddings/oleObject473.bin"/><Relationship Id="rId26" Type="http://schemas.openxmlformats.org/officeDocument/2006/relationships/oleObject" Target="../embeddings/oleObject477.bin"/><Relationship Id="rId3" Type="http://schemas.openxmlformats.org/officeDocument/2006/relationships/notesSlide" Target="../notesSlides/notesSlide40.xml"/><Relationship Id="rId21" Type="http://schemas.openxmlformats.org/officeDocument/2006/relationships/image" Target="../media/image318.emf"/><Relationship Id="rId7" Type="http://schemas.openxmlformats.org/officeDocument/2006/relationships/image" Target="../media/image246.emf"/><Relationship Id="rId12" Type="http://schemas.openxmlformats.org/officeDocument/2006/relationships/oleObject" Target="../embeddings/oleObject470.bin"/><Relationship Id="rId17" Type="http://schemas.openxmlformats.org/officeDocument/2006/relationships/image" Target="../media/image316.emf"/><Relationship Id="rId25" Type="http://schemas.openxmlformats.org/officeDocument/2006/relationships/image" Target="../media/image320.emf"/><Relationship Id="rId2" Type="http://schemas.openxmlformats.org/officeDocument/2006/relationships/slideLayout" Target="../slideLayouts/slideLayout2.xml"/><Relationship Id="rId16" Type="http://schemas.openxmlformats.org/officeDocument/2006/relationships/oleObject" Target="../embeddings/oleObject472.bin"/><Relationship Id="rId20" Type="http://schemas.openxmlformats.org/officeDocument/2006/relationships/oleObject" Target="../embeddings/oleObject474.bin"/><Relationship Id="rId29" Type="http://schemas.openxmlformats.org/officeDocument/2006/relationships/image" Target="../media/image322.emf"/><Relationship Id="rId1" Type="http://schemas.openxmlformats.org/officeDocument/2006/relationships/vmlDrawing" Target="../drawings/vmlDrawing56.vml"/><Relationship Id="rId6" Type="http://schemas.openxmlformats.org/officeDocument/2006/relationships/oleObject" Target="../embeddings/oleObject467.bin"/><Relationship Id="rId11" Type="http://schemas.openxmlformats.org/officeDocument/2006/relationships/image" Target="../media/image274.emf"/><Relationship Id="rId24" Type="http://schemas.openxmlformats.org/officeDocument/2006/relationships/oleObject" Target="../embeddings/oleObject476.bin"/><Relationship Id="rId5" Type="http://schemas.openxmlformats.org/officeDocument/2006/relationships/image" Target="../media/image272.emf"/><Relationship Id="rId15" Type="http://schemas.openxmlformats.org/officeDocument/2006/relationships/image" Target="../media/image315.emf"/><Relationship Id="rId23" Type="http://schemas.openxmlformats.org/officeDocument/2006/relationships/image" Target="../media/image319.emf"/><Relationship Id="rId28" Type="http://schemas.openxmlformats.org/officeDocument/2006/relationships/oleObject" Target="../embeddings/oleObject478.bin"/><Relationship Id="rId10" Type="http://schemas.openxmlformats.org/officeDocument/2006/relationships/oleObject" Target="../embeddings/oleObject469.bin"/><Relationship Id="rId19" Type="http://schemas.openxmlformats.org/officeDocument/2006/relationships/image" Target="../media/image317.emf"/><Relationship Id="rId4" Type="http://schemas.openxmlformats.org/officeDocument/2006/relationships/oleObject" Target="../embeddings/oleObject466.bin"/><Relationship Id="rId9" Type="http://schemas.openxmlformats.org/officeDocument/2006/relationships/image" Target="../media/image273.emf"/><Relationship Id="rId14" Type="http://schemas.openxmlformats.org/officeDocument/2006/relationships/oleObject" Target="../embeddings/oleObject471.bin"/><Relationship Id="rId22" Type="http://schemas.openxmlformats.org/officeDocument/2006/relationships/oleObject" Target="../embeddings/oleObject475.bin"/><Relationship Id="rId27" Type="http://schemas.openxmlformats.org/officeDocument/2006/relationships/image" Target="../media/image321.emf"/></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481.bin"/><Relationship Id="rId13" Type="http://schemas.openxmlformats.org/officeDocument/2006/relationships/image" Target="../media/image323.emf"/><Relationship Id="rId3" Type="http://schemas.openxmlformats.org/officeDocument/2006/relationships/notesSlide" Target="../notesSlides/notesSlide41.xml"/><Relationship Id="rId7" Type="http://schemas.openxmlformats.org/officeDocument/2006/relationships/image" Target="../media/image273.emf"/><Relationship Id="rId12" Type="http://schemas.openxmlformats.org/officeDocument/2006/relationships/oleObject" Target="../embeddings/oleObject483.bin"/><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oleObject" Target="../embeddings/oleObject480.bin"/><Relationship Id="rId11" Type="http://schemas.openxmlformats.org/officeDocument/2006/relationships/image" Target="../media/image275.emf"/><Relationship Id="rId5" Type="http://schemas.openxmlformats.org/officeDocument/2006/relationships/image" Target="../media/image272.emf"/><Relationship Id="rId15" Type="http://schemas.openxmlformats.org/officeDocument/2006/relationships/image" Target="../media/image324.emf"/><Relationship Id="rId10" Type="http://schemas.openxmlformats.org/officeDocument/2006/relationships/oleObject" Target="../embeddings/oleObject482.bin"/><Relationship Id="rId4" Type="http://schemas.openxmlformats.org/officeDocument/2006/relationships/oleObject" Target="../embeddings/oleObject479.bin"/><Relationship Id="rId9" Type="http://schemas.openxmlformats.org/officeDocument/2006/relationships/image" Target="../media/image274.emf"/><Relationship Id="rId14" Type="http://schemas.openxmlformats.org/officeDocument/2006/relationships/oleObject" Target="../embeddings/oleObject484.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image" Target="../media/image325.emf"/><Relationship Id="rId5" Type="http://schemas.openxmlformats.org/officeDocument/2006/relationships/oleObject" Target="../embeddings/oleObject485.bin"/><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488.bin"/><Relationship Id="rId13" Type="http://schemas.openxmlformats.org/officeDocument/2006/relationships/image" Target="../media/image320.emf"/><Relationship Id="rId18" Type="http://schemas.openxmlformats.org/officeDocument/2006/relationships/oleObject" Target="../embeddings/oleObject493.bin"/><Relationship Id="rId3" Type="http://schemas.openxmlformats.org/officeDocument/2006/relationships/notesSlide" Target="../notesSlides/notesSlide45.xml"/><Relationship Id="rId21" Type="http://schemas.openxmlformats.org/officeDocument/2006/relationships/image" Target="../media/image322.emf"/><Relationship Id="rId7" Type="http://schemas.openxmlformats.org/officeDocument/2006/relationships/image" Target="../media/image273.emf"/><Relationship Id="rId12" Type="http://schemas.openxmlformats.org/officeDocument/2006/relationships/oleObject" Target="../embeddings/oleObject490.bin"/><Relationship Id="rId17" Type="http://schemas.openxmlformats.org/officeDocument/2006/relationships/image" Target="../media/image246.emf"/><Relationship Id="rId2" Type="http://schemas.openxmlformats.org/officeDocument/2006/relationships/slideLayout" Target="../slideLayouts/slideLayout2.xml"/><Relationship Id="rId16" Type="http://schemas.openxmlformats.org/officeDocument/2006/relationships/oleObject" Target="../embeddings/oleObject492.bin"/><Relationship Id="rId20" Type="http://schemas.openxmlformats.org/officeDocument/2006/relationships/oleObject" Target="../embeddings/oleObject494.bin"/><Relationship Id="rId1" Type="http://schemas.openxmlformats.org/officeDocument/2006/relationships/vmlDrawing" Target="../drawings/vmlDrawing59.vml"/><Relationship Id="rId6" Type="http://schemas.openxmlformats.org/officeDocument/2006/relationships/oleObject" Target="../embeddings/oleObject487.bin"/><Relationship Id="rId11" Type="http://schemas.openxmlformats.org/officeDocument/2006/relationships/image" Target="../media/image275.emf"/><Relationship Id="rId5" Type="http://schemas.openxmlformats.org/officeDocument/2006/relationships/image" Target="../media/image272.emf"/><Relationship Id="rId15" Type="http://schemas.openxmlformats.org/officeDocument/2006/relationships/image" Target="../media/image326.emf"/><Relationship Id="rId10" Type="http://schemas.openxmlformats.org/officeDocument/2006/relationships/oleObject" Target="../embeddings/oleObject489.bin"/><Relationship Id="rId19" Type="http://schemas.openxmlformats.org/officeDocument/2006/relationships/image" Target="../media/image321.emf"/><Relationship Id="rId4" Type="http://schemas.openxmlformats.org/officeDocument/2006/relationships/oleObject" Target="../embeddings/oleObject486.bin"/><Relationship Id="rId9" Type="http://schemas.openxmlformats.org/officeDocument/2006/relationships/image" Target="../media/image274.emf"/><Relationship Id="rId14" Type="http://schemas.openxmlformats.org/officeDocument/2006/relationships/oleObject" Target="../embeddings/oleObject491.bin"/></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497.bin"/><Relationship Id="rId13" Type="http://schemas.openxmlformats.org/officeDocument/2006/relationships/image" Target="../media/image329.emf"/><Relationship Id="rId18" Type="http://schemas.openxmlformats.org/officeDocument/2006/relationships/oleObject" Target="../embeddings/oleObject502.bin"/><Relationship Id="rId26" Type="http://schemas.openxmlformats.org/officeDocument/2006/relationships/oleObject" Target="../embeddings/oleObject507.bin"/><Relationship Id="rId3" Type="http://schemas.openxmlformats.org/officeDocument/2006/relationships/notesSlide" Target="../notesSlides/notesSlide46.xml"/><Relationship Id="rId21" Type="http://schemas.openxmlformats.org/officeDocument/2006/relationships/image" Target="../media/image332.emf"/><Relationship Id="rId7" Type="http://schemas.openxmlformats.org/officeDocument/2006/relationships/image" Target="../media/image244.emf"/><Relationship Id="rId12" Type="http://schemas.openxmlformats.org/officeDocument/2006/relationships/oleObject" Target="../embeddings/oleObject499.bin"/><Relationship Id="rId17" Type="http://schemas.openxmlformats.org/officeDocument/2006/relationships/image" Target="../media/image331.emf"/><Relationship Id="rId25" Type="http://schemas.openxmlformats.org/officeDocument/2006/relationships/image" Target="../media/image334.emf"/><Relationship Id="rId2" Type="http://schemas.openxmlformats.org/officeDocument/2006/relationships/slideLayout" Target="../slideLayouts/slideLayout2.xml"/><Relationship Id="rId16" Type="http://schemas.openxmlformats.org/officeDocument/2006/relationships/oleObject" Target="../embeddings/oleObject501.bin"/><Relationship Id="rId20" Type="http://schemas.openxmlformats.org/officeDocument/2006/relationships/oleObject" Target="../embeddings/oleObject504.bin"/><Relationship Id="rId1" Type="http://schemas.openxmlformats.org/officeDocument/2006/relationships/vmlDrawing" Target="../drawings/vmlDrawing60.vml"/><Relationship Id="rId6" Type="http://schemas.openxmlformats.org/officeDocument/2006/relationships/oleObject" Target="../embeddings/oleObject496.bin"/><Relationship Id="rId11" Type="http://schemas.openxmlformats.org/officeDocument/2006/relationships/image" Target="../media/image328.emf"/><Relationship Id="rId24" Type="http://schemas.openxmlformats.org/officeDocument/2006/relationships/oleObject" Target="../embeddings/oleObject506.bin"/><Relationship Id="rId5" Type="http://schemas.openxmlformats.org/officeDocument/2006/relationships/image" Target="../media/image327.emf"/><Relationship Id="rId15" Type="http://schemas.openxmlformats.org/officeDocument/2006/relationships/image" Target="../media/image330.emf"/><Relationship Id="rId23" Type="http://schemas.openxmlformats.org/officeDocument/2006/relationships/image" Target="../media/image333.emf"/><Relationship Id="rId10" Type="http://schemas.openxmlformats.org/officeDocument/2006/relationships/oleObject" Target="../embeddings/oleObject498.bin"/><Relationship Id="rId19" Type="http://schemas.openxmlformats.org/officeDocument/2006/relationships/oleObject" Target="../embeddings/oleObject503.bin"/><Relationship Id="rId4" Type="http://schemas.openxmlformats.org/officeDocument/2006/relationships/oleObject" Target="../embeddings/oleObject495.bin"/><Relationship Id="rId9" Type="http://schemas.openxmlformats.org/officeDocument/2006/relationships/image" Target="../media/image246.emf"/><Relationship Id="rId14" Type="http://schemas.openxmlformats.org/officeDocument/2006/relationships/oleObject" Target="../embeddings/oleObject500.bin"/><Relationship Id="rId22" Type="http://schemas.openxmlformats.org/officeDocument/2006/relationships/oleObject" Target="../embeddings/oleObject505.bin"/><Relationship Id="rId27" Type="http://schemas.openxmlformats.org/officeDocument/2006/relationships/image" Target="../media/image335.e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510.bin"/><Relationship Id="rId3" Type="http://schemas.openxmlformats.org/officeDocument/2006/relationships/notesSlide" Target="../notesSlides/notesSlide47.xml"/><Relationship Id="rId7" Type="http://schemas.openxmlformats.org/officeDocument/2006/relationships/image" Target="../media/image337.emf"/><Relationship Id="rId2" Type="http://schemas.openxmlformats.org/officeDocument/2006/relationships/slideLayout" Target="../slideLayouts/slideLayout2.xml"/><Relationship Id="rId1" Type="http://schemas.openxmlformats.org/officeDocument/2006/relationships/vmlDrawing" Target="../drawings/vmlDrawing61.vml"/><Relationship Id="rId6" Type="http://schemas.openxmlformats.org/officeDocument/2006/relationships/oleObject" Target="../embeddings/oleObject509.bin"/><Relationship Id="rId5" Type="http://schemas.openxmlformats.org/officeDocument/2006/relationships/image" Target="../media/image336.emf"/><Relationship Id="rId4" Type="http://schemas.openxmlformats.org/officeDocument/2006/relationships/oleObject" Target="../embeddings/oleObject508.bin"/><Relationship Id="rId9" Type="http://schemas.openxmlformats.org/officeDocument/2006/relationships/image" Target="../media/image338.emf"/></Relationships>
</file>

<file path=ppt/slides/_rels/slide68.xml.rels><?xml version="1.0" encoding="UTF-8" standalone="yes"?>
<Relationships xmlns="http://schemas.openxmlformats.org/package/2006/relationships"><Relationship Id="rId8" Type="http://schemas.openxmlformats.org/officeDocument/2006/relationships/image" Target="../media/image340.emf"/><Relationship Id="rId13" Type="http://schemas.openxmlformats.org/officeDocument/2006/relationships/oleObject" Target="../embeddings/oleObject515.bin"/><Relationship Id="rId3" Type="http://schemas.openxmlformats.org/officeDocument/2006/relationships/notesSlide" Target="../notesSlides/notesSlide48.xml"/><Relationship Id="rId7" Type="http://schemas.openxmlformats.org/officeDocument/2006/relationships/oleObject" Target="../embeddings/oleObject512.bin"/><Relationship Id="rId12" Type="http://schemas.openxmlformats.org/officeDocument/2006/relationships/image" Target="../media/image342.emf"/><Relationship Id="rId2" Type="http://schemas.openxmlformats.org/officeDocument/2006/relationships/slideLayout" Target="../slideLayouts/slideLayout2.xml"/><Relationship Id="rId16" Type="http://schemas.openxmlformats.org/officeDocument/2006/relationships/image" Target="../media/image344.emf"/><Relationship Id="rId1" Type="http://schemas.openxmlformats.org/officeDocument/2006/relationships/vmlDrawing" Target="../drawings/vmlDrawing62.vml"/><Relationship Id="rId6" Type="http://schemas.openxmlformats.org/officeDocument/2006/relationships/image" Target="../media/image339.emf"/><Relationship Id="rId11" Type="http://schemas.openxmlformats.org/officeDocument/2006/relationships/oleObject" Target="../embeddings/oleObject514.bin"/><Relationship Id="rId5" Type="http://schemas.openxmlformats.org/officeDocument/2006/relationships/oleObject" Target="../embeddings/oleObject511.bin"/><Relationship Id="rId15" Type="http://schemas.openxmlformats.org/officeDocument/2006/relationships/oleObject" Target="../embeddings/oleObject516.bin"/><Relationship Id="rId10" Type="http://schemas.openxmlformats.org/officeDocument/2006/relationships/image" Target="../media/image341.emf"/><Relationship Id="rId4" Type="http://schemas.openxmlformats.org/officeDocument/2006/relationships/image" Target="../media/image96.jpeg"/><Relationship Id="rId9" Type="http://schemas.openxmlformats.org/officeDocument/2006/relationships/oleObject" Target="../embeddings/oleObject513.bin"/><Relationship Id="rId14" Type="http://schemas.openxmlformats.org/officeDocument/2006/relationships/image" Target="../media/image343.emf"/></Relationships>
</file>

<file path=ppt/slides/_rels/slide69.xml.rels><?xml version="1.0" encoding="UTF-8" standalone="yes"?>
<Relationships xmlns="http://schemas.openxmlformats.org/package/2006/relationships"><Relationship Id="rId8" Type="http://schemas.openxmlformats.org/officeDocument/2006/relationships/image" Target="../media/image340.emf"/><Relationship Id="rId13" Type="http://schemas.openxmlformats.org/officeDocument/2006/relationships/oleObject" Target="../embeddings/oleObject521.bin"/><Relationship Id="rId3" Type="http://schemas.openxmlformats.org/officeDocument/2006/relationships/notesSlide" Target="../notesSlides/notesSlide49.xml"/><Relationship Id="rId7" Type="http://schemas.openxmlformats.org/officeDocument/2006/relationships/oleObject" Target="../embeddings/oleObject518.bin"/><Relationship Id="rId12" Type="http://schemas.openxmlformats.org/officeDocument/2006/relationships/image" Target="../media/image346.emf"/><Relationship Id="rId2" Type="http://schemas.openxmlformats.org/officeDocument/2006/relationships/slideLayout" Target="../slideLayouts/slideLayout2.xml"/><Relationship Id="rId16" Type="http://schemas.openxmlformats.org/officeDocument/2006/relationships/image" Target="../media/image344.emf"/><Relationship Id="rId1" Type="http://schemas.openxmlformats.org/officeDocument/2006/relationships/vmlDrawing" Target="../drawings/vmlDrawing63.vml"/><Relationship Id="rId6" Type="http://schemas.openxmlformats.org/officeDocument/2006/relationships/image" Target="../media/image339.emf"/><Relationship Id="rId11" Type="http://schemas.openxmlformats.org/officeDocument/2006/relationships/oleObject" Target="../embeddings/oleObject520.bin"/><Relationship Id="rId5" Type="http://schemas.openxmlformats.org/officeDocument/2006/relationships/oleObject" Target="../embeddings/oleObject517.bin"/><Relationship Id="rId15" Type="http://schemas.openxmlformats.org/officeDocument/2006/relationships/oleObject" Target="../embeddings/oleObject522.bin"/><Relationship Id="rId10" Type="http://schemas.openxmlformats.org/officeDocument/2006/relationships/image" Target="../media/image345.emf"/><Relationship Id="rId4" Type="http://schemas.openxmlformats.org/officeDocument/2006/relationships/image" Target="../media/image96.jpeg"/><Relationship Id="rId9" Type="http://schemas.openxmlformats.org/officeDocument/2006/relationships/oleObject" Target="../embeddings/oleObject519.bin"/><Relationship Id="rId14" Type="http://schemas.openxmlformats.org/officeDocument/2006/relationships/image" Target="../media/image347.emf"/></Relationships>
</file>

<file path=ppt/slides/_rels/slide7.xml.rels><?xml version="1.0" encoding="UTF-8" standalone="yes"?>
<Relationships xmlns="http://schemas.openxmlformats.org/package/2006/relationships"><Relationship Id="rId13" Type="http://schemas.openxmlformats.org/officeDocument/2006/relationships/image" Target="../media/image35.emf"/><Relationship Id="rId18" Type="http://schemas.openxmlformats.org/officeDocument/2006/relationships/oleObject" Target="../embeddings/oleObject38.bin"/><Relationship Id="rId26" Type="http://schemas.openxmlformats.org/officeDocument/2006/relationships/oleObject" Target="../embeddings/oleObject42.bin"/><Relationship Id="rId39" Type="http://schemas.openxmlformats.org/officeDocument/2006/relationships/image" Target="../media/image48.emf"/><Relationship Id="rId21" Type="http://schemas.openxmlformats.org/officeDocument/2006/relationships/image" Target="../media/image39.emf"/><Relationship Id="rId34" Type="http://schemas.openxmlformats.org/officeDocument/2006/relationships/oleObject" Target="../embeddings/oleObject46.bin"/><Relationship Id="rId42" Type="http://schemas.openxmlformats.org/officeDocument/2006/relationships/oleObject" Target="../embeddings/oleObject50.bin"/><Relationship Id="rId47" Type="http://schemas.openxmlformats.org/officeDocument/2006/relationships/image" Target="../media/image52.emf"/><Relationship Id="rId7" Type="http://schemas.openxmlformats.org/officeDocument/2006/relationships/image" Target="../media/image32.emf"/><Relationship Id="rId2" Type="http://schemas.openxmlformats.org/officeDocument/2006/relationships/slideLayout" Target="../slideLayouts/slideLayout2.xml"/><Relationship Id="rId16" Type="http://schemas.openxmlformats.org/officeDocument/2006/relationships/oleObject" Target="../embeddings/oleObject37.bin"/><Relationship Id="rId29" Type="http://schemas.openxmlformats.org/officeDocument/2006/relationships/image" Target="../media/image43.emf"/><Relationship Id="rId1" Type="http://schemas.openxmlformats.org/officeDocument/2006/relationships/vmlDrawing" Target="../drawings/vmlDrawing5.vml"/><Relationship Id="rId6" Type="http://schemas.openxmlformats.org/officeDocument/2006/relationships/oleObject" Target="../embeddings/oleObject32.bin"/><Relationship Id="rId11" Type="http://schemas.openxmlformats.org/officeDocument/2006/relationships/image" Target="../media/image34.emf"/><Relationship Id="rId24" Type="http://schemas.openxmlformats.org/officeDocument/2006/relationships/oleObject" Target="../embeddings/oleObject41.bin"/><Relationship Id="rId32" Type="http://schemas.openxmlformats.org/officeDocument/2006/relationships/oleObject" Target="../embeddings/oleObject45.bin"/><Relationship Id="rId37" Type="http://schemas.openxmlformats.org/officeDocument/2006/relationships/image" Target="../media/image47.emf"/><Relationship Id="rId40" Type="http://schemas.openxmlformats.org/officeDocument/2006/relationships/oleObject" Target="../embeddings/oleObject49.bin"/><Relationship Id="rId45" Type="http://schemas.openxmlformats.org/officeDocument/2006/relationships/image" Target="../media/image51.emf"/><Relationship Id="rId5" Type="http://schemas.openxmlformats.org/officeDocument/2006/relationships/image" Target="../media/image31.emf"/><Relationship Id="rId15" Type="http://schemas.openxmlformats.org/officeDocument/2006/relationships/image" Target="../media/image36.emf"/><Relationship Id="rId23" Type="http://schemas.openxmlformats.org/officeDocument/2006/relationships/image" Target="../media/image40.emf"/><Relationship Id="rId28" Type="http://schemas.openxmlformats.org/officeDocument/2006/relationships/oleObject" Target="../embeddings/oleObject43.bin"/><Relationship Id="rId36" Type="http://schemas.openxmlformats.org/officeDocument/2006/relationships/oleObject" Target="../embeddings/oleObject47.bin"/><Relationship Id="rId10" Type="http://schemas.openxmlformats.org/officeDocument/2006/relationships/oleObject" Target="../embeddings/oleObject34.bin"/><Relationship Id="rId19" Type="http://schemas.openxmlformats.org/officeDocument/2006/relationships/image" Target="../media/image38.emf"/><Relationship Id="rId31" Type="http://schemas.openxmlformats.org/officeDocument/2006/relationships/image" Target="../media/image44.emf"/><Relationship Id="rId44" Type="http://schemas.openxmlformats.org/officeDocument/2006/relationships/oleObject" Target="../embeddings/oleObject51.bin"/><Relationship Id="rId4" Type="http://schemas.openxmlformats.org/officeDocument/2006/relationships/oleObject" Target="../embeddings/oleObject31.bin"/><Relationship Id="rId9" Type="http://schemas.openxmlformats.org/officeDocument/2006/relationships/image" Target="../media/image33.emf"/><Relationship Id="rId14" Type="http://schemas.openxmlformats.org/officeDocument/2006/relationships/oleObject" Target="../embeddings/oleObject36.bin"/><Relationship Id="rId22" Type="http://schemas.openxmlformats.org/officeDocument/2006/relationships/oleObject" Target="../embeddings/oleObject40.bin"/><Relationship Id="rId27" Type="http://schemas.openxmlformats.org/officeDocument/2006/relationships/image" Target="../media/image42.emf"/><Relationship Id="rId30" Type="http://schemas.openxmlformats.org/officeDocument/2006/relationships/oleObject" Target="../embeddings/oleObject44.bin"/><Relationship Id="rId35" Type="http://schemas.openxmlformats.org/officeDocument/2006/relationships/image" Target="../media/image46.emf"/><Relationship Id="rId43" Type="http://schemas.openxmlformats.org/officeDocument/2006/relationships/image" Target="../media/image50.emf"/><Relationship Id="rId8" Type="http://schemas.openxmlformats.org/officeDocument/2006/relationships/oleObject" Target="../embeddings/oleObject33.bin"/><Relationship Id="rId3" Type="http://schemas.openxmlformats.org/officeDocument/2006/relationships/notesSlide" Target="../notesSlides/notesSlide3.xml"/><Relationship Id="rId12" Type="http://schemas.openxmlformats.org/officeDocument/2006/relationships/oleObject" Target="../embeddings/oleObject35.bin"/><Relationship Id="rId17" Type="http://schemas.openxmlformats.org/officeDocument/2006/relationships/image" Target="../media/image37.emf"/><Relationship Id="rId25" Type="http://schemas.openxmlformats.org/officeDocument/2006/relationships/image" Target="../media/image41.emf"/><Relationship Id="rId33" Type="http://schemas.openxmlformats.org/officeDocument/2006/relationships/image" Target="../media/image45.emf"/><Relationship Id="rId38" Type="http://schemas.openxmlformats.org/officeDocument/2006/relationships/oleObject" Target="../embeddings/oleObject48.bin"/><Relationship Id="rId46" Type="http://schemas.openxmlformats.org/officeDocument/2006/relationships/oleObject" Target="../embeddings/oleObject52.bin"/><Relationship Id="rId20" Type="http://schemas.openxmlformats.org/officeDocument/2006/relationships/oleObject" Target="../embeddings/oleObject39.bin"/><Relationship Id="rId41" Type="http://schemas.openxmlformats.org/officeDocument/2006/relationships/image" Target="../media/image49.emf"/></Relationships>
</file>

<file path=ppt/slides/_rels/slide70.xml.rels><?xml version="1.0" encoding="UTF-8" standalone="yes"?>
<Relationships xmlns="http://schemas.openxmlformats.org/package/2006/relationships"><Relationship Id="rId8" Type="http://schemas.openxmlformats.org/officeDocument/2006/relationships/image" Target="../media/image340.emf"/><Relationship Id="rId13" Type="http://schemas.openxmlformats.org/officeDocument/2006/relationships/oleObject" Target="../embeddings/oleObject527.bin"/><Relationship Id="rId3" Type="http://schemas.openxmlformats.org/officeDocument/2006/relationships/notesSlide" Target="../notesSlides/notesSlide50.xml"/><Relationship Id="rId7" Type="http://schemas.openxmlformats.org/officeDocument/2006/relationships/oleObject" Target="../embeddings/oleObject524.bin"/><Relationship Id="rId12" Type="http://schemas.openxmlformats.org/officeDocument/2006/relationships/image" Target="../media/image344.emf"/><Relationship Id="rId2" Type="http://schemas.openxmlformats.org/officeDocument/2006/relationships/slideLayout" Target="../slideLayouts/slideLayout2.xml"/><Relationship Id="rId16" Type="http://schemas.openxmlformats.org/officeDocument/2006/relationships/image" Target="../media/image350.emf"/><Relationship Id="rId1" Type="http://schemas.openxmlformats.org/officeDocument/2006/relationships/vmlDrawing" Target="../drawings/vmlDrawing64.vml"/><Relationship Id="rId6" Type="http://schemas.openxmlformats.org/officeDocument/2006/relationships/image" Target="../media/image339.emf"/><Relationship Id="rId11" Type="http://schemas.openxmlformats.org/officeDocument/2006/relationships/oleObject" Target="../embeddings/oleObject526.bin"/><Relationship Id="rId5" Type="http://schemas.openxmlformats.org/officeDocument/2006/relationships/oleObject" Target="../embeddings/oleObject523.bin"/><Relationship Id="rId15" Type="http://schemas.openxmlformats.org/officeDocument/2006/relationships/oleObject" Target="../embeddings/oleObject528.bin"/><Relationship Id="rId10" Type="http://schemas.openxmlformats.org/officeDocument/2006/relationships/image" Target="../media/image348.emf"/><Relationship Id="rId4" Type="http://schemas.openxmlformats.org/officeDocument/2006/relationships/image" Target="../media/image96.jpeg"/><Relationship Id="rId9" Type="http://schemas.openxmlformats.org/officeDocument/2006/relationships/oleObject" Target="../embeddings/oleObject525.bin"/><Relationship Id="rId14" Type="http://schemas.openxmlformats.org/officeDocument/2006/relationships/image" Target="../media/image349.emf"/></Relationships>
</file>

<file path=ppt/slides/_rels/slide71.xml.rels><?xml version="1.0" encoding="UTF-8" standalone="yes"?>
<Relationships xmlns="http://schemas.openxmlformats.org/package/2006/relationships"><Relationship Id="rId8" Type="http://schemas.openxmlformats.org/officeDocument/2006/relationships/image" Target="../media/image351.emf"/><Relationship Id="rId13" Type="http://schemas.openxmlformats.org/officeDocument/2006/relationships/oleObject" Target="../embeddings/oleObject533.bin"/><Relationship Id="rId18" Type="http://schemas.openxmlformats.org/officeDocument/2006/relationships/image" Target="../media/image353.emf"/><Relationship Id="rId26" Type="http://schemas.openxmlformats.org/officeDocument/2006/relationships/image" Target="../media/image357.emf"/><Relationship Id="rId3" Type="http://schemas.openxmlformats.org/officeDocument/2006/relationships/notesSlide" Target="../notesSlides/notesSlide51.xml"/><Relationship Id="rId21" Type="http://schemas.openxmlformats.org/officeDocument/2006/relationships/oleObject" Target="../embeddings/oleObject537.bin"/><Relationship Id="rId7" Type="http://schemas.openxmlformats.org/officeDocument/2006/relationships/oleObject" Target="../embeddings/oleObject530.bin"/><Relationship Id="rId12" Type="http://schemas.openxmlformats.org/officeDocument/2006/relationships/image" Target="../media/image344.emf"/><Relationship Id="rId17" Type="http://schemas.openxmlformats.org/officeDocument/2006/relationships/oleObject" Target="../embeddings/oleObject535.bin"/><Relationship Id="rId25" Type="http://schemas.openxmlformats.org/officeDocument/2006/relationships/oleObject" Target="../embeddings/oleObject539.bin"/><Relationship Id="rId2" Type="http://schemas.openxmlformats.org/officeDocument/2006/relationships/slideLayout" Target="../slideLayouts/slideLayout2.xml"/><Relationship Id="rId16" Type="http://schemas.openxmlformats.org/officeDocument/2006/relationships/image" Target="../media/image341.emf"/><Relationship Id="rId20" Type="http://schemas.openxmlformats.org/officeDocument/2006/relationships/image" Target="../media/image354.emf"/><Relationship Id="rId1" Type="http://schemas.openxmlformats.org/officeDocument/2006/relationships/vmlDrawing" Target="../drawings/vmlDrawing65.vml"/><Relationship Id="rId6" Type="http://schemas.openxmlformats.org/officeDocument/2006/relationships/image" Target="../media/image339.emf"/><Relationship Id="rId11" Type="http://schemas.openxmlformats.org/officeDocument/2006/relationships/oleObject" Target="../embeddings/oleObject532.bin"/><Relationship Id="rId24" Type="http://schemas.openxmlformats.org/officeDocument/2006/relationships/image" Target="../media/image356.emf"/><Relationship Id="rId5" Type="http://schemas.openxmlformats.org/officeDocument/2006/relationships/oleObject" Target="../embeddings/oleObject529.bin"/><Relationship Id="rId15" Type="http://schemas.openxmlformats.org/officeDocument/2006/relationships/oleObject" Target="../embeddings/oleObject534.bin"/><Relationship Id="rId23" Type="http://schemas.openxmlformats.org/officeDocument/2006/relationships/oleObject" Target="../embeddings/oleObject538.bin"/><Relationship Id="rId28" Type="http://schemas.openxmlformats.org/officeDocument/2006/relationships/image" Target="../media/image358.emf"/><Relationship Id="rId10" Type="http://schemas.openxmlformats.org/officeDocument/2006/relationships/image" Target="../media/image340.emf"/><Relationship Id="rId19" Type="http://schemas.openxmlformats.org/officeDocument/2006/relationships/oleObject" Target="../embeddings/oleObject536.bin"/><Relationship Id="rId4" Type="http://schemas.openxmlformats.org/officeDocument/2006/relationships/image" Target="../media/image96.jpeg"/><Relationship Id="rId9" Type="http://schemas.openxmlformats.org/officeDocument/2006/relationships/oleObject" Target="../embeddings/oleObject531.bin"/><Relationship Id="rId14" Type="http://schemas.openxmlformats.org/officeDocument/2006/relationships/image" Target="../media/image352.emf"/><Relationship Id="rId22" Type="http://schemas.openxmlformats.org/officeDocument/2006/relationships/image" Target="../media/image355.emf"/><Relationship Id="rId27" Type="http://schemas.openxmlformats.org/officeDocument/2006/relationships/oleObject" Target="../embeddings/oleObject540.bin"/></Relationships>
</file>

<file path=ppt/slides/_rels/slide72.xml.rels><?xml version="1.0" encoding="UTF-8" standalone="yes"?>
<Relationships xmlns="http://schemas.openxmlformats.org/package/2006/relationships"><Relationship Id="rId8" Type="http://schemas.openxmlformats.org/officeDocument/2006/relationships/image" Target="../media/image351.emf"/><Relationship Id="rId13" Type="http://schemas.openxmlformats.org/officeDocument/2006/relationships/oleObject" Target="../embeddings/oleObject545.bin"/><Relationship Id="rId18" Type="http://schemas.openxmlformats.org/officeDocument/2006/relationships/image" Target="../media/image355.emf"/><Relationship Id="rId26" Type="http://schemas.openxmlformats.org/officeDocument/2006/relationships/image" Target="../media/image363.emf"/><Relationship Id="rId3" Type="http://schemas.openxmlformats.org/officeDocument/2006/relationships/notesSlide" Target="../notesSlides/notesSlide52.xml"/><Relationship Id="rId21" Type="http://schemas.openxmlformats.org/officeDocument/2006/relationships/oleObject" Target="../embeddings/oleObject549.bin"/><Relationship Id="rId7" Type="http://schemas.openxmlformats.org/officeDocument/2006/relationships/oleObject" Target="../embeddings/oleObject542.bin"/><Relationship Id="rId12" Type="http://schemas.openxmlformats.org/officeDocument/2006/relationships/image" Target="../media/image344.emf"/><Relationship Id="rId17" Type="http://schemas.openxmlformats.org/officeDocument/2006/relationships/oleObject" Target="../embeddings/oleObject547.bin"/><Relationship Id="rId25" Type="http://schemas.openxmlformats.org/officeDocument/2006/relationships/oleObject" Target="../embeddings/oleObject551.bin"/><Relationship Id="rId2" Type="http://schemas.openxmlformats.org/officeDocument/2006/relationships/slideLayout" Target="../slideLayouts/slideLayout2.xml"/><Relationship Id="rId16" Type="http://schemas.openxmlformats.org/officeDocument/2006/relationships/image" Target="../media/image353.emf"/><Relationship Id="rId20" Type="http://schemas.openxmlformats.org/officeDocument/2006/relationships/image" Target="../media/image360.emf"/><Relationship Id="rId29" Type="http://schemas.openxmlformats.org/officeDocument/2006/relationships/oleObject" Target="../embeddings/oleObject553.bin"/><Relationship Id="rId1" Type="http://schemas.openxmlformats.org/officeDocument/2006/relationships/vmlDrawing" Target="../drawings/vmlDrawing66.vml"/><Relationship Id="rId6" Type="http://schemas.openxmlformats.org/officeDocument/2006/relationships/image" Target="../media/image339.emf"/><Relationship Id="rId11" Type="http://schemas.openxmlformats.org/officeDocument/2006/relationships/oleObject" Target="../embeddings/oleObject544.bin"/><Relationship Id="rId24" Type="http://schemas.openxmlformats.org/officeDocument/2006/relationships/image" Target="../media/image362.emf"/><Relationship Id="rId5" Type="http://schemas.openxmlformats.org/officeDocument/2006/relationships/oleObject" Target="../embeddings/oleObject541.bin"/><Relationship Id="rId15" Type="http://schemas.openxmlformats.org/officeDocument/2006/relationships/oleObject" Target="../embeddings/oleObject546.bin"/><Relationship Id="rId23" Type="http://schemas.openxmlformats.org/officeDocument/2006/relationships/oleObject" Target="../embeddings/oleObject550.bin"/><Relationship Id="rId28" Type="http://schemas.openxmlformats.org/officeDocument/2006/relationships/image" Target="../media/image364.emf"/><Relationship Id="rId10" Type="http://schemas.openxmlformats.org/officeDocument/2006/relationships/image" Target="../media/image340.emf"/><Relationship Id="rId19" Type="http://schemas.openxmlformats.org/officeDocument/2006/relationships/oleObject" Target="../embeddings/oleObject548.bin"/><Relationship Id="rId4" Type="http://schemas.openxmlformats.org/officeDocument/2006/relationships/image" Target="../media/image96.jpeg"/><Relationship Id="rId9" Type="http://schemas.openxmlformats.org/officeDocument/2006/relationships/oleObject" Target="../embeddings/oleObject543.bin"/><Relationship Id="rId14" Type="http://schemas.openxmlformats.org/officeDocument/2006/relationships/image" Target="../media/image359.emf"/><Relationship Id="rId22" Type="http://schemas.openxmlformats.org/officeDocument/2006/relationships/image" Target="../media/image361.emf"/><Relationship Id="rId27" Type="http://schemas.openxmlformats.org/officeDocument/2006/relationships/oleObject" Target="../embeddings/oleObject552.bin"/><Relationship Id="rId30" Type="http://schemas.openxmlformats.org/officeDocument/2006/relationships/image" Target="../media/image365.emf"/></Relationships>
</file>

<file path=ppt/slides/_rels/slide73.xml.rels><?xml version="1.0" encoding="UTF-8" standalone="yes"?>
<Relationships xmlns="http://schemas.openxmlformats.org/package/2006/relationships"><Relationship Id="rId8" Type="http://schemas.openxmlformats.org/officeDocument/2006/relationships/image" Target="../media/image339.emf"/><Relationship Id="rId13" Type="http://schemas.openxmlformats.org/officeDocument/2006/relationships/oleObject" Target="../embeddings/oleObject558.bin"/><Relationship Id="rId18" Type="http://schemas.openxmlformats.org/officeDocument/2006/relationships/image" Target="../media/image350.emf"/><Relationship Id="rId3" Type="http://schemas.openxmlformats.org/officeDocument/2006/relationships/notesSlide" Target="../notesSlides/notesSlide53.xml"/><Relationship Id="rId21" Type="http://schemas.openxmlformats.org/officeDocument/2006/relationships/oleObject" Target="../embeddings/oleObject563.bin"/><Relationship Id="rId7" Type="http://schemas.openxmlformats.org/officeDocument/2006/relationships/oleObject" Target="../embeddings/oleObject555.bin"/><Relationship Id="rId12" Type="http://schemas.openxmlformats.org/officeDocument/2006/relationships/image" Target="../media/image340.emf"/><Relationship Id="rId17" Type="http://schemas.openxmlformats.org/officeDocument/2006/relationships/oleObject" Target="../embeddings/oleObject560.bin"/><Relationship Id="rId2" Type="http://schemas.openxmlformats.org/officeDocument/2006/relationships/slideLayout" Target="../slideLayouts/slideLayout2.xml"/><Relationship Id="rId16" Type="http://schemas.openxmlformats.org/officeDocument/2006/relationships/image" Target="../media/image349.emf"/><Relationship Id="rId20" Type="http://schemas.openxmlformats.org/officeDocument/2006/relationships/oleObject" Target="../embeddings/oleObject562.bin"/><Relationship Id="rId1" Type="http://schemas.openxmlformats.org/officeDocument/2006/relationships/vmlDrawing" Target="../drawings/vmlDrawing67.vml"/><Relationship Id="rId6" Type="http://schemas.openxmlformats.org/officeDocument/2006/relationships/image" Target="../media/image96.jpeg"/><Relationship Id="rId11" Type="http://schemas.openxmlformats.org/officeDocument/2006/relationships/oleObject" Target="../embeddings/oleObject557.bin"/><Relationship Id="rId5" Type="http://schemas.openxmlformats.org/officeDocument/2006/relationships/image" Target="../media/image366.emf"/><Relationship Id="rId15" Type="http://schemas.openxmlformats.org/officeDocument/2006/relationships/oleObject" Target="../embeddings/oleObject559.bin"/><Relationship Id="rId10" Type="http://schemas.openxmlformats.org/officeDocument/2006/relationships/image" Target="../media/image351.emf"/><Relationship Id="rId19" Type="http://schemas.openxmlformats.org/officeDocument/2006/relationships/oleObject" Target="../embeddings/oleObject561.bin"/><Relationship Id="rId4" Type="http://schemas.openxmlformats.org/officeDocument/2006/relationships/oleObject" Target="../embeddings/oleObject554.bin"/><Relationship Id="rId9" Type="http://schemas.openxmlformats.org/officeDocument/2006/relationships/oleObject" Target="../embeddings/oleObject556.bin"/><Relationship Id="rId14" Type="http://schemas.openxmlformats.org/officeDocument/2006/relationships/image" Target="../media/image344.emf"/><Relationship Id="rId22" Type="http://schemas.openxmlformats.org/officeDocument/2006/relationships/image" Target="../media/image367.emf"/></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566.bin"/><Relationship Id="rId13" Type="http://schemas.openxmlformats.org/officeDocument/2006/relationships/image" Target="../media/image372.emf"/><Relationship Id="rId18" Type="http://schemas.openxmlformats.org/officeDocument/2006/relationships/oleObject" Target="../embeddings/oleObject571.bin"/><Relationship Id="rId3" Type="http://schemas.openxmlformats.org/officeDocument/2006/relationships/notesSlide" Target="../notesSlides/notesSlide54.xml"/><Relationship Id="rId21" Type="http://schemas.openxmlformats.org/officeDocument/2006/relationships/image" Target="../media/image376.emf"/><Relationship Id="rId7" Type="http://schemas.openxmlformats.org/officeDocument/2006/relationships/image" Target="../media/image369.emf"/><Relationship Id="rId12" Type="http://schemas.openxmlformats.org/officeDocument/2006/relationships/oleObject" Target="../embeddings/oleObject568.bin"/><Relationship Id="rId17" Type="http://schemas.openxmlformats.org/officeDocument/2006/relationships/image" Target="../media/image374.emf"/><Relationship Id="rId2" Type="http://schemas.openxmlformats.org/officeDocument/2006/relationships/slideLayout" Target="../slideLayouts/slideLayout2.xml"/><Relationship Id="rId16" Type="http://schemas.openxmlformats.org/officeDocument/2006/relationships/oleObject" Target="../embeddings/oleObject570.bin"/><Relationship Id="rId20" Type="http://schemas.openxmlformats.org/officeDocument/2006/relationships/oleObject" Target="../embeddings/oleObject572.bin"/><Relationship Id="rId1" Type="http://schemas.openxmlformats.org/officeDocument/2006/relationships/vmlDrawing" Target="../drawings/vmlDrawing68.vml"/><Relationship Id="rId6" Type="http://schemas.openxmlformats.org/officeDocument/2006/relationships/oleObject" Target="../embeddings/oleObject565.bin"/><Relationship Id="rId11" Type="http://schemas.openxmlformats.org/officeDocument/2006/relationships/image" Target="../media/image371.emf"/><Relationship Id="rId5" Type="http://schemas.openxmlformats.org/officeDocument/2006/relationships/image" Target="../media/image368.emf"/><Relationship Id="rId15" Type="http://schemas.openxmlformats.org/officeDocument/2006/relationships/image" Target="../media/image373.emf"/><Relationship Id="rId10" Type="http://schemas.openxmlformats.org/officeDocument/2006/relationships/oleObject" Target="../embeddings/oleObject567.bin"/><Relationship Id="rId19" Type="http://schemas.openxmlformats.org/officeDocument/2006/relationships/image" Target="../media/image375.emf"/><Relationship Id="rId4" Type="http://schemas.openxmlformats.org/officeDocument/2006/relationships/oleObject" Target="../embeddings/oleObject564.bin"/><Relationship Id="rId9" Type="http://schemas.openxmlformats.org/officeDocument/2006/relationships/image" Target="../media/image370.emf"/><Relationship Id="rId14" Type="http://schemas.openxmlformats.org/officeDocument/2006/relationships/oleObject" Target="../embeddings/oleObject569.bin"/></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575.bin"/><Relationship Id="rId13" Type="http://schemas.openxmlformats.org/officeDocument/2006/relationships/image" Target="../media/image380.emf"/><Relationship Id="rId18" Type="http://schemas.openxmlformats.org/officeDocument/2006/relationships/oleObject" Target="../embeddings/oleObject580.bin"/><Relationship Id="rId26" Type="http://schemas.openxmlformats.org/officeDocument/2006/relationships/oleObject" Target="../embeddings/oleObject584.bin"/><Relationship Id="rId3" Type="http://schemas.openxmlformats.org/officeDocument/2006/relationships/notesSlide" Target="../notesSlides/notesSlide55.xml"/><Relationship Id="rId21" Type="http://schemas.openxmlformats.org/officeDocument/2006/relationships/image" Target="../media/image374.emf"/><Relationship Id="rId7" Type="http://schemas.openxmlformats.org/officeDocument/2006/relationships/image" Target="../media/image377.emf"/><Relationship Id="rId12" Type="http://schemas.openxmlformats.org/officeDocument/2006/relationships/oleObject" Target="../embeddings/oleObject577.bin"/><Relationship Id="rId17" Type="http://schemas.openxmlformats.org/officeDocument/2006/relationships/image" Target="../media/image382.emf"/><Relationship Id="rId25" Type="http://schemas.openxmlformats.org/officeDocument/2006/relationships/image" Target="../media/image376.emf"/><Relationship Id="rId2" Type="http://schemas.openxmlformats.org/officeDocument/2006/relationships/slideLayout" Target="../slideLayouts/slideLayout2.xml"/><Relationship Id="rId16" Type="http://schemas.openxmlformats.org/officeDocument/2006/relationships/oleObject" Target="../embeddings/oleObject579.bin"/><Relationship Id="rId20" Type="http://schemas.openxmlformats.org/officeDocument/2006/relationships/oleObject" Target="../embeddings/oleObject581.bin"/><Relationship Id="rId29" Type="http://schemas.openxmlformats.org/officeDocument/2006/relationships/image" Target="../media/image384.emf"/><Relationship Id="rId1" Type="http://schemas.openxmlformats.org/officeDocument/2006/relationships/vmlDrawing" Target="../drawings/vmlDrawing69.vml"/><Relationship Id="rId6" Type="http://schemas.openxmlformats.org/officeDocument/2006/relationships/oleObject" Target="../embeddings/oleObject574.bin"/><Relationship Id="rId11" Type="http://schemas.openxmlformats.org/officeDocument/2006/relationships/image" Target="../media/image379.emf"/><Relationship Id="rId24" Type="http://schemas.openxmlformats.org/officeDocument/2006/relationships/oleObject" Target="../embeddings/oleObject583.bin"/><Relationship Id="rId5" Type="http://schemas.openxmlformats.org/officeDocument/2006/relationships/image" Target="../media/image368.emf"/><Relationship Id="rId15" Type="http://schemas.openxmlformats.org/officeDocument/2006/relationships/image" Target="../media/image381.emf"/><Relationship Id="rId23" Type="http://schemas.openxmlformats.org/officeDocument/2006/relationships/image" Target="../media/image375.emf"/><Relationship Id="rId28" Type="http://schemas.openxmlformats.org/officeDocument/2006/relationships/oleObject" Target="../embeddings/oleObject585.bin"/><Relationship Id="rId10" Type="http://schemas.openxmlformats.org/officeDocument/2006/relationships/oleObject" Target="../embeddings/oleObject576.bin"/><Relationship Id="rId19" Type="http://schemas.openxmlformats.org/officeDocument/2006/relationships/image" Target="../media/image383.emf"/><Relationship Id="rId31" Type="http://schemas.openxmlformats.org/officeDocument/2006/relationships/image" Target="../media/image385.emf"/><Relationship Id="rId4" Type="http://schemas.openxmlformats.org/officeDocument/2006/relationships/oleObject" Target="../embeddings/oleObject573.bin"/><Relationship Id="rId9" Type="http://schemas.openxmlformats.org/officeDocument/2006/relationships/image" Target="../media/image378.emf"/><Relationship Id="rId14" Type="http://schemas.openxmlformats.org/officeDocument/2006/relationships/oleObject" Target="../embeddings/oleObject578.bin"/><Relationship Id="rId22" Type="http://schemas.openxmlformats.org/officeDocument/2006/relationships/oleObject" Target="../embeddings/oleObject582.bin"/><Relationship Id="rId27" Type="http://schemas.openxmlformats.org/officeDocument/2006/relationships/image" Target="../media/image373.emf"/><Relationship Id="rId30" Type="http://schemas.openxmlformats.org/officeDocument/2006/relationships/oleObject" Target="../embeddings/oleObject586.bin"/></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589.bin"/><Relationship Id="rId13" Type="http://schemas.openxmlformats.org/officeDocument/2006/relationships/image" Target="../media/image374.emf"/><Relationship Id="rId18" Type="http://schemas.openxmlformats.org/officeDocument/2006/relationships/oleObject" Target="../embeddings/oleObject594.bin"/><Relationship Id="rId3" Type="http://schemas.openxmlformats.org/officeDocument/2006/relationships/notesSlide" Target="../notesSlides/notesSlide56.xml"/><Relationship Id="rId7" Type="http://schemas.openxmlformats.org/officeDocument/2006/relationships/image" Target="../media/image386.emf"/><Relationship Id="rId12" Type="http://schemas.openxmlformats.org/officeDocument/2006/relationships/oleObject" Target="../embeddings/oleObject591.bin"/><Relationship Id="rId17" Type="http://schemas.openxmlformats.org/officeDocument/2006/relationships/image" Target="../media/image376.emf"/><Relationship Id="rId2" Type="http://schemas.openxmlformats.org/officeDocument/2006/relationships/slideLayout" Target="../slideLayouts/slideLayout2.xml"/><Relationship Id="rId16" Type="http://schemas.openxmlformats.org/officeDocument/2006/relationships/oleObject" Target="../embeddings/oleObject593.bin"/><Relationship Id="rId1" Type="http://schemas.openxmlformats.org/officeDocument/2006/relationships/vmlDrawing" Target="../drawings/vmlDrawing70.vml"/><Relationship Id="rId6" Type="http://schemas.openxmlformats.org/officeDocument/2006/relationships/oleObject" Target="../embeddings/oleObject588.bin"/><Relationship Id="rId11" Type="http://schemas.openxmlformats.org/officeDocument/2006/relationships/image" Target="../media/image388.emf"/><Relationship Id="rId5" Type="http://schemas.openxmlformats.org/officeDocument/2006/relationships/image" Target="../media/image368.emf"/><Relationship Id="rId15" Type="http://schemas.openxmlformats.org/officeDocument/2006/relationships/image" Target="../media/image375.emf"/><Relationship Id="rId10" Type="http://schemas.openxmlformats.org/officeDocument/2006/relationships/oleObject" Target="../embeddings/oleObject590.bin"/><Relationship Id="rId19" Type="http://schemas.openxmlformats.org/officeDocument/2006/relationships/image" Target="../media/image373.emf"/><Relationship Id="rId4" Type="http://schemas.openxmlformats.org/officeDocument/2006/relationships/oleObject" Target="../embeddings/oleObject587.bin"/><Relationship Id="rId9" Type="http://schemas.openxmlformats.org/officeDocument/2006/relationships/image" Target="../media/image387.emf"/><Relationship Id="rId14" Type="http://schemas.openxmlformats.org/officeDocument/2006/relationships/oleObject" Target="../embeddings/oleObject592.bin"/></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597.bin"/><Relationship Id="rId13" Type="http://schemas.openxmlformats.org/officeDocument/2006/relationships/image" Target="../media/image318.emf"/><Relationship Id="rId18" Type="http://schemas.openxmlformats.org/officeDocument/2006/relationships/oleObject" Target="../embeddings/oleObject602.bin"/><Relationship Id="rId26" Type="http://schemas.openxmlformats.org/officeDocument/2006/relationships/image" Target="../media/image373.emf"/><Relationship Id="rId3" Type="http://schemas.openxmlformats.org/officeDocument/2006/relationships/notesSlide" Target="../notesSlides/notesSlide57.xml"/><Relationship Id="rId21" Type="http://schemas.openxmlformats.org/officeDocument/2006/relationships/image" Target="../media/image376.emf"/><Relationship Id="rId7" Type="http://schemas.openxmlformats.org/officeDocument/2006/relationships/image" Target="../media/image369.emf"/><Relationship Id="rId12" Type="http://schemas.openxmlformats.org/officeDocument/2006/relationships/oleObject" Target="../embeddings/oleObject599.bin"/><Relationship Id="rId17" Type="http://schemas.openxmlformats.org/officeDocument/2006/relationships/image" Target="../media/image374.emf"/><Relationship Id="rId25" Type="http://schemas.openxmlformats.org/officeDocument/2006/relationships/oleObject" Target="../embeddings/oleObject606.bin"/><Relationship Id="rId2" Type="http://schemas.openxmlformats.org/officeDocument/2006/relationships/slideLayout" Target="../slideLayouts/slideLayout2.xml"/><Relationship Id="rId16" Type="http://schemas.openxmlformats.org/officeDocument/2006/relationships/oleObject" Target="../embeddings/oleObject601.bin"/><Relationship Id="rId20" Type="http://schemas.openxmlformats.org/officeDocument/2006/relationships/oleObject" Target="../embeddings/oleObject603.bin"/><Relationship Id="rId1" Type="http://schemas.openxmlformats.org/officeDocument/2006/relationships/vmlDrawing" Target="../drawings/vmlDrawing71.vml"/><Relationship Id="rId6" Type="http://schemas.openxmlformats.org/officeDocument/2006/relationships/oleObject" Target="../embeddings/oleObject596.bin"/><Relationship Id="rId11" Type="http://schemas.openxmlformats.org/officeDocument/2006/relationships/image" Target="../media/image390.emf"/><Relationship Id="rId24" Type="http://schemas.openxmlformats.org/officeDocument/2006/relationships/oleObject" Target="../embeddings/oleObject605.bin"/><Relationship Id="rId5" Type="http://schemas.openxmlformats.org/officeDocument/2006/relationships/image" Target="../media/image368.emf"/><Relationship Id="rId15" Type="http://schemas.openxmlformats.org/officeDocument/2006/relationships/image" Target="../media/image391.emf"/><Relationship Id="rId23" Type="http://schemas.openxmlformats.org/officeDocument/2006/relationships/image" Target="../media/image392.emf"/><Relationship Id="rId10" Type="http://schemas.openxmlformats.org/officeDocument/2006/relationships/oleObject" Target="../embeddings/oleObject598.bin"/><Relationship Id="rId19" Type="http://schemas.openxmlformats.org/officeDocument/2006/relationships/image" Target="../media/image375.emf"/><Relationship Id="rId4" Type="http://schemas.openxmlformats.org/officeDocument/2006/relationships/oleObject" Target="../embeddings/oleObject595.bin"/><Relationship Id="rId9" Type="http://schemas.openxmlformats.org/officeDocument/2006/relationships/image" Target="../media/image389.emf"/><Relationship Id="rId14" Type="http://schemas.openxmlformats.org/officeDocument/2006/relationships/oleObject" Target="../embeddings/oleObject600.bin"/><Relationship Id="rId22" Type="http://schemas.openxmlformats.org/officeDocument/2006/relationships/oleObject" Target="../embeddings/oleObject604.bin"/></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609.bin"/><Relationship Id="rId13" Type="http://schemas.openxmlformats.org/officeDocument/2006/relationships/image" Target="../media/image392.emf"/><Relationship Id="rId18" Type="http://schemas.openxmlformats.org/officeDocument/2006/relationships/image" Target="../media/image394.emf"/><Relationship Id="rId3" Type="http://schemas.openxmlformats.org/officeDocument/2006/relationships/notesSlide" Target="../notesSlides/notesSlide58.xml"/><Relationship Id="rId21" Type="http://schemas.openxmlformats.org/officeDocument/2006/relationships/image" Target="../media/image373.emf"/><Relationship Id="rId7" Type="http://schemas.openxmlformats.org/officeDocument/2006/relationships/image" Target="../media/image374.emf"/><Relationship Id="rId12" Type="http://schemas.openxmlformats.org/officeDocument/2006/relationships/oleObject" Target="../embeddings/oleObject611.bin"/><Relationship Id="rId17" Type="http://schemas.openxmlformats.org/officeDocument/2006/relationships/oleObject" Target="../embeddings/oleObject614.bin"/><Relationship Id="rId2" Type="http://schemas.openxmlformats.org/officeDocument/2006/relationships/slideLayout" Target="../slideLayouts/slideLayout2.xml"/><Relationship Id="rId16" Type="http://schemas.openxmlformats.org/officeDocument/2006/relationships/image" Target="../media/image393.emf"/><Relationship Id="rId20" Type="http://schemas.openxmlformats.org/officeDocument/2006/relationships/oleObject" Target="../embeddings/oleObject616.bin"/><Relationship Id="rId1" Type="http://schemas.openxmlformats.org/officeDocument/2006/relationships/vmlDrawing" Target="../drawings/vmlDrawing72.vml"/><Relationship Id="rId6" Type="http://schemas.openxmlformats.org/officeDocument/2006/relationships/oleObject" Target="../embeddings/oleObject608.bin"/><Relationship Id="rId11" Type="http://schemas.openxmlformats.org/officeDocument/2006/relationships/image" Target="../media/image376.emf"/><Relationship Id="rId5" Type="http://schemas.openxmlformats.org/officeDocument/2006/relationships/image" Target="../media/image368.emf"/><Relationship Id="rId15" Type="http://schemas.openxmlformats.org/officeDocument/2006/relationships/oleObject" Target="../embeddings/oleObject613.bin"/><Relationship Id="rId10" Type="http://schemas.openxmlformats.org/officeDocument/2006/relationships/oleObject" Target="../embeddings/oleObject610.bin"/><Relationship Id="rId19" Type="http://schemas.openxmlformats.org/officeDocument/2006/relationships/oleObject" Target="../embeddings/oleObject615.bin"/><Relationship Id="rId4" Type="http://schemas.openxmlformats.org/officeDocument/2006/relationships/oleObject" Target="../embeddings/oleObject607.bin"/><Relationship Id="rId9" Type="http://schemas.openxmlformats.org/officeDocument/2006/relationships/image" Target="../media/image375.emf"/><Relationship Id="rId14" Type="http://schemas.openxmlformats.org/officeDocument/2006/relationships/oleObject" Target="../embeddings/oleObject612.bin"/></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619.bin"/><Relationship Id="rId13" Type="http://schemas.openxmlformats.org/officeDocument/2006/relationships/image" Target="../media/image399.emf"/><Relationship Id="rId18" Type="http://schemas.openxmlformats.org/officeDocument/2006/relationships/image" Target="../media/image96.jpeg"/><Relationship Id="rId26" Type="http://schemas.openxmlformats.org/officeDocument/2006/relationships/image" Target="../media/image405.emf"/><Relationship Id="rId3" Type="http://schemas.openxmlformats.org/officeDocument/2006/relationships/notesSlide" Target="../notesSlides/notesSlide59.xml"/><Relationship Id="rId21" Type="http://schemas.openxmlformats.org/officeDocument/2006/relationships/oleObject" Target="../embeddings/oleObject625.bin"/><Relationship Id="rId7" Type="http://schemas.openxmlformats.org/officeDocument/2006/relationships/image" Target="../media/image396.emf"/><Relationship Id="rId12" Type="http://schemas.openxmlformats.org/officeDocument/2006/relationships/oleObject" Target="../embeddings/oleObject621.bin"/><Relationship Id="rId17" Type="http://schemas.openxmlformats.org/officeDocument/2006/relationships/image" Target="../media/image401.emf"/><Relationship Id="rId25" Type="http://schemas.openxmlformats.org/officeDocument/2006/relationships/oleObject" Target="../embeddings/oleObject627.bin"/><Relationship Id="rId2" Type="http://schemas.openxmlformats.org/officeDocument/2006/relationships/slideLayout" Target="../slideLayouts/slideLayout2.xml"/><Relationship Id="rId16" Type="http://schemas.openxmlformats.org/officeDocument/2006/relationships/oleObject" Target="../embeddings/oleObject623.bin"/><Relationship Id="rId20" Type="http://schemas.openxmlformats.org/officeDocument/2006/relationships/image" Target="../media/image402.emf"/><Relationship Id="rId29" Type="http://schemas.openxmlformats.org/officeDocument/2006/relationships/oleObject" Target="../embeddings/oleObject629.bin"/><Relationship Id="rId1" Type="http://schemas.openxmlformats.org/officeDocument/2006/relationships/vmlDrawing" Target="../drawings/vmlDrawing73.vml"/><Relationship Id="rId6" Type="http://schemas.openxmlformats.org/officeDocument/2006/relationships/oleObject" Target="../embeddings/oleObject618.bin"/><Relationship Id="rId11" Type="http://schemas.openxmlformats.org/officeDocument/2006/relationships/image" Target="../media/image398.emf"/><Relationship Id="rId24" Type="http://schemas.openxmlformats.org/officeDocument/2006/relationships/image" Target="../media/image404.emf"/><Relationship Id="rId5" Type="http://schemas.openxmlformats.org/officeDocument/2006/relationships/image" Target="../media/image395.emf"/><Relationship Id="rId15" Type="http://schemas.openxmlformats.org/officeDocument/2006/relationships/image" Target="../media/image400.emf"/><Relationship Id="rId23" Type="http://schemas.openxmlformats.org/officeDocument/2006/relationships/oleObject" Target="../embeddings/oleObject626.bin"/><Relationship Id="rId28" Type="http://schemas.openxmlformats.org/officeDocument/2006/relationships/image" Target="../media/image406.emf"/><Relationship Id="rId10" Type="http://schemas.openxmlformats.org/officeDocument/2006/relationships/oleObject" Target="../embeddings/oleObject620.bin"/><Relationship Id="rId19" Type="http://schemas.openxmlformats.org/officeDocument/2006/relationships/oleObject" Target="../embeddings/oleObject624.bin"/><Relationship Id="rId4" Type="http://schemas.openxmlformats.org/officeDocument/2006/relationships/oleObject" Target="../embeddings/oleObject617.bin"/><Relationship Id="rId9" Type="http://schemas.openxmlformats.org/officeDocument/2006/relationships/image" Target="../media/image397.emf"/><Relationship Id="rId14" Type="http://schemas.openxmlformats.org/officeDocument/2006/relationships/oleObject" Target="../embeddings/oleObject622.bin"/><Relationship Id="rId22" Type="http://schemas.openxmlformats.org/officeDocument/2006/relationships/image" Target="../media/image403.emf"/><Relationship Id="rId27" Type="http://schemas.openxmlformats.org/officeDocument/2006/relationships/oleObject" Target="../embeddings/oleObject628.bin"/><Relationship Id="rId30" Type="http://schemas.openxmlformats.org/officeDocument/2006/relationships/image" Target="../media/image407.e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notesSlide" Target="../notesSlides/notesSlide4.xml"/><Relationship Id="rId7" Type="http://schemas.openxmlformats.org/officeDocument/2006/relationships/image" Target="../media/image54.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54.bin"/><Relationship Id="rId5" Type="http://schemas.openxmlformats.org/officeDocument/2006/relationships/image" Target="../media/image53.emf"/><Relationship Id="rId4" Type="http://schemas.openxmlformats.org/officeDocument/2006/relationships/oleObject" Target="../embeddings/oleObject53.bin"/><Relationship Id="rId9" Type="http://schemas.openxmlformats.org/officeDocument/2006/relationships/image" Target="../media/image55.emf"/></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621.bin"/><Relationship Id="rId13" Type="http://schemas.openxmlformats.org/officeDocument/2006/relationships/image" Target="../media/image401.emf"/><Relationship Id="rId18" Type="http://schemas.openxmlformats.org/officeDocument/2006/relationships/image" Target="../media/image403.emf"/><Relationship Id="rId3" Type="http://schemas.openxmlformats.org/officeDocument/2006/relationships/notesSlide" Target="../notesSlides/notesSlide60.xml"/><Relationship Id="rId21" Type="http://schemas.openxmlformats.org/officeDocument/2006/relationships/oleObject" Target="../embeddings/oleObject631.bin"/><Relationship Id="rId7" Type="http://schemas.openxmlformats.org/officeDocument/2006/relationships/image" Target="../media/image398.emf"/><Relationship Id="rId12" Type="http://schemas.openxmlformats.org/officeDocument/2006/relationships/oleObject" Target="../embeddings/oleObject623.bin"/><Relationship Id="rId17" Type="http://schemas.openxmlformats.org/officeDocument/2006/relationships/oleObject" Target="../embeddings/oleObject625.bin"/><Relationship Id="rId2" Type="http://schemas.openxmlformats.org/officeDocument/2006/relationships/slideLayout" Target="../slideLayouts/slideLayout2.xml"/><Relationship Id="rId16" Type="http://schemas.openxmlformats.org/officeDocument/2006/relationships/image" Target="../media/image402.emf"/><Relationship Id="rId20" Type="http://schemas.openxmlformats.org/officeDocument/2006/relationships/image" Target="../media/image408.emf"/><Relationship Id="rId1" Type="http://schemas.openxmlformats.org/officeDocument/2006/relationships/vmlDrawing" Target="../drawings/vmlDrawing74.vml"/><Relationship Id="rId6" Type="http://schemas.openxmlformats.org/officeDocument/2006/relationships/oleObject" Target="../embeddings/oleObject620.bin"/><Relationship Id="rId11" Type="http://schemas.openxmlformats.org/officeDocument/2006/relationships/image" Target="../media/image400.emf"/><Relationship Id="rId24" Type="http://schemas.openxmlformats.org/officeDocument/2006/relationships/image" Target="../media/image410.emf"/><Relationship Id="rId5" Type="http://schemas.openxmlformats.org/officeDocument/2006/relationships/image" Target="../media/image396.emf"/><Relationship Id="rId15" Type="http://schemas.openxmlformats.org/officeDocument/2006/relationships/oleObject" Target="../embeddings/oleObject624.bin"/><Relationship Id="rId23" Type="http://schemas.openxmlformats.org/officeDocument/2006/relationships/oleObject" Target="../embeddings/oleObject632.bin"/><Relationship Id="rId10" Type="http://schemas.openxmlformats.org/officeDocument/2006/relationships/oleObject" Target="../embeddings/oleObject622.bin"/><Relationship Id="rId19" Type="http://schemas.openxmlformats.org/officeDocument/2006/relationships/oleObject" Target="../embeddings/oleObject630.bin"/><Relationship Id="rId4" Type="http://schemas.openxmlformats.org/officeDocument/2006/relationships/oleObject" Target="../embeddings/oleObject618.bin"/><Relationship Id="rId9" Type="http://schemas.openxmlformats.org/officeDocument/2006/relationships/image" Target="../media/image399.emf"/><Relationship Id="rId14" Type="http://schemas.openxmlformats.org/officeDocument/2006/relationships/image" Target="../media/image96.jpeg"/><Relationship Id="rId22" Type="http://schemas.openxmlformats.org/officeDocument/2006/relationships/image" Target="../media/image409.emf"/></Relationships>
</file>

<file path=ppt/slides/_rels/slide81.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oleObject" Target="../embeddings/oleObject637.bin"/><Relationship Id="rId18" Type="http://schemas.openxmlformats.org/officeDocument/2006/relationships/image" Target="../media/image417.emf"/><Relationship Id="rId3" Type="http://schemas.openxmlformats.org/officeDocument/2006/relationships/notesSlide" Target="../notesSlides/notesSlide61.xml"/><Relationship Id="rId21" Type="http://schemas.openxmlformats.org/officeDocument/2006/relationships/oleObject" Target="../embeddings/oleObject641.bin"/><Relationship Id="rId7" Type="http://schemas.openxmlformats.org/officeDocument/2006/relationships/image" Target="../media/image412.emf"/><Relationship Id="rId12" Type="http://schemas.openxmlformats.org/officeDocument/2006/relationships/image" Target="../media/image414.emf"/><Relationship Id="rId17" Type="http://schemas.openxmlformats.org/officeDocument/2006/relationships/oleObject" Target="../embeddings/oleObject639.bin"/><Relationship Id="rId2" Type="http://schemas.openxmlformats.org/officeDocument/2006/relationships/slideLayout" Target="../slideLayouts/slideLayout2.xml"/><Relationship Id="rId16" Type="http://schemas.openxmlformats.org/officeDocument/2006/relationships/image" Target="../media/image416.emf"/><Relationship Id="rId20" Type="http://schemas.openxmlformats.org/officeDocument/2006/relationships/image" Target="../media/image418.emf"/><Relationship Id="rId1" Type="http://schemas.openxmlformats.org/officeDocument/2006/relationships/vmlDrawing" Target="../drawings/vmlDrawing75.vml"/><Relationship Id="rId6" Type="http://schemas.openxmlformats.org/officeDocument/2006/relationships/oleObject" Target="../embeddings/oleObject634.bin"/><Relationship Id="rId11" Type="http://schemas.openxmlformats.org/officeDocument/2006/relationships/oleObject" Target="../embeddings/oleObject636.bin"/><Relationship Id="rId24" Type="http://schemas.openxmlformats.org/officeDocument/2006/relationships/image" Target="../media/image420.emf"/><Relationship Id="rId5" Type="http://schemas.openxmlformats.org/officeDocument/2006/relationships/image" Target="../media/image411.emf"/><Relationship Id="rId15" Type="http://schemas.openxmlformats.org/officeDocument/2006/relationships/oleObject" Target="../embeddings/oleObject638.bin"/><Relationship Id="rId23" Type="http://schemas.openxmlformats.org/officeDocument/2006/relationships/oleObject" Target="../embeddings/oleObject642.bin"/><Relationship Id="rId10" Type="http://schemas.openxmlformats.org/officeDocument/2006/relationships/image" Target="../media/image413.emf"/><Relationship Id="rId19" Type="http://schemas.openxmlformats.org/officeDocument/2006/relationships/oleObject" Target="../embeddings/oleObject640.bin"/><Relationship Id="rId4" Type="http://schemas.openxmlformats.org/officeDocument/2006/relationships/oleObject" Target="../embeddings/oleObject633.bin"/><Relationship Id="rId9" Type="http://schemas.openxmlformats.org/officeDocument/2006/relationships/oleObject" Target="../embeddings/oleObject635.bin"/><Relationship Id="rId14" Type="http://schemas.openxmlformats.org/officeDocument/2006/relationships/image" Target="../media/image415.emf"/><Relationship Id="rId22" Type="http://schemas.openxmlformats.org/officeDocument/2006/relationships/image" Target="../media/image419.emf"/></Relationships>
</file>

<file path=ppt/slides/_rels/slide82.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oleObject" Target="../embeddings/oleObject636.bin"/><Relationship Id="rId18" Type="http://schemas.openxmlformats.org/officeDocument/2006/relationships/image" Target="../media/image422.emf"/><Relationship Id="rId26" Type="http://schemas.openxmlformats.org/officeDocument/2006/relationships/image" Target="../media/image426.emf"/><Relationship Id="rId3" Type="http://schemas.openxmlformats.org/officeDocument/2006/relationships/notesSlide" Target="../notesSlides/notesSlide62.xml"/><Relationship Id="rId21" Type="http://schemas.openxmlformats.org/officeDocument/2006/relationships/oleObject" Target="../embeddings/oleObject647.bin"/><Relationship Id="rId7" Type="http://schemas.openxmlformats.org/officeDocument/2006/relationships/image" Target="../media/image412.emf"/><Relationship Id="rId12" Type="http://schemas.openxmlformats.org/officeDocument/2006/relationships/image" Target="../media/image413.emf"/><Relationship Id="rId17" Type="http://schemas.openxmlformats.org/officeDocument/2006/relationships/oleObject" Target="../embeddings/oleObject645.bin"/><Relationship Id="rId25" Type="http://schemas.openxmlformats.org/officeDocument/2006/relationships/oleObject" Target="../embeddings/oleObject649.bin"/><Relationship Id="rId2" Type="http://schemas.openxmlformats.org/officeDocument/2006/relationships/slideLayout" Target="../slideLayouts/slideLayout2.xml"/><Relationship Id="rId16" Type="http://schemas.openxmlformats.org/officeDocument/2006/relationships/image" Target="../media/image415.emf"/><Relationship Id="rId20" Type="http://schemas.openxmlformats.org/officeDocument/2006/relationships/image" Target="../media/image423.emf"/><Relationship Id="rId1" Type="http://schemas.openxmlformats.org/officeDocument/2006/relationships/vmlDrawing" Target="../drawings/vmlDrawing76.vml"/><Relationship Id="rId6" Type="http://schemas.openxmlformats.org/officeDocument/2006/relationships/oleObject" Target="../embeddings/oleObject634.bin"/><Relationship Id="rId11" Type="http://schemas.openxmlformats.org/officeDocument/2006/relationships/oleObject" Target="../embeddings/oleObject644.bin"/><Relationship Id="rId24" Type="http://schemas.openxmlformats.org/officeDocument/2006/relationships/image" Target="../media/image425.emf"/><Relationship Id="rId5" Type="http://schemas.openxmlformats.org/officeDocument/2006/relationships/image" Target="../media/image411.emf"/><Relationship Id="rId15" Type="http://schemas.openxmlformats.org/officeDocument/2006/relationships/oleObject" Target="../embeddings/oleObject637.bin"/><Relationship Id="rId23" Type="http://schemas.openxmlformats.org/officeDocument/2006/relationships/oleObject" Target="../embeddings/oleObject648.bin"/><Relationship Id="rId10" Type="http://schemas.openxmlformats.org/officeDocument/2006/relationships/image" Target="../media/image421.emf"/><Relationship Id="rId19" Type="http://schemas.openxmlformats.org/officeDocument/2006/relationships/oleObject" Target="../embeddings/oleObject646.bin"/><Relationship Id="rId4" Type="http://schemas.openxmlformats.org/officeDocument/2006/relationships/oleObject" Target="../embeddings/oleObject633.bin"/><Relationship Id="rId9" Type="http://schemas.openxmlformats.org/officeDocument/2006/relationships/oleObject" Target="../embeddings/oleObject643.bin"/><Relationship Id="rId14" Type="http://schemas.openxmlformats.org/officeDocument/2006/relationships/image" Target="../media/image414.emf"/><Relationship Id="rId22" Type="http://schemas.openxmlformats.org/officeDocument/2006/relationships/image" Target="../media/image424.emf"/></Relationships>
</file>

<file path=ppt/slides/_rels/slide83.xml.rels><?xml version="1.0" encoding="UTF-8" standalone="yes"?>
<Relationships xmlns="http://schemas.openxmlformats.org/package/2006/relationships"><Relationship Id="rId8" Type="http://schemas.openxmlformats.org/officeDocument/2006/relationships/image" Target="../media/image428.emf"/><Relationship Id="rId13" Type="http://schemas.openxmlformats.org/officeDocument/2006/relationships/oleObject" Target="../embeddings/oleObject654.bin"/><Relationship Id="rId3" Type="http://schemas.openxmlformats.org/officeDocument/2006/relationships/notesSlide" Target="../notesSlides/notesSlide63.xml"/><Relationship Id="rId7" Type="http://schemas.openxmlformats.org/officeDocument/2006/relationships/oleObject" Target="../embeddings/oleObject651.bin"/><Relationship Id="rId12" Type="http://schemas.openxmlformats.org/officeDocument/2006/relationships/image" Target="../media/image430.emf"/><Relationship Id="rId2" Type="http://schemas.openxmlformats.org/officeDocument/2006/relationships/slideLayout" Target="../slideLayouts/slideLayout2.xml"/><Relationship Id="rId1" Type="http://schemas.openxmlformats.org/officeDocument/2006/relationships/vmlDrawing" Target="../drawings/vmlDrawing77.vml"/><Relationship Id="rId6" Type="http://schemas.openxmlformats.org/officeDocument/2006/relationships/image" Target="../media/image96.jpeg"/><Relationship Id="rId11" Type="http://schemas.openxmlformats.org/officeDocument/2006/relationships/oleObject" Target="../embeddings/oleObject653.bin"/><Relationship Id="rId5" Type="http://schemas.openxmlformats.org/officeDocument/2006/relationships/image" Target="../media/image427.emf"/><Relationship Id="rId10" Type="http://schemas.openxmlformats.org/officeDocument/2006/relationships/image" Target="../media/image429.emf"/><Relationship Id="rId4" Type="http://schemas.openxmlformats.org/officeDocument/2006/relationships/oleObject" Target="../embeddings/oleObject650.bin"/><Relationship Id="rId9" Type="http://schemas.openxmlformats.org/officeDocument/2006/relationships/oleObject" Target="../embeddings/oleObject652.bin"/><Relationship Id="rId14" Type="http://schemas.openxmlformats.org/officeDocument/2006/relationships/image" Target="../media/image431.emf"/></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657.bin"/><Relationship Id="rId13" Type="http://schemas.openxmlformats.org/officeDocument/2006/relationships/oleObject" Target="../embeddings/oleObject659.bin"/><Relationship Id="rId3" Type="http://schemas.openxmlformats.org/officeDocument/2006/relationships/notesSlide" Target="../notesSlides/notesSlide64.xml"/><Relationship Id="rId7" Type="http://schemas.openxmlformats.org/officeDocument/2006/relationships/image" Target="../media/image433.emf"/><Relationship Id="rId12" Type="http://schemas.openxmlformats.org/officeDocument/2006/relationships/image" Target="../media/image435.emf"/><Relationship Id="rId2" Type="http://schemas.openxmlformats.org/officeDocument/2006/relationships/slideLayout" Target="../slideLayouts/slideLayout2.xml"/><Relationship Id="rId1" Type="http://schemas.openxmlformats.org/officeDocument/2006/relationships/vmlDrawing" Target="../drawings/vmlDrawing78.vml"/><Relationship Id="rId6" Type="http://schemas.openxmlformats.org/officeDocument/2006/relationships/oleObject" Target="../embeddings/oleObject656.bin"/><Relationship Id="rId11" Type="http://schemas.openxmlformats.org/officeDocument/2006/relationships/oleObject" Target="../embeddings/oleObject658.bin"/><Relationship Id="rId5" Type="http://schemas.openxmlformats.org/officeDocument/2006/relationships/image" Target="../media/image432.emf"/><Relationship Id="rId10" Type="http://schemas.openxmlformats.org/officeDocument/2006/relationships/image" Target="../media/image96.jpeg"/><Relationship Id="rId4" Type="http://schemas.openxmlformats.org/officeDocument/2006/relationships/oleObject" Target="../embeddings/oleObject655.bin"/><Relationship Id="rId9" Type="http://schemas.openxmlformats.org/officeDocument/2006/relationships/image" Target="../media/image434.emf"/><Relationship Id="rId14" Type="http://schemas.openxmlformats.org/officeDocument/2006/relationships/image" Target="../media/image436.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438.emf"/><Relationship Id="rId2" Type="http://schemas.openxmlformats.org/officeDocument/2006/relationships/slideLayout" Target="../slideLayouts/slideLayout2.xml"/><Relationship Id="rId1" Type="http://schemas.openxmlformats.org/officeDocument/2006/relationships/vmlDrawing" Target="../drawings/vmlDrawing79.vml"/><Relationship Id="rId6" Type="http://schemas.openxmlformats.org/officeDocument/2006/relationships/oleObject" Target="../embeddings/oleObject661.bin"/><Relationship Id="rId5" Type="http://schemas.openxmlformats.org/officeDocument/2006/relationships/image" Target="../media/image437.emf"/><Relationship Id="rId4" Type="http://schemas.openxmlformats.org/officeDocument/2006/relationships/oleObject" Target="../embeddings/oleObject660.bin"/></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663.bin"/><Relationship Id="rId13" Type="http://schemas.openxmlformats.org/officeDocument/2006/relationships/oleObject" Target="../embeddings/oleObject665.bin"/><Relationship Id="rId3" Type="http://schemas.openxmlformats.org/officeDocument/2006/relationships/notesSlide" Target="../notesSlides/notesSlide66.xml"/><Relationship Id="rId7" Type="http://schemas.openxmlformats.org/officeDocument/2006/relationships/image" Target="../media/image438.emf"/><Relationship Id="rId12" Type="http://schemas.openxmlformats.org/officeDocument/2006/relationships/image" Target="../media/image440.emf"/><Relationship Id="rId2" Type="http://schemas.openxmlformats.org/officeDocument/2006/relationships/slideLayout" Target="../slideLayouts/slideLayout2.xml"/><Relationship Id="rId16" Type="http://schemas.openxmlformats.org/officeDocument/2006/relationships/image" Target="../media/image442.emf"/><Relationship Id="rId1" Type="http://schemas.openxmlformats.org/officeDocument/2006/relationships/vmlDrawing" Target="../drawings/vmlDrawing80.vml"/><Relationship Id="rId6" Type="http://schemas.openxmlformats.org/officeDocument/2006/relationships/oleObject" Target="../embeddings/oleObject661.bin"/><Relationship Id="rId11" Type="http://schemas.openxmlformats.org/officeDocument/2006/relationships/oleObject" Target="../embeddings/oleObject664.bin"/><Relationship Id="rId5" Type="http://schemas.openxmlformats.org/officeDocument/2006/relationships/image" Target="../media/image439.emf"/><Relationship Id="rId15" Type="http://schemas.openxmlformats.org/officeDocument/2006/relationships/oleObject" Target="../embeddings/oleObject666.bin"/><Relationship Id="rId10" Type="http://schemas.openxmlformats.org/officeDocument/2006/relationships/image" Target="../media/image443.emf"/><Relationship Id="rId4" Type="http://schemas.openxmlformats.org/officeDocument/2006/relationships/oleObject" Target="../embeddings/oleObject662.bin"/><Relationship Id="rId9" Type="http://schemas.openxmlformats.org/officeDocument/2006/relationships/image" Target="../media/image437.emf"/><Relationship Id="rId14" Type="http://schemas.openxmlformats.org/officeDocument/2006/relationships/image" Target="../media/image441.emf"/></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669.bin"/><Relationship Id="rId13" Type="http://schemas.openxmlformats.org/officeDocument/2006/relationships/image" Target="../media/image446.emf"/><Relationship Id="rId18" Type="http://schemas.openxmlformats.org/officeDocument/2006/relationships/oleObject" Target="../embeddings/oleObject674.bin"/><Relationship Id="rId3" Type="http://schemas.openxmlformats.org/officeDocument/2006/relationships/notesSlide" Target="../notesSlides/notesSlide67.xml"/><Relationship Id="rId21" Type="http://schemas.openxmlformats.org/officeDocument/2006/relationships/image" Target="../media/image450.emf"/><Relationship Id="rId7" Type="http://schemas.openxmlformats.org/officeDocument/2006/relationships/image" Target="../media/image371.emf"/><Relationship Id="rId12" Type="http://schemas.openxmlformats.org/officeDocument/2006/relationships/oleObject" Target="../embeddings/oleObject671.bin"/><Relationship Id="rId17" Type="http://schemas.openxmlformats.org/officeDocument/2006/relationships/image" Target="../media/image448.emf"/><Relationship Id="rId2" Type="http://schemas.openxmlformats.org/officeDocument/2006/relationships/slideLayout" Target="../slideLayouts/slideLayout2.xml"/><Relationship Id="rId16" Type="http://schemas.openxmlformats.org/officeDocument/2006/relationships/oleObject" Target="../embeddings/oleObject673.bin"/><Relationship Id="rId20" Type="http://schemas.openxmlformats.org/officeDocument/2006/relationships/oleObject" Target="../embeddings/oleObject675.bin"/><Relationship Id="rId1" Type="http://schemas.openxmlformats.org/officeDocument/2006/relationships/vmlDrawing" Target="../drawings/vmlDrawing81.vml"/><Relationship Id="rId6" Type="http://schemas.openxmlformats.org/officeDocument/2006/relationships/oleObject" Target="../embeddings/oleObject668.bin"/><Relationship Id="rId11" Type="http://schemas.openxmlformats.org/officeDocument/2006/relationships/image" Target="../media/image445.emf"/><Relationship Id="rId5" Type="http://schemas.openxmlformats.org/officeDocument/2006/relationships/image" Target="../media/image444.emf"/><Relationship Id="rId15" Type="http://schemas.openxmlformats.org/officeDocument/2006/relationships/image" Target="../media/image447.emf"/><Relationship Id="rId23" Type="http://schemas.openxmlformats.org/officeDocument/2006/relationships/image" Target="../media/image451.emf"/><Relationship Id="rId10" Type="http://schemas.openxmlformats.org/officeDocument/2006/relationships/oleObject" Target="../embeddings/oleObject670.bin"/><Relationship Id="rId19" Type="http://schemas.openxmlformats.org/officeDocument/2006/relationships/image" Target="../media/image449.emf"/><Relationship Id="rId4" Type="http://schemas.openxmlformats.org/officeDocument/2006/relationships/oleObject" Target="../embeddings/oleObject667.bin"/><Relationship Id="rId9" Type="http://schemas.openxmlformats.org/officeDocument/2006/relationships/image" Target="../media/image372.emf"/><Relationship Id="rId14" Type="http://schemas.openxmlformats.org/officeDocument/2006/relationships/oleObject" Target="../embeddings/oleObject672.bin"/><Relationship Id="rId22" Type="http://schemas.openxmlformats.org/officeDocument/2006/relationships/oleObject" Target="../embeddings/oleObject676.bin"/></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679.bin"/><Relationship Id="rId13" Type="http://schemas.openxmlformats.org/officeDocument/2006/relationships/image" Target="../media/image456.emf"/><Relationship Id="rId18" Type="http://schemas.openxmlformats.org/officeDocument/2006/relationships/oleObject" Target="../embeddings/oleObject684.bin"/><Relationship Id="rId26" Type="http://schemas.openxmlformats.org/officeDocument/2006/relationships/oleObject" Target="../embeddings/oleObject688.bin"/><Relationship Id="rId3" Type="http://schemas.openxmlformats.org/officeDocument/2006/relationships/notesSlide" Target="../notesSlides/notesSlide68.xml"/><Relationship Id="rId21" Type="http://schemas.openxmlformats.org/officeDocument/2006/relationships/image" Target="../media/image447.emf"/><Relationship Id="rId7" Type="http://schemas.openxmlformats.org/officeDocument/2006/relationships/image" Target="../media/image453.emf"/><Relationship Id="rId12" Type="http://schemas.openxmlformats.org/officeDocument/2006/relationships/oleObject" Target="../embeddings/oleObject681.bin"/><Relationship Id="rId17" Type="http://schemas.openxmlformats.org/officeDocument/2006/relationships/image" Target="../media/image445.emf"/><Relationship Id="rId25" Type="http://schemas.openxmlformats.org/officeDocument/2006/relationships/image" Target="../media/image458.emf"/><Relationship Id="rId2" Type="http://schemas.openxmlformats.org/officeDocument/2006/relationships/slideLayout" Target="../slideLayouts/slideLayout2.xml"/><Relationship Id="rId16" Type="http://schemas.openxmlformats.org/officeDocument/2006/relationships/oleObject" Target="../embeddings/oleObject683.bin"/><Relationship Id="rId20" Type="http://schemas.openxmlformats.org/officeDocument/2006/relationships/oleObject" Target="../embeddings/oleObject685.bin"/><Relationship Id="rId29" Type="http://schemas.openxmlformats.org/officeDocument/2006/relationships/image" Target="../media/image460.emf"/><Relationship Id="rId1" Type="http://schemas.openxmlformats.org/officeDocument/2006/relationships/vmlDrawing" Target="../drawings/vmlDrawing82.vml"/><Relationship Id="rId6" Type="http://schemas.openxmlformats.org/officeDocument/2006/relationships/oleObject" Target="../embeddings/oleObject678.bin"/><Relationship Id="rId11" Type="http://schemas.openxmlformats.org/officeDocument/2006/relationships/image" Target="../media/image455.emf"/><Relationship Id="rId24" Type="http://schemas.openxmlformats.org/officeDocument/2006/relationships/oleObject" Target="../embeddings/oleObject687.bin"/><Relationship Id="rId5" Type="http://schemas.openxmlformats.org/officeDocument/2006/relationships/image" Target="../media/image452.emf"/><Relationship Id="rId15" Type="http://schemas.openxmlformats.org/officeDocument/2006/relationships/image" Target="../media/image457.emf"/><Relationship Id="rId23" Type="http://schemas.openxmlformats.org/officeDocument/2006/relationships/image" Target="../media/image448.emf"/><Relationship Id="rId28" Type="http://schemas.openxmlformats.org/officeDocument/2006/relationships/oleObject" Target="../embeddings/oleObject689.bin"/><Relationship Id="rId10" Type="http://schemas.openxmlformats.org/officeDocument/2006/relationships/oleObject" Target="../embeddings/oleObject680.bin"/><Relationship Id="rId19" Type="http://schemas.openxmlformats.org/officeDocument/2006/relationships/image" Target="../media/image446.emf"/><Relationship Id="rId4" Type="http://schemas.openxmlformats.org/officeDocument/2006/relationships/oleObject" Target="../embeddings/oleObject677.bin"/><Relationship Id="rId9" Type="http://schemas.openxmlformats.org/officeDocument/2006/relationships/image" Target="../media/image454.emf"/><Relationship Id="rId14" Type="http://schemas.openxmlformats.org/officeDocument/2006/relationships/oleObject" Target="../embeddings/oleObject682.bin"/><Relationship Id="rId22" Type="http://schemas.openxmlformats.org/officeDocument/2006/relationships/oleObject" Target="../embeddings/oleObject686.bin"/><Relationship Id="rId27" Type="http://schemas.openxmlformats.org/officeDocument/2006/relationships/image" Target="../media/image459.emf"/></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692.bin"/><Relationship Id="rId13" Type="http://schemas.openxmlformats.org/officeDocument/2006/relationships/image" Target="../media/image461.emf"/><Relationship Id="rId18" Type="http://schemas.openxmlformats.org/officeDocument/2006/relationships/oleObject" Target="../embeddings/oleObject697.bin"/><Relationship Id="rId3" Type="http://schemas.openxmlformats.org/officeDocument/2006/relationships/notesSlide" Target="../notesSlides/notesSlide69.xml"/><Relationship Id="rId21" Type="http://schemas.openxmlformats.org/officeDocument/2006/relationships/image" Target="../media/image465.emf"/><Relationship Id="rId7" Type="http://schemas.openxmlformats.org/officeDocument/2006/relationships/image" Target="../media/image446.emf"/><Relationship Id="rId12" Type="http://schemas.openxmlformats.org/officeDocument/2006/relationships/oleObject" Target="../embeddings/oleObject694.bin"/><Relationship Id="rId17" Type="http://schemas.openxmlformats.org/officeDocument/2006/relationships/image" Target="../media/image463.emf"/><Relationship Id="rId2" Type="http://schemas.openxmlformats.org/officeDocument/2006/relationships/slideLayout" Target="../slideLayouts/slideLayout2.xml"/><Relationship Id="rId16" Type="http://schemas.openxmlformats.org/officeDocument/2006/relationships/oleObject" Target="../embeddings/oleObject696.bin"/><Relationship Id="rId20" Type="http://schemas.openxmlformats.org/officeDocument/2006/relationships/oleObject" Target="../embeddings/oleObject698.bin"/><Relationship Id="rId1" Type="http://schemas.openxmlformats.org/officeDocument/2006/relationships/vmlDrawing" Target="../drawings/vmlDrawing83.vml"/><Relationship Id="rId6" Type="http://schemas.openxmlformats.org/officeDocument/2006/relationships/oleObject" Target="../embeddings/oleObject691.bin"/><Relationship Id="rId11" Type="http://schemas.openxmlformats.org/officeDocument/2006/relationships/image" Target="../media/image448.emf"/><Relationship Id="rId5" Type="http://schemas.openxmlformats.org/officeDocument/2006/relationships/image" Target="../media/image445.emf"/><Relationship Id="rId15" Type="http://schemas.openxmlformats.org/officeDocument/2006/relationships/image" Target="../media/image462.emf"/><Relationship Id="rId23" Type="http://schemas.openxmlformats.org/officeDocument/2006/relationships/image" Target="../media/image453.emf"/><Relationship Id="rId10" Type="http://schemas.openxmlformats.org/officeDocument/2006/relationships/oleObject" Target="../embeddings/oleObject693.bin"/><Relationship Id="rId19" Type="http://schemas.openxmlformats.org/officeDocument/2006/relationships/image" Target="../media/image464.emf"/><Relationship Id="rId4" Type="http://schemas.openxmlformats.org/officeDocument/2006/relationships/oleObject" Target="../embeddings/oleObject690.bin"/><Relationship Id="rId9" Type="http://schemas.openxmlformats.org/officeDocument/2006/relationships/image" Target="../media/image447.emf"/><Relationship Id="rId14" Type="http://schemas.openxmlformats.org/officeDocument/2006/relationships/oleObject" Target="../embeddings/oleObject695.bin"/><Relationship Id="rId22" Type="http://schemas.openxmlformats.org/officeDocument/2006/relationships/oleObject" Target="../embeddings/oleObject699.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notesSlide" Target="../notesSlides/notesSlide5.xml"/><Relationship Id="rId7" Type="http://schemas.openxmlformats.org/officeDocument/2006/relationships/image" Target="../media/image55.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57.bin"/><Relationship Id="rId5" Type="http://schemas.openxmlformats.org/officeDocument/2006/relationships/image" Target="../media/image56.emf"/><Relationship Id="rId4" Type="http://schemas.openxmlformats.org/officeDocument/2006/relationships/oleObject" Target="../embeddings/oleObject56.bin"/><Relationship Id="rId9" Type="http://schemas.openxmlformats.org/officeDocument/2006/relationships/image" Target="../media/image53.emf"/></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702.bin"/><Relationship Id="rId13" Type="http://schemas.openxmlformats.org/officeDocument/2006/relationships/image" Target="../media/image454.emf"/><Relationship Id="rId18" Type="http://schemas.openxmlformats.org/officeDocument/2006/relationships/oleObject" Target="../embeddings/oleObject707.bin"/><Relationship Id="rId3" Type="http://schemas.openxmlformats.org/officeDocument/2006/relationships/notesSlide" Target="../notesSlides/notesSlide70.xml"/><Relationship Id="rId21" Type="http://schemas.openxmlformats.org/officeDocument/2006/relationships/image" Target="../media/image468.emf"/><Relationship Id="rId7" Type="http://schemas.openxmlformats.org/officeDocument/2006/relationships/image" Target="../media/image446.emf"/><Relationship Id="rId12" Type="http://schemas.openxmlformats.org/officeDocument/2006/relationships/oleObject" Target="../embeddings/oleObject704.bin"/><Relationship Id="rId17" Type="http://schemas.openxmlformats.org/officeDocument/2006/relationships/image" Target="../media/image466.emf"/><Relationship Id="rId2" Type="http://schemas.openxmlformats.org/officeDocument/2006/relationships/slideLayout" Target="../slideLayouts/slideLayout2.xml"/><Relationship Id="rId16" Type="http://schemas.openxmlformats.org/officeDocument/2006/relationships/oleObject" Target="../embeddings/oleObject706.bin"/><Relationship Id="rId20" Type="http://schemas.openxmlformats.org/officeDocument/2006/relationships/oleObject" Target="../embeddings/oleObject708.bin"/><Relationship Id="rId1" Type="http://schemas.openxmlformats.org/officeDocument/2006/relationships/vmlDrawing" Target="../drawings/vmlDrawing84.vml"/><Relationship Id="rId6" Type="http://schemas.openxmlformats.org/officeDocument/2006/relationships/oleObject" Target="../embeddings/oleObject701.bin"/><Relationship Id="rId11" Type="http://schemas.openxmlformats.org/officeDocument/2006/relationships/image" Target="../media/image448.emf"/><Relationship Id="rId5" Type="http://schemas.openxmlformats.org/officeDocument/2006/relationships/image" Target="../media/image445.emf"/><Relationship Id="rId15" Type="http://schemas.openxmlformats.org/officeDocument/2006/relationships/image" Target="../media/image455.emf"/><Relationship Id="rId23" Type="http://schemas.openxmlformats.org/officeDocument/2006/relationships/image" Target="../media/image453.emf"/><Relationship Id="rId10" Type="http://schemas.openxmlformats.org/officeDocument/2006/relationships/oleObject" Target="../embeddings/oleObject703.bin"/><Relationship Id="rId19" Type="http://schemas.openxmlformats.org/officeDocument/2006/relationships/image" Target="../media/image467.emf"/><Relationship Id="rId4" Type="http://schemas.openxmlformats.org/officeDocument/2006/relationships/oleObject" Target="../embeddings/oleObject700.bin"/><Relationship Id="rId9" Type="http://schemas.openxmlformats.org/officeDocument/2006/relationships/image" Target="../media/image447.emf"/><Relationship Id="rId14" Type="http://schemas.openxmlformats.org/officeDocument/2006/relationships/oleObject" Target="../embeddings/oleObject705.bin"/><Relationship Id="rId22" Type="http://schemas.openxmlformats.org/officeDocument/2006/relationships/oleObject" Target="../embeddings/oleObject709.bin"/></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712.bin"/><Relationship Id="rId13" Type="http://schemas.openxmlformats.org/officeDocument/2006/relationships/image" Target="../media/image469.emf"/><Relationship Id="rId18" Type="http://schemas.openxmlformats.org/officeDocument/2006/relationships/oleObject" Target="../embeddings/oleObject717.bin"/><Relationship Id="rId26" Type="http://schemas.openxmlformats.org/officeDocument/2006/relationships/image" Target="../media/image453.emf"/><Relationship Id="rId3" Type="http://schemas.openxmlformats.org/officeDocument/2006/relationships/notesSlide" Target="../notesSlides/notesSlide71.xml"/><Relationship Id="rId21" Type="http://schemas.openxmlformats.org/officeDocument/2006/relationships/image" Target="../media/image473.emf"/><Relationship Id="rId7" Type="http://schemas.openxmlformats.org/officeDocument/2006/relationships/image" Target="../media/image446.emf"/><Relationship Id="rId12" Type="http://schemas.openxmlformats.org/officeDocument/2006/relationships/oleObject" Target="../embeddings/oleObject714.bin"/><Relationship Id="rId17" Type="http://schemas.openxmlformats.org/officeDocument/2006/relationships/image" Target="../media/image471.emf"/><Relationship Id="rId25" Type="http://schemas.openxmlformats.org/officeDocument/2006/relationships/oleObject" Target="../embeddings/oleObject721.bin"/><Relationship Id="rId2" Type="http://schemas.openxmlformats.org/officeDocument/2006/relationships/slideLayout" Target="../slideLayouts/slideLayout2.xml"/><Relationship Id="rId16" Type="http://schemas.openxmlformats.org/officeDocument/2006/relationships/oleObject" Target="../embeddings/oleObject716.bin"/><Relationship Id="rId20" Type="http://schemas.openxmlformats.org/officeDocument/2006/relationships/oleObject" Target="../embeddings/oleObject718.bin"/><Relationship Id="rId1" Type="http://schemas.openxmlformats.org/officeDocument/2006/relationships/vmlDrawing" Target="../drawings/vmlDrawing85.vml"/><Relationship Id="rId6" Type="http://schemas.openxmlformats.org/officeDocument/2006/relationships/oleObject" Target="../embeddings/oleObject711.bin"/><Relationship Id="rId11" Type="http://schemas.openxmlformats.org/officeDocument/2006/relationships/image" Target="../media/image448.emf"/><Relationship Id="rId24" Type="http://schemas.openxmlformats.org/officeDocument/2006/relationships/oleObject" Target="../embeddings/oleObject720.bin"/><Relationship Id="rId5" Type="http://schemas.openxmlformats.org/officeDocument/2006/relationships/image" Target="../media/image445.emf"/><Relationship Id="rId15" Type="http://schemas.openxmlformats.org/officeDocument/2006/relationships/image" Target="../media/image470.emf"/><Relationship Id="rId23" Type="http://schemas.openxmlformats.org/officeDocument/2006/relationships/image" Target="../media/image474.emf"/><Relationship Id="rId10" Type="http://schemas.openxmlformats.org/officeDocument/2006/relationships/oleObject" Target="../embeddings/oleObject713.bin"/><Relationship Id="rId19" Type="http://schemas.openxmlformats.org/officeDocument/2006/relationships/image" Target="../media/image472.emf"/><Relationship Id="rId4" Type="http://schemas.openxmlformats.org/officeDocument/2006/relationships/oleObject" Target="../embeddings/oleObject710.bin"/><Relationship Id="rId9" Type="http://schemas.openxmlformats.org/officeDocument/2006/relationships/image" Target="../media/image447.emf"/><Relationship Id="rId14" Type="http://schemas.openxmlformats.org/officeDocument/2006/relationships/oleObject" Target="../embeddings/oleObject715.bin"/><Relationship Id="rId22" Type="http://schemas.openxmlformats.org/officeDocument/2006/relationships/oleObject" Target="../embeddings/oleObject719.bin"/></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724.bin"/><Relationship Id="rId13" Type="http://schemas.openxmlformats.org/officeDocument/2006/relationships/image" Target="../media/image446.emf"/><Relationship Id="rId18" Type="http://schemas.openxmlformats.org/officeDocument/2006/relationships/oleObject" Target="../embeddings/oleObject729.bin"/><Relationship Id="rId3" Type="http://schemas.openxmlformats.org/officeDocument/2006/relationships/notesSlide" Target="../notesSlides/notesSlide72.xml"/><Relationship Id="rId21" Type="http://schemas.openxmlformats.org/officeDocument/2006/relationships/image" Target="../media/image384.emf"/><Relationship Id="rId7" Type="http://schemas.openxmlformats.org/officeDocument/2006/relationships/image" Target="../media/image382.emf"/><Relationship Id="rId12" Type="http://schemas.openxmlformats.org/officeDocument/2006/relationships/oleObject" Target="../embeddings/oleObject726.bin"/><Relationship Id="rId17" Type="http://schemas.openxmlformats.org/officeDocument/2006/relationships/image" Target="../media/image448.emf"/><Relationship Id="rId2" Type="http://schemas.openxmlformats.org/officeDocument/2006/relationships/slideLayout" Target="../slideLayouts/slideLayout2.xml"/><Relationship Id="rId16" Type="http://schemas.openxmlformats.org/officeDocument/2006/relationships/oleObject" Target="../embeddings/oleObject728.bin"/><Relationship Id="rId20" Type="http://schemas.openxmlformats.org/officeDocument/2006/relationships/oleObject" Target="../embeddings/oleObject730.bin"/><Relationship Id="rId1" Type="http://schemas.openxmlformats.org/officeDocument/2006/relationships/vmlDrawing" Target="../drawings/vmlDrawing86.vml"/><Relationship Id="rId6" Type="http://schemas.openxmlformats.org/officeDocument/2006/relationships/oleObject" Target="../embeddings/oleObject723.bin"/><Relationship Id="rId11" Type="http://schemas.openxmlformats.org/officeDocument/2006/relationships/image" Target="../media/image445.emf"/><Relationship Id="rId5" Type="http://schemas.openxmlformats.org/officeDocument/2006/relationships/image" Target="../media/image381.emf"/><Relationship Id="rId15" Type="http://schemas.openxmlformats.org/officeDocument/2006/relationships/image" Target="../media/image447.emf"/><Relationship Id="rId23" Type="http://schemas.openxmlformats.org/officeDocument/2006/relationships/image" Target="../media/image385.emf"/><Relationship Id="rId10" Type="http://schemas.openxmlformats.org/officeDocument/2006/relationships/oleObject" Target="../embeddings/oleObject725.bin"/><Relationship Id="rId19" Type="http://schemas.openxmlformats.org/officeDocument/2006/relationships/image" Target="../media/image453.emf"/><Relationship Id="rId4" Type="http://schemas.openxmlformats.org/officeDocument/2006/relationships/oleObject" Target="../embeddings/oleObject722.bin"/><Relationship Id="rId9" Type="http://schemas.openxmlformats.org/officeDocument/2006/relationships/image" Target="../media/image475.emf"/><Relationship Id="rId14" Type="http://schemas.openxmlformats.org/officeDocument/2006/relationships/oleObject" Target="../embeddings/oleObject727.bin"/><Relationship Id="rId22" Type="http://schemas.openxmlformats.org/officeDocument/2006/relationships/oleObject" Target="../embeddings/oleObject731.bin"/></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734.bin"/><Relationship Id="rId3" Type="http://schemas.openxmlformats.org/officeDocument/2006/relationships/notesSlide" Target="../notesSlides/notesSlide73.xml"/><Relationship Id="rId7" Type="http://schemas.openxmlformats.org/officeDocument/2006/relationships/image" Target="../media/image477.emf"/><Relationship Id="rId2" Type="http://schemas.openxmlformats.org/officeDocument/2006/relationships/slideLayout" Target="../slideLayouts/slideLayout2.xml"/><Relationship Id="rId1" Type="http://schemas.openxmlformats.org/officeDocument/2006/relationships/vmlDrawing" Target="../drawings/vmlDrawing87.vml"/><Relationship Id="rId6" Type="http://schemas.openxmlformats.org/officeDocument/2006/relationships/oleObject" Target="../embeddings/oleObject733.bin"/><Relationship Id="rId11" Type="http://schemas.openxmlformats.org/officeDocument/2006/relationships/image" Target="../media/image479.emf"/><Relationship Id="rId5" Type="http://schemas.openxmlformats.org/officeDocument/2006/relationships/image" Target="../media/image476.emf"/><Relationship Id="rId10" Type="http://schemas.openxmlformats.org/officeDocument/2006/relationships/oleObject" Target="../embeddings/oleObject735.bin"/><Relationship Id="rId4" Type="http://schemas.openxmlformats.org/officeDocument/2006/relationships/oleObject" Target="../embeddings/oleObject732.bin"/><Relationship Id="rId9" Type="http://schemas.openxmlformats.org/officeDocument/2006/relationships/image" Target="../media/image478.emf"/></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738.bin"/><Relationship Id="rId3" Type="http://schemas.openxmlformats.org/officeDocument/2006/relationships/notesSlide" Target="../notesSlides/notesSlide74.xml"/><Relationship Id="rId7" Type="http://schemas.openxmlformats.org/officeDocument/2006/relationships/image" Target="../media/image476.emf"/><Relationship Id="rId2" Type="http://schemas.openxmlformats.org/officeDocument/2006/relationships/slideLayout" Target="../slideLayouts/slideLayout2.xml"/><Relationship Id="rId1" Type="http://schemas.openxmlformats.org/officeDocument/2006/relationships/vmlDrawing" Target="../drawings/vmlDrawing88.vml"/><Relationship Id="rId6" Type="http://schemas.openxmlformats.org/officeDocument/2006/relationships/oleObject" Target="../embeddings/oleObject737.bin"/><Relationship Id="rId11" Type="http://schemas.openxmlformats.org/officeDocument/2006/relationships/image" Target="../media/image482.emf"/><Relationship Id="rId5" Type="http://schemas.openxmlformats.org/officeDocument/2006/relationships/image" Target="../media/image480.emf"/><Relationship Id="rId10" Type="http://schemas.openxmlformats.org/officeDocument/2006/relationships/oleObject" Target="../embeddings/oleObject739.bin"/><Relationship Id="rId4" Type="http://schemas.openxmlformats.org/officeDocument/2006/relationships/oleObject" Target="../embeddings/oleObject736.bin"/><Relationship Id="rId9" Type="http://schemas.openxmlformats.org/officeDocument/2006/relationships/image" Target="../media/image481.emf"/></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742.bin"/><Relationship Id="rId13" Type="http://schemas.openxmlformats.org/officeDocument/2006/relationships/image" Target="../media/image447.emf"/><Relationship Id="rId3" Type="http://schemas.openxmlformats.org/officeDocument/2006/relationships/notesSlide" Target="../notesSlides/notesSlide75.xml"/><Relationship Id="rId7" Type="http://schemas.openxmlformats.org/officeDocument/2006/relationships/image" Target="../media/image484.emf"/><Relationship Id="rId12" Type="http://schemas.openxmlformats.org/officeDocument/2006/relationships/oleObject" Target="../embeddings/oleObject744.bin"/><Relationship Id="rId17" Type="http://schemas.openxmlformats.org/officeDocument/2006/relationships/image" Target="../media/image449.emf"/><Relationship Id="rId2" Type="http://schemas.openxmlformats.org/officeDocument/2006/relationships/slideLayout" Target="../slideLayouts/slideLayout2.xml"/><Relationship Id="rId16" Type="http://schemas.openxmlformats.org/officeDocument/2006/relationships/oleObject" Target="../embeddings/oleObject746.bin"/><Relationship Id="rId1" Type="http://schemas.openxmlformats.org/officeDocument/2006/relationships/vmlDrawing" Target="../drawings/vmlDrawing89.vml"/><Relationship Id="rId6" Type="http://schemas.openxmlformats.org/officeDocument/2006/relationships/oleObject" Target="../embeddings/oleObject741.bin"/><Relationship Id="rId11" Type="http://schemas.openxmlformats.org/officeDocument/2006/relationships/image" Target="../media/image446.emf"/><Relationship Id="rId5" Type="http://schemas.openxmlformats.org/officeDocument/2006/relationships/image" Target="../media/image483.emf"/><Relationship Id="rId15" Type="http://schemas.openxmlformats.org/officeDocument/2006/relationships/image" Target="../media/image448.emf"/><Relationship Id="rId10" Type="http://schemas.openxmlformats.org/officeDocument/2006/relationships/oleObject" Target="../embeddings/oleObject743.bin"/><Relationship Id="rId4" Type="http://schemas.openxmlformats.org/officeDocument/2006/relationships/oleObject" Target="../embeddings/oleObject740.bin"/><Relationship Id="rId9" Type="http://schemas.openxmlformats.org/officeDocument/2006/relationships/image" Target="../media/image445.emf"/><Relationship Id="rId14" Type="http://schemas.openxmlformats.org/officeDocument/2006/relationships/oleObject" Target="../embeddings/oleObject74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a:t>
            </a:r>
          </a:p>
        </p:txBody>
      </p:sp>
      <p:sp>
        <p:nvSpPr>
          <p:cNvPr id="6" name="TextBox 5"/>
          <p:cNvSpPr txBox="1"/>
          <p:nvPr/>
        </p:nvSpPr>
        <p:spPr>
          <a:xfrm>
            <a:off x="427358" y="296452"/>
            <a:ext cx="8322942" cy="523220"/>
          </a:xfrm>
          <a:prstGeom prst="rect">
            <a:avLst/>
          </a:prstGeom>
          <a:noFill/>
        </p:spPr>
        <p:txBody>
          <a:bodyPr wrap="square" rtlCol="0">
            <a:spAutoFit/>
          </a:bodyPr>
          <a:lstStyle/>
          <a:p>
            <a:r>
              <a:rPr lang="en-US" sz="2800" dirty="0">
                <a:solidFill>
                  <a:srgbClr val="0000FF"/>
                </a:solidFill>
                <a:latin typeface="Apple Chancery"/>
                <a:cs typeface="Apple Chancery"/>
              </a:rPr>
              <a:t>Apply a torque, get a rotation . . . </a:t>
            </a:r>
            <a:endParaRPr lang="en-US" sz="2400" dirty="0">
              <a:solidFill>
                <a:srgbClr val="FF0000"/>
              </a:solidFill>
              <a:latin typeface="Times New Roman"/>
              <a:cs typeface="Times New Roman"/>
            </a:endParaRPr>
          </a:p>
        </p:txBody>
      </p:sp>
      <p:pic>
        <p:nvPicPr>
          <p:cNvPr id="2" name="soccer bending torqu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958" y="1066800"/>
            <a:ext cx="8371839" cy="5232400"/>
          </a:xfrm>
          <a:prstGeom prst="rect">
            <a:avLst/>
          </a:prstGeom>
        </p:spPr>
      </p:pic>
    </p:spTree>
    <p:extLst>
      <p:ext uri="{BB962C8B-B14F-4D97-AF65-F5344CB8AC3E}">
        <p14:creationId xmlns:p14="http://schemas.microsoft.com/office/powerpoint/2010/main" val="1944577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2"/>
          <p:cNvSpPr txBox="1">
            <a:spLocks/>
          </p:cNvSpPr>
          <p:nvPr/>
        </p:nvSpPr>
        <p:spPr bwMode="auto">
          <a:xfrm>
            <a:off x="862648" y="3197800"/>
            <a:ext cx="8011272" cy="1621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0000FF"/>
                </a:solidFill>
                <a:latin typeface="Times New Roman"/>
                <a:cs typeface="Times New Roman"/>
              </a:rPr>
              <a:t>defines</a:t>
            </a:r>
            <a:r>
              <a:rPr lang="en-US" sz="2000" dirty="0">
                <a:latin typeface="Times New Roman"/>
                <a:cs typeface="Times New Roman"/>
              </a:rPr>
              <a:t> the </a:t>
            </a:r>
            <a:r>
              <a:rPr lang="en-US" sz="2000" i="1" dirty="0">
                <a:solidFill>
                  <a:srgbClr val="FF0000"/>
                </a:solidFill>
                <a:latin typeface="Times New Roman"/>
                <a:cs typeface="Times New Roman"/>
              </a:rPr>
              <a:t>axis about which the rotation takes place</a:t>
            </a:r>
            <a:r>
              <a:rPr lang="en-US" sz="2000" i="1" dirty="0">
                <a:latin typeface="Times New Roman"/>
                <a:cs typeface="Times New Roman"/>
              </a:rPr>
              <a:t>.  </a:t>
            </a:r>
            <a:r>
              <a:rPr lang="en-US" sz="2000" dirty="0">
                <a:latin typeface="Times New Roman"/>
                <a:cs typeface="Times New Roman"/>
              </a:rPr>
              <a:t>It is </a:t>
            </a:r>
            <a:r>
              <a:rPr lang="en-US" sz="2000" i="1" dirty="0">
                <a:solidFill>
                  <a:srgbClr val="FF0000"/>
                </a:solidFill>
                <a:latin typeface="Times New Roman"/>
                <a:cs typeface="Times New Roman"/>
              </a:rPr>
              <a:t>perpendicular </a:t>
            </a:r>
            <a:r>
              <a:rPr lang="en-US" sz="2000" dirty="0">
                <a:solidFill>
                  <a:srgbClr val="FF0000"/>
                </a:solidFill>
                <a:latin typeface="Times New Roman"/>
                <a:cs typeface="Times New Roman"/>
              </a:rPr>
              <a:t>to the plane of the rotation</a:t>
            </a:r>
            <a:r>
              <a:rPr lang="en-US" sz="2000" dirty="0">
                <a:latin typeface="Times New Roman"/>
                <a:cs typeface="Times New Roman"/>
              </a:rPr>
              <a:t>.  If you </a:t>
            </a:r>
            <a:r>
              <a:rPr lang="en-US" sz="2000" dirty="0">
                <a:solidFill>
                  <a:srgbClr val="0000FF"/>
                </a:solidFill>
                <a:latin typeface="Times New Roman"/>
                <a:cs typeface="Times New Roman"/>
              </a:rPr>
              <a:t>place your right hand on the record so your finger’s rotate with the record, your thumb will point </a:t>
            </a:r>
            <a:r>
              <a:rPr lang="en-US" sz="2000" i="1" dirty="0">
                <a:solidFill>
                  <a:srgbClr val="0000FF"/>
                </a:solidFill>
                <a:latin typeface="Times New Roman"/>
                <a:cs typeface="Times New Roman"/>
              </a:rPr>
              <a:t>into </a:t>
            </a:r>
            <a:r>
              <a:rPr lang="en-US" sz="2000" dirty="0">
                <a:solidFill>
                  <a:srgbClr val="0000FF"/>
                </a:solidFill>
                <a:latin typeface="Times New Roman"/>
                <a:cs typeface="Times New Roman"/>
              </a:rPr>
              <a:t>the page in the </a:t>
            </a:r>
            <a:r>
              <a:rPr lang="en-US" sz="2000" i="1" dirty="0">
                <a:solidFill>
                  <a:srgbClr val="0000FF"/>
                </a:solidFill>
                <a:latin typeface="Times New Roman"/>
                <a:cs typeface="Times New Roman"/>
              </a:rPr>
              <a:t>       direction</a:t>
            </a:r>
            <a:r>
              <a:rPr lang="en-US" sz="2000" dirty="0">
                <a:solidFill>
                  <a:srgbClr val="0000FF"/>
                </a:solidFill>
                <a:latin typeface="Times New Roman"/>
                <a:cs typeface="Times New Roman"/>
              </a:rPr>
              <a:t>.  </a:t>
            </a:r>
            <a:r>
              <a:rPr lang="en-US" sz="2000" dirty="0">
                <a:latin typeface="Times New Roman"/>
                <a:cs typeface="Times New Roman"/>
              </a:rPr>
              <a:t>THAT is the “direction” of the angular velocity direction.  In whole, the vector can be written as:  </a:t>
            </a:r>
          </a:p>
        </p:txBody>
      </p:sp>
      <p:sp>
        <p:nvSpPr>
          <p:cNvPr id="17413" name="Text Box 180"/>
          <p:cNvSpPr txBox="1">
            <a:spLocks/>
          </p:cNvSpPr>
          <p:nvPr/>
        </p:nvSpPr>
        <p:spPr bwMode="auto">
          <a:xfrm>
            <a:off x="290037" y="347357"/>
            <a:ext cx="5183664" cy="1745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Summary Example 1:</a:t>
            </a:r>
            <a:r>
              <a:rPr lang="en-US" sz="2000" dirty="0">
                <a:latin typeface="Times New Roman"/>
                <a:cs typeface="Times New Roman"/>
              </a:rPr>
              <a:t>  A </a:t>
            </a:r>
            <a:r>
              <a:rPr lang="en-US" sz="2000" dirty="0">
                <a:solidFill>
                  <a:srgbClr val="0000FF"/>
                </a:solidFill>
                <a:latin typeface="Times New Roman"/>
                <a:cs typeface="Times New Roman"/>
              </a:rPr>
              <a:t>turntable</a:t>
            </a:r>
            <a:r>
              <a:rPr lang="en-US" sz="2000" dirty="0">
                <a:latin typeface="Times New Roman"/>
                <a:cs typeface="Times New Roman"/>
              </a:rPr>
              <a:t> (record player) is rotating as shown in the sketch (courtesy of Mr. White).  The </a:t>
            </a:r>
            <a:r>
              <a:rPr lang="en-US" sz="2000" i="1" dirty="0">
                <a:solidFill>
                  <a:srgbClr val="0000FF"/>
                </a:solidFill>
                <a:latin typeface="Times New Roman"/>
                <a:cs typeface="Times New Roman"/>
              </a:rPr>
              <a:t>magnitude</a:t>
            </a:r>
            <a:r>
              <a:rPr lang="en-US" sz="2000" dirty="0">
                <a:latin typeface="Times New Roman"/>
                <a:cs typeface="Times New Roman"/>
              </a:rPr>
              <a:t> </a:t>
            </a:r>
            <a:r>
              <a:rPr lang="en-US" sz="2000" dirty="0">
                <a:solidFill>
                  <a:srgbClr val="0000FF"/>
                </a:solidFill>
                <a:latin typeface="Times New Roman"/>
                <a:cs typeface="Times New Roman"/>
              </a:rPr>
              <a:t>of</a:t>
            </a:r>
            <a:r>
              <a:rPr lang="en-US" sz="2000" dirty="0">
                <a:latin typeface="Times New Roman"/>
                <a:cs typeface="Times New Roman"/>
              </a:rPr>
              <a:t> its </a:t>
            </a:r>
            <a:r>
              <a:rPr lang="en-US" sz="2000" dirty="0">
                <a:solidFill>
                  <a:srgbClr val="0000FF"/>
                </a:solidFill>
                <a:latin typeface="Times New Roman"/>
                <a:cs typeface="Times New Roman"/>
              </a:rPr>
              <a:t>angular speed is .3 rad/sec</a:t>
            </a:r>
            <a:r>
              <a:rPr lang="en-US" sz="2000" dirty="0">
                <a:latin typeface="Times New Roman"/>
                <a:cs typeface="Times New Roman"/>
              </a:rPr>
              <a:t>.  </a:t>
            </a:r>
            <a:r>
              <a:rPr lang="en-US" sz="2000" dirty="0">
                <a:solidFill>
                  <a:srgbClr val="0000FF"/>
                </a:solidFill>
                <a:latin typeface="Times New Roman"/>
                <a:cs typeface="Times New Roman"/>
              </a:rPr>
              <a:t>After rotating half a turn</a:t>
            </a:r>
            <a:r>
              <a:rPr lang="en-US" sz="2000" dirty="0">
                <a:latin typeface="Times New Roman"/>
                <a:cs typeface="Times New Roman"/>
              </a:rPr>
              <a:t>, its </a:t>
            </a:r>
            <a:r>
              <a:rPr lang="en-US" sz="2000" dirty="0">
                <a:solidFill>
                  <a:srgbClr val="0000FF"/>
                </a:solidFill>
                <a:latin typeface="Times New Roman"/>
                <a:cs typeface="Times New Roman"/>
              </a:rPr>
              <a:t>angular speed </a:t>
            </a:r>
            <a:r>
              <a:rPr lang="en-US" sz="2000" i="1" dirty="0">
                <a:solidFill>
                  <a:srgbClr val="0000FF"/>
                </a:solidFill>
                <a:latin typeface="Times New Roman"/>
                <a:cs typeface="Times New Roman"/>
              </a:rPr>
              <a:t>as a vector </a:t>
            </a:r>
            <a:r>
              <a:rPr lang="en-US" sz="2000" dirty="0">
                <a:solidFill>
                  <a:srgbClr val="0000FF"/>
                </a:solidFill>
                <a:latin typeface="Times New Roman"/>
                <a:cs typeface="Times New Roman"/>
              </a:rPr>
              <a:t>is .1 rad/sec</a:t>
            </a:r>
            <a:r>
              <a:rPr lang="en-US" sz="2000" dirty="0">
                <a:latin typeface="Times New Roman"/>
                <a:cs typeface="Times New Roman"/>
              </a:rPr>
              <a:t>.   </a:t>
            </a:r>
          </a:p>
        </p:txBody>
      </p:sp>
      <p:sp>
        <p:nvSpPr>
          <p:cNvPr id="17409" name="Rectangle 161"/>
          <p:cNvSpPr>
            <a:spLocks/>
          </p:cNvSpPr>
          <p:nvPr/>
        </p:nvSpPr>
        <p:spPr bwMode="auto">
          <a:xfrm>
            <a:off x="3123248" y="38361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2" name="Text Box 12"/>
          <p:cNvSpPr txBox="1">
            <a:spLocks/>
          </p:cNvSpPr>
          <p:nvPr/>
        </p:nvSpPr>
        <p:spPr bwMode="auto">
          <a:xfrm>
            <a:off x="589599" y="2204753"/>
            <a:ext cx="4884102"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a.) </a:t>
            </a:r>
            <a:r>
              <a:rPr lang="en-US" sz="2000" dirty="0">
                <a:solidFill>
                  <a:srgbClr val="0000FF"/>
                </a:solidFill>
                <a:latin typeface="Times New Roman"/>
                <a:cs typeface="Times New Roman"/>
              </a:rPr>
              <a:t>Write out its initial angular velocity </a:t>
            </a:r>
            <a:r>
              <a:rPr lang="en-US" sz="2000" dirty="0">
                <a:solidFill>
                  <a:srgbClr val="FF0000"/>
                </a:solidFill>
                <a:latin typeface="Times New Roman"/>
                <a:cs typeface="Times New Roman"/>
              </a:rPr>
              <a:t>as a vector.</a:t>
            </a:r>
          </a:p>
        </p:txBody>
      </p:sp>
      <p:graphicFrame>
        <p:nvGraphicFramePr>
          <p:cNvPr id="13" name="Object 2"/>
          <p:cNvGraphicFramePr>
            <a:graphicFrameLocks noChangeAspect="1"/>
          </p:cNvGraphicFramePr>
          <p:nvPr>
            <p:extLst>
              <p:ext uri="{D42A27DB-BD31-4B8C-83A1-F6EECF244321}">
                <p14:modId xmlns:p14="http://schemas.microsoft.com/office/powerpoint/2010/main" val="3920429667"/>
              </p:ext>
            </p:extLst>
          </p:nvPr>
        </p:nvGraphicFramePr>
        <p:xfrm>
          <a:off x="6197600" y="2306353"/>
          <a:ext cx="187325" cy="350837"/>
        </p:xfrm>
        <a:graphic>
          <a:graphicData uri="http://schemas.openxmlformats.org/presentationml/2006/ole">
            <mc:AlternateContent xmlns:mc="http://schemas.openxmlformats.org/markup-compatibility/2006">
              <mc:Choice xmlns:v="urn:schemas-microsoft-com:vml" Requires="v">
                <p:oleObj spid="_x0000_s1073911" name="Equation" r:id="rId4" imgW="101600" imgH="203200" progId="Equation.DSMT4">
                  <p:embed/>
                </p:oleObj>
              </mc:Choice>
              <mc:Fallback>
                <p:oleObj name="Equation" r:id="rId4" imgW="101600" imgH="203200" progId="Equation.DSMT4">
                  <p:embed/>
                  <p:pic>
                    <p:nvPicPr>
                      <p:cNvPr id="0" name=""/>
                      <p:cNvPicPr>
                        <a:picLocks noChangeAspect="1" noChangeArrowheads="1"/>
                      </p:cNvPicPr>
                      <p:nvPr/>
                    </p:nvPicPr>
                    <p:blipFill>
                      <a:blip r:embed="rId5"/>
                      <a:srcRect/>
                      <a:stretch>
                        <a:fillRect/>
                      </a:stretch>
                    </p:blipFill>
                    <p:spPr bwMode="auto">
                      <a:xfrm>
                        <a:off x="6197600" y="2306353"/>
                        <a:ext cx="187325" cy="350837"/>
                      </a:xfrm>
                      <a:prstGeom prst="rect">
                        <a:avLst/>
                      </a:prstGeom>
                      <a:noFill/>
                      <a:ln>
                        <a:noFill/>
                      </a:ln>
                      <a:effectLst/>
                    </p:spPr>
                  </p:pic>
                </p:oleObj>
              </mc:Fallback>
            </mc:AlternateContent>
          </a:graphicData>
        </a:graphic>
      </p:graphicFrame>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10.)</a:t>
            </a:r>
          </a:p>
        </p:txBody>
      </p:sp>
      <p:graphicFrame>
        <p:nvGraphicFramePr>
          <p:cNvPr id="15" name="Object 2"/>
          <p:cNvGraphicFramePr>
            <a:graphicFrameLocks noChangeAspect="1"/>
          </p:cNvGraphicFramePr>
          <p:nvPr>
            <p:extLst>
              <p:ext uri="{D42A27DB-BD31-4B8C-83A1-F6EECF244321}">
                <p14:modId xmlns:p14="http://schemas.microsoft.com/office/powerpoint/2010/main" val="4012888678"/>
              </p:ext>
            </p:extLst>
          </p:nvPr>
        </p:nvGraphicFramePr>
        <p:xfrm>
          <a:off x="8359631" y="3798095"/>
          <a:ext cx="398463" cy="349250"/>
        </p:xfrm>
        <a:graphic>
          <a:graphicData uri="http://schemas.openxmlformats.org/presentationml/2006/ole">
            <mc:AlternateContent xmlns:mc="http://schemas.openxmlformats.org/markup-compatibility/2006">
              <mc:Choice xmlns:v="urn:schemas-microsoft-com:vml" Requires="v">
                <p:oleObj spid="_x0000_s1073912" name="Equation" r:id="rId6" imgW="215900" imgH="203200" progId="Equation.DSMT4">
                  <p:embed/>
                </p:oleObj>
              </mc:Choice>
              <mc:Fallback>
                <p:oleObj name="Equation" r:id="rId6" imgW="215900" imgH="203200" progId="Equation.DSMT4">
                  <p:embed/>
                  <p:pic>
                    <p:nvPicPr>
                      <p:cNvPr id="0" name=""/>
                      <p:cNvPicPr>
                        <a:picLocks noChangeAspect="1" noChangeArrowheads="1"/>
                      </p:cNvPicPr>
                      <p:nvPr/>
                    </p:nvPicPr>
                    <p:blipFill>
                      <a:blip r:embed="rId7"/>
                      <a:srcRect/>
                      <a:stretch>
                        <a:fillRect/>
                      </a:stretch>
                    </p:blipFill>
                    <p:spPr bwMode="auto">
                      <a:xfrm>
                        <a:off x="8359631" y="3798095"/>
                        <a:ext cx="398463" cy="349250"/>
                      </a:xfrm>
                      <a:prstGeom prst="rect">
                        <a:avLst/>
                      </a:prstGeom>
                      <a:noFill/>
                      <a:ln>
                        <a:noFill/>
                      </a:ln>
                      <a:effectLst/>
                    </p:spPr>
                  </p:pic>
                </p:oleObj>
              </mc:Fallback>
            </mc:AlternateContent>
          </a:graphicData>
        </a:graphic>
      </p:graphicFrame>
      <p:grpSp>
        <p:nvGrpSpPr>
          <p:cNvPr id="2" name="Group 1"/>
          <p:cNvGrpSpPr/>
          <p:nvPr/>
        </p:nvGrpSpPr>
        <p:grpSpPr>
          <a:xfrm>
            <a:off x="5737225" y="219420"/>
            <a:ext cx="3136695" cy="2864485"/>
            <a:chOff x="2447925" y="-850900"/>
            <a:chExt cx="4756150" cy="4343400"/>
          </a:xfrm>
        </p:grpSpPr>
        <p:pic>
          <p:nvPicPr>
            <p:cNvPr id="16" name="Picture 15" descr="iStock_000004521427Mediu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47925" y="-850900"/>
              <a:ext cx="475615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Arc 8"/>
            <p:cNvSpPr>
              <a:spLocks/>
            </p:cNvSpPr>
            <p:nvPr/>
          </p:nvSpPr>
          <p:spPr bwMode="auto">
            <a:xfrm flipV="1">
              <a:off x="4673600" y="685800"/>
              <a:ext cx="1066800" cy="914400"/>
            </a:xfrm>
            <a:custGeom>
              <a:avLst/>
              <a:gdLst>
                <a:gd name="T0" fmla="*/ 0 w 18162"/>
                <a:gd name="T1" fmla="*/ 0 h 21600"/>
                <a:gd name="T2" fmla="*/ 2147483647 w 18162"/>
                <a:gd name="T3" fmla="*/ 2147483647 h 21600"/>
                <a:gd name="T4" fmla="*/ 0 w 18162"/>
                <a:gd name="T5" fmla="*/ 2147483647 h 21600"/>
                <a:gd name="T6" fmla="*/ 0 60000 65536"/>
                <a:gd name="T7" fmla="*/ 0 60000 65536"/>
                <a:gd name="T8" fmla="*/ 0 60000 65536"/>
                <a:gd name="T9" fmla="*/ 0 w 18162"/>
                <a:gd name="T10" fmla="*/ 0 h 21600"/>
                <a:gd name="T11" fmla="*/ 18162 w 18162"/>
                <a:gd name="T12" fmla="*/ 21600 h 21600"/>
              </a:gdLst>
              <a:ahLst/>
              <a:cxnLst>
                <a:cxn ang="T6">
                  <a:pos x="T0" y="T1"/>
                </a:cxn>
                <a:cxn ang="T7">
                  <a:pos x="T2" y="T3"/>
                </a:cxn>
                <a:cxn ang="T8">
                  <a:pos x="T4" y="T5"/>
                </a:cxn>
              </a:cxnLst>
              <a:rect l="T9" t="T10" r="T11" b="T12"/>
              <a:pathLst>
                <a:path w="18162" h="21600" fill="none" extrusionOk="0">
                  <a:moveTo>
                    <a:pt x="0" y="-1"/>
                  </a:moveTo>
                  <a:cubicBezTo>
                    <a:pt x="7345" y="-1"/>
                    <a:pt x="14186" y="3732"/>
                    <a:pt x="18162" y="9908"/>
                  </a:cubicBezTo>
                </a:path>
                <a:path w="18162" h="21600" stroke="0" extrusionOk="0">
                  <a:moveTo>
                    <a:pt x="0" y="-1"/>
                  </a:moveTo>
                  <a:cubicBezTo>
                    <a:pt x="7345" y="-1"/>
                    <a:pt x="14186" y="3732"/>
                    <a:pt x="18162" y="9908"/>
                  </a:cubicBezTo>
                  <a:lnTo>
                    <a:pt x="0" y="21600"/>
                  </a:lnTo>
                  <a:close/>
                </a:path>
              </a:pathLst>
            </a:custGeom>
            <a:noFill/>
            <a:ln w="38100">
              <a:solidFill>
                <a:srgbClr val="FF0000"/>
              </a:solidFill>
              <a:round/>
              <a:headEnd type="triangle" w="med" len="me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kern="1200"/>
            </a:p>
          </p:txBody>
        </p:sp>
      </p:grpSp>
      <p:sp>
        <p:nvSpPr>
          <p:cNvPr id="19" name="Text Box 12"/>
          <p:cNvSpPr txBox="1">
            <a:spLocks/>
          </p:cNvSpPr>
          <p:nvPr/>
        </p:nvSpPr>
        <p:spPr bwMode="auto">
          <a:xfrm>
            <a:off x="859061" y="2899678"/>
            <a:ext cx="4884102"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Vector direction in a rotational setting</a:t>
            </a:r>
            <a:endParaRPr lang="en-US" sz="2000" dirty="0">
              <a:latin typeface="Times New Roman"/>
              <a:cs typeface="Times New Roman"/>
            </a:endParaRPr>
          </a:p>
        </p:txBody>
      </p:sp>
      <p:graphicFrame>
        <p:nvGraphicFramePr>
          <p:cNvPr id="21" name="Object 2"/>
          <p:cNvGraphicFramePr>
            <a:graphicFrameLocks noChangeAspect="1"/>
          </p:cNvGraphicFramePr>
          <p:nvPr>
            <p:extLst>
              <p:ext uri="{D42A27DB-BD31-4B8C-83A1-F6EECF244321}">
                <p14:modId xmlns:p14="http://schemas.microsoft.com/office/powerpoint/2010/main" val="1318712493"/>
              </p:ext>
            </p:extLst>
          </p:nvPr>
        </p:nvGraphicFramePr>
        <p:xfrm>
          <a:off x="3148013" y="4913313"/>
          <a:ext cx="2484437" cy="915987"/>
        </p:xfrm>
        <a:graphic>
          <a:graphicData uri="http://schemas.openxmlformats.org/presentationml/2006/ole">
            <mc:AlternateContent xmlns:mc="http://schemas.openxmlformats.org/markup-compatibility/2006">
              <mc:Choice xmlns:v="urn:schemas-microsoft-com:vml" Requires="v">
                <p:oleObj spid="_x0000_s1073913" name="Equation" r:id="rId9" imgW="1346200" imgH="533400" progId="Equation.DSMT4">
                  <p:embed/>
                </p:oleObj>
              </mc:Choice>
              <mc:Fallback>
                <p:oleObj name="Equation" r:id="rId9" imgW="1346200" imgH="533400" progId="Equation.DSMT4">
                  <p:embed/>
                  <p:pic>
                    <p:nvPicPr>
                      <p:cNvPr id="0" name=""/>
                      <p:cNvPicPr>
                        <a:picLocks noChangeAspect="1" noChangeArrowheads="1"/>
                      </p:cNvPicPr>
                      <p:nvPr/>
                    </p:nvPicPr>
                    <p:blipFill>
                      <a:blip r:embed="rId10"/>
                      <a:srcRect/>
                      <a:stretch>
                        <a:fillRect/>
                      </a:stretch>
                    </p:blipFill>
                    <p:spPr bwMode="auto">
                      <a:xfrm>
                        <a:off x="3148013" y="4913313"/>
                        <a:ext cx="2484437" cy="915987"/>
                      </a:xfrm>
                      <a:prstGeom prst="rect">
                        <a:avLst/>
                      </a:prstGeom>
                      <a:noFill/>
                      <a:ln>
                        <a:noFill/>
                      </a:ln>
                      <a:effectLst/>
                    </p:spPr>
                  </p:pic>
                </p:oleObj>
              </mc:Fallback>
            </mc:AlternateContent>
          </a:graphicData>
        </a:graphic>
      </p:graphicFrame>
      <p:sp>
        <p:nvSpPr>
          <p:cNvPr id="22" name="Text Box 12"/>
          <p:cNvSpPr txBox="1">
            <a:spLocks/>
          </p:cNvSpPr>
          <p:nvPr/>
        </p:nvSpPr>
        <p:spPr bwMode="auto">
          <a:xfrm>
            <a:off x="859061" y="5864953"/>
            <a:ext cx="8135064"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Kindly note: </a:t>
            </a:r>
            <a:r>
              <a:rPr lang="en-US" sz="2000" dirty="0">
                <a:latin typeface="Times New Roman"/>
                <a:cs typeface="Times New Roman"/>
              </a:rPr>
              <a:t>The record is </a:t>
            </a:r>
            <a:r>
              <a:rPr lang="en-US" sz="2000" dirty="0">
                <a:solidFill>
                  <a:srgbClr val="FF0000"/>
                </a:solidFill>
                <a:latin typeface="Times New Roman"/>
                <a:cs typeface="Times New Roman"/>
              </a:rPr>
              <a:t>rotating clockwise</a:t>
            </a:r>
            <a:r>
              <a:rPr lang="en-US" sz="2000" dirty="0">
                <a:latin typeface="Times New Roman"/>
                <a:cs typeface="Times New Roman"/>
              </a:rPr>
              <a:t>.  </a:t>
            </a:r>
            <a:r>
              <a:rPr lang="en-US" sz="2000" i="1" dirty="0">
                <a:solidFill>
                  <a:srgbClr val="0000FF"/>
                </a:solidFill>
                <a:latin typeface="Times New Roman"/>
                <a:cs typeface="Times New Roman"/>
              </a:rPr>
              <a:t>Clockwise rotation</a:t>
            </a:r>
            <a:r>
              <a:rPr lang="en-US" sz="2000" dirty="0">
                <a:latin typeface="Times New Roman"/>
                <a:cs typeface="Times New Roman"/>
              </a:rPr>
              <a:t>, as viewed from the positive side of the axis, </a:t>
            </a:r>
            <a:r>
              <a:rPr lang="en-US" sz="2000" i="1" dirty="0">
                <a:solidFill>
                  <a:srgbClr val="0000FF"/>
                </a:solidFill>
                <a:latin typeface="Times New Roman"/>
                <a:cs typeface="Times New Roman"/>
              </a:rPr>
              <a:t>always</a:t>
            </a:r>
            <a:r>
              <a:rPr lang="en-US" sz="2000" i="1" dirty="0">
                <a:latin typeface="Times New Roman"/>
                <a:cs typeface="Times New Roman"/>
              </a:rPr>
              <a:t> </a:t>
            </a:r>
            <a:r>
              <a:rPr lang="en-US" sz="2000" dirty="0">
                <a:solidFill>
                  <a:srgbClr val="0000FF"/>
                </a:solidFill>
                <a:latin typeface="Times New Roman"/>
                <a:cs typeface="Times New Roman"/>
              </a:rPr>
              <a:t>denotes a negative vector</a:t>
            </a:r>
            <a:r>
              <a:rPr lang="en-US" sz="2000" dirty="0">
                <a:latin typeface="Times New Roman"/>
                <a:cs typeface="Times New Roman"/>
              </a:rPr>
              <a:t>.</a:t>
            </a:r>
          </a:p>
        </p:txBody>
      </p:sp>
    </p:spTree>
    <p:extLst>
      <p:ext uri="{BB962C8B-B14F-4D97-AF65-F5344CB8AC3E}">
        <p14:creationId xmlns:p14="http://schemas.microsoft.com/office/powerpoint/2010/main" val="41025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2"/>
          <p:cNvSpPr txBox="1">
            <a:spLocks/>
          </p:cNvSpPr>
          <p:nvPr/>
        </p:nvSpPr>
        <p:spPr bwMode="auto">
          <a:xfrm>
            <a:off x="862648" y="3242999"/>
            <a:ext cx="8011272"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chemeClr val="tx1"/>
                </a:solidFill>
                <a:latin typeface="Times New Roman"/>
                <a:cs typeface="Times New Roman"/>
              </a:rPr>
              <a:t>assuming its initial position is             and final position                             (if its </a:t>
            </a:r>
            <a:r>
              <a:rPr lang="en-US" sz="2000" i="1" dirty="0">
                <a:solidFill>
                  <a:srgbClr val="0000FF"/>
                </a:solidFill>
                <a:latin typeface="Times New Roman"/>
                <a:cs typeface="Times New Roman"/>
              </a:rPr>
              <a:t>angular velocity </a:t>
            </a:r>
            <a:r>
              <a:rPr lang="en-US" sz="2000" dirty="0">
                <a:solidFill>
                  <a:schemeClr val="tx1"/>
                </a:solidFill>
                <a:latin typeface="Times New Roman"/>
                <a:cs typeface="Times New Roman"/>
              </a:rPr>
              <a:t>is </a:t>
            </a:r>
            <a:r>
              <a:rPr lang="en-US" sz="2000" i="1" dirty="0">
                <a:solidFill>
                  <a:srgbClr val="0000FF"/>
                </a:solidFill>
                <a:latin typeface="Times New Roman"/>
                <a:cs typeface="Times New Roman"/>
              </a:rPr>
              <a:t>negative</a:t>
            </a:r>
            <a:r>
              <a:rPr lang="en-US" sz="2000" dirty="0">
                <a:solidFill>
                  <a:schemeClr val="tx1"/>
                </a:solidFill>
                <a:latin typeface="Times New Roman"/>
                <a:cs typeface="Times New Roman"/>
              </a:rPr>
              <a:t>, its </a:t>
            </a:r>
            <a:r>
              <a:rPr lang="en-US" sz="2000" i="1" dirty="0">
                <a:solidFill>
                  <a:srgbClr val="0000FF"/>
                </a:solidFill>
                <a:latin typeface="Times New Roman"/>
                <a:cs typeface="Times New Roman"/>
              </a:rPr>
              <a:t>angular displacement </a:t>
            </a:r>
            <a:r>
              <a:rPr lang="en-US" sz="2000" dirty="0">
                <a:solidFill>
                  <a:schemeClr val="tx1"/>
                </a:solidFill>
                <a:latin typeface="Times New Roman"/>
                <a:cs typeface="Times New Roman"/>
              </a:rPr>
              <a:t>will be </a:t>
            </a:r>
            <a:r>
              <a:rPr lang="en-US" sz="2000" i="1" dirty="0">
                <a:solidFill>
                  <a:srgbClr val="0000FF"/>
                </a:solidFill>
                <a:latin typeface="Times New Roman"/>
                <a:cs typeface="Times New Roman"/>
              </a:rPr>
              <a:t>negative</a:t>
            </a:r>
            <a:r>
              <a:rPr lang="en-US" sz="2000" dirty="0">
                <a:solidFill>
                  <a:schemeClr val="tx1"/>
                </a:solidFill>
                <a:latin typeface="Times New Roman"/>
                <a:cs typeface="Times New Roman"/>
              </a:rPr>
              <a:t>, also), we can write:</a:t>
            </a:r>
            <a:endParaRPr lang="en-US" sz="2000" dirty="0">
              <a:latin typeface="Times New Roman"/>
              <a:cs typeface="Times New Roman"/>
            </a:endParaRPr>
          </a:p>
        </p:txBody>
      </p:sp>
      <p:sp>
        <p:nvSpPr>
          <p:cNvPr id="19" name="Text Box 12"/>
          <p:cNvSpPr txBox="1">
            <a:spLocks/>
          </p:cNvSpPr>
          <p:nvPr/>
        </p:nvSpPr>
        <p:spPr bwMode="auto">
          <a:xfrm>
            <a:off x="862647" y="2328138"/>
            <a:ext cx="4769801"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This is a </a:t>
            </a:r>
            <a:r>
              <a:rPr lang="en-US" sz="2000" dirty="0">
                <a:solidFill>
                  <a:schemeClr val="tx1"/>
                </a:solidFill>
                <a:latin typeface="Times New Roman"/>
                <a:cs typeface="Times New Roman"/>
              </a:rPr>
              <a:t>rotational kinematic problem.  Tracking a point on the table with an initial angular velocity of                              , and</a:t>
            </a:r>
            <a:endParaRPr lang="en-US" sz="2000" dirty="0">
              <a:latin typeface="Times New Roman"/>
              <a:cs typeface="Times New Roman"/>
            </a:endParaRPr>
          </a:p>
        </p:txBody>
      </p:sp>
      <p:sp>
        <p:nvSpPr>
          <p:cNvPr id="17413" name="Text Box 180"/>
          <p:cNvSpPr txBox="1">
            <a:spLocks/>
          </p:cNvSpPr>
          <p:nvPr/>
        </p:nvSpPr>
        <p:spPr bwMode="auto">
          <a:xfrm>
            <a:off x="290037" y="347357"/>
            <a:ext cx="5183664" cy="1560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400" dirty="0">
                <a:solidFill>
                  <a:srgbClr val="FF0000"/>
                </a:solidFill>
                <a:latin typeface="Apple Chancery"/>
                <a:cs typeface="Apple Chancery"/>
              </a:rPr>
              <a:t>Summary Example 1:</a:t>
            </a:r>
            <a:r>
              <a:rPr lang="en-US" sz="1800" dirty="0">
                <a:latin typeface="Times New Roman"/>
                <a:cs typeface="Times New Roman"/>
              </a:rPr>
              <a:t>  A turntable (record player) is rotating as shown in the sketch (courtesy of Mr. White).  The magnitude of its angular speed is .3 rad/sec.  After rotating half a turn, its angular speed </a:t>
            </a:r>
            <a:r>
              <a:rPr lang="en-US" sz="1800" i="1" dirty="0">
                <a:latin typeface="Times New Roman"/>
                <a:cs typeface="Times New Roman"/>
              </a:rPr>
              <a:t>as a vector </a:t>
            </a:r>
            <a:r>
              <a:rPr lang="en-US" sz="1800" dirty="0">
                <a:latin typeface="Times New Roman"/>
                <a:cs typeface="Times New Roman"/>
              </a:rPr>
              <a:t>is .1 rad/sec.   </a:t>
            </a:r>
          </a:p>
        </p:txBody>
      </p:sp>
      <p:sp>
        <p:nvSpPr>
          <p:cNvPr id="17409" name="Rectangle 161"/>
          <p:cNvSpPr>
            <a:spLocks/>
          </p:cNvSpPr>
          <p:nvPr/>
        </p:nvSpPr>
        <p:spPr bwMode="auto">
          <a:xfrm>
            <a:off x="3123248" y="38361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2" name="Text Box 12"/>
          <p:cNvSpPr txBox="1">
            <a:spLocks/>
          </p:cNvSpPr>
          <p:nvPr/>
        </p:nvSpPr>
        <p:spPr bwMode="auto">
          <a:xfrm>
            <a:off x="589598" y="1937262"/>
            <a:ext cx="5147627"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b.) </a:t>
            </a:r>
            <a:r>
              <a:rPr lang="en-US" sz="2000" dirty="0">
                <a:latin typeface="Times New Roman"/>
                <a:cs typeface="Times New Roman"/>
              </a:rPr>
              <a:t>What is the record’s </a:t>
            </a:r>
            <a:r>
              <a:rPr lang="en-US" sz="2000" i="1" dirty="0">
                <a:solidFill>
                  <a:srgbClr val="0000FF"/>
                </a:solidFill>
                <a:latin typeface="Times New Roman"/>
                <a:cs typeface="Times New Roman"/>
              </a:rPr>
              <a:t>angular acceleration</a:t>
            </a:r>
            <a:r>
              <a:rPr lang="en-US" sz="2000" dirty="0">
                <a:latin typeface="Times New Roman"/>
                <a:cs typeface="Times New Roman"/>
              </a:rPr>
              <a:t>?</a:t>
            </a:r>
          </a:p>
        </p:txBody>
      </p:sp>
      <p:graphicFrame>
        <p:nvGraphicFramePr>
          <p:cNvPr id="13" name="Object 2"/>
          <p:cNvGraphicFramePr>
            <a:graphicFrameLocks noChangeAspect="1"/>
          </p:cNvGraphicFramePr>
          <p:nvPr>
            <p:extLst>
              <p:ext uri="{D42A27DB-BD31-4B8C-83A1-F6EECF244321}">
                <p14:modId xmlns:p14="http://schemas.microsoft.com/office/powerpoint/2010/main" val="1075219342"/>
              </p:ext>
            </p:extLst>
          </p:nvPr>
        </p:nvGraphicFramePr>
        <p:xfrm>
          <a:off x="6197600" y="2306353"/>
          <a:ext cx="187325" cy="350837"/>
        </p:xfrm>
        <a:graphic>
          <a:graphicData uri="http://schemas.openxmlformats.org/presentationml/2006/ole">
            <mc:AlternateContent xmlns:mc="http://schemas.openxmlformats.org/markup-compatibility/2006">
              <mc:Choice xmlns:v="urn:schemas-microsoft-com:vml" Requires="v">
                <p:oleObj spid="_x0000_s1737157" name="Equation" r:id="rId4" imgW="101600" imgH="203200" progId="Equation.DSMT4">
                  <p:embed/>
                </p:oleObj>
              </mc:Choice>
              <mc:Fallback>
                <p:oleObj name="Equation" r:id="rId4" imgW="101600" imgH="203200" progId="Equation.DSMT4">
                  <p:embed/>
                  <p:pic>
                    <p:nvPicPr>
                      <p:cNvPr id="0" name=""/>
                      <p:cNvPicPr>
                        <a:picLocks noChangeAspect="1" noChangeArrowheads="1"/>
                      </p:cNvPicPr>
                      <p:nvPr/>
                    </p:nvPicPr>
                    <p:blipFill>
                      <a:blip r:embed="rId5"/>
                      <a:srcRect/>
                      <a:stretch>
                        <a:fillRect/>
                      </a:stretch>
                    </p:blipFill>
                    <p:spPr bwMode="auto">
                      <a:xfrm>
                        <a:off x="6197600" y="2306353"/>
                        <a:ext cx="187325" cy="350837"/>
                      </a:xfrm>
                      <a:prstGeom prst="rect">
                        <a:avLst/>
                      </a:prstGeom>
                      <a:noFill/>
                      <a:ln>
                        <a:noFill/>
                      </a:ln>
                      <a:effectLst/>
                    </p:spPr>
                  </p:pic>
                </p:oleObj>
              </mc:Fallback>
            </mc:AlternateContent>
          </a:graphicData>
        </a:graphic>
      </p:graphicFrame>
      <p:sp>
        <p:nvSpPr>
          <p:cNvPr id="14" name="Text Box 19"/>
          <p:cNvSpPr txBox="1">
            <a:spLocks/>
          </p:cNvSpPr>
          <p:nvPr/>
        </p:nvSpPr>
        <p:spPr bwMode="auto">
          <a:xfrm>
            <a:off x="8571563" y="6477000"/>
            <a:ext cx="4225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11.)</a:t>
            </a:r>
          </a:p>
        </p:txBody>
      </p:sp>
      <p:grpSp>
        <p:nvGrpSpPr>
          <p:cNvPr id="2" name="Group 1"/>
          <p:cNvGrpSpPr/>
          <p:nvPr/>
        </p:nvGrpSpPr>
        <p:grpSpPr>
          <a:xfrm>
            <a:off x="5737225" y="219420"/>
            <a:ext cx="3136695" cy="2864485"/>
            <a:chOff x="2447925" y="-850900"/>
            <a:chExt cx="4756150" cy="4343400"/>
          </a:xfrm>
        </p:grpSpPr>
        <p:pic>
          <p:nvPicPr>
            <p:cNvPr id="16" name="Picture 15" descr="iStock_000004521427Mediu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7925" y="-850900"/>
              <a:ext cx="475615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Arc 8"/>
            <p:cNvSpPr>
              <a:spLocks/>
            </p:cNvSpPr>
            <p:nvPr/>
          </p:nvSpPr>
          <p:spPr bwMode="auto">
            <a:xfrm flipV="1">
              <a:off x="4673600" y="685800"/>
              <a:ext cx="1066800" cy="914400"/>
            </a:xfrm>
            <a:custGeom>
              <a:avLst/>
              <a:gdLst>
                <a:gd name="T0" fmla="*/ 0 w 18162"/>
                <a:gd name="T1" fmla="*/ 0 h 21600"/>
                <a:gd name="T2" fmla="*/ 2147483647 w 18162"/>
                <a:gd name="T3" fmla="*/ 2147483647 h 21600"/>
                <a:gd name="T4" fmla="*/ 0 w 18162"/>
                <a:gd name="T5" fmla="*/ 2147483647 h 21600"/>
                <a:gd name="T6" fmla="*/ 0 60000 65536"/>
                <a:gd name="T7" fmla="*/ 0 60000 65536"/>
                <a:gd name="T8" fmla="*/ 0 60000 65536"/>
                <a:gd name="T9" fmla="*/ 0 w 18162"/>
                <a:gd name="T10" fmla="*/ 0 h 21600"/>
                <a:gd name="T11" fmla="*/ 18162 w 18162"/>
                <a:gd name="T12" fmla="*/ 21600 h 21600"/>
              </a:gdLst>
              <a:ahLst/>
              <a:cxnLst>
                <a:cxn ang="T6">
                  <a:pos x="T0" y="T1"/>
                </a:cxn>
                <a:cxn ang="T7">
                  <a:pos x="T2" y="T3"/>
                </a:cxn>
                <a:cxn ang="T8">
                  <a:pos x="T4" y="T5"/>
                </a:cxn>
              </a:cxnLst>
              <a:rect l="T9" t="T10" r="T11" b="T12"/>
              <a:pathLst>
                <a:path w="18162" h="21600" fill="none" extrusionOk="0">
                  <a:moveTo>
                    <a:pt x="0" y="-1"/>
                  </a:moveTo>
                  <a:cubicBezTo>
                    <a:pt x="7345" y="-1"/>
                    <a:pt x="14186" y="3732"/>
                    <a:pt x="18162" y="9908"/>
                  </a:cubicBezTo>
                </a:path>
                <a:path w="18162" h="21600" stroke="0" extrusionOk="0">
                  <a:moveTo>
                    <a:pt x="0" y="-1"/>
                  </a:moveTo>
                  <a:cubicBezTo>
                    <a:pt x="7345" y="-1"/>
                    <a:pt x="14186" y="3732"/>
                    <a:pt x="18162" y="9908"/>
                  </a:cubicBezTo>
                  <a:lnTo>
                    <a:pt x="0" y="21600"/>
                  </a:lnTo>
                  <a:close/>
                </a:path>
              </a:pathLst>
            </a:custGeom>
            <a:noFill/>
            <a:ln w="38100">
              <a:solidFill>
                <a:srgbClr val="FF0000"/>
              </a:solidFill>
              <a:round/>
              <a:headEnd type="triangle" w="med" len="me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kern="1200"/>
            </a:p>
          </p:txBody>
        </p:sp>
      </p:grpSp>
      <p:graphicFrame>
        <p:nvGraphicFramePr>
          <p:cNvPr id="21" name="Object 2"/>
          <p:cNvGraphicFramePr>
            <a:graphicFrameLocks noChangeAspect="1"/>
          </p:cNvGraphicFramePr>
          <p:nvPr>
            <p:extLst>
              <p:ext uri="{D42A27DB-BD31-4B8C-83A1-F6EECF244321}">
                <p14:modId xmlns:p14="http://schemas.microsoft.com/office/powerpoint/2010/main" val="4164146059"/>
              </p:ext>
            </p:extLst>
          </p:nvPr>
        </p:nvGraphicFramePr>
        <p:xfrm>
          <a:off x="4042764" y="3300412"/>
          <a:ext cx="749300" cy="347662"/>
        </p:xfrm>
        <a:graphic>
          <a:graphicData uri="http://schemas.openxmlformats.org/presentationml/2006/ole">
            <mc:AlternateContent xmlns:mc="http://schemas.openxmlformats.org/markup-compatibility/2006">
              <mc:Choice xmlns:v="urn:schemas-microsoft-com:vml" Requires="v">
                <p:oleObj spid="_x0000_s1737158" name="Equation" r:id="rId7" imgW="406400" imgH="203200" progId="Equation.DSMT4">
                  <p:embed/>
                </p:oleObj>
              </mc:Choice>
              <mc:Fallback>
                <p:oleObj name="Equation" r:id="rId7" imgW="406400" imgH="203200" progId="Equation.DSMT4">
                  <p:embed/>
                  <p:pic>
                    <p:nvPicPr>
                      <p:cNvPr id="0" name=""/>
                      <p:cNvPicPr>
                        <a:picLocks noChangeAspect="1" noChangeArrowheads="1"/>
                      </p:cNvPicPr>
                      <p:nvPr/>
                    </p:nvPicPr>
                    <p:blipFill>
                      <a:blip r:embed="rId8"/>
                      <a:srcRect/>
                      <a:stretch>
                        <a:fillRect/>
                      </a:stretch>
                    </p:blipFill>
                    <p:spPr bwMode="auto">
                      <a:xfrm>
                        <a:off x="4042764" y="3300412"/>
                        <a:ext cx="749300" cy="347662"/>
                      </a:xfrm>
                      <a:prstGeom prst="rect">
                        <a:avLst/>
                      </a:prstGeom>
                      <a:noFill/>
                      <a:ln>
                        <a:noFill/>
                      </a:ln>
                      <a:effectLst/>
                    </p:spPr>
                  </p:pic>
                </p:oleObj>
              </mc:Fallback>
            </mc:AlternateContent>
          </a:graphicData>
        </a:graphic>
      </p:graphicFrame>
      <p:graphicFrame>
        <p:nvGraphicFramePr>
          <p:cNvPr id="18" name="Object 2"/>
          <p:cNvGraphicFramePr>
            <a:graphicFrameLocks noChangeAspect="1"/>
          </p:cNvGraphicFramePr>
          <p:nvPr>
            <p:extLst>
              <p:ext uri="{D42A27DB-BD31-4B8C-83A1-F6EECF244321}">
                <p14:modId xmlns:p14="http://schemas.microsoft.com/office/powerpoint/2010/main" val="3151734207"/>
              </p:ext>
            </p:extLst>
          </p:nvPr>
        </p:nvGraphicFramePr>
        <p:xfrm>
          <a:off x="6594475" y="3300413"/>
          <a:ext cx="1849438" cy="347662"/>
        </p:xfrm>
        <a:graphic>
          <a:graphicData uri="http://schemas.openxmlformats.org/presentationml/2006/ole">
            <mc:AlternateContent xmlns:mc="http://schemas.openxmlformats.org/markup-compatibility/2006">
              <mc:Choice xmlns:v="urn:schemas-microsoft-com:vml" Requires="v">
                <p:oleObj spid="_x0000_s1737159" name="Equation" r:id="rId9" imgW="1003300" imgH="203200" progId="Equation.DSMT4">
                  <p:embed/>
                </p:oleObj>
              </mc:Choice>
              <mc:Fallback>
                <p:oleObj name="Equation" r:id="rId9" imgW="1003300" imgH="203200" progId="Equation.DSMT4">
                  <p:embed/>
                  <p:pic>
                    <p:nvPicPr>
                      <p:cNvPr id="0" name=""/>
                      <p:cNvPicPr>
                        <a:picLocks noChangeAspect="1" noChangeArrowheads="1"/>
                      </p:cNvPicPr>
                      <p:nvPr/>
                    </p:nvPicPr>
                    <p:blipFill>
                      <a:blip r:embed="rId10"/>
                      <a:srcRect/>
                      <a:stretch>
                        <a:fillRect/>
                      </a:stretch>
                    </p:blipFill>
                    <p:spPr bwMode="auto">
                      <a:xfrm>
                        <a:off x="6594475" y="3300413"/>
                        <a:ext cx="1849438" cy="347662"/>
                      </a:xfrm>
                      <a:prstGeom prst="rect">
                        <a:avLst/>
                      </a:prstGeom>
                      <a:noFill/>
                      <a:ln>
                        <a:noFill/>
                      </a:ln>
                      <a:effectLst/>
                    </p:spPr>
                  </p:pic>
                </p:oleObj>
              </mc:Fallback>
            </mc:AlternateContent>
          </a:graphicData>
        </a:graphic>
      </p:graphicFrame>
      <p:graphicFrame>
        <p:nvGraphicFramePr>
          <p:cNvPr id="23" name="Object 2"/>
          <p:cNvGraphicFramePr>
            <a:graphicFrameLocks noChangeAspect="1"/>
          </p:cNvGraphicFramePr>
          <p:nvPr>
            <p:extLst>
              <p:ext uri="{D42A27DB-BD31-4B8C-83A1-F6EECF244321}">
                <p14:modId xmlns:p14="http://schemas.microsoft.com/office/powerpoint/2010/main" val="3322854068"/>
              </p:ext>
            </p:extLst>
          </p:nvPr>
        </p:nvGraphicFramePr>
        <p:xfrm>
          <a:off x="2901951" y="2985031"/>
          <a:ext cx="1873250" cy="347663"/>
        </p:xfrm>
        <a:graphic>
          <a:graphicData uri="http://schemas.openxmlformats.org/presentationml/2006/ole">
            <mc:AlternateContent xmlns:mc="http://schemas.openxmlformats.org/markup-compatibility/2006">
              <mc:Choice xmlns:v="urn:schemas-microsoft-com:vml" Requires="v">
                <p:oleObj spid="_x0000_s1737160" name="Equation" r:id="rId11" imgW="1016000" imgH="203200" progId="Equation.DSMT4">
                  <p:embed/>
                </p:oleObj>
              </mc:Choice>
              <mc:Fallback>
                <p:oleObj name="Equation" r:id="rId11" imgW="1016000" imgH="203200" progId="Equation.DSMT4">
                  <p:embed/>
                  <p:pic>
                    <p:nvPicPr>
                      <p:cNvPr id="0" name=""/>
                      <p:cNvPicPr>
                        <a:picLocks noChangeAspect="1" noChangeArrowheads="1"/>
                      </p:cNvPicPr>
                      <p:nvPr/>
                    </p:nvPicPr>
                    <p:blipFill>
                      <a:blip r:embed="rId12"/>
                      <a:srcRect/>
                      <a:stretch>
                        <a:fillRect/>
                      </a:stretch>
                    </p:blipFill>
                    <p:spPr bwMode="auto">
                      <a:xfrm>
                        <a:off x="2901951" y="2985031"/>
                        <a:ext cx="1873250" cy="347663"/>
                      </a:xfrm>
                      <a:prstGeom prst="rect">
                        <a:avLst/>
                      </a:prstGeom>
                      <a:noFill/>
                      <a:ln>
                        <a:noFill/>
                      </a:ln>
                      <a:effectLst/>
                    </p:spPr>
                  </p:pic>
                </p:oleObj>
              </mc:Fallback>
            </mc:AlternateContent>
          </a:graphicData>
        </a:graphic>
      </p:graphicFrame>
      <p:graphicFrame>
        <p:nvGraphicFramePr>
          <p:cNvPr id="24" name="Object 2"/>
          <p:cNvGraphicFramePr>
            <a:graphicFrameLocks noChangeAspect="1"/>
          </p:cNvGraphicFramePr>
          <p:nvPr>
            <p:extLst>
              <p:ext uri="{D42A27DB-BD31-4B8C-83A1-F6EECF244321}">
                <p14:modId xmlns:p14="http://schemas.microsoft.com/office/powerpoint/2010/main" val="302954164"/>
              </p:ext>
            </p:extLst>
          </p:nvPr>
        </p:nvGraphicFramePr>
        <p:xfrm>
          <a:off x="2746375" y="4267200"/>
          <a:ext cx="3162300" cy="457200"/>
        </p:xfrm>
        <a:graphic>
          <a:graphicData uri="http://schemas.openxmlformats.org/presentationml/2006/ole">
            <mc:AlternateContent xmlns:mc="http://schemas.openxmlformats.org/markup-compatibility/2006">
              <mc:Choice xmlns:v="urn:schemas-microsoft-com:vml" Requires="v">
                <p:oleObj spid="_x0000_s1737161" name="Equation" r:id="rId13" imgW="1714500" imgH="266700" progId="Equation.DSMT4">
                  <p:embed/>
                </p:oleObj>
              </mc:Choice>
              <mc:Fallback>
                <p:oleObj name="Equation" r:id="rId13" imgW="1714500" imgH="266700" progId="Equation.DSMT4">
                  <p:embed/>
                  <p:pic>
                    <p:nvPicPr>
                      <p:cNvPr id="0" name=""/>
                      <p:cNvPicPr>
                        <a:picLocks noChangeAspect="1" noChangeArrowheads="1"/>
                      </p:cNvPicPr>
                      <p:nvPr/>
                    </p:nvPicPr>
                    <p:blipFill>
                      <a:blip r:embed="rId14"/>
                      <a:srcRect/>
                      <a:stretch>
                        <a:fillRect/>
                      </a:stretch>
                    </p:blipFill>
                    <p:spPr bwMode="auto">
                      <a:xfrm>
                        <a:off x="2746375" y="4267200"/>
                        <a:ext cx="3162300" cy="457200"/>
                      </a:xfrm>
                      <a:prstGeom prst="rect">
                        <a:avLst/>
                      </a:prstGeom>
                      <a:noFill/>
                      <a:ln>
                        <a:noFill/>
                      </a:ln>
                      <a:effectLst/>
                    </p:spPr>
                  </p:pic>
                </p:oleObj>
              </mc:Fallback>
            </mc:AlternateContent>
          </a:graphicData>
        </a:graphic>
      </p:graphicFrame>
      <p:graphicFrame>
        <p:nvGraphicFramePr>
          <p:cNvPr id="25" name="Object 2"/>
          <p:cNvGraphicFramePr>
            <a:graphicFrameLocks noChangeAspect="1"/>
          </p:cNvGraphicFramePr>
          <p:nvPr>
            <p:extLst>
              <p:ext uri="{D42A27DB-BD31-4B8C-83A1-F6EECF244321}">
                <p14:modId xmlns:p14="http://schemas.microsoft.com/office/powerpoint/2010/main" val="729930199"/>
              </p:ext>
            </p:extLst>
          </p:nvPr>
        </p:nvGraphicFramePr>
        <p:xfrm>
          <a:off x="2770188" y="4670425"/>
          <a:ext cx="3254375" cy="1806575"/>
        </p:xfrm>
        <a:graphic>
          <a:graphicData uri="http://schemas.openxmlformats.org/presentationml/2006/ole">
            <mc:AlternateContent xmlns:mc="http://schemas.openxmlformats.org/markup-compatibility/2006">
              <mc:Choice xmlns:v="urn:schemas-microsoft-com:vml" Requires="v">
                <p:oleObj spid="_x0000_s1737162" name="Equation" r:id="rId15" imgW="1765300" imgH="1054100" progId="Equation.DSMT4">
                  <p:embed/>
                </p:oleObj>
              </mc:Choice>
              <mc:Fallback>
                <p:oleObj name="Equation" r:id="rId15" imgW="1765300" imgH="1054100" progId="Equation.DSMT4">
                  <p:embed/>
                  <p:pic>
                    <p:nvPicPr>
                      <p:cNvPr id="0" name=""/>
                      <p:cNvPicPr>
                        <a:picLocks noChangeAspect="1" noChangeArrowheads="1"/>
                      </p:cNvPicPr>
                      <p:nvPr/>
                    </p:nvPicPr>
                    <p:blipFill>
                      <a:blip r:embed="rId16"/>
                      <a:srcRect/>
                      <a:stretch>
                        <a:fillRect/>
                      </a:stretch>
                    </p:blipFill>
                    <p:spPr bwMode="auto">
                      <a:xfrm>
                        <a:off x="2770188" y="4670425"/>
                        <a:ext cx="3254375" cy="18065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1761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par>
                                <p:cTn id="25" presetID="9"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90037" y="347357"/>
            <a:ext cx="5183664" cy="1560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400" dirty="0">
                <a:solidFill>
                  <a:srgbClr val="FF0000"/>
                </a:solidFill>
                <a:latin typeface="Apple Chancery"/>
                <a:cs typeface="Apple Chancery"/>
              </a:rPr>
              <a:t>Summary Example 1:</a:t>
            </a:r>
            <a:r>
              <a:rPr lang="en-US" sz="1800" dirty="0">
                <a:latin typeface="Times New Roman"/>
                <a:cs typeface="Times New Roman"/>
              </a:rPr>
              <a:t>  A turntable (record player) is rotating as shown in the sketch (courtesy of Mr. White).  The magnitude of its angular speed is .3 rad/sec.  After rotating half a turn, its angular speed </a:t>
            </a:r>
            <a:r>
              <a:rPr lang="en-US" sz="1800" i="1" dirty="0">
                <a:latin typeface="Times New Roman"/>
                <a:cs typeface="Times New Roman"/>
              </a:rPr>
              <a:t>as a vector </a:t>
            </a:r>
            <a:r>
              <a:rPr lang="en-US" sz="1800" dirty="0">
                <a:latin typeface="Times New Roman"/>
                <a:cs typeface="Times New Roman"/>
              </a:rPr>
              <a:t>is .1 rad/sec.   </a:t>
            </a:r>
          </a:p>
        </p:txBody>
      </p:sp>
      <p:sp>
        <p:nvSpPr>
          <p:cNvPr id="17409" name="Rectangle 161"/>
          <p:cNvSpPr>
            <a:spLocks/>
          </p:cNvSpPr>
          <p:nvPr/>
        </p:nvSpPr>
        <p:spPr bwMode="auto">
          <a:xfrm>
            <a:off x="3123248" y="38361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2" name="Text Box 12"/>
          <p:cNvSpPr txBox="1">
            <a:spLocks/>
          </p:cNvSpPr>
          <p:nvPr/>
        </p:nvSpPr>
        <p:spPr bwMode="auto">
          <a:xfrm>
            <a:off x="589598" y="1937262"/>
            <a:ext cx="5042851"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c.) </a:t>
            </a:r>
            <a:r>
              <a:rPr lang="en-US" sz="2000" dirty="0">
                <a:latin typeface="Times New Roman"/>
                <a:cs typeface="Times New Roman"/>
              </a:rPr>
              <a:t>Through how many radians will it have moved during the first 2 seconds of its rotation?</a:t>
            </a:r>
          </a:p>
        </p:txBody>
      </p:sp>
      <p:graphicFrame>
        <p:nvGraphicFramePr>
          <p:cNvPr id="13" name="Object 2"/>
          <p:cNvGraphicFramePr>
            <a:graphicFrameLocks noChangeAspect="1"/>
          </p:cNvGraphicFramePr>
          <p:nvPr>
            <p:extLst>
              <p:ext uri="{D42A27DB-BD31-4B8C-83A1-F6EECF244321}">
                <p14:modId xmlns:p14="http://schemas.microsoft.com/office/powerpoint/2010/main" val="3279423348"/>
              </p:ext>
            </p:extLst>
          </p:nvPr>
        </p:nvGraphicFramePr>
        <p:xfrm>
          <a:off x="6197600" y="2306353"/>
          <a:ext cx="187325" cy="350837"/>
        </p:xfrm>
        <a:graphic>
          <a:graphicData uri="http://schemas.openxmlformats.org/presentationml/2006/ole">
            <mc:AlternateContent xmlns:mc="http://schemas.openxmlformats.org/markup-compatibility/2006">
              <mc:Choice xmlns:v="urn:schemas-microsoft-com:vml" Requires="v">
                <p:oleObj spid="_x0000_s1077217" name="Equation" r:id="rId4" imgW="101600" imgH="203200" progId="Equation.DSMT4">
                  <p:embed/>
                </p:oleObj>
              </mc:Choice>
              <mc:Fallback>
                <p:oleObj name="Equation" r:id="rId4" imgW="101600" imgH="203200" progId="Equation.DSMT4">
                  <p:embed/>
                  <p:pic>
                    <p:nvPicPr>
                      <p:cNvPr id="0" name=""/>
                      <p:cNvPicPr>
                        <a:picLocks noChangeAspect="1" noChangeArrowheads="1"/>
                      </p:cNvPicPr>
                      <p:nvPr/>
                    </p:nvPicPr>
                    <p:blipFill>
                      <a:blip r:embed="rId5"/>
                      <a:srcRect/>
                      <a:stretch>
                        <a:fillRect/>
                      </a:stretch>
                    </p:blipFill>
                    <p:spPr bwMode="auto">
                      <a:xfrm>
                        <a:off x="6197600" y="2306353"/>
                        <a:ext cx="187325" cy="350837"/>
                      </a:xfrm>
                      <a:prstGeom prst="rect">
                        <a:avLst/>
                      </a:prstGeom>
                      <a:noFill/>
                      <a:ln>
                        <a:noFill/>
                      </a:ln>
                      <a:effectLst/>
                    </p:spPr>
                  </p:pic>
                </p:oleObj>
              </mc:Fallback>
            </mc:AlternateContent>
          </a:graphicData>
        </a:graphic>
      </p:graphicFrame>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12.)</a:t>
            </a:r>
          </a:p>
        </p:txBody>
      </p:sp>
      <p:grpSp>
        <p:nvGrpSpPr>
          <p:cNvPr id="2" name="Group 1"/>
          <p:cNvGrpSpPr/>
          <p:nvPr/>
        </p:nvGrpSpPr>
        <p:grpSpPr>
          <a:xfrm>
            <a:off x="5737225" y="219420"/>
            <a:ext cx="3136695" cy="2864485"/>
            <a:chOff x="2447925" y="-850900"/>
            <a:chExt cx="4756150" cy="4343400"/>
          </a:xfrm>
        </p:grpSpPr>
        <p:pic>
          <p:nvPicPr>
            <p:cNvPr id="16" name="Picture 15" descr="iStock_000004521427Mediu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7925" y="-850900"/>
              <a:ext cx="475615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Arc 8"/>
            <p:cNvSpPr>
              <a:spLocks/>
            </p:cNvSpPr>
            <p:nvPr/>
          </p:nvSpPr>
          <p:spPr bwMode="auto">
            <a:xfrm flipV="1">
              <a:off x="4673600" y="685800"/>
              <a:ext cx="1066800" cy="914400"/>
            </a:xfrm>
            <a:custGeom>
              <a:avLst/>
              <a:gdLst>
                <a:gd name="T0" fmla="*/ 0 w 18162"/>
                <a:gd name="T1" fmla="*/ 0 h 21600"/>
                <a:gd name="T2" fmla="*/ 2147483647 w 18162"/>
                <a:gd name="T3" fmla="*/ 2147483647 h 21600"/>
                <a:gd name="T4" fmla="*/ 0 w 18162"/>
                <a:gd name="T5" fmla="*/ 2147483647 h 21600"/>
                <a:gd name="T6" fmla="*/ 0 60000 65536"/>
                <a:gd name="T7" fmla="*/ 0 60000 65536"/>
                <a:gd name="T8" fmla="*/ 0 60000 65536"/>
                <a:gd name="T9" fmla="*/ 0 w 18162"/>
                <a:gd name="T10" fmla="*/ 0 h 21600"/>
                <a:gd name="T11" fmla="*/ 18162 w 18162"/>
                <a:gd name="T12" fmla="*/ 21600 h 21600"/>
              </a:gdLst>
              <a:ahLst/>
              <a:cxnLst>
                <a:cxn ang="T6">
                  <a:pos x="T0" y="T1"/>
                </a:cxn>
                <a:cxn ang="T7">
                  <a:pos x="T2" y="T3"/>
                </a:cxn>
                <a:cxn ang="T8">
                  <a:pos x="T4" y="T5"/>
                </a:cxn>
              </a:cxnLst>
              <a:rect l="T9" t="T10" r="T11" b="T12"/>
              <a:pathLst>
                <a:path w="18162" h="21600" fill="none" extrusionOk="0">
                  <a:moveTo>
                    <a:pt x="0" y="-1"/>
                  </a:moveTo>
                  <a:cubicBezTo>
                    <a:pt x="7345" y="-1"/>
                    <a:pt x="14186" y="3732"/>
                    <a:pt x="18162" y="9908"/>
                  </a:cubicBezTo>
                </a:path>
                <a:path w="18162" h="21600" stroke="0" extrusionOk="0">
                  <a:moveTo>
                    <a:pt x="0" y="-1"/>
                  </a:moveTo>
                  <a:cubicBezTo>
                    <a:pt x="7345" y="-1"/>
                    <a:pt x="14186" y="3732"/>
                    <a:pt x="18162" y="9908"/>
                  </a:cubicBezTo>
                  <a:lnTo>
                    <a:pt x="0" y="21600"/>
                  </a:lnTo>
                  <a:close/>
                </a:path>
              </a:pathLst>
            </a:custGeom>
            <a:noFill/>
            <a:ln w="38100">
              <a:solidFill>
                <a:srgbClr val="FF0000"/>
              </a:solidFill>
              <a:round/>
              <a:headEnd type="triangle" w="med" len="me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kern="1200"/>
            </a:p>
          </p:txBody>
        </p:sp>
      </p:grpSp>
      <p:graphicFrame>
        <p:nvGraphicFramePr>
          <p:cNvPr id="21" name="Object 2"/>
          <p:cNvGraphicFramePr>
            <a:graphicFrameLocks noChangeAspect="1"/>
          </p:cNvGraphicFramePr>
          <p:nvPr>
            <p:extLst>
              <p:ext uri="{D42A27DB-BD31-4B8C-83A1-F6EECF244321}">
                <p14:modId xmlns:p14="http://schemas.microsoft.com/office/powerpoint/2010/main" val="1068746577"/>
              </p:ext>
            </p:extLst>
          </p:nvPr>
        </p:nvGraphicFramePr>
        <p:xfrm>
          <a:off x="862648" y="3069167"/>
          <a:ext cx="2108200" cy="347663"/>
        </p:xfrm>
        <a:graphic>
          <a:graphicData uri="http://schemas.openxmlformats.org/presentationml/2006/ole">
            <mc:AlternateContent xmlns:mc="http://schemas.openxmlformats.org/markup-compatibility/2006">
              <mc:Choice xmlns:v="urn:schemas-microsoft-com:vml" Requires="v">
                <p:oleObj spid="_x0000_s1077218" name="Equation" r:id="rId7" imgW="1143000" imgH="203200" progId="Equation.DSMT4">
                  <p:embed/>
                </p:oleObj>
              </mc:Choice>
              <mc:Fallback>
                <p:oleObj name="Equation" r:id="rId7" imgW="1143000" imgH="203200" progId="Equation.DSMT4">
                  <p:embed/>
                  <p:pic>
                    <p:nvPicPr>
                      <p:cNvPr id="0" name=""/>
                      <p:cNvPicPr>
                        <a:picLocks noChangeAspect="1" noChangeArrowheads="1"/>
                      </p:cNvPicPr>
                      <p:nvPr/>
                    </p:nvPicPr>
                    <p:blipFill>
                      <a:blip r:embed="rId8"/>
                      <a:srcRect/>
                      <a:stretch>
                        <a:fillRect/>
                      </a:stretch>
                    </p:blipFill>
                    <p:spPr bwMode="auto">
                      <a:xfrm>
                        <a:off x="862648" y="3069167"/>
                        <a:ext cx="2108200" cy="347663"/>
                      </a:xfrm>
                      <a:prstGeom prst="rect">
                        <a:avLst/>
                      </a:prstGeom>
                      <a:noFill/>
                      <a:ln>
                        <a:noFill/>
                      </a:ln>
                      <a:effectLst/>
                    </p:spPr>
                  </p:pic>
                </p:oleObj>
              </mc:Fallback>
            </mc:AlternateContent>
          </a:graphicData>
        </a:graphic>
      </p:graphicFrame>
      <p:graphicFrame>
        <p:nvGraphicFramePr>
          <p:cNvPr id="23" name="Object 2"/>
          <p:cNvGraphicFramePr>
            <a:graphicFrameLocks noChangeAspect="1"/>
          </p:cNvGraphicFramePr>
          <p:nvPr>
            <p:extLst>
              <p:ext uri="{D42A27DB-BD31-4B8C-83A1-F6EECF244321}">
                <p14:modId xmlns:p14="http://schemas.microsoft.com/office/powerpoint/2010/main" val="214846980"/>
              </p:ext>
            </p:extLst>
          </p:nvPr>
        </p:nvGraphicFramePr>
        <p:xfrm>
          <a:off x="862648" y="2736242"/>
          <a:ext cx="1873250" cy="347663"/>
        </p:xfrm>
        <a:graphic>
          <a:graphicData uri="http://schemas.openxmlformats.org/presentationml/2006/ole">
            <mc:AlternateContent xmlns:mc="http://schemas.openxmlformats.org/markup-compatibility/2006">
              <mc:Choice xmlns:v="urn:schemas-microsoft-com:vml" Requires="v">
                <p:oleObj spid="_x0000_s1077219" name="Equation" r:id="rId9" imgW="1016000" imgH="203200" progId="Equation.DSMT4">
                  <p:embed/>
                </p:oleObj>
              </mc:Choice>
              <mc:Fallback>
                <p:oleObj name="Equation" r:id="rId9" imgW="1016000" imgH="203200" progId="Equation.DSMT4">
                  <p:embed/>
                  <p:pic>
                    <p:nvPicPr>
                      <p:cNvPr id="0" name=""/>
                      <p:cNvPicPr>
                        <a:picLocks noChangeAspect="1" noChangeArrowheads="1"/>
                      </p:cNvPicPr>
                      <p:nvPr/>
                    </p:nvPicPr>
                    <p:blipFill>
                      <a:blip r:embed="rId10"/>
                      <a:srcRect/>
                      <a:stretch>
                        <a:fillRect/>
                      </a:stretch>
                    </p:blipFill>
                    <p:spPr bwMode="auto">
                      <a:xfrm>
                        <a:off x="862648" y="2736242"/>
                        <a:ext cx="1873250" cy="347663"/>
                      </a:xfrm>
                      <a:prstGeom prst="rect">
                        <a:avLst/>
                      </a:prstGeom>
                      <a:noFill/>
                      <a:ln>
                        <a:noFill/>
                      </a:ln>
                      <a:effectLst/>
                    </p:spPr>
                  </p:pic>
                </p:oleObj>
              </mc:Fallback>
            </mc:AlternateContent>
          </a:graphicData>
        </a:graphic>
      </p:graphicFrame>
      <p:graphicFrame>
        <p:nvGraphicFramePr>
          <p:cNvPr id="24" name="Object 2"/>
          <p:cNvGraphicFramePr>
            <a:graphicFrameLocks noChangeAspect="1"/>
          </p:cNvGraphicFramePr>
          <p:nvPr>
            <p:extLst>
              <p:ext uri="{D42A27DB-BD31-4B8C-83A1-F6EECF244321}">
                <p14:modId xmlns:p14="http://schemas.microsoft.com/office/powerpoint/2010/main" val="4030735434"/>
              </p:ext>
            </p:extLst>
          </p:nvPr>
        </p:nvGraphicFramePr>
        <p:xfrm>
          <a:off x="1339850" y="3627438"/>
          <a:ext cx="6980238" cy="1479550"/>
        </p:xfrm>
        <a:graphic>
          <a:graphicData uri="http://schemas.openxmlformats.org/presentationml/2006/ole">
            <mc:AlternateContent xmlns:mc="http://schemas.openxmlformats.org/markup-compatibility/2006">
              <mc:Choice xmlns:v="urn:schemas-microsoft-com:vml" Requires="v">
                <p:oleObj spid="_x0000_s1077220" name="Equation" r:id="rId11" imgW="3784600" imgH="863600" progId="Equation.DSMT4">
                  <p:embed/>
                </p:oleObj>
              </mc:Choice>
              <mc:Fallback>
                <p:oleObj name="Equation" r:id="rId11" imgW="3784600" imgH="863600" progId="Equation.DSMT4">
                  <p:embed/>
                  <p:pic>
                    <p:nvPicPr>
                      <p:cNvPr id="0" name=""/>
                      <p:cNvPicPr>
                        <a:picLocks noChangeAspect="1" noChangeArrowheads="1"/>
                      </p:cNvPicPr>
                      <p:nvPr/>
                    </p:nvPicPr>
                    <p:blipFill>
                      <a:blip r:embed="rId12"/>
                      <a:srcRect/>
                      <a:stretch>
                        <a:fillRect/>
                      </a:stretch>
                    </p:blipFill>
                    <p:spPr bwMode="auto">
                      <a:xfrm>
                        <a:off x="1339850" y="3627438"/>
                        <a:ext cx="6980238" cy="14795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348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Oval 4"/>
          <p:cNvSpPr>
            <a:spLocks/>
          </p:cNvSpPr>
          <p:nvPr/>
        </p:nvSpPr>
        <p:spPr bwMode="auto">
          <a:xfrm>
            <a:off x="4746625" y="1981200"/>
            <a:ext cx="3810000" cy="3810000"/>
          </a:xfrm>
          <a:prstGeom prst="ellipse">
            <a:avLst/>
          </a:prstGeom>
          <a:noFill/>
          <a:ln w="9525">
            <a:solidFill>
              <a:srgbClr val="00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4" name="Rectangle 5"/>
          <p:cNvSpPr>
            <a:spLocks noChangeArrowheads="1"/>
          </p:cNvSpPr>
          <p:nvPr/>
        </p:nvSpPr>
        <p:spPr bwMode="auto">
          <a:xfrm>
            <a:off x="50800" y="304800"/>
            <a:ext cx="9093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37160" tIns="0" rIns="164592" bIns="0" anchor="b"/>
          <a:lstStyle/>
          <a:p>
            <a:pPr algn="ctr" eaLnBrk="1" hangingPunct="1"/>
            <a:r>
              <a:rPr lang="en-US" sz="4400" dirty="0">
                <a:solidFill>
                  <a:srgbClr val="FF0000"/>
                </a:solidFill>
                <a:latin typeface="Apple Chancery"/>
                <a:cs typeface="Apple Chancery"/>
              </a:rPr>
              <a:t>Rotational versus Translational Parameters</a:t>
            </a:r>
          </a:p>
        </p:txBody>
      </p:sp>
      <p:sp>
        <p:nvSpPr>
          <p:cNvPr id="13315" name="Text Box 6"/>
          <p:cNvSpPr txBox="1">
            <a:spLocks/>
          </p:cNvSpPr>
          <p:nvPr/>
        </p:nvSpPr>
        <p:spPr bwMode="auto">
          <a:xfrm>
            <a:off x="152400" y="18415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latin typeface="Apple Chancery"/>
                <a:cs typeface="Apple Chancery"/>
              </a:rPr>
              <a:t>Definition of a radian?</a:t>
            </a:r>
            <a:endParaRPr lang="en-US" sz="3200" dirty="0">
              <a:solidFill>
                <a:srgbClr val="FF0000"/>
              </a:solidFill>
              <a:latin typeface="Apple Chancery"/>
              <a:cs typeface="Apple Chancery"/>
            </a:endParaRPr>
          </a:p>
        </p:txBody>
      </p:sp>
      <p:sp>
        <p:nvSpPr>
          <p:cNvPr id="13316" name="Rectangle 7"/>
          <p:cNvSpPr>
            <a:spLocks/>
          </p:cNvSpPr>
          <p:nvPr/>
        </p:nvSpPr>
        <p:spPr bwMode="auto">
          <a:xfrm>
            <a:off x="4546600" y="1587500"/>
            <a:ext cx="1676400" cy="388620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3318" name="Line 9"/>
          <p:cNvSpPr>
            <a:spLocks noChangeShapeType="1"/>
          </p:cNvSpPr>
          <p:nvPr/>
        </p:nvSpPr>
        <p:spPr bwMode="auto">
          <a:xfrm>
            <a:off x="6651625" y="2286000"/>
            <a:ext cx="0" cy="1752600"/>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3319" name="Line 10"/>
          <p:cNvSpPr>
            <a:spLocks noChangeShapeType="1"/>
          </p:cNvSpPr>
          <p:nvPr/>
        </p:nvSpPr>
        <p:spPr bwMode="auto">
          <a:xfrm>
            <a:off x="6346825" y="3886200"/>
            <a:ext cx="2819400" cy="0"/>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3321" name="Line 12"/>
          <p:cNvSpPr>
            <a:spLocks noChangeShapeType="1"/>
          </p:cNvSpPr>
          <p:nvPr/>
        </p:nvSpPr>
        <p:spPr bwMode="auto">
          <a:xfrm flipV="1">
            <a:off x="6651625" y="2286000"/>
            <a:ext cx="990600" cy="1600200"/>
          </a:xfrm>
          <a:prstGeom prst="line">
            <a:avLst/>
          </a:prstGeom>
          <a:noFill/>
          <a:ln w="19050">
            <a:solidFill>
              <a:srgbClr val="00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graphicFrame>
        <p:nvGraphicFramePr>
          <p:cNvPr id="13322" name="Object 2"/>
          <p:cNvGraphicFramePr>
            <a:graphicFrameLocks noChangeAspect="1"/>
          </p:cNvGraphicFramePr>
          <p:nvPr>
            <p:extLst>
              <p:ext uri="{D42A27DB-BD31-4B8C-83A1-F6EECF244321}">
                <p14:modId xmlns:p14="http://schemas.microsoft.com/office/powerpoint/2010/main" val="3024029619"/>
              </p:ext>
            </p:extLst>
          </p:nvPr>
        </p:nvGraphicFramePr>
        <p:xfrm>
          <a:off x="7177088" y="3352800"/>
          <a:ext cx="1284287" cy="304800"/>
        </p:xfrm>
        <a:graphic>
          <a:graphicData uri="http://schemas.openxmlformats.org/presentationml/2006/ole">
            <mc:AlternateContent xmlns:mc="http://schemas.openxmlformats.org/markup-compatibility/2006">
              <mc:Choice xmlns:v="urn:schemas-microsoft-com:vml" Requires="v">
                <p:oleObj spid="_x0000_s2121" name="Equation" r:id="rId3" imgW="749300" imgH="177800" progId="Equation.DSMT4">
                  <p:embed/>
                </p:oleObj>
              </mc:Choice>
              <mc:Fallback>
                <p:oleObj name="Equation" r:id="rId3" imgW="749300" imgH="177800" progId="Equation.DSMT4">
                  <p:embed/>
                  <p:pic>
                    <p:nvPicPr>
                      <p:cNvPr id="0" name=""/>
                      <p:cNvPicPr>
                        <a:picLocks noChangeAspect="1" noChangeArrowheads="1"/>
                      </p:cNvPicPr>
                      <p:nvPr/>
                    </p:nvPicPr>
                    <p:blipFill>
                      <a:blip r:embed="rId4"/>
                      <a:srcRect/>
                      <a:stretch>
                        <a:fillRect/>
                      </a:stretch>
                    </p:blipFill>
                    <p:spPr bwMode="auto">
                      <a:xfrm>
                        <a:off x="7177088" y="3352800"/>
                        <a:ext cx="12842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3323" name="AutoShape 14"/>
          <p:cNvSpPr>
            <a:spLocks/>
          </p:cNvSpPr>
          <p:nvPr/>
        </p:nvSpPr>
        <p:spPr bwMode="auto">
          <a:xfrm>
            <a:off x="7566025" y="2209800"/>
            <a:ext cx="152400" cy="152400"/>
          </a:xfrm>
          <a:custGeom>
            <a:avLst/>
            <a:gdLst>
              <a:gd name="T0" fmla="*/ 1332327035 w 21600"/>
              <a:gd name="T1" fmla="*/ 0 h 21600"/>
              <a:gd name="T2" fmla="*/ 390204664 w 21600"/>
              <a:gd name="T3" fmla="*/ 390204664 h 21600"/>
              <a:gd name="T4" fmla="*/ 0 w 21600"/>
              <a:gd name="T5" fmla="*/ 1332327035 h 21600"/>
              <a:gd name="T6" fmla="*/ 390204664 w 21600"/>
              <a:gd name="T7" fmla="*/ 2147483647 h 21600"/>
              <a:gd name="T8" fmla="*/ 1332327035 w 21600"/>
              <a:gd name="T9" fmla="*/ 2147483647 h 21600"/>
              <a:gd name="T10" fmla="*/ 2147483647 w 21600"/>
              <a:gd name="T11" fmla="*/ 2147483647 h 21600"/>
              <a:gd name="T12" fmla="*/ 2147483647 w 21600"/>
              <a:gd name="T13" fmla="*/ 1332327035 h 21600"/>
              <a:gd name="T14" fmla="*/ 2147483647 w 21600"/>
              <a:gd name="T15" fmla="*/ 39020466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25400">
            <a:solidFill>
              <a:schemeClr val="hlink"/>
            </a:solidFill>
            <a:round/>
            <a:headEnd/>
            <a:tailEnd/>
          </a:ln>
        </p:spPr>
        <p:txBody>
          <a:bodyPr wrap="none" anchor="ctr"/>
          <a:lstStyle/>
          <a:p>
            <a:endParaRPr lang="en-US">
              <a:latin typeface="Times New Roman"/>
              <a:cs typeface="Times New Roman"/>
            </a:endParaRPr>
          </a:p>
        </p:txBody>
      </p:sp>
      <p:graphicFrame>
        <p:nvGraphicFramePr>
          <p:cNvPr id="13324" name="Object 3"/>
          <p:cNvGraphicFramePr>
            <a:graphicFrameLocks noChangeAspect="1"/>
          </p:cNvGraphicFramePr>
          <p:nvPr>
            <p:extLst>
              <p:ext uri="{D42A27DB-BD31-4B8C-83A1-F6EECF244321}">
                <p14:modId xmlns:p14="http://schemas.microsoft.com/office/powerpoint/2010/main" val="2694367903"/>
              </p:ext>
            </p:extLst>
          </p:nvPr>
        </p:nvGraphicFramePr>
        <p:xfrm>
          <a:off x="7032625" y="2590800"/>
          <a:ext cx="242888" cy="242888"/>
        </p:xfrm>
        <a:graphic>
          <a:graphicData uri="http://schemas.openxmlformats.org/presentationml/2006/ole">
            <mc:AlternateContent xmlns:mc="http://schemas.openxmlformats.org/markup-compatibility/2006">
              <mc:Choice xmlns:v="urn:schemas-microsoft-com:vml" Requires="v">
                <p:oleObj spid="_x0000_s2122" name="Equation" r:id="rId5" imgW="152400" imgH="152400" progId="Equation.DSMT4">
                  <p:embed/>
                </p:oleObj>
              </mc:Choice>
              <mc:Fallback>
                <p:oleObj name="Equation" r:id="rId5" imgW="152400" imgH="152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625" y="2590800"/>
                        <a:ext cx="242888" cy="242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325" name="Object 4"/>
          <p:cNvGraphicFramePr>
            <a:graphicFrameLocks noChangeAspect="1"/>
          </p:cNvGraphicFramePr>
          <p:nvPr>
            <p:extLst>
              <p:ext uri="{D42A27DB-BD31-4B8C-83A1-F6EECF244321}">
                <p14:modId xmlns:p14="http://schemas.microsoft.com/office/powerpoint/2010/main" val="3386508062"/>
              </p:ext>
            </p:extLst>
          </p:nvPr>
        </p:nvGraphicFramePr>
        <p:xfrm>
          <a:off x="8407400" y="2590800"/>
          <a:ext cx="736600" cy="304800"/>
        </p:xfrm>
        <a:graphic>
          <a:graphicData uri="http://schemas.openxmlformats.org/presentationml/2006/ole">
            <mc:AlternateContent xmlns:mc="http://schemas.openxmlformats.org/markup-compatibility/2006">
              <mc:Choice xmlns:v="urn:schemas-microsoft-com:vml" Requires="v">
                <p:oleObj spid="_x0000_s2123" name="Equation" r:id="rId7" imgW="368300" imgH="152400" progId="Equation.DSMT4">
                  <p:embed/>
                </p:oleObj>
              </mc:Choice>
              <mc:Fallback>
                <p:oleObj name="Equation" r:id="rId7" imgW="368300" imgH="152400" progId="Equation.DSMT4">
                  <p:embed/>
                  <p:pic>
                    <p:nvPicPr>
                      <p:cNvPr id="0" name=""/>
                      <p:cNvPicPr>
                        <a:picLocks noChangeAspect="1" noChangeArrowheads="1"/>
                      </p:cNvPicPr>
                      <p:nvPr/>
                    </p:nvPicPr>
                    <p:blipFill>
                      <a:blip r:embed="rId8"/>
                      <a:srcRect/>
                      <a:stretch>
                        <a:fillRect/>
                      </a:stretch>
                    </p:blipFill>
                    <p:spPr bwMode="auto">
                      <a:xfrm>
                        <a:off x="8407400" y="2590800"/>
                        <a:ext cx="736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3326" name="Text Box 17"/>
          <p:cNvSpPr txBox="1">
            <a:spLocks/>
          </p:cNvSpPr>
          <p:nvPr/>
        </p:nvSpPr>
        <p:spPr bwMode="auto">
          <a:xfrm>
            <a:off x="533400" y="2298700"/>
            <a:ext cx="51435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120C"/>
                </a:solidFill>
                <a:latin typeface="Apple Chancery"/>
                <a:cs typeface="Apple Chancery"/>
              </a:rPr>
              <a:t>If you </a:t>
            </a:r>
            <a:r>
              <a:rPr lang="en-US" sz="2000" dirty="0">
                <a:latin typeface="Times New Roman"/>
                <a:cs typeface="Times New Roman"/>
              </a:rPr>
              <a:t>lay out </a:t>
            </a:r>
            <a:r>
              <a:rPr lang="en-US" sz="2000" dirty="0">
                <a:solidFill>
                  <a:srgbClr val="FF120C"/>
                </a:solidFill>
                <a:latin typeface="Times New Roman"/>
                <a:cs typeface="Times New Roman"/>
              </a:rPr>
              <a:t>a </a:t>
            </a:r>
            <a:r>
              <a:rPr lang="en-US" sz="2000" i="1" dirty="0">
                <a:solidFill>
                  <a:srgbClr val="FF120C"/>
                </a:solidFill>
                <a:latin typeface="Times New Roman"/>
                <a:cs typeface="Times New Roman"/>
              </a:rPr>
              <a:t>one radius </a:t>
            </a:r>
            <a:r>
              <a:rPr lang="en-US" sz="2000" dirty="0">
                <a:solidFill>
                  <a:srgbClr val="FF120C"/>
                </a:solidFill>
                <a:latin typeface="Times New Roman"/>
                <a:cs typeface="Times New Roman"/>
              </a:rPr>
              <a:t>arc-length, </a:t>
            </a:r>
            <a:r>
              <a:rPr lang="en-US" sz="2000" dirty="0">
                <a:solidFill>
                  <a:srgbClr val="000000"/>
                </a:solidFill>
                <a:latin typeface="Times New Roman"/>
                <a:cs typeface="Times New Roman"/>
              </a:rPr>
              <a:t>the</a:t>
            </a:r>
            <a:r>
              <a:rPr lang="en-US" sz="2000" dirty="0">
                <a:solidFill>
                  <a:srgbClr val="FF120C"/>
                </a:solidFill>
                <a:latin typeface="Times New Roman"/>
                <a:cs typeface="Times New Roman"/>
              </a:rPr>
              <a:t> </a:t>
            </a:r>
            <a:r>
              <a:rPr lang="en-US" sz="2000" dirty="0">
                <a:solidFill>
                  <a:srgbClr val="0000FF"/>
                </a:solidFill>
                <a:latin typeface="Times New Roman"/>
                <a:cs typeface="Times New Roman"/>
              </a:rPr>
              <a:t>angle subtended </a:t>
            </a:r>
            <a:r>
              <a:rPr lang="en-US" sz="2000" dirty="0">
                <a:latin typeface="Times New Roman"/>
                <a:cs typeface="Times New Roman"/>
              </a:rPr>
              <a:t>is defined as </a:t>
            </a:r>
            <a:r>
              <a:rPr lang="en-US" sz="2000" dirty="0">
                <a:solidFill>
                  <a:srgbClr val="FF0000"/>
                </a:solidFill>
                <a:latin typeface="Times New Roman"/>
                <a:cs typeface="Times New Roman"/>
              </a:rPr>
              <a:t>one radian </a:t>
            </a:r>
            <a:r>
              <a:rPr lang="en-US" sz="2000" dirty="0">
                <a:latin typeface="Times New Roman"/>
                <a:cs typeface="Times New Roman"/>
              </a:rPr>
              <a:t>(see sketch). </a:t>
            </a:r>
          </a:p>
        </p:txBody>
      </p:sp>
      <p:sp>
        <p:nvSpPr>
          <p:cNvPr id="13327" name="Freeform 18"/>
          <p:cNvSpPr>
            <a:spLocks/>
          </p:cNvSpPr>
          <p:nvPr/>
        </p:nvSpPr>
        <p:spPr bwMode="auto">
          <a:xfrm>
            <a:off x="6937375" y="3429000"/>
            <a:ext cx="247650" cy="457200"/>
          </a:xfrm>
          <a:custGeom>
            <a:avLst/>
            <a:gdLst>
              <a:gd name="T0" fmla="*/ 0 w 192"/>
              <a:gd name="T1" fmla="*/ 0 h 288"/>
              <a:gd name="T2" fmla="*/ 2147483647 w 192"/>
              <a:gd name="T3" fmla="*/ 2147483647 h 288"/>
              <a:gd name="T4" fmla="*/ 2147483647 w 192"/>
              <a:gd name="T5" fmla="*/ 2147483647 h 288"/>
              <a:gd name="T6" fmla="*/ 0 60000 65536"/>
              <a:gd name="T7" fmla="*/ 0 60000 65536"/>
              <a:gd name="T8" fmla="*/ 0 60000 65536"/>
              <a:gd name="T9" fmla="*/ 0 w 192"/>
              <a:gd name="T10" fmla="*/ 0 h 288"/>
              <a:gd name="T11" fmla="*/ 192 w 192"/>
              <a:gd name="T12" fmla="*/ 288 h 288"/>
            </a:gdLst>
            <a:ahLst/>
            <a:cxnLst>
              <a:cxn ang="T6">
                <a:pos x="T0" y="T1"/>
              </a:cxn>
              <a:cxn ang="T7">
                <a:pos x="T2" y="T3"/>
              </a:cxn>
              <a:cxn ang="T8">
                <a:pos x="T4" y="T5"/>
              </a:cxn>
            </a:cxnLst>
            <a:rect l="T9" t="T10" r="T11" b="T12"/>
            <a:pathLst>
              <a:path w="192" h="288">
                <a:moveTo>
                  <a:pt x="0" y="0"/>
                </a:moveTo>
                <a:cubicBezTo>
                  <a:pt x="56" y="24"/>
                  <a:pt x="112" y="48"/>
                  <a:pt x="144" y="96"/>
                </a:cubicBezTo>
                <a:cubicBezTo>
                  <a:pt x="176" y="144"/>
                  <a:pt x="184" y="216"/>
                  <a:pt x="192" y="288"/>
                </a:cubicBez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Times New Roman"/>
              <a:cs typeface="Times New Roman"/>
            </a:endParaRPr>
          </a:p>
        </p:txBody>
      </p:sp>
      <p:sp>
        <p:nvSpPr>
          <p:cNvPr id="13328" name="Text Box 19"/>
          <p:cNvSpPr txBox="1">
            <a:spLocks/>
          </p:cNvSpPr>
          <p:nvPr/>
        </p:nvSpPr>
        <p:spPr bwMode="auto">
          <a:xfrm>
            <a:off x="8644908" y="6477000"/>
            <a:ext cx="4282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13.)</a:t>
            </a:r>
          </a:p>
        </p:txBody>
      </p:sp>
      <p:sp>
        <p:nvSpPr>
          <p:cNvPr id="13329" name="Rectangle 20"/>
          <p:cNvSpPr>
            <a:spLocks noChangeArrowheads="1"/>
          </p:cNvSpPr>
          <p:nvPr/>
        </p:nvSpPr>
        <p:spPr bwMode="auto">
          <a:xfrm>
            <a:off x="0" y="0"/>
            <a:ext cx="9144000" cy="6858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30" name="Freeform 18"/>
          <p:cNvSpPr>
            <a:spLocks noChangeArrowheads="1"/>
          </p:cNvSpPr>
          <p:nvPr/>
        </p:nvSpPr>
        <p:spPr bwMode="auto">
          <a:xfrm>
            <a:off x="7727950" y="2311400"/>
            <a:ext cx="833438" cy="1574800"/>
          </a:xfrm>
          <a:custGeom>
            <a:avLst/>
            <a:gdLst>
              <a:gd name="T0" fmla="*/ 0 w 833437"/>
              <a:gd name="T1" fmla="*/ 0 h 1574800"/>
              <a:gd name="T2" fmla="*/ 171450 w 833437"/>
              <a:gd name="T3" fmla="*/ 133350 h 1574800"/>
              <a:gd name="T4" fmla="*/ 317500 w 833437"/>
              <a:gd name="T5" fmla="*/ 273050 h 1574800"/>
              <a:gd name="T6" fmla="*/ 482602 w 833437"/>
              <a:gd name="T7" fmla="*/ 476250 h 1574800"/>
              <a:gd name="T8" fmla="*/ 622302 w 833437"/>
              <a:gd name="T9" fmla="*/ 711200 h 1574800"/>
              <a:gd name="T10" fmla="*/ 704852 w 833437"/>
              <a:gd name="T11" fmla="*/ 901700 h 1574800"/>
              <a:gd name="T12" fmla="*/ 781052 w 833437"/>
              <a:gd name="T13" fmla="*/ 1155700 h 1574800"/>
              <a:gd name="T14" fmla="*/ 825502 w 833437"/>
              <a:gd name="T15" fmla="*/ 1457325 h 1574800"/>
              <a:gd name="T16" fmla="*/ 828677 w 833437"/>
              <a:gd name="T17" fmla="*/ 1574800 h 15748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3437"/>
              <a:gd name="T28" fmla="*/ 0 h 1574800"/>
              <a:gd name="T29" fmla="*/ 833437 w 833437"/>
              <a:gd name="T30" fmla="*/ 1574800 h 15748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3437" h="1574800">
                <a:moveTo>
                  <a:pt x="0" y="0"/>
                </a:moveTo>
                <a:cubicBezTo>
                  <a:pt x="59266" y="43921"/>
                  <a:pt x="118533" y="87842"/>
                  <a:pt x="171450" y="133350"/>
                </a:cubicBezTo>
                <a:cubicBezTo>
                  <a:pt x="224367" y="178858"/>
                  <a:pt x="265642" y="215900"/>
                  <a:pt x="317500" y="273050"/>
                </a:cubicBezTo>
                <a:cubicBezTo>
                  <a:pt x="369358" y="330200"/>
                  <a:pt x="431800" y="403225"/>
                  <a:pt x="482600" y="476250"/>
                </a:cubicBezTo>
                <a:cubicBezTo>
                  <a:pt x="533400" y="549275"/>
                  <a:pt x="585258" y="640292"/>
                  <a:pt x="622300" y="711200"/>
                </a:cubicBezTo>
                <a:cubicBezTo>
                  <a:pt x="659342" y="782108"/>
                  <a:pt x="678392" y="827617"/>
                  <a:pt x="704850" y="901700"/>
                </a:cubicBezTo>
                <a:cubicBezTo>
                  <a:pt x="731308" y="975783"/>
                  <a:pt x="760942" y="1063096"/>
                  <a:pt x="781050" y="1155700"/>
                </a:cubicBezTo>
                <a:cubicBezTo>
                  <a:pt x="801158" y="1248304"/>
                  <a:pt x="817563" y="1387475"/>
                  <a:pt x="825500" y="1457325"/>
                </a:cubicBezTo>
                <a:cubicBezTo>
                  <a:pt x="833437" y="1527175"/>
                  <a:pt x="828675" y="1574800"/>
                  <a:pt x="828675" y="1574800"/>
                </a:cubicBezTo>
              </a:path>
            </a:pathLst>
          </a:custGeom>
          <a:noFill/>
          <a:ln w="19050" cmpd="sng">
            <a:solidFill>
              <a:srgbClr val="FF0000"/>
            </a:solidFill>
            <a:prstDash val="lgDash"/>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Times New Roman"/>
              <a:cs typeface="Times New Roman"/>
            </a:endParaRPr>
          </a:p>
        </p:txBody>
      </p:sp>
      <p:sp>
        <p:nvSpPr>
          <p:cNvPr id="20" name="Rectangle 7"/>
          <p:cNvSpPr>
            <a:spLocks/>
          </p:cNvSpPr>
          <p:nvPr/>
        </p:nvSpPr>
        <p:spPr bwMode="auto">
          <a:xfrm>
            <a:off x="5015035" y="4038600"/>
            <a:ext cx="3844680" cy="212090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21" name="Text Box 35"/>
          <p:cNvSpPr txBox="1">
            <a:spLocks/>
          </p:cNvSpPr>
          <p:nvPr/>
        </p:nvSpPr>
        <p:spPr bwMode="auto">
          <a:xfrm>
            <a:off x="304800" y="4922427"/>
            <a:ext cx="8534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chemeClr val="accent2"/>
                </a:solidFill>
                <a:latin typeface="Times New Roman"/>
                <a:cs typeface="Times New Roman"/>
              </a:rPr>
              <a:t>And what is the arc length associated with a       radian angle?</a:t>
            </a:r>
          </a:p>
        </p:txBody>
      </p:sp>
      <p:sp>
        <p:nvSpPr>
          <p:cNvPr id="22" name="Text Box 37"/>
          <p:cNvSpPr txBox="1">
            <a:spLocks/>
          </p:cNvSpPr>
          <p:nvPr/>
        </p:nvSpPr>
        <p:spPr bwMode="auto">
          <a:xfrm>
            <a:off x="304800" y="3152745"/>
            <a:ext cx="591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chemeClr val="accent2"/>
                </a:solidFill>
                <a:latin typeface="Times New Roman"/>
                <a:cs typeface="Times New Roman"/>
              </a:rPr>
              <a:t>So what arc-length is associated with a 2 radian angle?</a:t>
            </a:r>
          </a:p>
        </p:txBody>
      </p:sp>
      <p:graphicFrame>
        <p:nvGraphicFramePr>
          <p:cNvPr id="23" name="Object 2"/>
          <p:cNvGraphicFramePr>
            <a:graphicFrameLocks noChangeAspect="1"/>
          </p:cNvGraphicFramePr>
          <p:nvPr>
            <p:extLst>
              <p:ext uri="{D42A27DB-BD31-4B8C-83A1-F6EECF244321}">
                <p14:modId xmlns:p14="http://schemas.microsoft.com/office/powerpoint/2010/main" val="4252718676"/>
              </p:ext>
            </p:extLst>
          </p:nvPr>
        </p:nvGraphicFramePr>
        <p:xfrm>
          <a:off x="4902445" y="4994274"/>
          <a:ext cx="364547" cy="299627"/>
        </p:xfrm>
        <a:graphic>
          <a:graphicData uri="http://schemas.openxmlformats.org/presentationml/2006/ole">
            <mc:AlternateContent xmlns:mc="http://schemas.openxmlformats.org/markup-compatibility/2006">
              <mc:Choice xmlns:v="urn:schemas-microsoft-com:vml" Requires="v">
                <p:oleObj spid="_x0000_s2124" name="Equation" r:id="rId9" imgW="215900" imgH="177800" progId="Equation.DSMT4">
                  <p:embed/>
                </p:oleObj>
              </mc:Choice>
              <mc:Fallback>
                <p:oleObj name="Equation" r:id="rId9" imgW="215900" imgH="177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2445" y="4994274"/>
                        <a:ext cx="364547" cy="299627"/>
                      </a:xfrm>
                      <a:prstGeom prst="rect">
                        <a:avLst/>
                      </a:prstGeom>
                      <a:noFill/>
                      <a:ln>
                        <a:noFill/>
                      </a:ln>
                      <a:effectLst/>
                    </p:spPr>
                  </p:pic>
                </p:oleObj>
              </mc:Fallback>
            </mc:AlternateContent>
          </a:graphicData>
        </a:graphic>
      </p:graphicFrame>
      <p:sp>
        <p:nvSpPr>
          <p:cNvPr id="24" name="Text Box 51"/>
          <p:cNvSpPr txBox="1">
            <a:spLocks/>
          </p:cNvSpPr>
          <p:nvPr/>
        </p:nvSpPr>
        <p:spPr bwMode="auto">
          <a:xfrm>
            <a:off x="304800" y="3929093"/>
            <a:ext cx="8534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chemeClr val="accent2"/>
                </a:solidFill>
                <a:latin typeface="Times New Roman"/>
                <a:cs typeface="Times New Roman"/>
              </a:rPr>
              <a:t>And what arc-length is associated with a 1/2 radian angle?</a:t>
            </a:r>
          </a:p>
        </p:txBody>
      </p:sp>
      <p:graphicFrame>
        <p:nvGraphicFramePr>
          <p:cNvPr id="25" name="Object 3"/>
          <p:cNvGraphicFramePr>
            <a:graphicFrameLocks noChangeAspect="1"/>
          </p:cNvGraphicFramePr>
          <p:nvPr>
            <p:extLst>
              <p:ext uri="{D42A27DB-BD31-4B8C-83A1-F6EECF244321}">
                <p14:modId xmlns:p14="http://schemas.microsoft.com/office/powerpoint/2010/main" val="3587591773"/>
              </p:ext>
            </p:extLst>
          </p:nvPr>
        </p:nvGraphicFramePr>
        <p:xfrm>
          <a:off x="2716213" y="3590955"/>
          <a:ext cx="868362" cy="338138"/>
        </p:xfrm>
        <a:graphic>
          <a:graphicData uri="http://schemas.openxmlformats.org/presentationml/2006/ole">
            <mc:AlternateContent xmlns:mc="http://schemas.openxmlformats.org/markup-compatibility/2006">
              <mc:Choice xmlns:v="urn:schemas-microsoft-com:vml" Requires="v">
                <p:oleObj spid="_x0000_s2125" name="Equation" r:id="rId11" imgW="520700" imgH="203200" progId="Equation.DSMT4">
                  <p:embed/>
                </p:oleObj>
              </mc:Choice>
              <mc:Fallback>
                <p:oleObj name="Equation" r:id="rId11" imgW="520700" imgH="203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6213" y="3590955"/>
                        <a:ext cx="868362" cy="338138"/>
                      </a:xfrm>
                      <a:prstGeom prst="rect">
                        <a:avLst/>
                      </a:prstGeom>
                      <a:noFill/>
                      <a:ln>
                        <a:noFill/>
                      </a:ln>
                      <a:effectLst/>
                    </p:spPr>
                  </p:pic>
                </p:oleObj>
              </mc:Fallback>
            </mc:AlternateContent>
          </a:graphicData>
        </a:graphic>
      </p:graphicFrame>
      <p:graphicFrame>
        <p:nvGraphicFramePr>
          <p:cNvPr id="26" name="Object 4"/>
          <p:cNvGraphicFramePr>
            <a:graphicFrameLocks noChangeAspect="1"/>
          </p:cNvGraphicFramePr>
          <p:nvPr>
            <p:extLst>
              <p:ext uri="{D42A27DB-BD31-4B8C-83A1-F6EECF244321}">
                <p14:modId xmlns:p14="http://schemas.microsoft.com/office/powerpoint/2010/main" val="78578232"/>
              </p:ext>
            </p:extLst>
          </p:nvPr>
        </p:nvGraphicFramePr>
        <p:xfrm>
          <a:off x="2527300" y="4291103"/>
          <a:ext cx="1358900" cy="745624"/>
        </p:xfrm>
        <a:graphic>
          <a:graphicData uri="http://schemas.openxmlformats.org/presentationml/2006/ole">
            <mc:AlternateContent xmlns:mc="http://schemas.openxmlformats.org/markup-compatibility/2006">
              <mc:Choice xmlns:v="urn:schemas-microsoft-com:vml" Requires="v">
                <p:oleObj spid="_x0000_s2126" name="Equation" r:id="rId13" imgW="787400" imgH="431800" progId="Equation.DSMT4">
                  <p:embed/>
                </p:oleObj>
              </mc:Choice>
              <mc:Fallback>
                <p:oleObj name="Equation" r:id="rId13" imgW="787400" imgH="4318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27300" y="4291103"/>
                        <a:ext cx="1358900" cy="745624"/>
                      </a:xfrm>
                      <a:prstGeom prst="rect">
                        <a:avLst/>
                      </a:prstGeom>
                      <a:noFill/>
                      <a:ln>
                        <a:noFill/>
                      </a:ln>
                      <a:effectLst/>
                    </p:spPr>
                  </p:pic>
                </p:oleObj>
              </mc:Fallback>
            </mc:AlternateContent>
          </a:graphicData>
        </a:graphic>
      </p:graphicFrame>
      <p:graphicFrame>
        <p:nvGraphicFramePr>
          <p:cNvPr id="27" name="Object 6"/>
          <p:cNvGraphicFramePr>
            <a:graphicFrameLocks noChangeAspect="1"/>
          </p:cNvGraphicFramePr>
          <p:nvPr>
            <p:extLst>
              <p:ext uri="{D42A27DB-BD31-4B8C-83A1-F6EECF244321}">
                <p14:modId xmlns:p14="http://schemas.microsoft.com/office/powerpoint/2010/main" val="503869646"/>
              </p:ext>
            </p:extLst>
          </p:nvPr>
        </p:nvGraphicFramePr>
        <p:xfrm>
          <a:off x="2843415" y="5395911"/>
          <a:ext cx="707823" cy="284163"/>
        </p:xfrm>
        <a:graphic>
          <a:graphicData uri="http://schemas.openxmlformats.org/presentationml/2006/ole">
            <mc:AlternateContent xmlns:mc="http://schemas.openxmlformats.org/markup-compatibility/2006">
              <mc:Choice xmlns:v="urn:schemas-microsoft-com:vml" Requires="v">
                <p:oleObj spid="_x0000_s2127" name="Equation" r:id="rId15" imgW="444500" imgH="177800" progId="Equation.DSMT4">
                  <p:embed/>
                </p:oleObj>
              </mc:Choice>
              <mc:Fallback>
                <p:oleObj name="Equation" r:id="rId15" imgW="444500" imgH="1778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43415" y="5395911"/>
                        <a:ext cx="707823" cy="284163"/>
                      </a:xfrm>
                      <a:prstGeom prst="rect">
                        <a:avLst/>
                      </a:prstGeom>
                      <a:noFill/>
                      <a:ln>
                        <a:noFill/>
                      </a:ln>
                      <a:effectLst/>
                    </p:spPr>
                  </p:pic>
                </p:oleObj>
              </mc:Fallback>
            </mc:AlternateContent>
          </a:graphicData>
        </a:graphic>
      </p:graphicFrame>
      <p:sp>
        <p:nvSpPr>
          <p:cNvPr id="28" name="Text Box 58"/>
          <p:cNvSpPr txBox="1">
            <a:spLocks/>
          </p:cNvSpPr>
          <p:nvPr/>
        </p:nvSpPr>
        <p:spPr bwMode="auto">
          <a:xfrm>
            <a:off x="720393" y="5745162"/>
            <a:ext cx="811880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0000"/>
                </a:solidFill>
                <a:latin typeface="Times New Roman"/>
                <a:cs typeface="Times New Roman"/>
              </a:rPr>
              <a:t>where</a:t>
            </a:r>
            <a:r>
              <a:rPr lang="en-US" sz="2000" dirty="0">
                <a:solidFill>
                  <a:schemeClr val="accent2"/>
                </a:solidFill>
                <a:latin typeface="Times New Roman"/>
                <a:cs typeface="Times New Roman"/>
              </a:rPr>
              <a:t> </a:t>
            </a:r>
            <a:r>
              <a:rPr lang="en-US" sz="2000" dirty="0">
                <a:solidFill>
                  <a:srgbClr val="FF0000"/>
                </a:solidFill>
                <a:latin typeface="Times New Roman"/>
                <a:cs typeface="Times New Roman"/>
              </a:rPr>
              <a:t>R</a:t>
            </a:r>
            <a:r>
              <a:rPr lang="ja-JP" altLang="en-US" sz="2000" dirty="0">
                <a:solidFill>
                  <a:srgbClr val="FF0000"/>
                </a:solidFill>
                <a:latin typeface="Times New Roman"/>
                <a:cs typeface="Times New Roman"/>
              </a:rPr>
              <a:t>’</a:t>
            </a:r>
            <a:r>
              <a:rPr lang="en-US" altLang="ja-JP" sz="2000" dirty="0">
                <a:solidFill>
                  <a:srgbClr val="FF0000"/>
                </a:solidFill>
                <a:latin typeface="Times New Roman"/>
                <a:cs typeface="Times New Roman"/>
              </a:rPr>
              <a:t>s units </a:t>
            </a:r>
            <a:r>
              <a:rPr lang="en-US" altLang="ja-JP" sz="2000" dirty="0">
                <a:latin typeface="Times New Roman"/>
                <a:cs typeface="Times New Roman"/>
              </a:rPr>
              <a:t>are</a:t>
            </a:r>
            <a:r>
              <a:rPr lang="en-US" altLang="ja-JP" sz="2000" dirty="0">
                <a:solidFill>
                  <a:srgbClr val="FF0000"/>
                </a:solidFill>
                <a:latin typeface="Times New Roman"/>
                <a:cs typeface="Times New Roman"/>
              </a:rPr>
              <a:t> </a:t>
            </a:r>
            <a:r>
              <a:rPr lang="en-US" altLang="ja-JP" sz="2000" i="1" dirty="0">
                <a:solidFill>
                  <a:srgbClr val="FF0000"/>
                </a:solidFill>
                <a:latin typeface="Times New Roman"/>
                <a:cs typeface="Times New Roman"/>
              </a:rPr>
              <a:t>meters per radian</a:t>
            </a:r>
            <a:r>
              <a:rPr lang="en-US" altLang="ja-JP" sz="2000" dirty="0">
                <a:solidFill>
                  <a:srgbClr val="FF0000"/>
                </a:solidFill>
                <a:latin typeface="Times New Roman"/>
                <a:cs typeface="Times New Roman"/>
              </a:rPr>
              <a:t> </a:t>
            </a:r>
            <a:r>
              <a:rPr lang="en-US" altLang="ja-JP" sz="2000" dirty="0">
                <a:solidFill>
                  <a:srgbClr val="000000"/>
                </a:solidFill>
                <a:latin typeface="Times New Roman"/>
                <a:cs typeface="Times New Roman"/>
              </a:rPr>
              <a:t>and</a:t>
            </a:r>
            <a:r>
              <a:rPr lang="en-US" altLang="ja-JP" sz="2000" dirty="0">
                <a:solidFill>
                  <a:schemeClr val="accent2"/>
                </a:solidFill>
                <a:latin typeface="Times New Roman"/>
                <a:cs typeface="Times New Roman"/>
              </a:rPr>
              <a:t>       units </a:t>
            </a:r>
            <a:r>
              <a:rPr lang="en-US" altLang="ja-JP" sz="2000" dirty="0">
                <a:solidFill>
                  <a:srgbClr val="000000"/>
                </a:solidFill>
                <a:latin typeface="Times New Roman"/>
                <a:cs typeface="Times New Roman"/>
              </a:rPr>
              <a:t>are in </a:t>
            </a:r>
            <a:r>
              <a:rPr lang="en-US" altLang="ja-JP" sz="2000" dirty="0">
                <a:solidFill>
                  <a:srgbClr val="FF0000"/>
                </a:solidFill>
                <a:latin typeface="Times New Roman"/>
                <a:cs typeface="Times New Roman"/>
              </a:rPr>
              <a:t>radians</a:t>
            </a:r>
            <a:r>
              <a:rPr lang="en-US" altLang="ja-JP" sz="2000" dirty="0">
                <a:solidFill>
                  <a:schemeClr val="accent2"/>
                </a:solidFill>
                <a:latin typeface="Times New Roman"/>
                <a:cs typeface="Times New Roman"/>
              </a:rPr>
              <a:t>.</a:t>
            </a:r>
            <a:endParaRPr lang="en-US" sz="2800" dirty="0">
              <a:solidFill>
                <a:schemeClr val="accent2"/>
              </a:solidFill>
              <a:latin typeface="Times New Roman"/>
              <a:cs typeface="Times New Roman"/>
            </a:endParaRPr>
          </a:p>
        </p:txBody>
      </p:sp>
      <p:graphicFrame>
        <p:nvGraphicFramePr>
          <p:cNvPr id="29" name="Object 7"/>
          <p:cNvGraphicFramePr>
            <a:graphicFrameLocks noChangeAspect="1"/>
          </p:cNvGraphicFramePr>
          <p:nvPr>
            <p:extLst>
              <p:ext uri="{D42A27DB-BD31-4B8C-83A1-F6EECF244321}">
                <p14:modId xmlns:p14="http://schemas.microsoft.com/office/powerpoint/2010/main" val="409556675"/>
              </p:ext>
            </p:extLst>
          </p:nvPr>
        </p:nvGraphicFramePr>
        <p:xfrm>
          <a:off x="5165392" y="5803900"/>
          <a:ext cx="392113" cy="304800"/>
        </p:xfrm>
        <a:graphic>
          <a:graphicData uri="http://schemas.openxmlformats.org/presentationml/2006/ole">
            <mc:AlternateContent xmlns:mc="http://schemas.openxmlformats.org/markup-compatibility/2006">
              <mc:Choice xmlns:v="urn:schemas-microsoft-com:vml" Requires="v">
                <p:oleObj spid="_x0000_s2128" name="Equation" r:id="rId17" imgW="228600" imgH="177800" progId="Equation.DSMT4">
                  <p:embed/>
                </p:oleObj>
              </mc:Choice>
              <mc:Fallback>
                <p:oleObj name="Equation" r:id="rId17" imgW="228600" imgH="1778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65392" y="5803900"/>
                        <a:ext cx="3921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9975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26"/>
                                        </p:tgtEl>
                                        <p:attrNameLst>
                                          <p:attrName>style.visibility</p:attrName>
                                        </p:attrNameLst>
                                      </p:cBhvr>
                                      <p:to>
                                        <p:strVal val="visible"/>
                                      </p:to>
                                    </p:set>
                                    <p:animEffect transition="in" filter="dissolve">
                                      <p:cBhvr>
                                        <p:cTn id="7" dur="500"/>
                                        <p:tgtEl>
                                          <p:spTgt spid="133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0"/>
                                        </p:tgtEl>
                                        <p:attrNameLst>
                                          <p:attrName>style.visibility</p:attrName>
                                        </p:attrNameLst>
                                      </p:cBhvr>
                                      <p:to>
                                        <p:strVal val="visible"/>
                                      </p:to>
                                    </p:set>
                                    <p:animEffect transition="in" filter="dissolve">
                                      <p:cBhvr>
                                        <p:cTn id="12" dur="500"/>
                                        <p:tgtEl>
                                          <p:spTgt spid="13330"/>
                                        </p:tgtEl>
                                      </p:cBhvr>
                                    </p:animEffect>
                                  </p:childTnLst>
                                </p:cTn>
                              </p:par>
                              <p:par>
                                <p:cTn id="13" presetID="9" presetClass="entr" presetSubtype="0" fill="hold" nodeType="withEffect">
                                  <p:stCondLst>
                                    <p:cond delay="0"/>
                                  </p:stCondLst>
                                  <p:childTnLst>
                                    <p:set>
                                      <p:cBhvr>
                                        <p:cTn id="14" dur="1" fill="hold">
                                          <p:stCondLst>
                                            <p:cond delay="0"/>
                                          </p:stCondLst>
                                        </p:cTn>
                                        <p:tgtEl>
                                          <p:spTgt spid="13325"/>
                                        </p:tgtEl>
                                        <p:attrNameLst>
                                          <p:attrName>style.visibility</p:attrName>
                                        </p:attrNameLst>
                                      </p:cBhvr>
                                      <p:to>
                                        <p:strVal val="visible"/>
                                      </p:to>
                                    </p:set>
                                    <p:animEffect transition="in" filter="dissolve">
                                      <p:cBhvr>
                                        <p:cTn id="15" dur="500"/>
                                        <p:tgtEl>
                                          <p:spTgt spid="1332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327"/>
                                        </p:tgtEl>
                                        <p:attrNameLst>
                                          <p:attrName>style.visibility</p:attrName>
                                        </p:attrNameLst>
                                      </p:cBhvr>
                                      <p:to>
                                        <p:strVal val="visible"/>
                                      </p:to>
                                    </p:set>
                                    <p:animEffect transition="in" filter="dissolve">
                                      <p:cBhvr>
                                        <p:cTn id="18" dur="500"/>
                                        <p:tgtEl>
                                          <p:spTgt spid="13327"/>
                                        </p:tgtEl>
                                      </p:cBhvr>
                                    </p:animEffect>
                                  </p:childTnLst>
                                </p:cTn>
                              </p:par>
                              <p:par>
                                <p:cTn id="19" presetID="9" presetClass="entr" presetSubtype="0" fill="hold" nodeType="withEffect">
                                  <p:stCondLst>
                                    <p:cond delay="0"/>
                                  </p:stCondLst>
                                  <p:childTnLst>
                                    <p:set>
                                      <p:cBhvr>
                                        <p:cTn id="20" dur="1" fill="hold">
                                          <p:stCondLst>
                                            <p:cond delay="0"/>
                                          </p:stCondLst>
                                        </p:cTn>
                                        <p:tgtEl>
                                          <p:spTgt spid="13322"/>
                                        </p:tgtEl>
                                        <p:attrNameLst>
                                          <p:attrName>style.visibility</p:attrName>
                                        </p:attrNameLst>
                                      </p:cBhvr>
                                      <p:to>
                                        <p:strVal val="visible"/>
                                      </p:to>
                                    </p:set>
                                    <p:animEffect transition="in" filter="dissolve">
                                      <p:cBhvr>
                                        <p:cTn id="21" dur="500"/>
                                        <p:tgtEl>
                                          <p:spTgt spid="1332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dissolv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dissolve">
                                      <p:cBhvr>
                                        <p:cTn id="46" dur="500"/>
                                        <p:tgtEl>
                                          <p:spTgt spid="23"/>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dissolv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dissolve">
                                      <p:cBhvr>
                                        <p:cTn id="59" dur="500"/>
                                        <p:tgtEl>
                                          <p:spTgt spid="29"/>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dissolv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6" grpId="0"/>
      <p:bldP spid="13327" grpId="0" animBg="1"/>
      <p:bldP spid="13330" grpId="0" animBg="1"/>
      <p:bldP spid="21" grpId="0"/>
      <p:bldP spid="22" grpId="0"/>
      <p:bldP spid="24"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228600" y="228600"/>
            <a:ext cx="448321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Taking the derivative of both sides yields:</a:t>
            </a:r>
          </a:p>
        </p:txBody>
      </p:sp>
      <p:graphicFrame>
        <p:nvGraphicFramePr>
          <p:cNvPr id="15362" name="Object 2"/>
          <p:cNvGraphicFramePr>
            <a:graphicFrameLocks noChangeAspect="1"/>
          </p:cNvGraphicFramePr>
          <p:nvPr>
            <p:extLst>
              <p:ext uri="{D42A27DB-BD31-4B8C-83A1-F6EECF244321}">
                <p14:modId xmlns:p14="http://schemas.microsoft.com/office/powerpoint/2010/main" val="2478477369"/>
              </p:ext>
            </p:extLst>
          </p:nvPr>
        </p:nvGraphicFramePr>
        <p:xfrm>
          <a:off x="2362200" y="746125"/>
          <a:ext cx="3284538" cy="1019175"/>
        </p:xfrm>
        <a:graphic>
          <a:graphicData uri="http://schemas.openxmlformats.org/presentationml/2006/ole">
            <mc:AlternateContent xmlns:mc="http://schemas.openxmlformats.org/markup-compatibility/2006">
              <mc:Choice xmlns:v="urn:schemas-microsoft-com:vml" Requires="v">
                <p:oleObj spid="_x0000_s1308745" name="Equation" r:id="rId3" imgW="2044700" imgH="635000" progId="Equation.DSMT4">
                  <p:embed/>
                </p:oleObj>
              </mc:Choice>
              <mc:Fallback>
                <p:oleObj name="Equation" r:id="rId3" imgW="2044700" imgH="635000" progId="Equation.DSMT4">
                  <p:embed/>
                  <p:pic>
                    <p:nvPicPr>
                      <p:cNvPr id="0" name=""/>
                      <p:cNvPicPr>
                        <a:picLocks noChangeAspect="1" noChangeArrowheads="1"/>
                      </p:cNvPicPr>
                      <p:nvPr/>
                    </p:nvPicPr>
                    <p:blipFill>
                      <a:blip r:embed="rId4"/>
                      <a:srcRect/>
                      <a:stretch>
                        <a:fillRect/>
                      </a:stretch>
                    </p:blipFill>
                    <p:spPr bwMode="auto">
                      <a:xfrm>
                        <a:off x="2362200" y="746125"/>
                        <a:ext cx="3284538" cy="1019175"/>
                      </a:xfrm>
                      <a:prstGeom prst="rect">
                        <a:avLst/>
                      </a:prstGeom>
                      <a:noFill/>
                      <a:ln>
                        <a:noFill/>
                      </a:ln>
                      <a:effectLst/>
                    </p:spPr>
                  </p:pic>
                </p:oleObj>
              </mc:Fallback>
            </mc:AlternateContent>
          </a:graphicData>
        </a:graphic>
      </p:graphicFrame>
      <p:sp>
        <p:nvSpPr>
          <p:cNvPr id="15363" name="Text Box 4"/>
          <p:cNvSpPr txBox="1">
            <a:spLocks noChangeArrowheads="1"/>
          </p:cNvSpPr>
          <p:nvPr/>
        </p:nvSpPr>
        <p:spPr bwMode="auto">
          <a:xfrm>
            <a:off x="228600" y="2971800"/>
            <a:ext cx="510275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Taking the derivative of both sides again yields:</a:t>
            </a:r>
          </a:p>
        </p:txBody>
      </p:sp>
      <p:sp>
        <p:nvSpPr>
          <p:cNvPr id="15364" name="Text Box 6"/>
          <p:cNvSpPr txBox="1">
            <a:spLocks noChangeArrowheads="1"/>
          </p:cNvSpPr>
          <p:nvPr/>
        </p:nvSpPr>
        <p:spPr bwMode="auto">
          <a:xfrm>
            <a:off x="444500" y="1774825"/>
            <a:ext cx="30124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more commonly written as:</a:t>
            </a:r>
          </a:p>
        </p:txBody>
      </p:sp>
      <p:graphicFrame>
        <p:nvGraphicFramePr>
          <p:cNvPr id="15365" name="Object 3"/>
          <p:cNvGraphicFramePr>
            <a:graphicFrameLocks noChangeAspect="1"/>
          </p:cNvGraphicFramePr>
          <p:nvPr>
            <p:extLst>
              <p:ext uri="{D42A27DB-BD31-4B8C-83A1-F6EECF244321}">
                <p14:modId xmlns:p14="http://schemas.microsoft.com/office/powerpoint/2010/main" val="3365278109"/>
              </p:ext>
            </p:extLst>
          </p:nvPr>
        </p:nvGraphicFramePr>
        <p:xfrm>
          <a:off x="3456963" y="1869507"/>
          <a:ext cx="782638" cy="267328"/>
        </p:xfrm>
        <a:graphic>
          <a:graphicData uri="http://schemas.openxmlformats.org/presentationml/2006/ole">
            <mc:AlternateContent xmlns:mc="http://schemas.openxmlformats.org/markup-compatibility/2006">
              <mc:Choice xmlns:v="urn:schemas-microsoft-com:vml" Requires="v">
                <p:oleObj spid="_x0000_s1308746" name="Equation" r:id="rId5" imgW="482600" imgH="165100" progId="Equation.DSMT4">
                  <p:embed/>
                </p:oleObj>
              </mc:Choice>
              <mc:Fallback>
                <p:oleObj name="Equation" r:id="rId5" imgW="482600" imgH="165100" progId="Equation.DSMT4">
                  <p:embed/>
                  <p:pic>
                    <p:nvPicPr>
                      <p:cNvPr id="0" name=""/>
                      <p:cNvPicPr>
                        <a:picLocks noChangeAspect="1" noChangeArrowheads="1"/>
                      </p:cNvPicPr>
                      <p:nvPr/>
                    </p:nvPicPr>
                    <p:blipFill>
                      <a:blip r:embed="rId6"/>
                      <a:srcRect/>
                      <a:stretch>
                        <a:fillRect/>
                      </a:stretch>
                    </p:blipFill>
                    <p:spPr bwMode="auto">
                      <a:xfrm>
                        <a:off x="3456963" y="1869507"/>
                        <a:ext cx="782638" cy="267328"/>
                      </a:xfrm>
                      <a:prstGeom prst="rect">
                        <a:avLst/>
                      </a:prstGeom>
                      <a:noFill/>
                      <a:ln>
                        <a:noFill/>
                      </a:ln>
                      <a:effectLst/>
                    </p:spPr>
                  </p:pic>
                </p:oleObj>
              </mc:Fallback>
            </mc:AlternateContent>
          </a:graphicData>
        </a:graphic>
      </p:graphicFrame>
      <p:sp>
        <p:nvSpPr>
          <p:cNvPr id="15366" name="Text Box 8"/>
          <p:cNvSpPr txBox="1">
            <a:spLocks noChangeArrowheads="1"/>
          </p:cNvSpPr>
          <p:nvPr/>
        </p:nvSpPr>
        <p:spPr bwMode="auto">
          <a:xfrm>
            <a:off x="838200" y="4657725"/>
            <a:ext cx="30124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more commonly written as:</a:t>
            </a:r>
          </a:p>
        </p:txBody>
      </p:sp>
      <p:sp>
        <p:nvSpPr>
          <p:cNvPr id="15368" name="Text Box 10"/>
          <p:cNvSpPr txBox="1">
            <a:spLocks noChangeArrowheads="1"/>
          </p:cNvSpPr>
          <p:nvPr/>
        </p:nvSpPr>
        <p:spPr bwMode="auto">
          <a:xfrm>
            <a:off x="228600" y="5715000"/>
            <a:ext cx="8458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Apple Chancery"/>
                <a:cs typeface="Apple Chancery"/>
              </a:rPr>
              <a:t>These are NOT kinematic relationships!</a:t>
            </a:r>
            <a:r>
              <a:rPr lang="en-US" sz="2000" dirty="0">
                <a:latin typeface="Apple Chancery"/>
                <a:cs typeface="Apple Chancery"/>
              </a:rPr>
              <a:t>  </a:t>
            </a:r>
            <a:r>
              <a:rPr lang="en-US" sz="2000" dirty="0">
                <a:solidFill>
                  <a:srgbClr val="0000FF"/>
                </a:solidFill>
                <a:latin typeface="Times New Roman"/>
                <a:cs typeface="Times New Roman"/>
              </a:rPr>
              <a:t>They work whether the acceleration is a constant or not.</a:t>
            </a:r>
          </a:p>
        </p:txBody>
      </p:sp>
      <p:sp>
        <p:nvSpPr>
          <p:cNvPr id="15369" name="Text Box 19"/>
          <p:cNvSpPr txBox="1">
            <a:spLocks/>
          </p:cNvSpPr>
          <p:nvPr/>
        </p:nvSpPr>
        <p:spPr bwMode="auto">
          <a:xfrm>
            <a:off x="8568708" y="6477000"/>
            <a:ext cx="4282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14.)</a:t>
            </a:r>
          </a:p>
        </p:txBody>
      </p:sp>
      <p:sp>
        <p:nvSpPr>
          <p:cNvPr id="15370" name="Rectangle 20"/>
          <p:cNvSpPr>
            <a:spLocks noChangeArrowheads="1"/>
          </p:cNvSpPr>
          <p:nvPr/>
        </p:nvSpPr>
        <p:spPr bwMode="auto">
          <a:xfrm>
            <a:off x="0" y="0"/>
            <a:ext cx="9144000" cy="6858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15371" name="Object 5"/>
          <p:cNvGraphicFramePr>
            <a:graphicFrameLocks noChangeAspect="1"/>
          </p:cNvGraphicFramePr>
          <p:nvPr>
            <p:extLst>
              <p:ext uri="{D42A27DB-BD31-4B8C-83A1-F6EECF244321}">
                <p14:modId xmlns:p14="http://schemas.microsoft.com/office/powerpoint/2010/main" val="75044792"/>
              </p:ext>
            </p:extLst>
          </p:nvPr>
        </p:nvGraphicFramePr>
        <p:xfrm>
          <a:off x="2498725" y="3536950"/>
          <a:ext cx="3089275" cy="1004888"/>
        </p:xfrm>
        <a:graphic>
          <a:graphicData uri="http://schemas.openxmlformats.org/presentationml/2006/ole">
            <mc:AlternateContent xmlns:mc="http://schemas.openxmlformats.org/markup-compatibility/2006">
              <mc:Choice xmlns:v="urn:schemas-microsoft-com:vml" Requires="v">
                <p:oleObj spid="_x0000_s1308747" name="Equation" r:id="rId7" imgW="2108200" imgH="685800" progId="Equation.DSMT4">
                  <p:embed/>
                </p:oleObj>
              </mc:Choice>
              <mc:Fallback>
                <p:oleObj name="Equation" r:id="rId7" imgW="2108200" imgH="685800" progId="Equation.DSMT4">
                  <p:embed/>
                  <p:pic>
                    <p:nvPicPr>
                      <p:cNvPr id="0" name=""/>
                      <p:cNvPicPr>
                        <a:picLocks noChangeAspect="1" noChangeArrowheads="1"/>
                      </p:cNvPicPr>
                      <p:nvPr/>
                    </p:nvPicPr>
                    <p:blipFill>
                      <a:blip r:embed="rId8"/>
                      <a:srcRect/>
                      <a:stretch>
                        <a:fillRect/>
                      </a:stretch>
                    </p:blipFill>
                    <p:spPr bwMode="auto">
                      <a:xfrm>
                        <a:off x="2498725" y="3536950"/>
                        <a:ext cx="3089275" cy="1004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 name="Object 3"/>
          <p:cNvGraphicFramePr>
            <a:graphicFrameLocks noChangeAspect="1"/>
          </p:cNvGraphicFramePr>
          <p:nvPr>
            <p:extLst>
              <p:ext uri="{D42A27DB-BD31-4B8C-83A1-F6EECF244321}">
                <p14:modId xmlns:p14="http://schemas.microsoft.com/office/powerpoint/2010/main" val="4096528211"/>
              </p:ext>
            </p:extLst>
          </p:nvPr>
        </p:nvGraphicFramePr>
        <p:xfrm>
          <a:off x="3522663" y="5181600"/>
          <a:ext cx="762000" cy="266700"/>
        </p:xfrm>
        <a:graphic>
          <a:graphicData uri="http://schemas.openxmlformats.org/presentationml/2006/ole">
            <mc:AlternateContent xmlns:mc="http://schemas.openxmlformats.org/markup-compatibility/2006">
              <mc:Choice xmlns:v="urn:schemas-microsoft-com:vml" Requires="v">
                <p:oleObj spid="_x0000_s1308748" name="Equation" r:id="rId9" imgW="469900" imgH="165100" progId="Equation.DSMT4">
                  <p:embed/>
                </p:oleObj>
              </mc:Choice>
              <mc:Fallback>
                <p:oleObj name="Equation" r:id="rId9" imgW="469900" imgH="165100" progId="Equation.DSMT4">
                  <p:embed/>
                  <p:pic>
                    <p:nvPicPr>
                      <p:cNvPr id="0" name=""/>
                      <p:cNvPicPr>
                        <a:picLocks noChangeAspect="1" noChangeArrowheads="1"/>
                      </p:cNvPicPr>
                      <p:nvPr/>
                    </p:nvPicPr>
                    <p:blipFill>
                      <a:blip r:embed="rId10"/>
                      <a:srcRect/>
                      <a:stretch>
                        <a:fillRect/>
                      </a:stretch>
                    </p:blipFill>
                    <p:spPr bwMode="auto">
                      <a:xfrm>
                        <a:off x="3522663" y="5181600"/>
                        <a:ext cx="762000" cy="266700"/>
                      </a:xfrm>
                      <a:prstGeom prst="rect">
                        <a:avLst/>
                      </a:prstGeom>
                      <a:noFill/>
                      <a:ln>
                        <a:noFill/>
                      </a:ln>
                      <a:effectLst/>
                    </p:spPr>
                  </p:pic>
                </p:oleObj>
              </mc:Fallback>
            </mc:AlternateContent>
          </a:graphicData>
        </a:graphic>
      </p:graphicFrame>
      <p:sp>
        <p:nvSpPr>
          <p:cNvPr id="14" name="Text Box 6"/>
          <p:cNvSpPr txBox="1">
            <a:spLocks noChangeArrowheads="1"/>
          </p:cNvSpPr>
          <p:nvPr/>
        </p:nvSpPr>
        <p:spPr bwMode="auto">
          <a:xfrm>
            <a:off x="609600" y="2127280"/>
            <a:ext cx="6045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where </a:t>
            </a:r>
            <a:r>
              <a:rPr lang="en-US" sz="2000" dirty="0">
                <a:solidFill>
                  <a:srgbClr val="FF0000"/>
                </a:solidFill>
                <a:latin typeface="Times New Roman"/>
                <a:cs typeface="Times New Roman"/>
              </a:rPr>
              <a:t>v </a:t>
            </a:r>
            <a:r>
              <a:rPr lang="en-US" sz="2000" dirty="0">
                <a:latin typeface="Times New Roman"/>
                <a:cs typeface="Times New Roman"/>
              </a:rPr>
              <a:t>is the </a:t>
            </a:r>
            <a:r>
              <a:rPr lang="en-US" sz="2000" i="1" dirty="0">
                <a:solidFill>
                  <a:srgbClr val="0000FF"/>
                </a:solidFill>
                <a:latin typeface="Times New Roman"/>
                <a:cs typeface="Times New Roman"/>
              </a:rPr>
              <a:t>velocity of a point moving </a:t>
            </a:r>
            <a:r>
              <a:rPr lang="en-US" sz="2000" dirty="0">
                <a:latin typeface="Times New Roman"/>
                <a:cs typeface="Times New Roman"/>
              </a:rPr>
              <a:t>with </a:t>
            </a:r>
            <a:r>
              <a:rPr lang="en-US" sz="2000" i="1" dirty="0">
                <a:solidFill>
                  <a:srgbClr val="0000FF"/>
                </a:solidFill>
                <a:latin typeface="Times New Roman"/>
                <a:cs typeface="Times New Roman"/>
              </a:rPr>
              <a:t>angular velocity     </a:t>
            </a:r>
            <a:r>
              <a:rPr lang="en-US" sz="2000" dirty="0">
                <a:latin typeface="Times New Roman"/>
                <a:cs typeface="Times New Roman"/>
              </a:rPr>
              <a:t>upon an arc </a:t>
            </a:r>
            <a:r>
              <a:rPr lang="en-US" sz="2000" i="1" dirty="0">
                <a:solidFill>
                  <a:srgbClr val="FF0000"/>
                </a:solidFill>
                <a:latin typeface="Times New Roman"/>
                <a:cs typeface="Times New Roman"/>
              </a:rPr>
              <a:t>R units from the fixed center</a:t>
            </a:r>
            <a:r>
              <a:rPr lang="en-US" sz="2000" dirty="0">
                <a:latin typeface="Times New Roman"/>
                <a:cs typeface="Times New Roman"/>
              </a:rPr>
              <a:t>.</a:t>
            </a:r>
          </a:p>
        </p:txBody>
      </p:sp>
      <p:graphicFrame>
        <p:nvGraphicFramePr>
          <p:cNvPr id="15" name="Object 3"/>
          <p:cNvGraphicFramePr>
            <a:graphicFrameLocks noChangeAspect="1"/>
          </p:cNvGraphicFramePr>
          <p:nvPr>
            <p:extLst>
              <p:ext uri="{D42A27DB-BD31-4B8C-83A1-F6EECF244321}">
                <p14:modId xmlns:p14="http://schemas.microsoft.com/office/powerpoint/2010/main" val="3162527227"/>
              </p:ext>
            </p:extLst>
          </p:nvPr>
        </p:nvGraphicFramePr>
        <p:xfrm>
          <a:off x="1519238" y="2571641"/>
          <a:ext cx="247650" cy="225425"/>
        </p:xfrm>
        <a:graphic>
          <a:graphicData uri="http://schemas.openxmlformats.org/presentationml/2006/ole">
            <mc:AlternateContent xmlns:mc="http://schemas.openxmlformats.org/markup-compatibility/2006">
              <mc:Choice xmlns:v="urn:schemas-microsoft-com:vml" Requires="v">
                <p:oleObj spid="_x0000_s1308749" name="Equation" r:id="rId11" imgW="152400" imgH="139700" progId="Equation.DSMT4">
                  <p:embed/>
                </p:oleObj>
              </mc:Choice>
              <mc:Fallback>
                <p:oleObj name="Equation" r:id="rId11" imgW="152400" imgH="139700" progId="Equation.DSMT4">
                  <p:embed/>
                  <p:pic>
                    <p:nvPicPr>
                      <p:cNvPr id="0" name=""/>
                      <p:cNvPicPr>
                        <a:picLocks noChangeAspect="1" noChangeArrowheads="1"/>
                      </p:cNvPicPr>
                      <p:nvPr/>
                    </p:nvPicPr>
                    <p:blipFill>
                      <a:blip r:embed="rId12"/>
                      <a:srcRect/>
                      <a:stretch>
                        <a:fillRect/>
                      </a:stretch>
                    </p:blipFill>
                    <p:spPr bwMode="auto">
                      <a:xfrm>
                        <a:off x="1519238" y="2571641"/>
                        <a:ext cx="247650" cy="225425"/>
                      </a:xfrm>
                      <a:prstGeom prst="rect">
                        <a:avLst/>
                      </a:prstGeom>
                      <a:noFill/>
                      <a:ln>
                        <a:noFill/>
                      </a:ln>
                      <a:effectLst/>
                    </p:spPr>
                  </p:pic>
                </p:oleObj>
              </mc:Fallback>
            </mc:AlternateContent>
          </a:graphicData>
        </a:graphic>
      </p:graphicFrame>
      <p:grpSp>
        <p:nvGrpSpPr>
          <p:cNvPr id="3" name="Group 2"/>
          <p:cNvGrpSpPr/>
          <p:nvPr/>
        </p:nvGrpSpPr>
        <p:grpSpPr>
          <a:xfrm>
            <a:off x="6688630" y="992188"/>
            <a:ext cx="2269878" cy="2257307"/>
            <a:chOff x="6688630" y="992188"/>
            <a:chExt cx="2269878" cy="2257307"/>
          </a:xfrm>
        </p:grpSpPr>
        <p:sp>
          <p:nvSpPr>
            <p:cNvPr id="16" name="Line 9"/>
            <p:cNvSpPr>
              <a:spLocks noChangeShapeType="1"/>
            </p:cNvSpPr>
            <p:nvPr/>
          </p:nvSpPr>
          <p:spPr bwMode="auto">
            <a:xfrm>
              <a:off x="7213600" y="1428810"/>
              <a:ext cx="0" cy="1600200"/>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7" name="Line 10"/>
            <p:cNvSpPr>
              <a:spLocks noChangeShapeType="1"/>
            </p:cNvSpPr>
            <p:nvPr/>
          </p:nvSpPr>
          <p:spPr bwMode="auto">
            <a:xfrm>
              <a:off x="7213600" y="3029010"/>
              <a:ext cx="1744908" cy="0"/>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8" name="Line 12"/>
            <p:cNvSpPr>
              <a:spLocks noChangeShapeType="1"/>
            </p:cNvSpPr>
            <p:nvPr/>
          </p:nvSpPr>
          <p:spPr bwMode="auto">
            <a:xfrm flipV="1">
              <a:off x="7213600" y="1428810"/>
              <a:ext cx="990600" cy="1600200"/>
            </a:xfrm>
            <a:prstGeom prst="line">
              <a:avLst/>
            </a:prstGeom>
            <a:noFill/>
            <a:ln w="19050">
              <a:solidFill>
                <a:srgbClr val="00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9" name="Freeform 18"/>
            <p:cNvSpPr/>
            <p:nvPr/>
          </p:nvSpPr>
          <p:spPr>
            <a:xfrm>
              <a:off x="7369175" y="1124010"/>
              <a:ext cx="1435100" cy="857250"/>
            </a:xfrm>
            <a:custGeom>
              <a:avLst/>
              <a:gdLst>
                <a:gd name="connsiteX0" fmla="*/ 0 w 1435100"/>
                <a:gd name="connsiteY0" fmla="*/ 0 h 857250"/>
                <a:gd name="connsiteX1" fmla="*/ 488950 w 1435100"/>
                <a:gd name="connsiteY1" fmla="*/ 107950 h 857250"/>
                <a:gd name="connsiteX2" fmla="*/ 895350 w 1435100"/>
                <a:gd name="connsiteY2" fmla="*/ 311150 h 857250"/>
                <a:gd name="connsiteX3" fmla="*/ 1250950 w 1435100"/>
                <a:gd name="connsiteY3" fmla="*/ 622300 h 857250"/>
                <a:gd name="connsiteX4" fmla="*/ 1435100 w 1435100"/>
                <a:gd name="connsiteY4" fmla="*/ 857250 h 85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100" h="857250">
                  <a:moveTo>
                    <a:pt x="0" y="0"/>
                  </a:moveTo>
                  <a:cubicBezTo>
                    <a:pt x="169862" y="28046"/>
                    <a:pt x="339725" y="56092"/>
                    <a:pt x="488950" y="107950"/>
                  </a:cubicBezTo>
                  <a:cubicBezTo>
                    <a:pt x="638175" y="159808"/>
                    <a:pt x="768350" y="225425"/>
                    <a:pt x="895350" y="311150"/>
                  </a:cubicBezTo>
                  <a:cubicBezTo>
                    <a:pt x="1022350" y="396875"/>
                    <a:pt x="1160992" y="531283"/>
                    <a:pt x="1250950" y="622300"/>
                  </a:cubicBezTo>
                  <a:cubicBezTo>
                    <a:pt x="1340908" y="713317"/>
                    <a:pt x="1435100" y="857250"/>
                    <a:pt x="1435100" y="857250"/>
                  </a:cubicBezTo>
                </a:path>
              </a:pathLst>
            </a:cu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Freeform 1"/>
            <p:cNvSpPr/>
            <p:nvPr/>
          </p:nvSpPr>
          <p:spPr>
            <a:xfrm>
              <a:off x="7359650" y="2425700"/>
              <a:ext cx="317500" cy="203200"/>
            </a:xfrm>
            <a:custGeom>
              <a:avLst/>
              <a:gdLst>
                <a:gd name="connsiteX0" fmla="*/ 0 w 317500"/>
                <a:gd name="connsiteY0" fmla="*/ 0 h 203200"/>
                <a:gd name="connsiteX1" fmla="*/ 203200 w 317500"/>
                <a:gd name="connsiteY1" fmla="*/ 50800 h 203200"/>
                <a:gd name="connsiteX2" fmla="*/ 317500 w 317500"/>
                <a:gd name="connsiteY2" fmla="*/ 203200 h 203200"/>
              </a:gdLst>
              <a:ahLst/>
              <a:cxnLst>
                <a:cxn ang="0">
                  <a:pos x="connsiteX0" y="connsiteY0"/>
                </a:cxn>
                <a:cxn ang="0">
                  <a:pos x="connsiteX1" y="connsiteY1"/>
                </a:cxn>
                <a:cxn ang="0">
                  <a:pos x="connsiteX2" y="connsiteY2"/>
                </a:cxn>
              </a:cxnLst>
              <a:rect l="l" t="t" r="r" b="b"/>
              <a:pathLst>
                <a:path w="317500" h="203200">
                  <a:moveTo>
                    <a:pt x="0" y="0"/>
                  </a:moveTo>
                  <a:cubicBezTo>
                    <a:pt x="75141" y="8466"/>
                    <a:pt x="150283" y="16933"/>
                    <a:pt x="203200" y="50800"/>
                  </a:cubicBezTo>
                  <a:cubicBezTo>
                    <a:pt x="256117" y="84667"/>
                    <a:pt x="317500" y="203200"/>
                    <a:pt x="317500" y="203200"/>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 name="Straight Connector 3"/>
            <p:cNvCxnSpPr/>
            <p:nvPr/>
          </p:nvCxnSpPr>
          <p:spPr>
            <a:xfrm flipV="1">
              <a:off x="7359650" y="2374900"/>
              <a:ext cx="161925" cy="508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69175" y="2425700"/>
              <a:ext cx="111125" cy="984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677150" y="1079500"/>
              <a:ext cx="114300"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677150" y="1079500"/>
              <a:ext cx="73025" cy="98425"/>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677150" y="1076325"/>
              <a:ext cx="539750" cy="320735"/>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2" name="Object 3"/>
            <p:cNvGraphicFramePr>
              <a:graphicFrameLocks noChangeAspect="1"/>
            </p:cNvGraphicFramePr>
            <p:nvPr>
              <p:extLst>
                <p:ext uri="{D42A27DB-BD31-4B8C-83A1-F6EECF244321}">
                  <p14:modId xmlns:p14="http://schemas.microsoft.com/office/powerpoint/2010/main" val="3944193484"/>
                </p:ext>
              </p:extLst>
            </p:nvPr>
          </p:nvGraphicFramePr>
          <p:xfrm>
            <a:off x="7502525" y="1901885"/>
            <a:ext cx="247650" cy="246063"/>
          </p:xfrm>
          <a:graphic>
            <a:graphicData uri="http://schemas.openxmlformats.org/presentationml/2006/ole">
              <mc:AlternateContent xmlns:mc="http://schemas.openxmlformats.org/markup-compatibility/2006">
                <mc:Choice xmlns:v="urn:schemas-microsoft-com:vml" Requires="v">
                  <p:oleObj spid="_x0000_s1308750" name="Equation" r:id="rId13" imgW="152400" imgH="152400" progId="Equation.DSMT4">
                    <p:embed/>
                  </p:oleObj>
                </mc:Choice>
                <mc:Fallback>
                  <p:oleObj name="Equation" r:id="rId13" imgW="152400" imgH="152400" progId="Equation.DSMT4">
                    <p:embed/>
                    <p:pic>
                      <p:nvPicPr>
                        <p:cNvPr id="0" name=""/>
                        <p:cNvPicPr>
                          <a:picLocks noChangeAspect="1" noChangeArrowheads="1"/>
                        </p:cNvPicPr>
                        <p:nvPr/>
                      </p:nvPicPr>
                      <p:blipFill>
                        <a:blip r:embed="rId14"/>
                        <a:srcRect/>
                        <a:stretch>
                          <a:fillRect/>
                        </a:stretch>
                      </p:blipFill>
                      <p:spPr bwMode="auto">
                        <a:xfrm>
                          <a:off x="7502525" y="1901885"/>
                          <a:ext cx="247650" cy="246063"/>
                        </a:xfrm>
                        <a:prstGeom prst="rect">
                          <a:avLst/>
                        </a:prstGeom>
                        <a:noFill/>
                        <a:ln>
                          <a:noFill/>
                        </a:ln>
                        <a:effectLst/>
                      </p:spPr>
                    </p:pic>
                  </p:oleObj>
                </mc:Fallback>
              </mc:AlternateContent>
            </a:graphicData>
          </a:graphic>
        </p:graphicFrame>
        <p:graphicFrame>
          <p:nvGraphicFramePr>
            <p:cNvPr id="33" name="Object 3"/>
            <p:cNvGraphicFramePr>
              <a:graphicFrameLocks noChangeAspect="1"/>
            </p:cNvGraphicFramePr>
            <p:nvPr>
              <p:extLst>
                <p:ext uri="{D42A27DB-BD31-4B8C-83A1-F6EECF244321}">
                  <p14:modId xmlns:p14="http://schemas.microsoft.com/office/powerpoint/2010/main" val="719083972"/>
                </p:ext>
              </p:extLst>
            </p:nvPr>
          </p:nvGraphicFramePr>
          <p:xfrm>
            <a:off x="7629525" y="2314466"/>
            <a:ext cx="247650" cy="225425"/>
          </p:xfrm>
          <a:graphic>
            <a:graphicData uri="http://schemas.openxmlformats.org/presentationml/2006/ole">
              <mc:AlternateContent xmlns:mc="http://schemas.openxmlformats.org/markup-compatibility/2006">
                <mc:Choice xmlns:v="urn:schemas-microsoft-com:vml" Requires="v">
                  <p:oleObj spid="_x0000_s1308751" name="Equation" r:id="rId15" imgW="152400" imgH="139700" progId="Equation.DSMT4">
                    <p:embed/>
                  </p:oleObj>
                </mc:Choice>
                <mc:Fallback>
                  <p:oleObj name="Equation" r:id="rId15" imgW="152400" imgH="139700" progId="Equation.DSMT4">
                    <p:embed/>
                    <p:pic>
                      <p:nvPicPr>
                        <p:cNvPr id="0" name=""/>
                        <p:cNvPicPr>
                          <a:picLocks noChangeAspect="1" noChangeArrowheads="1"/>
                        </p:cNvPicPr>
                        <p:nvPr/>
                      </p:nvPicPr>
                      <p:blipFill>
                        <a:blip r:embed="rId16"/>
                        <a:srcRect/>
                        <a:stretch>
                          <a:fillRect/>
                        </a:stretch>
                      </p:blipFill>
                      <p:spPr bwMode="auto">
                        <a:xfrm>
                          <a:off x="7629525" y="2314466"/>
                          <a:ext cx="247650" cy="225425"/>
                        </a:xfrm>
                        <a:prstGeom prst="rect">
                          <a:avLst/>
                        </a:prstGeom>
                        <a:noFill/>
                        <a:ln>
                          <a:noFill/>
                        </a:ln>
                        <a:effectLst/>
                      </p:spPr>
                    </p:pic>
                  </p:oleObj>
                </mc:Fallback>
              </mc:AlternateContent>
            </a:graphicData>
          </a:graphic>
        </p:graphicFrame>
        <p:graphicFrame>
          <p:nvGraphicFramePr>
            <p:cNvPr id="34" name="Object 3"/>
            <p:cNvGraphicFramePr>
              <a:graphicFrameLocks noChangeAspect="1"/>
            </p:cNvGraphicFramePr>
            <p:nvPr>
              <p:extLst>
                <p:ext uri="{D42A27DB-BD31-4B8C-83A1-F6EECF244321}">
                  <p14:modId xmlns:p14="http://schemas.microsoft.com/office/powerpoint/2010/main" val="3269473859"/>
                </p:ext>
              </p:extLst>
            </p:nvPr>
          </p:nvGraphicFramePr>
          <p:xfrm>
            <a:off x="7954963" y="992188"/>
            <a:ext cx="784225" cy="266700"/>
          </p:xfrm>
          <a:graphic>
            <a:graphicData uri="http://schemas.openxmlformats.org/presentationml/2006/ole">
              <mc:AlternateContent xmlns:mc="http://schemas.openxmlformats.org/markup-compatibility/2006">
                <mc:Choice xmlns:v="urn:schemas-microsoft-com:vml" Requires="v">
                  <p:oleObj spid="_x0000_s1308752" name="Equation" r:id="rId17" imgW="482600" imgH="165100" progId="Equation.DSMT4">
                    <p:embed/>
                  </p:oleObj>
                </mc:Choice>
                <mc:Fallback>
                  <p:oleObj name="Equation" r:id="rId17" imgW="482600" imgH="165100" progId="Equation.DSMT4">
                    <p:embed/>
                    <p:pic>
                      <p:nvPicPr>
                        <p:cNvPr id="0" name=""/>
                        <p:cNvPicPr>
                          <a:picLocks noChangeAspect="1" noChangeArrowheads="1"/>
                        </p:cNvPicPr>
                        <p:nvPr/>
                      </p:nvPicPr>
                      <p:blipFill>
                        <a:blip r:embed="rId18"/>
                        <a:srcRect/>
                        <a:stretch>
                          <a:fillRect/>
                        </a:stretch>
                      </p:blipFill>
                      <p:spPr bwMode="auto">
                        <a:xfrm>
                          <a:off x="7954963" y="992188"/>
                          <a:ext cx="784225" cy="266700"/>
                        </a:xfrm>
                        <a:prstGeom prst="rect">
                          <a:avLst/>
                        </a:prstGeom>
                        <a:noFill/>
                        <a:ln>
                          <a:noFill/>
                        </a:ln>
                        <a:effectLst/>
                      </p:spPr>
                    </p:pic>
                  </p:oleObj>
                </mc:Fallback>
              </mc:AlternateContent>
            </a:graphicData>
          </a:graphic>
        </p:graphicFrame>
        <p:sp>
          <p:nvSpPr>
            <p:cNvPr id="35" name="Text Box 4"/>
            <p:cNvSpPr txBox="1">
              <a:spLocks noChangeArrowheads="1"/>
            </p:cNvSpPr>
            <p:nvPr/>
          </p:nvSpPr>
          <p:spPr bwMode="auto">
            <a:xfrm>
              <a:off x="6688630" y="2941718"/>
              <a:ext cx="10075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latin typeface="Times New Roman"/>
                  <a:cs typeface="Times New Roman"/>
                </a:rPr>
                <a:t>Fixed point</a:t>
              </a:r>
            </a:p>
          </p:txBody>
        </p:sp>
      </p:grpSp>
      <p:sp>
        <p:nvSpPr>
          <p:cNvPr id="29" name="Text Box 2"/>
          <p:cNvSpPr txBox="1">
            <a:spLocks noChangeArrowheads="1"/>
          </p:cNvSpPr>
          <p:nvPr/>
        </p:nvSpPr>
        <p:spPr bwMode="auto">
          <a:xfrm>
            <a:off x="1905000" y="1349315"/>
            <a:ext cx="40267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or</a:t>
            </a:r>
          </a:p>
        </p:txBody>
      </p:sp>
    </p:spTree>
    <p:extLst>
      <p:ext uri="{BB962C8B-B14F-4D97-AF65-F5344CB8AC3E}">
        <p14:creationId xmlns:p14="http://schemas.microsoft.com/office/powerpoint/2010/main" val="339355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dissolve">
                                      <p:cBhvr>
                                        <p:cTn id="7" dur="500"/>
                                        <p:tgtEl>
                                          <p:spTgt spid="1536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dissolve">
                                      <p:cBhvr>
                                        <p:cTn id="10" dur="500"/>
                                        <p:tgtEl>
                                          <p:spTgt spid="1536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5363"/>
                                        </p:tgtEl>
                                        <p:attrNameLst>
                                          <p:attrName>style.visibility</p:attrName>
                                        </p:attrNameLst>
                                      </p:cBhvr>
                                      <p:to>
                                        <p:strVal val="visible"/>
                                      </p:to>
                                    </p:set>
                                    <p:animEffect transition="in" filter="dissolve">
                                      <p:cBhvr>
                                        <p:cTn id="26" dur="500"/>
                                        <p:tgtEl>
                                          <p:spTgt spid="15363"/>
                                        </p:tgtEl>
                                      </p:cBhvr>
                                    </p:animEffect>
                                  </p:childTnLst>
                                </p:cTn>
                              </p:par>
                              <p:par>
                                <p:cTn id="27" presetID="9" presetClass="entr" presetSubtype="0" fill="hold" nodeType="withEffect">
                                  <p:stCondLst>
                                    <p:cond delay="0"/>
                                  </p:stCondLst>
                                  <p:childTnLst>
                                    <p:set>
                                      <p:cBhvr>
                                        <p:cTn id="28" dur="1" fill="hold">
                                          <p:stCondLst>
                                            <p:cond delay="0"/>
                                          </p:stCondLst>
                                        </p:cTn>
                                        <p:tgtEl>
                                          <p:spTgt spid="15371"/>
                                        </p:tgtEl>
                                        <p:attrNameLst>
                                          <p:attrName>style.visibility</p:attrName>
                                        </p:attrNameLst>
                                      </p:cBhvr>
                                      <p:to>
                                        <p:strVal val="visible"/>
                                      </p:to>
                                    </p:set>
                                    <p:animEffect transition="in" filter="dissolve">
                                      <p:cBhvr>
                                        <p:cTn id="29" dur="500"/>
                                        <p:tgtEl>
                                          <p:spTgt spid="1537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5366"/>
                                        </p:tgtEl>
                                        <p:attrNameLst>
                                          <p:attrName>style.visibility</p:attrName>
                                        </p:attrNameLst>
                                      </p:cBhvr>
                                      <p:to>
                                        <p:strVal val="visible"/>
                                      </p:to>
                                    </p:set>
                                    <p:animEffect transition="in" filter="dissolve">
                                      <p:cBhvr>
                                        <p:cTn id="32" dur="500"/>
                                        <p:tgtEl>
                                          <p:spTgt spid="15366"/>
                                        </p:tgtEl>
                                      </p:cBhvr>
                                    </p:animEffect>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5368"/>
                                        </p:tgtEl>
                                        <p:attrNameLst>
                                          <p:attrName>style.visibility</p:attrName>
                                        </p:attrNameLst>
                                      </p:cBhvr>
                                      <p:to>
                                        <p:strVal val="visible"/>
                                      </p:to>
                                    </p:set>
                                    <p:animEffect transition="in" filter="dissolve">
                                      <p:cBhvr>
                                        <p:cTn id="40"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4" grpId="0"/>
      <p:bldP spid="15366" grpId="0"/>
      <p:bldP spid="1536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304800" y="2752320"/>
            <a:ext cx="8853964"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Looking at the sketch </a:t>
            </a:r>
            <a:r>
              <a:rPr lang="en-US" sz="2000" dirty="0">
                <a:latin typeface="Times New Roman"/>
                <a:cs typeface="Times New Roman"/>
              </a:rPr>
              <a:t>makes it clear that the </a:t>
            </a:r>
            <a:r>
              <a:rPr lang="en-US" sz="2000" i="1" dirty="0">
                <a:solidFill>
                  <a:srgbClr val="0000FF"/>
                </a:solidFill>
                <a:latin typeface="Times New Roman"/>
                <a:cs typeface="Times New Roman"/>
              </a:rPr>
              <a:t>velocity</a:t>
            </a:r>
            <a:r>
              <a:rPr lang="en-US" sz="2000" dirty="0">
                <a:solidFill>
                  <a:srgbClr val="0000FF"/>
                </a:solidFill>
                <a:latin typeface="Times New Roman"/>
                <a:cs typeface="Times New Roman"/>
              </a:rPr>
              <a:t> of</a:t>
            </a:r>
            <a:r>
              <a:rPr lang="en-US" sz="2000" dirty="0">
                <a:latin typeface="Times New Roman"/>
                <a:cs typeface="Times New Roman"/>
              </a:rPr>
              <a:t> the </a:t>
            </a:r>
            <a:r>
              <a:rPr lang="en-US" sz="2000" dirty="0">
                <a:solidFill>
                  <a:srgbClr val="0000FF"/>
                </a:solidFill>
                <a:latin typeface="Times New Roman"/>
                <a:cs typeface="Times New Roman"/>
              </a:rPr>
              <a:t>point of contact </a:t>
            </a:r>
            <a:r>
              <a:rPr lang="en-US" sz="2000" dirty="0">
                <a:latin typeface="Times New Roman"/>
                <a:cs typeface="Times New Roman"/>
              </a:rPr>
              <a:t>of a </a:t>
            </a:r>
            <a:r>
              <a:rPr lang="en-US" sz="2000" dirty="0">
                <a:solidFill>
                  <a:srgbClr val="0000FF"/>
                </a:solidFill>
                <a:latin typeface="Times New Roman"/>
                <a:cs typeface="Times New Roman"/>
              </a:rPr>
              <a:t>rolling object </a:t>
            </a:r>
            <a:r>
              <a:rPr lang="en-US" sz="2000" dirty="0">
                <a:latin typeface="Times New Roman"/>
                <a:cs typeface="Times New Roman"/>
              </a:rPr>
              <a:t>is </a:t>
            </a:r>
            <a:r>
              <a:rPr lang="en-US" sz="2000" dirty="0">
                <a:solidFill>
                  <a:srgbClr val="FF0000"/>
                </a:solidFill>
                <a:latin typeface="Times New Roman"/>
                <a:cs typeface="Times New Roman"/>
              </a:rPr>
              <a:t>ZERO</a:t>
            </a:r>
            <a:r>
              <a:rPr lang="en-US" sz="2000" dirty="0">
                <a:latin typeface="Times New Roman"/>
                <a:cs typeface="Times New Roman"/>
              </a:rPr>
              <a:t>!</a:t>
            </a:r>
          </a:p>
        </p:txBody>
      </p:sp>
      <p:sp>
        <p:nvSpPr>
          <p:cNvPr id="17409" name="Rectangle 161"/>
          <p:cNvSpPr>
            <a:spLocks/>
          </p:cNvSpPr>
          <p:nvPr/>
        </p:nvSpPr>
        <p:spPr bwMode="auto">
          <a:xfrm>
            <a:off x="3123248" y="48267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2" name="Text Box 179"/>
          <p:cNvSpPr txBox="1">
            <a:spLocks/>
          </p:cNvSpPr>
          <p:nvPr/>
        </p:nvSpPr>
        <p:spPr bwMode="auto">
          <a:xfrm>
            <a:off x="0" y="274320"/>
            <a:ext cx="9144000" cy="74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300" dirty="0">
                <a:solidFill>
                  <a:srgbClr val="FF1215"/>
                </a:solidFill>
                <a:latin typeface="Apple Chancery"/>
                <a:cs typeface="Apple Chancery"/>
              </a:rPr>
              <a:t>Rolling Point-of-Contact Action</a:t>
            </a:r>
            <a:endParaRPr lang="en-US" dirty="0">
              <a:solidFill>
                <a:srgbClr val="FF1215"/>
              </a:solidFill>
              <a:latin typeface="Apple Chancery"/>
              <a:cs typeface="Apple Chancery"/>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15.)</a:t>
            </a:r>
          </a:p>
        </p:txBody>
      </p:sp>
      <p:sp>
        <p:nvSpPr>
          <p:cNvPr id="17" name="Text Box 9"/>
          <p:cNvSpPr txBox="1">
            <a:spLocks/>
          </p:cNvSpPr>
          <p:nvPr/>
        </p:nvSpPr>
        <p:spPr bwMode="auto">
          <a:xfrm>
            <a:off x="304800" y="3646968"/>
            <a:ext cx="4492625" cy="2862322"/>
          </a:xfrm>
          <a:prstGeom prst="rect">
            <a:avLst/>
          </a:prstGeom>
          <a:noFill/>
          <a:ln>
            <a:noFill/>
          </a:ln>
          <a:effectLst/>
          <a:extLst>
            <a:ext uri="{909E8E84-426E-40dd-AFC4-6F175D3DCCD1}">
              <a14:hiddenFill xmlns:a14="http://schemas.microsoft.com/office/drawing/2010/main" xmlns="">
                <a:blipFill dpi="0" rotWithShape="0">
                  <a:blip r:embed="rId3"/>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dirty="0">
                <a:solidFill>
                  <a:srgbClr val="FF0000"/>
                </a:solidFill>
                <a:latin typeface="Apple Chancery"/>
                <a:cs typeface="Apple Chancery"/>
                <a:sym typeface="Gill Sans" charset="0"/>
              </a:rPr>
              <a:t>Additional justification:  </a:t>
            </a:r>
            <a:r>
              <a:rPr lang="en-US" sz="2000" dirty="0">
                <a:solidFill>
                  <a:srgbClr val="000000"/>
                </a:solidFill>
                <a:latin typeface="Times New Roman"/>
                <a:cs typeface="Times New Roman"/>
                <a:sym typeface="Gill Sans" charset="0"/>
              </a:rPr>
              <a:t>The </a:t>
            </a:r>
            <a:r>
              <a:rPr lang="en-US" sz="2000" dirty="0">
                <a:solidFill>
                  <a:srgbClr val="FF0000"/>
                </a:solidFill>
                <a:latin typeface="Times New Roman"/>
                <a:cs typeface="Times New Roman"/>
                <a:sym typeface="Gill Sans" charset="0"/>
              </a:rPr>
              <a:t>wheel’s velocity </a:t>
            </a:r>
            <a:r>
              <a:rPr lang="en-US" sz="2000" dirty="0">
                <a:solidFill>
                  <a:srgbClr val="000000"/>
                </a:solidFill>
                <a:latin typeface="Times New Roman"/>
                <a:cs typeface="Times New Roman"/>
                <a:sym typeface="Gill Sans" charset="0"/>
              </a:rPr>
              <a:t>is clearly </a:t>
            </a:r>
            <a:r>
              <a:rPr lang="en-US" sz="2000" dirty="0">
                <a:solidFill>
                  <a:srgbClr val="0000FF"/>
                </a:solidFill>
                <a:latin typeface="Times New Roman"/>
                <a:cs typeface="Times New Roman"/>
                <a:sym typeface="Gill Sans" charset="0"/>
              </a:rPr>
              <a:t>zero in the y-direction as the point of contact</a:t>
            </a:r>
            <a:r>
              <a:rPr lang="en-US" sz="2000" dirty="0">
                <a:solidFill>
                  <a:srgbClr val="000000"/>
                </a:solidFill>
                <a:latin typeface="Times New Roman"/>
                <a:cs typeface="Times New Roman"/>
                <a:sym typeface="Gill Sans" charset="0"/>
              </a:rPr>
              <a:t>, as that point is </a:t>
            </a:r>
            <a:r>
              <a:rPr lang="en-US" sz="2000" dirty="0">
                <a:solidFill>
                  <a:srgbClr val="0000FF"/>
                </a:solidFill>
                <a:latin typeface="Times New Roman"/>
                <a:cs typeface="Times New Roman"/>
                <a:sym typeface="Gill Sans" charset="0"/>
              </a:rPr>
              <a:t>executing a </a:t>
            </a:r>
            <a:r>
              <a:rPr lang="en-US" sz="2000" i="1" dirty="0">
                <a:solidFill>
                  <a:srgbClr val="0000FF"/>
                </a:solidFill>
                <a:latin typeface="Times New Roman"/>
                <a:cs typeface="Times New Roman"/>
                <a:sym typeface="Gill Sans" charset="0"/>
              </a:rPr>
              <a:t>turn-around </a:t>
            </a:r>
            <a:r>
              <a:rPr lang="en-US" sz="2000" dirty="0">
                <a:solidFill>
                  <a:srgbClr val="000000"/>
                </a:solidFill>
                <a:latin typeface="Times New Roman"/>
                <a:cs typeface="Times New Roman"/>
                <a:sym typeface="Gill Sans" charset="0"/>
              </a:rPr>
              <a:t>at that point.  And in the </a:t>
            </a:r>
            <a:r>
              <a:rPr lang="en-US" sz="2000" dirty="0">
                <a:solidFill>
                  <a:srgbClr val="0000FF"/>
                </a:solidFill>
                <a:latin typeface="Times New Roman"/>
                <a:cs typeface="Times New Roman"/>
                <a:sym typeface="Gill Sans" charset="0"/>
              </a:rPr>
              <a:t>x-direction</a:t>
            </a:r>
            <a:r>
              <a:rPr lang="en-US" sz="2000" dirty="0">
                <a:solidFill>
                  <a:srgbClr val="000000"/>
                </a:solidFill>
                <a:latin typeface="Times New Roman"/>
                <a:cs typeface="Times New Roman"/>
                <a:sym typeface="Gill Sans" charset="0"/>
              </a:rPr>
              <a:t>, the </a:t>
            </a:r>
            <a:r>
              <a:rPr lang="en-US" sz="2000" dirty="0">
                <a:solidFill>
                  <a:srgbClr val="0000FF"/>
                </a:solidFill>
                <a:latin typeface="Times New Roman"/>
                <a:cs typeface="Times New Roman"/>
                <a:sym typeface="Gill Sans" charset="0"/>
              </a:rPr>
              <a:t>table top is not moving </a:t>
            </a:r>
            <a:r>
              <a:rPr lang="en-US" sz="2000" dirty="0">
                <a:solidFill>
                  <a:srgbClr val="000000"/>
                </a:solidFill>
                <a:latin typeface="Times New Roman"/>
                <a:cs typeface="Times New Roman"/>
                <a:sym typeface="Gill Sans" charset="0"/>
              </a:rPr>
              <a:t>(i.e., it’s velocity is zero) and the </a:t>
            </a:r>
            <a:r>
              <a:rPr lang="en-US" sz="2000" dirty="0">
                <a:solidFill>
                  <a:srgbClr val="0000FF"/>
                </a:solidFill>
                <a:latin typeface="Times New Roman"/>
                <a:cs typeface="Times New Roman"/>
                <a:sym typeface="Gill Sans" charset="0"/>
              </a:rPr>
              <a:t>wheel is not </a:t>
            </a:r>
            <a:r>
              <a:rPr lang="en-US" sz="2000" i="1" dirty="0">
                <a:solidFill>
                  <a:srgbClr val="0000FF"/>
                </a:solidFill>
                <a:latin typeface="Times New Roman"/>
                <a:cs typeface="Times New Roman"/>
                <a:sym typeface="Gill Sans" charset="0"/>
              </a:rPr>
              <a:t>sliding</a:t>
            </a:r>
            <a:r>
              <a:rPr lang="en-US" sz="2000" dirty="0">
                <a:solidFill>
                  <a:srgbClr val="0000FF"/>
                </a:solidFill>
                <a:latin typeface="Times New Roman"/>
                <a:cs typeface="Times New Roman"/>
                <a:sym typeface="Gill Sans" charset="0"/>
              </a:rPr>
              <a:t> </a:t>
            </a:r>
            <a:r>
              <a:rPr lang="en-US" sz="2000" dirty="0">
                <a:solidFill>
                  <a:srgbClr val="000000"/>
                </a:solidFill>
                <a:latin typeface="Times New Roman"/>
                <a:cs typeface="Times New Roman"/>
                <a:sym typeface="Gill Sans" charset="0"/>
              </a:rPr>
              <a:t>over the table top, </a:t>
            </a:r>
            <a:r>
              <a:rPr lang="en-US" sz="2000" dirty="0">
                <a:solidFill>
                  <a:srgbClr val="0000FF"/>
                </a:solidFill>
                <a:latin typeface="Times New Roman"/>
                <a:cs typeface="Times New Roman"/>
                <a:sym typeface="Gill Sans" charset="0"/>
              </a:rPr>
              <a:t>so the contact point must also be zero velocity</a:t>
            </a:r>
            <a:r>
              <a:rPr lang="en-US" sz="2000" dirty="0">
                <a:solidFill>
                  <a:srgbClr val="000000"/>
                </a:solidFill>
                <a:latin typeface="Times New Roman"/>
                <a:cs typeface="Times New Roman"/>
                <a:sym typeface="Gill Sans" charset="0"/>
              </a:rPr>
              <a:t>.  </a:t>
            </a:r>
          </a:p>
        </p:txBody>
      </p:sp>
      <p:grpSp>
        <p:nvGrpSpPr>
          <p:cNvPr id="4" name="Group 3">
            <a:extLst>
              <a:ext uri="{FF2B5EF4-FFF2-40B4-BE49-F238E27FC236}">
                <a16:creationId xmlns:a16="http://schemas.microsoft.com/office/drawing/2014/main" id="{70F1AC50-A4EC-9A48-8BAC-ACBCAA6FFDCC}"/>
              </a:ext>
            </a:extLst>
          </p:cNvPr>
          <p:cNvGrpSpPr/>
          <p:nvPr/>
        </p:nvGrpSpPr>
        <p:grpSpPr>
          <a:xfrm>
            <a:off x="5289550" y="3524250"/>
            <a:ext cx="3930650" cy="1638300"/>
            <a:chOff x="5289550" y="3524250"/>
            <a:chExt cx="3930650" cy="1638300"/>
          </a:xfrm>
        </p:grpSpPr>
        <p:sp>
          <p:nvSpPr>
            <p:cNvPr id="2" name="Oval 1"/>
            <p:cNvSpPr/>
            <p:nvPr/>
          </p:nvSpPr>
          <p:spPr>
            <a:xfrm>
              <a:off x="5289550" y="3524250"/>
              <a:ext cx="1473200" cy="1473200"/>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562600" y="3524250"/>
              <a:ext cx="1473200" cy="1473200"/>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835650" y="3524250"/>
              <a:ext cx="1473200" cy="1473200"/>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108700" y="3524250"/>
              <a:ext cx="1473200" cy="1473200"/>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381750" y="3524250"/>
              <a:ext cx="1473200" cy="147320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654800" y="3524250"/>
              <a:ext cx="1473200" cy="1473200"/>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927850" y="3524250"/>
              <a:ext cx="1473200" cy="1473200"/>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200900" y="3524250"/>
              <a:ext cx="1473200" cy="1473200"/>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473950" y="3524250"/>
              <a:ext cx="1473200" cy="1473200"/>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747000" y="3524250"/>
              <a:ext cx="1473200" cy="1473200"/>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689600" y="5035550"/>
              <a:ext cx="30226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6699250" y="4203700"/>
              <a:ext cx="127000" cy="1270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915150" y="4467225"/>
              <a:ext cx="127000" cy="1270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042150" y="4699795"/>
              <a:ext cx="127000" cy="1270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077075" y="4868865"/>
              <a:ext cx="127000" cy="1270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083425" y="4699795"/>
              <a:ext cx="127000" cy="127000"/>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185025" y="4467225"/>
              <a:ext cx="127000" cy="127000"/>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410450" y="4204495"/>
              <a:ext cx="127000" cy="127000"/>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077075" y="4884740"/>
              <a:ext cx="127000" cy="127000"/>
            </a:xfrm>
            <a:prstGeom prst="ellipse">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 Box 180"/>
          <p:cNvSpPr txBox="1">
            <a:spLocks/>
          </p:cNvSpPr>
          <p:nvPr/>
        </p:nvSpPr>
        <p:spPr bwMode="auto">
          <a:xfrm>
            <a:off x="304800" y="1066052"/>
            <a:ext cx="8642350" cy="575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1600" dirty="0">
                <a:latin typeface="Times New Roman"/>
                <a:cs typeface="Times New Roman"/>
              </a:rPr>
              <a:t>Note that tonight’s homework is on </a:t>
            </a:r>
            <a:r>
              <a:rPr lang="en-US" sz="1600" i="1" dirty="0">
                <a:latin typeface="Times New Roman"/>
                <a:cs typeface="Times New Roman"/>
              </a:rPr>
              <a:t>moment of inertia</a:t>
            </a:r>
            <a:r>
              <a:rPr lang="en-US" sz="1600" dirty="0">
                <a:latin typeface="Times New Roman"/>
                <a:cs typeface="Times New Roman"/>
              </a:rPr>
              <a:t>, which this and the next several sections do not address.  These topics are important, but they will be fitted in at the end of daily lectures as time allows.</a:t>
            </a:r>
          </a:p>
        </p:txBody>
      </p:sp>
      <p:sp>
        <p:nvSpPr>
          <p:cNvPr id="36" name="Text Box 180">
            <a:extLst>
              <a:ext uri="{FF2B5EF4-FFF2-40B4-BE49-F238E27FC236}">
                <a16:creationId xmlns:a16="http://schemas.microsoft.com/office/drawing/2014/main" id="{A3F83637-0B86-0640-9806-F0F3DDE8BB60}"/>
              </a:ext>
            </a:extLst>
          </p:cNvPr>
          <p:cNvSpPr txBox="1">
            <a:spLocks/>
          </p:cNvSpPr>
          <p:nvPr/>
        </p:nvSpPr>
        <p:spPr bwMode="auto">
          <a:xfrm>
            <a:off x="304800" y="1817384"/>
            <a:ext cx="8853964" cy="82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Question: </a:t>
            </a:r>
            <a:r>
              <a:rPr lang="en-US" sz="2000" dirty="0">
                <a:latin typeface="Times New Roman"/>
                <a:cs typeface="Times New Roman"/>
              </a:rPr>
              <a:t>An object is rolling across at tabletop.  What the </a:t>
            </a:r>
            <a:r>
              <a:rPr lang="en-US" sz="2000" i="1" dirty="0">
                <a:solidFill>
                  <a:srgbClr val="3366FF"/>
                </a:solidFill>
                <a:latin typeface="Times New Roman"/>
                <a:cs typeface="Times New Roman"/>
              </a:rPr>
              <a:t>instantaneous</a:t>
            </a:r>
            <a:r>
              <a:rPr lang="en-US" sz="2000" dirty="0">
                <a:latin typeface="Times New Roman"/>
                <a:cs typeface="Times New Roman"/>
              </a:rPr>
              <a:t> </a:t>
            </a:r>
            <a:r>
              <a:rPr lang="en-US" sz="2000" i="1" dirty="0">
                <a:solidFill>
                  <a:srgbClr val="0000FF"/>
                </a:solidFill>
                <a:latin typeface="Times New Roman"/>
                <a:cs typeface="Times New Roman"/>
              </a:rPr>
              <a:t>velocity</a:t>
            </a:r>
            <a:r>
              <a:rPr lang="en-US" sz="2000" dirty="0">
                <a:solidFill>
                  <a:srgbClr val="0000FF"/>
                </a:solidFill>
                <a:latin typeface="Times New Roman"/>
                <a:cs typeface="Times New Roman"/>
              </a:rPr>
              <a:t> </a:t>
            </a:r>
            <a:r>
              <a:rPr lang="en-US" sz="2000" dirty="0">
                <a:solidFill>
                  <a:schemeClr val="tx1"/>
                </a:solidFill>
                <a:latin typeface="Times New Roman"/>
                <a:cs typeface="Times New Roman"/>
              </a:rPr>
              <a:t>of</a:t>
            </a:r>
            <a:r>
              <a:rPr lang="en-US" sz="2000" dirty="0">
                <a:latin typeface="Times New Roman"/>
                <a:cs typeface="Times New Roman"/>
              </a:rPr>
              <a:t> </a:t>
            </a:r>
            <a:r>
              <a:rPr lang="en-US" sz="2000" dirty="0">
                <a:solidFill>
                  <a:srgbClr val="3366FF"/>
                </a:solidFill>
                <a:latin typeface="Times New Roman"/>
                <a:cs typeface="Times New Roman"/>
              </a:rPr>
              <a:t>object’s contact point </a:t>
            </a:r>
            <a:r>
              <a:rPr lang="en-US" sz="2000" dirty="0">
                <a:latin typeface="Times New Roman"/>
                <a:cs typeface="Times New Roman"/>
              </a:rPr>
              <a:t>with the table?</a:t>
            </a:r>
          </a:p>
        </p:txBody>
      </p:sp>
    </p:spTree>
    <p:extLst>
      <p:ext uri="{BB962C8B-B14F-4D97-AF65-F5344CB8AC3E}">
        <p14:creationId xmlns:p14="http://schemas.microsoft.com/office/powerpoint/2010/main" val="200682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500"/>
                                        <p:tgtEl>
                                          <p:spTgt spid="174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16.)</a:t>
            </a:r>
          </a:p>
        </p:txBody>
      </p:sp>
      <p:sp>
        <p:nvSpPr>
          <p:cNvPr id="2" name="Oval 1"/>
          <p:cNvSpPr/>
          <p:nvPr/>
        </p:nvSpPr>
        <p:spPr>
          <a:xfrm>
            <a:off x="477520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4825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32130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59435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86740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14045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41350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68655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5960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232650" y="417107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81050" y="5682377"/>
            <a:ext cx="79248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6184900" y="4850527"/>
            <a:ext cx="127000" cy="127000"/>
          </a:xfrm>
          <a:prstGeom prst="ellipse">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400800" y="5114052"/>
            <a:ext cx="127000" cy="127000"/>
          </a:xfrm>
          <a:prstGeom prst="ellipse">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527800" y="5346622"/>
            <a:ext cx="127000" cy="127000"/>
          </a:xfrm>
          <a:prstGeom prst="ellipse">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562725" y="5515692"/>
            <a:ext cx="127000" cy="127000"/>
          </a:xfrm>
          <a:prstGeom prst="ellipse">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569075" y="5346622"/>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670675" y="5114052"/>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896100" y="4851322"/>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562725" y="5531567"/>
            <a:ext cx="127000" cy="127000"/>
          </a:xfrm>
          <a:prstGeom prst="ellipse">
            <a:avLst/>
          </a:prstGeom>
          <a:solidFill>
            <a:srgbClr val="CCFFCC"/>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05105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32410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59080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86385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13690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40995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68300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95605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22910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502150"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403600" y="4564777"/>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854700" y="4564777"/>
            <a:ext cx="127000" cy="127000"/>
          </a:xfrm>
          <a:prstGeom prst="ellipse">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365750" y="4279027"/>
            <a:ext cx="127000" cy="127000"/>
          </a:xfrm>
          <a:prstGeom prst="ellipse">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4648200" y="4109167"/>
            <a:ext cx="127000" cy="127000"/>
          </a:xfrm>
          <a:prstGeom prst="ellipse">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76675" y="4279027"/>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232650" y="4564777"/>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970598"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516698"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1789748"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1249998" y="4172667"/>
            <a:ext cx="1473200" cy="14732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073400" y="4851322"/>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870200" y="5114052"/>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2729548" y="5346622"/>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709546" y="5531567"/>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679700" y="5346622"/>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2563496" y="5114052"/>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2260600" y="4851322"/>
            <a:ext cx="127000" cy="127000"/>
          </a:xfrm>
          <a:prstGeom prst="ellipse">
            <a:avLst/>
          </a:prstGeom>
          <a:solidFill>
            <a:srgbClr val="3366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Line 27"/>
          <p:cNvSpPr>
            <a:spLocks noChangeShapeType="1"/>
          </p:cNvSpPr>
          <p:nvPr/>
        </p:nvSpPr>
        <p:spPr bwMode="auto">
          <a:xfrm>
            <a:off x="5867400" y="4914822"/>
            <a:ext cx="304800" cy="953"/>
          </a:xfrm>
          <a:prstGeom prst="line">
            <a:avLst/>
          </a:prstGeom>
          <a:noFill/>
          <a:ln w="38100" cmpd="sng">
            <a:solidFill>
              <a:srgbClr val="FF0000"/>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72" name="Line 27"/>
          <p:cNvSpPr>
            <a:spLocks noChangeShapeType="1"/>
          </p:cNvSpPr>
          <p:nvPr/>
        </p:nvSpPr>
        <p:spPr bwMode="auto">
          <a:xfrm>
            <a:off x="6573242" y="4916728"/>
            <a:ext cx="304800" cy="953"/>
          </a:xfrm>
          <a:prstGeom prst="line">
            <a:avLst/>
          </a:prstGeom>
          <a:noFill/>
          <a:ln w="38100" cmpd="sng">
            <a:solidFill>
              <a:srgbClr val="FF0000"/>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28" name="Line 27"/>
          <p:cNvSpPr>
            <a:spLocks noChangeShapeType="1"/>
          </p:cNvSpPr>
          <p:nvPr/>
        </p:nvSpPr>
        <p:spPr bwMode="auto">
          <a:xfrm>
            <a:off x="4028682" y="4108214"/>
            <a:ext cx="616735" cy="953"/>
          </a:xfrm>
          <a:prstGeom prst="line">
            <a:avLst/>
          </a:prstGeom>
          <a:noFill/>
          <a:ln w="38100" cmpd="sng">
            <a:solidFill>
              <a:srgbClr val="FF0000"/>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73" name="Line 27"/>
          <p:cNvSpPr>
            <a:spLocks noChangeShapeType="1"/>
          </p:cNvSpPr>
          <p:nvPr/>
        </p:nvSpPr>
        <p:spPr bwMode="auto">
          <a:xfrm>
            <a:off x="2806700" y="4913869"/>
            <a:ext cx="304800" cy="953"/>
          </a:xfrm>
          <a:prstGeom prst="line">
            <a:avLst/>
          </a:prstGeom>
          <a:noFill/>
          <a:ln w="38100" cmpd="sng">
            <a:solidFill>
              <a:srgbClr val="FF0000"/>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74" name="Line 27"/>
          <p:cNvSpPr>
            <a:spLocks noChangeShapeType="1"/>
          </p:cNvSpPr>
          <p:nvPr/>
        </p:nvSpPr>
        <p:spPr bwMode="auto">
          <a:xfrm>
            <a:off x="1943100" y="4905776"/>
            <a:ext cx="304800" cy="953"/>
          </a:xfrm>
          <a:prstGeom prst="line">
            <a:avLst/>
          </a:prstGeom>
          <a:noFill/>
          <a:ln w="38100" cmpd="sng">
            <a:solidFill>
              <a:srgbClr val="FF0000"/>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6" name="Freeform 5"/>
          <p:cNvSpPr/>
          <p:nvPr/>
        </p:nvSpPr>
        <p:spPr>
          <a:xfrm>
            <a:off x="2330450" y="4164691"/>
            <a:ext cx="4953000" cy="1422566"/>
          </a:xfrm>
          <a:custGeom>
            <a:avLst/>
            <a:gdLst>
              <a:gd name="connsiteX0" fmla="*/ 4953000 w 4953000"/>
              <a:gd name="connsiteY0" fmla="*/ 469936 h 1422566"/>
              <a:gd name="connsiteX1" fmla="*/ 4635500 w 4953000"/>
              <a:gd name="connsiteY1" fmla="*/ 749336 h 1422566"/>
              <a:gd name="connsiteX2" fmla="*/ 4394200 w 4953000"/>
              <a:gd name="connsiteY2" fmla="*/ 1028736 h 1422566"/>
              <a:gd name="connsiteX3" fmla="*/ 4279900 w 4953000"/>
              <a:gd name="connsiteY3" fmla="*/ 1231936 h 1422566"/>
              <a:gd name="connsiteX4" fmla="*/ 4279900 w 4953000"/>
              <a:gd name="connsiteY4" fmla="*/ 1409736 h 1422566"/>
              <a:gd name="connsiteX5" fmla="*/ 4254500 w 4953000"/>
              <a:gd name="connsiteY5" fmla="*/ 1257336 h 1422566"/>
              <a:gd name="connsiteX6" fmla="*/ 4127500 w 4953000"/>
              <a:gd name="connsiteY6" fmla="*/ 1003336 h 1422566"/>
              <a:gd name="connsiteX7" fmla="*/ 3924300 w 4953000"/>
              <a:gd name="connsiteY7" fmla="*/ 736636 h 1422566"/>
              <a:gd name="connsiteX8" fmla="*/ 3594100 w 4953000"/>
              <a:gd name="connsiteY8" fmla="*/ 457236 h 1422566"/>
              <a:gd name="connsiteX9" fmla="*/ 3086100 w 4953000"/>
              <a:gd name="connsiteY9" fmla="*/ 177836 h 1422566"/>
              <a:gd name="connsiteX10" fmla="*/ 2362200 w 4953000"/>
              <a:gd name="connsiteY10" fmla="*/ 36 h 1422566"/>
              <a:gd name="connsiteX11" fmla="*/ 1600200 w 4953000"/>
              <a:gd name="connsiteY11" fmla="*/ 165136 h 1422566"/>
              <a:gd name="connsiteX12" fmla="*/ 1143000 w 4953000"/>
              <a:gd name="connsiteY12" fmla="*/ 457236 h 1422566"/>
              <a:gd name="connsiteX13" fmla="*/ 812800 w 4953000"/>
              <a:gd name="connsiteY13" fmla="*/ 762036 h 1422566"/>
              <a:gd name="connsiteX14" fmla="*/ 596900 w 4953000"/>
              <a:gd name="connsiteY14" fmla="*/ 1003336 h 1422566"/>
              <a:gd name="connsiteX15" fmla="*/ 457200 w 4953000"/>
              <a:gd name="connsiteY15" fmla="*/ 1257336 h 1422566"/>
              <a:gd name="connsiteX16" fmla="*/ 444500 w 4953000"/>
              <a:gd name="connsiteY16" fmla="*/ 1422436 h 1422566"/>
              <a:gd name="connsiteX17" fmla="*/ 406400 w 4953000"/>
              <a:gd name="connsiteY17" fmla="*/ 1231936 h 1422566"/>
              <a:gd name="connsiteX18" fmla="*/ 279400 w 4953000"/>
              <a:gd name="connsiteY18" fmla="*/ 1003336 h 1422566"/>
              <a:gd name="connsiteX19" fmla="*/ 0 w 4953000"/>
              <a:gd name="connsiteY19" fmla="*/ 736636 h 142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3000" h="1422566">
                <a:moveTo>
                  <a:pt x="4953000" y="469936"/>
                </a:moveTo>
                <a:cubicBezTo>
                  <a:pt x="4840816" y="563069"/>
                  <a:pt x="4728633" y="656203"/>
                  <a:pt x="4635500" y="749336"/>
                </a:cubicBezTo>
                <a:cubicBezTo>
                  <a:pt x="4542367" y="842469"/>
                  <a:pt x="4453467" y="948303"/>
                  <a:pt x="4394200" y="1028736"/>
                </a:cubicBezTo>
                <a:cubicBezTo>
                  <a:pt x="4334933" y="1109169"/>
                  <a:pt x="4298950" y="1168436"/>
                  <a:pt x="4279900" y="1231936"/>
                </a:cubicBezTo>
                <a:cubicBezTo>
                  <a:pt x="4260850" y="1295436"/>
                  <a:pt x="4284133" y="1405503"/>
                  <a:pt x="4279900" y="1409736"/>
                </a:cubicBezTo>
                <a:cubicBezTo>
                  <a:pt x="4275667" y="1413969"/>
                  <a:pt x="4279900" y="1325069"/>
                  <a:pt x="4254500" y="1257336"/>
                </a:cubicBezTo>
                <a:cubicBezTo>
                  <a:pt x="4229100" y="1189603"/>
                  <a:pt x="4182533" y="1090119"/>
                  <a:pt x="4127500" y="1003336"/>
                </a:cubicBezTo>
                <a:cubicBezTo>
                  <a:pt x="4072467" y="916553"/>
                  <a:pt x="4013200" y="827653"/>
                  <a:pt x="3924300" y="736636"/>
                </a:cubicBezTo>
                <a:cubicBezTo>
                  <a:pt x="3835400" y="645619"/>
                  <a:pt x="3733800" y="550369"/>
                  <a:pt x="3594100" y="457236"/>
                </a:cubicBezTo>
                <a:cubicBezTo>
                  <a:pt x="3454400" y="364103"/>
                  <a:pt x="3291417" y="254036"/>
                  <a:pt x="3086100" y="177836"/>
                </a:cubicBezTo>
                <a:cubicBezTo>
                  <a:pt x="2880783" y="101636"/>
                  <a:pt x="2609850" y="2153"/>
                  <a:pt x="2362200" y="36"/>
                </a:cubicBezTo>
                <a:cubicBezTo>
                  <a:pt x="2114550" y="-2081"/>
                  <a:pt x="1803400" y="88936"/>
                  <a:pt x="1600200" y="165136"/>
                </a:cubicBezTo>
                <a:cubicBezTo>
                  <a:pt x="1397000" y="241336"/>
                  <a:pt x="1274233" y="357753"/>
                  <a:pt x="1143000" y="457236"/>
                </a:cubicBezTo>
                <a:cubicBezTo>
                  <a:pt x="1011767" y="556719"/>
                  <a:pt x="903817" y="671019"/>
                  <a:pt x="812800" y="762036"/>
                </a:cubicBezTo>
                <a:cubicBezTo>
                  <a:pt x="721783" y="853053"/>
                  <a:pt x="656167" y="920786"/>
                  <a:pt x="596900" y="1003336"/>
                </a:cubicBezTo>
                <a:cubicBezTo>
                  <a:pt x="537633" y="1085886"/>
                  <a:pt x="482600" y="1187486"/>
                  <a:pt x="457200" y="1257336"/>
                </a:cubicBezTo>
                <a:cubicBezTo>
                  <a:pt x="431800" y="1327186"/>
                  <a:pt x="452967" y="1426669"/>
                  <a:pt x="444500" y="1422436"/>
                </a:cubicBezTo>
                <a:cubicBezTo>
                  <a:pt x="436033" y="1418203"/>
                  <a:pt x="433917" y="1301786"/>
                  <a:pt x="406400" y="1231936"/>
                </a:cubicBezTo>
                <a:cubicBezTo>
                  <a:pt x="378883" y="1162086"/>
                  <a:pt x="347133" y="1085886"/>
                  <a:pt x="279400" y="1003336"/>
                </a:cubicBezTo>
                <a:cubicBezTo>
                  <a:pt x="211667" y="920786"/>
                  <a:pt x="0" y="736636"/>
                  <a:pt x="0" y="736636"/>
                </a:cubicBezTo>
              </a:path>
            </a:pathLst>
          </a:custGeom>
          <a:ln w="2857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5" name="Object 3"/>
          <p:cNvGraphicFramePr>
            <a:graphicFrameLocks noChangeAspect="1"/>
          </p:cNvGraphicFramePr>
          <p:nvPr>
            <p:extLst>
              <p:ext uri="{D42A27DB-BD31-4B8C-83A1-F6EECF244321}">
                <p14:modId xmlns:p14="http://schemas.microsoft.com/office/powerpoint/2010/main" val="146756290"/>
              </p:ext>
            </p:extLst>
          </p:nvPr>
        </p:nvGraphicFramePr>
        <p:xfrm>
          <a:off x="3679825" y="3738326"/>
          <a:ext cx="1527175" cy="369888"/>
        </p:xfrm>
        <a:graphic>
          <a:graphicData uri="http://schemas.openxmlformats.org/presentationml/2006/ole">
            <mc:AlternateContent xmlns:mc="http://schemas.openxmlformats.org/markup-compatibility/2006">
              <mc:Choice xmlns:v="urn:schemas-microsoft-com:vml" Requires="v">
                <p:oleObj spid="_x0000_s1347435" name="Equation" r:id="rId4" imgW="939800" imgH="228600" progId="Equation.DSMT4">
                  <p:embed/>
                </p:oleObj>
              </mc:Choice>
              <mc:Fallback>
                <p:oleObj name="Equation" r:id="rId4" imgW="939800" imgH="228600" progId="Equation.DSMT4">
                  <p:embed/>
                  <p:pic>
                    <p:nvPicPr>
                      <p:cNvPr id="0" name=""/>
                      <p:cNvPicPr>
                        <a:picLocks noChangeAspect="1" noChangeArrowheads="1"/>
                      </p:cNvPicPr>
                      <p:nvPr/>
                    </p:nvPicPr>
                    <p:blipFill>
                      <a:blip r:embed="rId5"/>
                      <a:srcRect/>
                      <a:stretch>
                        <a:fillRect/>
                      </a:stretch>
                    </p:blipFill>
                    <p:spPr bwMode="auto">
                      <a:xfrm>
                        <a:off x="3679825" y="3738326"/>
                        <a:ext cx="1527175" cy="369888"/>
                      </a:xfrm>
                      <a:prstGeom prst="rect">
                        <a:avLst/>
                      </a:prstGeom>
                      <a:noFill/>
                      <a:ln>
                        <a:noFill/>
                      </a:ln>
                      <a:effectLst/>
                    </p:spPr>
                  </p:pic>
                </p:oleObj>
              </mc:Fallback>
            </mc:AlternateContent>
          </a:graphicData>
        </a:graphic>
      </p:graphicFrame>
      <p:graphicFrame>
        <p:nvGraphicFramePr>
          <p:cNvPr id="76" name="Object 3"/>
          <p:cNvGraphicFramePr>
            <a:graphicFrameLocks noChangeAspect="1"/>
          </p:cNvGraphicFramePr>
          <p:nvPr>
            <p:extLst>
              <p:ext uri="{D42A27DB-BD31-4B8C-83A1-F6EECF244321}">
                <p14:modId xmlns:p14="http://schemas.microsoft.com/office/powerpoint/2010/main" val="922529904"/>
              </p:ext>
            </p:extLst>
          </p:nvPr>
        </p:nvGraphicFramePr>
        <p:xfrm>
          <a:off x="4028682" y="5983686"/>
          <a:ext cx="1485900" cy="328613"/>
        </p:xfrm>
        <a:graphic>
          <a:graphicData uri="http://schemas.openxmlformats.org/presentationml/2006/ole">
            <mc:AlternateContent xmlns:mc="http://schemas.openxmlformats.org/markup-compatibility/2006">
              <mc:Choice xmlns:v="urn:schemas-microsoft-com:vml" Requires="v">
                <p:oleObj spid="_x0000_s1347436" name="Equation" r:id="rId6" imgW="914400" imgH="203200" progId="Equation.DSMT4">
                  <p:embed/>
                </p:oleObj>
              </mc:Choice>
              <mc:Fallback>
                <p:oleObj name="Equation" r:id="rId6" imgW="914400" imgH="203200" progId="Equation.DSMT4">
                  <p:embed/>
                  <p:pic>
                    <p:nvPicPr>
                      <p:cNvPr id="0" name=""/>
                      <p:cNvPicPr>
                        <a:picLocks noChangeAspect="1" noChangeArrowheads="1"/>
                      </p:cNvPicPr>
                      <p:nvPr/>
                    </p:nvPicPr>
                    <p:blipFill>
                      <a:blip r:embed="rId7"/>
                      <a:srcRect/>
                      <a:stretch>
                        <a:fillRect/>
                      </a:stretch>
                    </p:blipFill>
                    <p:spPr bwMode="auto">
                      <a:xfrm>
                        <a:off x="4028682" y="5983686"/>
                        <a:ext cx="1485900" cy="328613"/>
                      </a:xfrm>
                      <a:prstGeom prst="rect">
                        <a:avLst/>
                      </a:prstGeom>
                      <a:noFill/>
                      <a:ln>
                        <a:noFill/>
                      </a:ln>
                      <a:effectLst/>
                    </p:spPr>
                  </p:pic>
                </p:oleObj>
              </mc:Fallback>
            </mc:AlternateContent>
          </a:graphicData>
        </a:graphic>
      </p:graphicFrame>
      <p:graphicFrame>
        <p:nvGraphicFramePr>
          <p:cNvPr id="77" name="Object 3"/>
          <p:cNvGraphicFramePr>
            <a:graphicFrameLocks noChangeAspect="1"/>
          </p:cNvGraphicFramePr>
          <p:nvPr>
            <p:extLst>
              <p:ext uri="{D42A27DB-BD31-4B8C-83A1-F6EECF244321}">
                <p14:modId xmlns:p14="http://schemas.microsoft.com/office/powerpoint/2010/main" val="1380498175"/>
              </p:ext>
            </p:extLst>
          </p:nvPr>
        </p:nvGraphicFramePr>
        <p:xfrm>
          <a:off x="6172200" y="6238481"/>
          <a:ext cx="1011237" cy="328612"/>
        </p:xfrm>
        <a:graphic>
          <a:graphicData uri="http://schemas.openxmlformats.org/presentationml/2006/ole">
            <mc:AlternateContent xmlns:mc="http://schemas.openxmlformats.org/markup-compatibility/2006">
              <mc:Choice xmlns:v="urn:schemas-microsoft-com:vml" Requires="v">
                <p:oleObj spid="_x0000_s1347437" name="Equation" r:id="rId8" imgW="622300" imgH="203200" progId="Equation.DSMT4">
                  <p:embed/>
                </p:oleObj>
              </mc:Choice>
              <mc:Fallback>
                <p:oleObj name="Equation" r:id="rId8" imgW="622300" imgH="203200" progId="Equation.DSMT4">
                  <p:embed/>
                  <p:pic>
                    <p:nvPicPr>
                      <p:cNvPr id="0" name=""/>
                      <p:cNvPicPr>
                        <a:picLocks noChangeAspect="1" noChangeArrowheads="1"/>
                      </p:cNvPicPr>
                      <p:nvPr/>
                    </p:nvPicPr>
                    <p:blipFill>
                      <a:blip r:embed="rId9"/>
                      <a:srcRect/>
                      <a:stretch>
                        <a:fillRect/>
                      </a:stretch>
                    </p:blipFill>
                    <p:spPr bwMode="auto">
                      <a:xfrm>
                        <a:off x="6172200" y="6238481"/>
                        <a:ext cx="1011237" cy="328612"/>
                      </a:xfrm>
                      <a:prstGeom prst="rect">
                        <a:avLst/>
                      </a:prstGeom>
                      <a:noFill/>
                      <a:ln>
                        <a:noFill/>
                      </a:ln>
                      <a:effectLst/>
                    </p:spPr>
                  </p:pic>
                </p:oleObj>
              </mc:Fallback>
            </mc:AlternateContent>
          </a:graphicData>
        </a:graphic>
      </p:graphicFrame>
      <p:graphicFrame>
        <p:nvGraphicFramePr>
          <p:cNvPr id="78" name="Object 3"/>
          <p:cNvGraphicFramePr>
            <a:graphicFrameLocks noChangeAspect="1"/>
          </p:cNvGraphicFramePr>
          <p:nvPr>
            <p:extLst>
              <p:ext uri="{D42A27DB-BD31-4B8C-83A1-F6EECF244321}">
                <p14:modId xmlns:p14="http://schemas.microsoft.com/office/powerpoint/2010/main" val="3941293140"/>
              </p:ext>
            </p:extLst>
          </p:nvPr>
        </p:nvGraphicFramePr>
        <p:xfrm>
          <a:off x="2324100" y="6300393"/>
          <a:ext cx="1011237" cy="328612"/>
        </p:xfrm>
        <a:graphic>
          <a:graphicData uri="http://schemas.openxmlformats.org/presentationml/2006/ole">
            <mc:AlternateContent xmlns:mc="http://schemas.openxmlformats.org/markup-compatibility/2006">
              <mc:Choice xmlns:v="urn:schemas-microsoft-com:vml" Requires="v">
                <p:oleObj spid="_x0000_s1347438" name="Equation" r:id="rId10" imgW="622300" imgH="203200" progId="Equation.DSMT4">
                  <p:embed/>
                </p:oleObj>
              </mc:Choice>
              <mc:Fallback>
                <p:oleObj name="Equation" r:id="rId10" imgW="622300" imgH="203200" progId="Equation.DSMT4">
                  <p:embed/>
                  <p:pic>
                    <p:nvPicPr>
                      <p:cNvPr id="0" name=""/>
                      <p:cNvPicPr>
                        <a:picLocks noChangeAspect="1" noChangeArrowheads="1"/>
                      </p:cNvPicPr>
                      <p:nvPr/>
                    </p:nvPicPr>
                    <p:blipFill>
                      <a:blip r:embed="rId9"/>
                      <a:srcRect/>
                      <a:stretch>
                        <a:fillRect/>
                      </a:stretch>
                    </p:blipFill>
                    <p:spPr bwMode="auto">
                      <a:xfrm>
                        <a:off x="2324100" y="6300393"/>
                        <a:ext cx="1011237" cy="328612"/>
                      </a:xfrm>
                      <a:prstGeom prst="rect">
                        <a:avLst/>
                      </a:prstGeom>
                      <a:noFill/>
                      <a:ln>
                        <a:noFill/>
                      </a:ln>
                      <a:effectLst/>
                    </p:spPr>
                  </p:pic>
                </p:oleObj>
              </mc:Fallback>
            </mc:AlternateContent>
          </a:graphicData>
        </a:graphic>
      </p:graphicFrame>
      <p:graphicFrame>
        <p:nvGraphicFramePr>
          <p:cNvPr id="79" name="Object 3"/>
          <p:cNvGraphicFramePr>
            <a:graphicFrameLocks noChangeAspect="1"/>
          </p:cNvGraphicFramePr>
          <p:nvPr>
            <p:extLst>
              <p:ext uri="{D42A27DB-BD31-4B8C-83A1-F6EECF244321}">
                <p14:modId xmlns:p14="http://schemas.microsoft.com/office/powerpoint/2010/main" val="1217067258"/>
              </p:ext>
            </p:extLst>
          </p:nvPr>
        </p:nvGraphicFramePr>
        <p:xfrm>
          <a:off x="501650" y="5983686"/>
          <a:ext cx="1485900" cy="328613"/>
        </p:xfrm>
        <a:graphic>
          <a:graphicData uri="http://schemas.openxmlformats.org/presentationml/2006/ole">
            <mc:AlternateContent xmlns:mc="http://schemas.openxmlformats.org/markup-compatibility/2006">
              <mc:Choice xmlns:v="urn:schemas-microsoft-com:vml" Requires="v">
                <p:oleObj spid="_x0000_s1347439" name="Equation" r:id="rId11" imgW="914400" imgH="203200" progId="Equation.DSMT4">
                  <p:embed/>
                </p:oleObj>
              </mc:Choice>
              <mc:Fallback>
                <p:oleObj name="Equation" r:id="rId11" imgW="914400" imgH="203200" progId="Equation.DSMT4">
                  <p:embed/>
                  <p:pic>
                    <p:nvPicPr>
                      <p:cNvPr id="0" name=""/>
                      <p:cNvPicPr>
                        <a:picLocks noChangeAspect="1" noChangeArrowheads="1"/>
                      </p:cNvPicPr>
                      <p:nvPr/>
                    </p:nvPicPr>
                    <p:blipFill>
                      <a:blip r:embed="rId7"/>
                      <a:srcRect/>
                      <a:stretch>
                        <a:fillRect/>
                      </a:stretch>
                    </p:blipFill>
                    <p:spPr bwMode="auto">
                      <a:xfrm>
                        <a:off x="501650" y="5983686"/>
                        <a:ext cx="1485900" cy="328613"/>
                      </a:xfrm>
                      <a:prstGeom prst="rect">
                        <a:avLst/>
                      </a:prstGeom>
                      <a:noFill/>
                      <a:ln>
                        <a:noFill/>
                      </a:ln>
                      <a:effectLst/>
                    </p:spPr>
                  </p:pic>
                </p:oleObj>
              </mc:Fallback>
            </mc:AlternateContent>
          </a:graphicData>
        </a:graphic>
      </p:graphicFrame>
      <p:sp>
        <p:nvSpPr>
          <p:cNvPr id="9" name="Freeform 8"/>
          <p:cNvSpPr/>
          <p:nvPr/>
        </p:nvSpPr>
        <p:spPr>
          <a:xfrm>
            <a:off x="2000250" y="4977527"/>
            <a:ext cx="254145" cy="1181100"/>
          </a:xfrm>
          <a:custGeom>
            <a:avLst/>
            <a:gdLst>
              <a:gd name="connsiteX0" fmla="*/ 0 w 254145"/>
              <a:gd name="connsiteY0" fmla="*/ 1181100 h 1181100"/>
              <a:gd name="connsiteX1" fmla="*/ 254000 w 254145"/>
              <a:gd name="connsiteY1" fmla="*/ 596900 h 1181100"/>
              <a:gd name="connsiteX2" fmla="*/ 38100 w 254145"/>
              <a:gd name="connsiteY2" fmla="*/ 228600 h 1181100"/>
              <a:gd name="connsiteX3" fmla="*/ 139700 w 254145"/>
              <a:gd name="connsiteY3" fmla="*/ 0 h 1181100"/>
            </a:gdLst>
            <a:ahLst/>
            <a:cxnLst>
              <a:cxn ang="0">
                <a:pos x="connsiteX0" y="connsiteY0"/>
              </a:cxn>
              <a:cxn ang="0">
                <a:pos x="connsiteX1" y="connsiteY1"/>
              </a:cxn>
              <a:cxn ang="0">
                <a:pos x="connsiteX2" y="connsiteY2"/>
              </a:cxn>
              <a:cxn ang="0">
                <a:pos x="connsiteX3" y="connsiteY3"/>
              </a:cxn>
            </a:cxnLst>
            <a:rect l="l" t="t" r="r" b="b"/>
            <a:pathLst>
              <a:path w="254145" h="1181100">
                <a:moveTo>
                  <a:pt x="0" y="1181100"/>
                </a:moveTo>
                <a:cubicBezTo>
                  <a:pt x="123825" y="968375"/>
                  <a:pt x="247650" y="755650"/>
                  <a:pt x="254000" y="596900"/>
                </a:cubicBezTo>
                <a:cubicBezTo>
                  <a:pt x="260350" y="438150"/>
                  <a:pt x="57150" y="328083"/>
                  <a:pt x="38100" y="228600"/>
                </a:cubicBezTo>
                <a:cubicBezTo>
                  <a:pt x="19050" y="129117"/>
                  <a:pt x="139700" y="0"/>
                  <a:pt x="139700" y="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683197" y="5714127"/>
            <a:ext cx="169583" cy="622300"/>
          </a:xfrm>
          <a:custGeom>
            <a:avLst/>
            <a:gdLst>
              <a:gd name="connsiteX0" fmla="*/ 79053 w 169583"/>
              <a:gd name="connsiteY0" fmla="*/ 622300 h 622300"/>
              <a:gd name="connsiteX1" fmla="*/ 2853 w 169583"/>
              <a:gd name="connsiteY1" fmla="*/ 457200 h 622300"/>
              <a:gd name="connsiteX2" fmla="*/ 167953 w 169583"/>
              <a:gd name="connsiteY2" fmla="*/ 266700 h 622300"/>
              <a:gd name="connsiteX3" fmla="*/ 91753 w 169583"/>
              <a:gd name="connsiteY3" fmla="*/ 0 h 622300"/>
            </a:gdLst>
            <a:ahLst/>
            <a:cxnLst>
              <a:cxn ang="0">
                <a:pos x="connsiteX0" y="connsiteY0"/>
              </a:cxn>
              <a:cxn ang="0">
                <a:pos x="connsiteX1" y="connsiteY1"/>
              </a:cxn>
              <a:cxn ang="0">
                <a:pos x="connsiteX2" y="connsiteY2"/>
              </a:cxn>
              <a:cxn ang="0">
                <a:pos x="connsiteX3" y="connsiteY3"/>
              </a:cxn>
            </a:cxnLst>
            <a:rect l="l" t="t" r="r" b="b"/>
            <a:pathLst>
              <a:path w="169583" h="622300">
                <a:moveTo>
                  <a:pt x="79053" y="622300"/>
                </a:moveTo>
                <a:cubicBezTo>
                  <a:pt x="33544" y="569383"/>
                  <a:pt x="-11964" y="516467"/>
                  <a:pt x="2853" y="457200"/>
                </a:cubicBezTo>
                <a:cubicBezTo>
                  <a:pt x="17670" y="397933"/>
                  <a:pt x="153136" y="342900"/>
                  <a:pt x="167953" y="266700"/>
                </a:cubicBezTo>
                <a:cubicBezTo>
                  <a:pt x="182770" y="190500"/>
                  <a:pt x="91753" y="0"/>
                  <a:pt x="91753" y="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Freeform 79"/>
          <p:cNvSpPr/>
          <p:nvPr/>
        </p:nvSpPr>
        <p:spPr>
          <a:xfrm>
            <a:off x="6503333" y="5686031"/>
            <a:ext cx="169583" cy="622300"/>
          </a:xfrm>
          <a:custGeom>
            <a:avLst/>
            <a:gdLst>
              <a:gd name="connsiteX0" fmla="*/ 79053 w 169583"/>
              <a:gd name="connsiteY0" fmla="*/ 622300 h 622300"/>
              <a:gd name="connsiteX1" fmla="*/ 2853 w 169583"/>
              <a:gd name="connsiteY1" fmla="*/ 457200 h 622300"/>
              <a:gd name="connsiteX2" fmla="*/ 167953 w 169583"/>
              <a:gd name="connsiteY2" fmla="*/ 266700 h 622300"/>
              <a:gd name="connsiteX3" fmla="*/ 91753 w 169583"/>
              <a:gd name="connsiteY3" fmla="*/ 0 h 622300"/>
            </a:gdLst>
            <a:ahLst/>
            <a:cxnLst>
              <a:cxn ang="0">
                <a:pos x="connsiteX0" y="connsiteY0"/>
              </a:cxn>
              <a:cxn ang="0">
                <a:pos x="connsiteX1" y="connsiteY1"/>
              </a:cxn>
              <a:cxn ang="0">
                <a:pos x="connsiteX2" y="connsiteY2"/>
              </a:cxn>
              <a:cxn ang="0">
                <a:pos x="connsiteX3" y="connsiteY3"/>
              </a:cxn>
            </a:cxnLst>
            <a:rect l="l" t="t" r="r" b="b"/>
            <a:pathLst>
              <a:path w="169583" h="622300">
                <a:moveTo>
                  <a:pt x="79053" y="622300"/>
                </a:moveTo>
                <a:cubicBezTo>
                  <a:pt x="33544" y="569383"/>
                  <a:pt x="-11964" y="516467"/>
                  <a:pt x="2853" y="457200"/>
                </a:cubicBezTo>
                <a:cubicBezTo>
                  <a:pt x="17670" y="397933"/>
                  <a:pt x="153136" y="342900"/>
                  <a:pt x="167953" y="266700"/>
                </a:cubicBezTo>
                <a:cubicBezTo>
                  <a:pt x="182770" y="190500"/>
                  <a:pt x="91753" y="0"/>
                  <a:pt x="91753" y="0"/>
                </a:cubicBezTo>
              </a:path>
            </a:pathLst>
          </a:custGeom>
          <a:ln w="12700"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3194050" y="5041027"/>
            <a:ext cx="774700" cy="1130300"/>
          </a:xfrm>
          <a:custGeom>
            <a:avLst/>
            <a:gdLst>
              <a:gd name="connsiteX0" fmla="*/ 0 w 774700"/>
              <a:gd name="connsiteY0" fmla="*/ 0 h 1130300"/>
              <a:gd name="connsiteX1" fmla="*/ 685800 w 774700"/>
              <a:gd name="connsiteY1" fmla="*/ 355600 h 1130300"/>
              <a:gd name="connsiteX2" fmla="*/ 355600 w 774700"/>
              <a:gd name="connsiteY2" fmla="*/ 889000 h 1130300"/>
              <a:gd name="connsiteX3" fmla="*/ 774700 w 774700"/>
              <a:gd name="connsiteY3" fmla="*/ 1130300 h 1130300"/>
            </a:gdLst>
            <a:ahLst/>
            <a:cxnLst>
              <a:cxn ang="0">
                <a:pos x="connsiteX0" y="connsiteY0"/>
              </a:cxn>
              <a:cxn ang="0">
                <a:pos x="connsiteX1" y="connsiteY1"/>
              </a:cxn>
              <a:cxn ang="0">
                <a:pos x="connsiteX2" y="connsiteY2"/>
              </a:cxn>
              <a:cxn ang="0">
                <a:pos x="connsiteX3" y="connsiteY3"/>
              </a:cxn>
            </a:cxnLst>
            <a:rect l="l" t="t" r="r" b="b"/>
            <a:pathLst>
              <a:path w="774700" h="1130300">
                <a:moveTo>
                  <a:pt x="0" y="0"/>
                </a:moveTo>
                <a:cubicBezTo>
                  <a:pt x="313266" y="103716"/>
                  <a:pt x="626533" y="207433"/>
                  <a:pt x="685800" y="355600"/>
                </a:cubicBezTo>
                <a:cubicBezTo>
                  <a:pt x="745067" y="503767"/>
                  <a:pt x="340783" y="759883"/>
                  <a:pt x="355600" y="889000"/>
                </a:cubicBezTo>
                <a:cubicBezTo>
                  <a:pt x="370417" y="1018117"/>
                  <a:pt x="774700" y="1130300"/>
                  <a:pt x="774700" y="113030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Freeform 81"/>
          <p:cNvSpPr/>
          <p:nvPr/>
        </p:nvSpPr>
        <p:spPr>
          <a:xfrm rot="9659781" flipH="1">
            <a:off x="5400510" y="5094898"/>
            <a:ext cx="603579" cy="1034611"/>
          </a:xfrm>
          <a:custGeom>
            <a:avLst/>
            <a:gdLst>
              <a:gd name="connsiteX0" fmla="*/ 0 w 774700"/>
              <a:gd name="connsiteY0" fmla="*/ 0 h 1130300"/>
              <a:gd name="connsiteX1" fmla="*/ 685800 w 774700"/>
              <a:gd name="connsiteY1" fmla="*/ 355600 h 1130300"/>
              <a:gd name="connsiteX2" fmla="*/ 355600 w 774700"/>
              <a:gd name="connsiteY2" fmla="*/ 889000 h 1130300"/>
              <a:gd name="connsiteX3" fmla="*/ 774700 w 774700"/>
              <a:gd name="connsiteY3" fmla="*/ 1130300 h 1130300"/>
            </a:gdLst>
            <a:ahLst/>
            <a:cxnLst>
              <a:cxn ang="0">
                <a:pos x="connsiteX0" y="connsiteY0"/>
              </a:cxn>
              <a:cxn ang="0">
                <a:pos x="connsiteX1" y="connsiteY1"/>
              </a:cxn>
              <a:cxn ang="0">
                <a:pos x="connsiteX2" y="connsiteY2"/>
              </a:cxn>
              <a:cxn ang="0">
                <a:pos x="connsiteX3" y="connsiteY3"/>
              </a:cxn>
            </a:cxnLst>
            <a:rect l="l" t="t" r="r" b="b"/>
            <a:pathLst>
              <a:path w="774700" h="1130300">
                <a:moveTo>
                  <a:pt x="0" y="0"/>
                </a:moveTo>
                <a:cubicBezTo>
                  <a:pt x="313266" y="103716"/>
                  <a:pt x="626533" y="207433"/>
                  <a:pt x="685800" y="355600"/>
                </a:cubicBezTo>
                <a:cubicBezTo>
                  <a:pt x="745067" y="503767"/>
                  <a:pt x="340783" y="759883"/>
                  <a:pt x="355600" y="889000"/>
                </a:cubicBezTo>
                <a:cubicBezTo>
                  <a:pt x="370417" y="1018117"/>
                  <a:pt x="774700" y="1130300"/>
                  <a:pt x="774700" y="113030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Text Box 180"/>
          <p:cNvSpPr txBox="1">
            <a:spLocks/>
          </p:cNvSpPr>
          <p:nvPr/>
        </p:nvSpPr>
        <p:spPr bwMode="auto">
          <a:xfrm>
            <a:off x="263684" y="150904"/>
            <a:ext cx="8639016" cy="112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As a wild </a:t>
            </a:r>
            <a:r>
              <a:rPr lang="en-US" sz="2000" dirty="0" err="1">
                <a:latin typeface="Times New Roman"/>
                <a:cs typeface="Times New Roman"/>
              </a:rPr>
              <a:t>sidepoint</a:t>
            </a:r>
            <a:r>
              <a:rPr lang="en-US" sz="2000" dirty="0">
                <a:latin typeface="Times New Roman"/>
                <a:cs typeface="Times New Roman"/>
              </a:rPr>
              <a:t>: Think about a </a:t>
            </a:r>
            <a:r>
              <a:rPr lang="en-US" sz="2000" dirty="0">
                <a:solidFill>
                  <a:srgbClr val="0000FF"/>
                </a:solidFill>
                <a:latin typeface="Times New Roman"/>
                <a:cs typeface="Times New Roman"/>
              </a:rPr>
              <a:t>car traveling 60 mph</a:t>
            </a:r>
            <a:r>
              <a:rPr lang="en-US" sz="2000" dirty="0">
                <a:latin typeface="Times New Roman"/>
                <a:cs typeface="Times New Roman"/>
              </a:rPr>
              <a:t>.  What happens to the </a:t>
            </a:r>
            <a:r>
              <a:rPr lang="en-US" sz="2000" dirty="0">
                <a:solidFill>
                  <a:srgbClr val="0000FF"/>
                </a:solidFill>
                <a:latin typeface="Times New Roman"/>
                <a:cs typeface="Times New Roman"/>
              </a:rPr>
              <a:t>section-of-tire </a:t>
            </a:r>
            <a:r>
              <a:rPr lang="en-US" sz="2000" dirty="0">
                <a:latin typeface="Times New Roman"/>
                <a:cs typeface="Times New Roman"/>
              </a:rPr>
              <a:t>that </a:t>
            </a:r>
            <a:r>
              <a:rPr lang="en-US" sz="2000" dirty="0">
                <a:solidFill>
                  <a:srgbClr val="0000FF"/>
                </a:solidFill>
                <a:latin typeface="Times New Roman"/>
                <a:cs typeface="Times New Roman"/>
              </a:rPr>
              <a:t>goes from </a:t>
            </a:r>
            <a:r>
              <a:rPr lang="en-US" sz="2000" i="1" dirty="0">
                <a:solidFill>
                  <a:srgbClr val="0000FF"/>
                </a:solidFill>
                <a:latin typeface="Times New Roman"/>
                <a:cs typeface="Times New Roman"/>
              </a:rPr>
              <a:t>contact with the ground</a:t>
            </a:r>
            <a:r>
              <a:rPr lang="en-US" sz="2000" dirty="0">
                <a:solidFill>
                  <a:srgbClr val="0000FF"/>
                </a:solidFill>
                <a:latin typeface="Times New Roman"/>
                <a:cs typeface="Times New Roman"/>
              </a:rPr>
              <a:t> to</a:t>
            </a:r>
            <a:r>
              <a:rPr lang="en-US" sz="2000" dirty="0">
                <a:latin typeface="Times New Roman"/>
                <a:cs typeface="Times New Roman"/>
              </a:rPr>
              <a:t> the </a:t>
            </a:r>
            <a:r>
              <a:rPr lang="en-US" sz="2000" i="1" dirty="0">
                <a:solidFill>
                  <a:srgbClr val="0000FF"/>
                </a:solidFill>
                <a:latin typeface="Times New Roman"/>
                <a:cs typeface="Times New Roman"/>
              </a:rPr>
              <a:t>top of the tire</a:t>
            </a:r>
            <a:r>
              <a:rPr lang="en-US" sz="2000" dirty="0">
                <a:solidFill>
                  <a:srgbClr val="0000FF"/>
                </a:solidFill>
                <a:latin typeface="Times New Roman"/>
                <a:cs typeface="Times New Roman"/>
              </a:rPr>
              <a:t> and back </a:t>
            </a:r>
            <a:r>
              <a:rPr lang="en-US" sz="2000" dirty="0">
                <a:latin typeface="Times New Roman"/>
                <a:cs typeface="Times New Roman"/>
              </a:rPr>
              <a:t>down </a:t>
            </a:r>
            <a:r>
              <a:rPr lang="en-US" sz="2000" dirty="0">
                <a:solidFill>
                  <a:srgbClr val="0000FF"/>
                </a:solidFill>
                <a:latin typeface="Times New Roman"/>
                <a:cs typeface="Times New Roman"/>
              </a:rPr>
              <a:t>to contact with the road</a:t>
            </a:r>
            <a:r>
              <a:rPr lang="en-US" sz="2000" dirty="0">
                <a:latin typeface="Times New Roman"/>
                <a:cs typeface="Times New Roman"/>
              </a:rPr>
              <a:t>?  </a:t>
            </a:r>
            <a:endParaRPr lang="en-US" sz="2000" dirty="0">
              <a:solidFill>
                <a:srgbClr val="0000FF"/>
              </a:solidFill>
              <a:latin typeface="Times New Roman"/>
              <a:cs typeface="Times New Roman"/>
            </a:endParaRPr>
          </a:p>
        </p:txBody>
      </p:sp>
      <p:sp>
        <p:nvSpPr>
          <p:cNvPr id="85" name="Text Box 9"/>
          <p:cNvSpPr txBox="1">
            <a:spLocks/>
          </p:cNvSpPr>
          <p:nvPr/>
        </p:nvSpPr>
        <p:spPr bwMode="auto">
          <a:xfrm>
            <a:off x="501650" y="1645815"/>
            <a:ext cx="8401050" cy="400110"/>
          </a:xfrm>
          <a:prstGeom prst="rect">
            <a:avLst/>
          </a:prstGeom>
          <a:noFill/>
          <a:ln>
            <a:noFill/>
          </a:ln>
          <a:effectLst/>
          <a:extLst>
            <a:ext uri="{909E8E84-426E-40dd-AFC4-6F175D3DCCD1}">
              <a14:hiddenFill xmlns:a14="http://schemas.microsoft.com/office/drawing/2010/main" xmlns="">
                <a:blipFill dpi="0" rotWithShape="0">
                  <a:blip r:embed="rId12"/>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--But when at the level of the axle, </a:t>
            </a:r>
            <a:r>
              <a:rPr lang="en-US" sz="2000" dirty="0">
                <a:solidFill>
                  <a:srgbClr val="000000"/>
                </a:solidFill>
                <a:latin typeface="Times New Roman"/>
                <a:cs typeface="Times New Roman"/>
                <a:sym typeface="Gill Sans" charset="0"/>
              </a:rPr>
              <a:t>the section will move </a:t>
            </a:r>
            <a:r>
              <a:rPr lang="en-US" sz="2000" dirty="0">
                <a:solidFill>
                  <a:srgbClr val="0000FF"/>
                </a:solidFill>
                <a:latin typeface="Times New Roman"/>
                <a:cs typeface="Times New Roman"/>
                <a:sym typeface="Gill Sans" charset="0"/>
              </a:rPr>
              <a:t>at the speed of the car</a:t>
            </a:r>
            <a:r>
              <a:rPr lang="en-US" sz="2000" dirty="0">
                <a:solidFill>
                  <a:srgbClr val="000000"/>
                </a:solidFill>
                <a:latin typeface="Times New Roman"/>
                <a:cs typeface="Times New Roman"/>
                <a:sym typeface="Gill Sans" charset="0"/>
              </a:rPr>
              <a:t>.</a:t>
            </a:r>
          </a:p>
        </p:txBody>
      </p:sp>
      <p:sp>
        <p:nvSpPr>
          <p:cNvPr id="86" name="Text Box 9"/>
          <p:cNvSpPr txBox="1">
            <a:spLocks/>
          </p:cNvSpPr>
          <p:nvPr/>
        </p:nvSpPr>
        <p:spPr bwMode="auto">
          <a:xfrm>
            <a:off x="501650" y="1979436"/>
            <a:ext cx="7910766" cy="707886"/>
          </a:xfrm>
          <a:prstGeom prst="rect">
            <a:avLst/>
          </a:prstGeom>
          <a:noFill/>
          <a:ln>
            <a:noFill/>
          </a:ln>
          <a:effectLst/>
          <a:extLst>
            <a:ext uri="{909E8E84-426E-40dd-AFC4-6F175D3DCCD1}">
              <a14:hiddenFill xmlns:a14="http://schemas.microsoft.com/office/drawing/2010/main" xmlns="">
                <a:blipFill dpi="0" rotWithShape="0">
                  <a:blip r:embed="rId12"/>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--And when at the top of its motion, </a:t>
            </a:r>
            <a:r>
              <a:rPr lang="en-US" sz="2000" dirty="0">
                <a:solidFill>
                  <a:srgbClr val="000000"/>
                </a:solidFill>
                <a:latin typeface="Times New Roman"/>
                <a:cs typeface="Times New Roman"/>
                <a:sym typeface="Gill Sans" charset="0"/>
              </a:rPr>
              <a:t>the section will be moving at twice the speed of the car, or </a:t>
            </a:r>
            <a:r>
              <a:rPr lang="en-US" sz="2000" dirty="0">
                <a:solidFill>
                  <a:srgbClr val="0000FF"/>
                </a:solidFill>
                <a:latin typeface="Times New Roman"/>
                <a:cs typeface="Times New Roman"/>
                <a:sym typeface="Gill Sans" charset="0"/>
              </a:rPr>
              <a:t>120 mph </a:t>
            </a:r>
            <a:r>
              <a:rPr lang="en-US" sz="2000" dirty="0">
                <a:solidFill>
                  <a:srgbClr val="000000"/>
                </a:solidFill>
                <a:latin typeface="Times New Roman"/>
                <a:cs typeface="Times New Roman"/>
                <a:sym typeface="Gill Sans" charset="0"/>
              </a:rPr>
              <a:t>(as                      suggests).</a:t>
            </a:r>
          </a:p>
        </p:txBody>
      </p:sp>
      <p:sp>
        <p:nvSpPr>
          <p:cNvPr id="87" name="Text Box 9"/>
          <p:cNvSpPr txBox="1">
            <a:spLocks/>
          </p:cNvSpPr>
          <p:nvPr/>
        </p:nvSpPr>
        <p:spPr bwMode="auto">
          <a:xfrm>
            <a:off x="501650" y="1238083"/>
            <a:ext cx="8401050" cy="400110"/>
          </a:xfrm>
          <a:prstGeom prst="rect">
            <a:avLst/>
          </a:prstGeom>
          <a:noFill/>
          <a:ln>
            <a:noFill/>
          </a:ln>
          <a:effectLst/>
          <a:extLst>
            <a:ext uri="{909E8E84-426E-40dd-AFC4-6F175D3DCCD1}">
              <a14:hiddenFill xmlns:a14="http://schemas.microsoft.com/office/drawing/2010/main" xmlns="">
                <a:blipFill dpi="0" rotWithShape="0">
                  <a:blip r:embed="rId12"/>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2000" dirty="0">
                <a:solidFill>
                  <a:srgbClr val="FF0000"/>
                </a:solidFill>
                <a:latin typeface="Apple Chancery"/>
                <a:cs typeface="Apple Chancery"/>
                <a:sym typeface="Gill Sans" charset="0"/>
              </a:rPr>
              <a:t>--At the contact point,</a:t>
            </a:r>
            <a:r>
              <a:rPr lang="en-US" sz="2000" dirty="0">
                <a:solidFill>
                  <a:srgbClr val="000000"/>
                </a:solidFill>
                <a:latin typeface="Times New Roman"/>
                <a:cs typeface="Times New Roman"/>
                <a:sym typeface="Gill Sans" charset="0"/>
              </a:rPr>
              <a:t> </a:t>
            </a:r>
            <a:r>
              <a:rPr lang="en-US" sz="2000" dirty="0">
                <a:solidFill>
                  <a:srgbClr val="0000FF"/>
                </a:solidFill>
                <a:latin typeface="Times New Roman"/>
                <a:cs typeface="Times New Roman"/>
                <a:sym typeface="Gill Sans" charset="0"/>
              </a:rPr>
              <a:t>the</a:t>
            </a:r>
            <a:r>
              <a:rPr lang="en-US" sz="2000" dirty="0">
                <a:solidFill>
                  <a:srgbClr val="000000"/>
                </a:solidFill>
                <a:latin typeface="Times New Roman"/>
                <a:cs typeface="Times New Roman"/>
                <a:sym typeface="Gill Sans" charset="0"/>
              </a:rPr>
              <a:t> </a:t>
            </a:r>
            <a:r>
              <a:rPr lang="en-US" sz="2000" dirty="0">
                <a:solidFill>
                  <a:srgbClr val="0000FF"/>
                </a:solidFill>
                <a:latin typeface="Times New Roman"/>
                <a:cs typeface="Times New Roman"/>
                <a:sym typeface="Gill Sans" charset="0"/>
              </a:rPr>
              <a:t>section </a:t>
            </a:r>
            <a:r>
              <a:rPr lang="en-US" sz="2000" dirty="0">
                <a:solidFill>
                  <a:srgbClr val="FF0000"/>
                </a:solidFill>
                <a:latin typeface="Times New Roman"/>
                <a:cs typeface="Times New Roman"/>
                <a:sym typeface="Gill Sans" charset="0"/>
              </a:rPr>
              <a:t>won’t be moving at all. </a:t>
            </a:r>
          </a:p>
        </p:txBody>
      </p:sp>
      <p:graphicFrame>
        <p:nvGraphicFramePr>
          <p:cNvPr id="91" name="Object 3"/>
          <p:cNvGraphicFramePr>
            <a:graphicFrameLocks noChangeAspect="1"/>
          </p:cNvGraphicFramePr>
          <p:nvPr>
            <p:extLst>
              <p:ext uri="{D42A27DB-BD31-4B8C-83A1-F6EECF244321}">
                <p14:modId xmlns:p14="http://schemas.microsoft.com/office/powerpoint/2010/main" val="682165426"/>
              </p:ext>
            </p:extLst>
          </p:nvPr>
        </p:nvGraphicFramePr>
        <p:xfrm>
          <a:off x="3875087" y="2329261"/>
          <a:ext cx="1338263" cy="392113"/>
        </p:xfrm>
        <a:graphic>
          <a:graphicData uri="http://schemas.openxmlformats.org/presentationml/2006/ole">
            <mc:AlternateContent xmlns:mc="http://schemas.openxmlformats.org/markup-compatibility/2006">
              <mc:Choice xmlns:v="urn:schemas-microsoft-com:vml" Requires="v">
                <p:oleObj spid="_x0000_s1347440" name="Equation" r:id="rId13" imgW="825500" imgH="241300" progId="Equation.DSMT4">
                  <p:embed/>
                </p:oleObj>
              </mc:Choice>
              <mc:Fallback>
                <p:oleObj name="Equation" r:id="rId13" imgW="825500" imgH="241300" progId="Equation.DSMT4">
                  <p:embed/>
                  <p:pic>
                    <p:nvPicPr>
                      <p:cNvPr id="0" name=""/>
                      <p:cNvPicPr>
                        <a:picLocks noChangeAspect="1" noChangeArrowheads="1"/>
                      </p:cNvPicPr>
                      <p:nvPr/>
                    </p:nvPicPr>
                    <p:blipFill>
                      <a:blip r:embed="rId14"/>
                      <a:srcRect/>
                      <a:stretch>
                        <a:fillRect/>
                      </a:stretch>
                    </p:blipFill>
                    <p:spPr bwMode="auto">
                      <a:xfrm>
                        <a:off x="3875087" y="2329261"/>
                        <a:ext cx="1338263" cy="392113"/>
                      </a:xfrm>
                      <a:prstGeom prst="rect">
                        <a:avLst/>
                      </a:prstGeom>
                      <a:noFill/>
                      <a:ln>
                        <a:noFill/>
                      </a:ln>
                      <a:effectLst/>
                    </p:spPr>
                  </p:pic>
                </p:oleObj>
              </mc:Fallback>
            </mc:AlternateContent>
          </a:graphicData>
        </a:graphic>
      </p:graphicFrame>
      <p:sp>
        <p:nvSpPr>
          <p:cNvPr id="92" name="Text Box 9"/>
          <p:cNvSpPr txBox="1">
            <a:spLocks/>
          </p:cNvSpPr>
          <p:nvPr/>
        </p:nvSpPr>
        <p:spPr bwMode="auto">
          <a:xfrm>
            <a:off x="263684" y="2678196"/>
            <a:ext cx="8480523" cy="1015663"/>
          </a:xfrm>
          <a:prstGeom prst="rect">
            <a:avLst/>
          </a:prstGeom>
          <a:noFill/>
          <a:ln>
            <a:noFill/>
          </a:ln>
          <a:effectLst/>
          <a:extLst>
            <a:ext uri="{909E8E84-426E-40dd-AFC4-6F175D3DCCD1}">
              <a14:hiddenFill xmlns:a14="http://schemas.microsoft.com/office/drawing/2010/main" xmlns="">
                <a:blipFill dpi="0" rotWithShape="0">
                  <a:blip r:embed="rId12"/>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In other words, </a:t>
            </a:r>
            <a:r>
              <a:rPr lang="en-US" sz="2000" dirty="0">
                <a:solidFill>
                  <a:srgbClr val="008000"/>
                </a:solidFill>
                <a:latin typeface="Times New Roman"/>
                <a:cs typeface="Times New Roman"/>
                <a:sym typeface="Gill Sans" charset="0"/>
              </a:rPr>
              <a:t>the wheel’s circumference </a:t>
            </a:r>
            <a:r>
              <a:rPr lang="en-US" sz="2000" dirty="0">
                <a:latin typeface="Times New Roman"/>
                <a:cs typeface="Times New Roman"/>
                <a:sym typeface="Gill Sans" charset="0"/>
              </a:rPr>
              <a:t>will </a:t>
            </a:r>
            <a:r>
              <a:rPr lang="en-US" sz="2000" dirty="0">
                <a:solidFill>
                  <a:srgbClr val="0000FF"/>
                </a:solidFill>
                <a:latin typeface="Times New Roman"/>
                <a:cs typeface="Times New Roman"/>
                <a:sym typeface="Gill Sans" charset="0"/>
              </a:rPr>
              <a:t>accelerate</a:t>
            </a:r>
            <a:r>
              <a:rPr lang="en-US" sz="2000" dirty="0">
                <a:latin typeface="Times New Roman"/>
                <a:cs typeface="Times New Roman"/>
                <a:sym typeface="Gill Sans" charset="0"/>
              </a:rPr>
              <a:t> </a:t>
            </a:r>
            <a:r>
              <a:rPr lang="en-US" sz="2000" dirty="0">
                <a:solidFill>
                  <a:srgbClr val="FF0000"/>
                </a:solidFill>
                <a:latin typeface="Times New Roman"/>
                <a:cs typeface="Times New Roman"/>
                <a:sym typeface="Gill Sans" charset="0"/>
              </a:rPr>
              <a:t>from zero to 120 mph and back to zero </a:t>
            </a:r>
            <a:r>
              <a:rPr lang="en-US" sz="2000" dirty="0">
                <a:solidFill>
                  <a:srgbClr val="0000FF"/>
                </a:solidFill>
                <a:latin typeface="Times New Roman"/>
                <a:cs typeface="Times New Roman"/>
                <a:sym typeface="Gill Sans" charset="0"/>
              </a:rPr>
              <a:t>over</a:t>
            </a:r>
            <a:r>
              <a:rPr lang="en-US" sz="2000" dirty="0">
                <a:latin typeface="Times New Roman"/>
                <a:cs typeface="Times New Roman"/>
                <a:sym typeface="Gill Sans" charset="0"/>
              </a:rPr>
              <a:t> a </a:t>
            </a:r>
            <a:r>
              <a:rPr lang="en-US" sz="2000" dirty="0">
                <a:solidFill>
                  <a:srgbClr val="0000FF"/>
                </a:solidFill>
                <a:latin typeface="Times New Roman"/>
                <a:cs typeface="Times New Roman"/>
                <a:sym typeface="Gill Sans" charset="0"/>
              </a:rPr>
              <a:t>few meters distance</a:t>
            </a:r>
            <a:r>
              <a:rPr lang="en-US" sz="2000" dirty="0">
                <a:latin typeface="Times New Roman"/>
                <a:cs typeface="Times New Roman"/>
                <a:sym typeface="Gill Sans" charset="0"/>
              </a:rPr>
              <a:t>, over and over and over again as the car moves down the freeway.  </a:t>
            </a:r>
            <a:r>
              <a:rPr lang="en-US" sz="2000" dirty="0">
                <a:solidFill>
                  <a:srgbClr val="FF0000"/>
                </a:solidFill>
                <a:latin typeface="Times New Roman"/>
                <a:cs typeface="Times New Roman"/>
                <a:sym typeface="Gill Sans" charset="0"/>
              </a:rPr>
              <a:t>CRAZY, eh!</a:t>
            </a:r>
          </a:p>
        </p:txBody>
      </p:sp>
    </p:spTree>
    <p:extLst>
      <p:ext uri="{BB962C8B-B14F-4D97-AF65-F5344CB8AC3E}">
        <p14:creationId xmlns:p14="http://schemas.microsoft.com/office/powerpoint/2010/main" val="6123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dissolve">
                                      <p:cBhvr>
                                        <p:cTn id="7" dur="500"/>
                                        <p:tgtEl>
                                          <p:spTgt spid="8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dissolve">
                                      <p:cBhvr>
                                        <p:cTn id="13" dur="500"/>
                                        <p:tgtEl>
                                          <p:spTgt spid="7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dissolve">
                                      <p:cBhvr>
                                        <p:cTn id="16" dur="500"/>
                                        <p:tgtEl>
                                          <p:spTgt spid="80"/>
                                        </p:tgtEl>
                                      </p:cBhvr>
                                    </p:animEffect>
                                  </p:childTnLst>
                                </p:cTn>
                              </p:par>
                              <p:par>
                                <p:cTn id="17" presetID="9"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dissolve">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dissolve">
                                      <p:cBhvr>
                                        <p:cTn id="24" dur="500"/>
                                        <p:tgtEl>
                                          <p:spTgt spid="8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dissolve">
                                      <p:cBhvr>
                                        <p:cTn id="27" dur="500"/>
                                        <p:tgtEl>
                                          <p:spTgt spid="7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dissolve">
                                      <p:cBhvr>
                                        <p:cTn id="30" dur="500"/>
                                        <p:tgtEl>
                                          <p:spTgt spid="7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dissolve">
                                      <p:cBhvr>
                                        <p:cTn id="36" dur="500"/>
                                        <p:tgtEl>
                                          <p:spTgt spid="7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dissolve">
                                      <p:cBhvr>
                                        <p:cTn id="42" dur="500"/>
                                        <p:tgtEl>
                                          <p:spTgt spid="76"/>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dissolve">
                                      <p:cBhvr>
                                        <p:cTn id="45" dur="500"/>
                                        <p:tgtEl>
                                          <p:spTgt spid="8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dissolve">
                                      <p:cBhvr>
                                        <p:cTn id="48" dur="500"/>
                                        <p:tgtEl>
                                          <p:spTgt spid="71"/>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dissolve">
                                      <p:cBhvr>
                                        <p:cTn id="51" dur="500"/>
                                        <p:tgtEl>
                                          <p:spTgt spid="72"/>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dissolve">
                                      <p:cBhvr>
                                        <p:cTn id="56" dur="500"/>
                                        <p:tgtEl>
                                          <p:spTgt spid="28"/>
                                        </p:tgtEl>
                                      </p:cBhvr>
                                    </p:animEffect>
                                  </p:childTnLst>
                                </p:cTn>
                              </p:par>
                              <p:par>
                                <p:cTn id="57" presetID="9"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dissolve">
                                      <p:cBhvr>
                                        <p:cTn id="59" dur="500"/>
                                        <p:tgtEl>
                                          <p:spTgt spid="75"/>
                                        </p:tgtEl>
                                      </p:cBhvr>
                                    </p:animEffect>
                                  </p:childTnLst>
                                </p:cTn>
                              </p:par>
                              <p:par>
                                <p:cTn id="60" presetID="9" presetClass="entr" presetSubtype="0" fill="hold" nodeType="with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dissolve">
                                      <p:cBhvr>
                                        <p:cTn id="62" dur="500"/>
                                        <p:tgtEl>
                                          <p:spTgt spid="9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dissolv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dissolve">
                                      <p:cBhvr>
                                        <p:cTn id="7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28" grpId="0" animBg="1"/>
      <p:bldP spid="73" grpId="0" animBg="1"/>
      <p:bldP spid="74" grpId="0" animBg="1"/>
      <p:bldP spid="9" grpId="0" animBg="1"/>
      <p:bldP spid="10" grpId="0" animBg="1"/>
      <p:bldP spid="80" grpId="0" animBg="1"/>
      <p:bldP spid="12" grpId="0" animBg="1"/>
      <p:bldP spid="82" grpId="0" animBg="1"/>
      <p:bldP spid="85" grpId="0"/>
      <p:bldP spid="86" grpId="0"/>
      <p:bldP spid="87" grpId="0"/>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288213" y="2179419"/>
            <a:ext cx="1546225" cy="1546225"/>
          </a:xfrm>
          <a:prstGeom prst="ellipse">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Line 31"/>
          <p:cNvSpPr>
            <a:spLocks noChangeShapeType="1"/>
          </p:cNvSpPr>
          <p:nvPr/>
        </p:nvSpPr>
        <p:spPr bwMode="auto">
          <a:xfrm flipH="1">
            <a:off x="8062475" y="2050894"/>
            <a:ext cx="0" cy="1854427"/>
          </a:xfrm>
          <a:prstGeom prst="line">
            <a:avLst/>
          </a:prstGeom>
          <a:noFill/>
          <a:ln w="9525" cmpd="sng">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13" name="Text Box 180"/>
          <p:cNvSpPr txBox="1">
            <a:spLocks/>
          </p:cNvSpPr>
          <p:nvPr/>
        </p:nvSpPr>
        <p:spPr bwMode="auto">
          <a:xfrm>
            <a:off x="263684" y="171872"/>
            <a:ext cx="8626316" cy="1191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dirty="0">
                <a:solidFill>
                  <a:srgbClr val="FF0000"/>
                </a:solidFill>
                <a:latin typeface="Apple Chancery"/>
                <a:cs typeface="Apple Chancery"/>
              </a:rPr>
              <a:t>As an additional </a:t>
            </a:r>
            <a:r>
              <a:rPr lang="en-US" sz="2000" dirty="0">
                <a:latin typeface="Times New Roman"/>
                <a:cs typeface="Times New Roman"/>
              </a:rPr>
              <a:t>bit of craziness, if you know the </a:t>
            </a:r>
            <a:r>
              <a:rPr lang="en-US" sz="2000" i="1" dirty="0">
                <a:solidFill>
                  <a:srgbClr val="0000FF"/>
                </a:solidFill>
                <a:latin typeface="Times New Roman"/>
                <a:cs typeface="Times New Roman"/>
              </a:rPr>
              <a:t>angular velocity </a:t>
            </a:r>
            <a:r>
              <a:rPr lang="en-US" sz="2000" dirty="0">
                <a:solidFill>
                  <a:srgbClr val="0000FF"/>
                </a:solidFill>
                <a:latin typeface="Times New Roman"/>
                <a:cs typeface="Times New Roman"/>
              </a:rPr>
              <a:t>about one point on a rotating object</a:t>
            </a:r>
            <a:r>
              <a:rPr lang="en-US" sz="2000" dirty="0">
                <a:latin typeface="Times New Roman"/>
                <a:cs typeface="Times New Roman"/>
              </a:rPr>
              <a:t>, that will be the the </a:t>
            </a:r>
            <a:r>
              <a:rPr lang="en-US" sz="2000" dirty="0">
                <a:solidFill>
                  <a:srgbClr val="0000FF"/>
                </a:solidFill>
                <a:latin typeface="Times New Roman"/>
                <a:cs typeface="Times New Roman"/>
              </a:rPr>
              <a:t>angular velocity </a:t>
            </a:r>
            <a:r>
              <a:rPr lang="en-US" sz="2000" i="1" dirty="0">
                <a:solidFill>
                  <a:srgbClr val="FF0000"/>
                </a:solidFill>
                <a:latin typeface="Times New Roman"/>
                <a:cs typeface="Times New Roman"/>
              </a:rPr>
              <a:t>about ALL points</a:t>
            </a:r>
            <a:r>
              <a:rPr lang="en-US" sz="2000" dirty="0">
                <a:solidFill>
                  <a:srgbClr val="FF0000"/>
                </a:solidFill>
                <a:latin typeface="Times New Roman"/>
                <a:cs typeface="Times New Roman"/>
              </a:rPr>
              <a:t> </a:t>
            </a:r>
            <a:r>
              <a:rPr lang="en-US" sz="2000" dirty="0">
                <a:latin typeface="Times New Roman"/>
                <a:cs typeface="Times New Roman"/>
              </a:rPr>
              <a:t>on the object.  How so?</a:t>
            </a:r>
          </a:p>
        </p:txBody>
      </p:sp>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17.)</a:t>
            </a:r>
          </a:p>
        </p:txBody>
      </p:sp>
      <p:grpSp>
        <p:nvGrpSpPr>
          <p:cNvPr id="48" name="Group 47"/>
          <p:cNvGrpSpPr/>
          <p:nvPr/>
        </p:nvGrpSpPr>
        <p:grpSpPr>
          <a:xfrm rot="7299133">
            <a:off x="7821086" y="2699555"/>
            <a:ext cx="480194" cy="545431"/>
            <a:chOff x="6968697" y="2505075"/>
            <a:chExt cx="480194" cy="545431"/>
          </a:xfrm>
        </p:grpSpPr>
        <p:sp>
          <p:nvSpPr>
            <p:cNvPr id="49" name="Arc 48"/>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a:stCxn id="49"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84" name="Object 3"/>
          <p:cNvGraphicFramePr>
            <a:graphicFrameLocks noChangeAspect="1"/>
          </p:cNvGraphicFramePr>
          <p:nvPr>
            <p:extLst>
              <p:ext uri="{D42A27DB-BD31-4B8C-83A1-F6EECF244321}">
                <p14:modId xmlns:p14="http://schemas.microsoft.com/office/powerpoint/2010/main" val="3148106319"/>
              </p:ext>
            </p:extLst>
          </p:nvPr>
        </p:nvGraphicFramePr>
        <p:xfrm>
          <a:off x="8202877" y="3094945"/>
          <a:ext cx="247650" cy="225425"/>
        </p:xfrm>
        <a:graphic>
          <a:graphicData uri="http://schemas.openxmlformats.org/presentationml/2006/ole">
            <mc:AlternateContent xmlns:mc="http://schemas.openxmlformats.org/markup-compatibility/2006">
              <mc:Choice xmlns:v="urn:schemas-microsoft-com:vml" Requires="v">
                <p:oleObj spid="_x0000_s1580453" name="Equation" r:id="rId4" imgW="152400" imgH="139700" progId="Equation.DSMT4">
                  <p:embed/>
                </p:oleObj>
              </mc:Choice>
              <mc:Fallback>
                <p:oleObj name="Equation" r:id="rId4" imgW="152400" imgH="139700" progId="Equation.DSMT4">
                  <p:embed/>
                  <p:pic>
                    <p:nvPicPr>
                      <p:cNvPr id="0" name=""/>
                      <p:cNvPicPr>
                        <a:picLocks noChangeAspect="1" noChangeArrowheads="1"/>
                      </p:cNvPicPr>
                      <p:nvPr/>
                    </p:nvPicPr>
                    <p:blipFill>
                      <a:blip r:embed="rId5"/>
                      <a:srcRect/>
                      <a:stretch>
                        <a:fillRect/>
                      </a:stretch>
                    </p:blipFill>
                    <p:spPr bwMode="auto">
                      <a:xfrm>
                        <a:off x="8202877" y="3094945"/>
                        <a:ext cx="247650" cy="225425"/>
                      </a:xfrm>
                      <a:prstGeom prst="rect">
                        <a:avLst/>
                      </a:prstGeom>
                      <a:noFill/>
                      <a:ln>
                        <a:noFill/>
                      </a:ln>
                      <a:effectLst/>
                    </p:spPr>
                  </p:pic>
                </p:oleObj>
              </mc:Fallback>
            </mc:AlternateContent>
          </a:graphicData>
        </a:graphic>
      </p:graphicFrame>
      <p:sp>
        <p:nvSpPr>
          <p:cNvPr id="42" name="Text Box 180"/>
          <p:cNvSpPr txBox="1">
            <a:spLocks/>
          </p:cNvSpPr>
          <p:nvPr/>
        </p:nvSpPr>
        <p:spPr bwMode="auto">
          <a:xfrm>
            <a:off x="263684" y="1520526"/>
            <a:ext cx="616251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Consider a rotating platform </a:t>
            </a:r>
            <a:r>
              <a:rPr lang="en-US" sz="2000" dirty="0">
                <a:latin typeface="Times New Roman"/>
                <a:cs typeface="Times New Roman"/>
              </a:rPr>
              <a:t>with a </a:t>
            </a:r>
            <a:r>
              <a:rPr lang="en-US" sz="2000" dirty="0">
                <a:solidFill>
                  <a:srgbClr val="0000FF"/>
                </a:solidFill>
                <a:latin typeface="Times New Roman"/>
                <a:cs typeface="Times New Roman"/>
              </a:rPr>
              <a:t>chair</a:t>
            </a:r>
            <a:r>
              <a:rPr lang="en-US" sz="2000" dirty="0">
                <a:latin typeface="Times New Roman"/>
                <a:cs typeface="Times New Roman"/>
              </a:rPr>
              <a:t> </a:t>
            </a:r>
            <a:r>
              <a:rPr lang="en-US" sz="2000" dirty="0">
                <a:solidFill>
                  <a:srgbClr val="0000FF"/>
                </a:solidFill>
                <a:latin typeface="Times New Roman"/>
                <a:cs typeface="Times New Roman"/>
              </a:rPr>
              <a:t>at</a:t>
            </a:r>
            <a:r>
              <a:rPr lang="en-US" sz="2000" dirty="0">
                <a:latin typeface="Times New Roman"/>
                <a:cs typeface="Times New Roman"/>
              </a:rPr>
              <a:t> its </a:t>
            </a:r>
            <a:r>
              <a:rPr lang="en-US" sz="2000" dirty="0">
                <a:solidFill>
                  <a:srgbClr val="0000FF"/>
                </a:solidFill>
                <a:latin typeface="Times New Roman"/>
                <a:cs typeface="Times New Roman"/>
              </a:rPr>
              <a:t>center</a:t>
            </a:r>
            <a:r>
              <a:rPr lang="en-US" sz="2000" dirty="0">
                <a:latin typeface="Times New Roman"/>
                <a:cs typeface="Times New Roman"/>
              </a:rPr>
              <a:t> that is </a:t>
            </a:r>
            <a:r>
              <a:rPr lang="en-US" sz="2000" dirty="0">
                <a:solidFill>
                  <a:srgbClr val="0000FF"/>
                </a:solidFill>
                <a:latin typeface="Times New Roman"/>
                <a:cs typeface="Times New Roman"/>
              </a:rPr>
              <a:t>rigged to ALWAYS face toward the wall:</a:t>
            </a:r>
          </a:p>
        </p:txBody>
      </p:sp>
      <p:sp>
        <p:nvSpPr>
          <p:cNvPr id="45" name="Rectangle 44"/>
          <p:cNvSpPr/>
          <p:nvPr/>
        </p:nvSpPr>
        <p:spPr>
          <a:xfrm>
            <a:off x="8022591" y="2918980"/>
            <a:ext cx="79768" cy="79768"/>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 Box 180"/>
          <p:cNvSpPr txBox="1">
            <a:spLocks/>
          </p:cNvSpPr>
          <p:nvPr/>
        </p:nvSpPr>
        <p:spPr bwMode="auto">
          <a:xfrm>
            <a:off x="517684" y="2549243"/>
            <a:ext cx="627681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You sit </a:t>
            </a:r>
            <a:r>
              <a:rPr lang="en-US" sz="2000" dirty="0">
                <a:latin typeface="Times New Roman"/>
                <a:cs typeface="Times New Roman"/>
              </a:rPr>
              <a:t>in the seat.  It takes </a:t>
            </a:r>
            <a:r>
              <a:rPr lang="en-US" sz="2000" dirty="0">
                <a:solidFill>
                  <a:srgbClr val="FF0000"/>
                </a:solidFill>
                <a:latin typeface="Times New Roman"/>
                <a:cs typeface="Times New Roman"/>
              </a:rPr>
              <a:t>10 seconds </a:t>
            </a:r>
            <a:r>
              <a:rPr lang="en-US" sz="2000" dirty="0">
                <a:latin typeface="Times New Roman"/>
                <a:cs typeface="Times New Roman"/>
              </a:rPr>
              <a:t>for the </a:t>
            </a:r>
            <a:r>
              <a:rPr lang="en-US" sz="2000" dirty="0">
                <a:solidFill>
                  <a:srgbClr val="0000FF"/>
                </a:solidFill>
                <a:latin typeface="Times New Roman"/>
                <a:cs typeface="Times New Roman"/>
              </a:rPr>
              <a:t>platform to rotate through one complete rotation</a:t>
            </a:r>
            <a:r>
              <a:rPr lang="en-US" sz="2000" dirty="0">
                <a:latin typeface="Times New Roman"/>
                <a:cs typeface="Times New Roman"/>
              </a:rPr>
              <a:t>.</a:t>
            </a:r>
          </a:p>
        </p:txBody>
      </p:sp>
      <p:sp>
        <p:nvSpPr>
          <p:cNvPr id="52" name="Text Box 180"/>
          <p:cNvSpPr txBox="1">
            <a:spLocks/>
          </p:cNvSpPr>
          <p:nvPr/>
        </p:nvSpPr>
        <p:spPr bwMode="auto">
          <a:xfrm>
            <a:off x="860583" y="3214984"/>
            <a:ext cx="6427629"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a.) What does </a:t>
            </a:r>
            <a:r>
              <a:rPr lang="en-US" sz="2000" dirty="0">
                <a:latin typeface="Times New Roman"/>
                <a:cs typeface="Times New Roman"/>
              </a:rPr>
              <a:t>the </a:t>
            </a:r>
            <a:r>
              <a:rPr lang="en-US" sz="2000" dirty="0">
                <a:solidFill>
                  <a:srgbClr val="0000FF"/>
                </a:solidFill>
                <a:latin typeface="Times New Roman"/>
                <a:cs typeface="Times New Roman"/>
              </a:rPr>
              <a:t>motion look like </a:t>
            </a:r>
            <a:r>
              <a:rPr lang="en-US" sz="2000" dirty="0">
                <a:latin typeface="Times New Roman"/>
                <a:cs typeface="Times New Roman"/>
              </a:rPr>
              <a:t>from your perspective, </a:t>
            </a:r>
            <a:r>
              <a:rPr lang="en-US" sz="2000" dirty="0">
                <a:solidFill>
                  <a:srgbClr val="0000FF"/>
                </a:solidFill>
                <a:latin typeface="Times New Roman"/>
                <a:cs typeface="Times New Roman"/>
              </a:rPr>
              <a:t>assuming</a:t>
            </a:r>
            <a:r>
              <a:rPr lang="en-US" sz="2000" dirty="0">
                <a:latin typeface="Times New Roman"/>
                <a:cs typeface="Times New Roman"/>
              </a:rPr>
              <a:t> a </a:t>
            </a:r>
            <a:r>
              <a:rPr lang="en-US" sz="2000" dirty="0">
                <a:solidFill>
                  <a:srgbClr val="0000FF"/>
                </a:solidFill>
                <a:latin typeface="Times New Roman"/>
                <a:cs typeface="Times New Roman"/>
              </a:rPr>
              <a:t>constant</a:t>
            </a:r>
            <a:r>
              <a:rPr lang="en-US" sz="2000" dirty="0">
                <a:latin typeface="Times New Roman"/>
                <a:cs typeface="Times New Roman"/>
              </a:rPr>
              <a:t> </a:t>
            </a:r>
            <a:r>
              <a:rPr lang="en-US" sz="2000" i="1" dirty="0">
                <a:solidFill>
                  <a:srgbClr val="0000FF"/>
                </a:solidFill>
                <a:latin typeface="Times New Roman"/>
                <a:cs typeface="Times New Roman"/>
              </a:rPr>
              <a:t>angular velocity</a:t>
            </a:r>
            <a:r>
              <a:rPr lang="en-US" sz="2000" dirty="0">
                <a:latin typeface="Times New Roman"/>
                <a:cs typeface="Times New Roman"/>
              </a:rPr>
              <a:t>?</a:t>
            </a:r>
          </a:p>
        </p:txBody>
      </p:sp>
      <p:sp>
        <p:nvSpPr>
          <p:cNvPr id="53" name="Text Box 180"/>
          <p:cNvSpPr txBox="1">
            <a:spLocks/>
          </p:cNvSpPr>
          <p:nvPr/>
        </p:nvSpPr>
        <p:spPr bwMode="auto">
          <a:xfrm>
            <a:off x="1200980" y="3859936"/>
            <a:ext cx="2951920" cy="36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1800" dirty="0">
                <a:latin typeface="Times New Roman"/>
                <a:cs typeface="Times New Roman"/>
              </a:rPr>
              <a:t>(It will move around you.)</a:t>
            </a:r>
          </a:p>
        </p:txBody>
      </p:sp>
      <p:sp>
        <p:nvSpPr>
          <p:cNvPr id="54" name="Text Box 180"/>
          <p:cNvSpPr txBox="1">
            <a:spLocks/>
          </p:cNvSpPr>
          <p:nvPr/>
        </p:nvSpPr>
        <p:spPr bwMode="auto">
          <a:xfrm>
            <a:off x="860584" y="4220474"/>
            <a:ext cx="802941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b.) Relative to the axis </a:t>
            </a:r>
            <a:r>
              <a:rPr lang="en-US" sz="2000" dirty="0">
                <a:latin typeface="Times New Roman"/>
                <a:cs typeface="Times New Roman"/>
              </a:rPr>
              <a:t>you are sitting on, what will be the </a:t>
            </a:r>
            <a:r>
              <a:rPr lang="en-US" sz="2000" dirty="0">
                <a:solidFill>
                  <a:srgbClr val="0000FF"/>
                </a:solidFill>
                <a:latin typeface="Times New Roman"/>
                <a:cs typeface="Times New Roman"/>
              </a:rPr>
              <a:t>platform’s</a:t>
            </a:r>
            <a:r>
              <a:rPr lang="en-US" sz="2000" dirty="0">
                <a:latin typeface="Times New Roman"/>
                <a:cs typeface="Times New Roman"/>
              </a:rPr>
              <a:t> </a:t>
            </a:r>
            <a:r>
              <a:rPr lang="en-US" sz="2000" i="1" dirty="0">
                <a:solidFill>
                  <a:srgbClr val="FF0000"/>
                </a:solidFill>
                <a:latin typeface="Times New Roman"/>
                <a:cs typeface="Times New Roman"/>
              </a:rPr>
              <a:t>angular velocity</a:t>
            </a:r>
            <a:r>
              <a:rPr lang="en-US" sz="2000" dirty="0">
                <a:latin typeface="Times New Roman"/>
                <a:cs typeface="Times New Roman"/>
              </a:rPr>
              <a:t>?</a:t>
            </a:r>
          </a:p>
        </p:txBody>
      </p:sp>
      <p:graphicFrame>
        <p:nvGraphicFramePr>
          <p:cNvPr id="55" name="Object 3"/>
          <p:cNvGraphicFramePr>
            <a:graphicFrameLocks noChangeAspect="1"/>
          </p:cNvGraphicFramePr>
          <p:nvPr>
            <p:extLst>
              <p:ext uri="{D42A27DB-BD31-4B8C-83A1-F6EECF244321}">
                <p14:modId xmlns:p14="http://schemas.microsoft.com/office/powerpoint/2010/main" val="941800507"/>
              </p:ext>
            </p:extLst>
          </p:nvPr>
        </p:nvGraphicFramePr>
        <p:xfrm>
          <a:off x="3495675" y="4919127"/>
          <a:ext cx="1609725" cy="944562"/>
        </p:xfrm>
        <a:graphic>
          <a:graphicData uri="http://schemas.openxmlformats.org/presentationml/2006/ole">
            <mc:AlternateContent xmlns:mc="http://schemas.openxmlformats.org/markup-compatibility/2006">
              <mc:Choice xmlns:v="urn:schemas-microsoft-com:vml" Requires="v">
                <p:oleObj spid="_x0000_s1580454" name="Equation" r:id="rId6" imgW="990600" imgH="584200" progId="Equation.DSMT4">
                  <p:embed/>
                </p:oleObj>
              </mc:Choice>
              <mc:Fallback>
                <p:oleObj name="Equation" r:id="rId6" imgW="990600" imgH="584200" progId="Equation.DSMT4">
                  <p:embed/>
                  <p:pic>
                    <p:nvPicPr>
                      <p:cNvPr id="0" name=""/>
                      <p:cNvPicPr>
                        <a:picLocks noChangeAspect="1" noChangeArrowheads="1"/>
                      </p:cNvPicPr>
                      <p:nvPr/>
                    </p:nvPicPr>
                    <p:blipFill>
                      <a:blip r:embed="rId7"/>
                      <a:srcRect/>
                      <a:stretch>
                        <a:fillRect/>
                      </a:stretch>
                    </p:blipFill>
                    <p:spPr bwMode="auto">
                      <a:xfrm>
                        <a:off x="3495675" y="4919127"/>
                        <a:ext cx="1609725" cy="944562"/>
                      </a:xfrm>
                      <a:prstGeom prst="rect">
                        <a:avLst/>
                      </a:prstGeom>
                      <a:noFill/>
                      <a:ln>
                        <a:noFill/>
                      </a:ln>
                      <a:effectLst/>
                    </p:spPr>
                  </p:pic>
                </p:oleObj>
              </mc:Fallback>
            </mc:AlternateContent>
          </a:graphicData>
        </a:graphic>
      </p:graphicFrame>
      <p:sp>
        <p:nvSpPr>
          <p:cNvPr id="23" name="Line 27"/>
          <p:cNvSpPr>
            <a:spLocks noChangeShapeType="1"/>
          </p:cNvSpPr>
          <p:nvPr/>
        </p:nvSpPr>
        <p:spPr bwMode="auto">
          <a:xfrm>
            <a:off x="7133893" y="1661438"/>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24" name="Line 27"/>
          <p:cNvSpPr>
            <a:spLocks noChangeShapeType="1"/>
          </p:cNvSpPr>
          <p:nvPr/>
        </p:nvSpPr>
        <p:spPr bwMode="auto">
          <a:xfrm>
            <a:off x="7591981" y="1661438"/>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25" name="Line 27"/>
          <p:cNvSpPr>
            <a:spLocks noChangeShapeType="1"/>
          </p:cNvSpPr>
          <p:nvPr/>
        </p:nvSpPr>
        <p:spPr bwMode="auto">
          <a:xfrm>
            <a:off x="8050069" y="1661438"/>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26" name="Line 27"/>
          <p:cNvSpPr>
            <a:spLocks noChangeShapeType="1"/>
          </p:cNvSpPr>
          <p:nvPr/>
        </p:nvSpPr>
        <p:spPr bwMode="auto">
          <a:xfrm>
            <a:off x="8508157" y="1661438"/>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27" name="Line 27"/>
          <p:cNvSpPr>
            <a:spLocks noChangeShapeType="1"/>
          </p:cNvSpPr>
          <p:nvPr/>
        </p:nvSpPr>
        <p:spPr bwMode="auto">
          <a:xfrm>
            <a:off x="8966245" y="1661438"/>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graphicFrame>
        <p:nvGraphicFramePr>
          <p:cNvPr id="29" name="Object 3"/>
          <p:cNvGraphicFramePr>
            <a:graphicFrameLocks noChangeAspect="1"/>
          </p:cNvGraphicFramePr>
          <p:nvPr>
            <p:extLst>
              <p:ext uri="{D42A27DB-BD31-4B8C-83A1-F6EECF244321}">
                <p14:modId xmlns:p14="http://schemas.microsoft.com/office/powerpoint/2010/main" val="1993132733"/>
              </p:ext>
            </p:extLst>
          </p:nvPr>
        </p:nvGraphicFramePr>
        <p:xfrm>
          <a:off x="7597677" y="1314075"/>
          <a:ext cx="866775" cy="266700"/>
        </p:xfrm>
        <a:graphic>
          <a:graphicData uri="http://schemas.openxmlformats.org/presentationml/2006/ole">
            <mc:AlternateContent xmlns:mc="http://schemas.openxmlformats.org/markup-compatibility/2006">
              <mc:Choice xmlns:v="urn:schemas-microsoft-com:vml" Requires="v">
                <p:oleObj spid="_x0000_s1580455" name="Equation" r:id="rId8" imgW="533400" imgH="165100" progId="Equation.DSMT4">
                  <p:embed/>
                </p:oleObj>
              </mc:Choice>
              <mc:Fallback>
                <p:oleObj name="Equation" r:id="rId8" imgW="533400" imgH="165100" progId="Equation.DSMT4">
                  <p:embed/>
                  <p:pic>
                    <p:nvPicPr>
                      <p:cNvPr id="0" name=""/>
                      <p:cNvPicPr>
                        <a:picLocks noChangeAspect="1" noChangeArrowheads="1"/>
                      </p:cNvPicPr>
                      <p:nvPr/>
                    </p:nvPicPr>
                    <p:blipFill>
                      <a:blip r:embed="rId9"/>
                      <a:srcRect/>
                      <a:stretch>
                        <a:fillRect/>
                      </a:stretch>
                    </p:blipFill>
                    <p:spPr bwMode="auto">
                      <a:xfrm>
                        <a:off x="7597677" y="1314075"/>
                        <a:ext cx="866775" cy="266700"/>
                      </a:xfrm>
                      <a:prstGeom prst="rect">
                        <a:avLst/>
                      </a:prstGeom>
                      <a:noFill/>
                      <a:ln>
                        <a:noFill/>
                      </a:ln>
                      <a:effectLst/>
                    </p:spPr>
                  </p:pic>
                </p:oleObj>
              </mc:Fallback>
            </mc:AlternateContent>
          </a:graphicData>
        </a:graphic>
      </p:graphicFrame>
      <p:graphicFrame>
        <p:nvGraphicFramePr>
          <p:cNvPr id="30" name="Object 3"/>
          <p:cNvGraphicFramePr>
            <a:graphicFrameLocks noChangeAspect="1"/>
          </p:cNvGraphicFramePr>
          <p:nvPr>
            <p:extLst>
              <p:ext uri="{D42A27DB-BD31-4B8C-83A1-F6EECF244321}">
                <p14:modId xmlns:p14="http://schemas.microsoft.com/office/powerpoint/2010/main" val="1953220125"/>
              </p:ext>
            </p:extLst>
          </p:nvPr>
        </p:nvGraphicFramePr>
        <p:xfrm>
          <a:off x="7400827" y="2772987"/>
          <a:ext cx="577850" cy="266700"/>
        </p:xfrm>
        <a:graphic>
          <a:graphicData uri="http://schemas.openxmlformats.org/presentationml/2006/ole">
            <mc:AlternateContent xmlns:mc="http://schemas.openxmlformats.org/markup-compatibility/2006">
              <mc:Choice xmlns:v="urn:schemas-microsoft-com:vml" Requires="v">
                <p:oleObj spid="_x0000_s1580456" name="Equation" r:id="rId10" imgW="355600" imgH="165100" progId="Equation.DSMT4">
                  <p:embed/>
                </p:oleObj>
              </mc:Choice>
              <mc:Fallback>
                <p:oleObj name="Equation" r:id="rId10" imgW="355600" imgH="165100" progId="Equation.DSMT4">
                  <p:embed/>
                  <p:pic>
                    <p:nvPicPr>
                      <p:cNvPr id="0" name=""/>
                      <p:cNvPicPr>
                        <a:picLocks noChangeAspect="1" noChangeArrowheads="1"/>
                      </p:cNvPicPr>
                      <p:nvPr/>
                    </p:nvPicPr>
                    <p:blipFill>
                      <a:blip r:embed="rId11"/>
                      <a:srcRect/>
                      <a:stretch>
                        <a:fillRect/>
                      </a:stretch>
                    </p:blipFill>
                    <p:spPr bwMode="auto">
                      <a:xfrm>
                        <a:off x="7400827" y="2772987"/>
                        <a:ext cx="577850" cy="2667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170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dissolve">
                                      <p:cBhvr>
                                        <p:cTn id="15" dur="500"/>
                                        <p:tgtEl>
                                          <p:spTgt spid="66"/>
                                        </p:tgtEl>
                                      </p:cBhvr>
                                    </p:animEffect>
                                  </p:childTnLst>
                                </p:cTn>
                              </p:par>
                              <p:par>
                                <p:cTn id="16" presetID="9"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dissolve">
                                      <p:cBhvr>
                                        <p:cTn id="18" dur="500"/>
                                        <p:tgtEl>
                                          <p:spTgt spid="48"/>
                                        </p:tgtEl>
                                      </p:cBhvr>
                                    </p:animEffect>
                                  </p:childTnLst>
                                </p:cTn>
                              </p:par>
                              <p:par>
                                <p:cTn id="19" presetID="9"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dissolve">
                                      <p:cBhvr>
                                        <p:cTn id="21" dur="500"/>
                                        <p:tgtEl>
                                          <p:spTgt spid="8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dissolve">
                                      <p:cBhvr>
                                        <p:cTn id="24" dur="500"/>
                                        <p:tgtEl>
                                          <p:spTgt spid="4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dissolve">
                                      <p:cBhvr>
                                        <p:cTn id="36" dur="500"/>
                                        <p:tgtEl>
                                          <p:spTgt spid="2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par>
                                <p:cTn id="40" presetID="9"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ssolve">
                                      <p:cBhvr>
                                        <p:cTn id="42" dur="500"/>
                                        <p:tgtEl>
                                          <p:spTgt spid="29"/>
                                        </p:tgtEl>
                                      </p:cBhvr>
                                    </p:animEffect>
                                  </p:childTnLst>
                                </p:cTn>
                              </p:par>
                              <p:par>
                                <p:cTn id="43" presetID="9"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dissolv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dissolve">
                                      <p:cBhvr>
                                        <p:cTn id="50" dur="5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dissolv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dissolve">
                                      <p:cBhvr>
                                        <p:cTn id="60" dur="500"/>
                                        <p:tgtEl>
                                          <p:spTgt spid="5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dissolve">
                                      <p:cBhvr>
                                        <p:cTn id="65" dur="500"/>
                                        <p:tgtEl>
                                          <p:spTgt spid="54"/>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dissolve">
                                      <p:cBhvr>
                                        <p:cTn id="7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6" grpId="0" animBg="1"/>
      <p:bldP spid="42" grpId="0"/>
      <p:bldP spid="45" grpId="0" animBg="1"/>
      <p:bldP spid="51" grpId="0"/>
      <p:bldP spid="52" grpId="0"/>
      <p:bldP spid="53" grpId="0"/>
      <p:bldP spid="54" grpId="0"/>
      <p:bldP spid="23" grpId="0" animBg="1"/>
      <p:bldP spid="24"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180"/>
          <p:cNvSpPr txBox="1">
            <a:spLocks/>
          </p:cNvSpPr>
          <p:nvPr/>
        </p:nvSpPr>
        <p:spPr bwMode="auto">
          <a:xfrm>
            <a:off x="263684" y="359441"/>
            <a:ext cx="6365716" cy="1929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The chair </a:t>
            </a:r>
            <a:r>
              <a:rPr lang="en-US" sz="2000" dirty="0">
                <a:latin typeface="Times New Roman"/>
                <a:cs typeface="Times New Roman"/>
              </a:rPr>
              <a:t>is now </a:t>
            </a:r>
            <a:r>
              <a:rPr lang="en-US" sz="2000" dirty="0">
                <a:solidFill>
                  <a:srgbClr val="FF0000"/>
                </a:solidFill>
                <a:latin typeface="Times New Roman"/>
                <a:cs typeface="Times New Roman"/>
              </a:rPr>
              <a:t>placed at the edge </a:t>
            </a:r>
            <a:r>
              <a:rPr lang="en-US" sz="2000" dirty="0">
                <a:latin typeface="Times New Roman"/>
                <a:cs typeface="Times New Roman"/>
              </a:rPr>
              <a:t>of the platform.  It is </a:t>
            </a:r>
            <a:r>
              <a:rPr lang="en-US" sz="2000" dirty="0">
                <a:solidFill>
                  <a:srgbClr val="0000FF"/>
                </a:solidFill>
                <a:latin typeface="Times New Roman"/>
                <a:cs typeface="Times New Roman"/>
              </a:rPr>
              <a:t>still rigged </a:t>
            </a:r>
            <a:r>
              <a:rPr lang="en-US" sz="2000" dirty="0">
                <a:latin typeface="Times New Roman"/>
                <a:cs typeface="Times New Roman"/>
              </a:rPr>
              <a:t>to always </a:t>
            </a:r>
            <a:r>
              <a:rPr lang="en-US" sz="2000" dirty="0">
                <a:solidFill>
                  <a:srgbClr val="0000FF"/>
                </a:solidFill>
                <a:latin typeface="Times New Roman"/>
                <a:cs typeface="Times New Roman"/>
              </a:rPr>
              <a:t>face toward the wall</a:t>
            </a:r>
            <a:r>
              <a:rPr lang="en-US" sz="2000" dirty="0">
                <a:latin typeface="Times New Roman"/>
                <a:cs typeface="Times New Roman"/>
              </a:rPr>
              <a:t>.  Just as was the previous case, it </a:t>
            </a:r>
            <a:r>
              <a:rPr lang="en-US" sz="2000" dirty="0">
                <a:solidFill>
                  <a:srgbClr val="FF0000"/>
                </a:solidFill>
                <a:latin typeface="Times New Roman"/>
                <a:cs typeface="Times New Roman"/>
              </a:rPr>
              <a:t>takes 10 seconds </a:t>
            </a:r>
            <a:r>
              <a:rPr lang="en-US" sz="2000" dirty="0">
                <a:latin typeface="Times New Roman"/>
                <a:cs typeface="Times New Roman"/>
              </a:rPr>
              <a:t>for the disk </a:t>
            </a:r>
            <a:r>
              <a:rPr lang="en-US" sz="2000" dirty="0">
                <a:solidFill>
                  <a:srgbClr val="FF0000"/>
                </a:solidFill>
                <a:latin typeface="Times New Roman"/>
                <a:cs typeface="Times New Roman"/>
              </a:rPr>
              <a:t>to move </a:t>
            </a:r>
            <a:r>
              <a:rPr lang="en-US" sz="2000" dirty="0">
                <a:latin typeface="Times New Roman"/>
                <a:cs typeface="Times New Roman"/>
              </a:rPr>
              <a:t>through </a:t>
            </a:r>
            <a:r>
              <a:rPr lang="en-US" sz="2000" dirty="0">
                <a:solidFill>
                  <a:srgbClr val="FF0000"/>
                </a:solidFill>
                <a:latin typeface="Times New Roman"/>
                <a:cs typeface="Times New Roman"/>
              </a:rPr>
              <a:t>one rotation</a:t>
            </a:r>
            <a:r>
              <a:rPr lang="en-US" sz="2000" dirty="0">
                <a:latin typeface="Times New Roman"/>
                <a:cs typeface="Times New Roman"/>
              </a:rPr>
              <a:t>.  </a:t>
            </a:r>
            <a:r>
              <a:rPr lang="en-US" sz="2000" dirty="0">
                <a:solidFill>
                  <a:srgbClr val="0000FF"/>
                </a:solidFill>
                <a:latin typeface="Times New Roman"/>
                <a:cs typeface="Times New Roman"/>
              </a:rPr>
              <a:t>From your perspective</a:t>
            </a:r>
            <a:r>
              <a:rPr lang="en-US" sz="2000" dirty="0">
                <a:latin typeface="Times New Roman"/>
                <a:cs typeface="Times New Roman"/>
              </a:rPr>
              <a:t>, </a:t>
            </a:r>
            <a:r>
              <a:rPr lang="en-US" sz="2000" dirty="0">
                <a:solidFill>
                  <a:srgbClr val="008000"/>
                </a:solidFill>
                <a:latin typeface="Times New Roman"/>
                <a:cs typeface="Times New Roman"/>
              </a:rPr>
              <a:t>what does the motion look like</a:t>
            </a:r>
            <a:r>
              <a:rPr lang="en-US" sz="2000" dirty="0">
                <a:latin typeface="Times New Roman"/>
                <a:cs typeface="Times New Roman"/>
              </a:rPr>
              <a:t>, and </a:t>
            </a:r>
            <a:r>
              <a:rPr lang="en-US" sz="2000" dirty="0">
                <a:solidFill>
                  <a:srgbClr val="0000FF"/>
                </a:solidFill>
                <a:latin typeface="Times New Roman"/>
                <a:cs typeface="Times New Roman"/>
              </a:rPr>
              <a:t>what is </a:t>
            </a:r>
            <a:r>
              <a:rPr lang="en-US" sz="2000" dirty="0">
                <a:latin typeface="Times New Roman"/>
                <a:cs typeface="Times New Roman"/>
              </a:rPr>
              <a:t>the </a:t>
            </a:r>
            <a:r>
              <a:rPr lang="en-US" sz="2000" dirty="0">
                <a:solidFill>
                  <a:srgbClr val="0000FF"/>
                </a:solidFill>
                <a:latin typeface="Times New Roman"/>
                <a:cs typeface="Times New Roman"/>
              </a:rPr>
              <a:t>angular velocity </a:t>
            </a:r>
            <a:r>
              <a:rPr lang="en-US" sz="2000" dirty="0">
                <a:latin typeface="Times New Roman"/>
                <a:cs typeface="Times New Roman"/>
              </a:rPr>
              <a:t>of the disk </a:t>
            </a:r>
            <a:r>
              <a:rPr lang="en-US" sz="2000" dirty="0">
                <a:solidFill>
                  <a:srgbClr val="FF0000"/>
                </a:solidFill>
                <a:latin typeface="Times New Roman"/>
                <a:cs typeface="Times New Roman"/>
              </a:rPr>
              <a:t>about your position</a:t>
            </a:r>
            <a:r>
              <a:rPr lang="en-US" sz="2000" dirty="0">
                <a:latin typeface="Times New Roman"/>
                <a:cs typeface="Times New Roman"/>
              </a:rPr>
              <a:t>?</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18.)</a:t>
            </a:r>
          </a:p>
        </p:txBody>
      </p:sp>
      <p:sp>
        <p:nvSpPr>
          <p:cNvPr id="51" name="Text Box 180"/>
          <p:cNvSpPr txBox="1">
            <a:spLocks/>
          </p:cNvSpPr>
          <p:nvPr/>
        </p:nvSpPr>
        <p:spPr bwMode="auto">
          <a:xfrm>
            <a:off x="517683" y="2289200"/>
            <a:ext cx="694832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Following the motion as seen by you in the chair at the edge:</a:t>
            </a:r>
            <a:endParaRPr lang="en-US" sz="2000" dirty="0">
              <a:latin typeface="Times New Roman"/>
              <a:cs typeface="Times New Roman"/>
            </a:endParaRPr>
          </a:p>
        </p:txBody>
      </p:sp>
      <p:sp>
        <p:nvSpPr>
          <p:cNvPr id="22" name="Oval 21"/>
          <p:cNvSpPr/>
          <p:nvPr/>
        </p:nvSpPr>
        <p:spPr>
          <a:xfrm>
            <a:off x="7156549" y="1058094"/>
            <a:ext cx="1546225" cy="1546225"/>
          </a:xfrm>
          <a:prstGeom prst="ellipse">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ine 31"/>
          <p:cNvSpPr>
            <a:spLocks noChangeShapeType="1"/>
          </p:cNvSpPr>
          <p:nvPr/>
        </p:nvSpPr>
        <p:spPr bwMode="auto">
          <a:xfrm flipH="1">
            <a:off x="7930811" y="929569"/>
            <a:ext cx="0" cy="1854427"/>
          </a:xfrm>
          <a:prstGeom prst="line">
            <a:avLst/>
          </a:prstGeom>
          <a:noFill/>
          <a:ln w="9525" cmpd="sng">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4" name="Group 23"/>
          <p:cNvGrpSpPr/>
          <p:nvPr/>
        </p:nvGrpSpPr>
        <p:grpSpPr>
          <a:xfrm rot="7299133">
            <a:off x="7689422" y="803530"/>
            <a:ext cx="480194" cy="545431"/>
            <a:chOff x="6968697" y="2505075"/>
            <a:chExt cx="480194" cy="545431"/>
          </a:xfrm>
        </p:grpSpPr>
        <p:sp>
          <p:nvSpPr>
            <p:cNvPr id="25" name="Arc 24"/>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a:stCxn id="25"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8" name="Object 3"/>
          <p:cNvGraphicFramePr>
            <a:graphicFrameLocks noChangeAspect="1"/>
          </p:cNvGraphicFramePr>
          <p:nvPr>
            <p:extLst>
              <p:ext uri="{D42A27DB-BD31-4B8C-83A1-F6EECF244321}">
                <p14:modId xmlns:p14="http://schemas.microsoft.com/office/powerpoint/2010/main" val="1021575351"/>
              </p:ext>
            </p:extLst>
          </p:nvPr>
        </p:nvGraphicFramePr>
        <p:xfrm>
          <a:off x="8071213" y="1173520"/>
          <a:ext cx="247650" cy="225425"/>
        </p:xfrm>
        <a:graphic>
          <a:graphicData uri="http://schemas.openxmlformats.org/presentationml/2006/ole">
            <mc:AlternateContent xmlns:mc="http://schemas.openxmlformats.org/markup-compatibility/2006">
              <mc:Choice xmlns:v="urn:schemas-microsoft-com:vml" Requires="v">
                <p:oleObj spid="_x0000_s1581774" name="Equation" r:id="rId4" imgW="152400" imgH="139700" progId="Equation.DSMT4">
                  <p:embed/>
                </p:oleObj>
              </mc:Choice>
              <mc:Fallback>
                <p:oleObj name="Equation" r:id="rId4" imgW="152400" imgH="139700" progId="Equation.DSMT4">
                  <p:embed/>
                  <p:pic>
                    <p:nvPicPr>
                      <p:cNvPr id="0" name=""/>
                      <p:cNvPicPr>
                        <a:picLocks noChangeAspect="1" noChangeArrowheads="1"/>
                      </p:cNvPicPr>
                      <p:nvPr/>
                    </p:nvPicPr>
                    <p:blipFill>
                      <a:blip r:embed="rId5"/>
                      <a:srcRect/>
                      <a:stretch>
                        <a:fillRect/>
                      </a:stretch>
                    </p:blipFill>
                    <p:spPr bwMode="auto">
                      <a:xfrm>
                        <a:off x="8071213" y="1173520"/>
                        <a:ext cx="247650" cy="225425"/>
                      </a:xfrm>
                      <a:prstGeom prst="rect">
                        <a:avLst/>
                      </a:prstGeom>
                      <a:noFill/>
                      <a:ln>
                        <a:noFill/>
                      </a:ln>
                      <a:effectLst/>
                    </p:spPr>
                  </p:pic>
                </p:oleObj>
              </mc:Fallback>
            </mc:AlternateContent>
          </a:graphicData>
        </a:graphic>
      </p:graphicFrame>
      <p:sp>
        <p:nvSpPr>
          <p:cNvPr id="29" name="Rectangle 28"/>
          <p:cNvSpPr/>
          <p:nvPr/>
        </p:nvSpPr>
        <p:spPr>
          <a:xfrm>
            <a:off x="7890927" y="1022955"/>
            <a:ext cx="79768" cy="79768"/>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ine 27"/>
          <p:cNvSpPr>
            <a:spLocks noChangeShapeType="1"/>
          </p:cNvSpPr>
          <p:nvPr/>
        </p:nvSpPr>
        <p:spPr bwMode="auto">
          <a:xfrm>
            <a:off x="7002229" y="540113"/>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31" name="Line 27"/>
          <p:cNvSpPr>
            <a:spLocks noChangeShapeType="1"/>
          </p:cNvSpPr>
          <p:nvPr/>
        </p:nvSpPr>
        <p:spPr bwMode="auto">
          <a:xfrm>
            <a:off x="7460317" y="540113"/>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32" name="Line 27"/>
          <p:cNvSpPr>
            <a:spLocks noChangeShapeType="1"/>
          </p:cNvSpPr>
          <p:nvPr/>
        </p:nvSpPr>
        <p:spPr bwMode="auto">
          <a:xfrm>
            <a:off x="7918405" y="540113"/>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33" name="Line 27"/>
          <p:cNvSpPr>
            <a:spLocks noChangeShapeType="1"/>
          </p:cNvSpPr>
          <p:nvPr/>
        </p:nvSpPr>
        <p:spPr bwMode="auto">
          <a:xfrm>
            <a:off x="8376493" y="540113"/>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34" name="Line 27"/>
          <p:cNvSpPr>
            <a:spLocks noChangeShapeType="1"/>
          </p:cNvSpPr>
          <p:nvPr/>
        </p:nvSpPr>
        <p:spPr bwMode="auto">
          <a:xfrm>
            <a:off x="8834581" y="540113"/>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graphicFrame>
        <p:nvGraphicFramePr>
          <p:cNvPr id="35" name="Object 3"/>
          <p:cNvGraphicFramePr>
            <a:graphicFrameLocks noChangeAspect="1"/>
          </p:cNvGraphicFramePr>
          <p:nvPr>
            <p:extLst>
              <p:ext uri="{D42A27DB-BD31-4B8C-83A1-F6EECF244321}">
                <p14:modId xmlns:p14="http://schemas.microsoft.com/office/powerpoint/2010/main" val="1001216011"/>
              </p:ext>
            </p:extLst>
          </p:nvPr>
        </p:nvGraphicFramePr>
        <p:xfrm>
          <a:off x="7466013" y="192750"/>
          <a:ext cx="866775" cy="266700"/>
        </p:xfrm>
        <a:graphic>
          <a:graphicData uri="http://schemas.openxmlformats.org/presentationml/2006/ole">
            <mc:AlternateContent xmlns:mc="http://schemas.openxmlformats.org/markup-compatibility/2006">
              <mc:Choice xmlns:v="urn:schemas-microsoft-com:vml" Requires="v">
                <p:oleObj spid="_x0000_s1581775" name="Equation" r:id="rId6" imgW="533400" imgH="165100" progId="Equation.DSMT4">
                  <p:embed/>
                </p:oleObj>
              </mc:Choice>
              <mc:Fallback>
                <p:oleObj name="Equation" r:id="rId6" imgW="533400" imgH="165100" progId="Equation.DSMT4">
                  <p:embed/>
                  <p:pic>
                    <p:nvPicPr>
                      <p:cNvPr id="0" name=""/>
                      <p:cNvPicPr>
                        <a:picLocks noChangeAspect="1" noChangeArrowheads="1"/>
                      </p:cNvPicPr>
                      <p:nvPr/>
                    </p:nvPicPr>
                    <p:blipFill>
                      <a:blip r:embed="rId7"/>
                      <a:srcRect/>
                      <a:stretch>
                        <a:fillRect/>
                      </a:stretch>
                    </p:blipFill>
                    <p:spPr bwMode="auto">
                      <a:xfrm>
                        <a:off x="7466013" y="192750"/>
                        <a:ext cx="866775" cy="266700"/>
                      </a:xfrm>
                      <a:prstGeom prst="rect">
                        <a:avLst/>
                      </a:prstGeom>
                      <a:noFill/>
                      <a:ln>
                        <a:noFill/>
                      </a:ln>
                      <a:effectLst/>
                    </p:spPr>
                  </p:pic>
                </p:oleObj>
              </mc:Fallback>
            </mc:AlternateContent>
          </a:graphicData>
        </a:graphic>
      </p:graphicFrame>
      <p:graphicFrame>
        <p:nvGraphicFramePr>
          <p:cNvPr id="36" name="Object 3"/>
          <p:cNvGraphicFramePr>
            <a:graphicFrameLocks noChangeAspect="1"/>
          </p:cNvGraphicFramePr>
          <p:nvPr>
            <p:extLst>
              <p:ext uri="{D42A27DB-BD31-4B8C-83A1-F6EECF244321}">
                <p14:modId xmlns:p14="http://schemas.microsoft.com/office/powerpoint/2010/main" val="1426724129"/>
              </p:ext>
            </p:extLst>
          </p:nvPr>
        </p:nvGraphicFramePr>
        <p:xfrm>
          <a:off x="7269163" y="876962"/>
          <a:ext cx="577850" cy="266700"/>
        </p:xfrm>
        <a:graphic>
          <a:graphicData uri="http://schemas.openxmlformats.org/presentationml/2006/ole">
            <mc:AlternateContent xmlns:mc="http://schemas.openxmlformats.org/markup-compatibility/2006">
              <mc:Choice xmlns:v="urn:schemas-microsoft-com:vml" Requires="v">
                <p:oleObj spid="_x0000_s1581776" name="Equation" r:id="rId8" imgW="355600" imgH="165100" progId="Equation.DSMT4">
                  <p:embed/>
                </p:oleObj>
              </mc:Choice>
              <mc:Fallback>
                <p:oleObj name="Equation" r:id="rId8" imgW="355600" imgH="165100" progId="Equation.DSMT4">
                  <p:embed/>
                  <p:pic>
                    <p:nvPicPr>
                      <p:cNvPr id="0" name=""/>
                      <p:cNvPicPr>
                        <a:picLocks noChangeAspect="1" noChangeArrowheads="1"/>
                      </p:cNvPicPr>
                      <p:nvPr/>
                    </p:nvPicPr>
                    <p:blipFill>
                      <a:blip r:embed="rId9"/>
                      <a:srcRect/>
                      <a:stretch>
                        <a:fillRect/>
                      </a:stretch>
                    </p:blipFill>
                    <p:spPr bwMode="auto">
                      <a:xfrm>
                        <a:off x="7269163" y="876962"/>
                        <a:ext cx="577850" cy="266700"/>
                      </a:xfrm>
                      <a:prstGeom prst="rect">
                        <a:avLst/>
                      </a:prstGeom>
                      <a:noFill/>
                      <a:ln>
                        <a:noFill/>
                      </a:ln>
                      <a:effectLst/>
                    </p:spPr>
                  </p:pic>
                </p:oleObj>
              </mc:Fallback>
            </mc:AlternateContent>
          </a:graphicData>
        </a:graphic>
      </p:graphicFrame>
      <p:grpSp>
        <p:nvGrpSpPr>
          <p:cNvPr id="4" name="Group 3"/>
          <p:cNvGrpSpPr/>
          <p:nvPr/>
        </p:nvGrpSpPr>
        <p:grpSpPr>
          <a:xfrm>
            <a:off x="5071593" y="4387014"/>
            <a:ext cx="917674" cy="1156034"/>
            <a:chOff x="895449" y="3833349"/>
            <a:chExt cx="1546225" cy="1947847"/>
          </a:xfrm>
        </p:grpSpPr>
        <p:sp>
          <p:nvSpPr>
            <p:cNvPr id="37" name="Oval 36"/>
            <p:cNvSpPr/>
            <p:nvPr/>
          </p:nvSpPr>
          <p:spPr>
            <a:xfrm>
              <a:off x="895449" y="4055294"/>
              <a:ext cx="1546225" cy="1546225"/>
            </a:xfrm>
            <a:prstGeom prst="ellipse">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Line 31"/>
            <p:cNvSpPr>
              <a:spLocks noChangeShapeType="1"/>
            </p:cNvSpPr>
            <p:nvPr/>
          </p:nvSpPr>
          <p:spPr bwMode="auto">
            <a:xfrm flipH="1">
              <a:off x="1669711" y="3926769"/>
              <a:ext cx="0" cy="1854427"/>
            </a:xfrm>
            <a:prstGeom prst="line">
              <a:avLst/>
            </a:prstGeom>
            <a:noFill/>
            <a:ln w="9525" cmpd="sng">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39" name="Group 38"/>
            <p:cNvGrpSpPr/>
            <p:nvPr/>
          </p:nvGrpSpPr>
          <p:grpSpPr>
            <a:xfrm rot="7299133">
              <a:off x="1428322" y="3800730"/>
              <a:ext cx="480194" cy="545431"/>
              <a:chOff x="6968697" y="2505075"/>
              <a:chExt cx="480194" cy="545431"/>
            </a:xfrm>
          </p:grpSpPr>
          <p:sp>
            <p:nvSpPr>
              <p:cNvPr id="40" name="Arc 39"/>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a:stCxn id="40"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7" name="Rectangle 46"/>
            <p:cNvSpPr/>
            <p:nvPr/>
          </p:nvSpPr>
          <p:spPr>
            <a:xfrm>
              <a:off x="1629827" y="4020155"/>
              <a:ext cx="79768" cy="79768"/>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Line 27"/>
          <p:cNvSpPr>
            <a:spLocks noChangeShapeType="1"/>
          </p:cNvSpPr>
          <p:nvPr/>
        </p:nvSpPr>
        <p:spPr bwMode="auto">
          <a:xfrm>
            <a:off x="5660583" y="3319982"/>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57" name="Line 27"/>
          <p:cNvSpPr>
            <a:spLocks noChangeShapeType="1"/>
          </p:cNvSpPr>
          <p:nvPr/>
        </p:nvSpPr>
        <p:spPr bwMode="auto">
          <a:xfrm>
            <a:off x="6118671" y="3319982"/>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58" name="Line 27"/>
          <p:cNvSpPr>
            <a:spLocks noChangeShapeType="1"/>
          </p:cNvSpPr>
          <p:nvPr/>
        </p:nvSpPr>
        <p:spPr bwMode="auto">
          <a:xfrm>
            <a:off x="6576759" y="3319982"/>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59" name="Line 27"/>
          <p:cNvSpPr>
            <a:spLocks noChangeShapeType="1"/>
          </p:cNvSpPr>
          <p:nvPr/>
        </p:nvSpPr>
        <p:spPr bwMode="auto">
          <a:xfrm>
            <a:off x="7034847" y="3319982"/>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60" name="Line 27"/>
          <p:cNvSpPr>
            <a:spLocks noChangeShapeType="1"/>
          </p:cNvSpPr>
          <p:nvPr/>
        </p:nvSpPr>
        <p:spPr bwMode="auto">
          <a:xfrm>
            <a:off x="7492935" y="3319982"/>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graphicFrame>
        <p:nvGraphicFramePr>
          <p:cNvPr id="61" name="Object 3"/>
          <p:cNvGraphicFramePr>
            <a:graphicFrameLocks noChangeAspect="1"/>
          </p:cNvGraphicFramePr>
          <p:nvPr>
            <p:extLst>
              <p:ext uri="{D42A27DB-BD31-4B8C-83A1-F6EECF244321}">
                <p14:modId xmlns:p14="http://schemas.microsoft.com/office/powerpoint/2010/main" val="2566101242"/>
              </p:ext>
            </p:extLst>
          </p:nvPr>
        </p:nvGraphicFramePr>
        <p:xfrm>
          <a:off x="5810082" y="2972619"/>
          <a:ext cx="866775" cy="266700"/>
        </p:xfrm>
        <a:graphic>
          <a:graphicData uri="http://schemas.openxmlformats.org/presentationml/2006/ole">
            <mc:AlternateContent xmlns:mc="http://schemas.openxmlformats.org/markup-compatibility/2006">
              <mc:Choice xmlns:v="urn:schemas-microsoft-com:vml" Requires="v">
                <p:oleObj spid="_x0000_s1581777" name="Equation" r:id="rId10" imgW="533400" imgH="165100" progId="Equation.DSMT4">
                  <p:embed/>
                </p:oleObj>
              </mc:Choice>
              <mc:Fallback>
                <p:oleObj name="Equation" r:id="rId10" imgW="533400" imgH="165100" progId="Equation.DSMT4">
                  <p:embed/>
                  <p:pic>
                    <p:nvPicPr>
                      <p:cNvPr id="0" name=""/>
                      <p:cNvPicPr>
                        <a:picLocks noChangeAspect="1" noChangeArrowheads="1"/>
                      </p:cNvPicPr>
                      <p:nvPr/>
                    </p:nvPicPr>
                    <p:blipFill>
                      <a:blip r:embed="rId11"/>
                      <a:srcRect/>
                      <a:stretch>
                        <a:fillRect/>
                      </a:stretch>
                    </p:blipFill>
                    <p:spPr bwMode="auto">
                      <a:xfrm>
                        <a:off x="5810082" y="2972619"/>
                        <a:ext cx="866775" cy="266700"/>
                      </a:xfrm>
                      <a:prstGeom prst="rect">
                        <a:avLst/>
                      </a:prstGeom>
                      <a:noFill/>
                      <a:ln>
                        <a:noFill/>
                      </a:ln>
                      <a:effectLst/>
                    </p:spPr>
                  </p:pic>
                </p:oleObj>
              </mc:Fallback>
            </mc:AlternateContent>
          </a:graphicData>
        </a:graphic>
      </p:graphicFrame>
      <p:graphicFrame>
        <p:nvGraphicFramePr>
          <p:cNvPr id="62" name="Object 3"/>
          <p:cNvGraphicFramePr>
            <a:graphicFrameLocks noChangeAspect="1"/>
          </p:cNvGraphicFramePr>
          <p:nvPr>
            <p:extLst>
              <p:ext uri="{D42A27DB-BD31-4B8C-83A1-F6EECF244321}">
                <p14:modId xmlns:p14="http://schemas.microsoft.com/office/powerpoint/2010/main" val="119957013"/>
              </p:ext>
            </p:extLst>
          </p:nvPr>
        </p:nvGraphicFramePr>
        <p:xfrm>
          <a:off x="4976933" y="4241431"/>
          <a:ext cx="577850" cy="266700"/>
        </p:xfrm>
        <a:graphic>
          <a:graphicData uri="http://schemas.openxmlformats.org/presentationml/2006/ole">
            <mc:AlternateContent xmlns:mc="http://schemas.openxmlformats.org/markup-compatibility/2006">
              <mc:Choice xmlns:v="urn:schemas-microsoft-com:vml" Requires="v">
                <p:oleObj spid="_x0000_s1581778" name="Equation" r:id="rId12" imgW="355600" imgH="165100" progId="Equation.DSMT4">
                  <p:embed/>
                </p:oleObj>
              </mc:Choice>
              <mc:Fallback>
                <p:oleObj name="Equation" r:id="rId12" imgW="355600" imgH="165100" progId="Equation.DSMT4">
                  <p:embed/>
                  <p:pic>
                    <p:nvPicPr>
                      <p:cNvPr id="0" name=""/>
                      <p:cNvPicPr>
                        <a:picLocks noChangeAspect="1" noChangeArrowheads="1"/>
                      </p:cNvPicPr>
                      <p:nvPr/>
                    </p:nvPicPr>
                    <p:blipFill>
                      <a:blip r:embed="rId9"/>
                      <a:srcRect/>
                      <a:stretch>
                        <a:fillRect/>
                      </a:stretch>
                    </p:blipFill>
                    <p:spPr bwMode="auto">
                      <a:xfrm>
                        <a:off x="4976933" y="4241431"/>
                        <a:ext cx="577850" cy="266700"/>
                      </a:xfrm>
                      <a:prstGeom prst="rect">
                        <a:avLst/>
                      </a:prstGeom>
                      <a:noFill/>
                      <a:ln>
                        <a:noFill/>
                      </a:ln>
                      <a:effectLst/>
                    </p:spPr>
                  </p:pic>
                </p:oleObj>
              </mc:Fallback>
            </mc:AlternateContent>
          </a:graphicData>
        </a:graphic>
      </p:graphicFrame>
      <p:cxnSp>
        <p:nvCxnSpPr>
          <p:cNvPr id="7" name="Straight Connector 6"/>
          <p:cNvCxnSpPr/>
          <p:nvPr/>
        </p:nvCxnSpPr>
        <p:spPr>
          <a:xfrm flipV="1">
            <a:off x="5001347" y="4513627"/>
            <a:ext cx="3310449" cy="5110"/>
          </a:xfrm>
          <a:prstGeom prst="line">
            <a:avLst/>
          </a:pr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cxnSp>
      <p:sp>
        <p:nvSpPr>
          <p:cNvPr id="74" name="Oval 73"/>
          <p:cNvSpPr/>
          <p:nvPr/>
        </p:nvSpPr>
        <p:spPr>
          <a:xfrm rot="16200000">
            <a:off x="6697712" y="4059900"/>
            <a:ext cx="917674" cy="917674"/>
          </a:xfrm>
          <a:prstGeom prst="ellipse">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Line 31"/>
          <p:cNvSpPr>
            <a:spLocks noChangeShapeType="1"/>
          </p:cNvSpPr>
          <p:nvPr/>
        </p:nvSpPr>
        <p:spPr bwMode="auto">
          <a:xfrm flipH="1">
            <a:off x="7171728" y="3967760"/>
            <a:ext cx="0" cy="1100590"/>
          </a:xfrm>
          <a:prstGeom prst="line">
            <a:avLst/>
          </a:prstGeom>
          <a:noFill/>
          <a:ln w="9525" cmpd="sng">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76" name="Group 75"/>
          <p:cNvGrpSpPr/>
          <p:nvPr/>
        </p:nvGrpSpPr>
        <p:grpSpPr>
          <a:xfrm rot="1899133">
            <a:off x="6565989" y="4356967"/>
            <a:ext cx="284992" cy="323710"/>
            <a:chOff x="6968697" y="2505075"/>
            <a:chExt cx="480194" cy="545431"/>
          </a:xfrm>
        </p:grpSpPr>
        <p:sp>
          <p:nvSpPr>
            <p:cNvPr id="78" name="Arc 77"/>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9" name="Straight Connector 78"/>
            <p:cNvCxnSpPr>
              <a:stCxn id="78"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7" name="Rectangle 76"/>
          <p:cNvSpPr/>
          <p:nvPr/>
        </p:nvSpPr>
        <p:spPr>
          <a:xfrm rot="16200000">
            <a:off x="6676857" y="4494384"/>
            <a:ext cx="47342" cy="47342"/>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238874" y="4518737"/>
            <a:ext cx="917674" cy="917674"/>
          </a:xfrm>
          <a:prstGeom prst="ellipse">
            <a:avLst/>
          </a:prstGeom>
          <a:solidFill>
            <a:srgbClr val="FFFF00">
              <a:alpha val="33000"/>
            </a:srgbClr>
          </a:solid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3" name="Group 102"/>
          <p:cNvGrpSpPr/>
          <p:nvPr/>
        </p:nvGrpSpPr>
        <p:grpSpPr>
          <a:xfrm rot="7299133">
            <a:off x="6555130" y="4367654"/>
            <a:ext cx="284992" cy="323710"/>
            <a:chOff x="6968697" y="2505075"/>
            <a:chExt cx="480194" cy="545431"/>
          </a:xfrm>
        </p:grpSpPr>
        <p:sp>
          <p:nvSpPr>
            <p:cNvPr id="105" name="Arc 104"/>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6" name="Straight Connector 105"/>
            <p:cNvCxnSpPr>
              <a:stCxn id="105"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4" name="Rectangle 103"/>
          <p:cNvSpPr/>
          <p:nvPr/>
        </p:nvSpPr>
        <p:spPr>
          <a:xfrm>
            <a:off x="6674728" y="4497893"/>
            <a:ext cx="47342" cy="47342"/>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 Box 180"/>
          <p:cNvSpPr txBox="1">
            <a:spLocks/>
          </p:cNvSpPr>
          <p:nvPr/>
        </p:nvSpPr>
        <p:spPr bwMode="auto">
          <a:xfrm>
            <a:off x="263685" y="3932397"/>
            <a:ext cx="457501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You start </a:t>
            </a:r>
            <a:r>
              <a:rPr lang="en-US" sz="2000" dirty="0">
                <a:solidFill>
                  <a:srgbClr val="0000FF"/>
                </a:solidFill>
                <a:latin typeface="Times New Roman"/>
                <a:cs typeface="Times New Roman"/>
              </a:rPr>
              <a:t>facing away from the disk</a:t>
            </a:r>
            <a:r>
              <a:rPr lang="en-US" sz="2000" dirty="0">
                <a:latin typeface="Times New Roman"/>
                <a:cs typeface="Times New Roman"/>
              </a:rPr>
              <a:t>, seeing none of it (</a:t>
            </a:r>
            <a:r>
              <a:rPr lang="en-US" sz="2000" dirty="0">
                <a:solidFill>
                  <a:srgbClr val="0000FF"/>
                </a:solidFill>
                <a:latin typeface="Times New Roman"/>
                <a:cs typeface="Times New Roman"/>
              </a:rPr>
              <a:t>looking at the wall</a:t>
            </a:r>
            <a:r>
              <a:rPr lang="en-US" sz="2000" dirty="0">
                <a:latin typeface="Times New Roman"/>
                <a:cs typeface="Times New Roman"/>
              </a:rPr>
              <a:t>).</a:t>
            </a:r>
          </a:p>
        </p:txBody>
      </p:sp>
      <p:sp>
        <p:nvSpPr>
          <p:cNvPr id="130" name="Text Box 180"/>
          <p:cNvSpPr txBox="1">
            <a:spLocks/>
          </p:cNvSpPr>
          <p:nvPr/>
        </p:nvSpPr>
        <p:spPr bwMode="auto">
          <a:xfrm>
            <a:off x="263685" y="4758050"/>
            <a:ext cx="4575016" cy="1621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As the disk rotates,</a:t>
            </a:r>
            <a:r>
              <a:rPr lang="en-US" sz="2000" dirty="0">
                <a:latin typeface="Times New Roman"/>
                <a:cs typeface="Times New Roman"/>
              </a:rPr>
              <a:t> </a:t>
            </a:r>
            <a:r>
              <a:rPr lang="en-US" sz="2000" dirty="0">
                <a:solidFill>
                  <a:srgbClr val="0000FF"/>
                </a:solidFill>
                <a:latin typeface="Times New Roman"/>
                <a:cs typeface="Times New Roman"/>
              </a:rPr>
              <a:t>you continue to face the wall</a:t>
            </a:r>
            <a:r>
              <a:rPr lang="en-US" sz="2000" dirty="0">
                <a:latin typeface="Times New Roman"/>
                <a:cs typeface="Times New Roman"/>
              </a:rPr>
              <a:t> and the </a:t>
            </a:r>
            <a:r>
              <a:rPr lang="en-US" sz="2000" dirty="0">
                <a:solidFill>
                  <a:srgbClr val="0000FF"/>
                </a:solidFill>
                <a:latin typeface="Times New Roman"/>
                <a:cs typeface="Times New Roman"/>
              </a:rPr>
              <a:t>disk begins to come into view on your right. </a:t>
            </a:r>
            <a:r>
              <a:rPr lang="en-US" sz="2000" dirty="0">
                <a:solidFill>
                  <a:schemeClr val="tx1"/>
                </a:solidFill>
                <a:latin typeface="Times New Roman"/>
                <a:cs typeface="Times New Roman"/>
              </a:rPr>
              <a:t> In other words, the disk </a:t>
            </a:r>
            <a:r>
              <a:rPr lang="en-US" sz="2000" dirty="0">
                <a:solidFill>
                  <a:srgbClr val="008000"/>
                </a:solidFill>
                <a:latin typeface="Times New Roman"/>
                <a:cs typeface="Times New Roman"/>
              </a:rPr>
              <a:t>appears to be </a:t>
            </a:r>
            <a:r>
              <a:rPr lang="en-US" sz="2000" i="1" dirty="0">
                <a:solidFill>
                  <a:srgbClr val="008000"/>
                </a:solidFill>
                <a:latin typeface="Times New Roman"/>
                <a:cs typeface="Times New Roman"/>
              </a:rPr>
              <a:t>rotating around the axis upon which you sit</a:t>
            </a:r>
            <a:r>
              <a:rPr lang="en-US" sz="2000" dirty="0">
                <a:latin typeface="Times New Roman"/>
                <a:cs typeface="Times New Roman"/>
              </a:rPr>
              <a:t>.</a:t>
            </a:r>
          </a:p>
        </p:txBody>
      </p:sp>
      <p:graphicFrame>
        <p:nvGraphicFramePr>
          <p:cNvPr id="131" name="Object 3"/>
          <p:cNvGraphicFramePr>
            <a:graphicFrameLocks noChangeAspect="1"/>
          </p:cNvGraphicFramePr>
          <p:nvPr>
            <p:extLst>
              <p:ext uri="{D42A27DB-BD31-4B8C-83A1-F6EECF244321}">
                <p14:modId xmlns:p14="http://schemas.microsoft.com/office/powerpoint/2010/main" val="3082924702"/>
              </p:ext>
            </p:extLst>
          </p:nvPr>
        </p:nvGraphicFramePr>
        <p:xfrm>
          <a:off x="5163747" y="5595938"/>
          <a:ext cx="763587" cy="225425"/>
        </p:xfrm>
        <a:graphic>
          <a:graphicData uri="http://schemas.openxmlformats.org/presentationml/2006/ole">
            <mc:AlternateContent xmlns:mc="http://schemas.openxmlformats.org/markup-compatibility/2006">
              <mc:Choice xmlns:v="urn:schemas-microsoft-com:vml" Requires="v">
                <p:oleObj spid="_x0000_s1581779" name="Equation" r:id="rId13" imgW="469900" imgH="139700" progId="Equation.DSMT4">
                  <p:embed/>
                </p:oleObj>
              </mc:Choice>
              <mc:Fallback>
                <p:oleObj name="Equation" r:id="rId13" imgW="469900" imgH="139700" progId="Equation.DSMT4">
                  <p:embed/>
                  <p:pic>
                    <p:nvPicPr>
                      <p:cNvPr id="0" name=""/>
                      <p:cNvPicPr>
                        <a:picLocks noChangeAspect="1" noChangeArrowheads="1"/>
                      </p:cNvPicPr>
                      <p:nvPr/>
                    </p:nvPicPr>
                    <p:blipFill>
                      <a:blip r:embed="rId14"/>
                      <a:srcRect/>
                      <a:stretch>
                        <a:fillRect/>
                      </a:stretch>
                    </p:blipFill>
                    <p:spPr bwMode="auto">
                      <a:xfrm>
                        <a:off x="5163747" y="5595938"/>
                        <a:ext cx="763587" cy="225425"/>
                      </a:xfrm>
                      <a:prstGeom prst="rect">
                        <a:avLst/>
                      </a:prstGeom>
                      <a:noFill/>
                      <a:ln>
                        <a:noFill/>
                      </a:ln>
                      <a:effectLst/>
                    </p:spPr>
                  </p:pic>
                </p:oleObj>
              </mc:Fallback>
            </mc:AlternateContent>
          </a:graphicData>
        </a:graphic>
      </p:graphicFrame>
      <p:graphicFrame>
        <p:nvGraphicFramePr>
          <p:cNvPr id="132" name="Object 3"/>
          <p:cNvGraphicFramePr>
            <a:graphicFrameLocks noChangeAspect="1"/>
          </p:cNvGraphicFramePr>
          <p:nvPr>
            <p:extLst>
              <p:ext uri="{D42A27DB-BD31-4B8C-83A1-F6EECF244321}">
                <p14:modId xmlns:p14="http://schemas.microsoft.com/office/powerpoint/2010/main" val="3762036466"/>
              </p:ext>
            </p:extLst>
          </p:nvPr>
        </p:nvGraphicFramePr>
        <p:xfrm>
          <a:off x="6064250" y="5608638"/>
          <a:ext cx="1712913" cy="328612"/>
        </p:xfrm>
        <a:graphic>
          <a:graphicData uri="http://schemas.openxmlformats.org/presentationml/2006/ole">
            <mc:AlternateContent xmlns:mc="http://schemas.openxmlformats.org/markup-compatibility/2006">
              <mc:Choice xmlns:v="urn:schemas-microsoft-com:vml" Requires="v">
                <p:oleObj spid="_x0000_s1581780" name="Equation" r:id="rId15" imgW="1054100" imgH="203200" progId="Equation.DSMT4">
                  <p:embed/>
                </p:oleObj>
              </mc:Choice>
              <mc:Fallback>
                <p:oleObj name="Equation" r:id="rId15" imgW="1054100" imgH="203200" progId="Equation.DSMT4">
                  <p:embed/>
                  <p:pic>
                    <p:nvPicPr>
                      <p:cNvPr id="0" name=""/>
                      <p:cNvPicPr>
                        <a:picLocks noChangeAspect="1" noChangeArrowheads="1"/>
                      </p:cNvPicPr>
                      <p:nvPr/>
                    </p:nvPicPr>
                    <p:blipFill>
                      <a:blip r:embed="rId16"/>
                      <a:srcRect/>
                      <a:stretch>
                        <a:fillRect/>
                      </a:stretch>
                    </p:blipFill>
                    <p:spPr bwMode="auto">
                      <a:xfrm>
                        <a:off x="6064250" y="5608638"/>
                        <a:ext cx="1712913" cy="328612"/>
                      </a:xfrm>
                      <a:prstGeom prst="rect">
                        <a:avLst/>
                      </a:prstGeom>
                      <a:noFill/>
                      <a:ln>
                        <a:noFill/>
                      </a:ln>
                      <a:effectLst/>
                    </p:spPr>
                  </p:pic>
                </p:oleObj>
              </mc:Fallback>
            </mc:AlternateContent>
          </a:graphicData>
        </a:graphic>
      </p:graphicFrame>
      <p:sp>
        <p:nvSpPr>
          <p:cNvPr id="133" name="Line 27"/>
          <p:cNvSpPr>
            <a:spLocks noChangeShapeType="1"/>
          </p:cNvSpPr>
          <p:nvPr/>
        </p:nvSpPr>
        <p:spPr bwMode="auto">
          <a:xfrm>
            <a:off x="5202495" y="3325264"/>
            <a:ext cx="0" cy="275926"/>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361795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dissolve">
                                      <p:cBhvr>
                                        <p:cTn id="15" dur="500"/>
                                        <p:tgtEl>
                                          <p:spTgt spid="5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dissolve">
                                      <p:cBhvr>
                                        <p:cTn id="18" dur="500"/>
                                        <p:tgtEl>
                                          <p:spTgt spid="5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dissolve">
                                      <p:cBhvr>
                                        <p:cTn id="21" dur="500"/>
                                        <p:tgtEl>
                                          <p:spTgt spid="5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dissolve">
                                      <p:cBhvr>
                                        <p:cTn id="24" dur="500"/>
                                        <p:tgtEl>
                                          <p:spTgt spid="60"/>
                                        </p:tgtEl>
                                      </p:cBhvr>
                                    </p:animEffect>
                                  </p:childTnLst>
                                </p:cTn>
                              </p:par>
                              <p:par>
                                <p:cTn id="25" presetID="9"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dissolve">
                                      <p:cBhvr>
                                        <p:cTn id="27" dur="500"/>
                                        <p:tgtEl>
                                          <p:spTgt spid="6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3"/>
                                        </p:tgtEl>
                                        <p:attrNameLst>
                                          <p:attrName>style.visibility</p:attrName>
                                        </p:attrNameLst>
                                      </p:cBhvr>
                                      <p:to>
                                        <p:strVal val="visible"/>
                                      </p:to>
                                    </p:set>
                                    <p:animEffect transition="in" filter="dissolve">
                                      <p:cBhvr>
                                        <p:cTn id="30" dur="500"/>
                                        <p:tgtEl>
                                          <p:spTgt spid="13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29"/>
                                        </p:tgtEl>
                                        <p:attrNameLst>
                                          <p:attrName>style.visibility</p:attrName>
                                        </p:attrNameLst>
                                      </p:cBhvr>
                                      <p:to>
                                        <p:strVal val="visible"/>
                                      </p:to>
                                    </p:set>
                                    <p:animEffect transition="in" filter="dissolve">
                                      <p:cBhvr>
                                        <p:cTn id="33" dur="500"/>
                                        <p:tgtEl>
                                          <p:spTgt spid="129"/>
                                        </p:tgtEl>
                                      </p:cBhvr>
                                    </p:animEffect>
                                  </p:childTnLst>
                                </p:cTn>
                              </p:par>
                              <p:par>
                                <p:cTn id="34" presetID="9"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par>
                                <p:cTn id="37" presetID="9"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dissolve">
                                      <p:cBhvr>
                                        <p:cTn id="39" dur="500"/>
                                        <p:tgtEl>
                                          <p:spTgt spid="62"/>
                                        </p:tgtEl>
                                      </p:cBhvr>
                                    </p:animEffect>
                                  </p:childTnLst>
                                </p:cTn>
                              </p:par>
                              <p:par>
                                <p:cTn id="40" presetID="9" presetClass="entr" presetSubtype="0" fill="hold" nodeType="withEffect">
                                  <p:stCondLst>
                                    <p:cond delay="0"/>
                                  </p:stCondLst>
                                  <p:childTnLst>
                                    <p:set>
                                      <p:cBhvr>
                                        <p:cTn id="41" dur="1" fill="hold">
                                          <p:stCondLst>
                                            <p:cond delay="0"/>
                                          </p:stCondLst>
                                        </p:cTn>
                                        <p:tgtEl>
                                          <p:spTgt spid="131"/>
                                        </p:tgtEl>
                                        <p:attrNameLst>
                                          <p:attrName>style.visibility</p:attrName>
                                        </p:attrNameLst>
                                      </p:cBhvr>
                                      <p:to>
                                        <p:strVal val="visible"/>
                                      </p:to>
                                    </p:set>
                                    <p:animEffect transition="in" filter="dissolve">
                                      <p:cBhvr>
                                        <p:cTn id="42" dur="500"/>
                                        <p:tgtEl>
                                          <p:spTgt spid="13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dissolve">
                                      <p:cBhvr>
                                        <p:cTn id="47" dur="500"/>
                                        <p:tgtEl>
                                          <p:spTgt spid="13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dissolve">
                                      <p:cBhvr>
                                        <p:cTn id="50" dur="500"/>
                                        <p:tgtEl>
                                          <p:spTgt spid="74"/>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dissolve">
                                      <p:cBhvr>
                                        <p:cTn id="53" dur="500"/>
                                        <p:tgtEl>
                                          <p:spTgt spid="75"/>
                                        </p:tgtEl>
                                      </p:cBhvr>
                                    </p:animEffect>
                                  </p:childTnLst>
                                </p:cTn>
                              </p:par>
                              <p:par>
                                <p:cTn id="54" presetID="9" presetClass="entr" presetSubtype="0" fill="hold" nodeType="with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dissolve">
                                      <p:cBhvr>
                                        <p:cTn id="56" dur="500"/>
                                        <p:tgtEl>
                                          <p:spTgt spid="76"/>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dissolve">
                                      <p:cBhvr>
                                        <p:cTn id="59" dur="500"/>
                                        <p:tgtEl>
                                          <p:spTgt spid="77"/>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dissolve">
                                      <p:cBhvr>
                                        <p:cTn id="62" dur="500"/>
                                        <p:tgtEl>
                                          <p:spTgt spid="101"/>
                                        </p:tgtEl>
                                      </p:cBhvr>
                                    </p:animEffect>
                                  </p:childTnLst>
                                </p:cTn>
                              </p:par>
                              <p:par>
                                <p:cTn id="63" presetID="9" presetClass="entr" presetSubtype="0" fill="hold" nodeType="with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dissolve">
                                      <p:cBhvr>
                                        <p:cTn id="65" dur="500"/>
                                        <p:tgtEl>
                                          <p:spTgt spid="103"/>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04"/>
                                        </p:tgtEl>
                                        <p:attrNameLst>
                                          <p:attrName>style.visibility</p:attrName>
                                        </p:attrNameLst>
                                      </p:cBhvr>
                                      <p:to>
                                        <p:strVal val="visible"/>
                                      </p:to>
                                    </p:set>
                                    <p:animEffect transition="in" filter="dissolve">
                                      <p:cBhvr>
                                        <p:cTn id="68" dur="500"/>
                                        <p:tgtEl>
                                          <p:spTgt spid="104"/>
                                        </p:tgtEl>
                                      </p:cBhvr>
                                    </p:animEffect>
                                  </p:childTnLst>
                                </p:cTn>
                              </p:par>
                              <p:par>
                                <p:cTn id="69" presetID="9" presetClass="entr" presetSubtype="0" fill="hold" nodeType="withEffect">
                                  <p:stCondLst>
                                    <p:cond delay="0"/>
                                  </p:stCondLst>
                                  <p:childTnLst>
                                    <p:set>
                                      <p:cBhvr>
                                        <p:cTn id="70" dur="1" fill="hold">
                                          <p:stCondLst>
                                            <p:cond delay="0"/>
                                          </p:stCondLst>
                                        </p:cTn>
                                        <p:tgtEl>
                                          <p:spTgt spid="132"/>
                                        </p:tgtEl>
                                        <p:attrNameLst>
                                          <p:attrName>style.visibility</p:attrName>
                                        </p:attrNameLst>
                                      </p:cBhvr>
                                      <p:to>
                                        <p:strVal val="visible"/>
                                      </p:to>
                                    </p:set>
                                    <p:animEffect transition="in" filter="dissolve">
                                      <p:cBhvr>
                                        <p:cTn id="71" dur="500"/>
                                        <p:tgtEl>
                                          <p:spTgt spid="132"/>
                                        </p:tgtEl>
                                      </p:cBhvr>
                                    </p:animEffect>
                                  </p:childTnLst>
                                </p:cTn>
                              </p:par>
                              <p:par>
                                <p:cTn id="72" presetID="9" presetClass="entr" presetSubtype="0" fill="hold"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dissolve">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6" grpId="0" animBg="1"/>
      <p:bldP spid="57" grpId="0" animBg="1"/>
      <p:bldP spid="58" grpId="0" animBg="1"/>
      <p:bldP spid="59" grpId="0" animBg="1"/>
      <p:bldP spid="60" grpId="0" animBg="1"/>
      <p:bldP spid="74" grpId="0" animBg="1"/>
      <p:bldP spid="75" grpId="0" animBg="1"/>
      <p:bldP spid="77" grpId="0" animBg="1"/>
      <p:bldP spid="101" grpId="0" animBg="1"/>
      <p:bldP spid="104" grpId="0" animBg="1"/>
      <p:bldP spid="129" grpId="0"/>
      <p:bldP spid="130" grpId="0"/>
      <p:bldP spid="1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p:cNvSpPr>
          <p:nvPr/>
        </p:nvSpPr>
        <p:spPr bwMode="auto">
          <a:xfrm>
            <a:off x="381000" y="136525"/>
            <a:ext cx="2021958"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FF0000"/>
                </a:solidFill>
                <a:latin typeface="Apple Chancery"/>
                <a:cs typeface="Apple Chancery"/>
                <a:sym typeface="Gill Sans" charset="0"/>
              </a:rPr>
              <a:t>Progression of motion </a:t>
            </a:r>
            <a:r>
              <a:rPr lang="en-US" sz="2000" dirty="0">
                <a:solidFill>
                  <a:srgbClr val="000000"/>
                </a:solidFill>
                <a:latin typeface="Times New Roman"/>
                <a:cs typeface="Times New Roman"/>
                <a:sym typeface="Gill Sans" charset="0"/>
              </a:rPr>
              <a:t>from watcher’s perspective (remember, the watch is ALWAYS facing the wall!).</a:t>
            </a:r>
          </a:p>
        </p:txBody>
      </p:sp>
      <p:sp>
        <p:nvSpPr>
          <p:cNvPr id="15379" name="Rectangle 20"/>
          <p:cNvSpPr>
            <a:spLocks noChangeArrowheads="1"/>
          </p:cNvSpPr>
          <p:nvPr/>
        </p:nvSpPr>
        <p:spPr bwMode="auto">
          <a:xfrm>
            <a:off x="0" y="0"/>
            <a:ext cx="9144000" cy="6858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19.)</a:t>
            </a:r>
          </a:p>
        </p:txBody>
      </p:sp>
      <p:sp>
        <p:nvSpPr>
          <p:cNvPr id="15375" name="Line 16"/>
          <p:cNvSpPr>
            <a:spLocks noChangeShapeType="1"/>
          </p:cNvSpPr>
          <p:nvPr/>
        </p:nvSpPr>
        <p:spPr bwMode="auto">
          <a:xfrm>
            <a:off x="2275367" y="1924150"/>
            <a:ext cx="6436433" cy="0"/>
          </a:xfrm>
          <a:prstGeom prst="line">
            <a:avLst/>
          </a:prstGeom>
          <a:noFill/>
          <a:ln w="12700">
            <a:solidFill>
              <a:srgbClr val="0000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6" name="Line 17"/>
          <p:cNvSpPr>
            <a:spLocks noChangeShapeType="1"/>
          </p:cNvSpPr>
          <p:nvPr/>
        </p:nvSpPr>
        <p:spPr bwMode="auto">
          <a:xfrm>
            <a:off x="2454157" y="4427207"/>
            <a:ext cx="6436433" cy="0"/>
          </a:xfrm>
          <a:prstGeom prst="line">
            <a:avLst/>
          </a:prstGeom>
          <a:noFill/>
          <a:ln w="12700">
            <a:solidFill>
              <a:srgbClr val="0000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7" name="Line 18"/>
          <p:cNvSpPr>
            <a:spLocks noChangeShapeType="1"/>
          </p:cNvSpPr>
          <p:nvPr/>
        </p:nvSpPr>
        <p:spPr bwMode="auto">
          <a:xfrm>
            <a:off x="3646089" y="1328184"/>
            <a:ext cx="0" cy="3635393"/>
          </a:xfrm>
          <a:prstGeom prst="line">
            <a:avLst/>
          </a:prstGeom>
          <a:noFill/>
          <a:ln w="12700">
            <a:solidFill>
              <a:srgbClr val="0000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8" name="Line 19"/>
          <p:cNvSpPr>
            <a:spLocks noChangeShapeType="1"/>
          </p:cNvSpPr>
          <p:nvPr/>
        </p:nvSpPr>
        <p:spPr bwMode="auto">
          <a:xfrm>
            <a:off x="7400675" y="1924150"/>
            <a:ext cx="0" cy="3099023"/>
          </a:xfrm>
          <a:prstGeom prst="line">
            <a:avLst/>
          </a:prstGeom>
          <a:noFill/>
          <a:ln w="12700">
            <a:solidFill>
              <a:srgbClr val="0000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 name="Group 4">
            <a:extLst>
              <a:ext uri="{FF2B5EF4-FFF2-40B4-BE49-F238E27FC236}">
                <a16:creationId xmlns:a16="http://schemas.microsoft.com/office/drawing/2014/main" id="{1BC11266-2666-E847-B50A-F9C325DF6828}"/>
              </a:ext>
            </a:extLst>
          </p:cNvPr>
          <p:cNvGrpSpPr/>
          <p:nvPr/>
        </p:nvGrpSpPr>
        <p:grpSpPr>
          <a:xfrm>
            <a:off x="2752140" y="851411"/>
            <a:ext cx="1867360" cy="2026284"/>
            <a:chOff x="2752140" y="851411"/>
            <a:chExt cx="1867360" cy="2026284"/>
          </a:xfrm>
        </p:grpSpPr>
        <p:sp>
          <p:nvSpPr>
            <p:cNvPr id="15363" name="Oval 4"/>
            <p:cNvSpPr>
              <a:spLocks/>
            </p:cNvSpPr>
            <p:nvPr/>
          </p:nvSpPr>
          <p:spPr bwMode="auto">
            <a:xfrm>
              <a:off x="3228913" y="1983746"/>
              <a:ext cx="893949" cy="893949"/>
            </a:xfrm>
            <a:prstGeom prst="ellipse">
              <a:avLst/>
            </a:prstGeom>
            <a:solidFill>
              <a:srgbClr val="FFFF00"/>
            </a:solidFill>
            <a:ln w="25400">
              <a:solidFill>
                <a:srgbClr val="000000"/>
              </a:solidFill>
              <a:round/>
              <a:headEnd/>
              <a:tailEnd/>
            </a:ln>
          </p:spPr>
          <p:txBody>
            <a:bodyPr wrap="none" anchor="ctr"/>
            <a:lstStyle/>
            <a:p>
              <a:endParaRPr lang="en-US"/>
            </a:p>
          </p:txBody>
        </p:sp>
        <p:sp>
          <p:nvSpPr>
            <p:cNvPr id="15364" name="AutoShape 5"/>
            <p:cNvSpPr>
              <a:spLocks/>
            </p:cNvSpPr>
            <p:nvPr/>
          </p:nvSpPr>
          <p:spPr bwMode="auto">
            <a:xfrm>
              <a:off x="3646089" y="1924150"/>
              <a:ext cx="59597" cy="59597"/>
            </a:xfrm>
            <a:custGeom>
              <a:avLst/>
              <a:gdLst>
                <a:gd name="T0" fmla="*/ 38100 w 21600"/>
                <a:gd name="T1" fmla="*/ 0 h 21600"/>
                <a:gd name="T2" fmla="*/ 11158 w 21600"/>
                <a:gd name="T3" fmla="*/ 11158 h 21600"/>
                <a:gd name="T4" fmla="*/ 0 w 21600"/>
                <a:gd name="T5" fmla="*/ 38100 h 21600"/>
                <a:gd name="T6" fmla="*/ 11158 w 21600"/>
                <a:gd name="T7" fmla="*/ 65042 h 21600"/>
                <a:gd name="T8" fmla="*/ 38100 w 21600"/>
                <a:gd name="T9" fmla="*/ 76200 h 21600"/>
                <a:gd name="T10" fmla="*/ 65042 w 21600"/>
                <a:gd name="T11" fmla="*/ 65042 h 21600"/>
                <a:gd name="T12" fmla="*/ 76200 w 21600"/>
                <a:gd name="T13" fmla="*/ 38100 h 21600"/>
                <a:gd name="T14" fmla="*/ 65042 w 21600"/>
                <a:gd name="T15" fmla="*/ 1115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blipFill dpi="0" rotWithShape="0">
              <a:blip r:embed="rId3"/>
              <a:srcRect/>
              <a:tile tx="0" ty="0" sx="100000" sy="100000" flip="none" algn="tl"/>
            </a:blipFill>
            <a:ln w="25400">
              <a:solidFill>
                <a:srgbClr val="000000"/>
              </a:solidFill>
              <a:round/>
              <a:headEnd/>
              <a:tailEnd/>
            </a:ln>
          </p:spPr>
          <p:txBody>
            <a:bodyPr wrap="none" anchor="ctr"/>
            <a:lstStyle/>
            <a:p>
              <a:endParaRPr lang="en-US"/>
            </a:p>
          </p:txBody>
        </p:sp>
        <p:sp>
          <p:nvSpPr>
            <p:cNvPr id="15365" name="Rectangle 6"/>
            <p:cNvSpPr>
              <a:spLocks/>
            </p:cNvSpPr>
            <p:nvPr/>
          </p:nvSpPr>
          <p:spPr bwMode="auto">
            <a:xfrm>
              <a:off x="2752140" y="851411"/>
              <a:ext cx="1847495" cy="59597"/>
            </a:xfrm>
            <a:prstGeom prst="rect">
              <a:avLst/>
            </a:prstGeom>
            <a:solidFill>
              <a:schemeClr val="accent2"/>
            </a:solidFill>
            <a:ln w="25400">
              <a:solidFill>
                <a:srgbClr val="000000"/>
              </a:solidFill>
              <a:miter lim="800000"/>
              <a:headEnd/>
              <a:tailEnd/>
            </a:ln>
          </p:spPr>
          <p:txBody>
            <a:bodyPr wrap="none" anchor="ctr"/>
            <a:lstStyle/>
            <a:p>
              <a:endParaRPr lang="en-US"/>
            </a:p>
          </p:txBody>
        </p:sp>
        <p:sp>
          <p:nvSpPr>
            <p:cNvPr id="15381" name="Text Box 22"/>
            <p:cNvSpPr txBox="1">
              <a:spLocks noChangeArrowheads="1"/>
            </p:cNvSpPr>
            <p:nvPr/>
          </p:nvSpPr>
          <p:spPr bwMode="auto">
            <a:xfrm>
              <a:off x="4050849" y="1220165"/>
              <a:ext cx="568651" cy="238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Time 1</a:t>
              </a:r>
            </a:p>
          </p:txBody>
        </p:sp>
        <p:sp>
          <p:nvSpPr>
            <p:cNvPr id="28" name="Rectangle 27"/>
            <p:cNvSpPr/>
            <p:nvPr/>
          </p:nvSpPr>
          <p:spPr>
            <a:xfrm>
              <a:off x="3643298" y="1983746"/>
              <a:ext cx="62387" cy="62387"/>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3562632" y="1914821"/>
              <a:ext cx="263038" cy="222894"/>
              <a:chOff x="4269643" y="3591304"/>
              <a:chExt cx="336319" cy="284992"/>
            </a:xfrm>
          </p:grpSpPr>
          <p:sp>
            <p:nvSpPr>
              <p:cNvPr id="31" name="Arc 30"/>
              <p:cNvSpPr/>
              <p:nvPr/>
            </p:nvSpPr>
            <p:spPr>
              <a:xfrm rot="7299133">
                <a:off x="4269643" y="3591304"/>
                <a:ext cx="284992" cy="284992"/>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Connector 31"/>
              <p:cNvCxnSpPr>
                <a:stCxn id="31" idx="0"/>
              </p:cNvCxnSpPr>
              <p:nvPr/>
            </p:nvCxnSpPr>
            <p:spPr>
              <a:xfrm rot="7299133" flipV="1">
                <a:off x="4533857" y="3714963"/>
                <a:ext cx="66681" cy="77528"/>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7299133">
                <a:off x="4477214" y="3746631"/>
                <a:ext cx="9774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6" name="Group 5">
            <a:extLst>
              <a:ext uri="{FF2B5EF4-FFF2-40B4-BE49-F238E27FC236}">
                <a16:creationId xmlns:a16="http://schemas.microsoft.com/office/drawing/2014/main" id="{0EE78387-89DC-E141-9CFE-876A5522677A}"/>
              </a:ext>
            </a:extLst>
          </p:cNvPr>
          <p:cNvGrpSpPr/>
          <p:nvPr/>
        </p:nvGrpSpPr>
        <p:grpSpPr>
          <a:xfrm>
            <a:off x="2811736" y="3533258"/>
            <a:ext cx="2535339" cy="1370722"/>
            <a:chOff x="2811736" y="3533258"/>
            <a:chExt cx="2535339" cy="1370722"/>
          </a:xfrm>
        </p:grpSpPr>
        <p:sp>
          <p:nvSpPr>
            <p:cNvPr id="15366" name="Oval 7"/>
            <p:cNvSpPr>
              <a:spLocks/>
            </p:cNvSpPr>
            <p:nvPr/>
          </p:nvSpPr>
          <p:spPr bwMode="auto">
            <a:xfrm>
              <a:off x="3705685" y="4010031"/>
              <a:ext cx="893949" cy="893949"/>
            </a:xfrm>
            <a:prstGeom prst="ellipse">
              <a:avLst/>
            </a:prstGeom>
            <a:solidFill>
              <a:srgbClr val="FFFF00"/>
            </a:solidFill>
            <a:ln w="25400">
              <a:solidFill>
                <a:srgbClr val="000000"/>
              </a:solidFill>
              <a:round/>
              <a:headEnd/>
              <a:tailEnd/>
            </a:ln>
          </p:spPr>
          <p:txBody>
            <a:bodyPr wrap="none" anchor="ctr"/>
            <a:lstStyle/>
            <a:p>
              <a:endParaRPr lang="en-US"/>
            </a:p>
          </p:txBody>
        </p:sp>
        <p:sp>
          <p:nvSpPr>
            <p:cNvPr id="15367" name="AutoShape 8"/>
            <p:cNvSpPr>
              <a:spLocks/>
            </p:cNvSpPr>
            <p:nvPr/>
          </p:nvSpPr>
          <p:spPr bwMode="auto">
            <a:xfrm>
              <a:off x="3646089" y="4427207"/>
              <a:ext cx="59597" cy="59597"/>
            </a:xfrm>
            <a:custGeom>
              <a:avLst/>
              <a:gdLst>
                <a:gd name="T0" fmla="*/ 38100 w 21600"/>
                <a:gd name="T1" fmla="*/ 0 h 21600"/>
                <a:gd name="T2" fmla="*/ 11158 w 21600"/>
                <a:gd name="T3" fmla="*/ 11158 h 21600"/>
                <a:gd name="T4" fmla="*/ 0 w 21600"/>
                <a:gd name="T5" fmla="*/ 38100 h 21600"/>
                <a:gd name="T6" fmla="*/ 11158 w 21600"/>
                <a:gd name="T7" fmla="*/ 65042 h 21600"/>
                <a:gd name="T8" fmla="*/ 38100 w 21600"/>
                <a:gd name="T9" fmla="*/ 76200 h 21600"/>
                <a:gd name="T10" fmla="*/ 65042 w 21600"/>
                <a:gd name="T11" fmla="*/ 65042 h 21600"/>
                <a:gd name="T12" fmla="*/ 76200 w 21600"/>
                <a:gd name="T13" fmla="*/ 38100 h 21600"/>
                <a:gd name="T14" fmla="*/ 65042 w 21600"/>
                <a:gd name="T15" fmla="*/ 1115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blipFill dpi="0" rotWithShape="0">
              <a:blip r:embed="rId3"/>
              <a:srcRect/>
              <a:tile tx="0" ty="0" sx="100000" sy="100000" flip="none" algn="tl"/>
            </a:blipFill>
            <a:ln w="25400">
              <a:solidFill>
                <a:srgbClr val="000000"/>
              </a:solidFill>
              <a:round/>
              <a:headEnd/>
              <a:tailEnd/>
            </a:ln>
          </p:spPr>
          <p:txBody>
            <a:bodyPr wrap="none" anchor="ctr"/>
            <a:lstStyle/>
            <a:p>
              <a:endParaRPr lang="en-US"/>
            </a:p>
          </p:txBody>
        </p:sp>
        <p:sp>
          <p:nvSpPr>
            <p:cNvPr id="15368" name="Rectangle 9"/>
            <p:cNvSpPr>
              <a:spLocks/>
            </p:cNvSpPr>
            <p:nvPr/>
          </p:nvSpPr>
          <p:spPr bwMode="auto">
            <a:xfrm>
              <a:off x="2811736" y="3533258"/>
              <a:ext cx="1847495" cy="59597"/>
            </a:xfrm>
            <a:prstGeom prst="rect">
              <a:avLst/>
            </a:prstGeom>
            <a:solidFill>
              <a:schemeClr val="accent2"/>
            </a:solidFill>
            <a:ln w="25400">
              <a:solidFill>
                <a:srgbClr val="000000"/>
              </a:solidFill>
              <a:miter lim="800000"/>
              <a:headEnd/>
              <a:tailEnd/>
            </a:ln>
          </p:spPr>
          <p:txBody>
            <a:bodyPr wrap="none" anchor="ctr"/>
            <a:lstStyle/>
            <a:p>
              <a:endParaRPr lang="en-US"/>
            </a:p>
          </p:txBody>
        </p:sp>
        <p:sp>
          <p:nvSpPr>
            <p:cNvPr id="15382" name="Text Box 23"/>
            <p:cNvSpPr txBox="1">
              <a:spLocks noChangeArrowheads="1"/>
            </p:cNvSpPr>
            <p:nvPr/>
          </p:nvSpPr>
          <p:spPr bwMode="auto">
            <a:xfrm>
              <a:off x="4778424" y="3831241"/>
              <a:ext cx="568651" cy="238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Time 2</a:t>
              </a:r>
            </a:p>
          </p:txBody>
        </p:sp>
        <p:sp>
          <p:nvSpPr>
            <p:cNvPr id="27" name="Rectangle 26"/>
            <p:cNvSpPr/>
            <p:nvPr/>
          </p:nvSpPr>
          <p:spPr>
            <a:xfrm>
              <a:off x="3705685" y="4424416"/>
              <a:ext cx="62387" cy="62387"/>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rot="17448489">
              <a:off x="3620741" y="4315760"/>
              <a:ext cx="263038" cy="222894"/>
              <a:chOff x="4269643" y="3591304"/>
              <a:chExt cx="336319" cy="284992"/>
            </a:xfrm>
          </p:grpSpPr>
          <p:sp>
            <p:nvSpPr>
              <p:cNvPr id="36" name="Arc 35"/>
              <p:cNvSpPr/>
              <p:nvPr/>
            </p:nvSpPr>
            <p:spPr>
              <a:xfrm rot="7299133">
                <a:off x="4269643" y="3591304"/>
                <a:ext cx="284992" cy="284992"/>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Connector 36"/>
              <p:cNvCxnSpPr>
                <a:stCxn id="36" idx="0"/>
              </p:cNvCxnSpPr>
              <p:nvPr/>
            </p:nvCxnSpPr>
            <p:spPr>
              <a:xfrm rot="7299133" flipV="1">
                <a:off x="4533857" y="3714963"/>
                <a:ext cx="66681" cy="77528"/>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7299133">
                <a:off x="4477214" y="3746631"/>
                <a:ext cx="9774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7" name="Group 6">
            <a:extLst>
              <a:ext uri="{FF2B5EF4-FFF2-40B4-BE49-F238E27FC236}">
                <a16:creationId xmlns:a16="http://schemas.microsoft.com/office/drawing/2014/main" id="{9C4ACD78-9A5E-A547-B352-E1926F0ED120}"/>
              </a:ext>
            </a:extLst>
          </p:cNvPr>
          <p:cNvGrpSpPr/>
          <p:nvPr/>
        </p:nvGrpSpPr>
        <p:grpSpPr>
          <a:xfrm>
            <a:off x="6447129" y="851411"/>
            <a:ext cx="2296953" cy="1092206"/>
            <a:chOff x="6447129" y="851411"/>
            <a:chExt cx="2296953" cy="1092206"/>
          </a:xfrm>
        </p:grpSpPr>
        <p:sp>
          <p:nvSpPr>
            <p:cNvPr id="15369" name="Oval 10"/>
            <p:cNvSpPr>
              <a:spLocks/>
            </p:cNvSpPr>
            <p:nvPr/>
          </p:nvSpPr>
          <p:spPr bwMode="auto">
            <a:xfrm>
              <a:off x="6983499" y="970604"/>
              <a:ext cx="893949" cy="893949"/>
            </a:xfrm>
            <a:prstGeom prst="ellipse">
              <a:avLst/>
            </a:prstGeom>
            <a:solidFill>
              <a:srgbClr val="FFFF00"/>
            </a:solidFill>
            <a:ln w="25400">
              <a:solidFill>
                <a:srgbClr val="000000"/>
              </a:solidFill>
              <a:round/>
              <a:headEnd/>
              <a:tailEnd/>
            </a:ln>
          </p:spPr>
          <p:txBody>
            <a:bodyPr wrap="none" anchor="ctr"/>
            <a:lstStyle/>
            <a:p>
              <a:endParaRPr lang="en-US"/>
            </a:p>
          </p:txBody>
        </p:sp>
        <p:sp>
          <p:nvSpPr>
            <p:cNvPr id="15370" name="AutoShape 11"/>
            <p:cNvSpPr>
              <a:spLocks/>
            </p:cNvSpPr>
            <p:nvPr/>
          </p:nvSpPr>
          <p:spPr bwMode="auto">
            <a:xfrm>
              <a:off x="7400675" y="1864553"/>
              <a:ext cx="59597" cy="59597"/>
            </a:xfrm>
            <a:custGeom>
              <a:avLst/>
              <a:gdLst>
                <a:gd name="T0" fmla="*/ 38100 w 21600"/>
                <a:gd name="T1" fmla="*/ 0 h 21600"/>
                <a:gd name="T2" fmla="*/ 11158 w 21600"/>
                <a:gd name="T3" fmla="*/ 11158 h 21600"/>
                <a:gd name="T4" fmla="*/ 0 w 21600"/>
                <a:gd name="T5" fmla="*/ 38100 h 21600"/>
                <a:gd name="T6" fmla="*/ 11158 w 21600"/>
                <a:gd name="T7" fmla="*/ 65042 h 21600"/>
                <a:gd name="T8" fmla="*/ 38100 w 21600"/>
                <a:gd name="T9" fmla="*/ 76200 h 21600"/>
                <a:gd name="T10" fmla="*/ 65042 w 21600"/>
                <a:gd name="T11" fmla="*/ 65042 h 21600"/>
                <a:gd name="T12" fmla="*/ 76200 w 21600"/>
                <a:gd name="T13" fmla="*/ 38100 h 21600"/>
                <a:gd name="T14" fmla="*/ 65042 w 21600"/>
                <a:gd name="T15" fmla="*/ 1115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blipFill dpi="0" rotWithShape="0">
              <a:blip r:embed="rId3"/>
              <a:srcRect/>
              <a:tile tx="0" ty="0" sx="100000" sy="100000" flip="none" algn="tl"/>
            </a:blipFill>
            <a:ln w="25400">
              <a:solidFill>
                <a:srgbClr val="000000"/>
              </a:solidFill>
              <a:round/>
              <a:headEnd/>
              <a:tailEnd/>
            </a:ln>
          </p:spPr>
          <p:txBody>
            <a:bodyPr wrap="none" anchor="ctr"/>
            <a:lstStyle/>
            <a:p>
              <a:endParaRPr lang="en-US"/>
            </a:p>
          </p:txBody>
        </p:sp>
        <p:sp>
          <p:nvSpPr>
            <p:cNvPr id="15371" name="Rectangle 12"/>
            <p:cNvSpPr>
              <a:spLocks/>
            </p:cNvSpPr>
            <p:nvPr/>
          </p:nvSpPr>
          <p:spPr bwMode="auto">
            <a:xfrm>
              <a:off x="6447129" y="851411"/>
              <a:ext cx="1847495" cy="59597"/>
            </a:xfrm>
            <a:prstGeom prst="rect">
              <a:avLst/>
            </a:prstGeom>
            <a:solidFill>
              <a:schemeClr val="accent2"/>
            </a:solidFill>
            <a:ln w="25400">
              <a:solidFill>
                <a:srgbClr val="000000"/>
              </a:solidFill>
              <a:miter lim="800000"/>
              <a:headEnd/>
              <a:tailEnd/>
            </a:ln>
          </p:spPr>
          <p:txBody>
            <a:bodyPr wrap="none" anchor="ctr"/>
            <a:lstStyle/>
            <a:p>
              <a:endParaRPr lang="en-US"/>
            </a:p>
          </p:txBody>
        </p:sp>
        <p:sp>
          <p:nvSpPr>
            <p:cNvPr id="15383" name="Text Box 24"/>
            <p:cNvSpPr txBox="1">
              <a:spLocks noChangeArrowheads="1"/>
            </p:cNvSpPr>
            <p:nvPr/>
          </p:nvSpPr>
          <p:spPr bwMode="auto">
            <a:xfrm>
              <a:off x="8175431" y="1387780"/>
              <a:ext cx="568651" cy="238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Time 3</a:t>
              </a:r>
            </a:p>
          </p:txBody>
        </p:sp>
        <p:sp>
          <p:nvSpPr>
            <p:cNvPr id="25" name="Rectangle 24"/>
            <p:cNvSpPr/>
            <p:nvPr/>
          </p:nvSpPr>
          <p:spPr>
            <a:xfrm>
              <a:off x="7400675" y="1802166"/>
              <a:ext cx="62387" cy="62387"/>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rot="14763575">
              <a:off x="7289021" y="1700651"/>
              <a:ext cx="263038" cy="222894"/>
              <a:chOff x="4269643" y="3591304"/>
              <a:chExt cx="336319" cy="284992"/>
            </a:xfrm>
          </p:grpSpPr>
          <p:sp>
            <p:nvSpPr>
              <p:cNvPr id="40" name="Arc 39"/>
              <p:cNvSpPr/>
              <p:nvPr/>
            </p:nvSpPr>
            <p:spPr>
              <a:xfrm rot="7299133">
                <a:off x="4269643" y="3591304"/>
                <a:ext cx="284992" cy="284992"/>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a:stCxn id="40" idx="0"/>
              </p:cNvCxnSpPr>
              <p:nvPr/>
            </p:nvCxnSpPr>
            <p:spPr>
              <a:xfrm rot="7299133" flipV="1">
                <a:off x="4533857" y="3714963"/>
                <a:ext cx="66681" cy="77528"/>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7299133">
                <a:off x="4477214" y="3746631"/>
                <a:ext cx="9774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8" name="Group 7">
            <a:extLst>
              <a:ext uri="{FF2B5EF4-FFF2-40B4-BE49-F238E27FC236}">
                <a16:creationId xmlns:a16="http://schemas.microsoft.com/office/drawing/2014/main" id="{63805B5C-8AA1-C549-BDCB-03BC1E87B58A}"/>
              </a:ext>
            </a:extLst>
          </p:cNvPr>
          <p:cNvGrpSpPr/>
          <p:nvPr/>
        </p:nvGrpSpPr>
        <p:grpSpPr>
          <a:xfrm>
            <a:off x="6506726" y="3533258"/>
            <a:ext cx="2237356" cy="1370722"/>
            <a:chOff x="6506726" y="3533258"/>
            <a:chExt cx="2237356" cy="1370722"/>
          </a:xfrm>
        </p:grpSpPr>
        <p:sp>
          <p:nvSpPr>
            <p:cNvPr id="15372" name="Oval 13"/>
            <p:cNvSpPr>
              <a:spLocks/>
            </p:cNvSpPr>
            <p:nvPr/>
          </p:nvSpPr>
          <p:spPr bwMode="auto">
            <a:xfrm>
              <a:off x="6506726" y="4010031"/>
              <a:ext cx="893949" cy="893949"/>
            </a:xfrm>
            <a:prstGeom prst="ellipse">
              <a:avLst/>
            </a:prstGeom>
            <a:solidFill>
              <a:srgbClr val="FFFF00"/>
            </a:solidFill>
            <a:ln w="25400">
              <a:solidFill>
                <a:srgbClr val="000000"/>
              </a:solidFill>
              <a:round/>
              <a:headEnd/>
              <a:tailEnd/>
            </a:ln>
          </p:spPr>
          <p:txBody>
            <a:bodyPr wrap="none" anchor="ctr"/>
            <a:lstStyle/>
            <a:p>
              <a:endParaRPr lang="en-US"/>
            </a:p>
          </p:txBody>
        </p:sp>
        <p:sp>
          <p:nvSpPr>
            <p:cNvPr id="15373" name="AutoShape 14"/>
            <p:cNvSpPr>
              <a:spLocks/>
            </p:cNvSpPr>
            <p:nvPr/>
          </p:nvSpPr>
          <p:spPr bwMode="auto">
            <a:xfrm>
              <a:off x="7400675" y="4427207"/>
              <a:ext cx="59597" cy="59597"/>
            </a:xfrm>
            <a:custGeom>
              <a:avLst/>
              <a:gdLst>
                <a:gd name="T0" fmla="*/ 38100 w 21600"/>
                <a:gd name="T1" fmla="*/ 0 h 21600"/>
                <a:gd name="T2" fmla="*/ 11158 w 21600"/>
                <a:gd name="T3" fmla="*/ 11158 h 21600"/>
                <a:gd name="T4" fmla="*/ 0 w 21600"/>
                <a:gd name="T5" fmla="*/ 38100 h 21600"/>
                <a:gd name="T6" fmla="*/ 11158 w 21600"/>
                <a:gd name="T7" fmla="*/ 65042 h 21600"/>
                <a:gd name="T8" fmla="*/ 38100 w 21600"/>
                <a:gd name="T9" fmla="*/ 76200 h 21600"/>
                <a:gd name="T10" fmla="*/ 65042 w 21600"/>
                <a:gd name="T11" fmla="*/ 65042 h 21600"/>
                <a:gd name="T12" fmla="*/ 76200 w 21600"/>
                <a:gd name="T13" fmla="*/ 38100 h 21600"/>
                <a:gd name="T14" fmla="*/ 65042 w 21600"/>
                <a:gd name="T15" fmla="*/ 1115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blipFill dpi="0" rotWithShape="0">
              <a:blip r:embed="rId3"/>
              <a:srcRect/>
              <a:tile tx="0" ty="0" sx="100000" sy="100000" flip="none" algn="tl"/>
            </a:blipFill>
            <a:ln w="25400">
              <a:solidFill>
                <a:srgbClr val="000000"/>
              </a:solidFill>
              <a:round/>
              <a:headEnd/>
              <a:tailEnd/>
            </a:ln>
          </p:spPr>
          <p:txBody>
            <a:bodyPr wrap="none" anchor="ctr"/>
            <a:lstStyle/>
            <a:p>
              <a:endParaRPr lang="en-US"/>
            </a:p>
          </p:txBody>
        </p:sp>
        <p:sp>
          <p:nvSpPr>
            <p:cNvPr id="15374" name="Rectangle 15"/>
            <p:cNvSpPr>
              <a:spLocks/>
            </p:cNvSpPr>
            <p:nvPr/>
          </p:nvSpPr>
          <p:spPr bwMode="auto">
            <a:xfrm>
              <a:off x="6506726" y="3533258"/>
              <a:ext cx="1847495" cy="59597"/>
            </a:xfrm>
            <a:prstGeom prst="rect">
              <a:avLst/>
            </a:prstGeom>
            <a:solidFill>
              <a:schemeClr val="accent2"/>
            </a:solidFill>
            <a:ln w="25400">
              <a:solidFill>
                <a:srgbClr val="000000"/>
              </a:solidFill>
              <a:miter lim="800000"/>
              <a:headEnd/>
              <a:tailEnd/>
            </a:ln>
          </p:spPr>
          <p:txBody>
            <a:bodyPr wrap="none" anchor="ctr"/>
            <a:lstStyle/>
            <a:p>
              <a:endParaRPr lang="en-US"/>
            </a:p>
          </p:txBody>
        </p:sp>
        <p:sp>
          <p:nvSpPr>
            <p:cNvPr id="15384" name="Text Box 25"/>
            <p:cNvSpPr txBox="1">
              <a:spLocks noChangeArrowheads="1"/>
            </p:cNvSpPr>
            <p:nvPr/>
          </p:nvSpPr>
          <p:spPr bwMode="auto">
            <a:xfrm>
              <a:off x="8175431" y="3890838"/>
              <a:ext cx="568651" cy="238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Time 4</a:t>
              </a:r>
            </a:p>
          </p:txBody>
        </p:sp>
        <p:sp>
          <p:nvSpPr>
            <p:cNvPr id="26" name="Rectangle 25"/>
            <p:cNvSpPr/>
            <p:nvPr/>
          </p:nvSpPr>
          <p:spPr>
            <a:xfrm>
              <a:off x="7338288" y="4404551"/>
              <a:ext cx="62387" cy="62387"/>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rot="6566384">
              <a:off x="7241300" y="4347656"/>
              <a:ext cx="263038" cy="222894"/>
              <a:chOff x="4269643" y="3591304"/>
              <a:chExt cx="336319" cy="284992"/>
            </a:xfrm>
          </p:grpSpPr>
          <p:sp>
            <p:nvSpPr>
              <p:cNvPr id="44" name="Arc 43"/>
              <p:cNvSpPr/>
              <p:nvPr/>
            </p:nvSpPr>
            <p:spPr>
              <a:xfrm rot="7299133">
                <a:off x="4269643" y="3591304"/>
                <a:ext cx="284992" cy="284992"/>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5" name="Straight Connector 44"/>
              <p:cNvCxnSpPr>
                <a:stCxn id="44" idx="0"/>
              </p:cNvCxnSpPr>
              <p:nvPr/>
            </p:nvCxnSpPr>
            <p:spPr>
              <a:xfrm rot="7299133" flipV="1">
                <a:off x="4533857" y="3714963"/>
                <a:ext cx="66681" cy="77528"/>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7299133">
                <a:off x="4477214" y="3746631"/>
                <a:ext cx="9774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
        <p:nvSpPr>
          <p:cNvPr id="47" name="Text Box 2">
            <a:extLst>
              <a:ext uri="{FF2B5EF4-FFF2-40B4-BE49-F238E27FC236}">
                <a16:creationId xmlns:a16="http://schemas.microsoft.com/office/drawing/2014/main" id="{778FB054-F277-0B4E-8A4C-90AEE19EB595}"/>
              </a:ext>
            </a:extLst>
          </p:cNvPr>
          <p:cNvSpPr txBox="1">
            <a:spLocks/>
          </p:cNvSpPr>
          <p:nvPr/>
        </p:nvSpPr>
        <p:spPr bwMode="auto">
          <a:xfrm>
            <a:off x="351838" y="3670678"/>
            <a:ext cx="2021958"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latin typeface="Apple Chancery"/>
                <a:cs typeface="Apple Chancery"/>
                <a:sym typeface="Gill Sans" charset="0"/>
              </a:rPr>
              <a:t>And what is </a:t>
            </a:r>
            <a:r>
              <a:rPr lang="en-US" sz="2000" dirty="0">
                <a:solidFill>
                  <a:srgbClr val="000000"/>
                </a:solidFill>
                <a:latin typeface="Times New Roman"/>
                <a:cs typeface="Times New Roman"/>
                <a:sym typeface="Gill Sans" charset="0"/>
              </a:rPr>
              <a:t>the angular velocity of the disk about your vantage point?</a:t>
            </a:r>
          </a:p>
        </p:txBody>
      </p:sp>
      <p:graphicFrame>
        <p:nvGraphicFramePr>
          <p:cNvPr id="48" name="Object 3">
            <a:extLst>
              <a:ext uri="{FF2B5EF4-FFF2-40B4-BE49-F238E27FC236}">
                <a16:creationId xmlns:a16="http://schemas.microsoft.com/office/drawing/2014/main" id="{0110FBD0-537B-3248-A8F1-B94E116B9553}"/>
              </a:ext>
            </a:extLst>
          </p:cNvPr>
          <p:cNvGraphicFramePr>
            <a:graphicFrameLocks noChangeAspect="1"/>
          </p:cNvGraphicFramePr>
          <p:nvPr>
            <p:extLst>
              <p:ext uri="{D42A27DB-BD31-4B8C-83A1-F6EECF244321}">
                <p14:modId xmlns:p14="http://schemas.microsoft.com/office/powerpoint/2010/main" val="3941161041"/>
              </p:ext>
            </p:extLst>
          </p:nvPr>
        </p:nvGraphicFramePr>
        <p:xfrm>
          <a:off x="4335174" y="5555565"/>
          <a:ext cx="1609725" cy="944562"/>
        </p:xfrm>
        <a:graphic>
          <a:graphicData uri="http://schemas.openxmlformats.org/presentationml/2006/ole">
            <mc:AlternateContent xmlns:mc="http://schemas.openxmlformats.org/markup-compatibility/2006">
              <mc:Choice xmlns:v="urn:schemas-microsoft-com:vml" Requires="v">
                <p:oleObj spid="_x0000_s2033698" name="Equation" r:id="rId4" imgW="990600" imgH="584200" progId="Equation.DSMT4">
                  <p:embed/>
                </p:oleObj>
              </mc:Choice>
              <mc:Fallback>
                <p:oleObj name="Equation" r:id="rId4" imgW="990600" imgH="584200" progId="Equation.DSMT4">
                  <p:embed/>
                  <p:pic>
                    <p:nvPicPr>
                      <p:cNvPr id="55" name="Object 3"/>
                      <p:cNvPicPr>
                        <a:picLocks noChangeAspect="1" noChangeArrowheads="1"/>
                      </p:cNvPicPr>
                      <p:nvPr/>
                    </p:nvPicPr>
                    <p:blipFill>
                      <a:blip r:embed="rId5"/>
                      <a:srcRect/>
                      <a:stretch>
                        <a:fillRect/>
                      </a:stretch>
                    </p:blipFill>
                    <p:spPr bwMode="auto">
                      <a:xfrm>
                        <a:off x="4335174" y="5555565"/>
                        <a:ext cx="1609725" cy="944562"/>
                      </a:xfrm>
                      <a:prstGeom prst="rect">
                        <a:avLst/>
                      </a:prstGeom>
                      <a:noFill/>
                      <a:ln>
                        <a:noFill/>
                      </a:ln>
                      <a:effectLst/>
                    </p:spPr>
                  </p:pic>
                </p:oleObj>
              </mc:Fallback>
            </mc:AlternateContent>
          </a:graphicData>
        </a:graphic>
      </p:graphicFrame>
      <p:grpSp>
        <p:nvGrpSpPr>
          <p:cNvPr id="9" name="Group 8">
            <a:extLst>
              <a:ext uri="{FF2B5EF4-FFF2-40B4-BE49-F238E27FC236}">
                <a16:creationId xmlns:a16="http://schemas.microsoft.com/office/drawing/2014/main" id="{9DCBA422-8FF1-B449-A328-72DFD6F25F55}"/>
              </a:ext>
            </a:extLst>
          </p:cNvPr>
          <p:cNvGrpSpPr/>
          <p:nvPr/>
        </p:nvGrpSpPr>
        <p:grpSpPr>
          <a:xfrm>
            <a:off x="573072" y="5434367"/>
            <a:ext cx="3808921" cy="707886"/>
            <a:chOff x="573072" y="5434367"/>
            <a:chExt cx="3808921" cy="707886"/>
          </a:xfrm>
        </p:grpSpPr>
        <p:sp>
          <p:nvSpPr>
            <p:cNvPr id="49" name="Text Box 2">
              <a:extLst>
                <a:ext uri="{FF2B5EF4-FFF2-40B4-BE49-F238E27FC236}">
                  <a16:creationId xmlns:a16="http://schemas.microsoft.com/office/drawing/2014/main" id="{3C993728-B724-EF48-916E-05BAAF02ED3C}"/>
                </a:ext>
              </a:extLst>
            </p:cNvPr>
            <p:cNvSpPr txBox="1">
              <a:spLocks/>
            </p:cNvSpPr>
            <p:nvPr/>
          </p:nvSpPr>
          <p:spPr bwMode="auto">
            <a:xfrm>
              <a:off x="573072" y="5434367"/>
              <a:ext cx="380892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latin typeface="Apple Chancery"/>
                  <a:cs typeface="Apple Chancery"/>
                  <a:sym typeface="Gill Sans" charset="0"/>
                </a:rPr>
                <a:t>You will sweep out </a:t>
              </a:r>
              <a:r>
                <a:rPr lang="en-US" sz="2000" dirty="0">
                  <a:solidFill>
                    <a:srgbClr val="000000"/>
                  </a:solidFill>
                  <a:latin typeface="Times New Roman"/>
                  <a:cs typeface="Times New Roman"/>
                  <a:sym typeface="Gill Sans" charset="0"/>
                </a:rPr>
                <a:t>      radians in 10 seconds, so you’ll get:</a:t>
              </a:r>
            </a:p>
          </p:txBody>
        </p:sp>
        <p:pic>
          <p:nvPicPr>
            <p:cNvPr id="4" name="Picture 3">
              <a:extLst>
                <a:ext uri="{FF2B5EF4-FFF2-40B4-BE49-F238E27FC236}">
                  <a16:creationId xmlns:a16="http://schemas.microsoft.com/office/drawing/2014/main" id="{FE00C535-8780-A741-822F-5D1AD2B5F5D8}"/>
                </a:ext>
              </a:extLst>
            </p:cNvPr>
            <p:cNvPicPr>
              <a:picLocks noChangeAspect="1"/>
            </p:cNvPicPr>
            <p:nvPr/>
          </p:nvPicPr>
          <p:blipFill>
            <a:blip r:embed="rId6"/>
            <a:stretch>
              <a:fillRect/>
            </a:stretch>
          </p:blipFill>
          <p:spPr>
            <a:xfrm>
              <a:off x="2632788" y="5491595"/>
              <a:ext cx="366059" cy="279927"/>
            </a:xfrm>
            <a:prstGeom prst="rect">
              <a:avLst/>
            </a:prstGeom>
          </p:spPr>
        </p:pic>
      </p:grpSp>
      <p:sp>
        <p:nvSpPr>
          <p:cNvPr id="51" name="Text Box 2">
            <a:extLst>
              <a:ext uri="{FF2B5EF4-FFF2-40B4-BE49-F238E27FC236}">
                <a16:creationId xmlns:a16="http://schemas.microsoft.com/office/drawing/2014/main" id="{9B10A44B-673D-2D41-9E50-70892B70C3B9}"/>
              </a:ext>
            </a:extLst>
          </p:cNvPr>
          <p:cNvSpPr txBox="1">
            <a:spLocks/>
          </p:cNvSpPr>
          <p:nvPr/>
        </p:nvSpPr>
        <p:spPr bwMode="auto">
          <a:xfrm>
            <a:off x="6360258" y="5848172"/>
            <a:ext cx="245216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latin typeface="Apple Chancery"/>
                <a:cs typeface="Apple Chancery"/>
                <a:sym typeface="Gill Sans" charset="0"/>
              </a:rPr>
              <a:t>The same </a:t>
            </a:r>
            <a:r>
              <a:rPr lang="en-US" sz="2000" dirty="0">
                <a:solidFill>
                  <a:srgbClr val="000000"/>
                </a:solidFill>
                <a:latin typeface="Times New Roman"/>
                <a:cs typeface="Times New Roman"/>
                <a:sym typeface="Gill Sans" charset="0"/>
              </a:rPr>
              <a:t>as about the central axis!!!!!</a:t>
            </a:r>
          </a:p>
        </p:txBody>
      </p:sp>
    </p:spTree>
    <p:extLst>
      <p:ext uri="{BB962C8B-B14F-4D97-AF65-F5344CB8AC3E}">
        <p14:creationId xmlns:p14="http://schemas.microsoft.com/office/powerpoint/2010/main" val="230439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dissolv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dissolv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dissolv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8" y="781565"/>
            <a:ext cx="8754742" cy="646331"/>
          </a:xfrm>
          <a:prstGeom prst="rect">
            <a:avLst/>
          </a:prstGeom>
          <a:noFill/>
        </p:spPr>
        <p:txBody>
          <a:bodyPr wrap="square" rtlCol="0">
            <a:spAutoFit/>
          </a:bodyPr>
          <a:lstStyle/>
          <a:p>
            <a:r>
              <a:rPr lang="en-US" sz="3600" dirty="0">
                <a:solidFill>
                  <a:srgbClr val="FF0000"/>
                </a:solidFill>
                <a:latin typeface="Apple Chancery"/>
                <a:cs typeface="Apple Chancery"/>
              </a:rPr>
              <a:t>T</a:t>
            </a:r>
            <a:r>
              <a:rPr lang="en-US" sz="2800" dirty="0">
                <a:solidFill>
                  <a:srgbClr val="FF0000"/>
                </a:solidFill>
                <a:latin typeface="Apple Chancery"/>
                <a:cs typeface="Apple Chancery"/>
              </a:rPr>
              <a:t>he Island Series:</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a:t>
            </a:r>
          </a:p>
        </p:txBody>
      </p:sp>
      <p:sp>
        <p:nvSpPr>
          <p:cNvPr id="31" name="TextBox 30"/>
          <p:cNvSpPr txBox="1"/>
          <p:nvPr/>
        </p:nvSpPr>
        <p:spPr>
          <a:xfrm>
            <a:off x="516258" y="1439534"/>
            <a:ext cx="8322942" cy="1015663"/>
          </a:xfrm>
          <a:prstGeom prst="rect">
            <a:avLst/>
          </a:prstGeom>
          <a:noFill/>
        </p:spPr>
        <p:txBody>
          <a:bodyPr wrap="square" rtlCol="0">
            <a:spAutoFit/>
          </a:bodyPr>
          <a:lstStyle/>
          <a:p>
            <a:r>
              <a:rPr lang="en-US" sz="2000" dirty="0">
                <a:solidFill>
                  <a:srgbClr val="000000"/>
                </a:solidFill>
                <a:latin typeface="Times New Roman"/>
                <a:cs typeface="Times New Roman"/>
              </a:rPr>
              <a:t>You have been kidnapped by a crazed physics nerd and left on an island with twenty-four hours to solve the following problem.  Solve the problem and </a:t>
            </a:r>
            <a:r>
              <a:rPr lang="en-US" sz="2000">
                <a:solidFill>
                  <a:srgbClr val="000000"/>
                </a:solidFill>
                <a:latin typeface="Times New Roman"/>
                <a:cs typeface="Times New Roman"/>
              </a:rPr>
              <a:t>you get </a:t>
            </a:r>
            <a:r>
              <a:rPr lang="en-US" sz="2000" dirty="0">
                <a:solidFill>
                  <a:srgbClr val="000000"/>
                </a:solidFill>
                <a:latin typeface="Times New Roman"/>
                <a:cs typeface="Times New Roman"/>
              </a:rPr>
              <a:t>to leave.  Don’t solve the problem and you don’t.</a:t>
            </a:r>
            <a:endParaRPr lang="en-US" sz="2400" dirty="0">
              <a:solidFill>
                <a:srgbClr val="FF0000"/>
              </a:solidFill>
              <a:latin typeface="Times New Roman"/>
              <a:cs typeface="Times New Roman"/>
            </a:endParaRPr>
          </a:p>
        </p:txBody>
      </p:sp>
      <p:sp>
        <p:nvSpPr>
          <p:cNvPr id="6" name="TextBox 5"/>
          <p:cNvSpPr txBox="1"/>
          <p:nvPr/>
        </p:nvSpPr>
        <p:spPr>
          <a:xfrm>
            <a:off x="516258" y="2660116"/>
            <a:ext cx="8322942" cy="2985433"/>
          </a:xfrm>
          <a:prstGeom prst="rect">
            <a:avLst/>
          </a:prstGeom>
          <a:noFill/>
        </p:spPr>
        <p:txBody>
          <a:bodyPr wrap="square" rtlCol="0">
            <a:spAutoFit/>
          </a:bodyPr>
          <a:lstStyle/>
          <a:p>
            <a:r>
              <a:rPr lang="en-US" sz="2800" dirty="0">
                <a:solidFill>
                  <a:srgbClr val="0000FF"/>
                </a:solidFill>
                <a:latin typeface="Apple Chancery"/>
                <a:cs typeface="Apple Chancery"/>
              </a:rPr>
              <a:t>The problem</a:t>
            </a:r>
            <a:r>
              <a:rPr lang="en-US" sz="2000" dirty="0">
                <a:solidFill>
                  <a:srgbClr val="000000"/>
                </a:solidFill>
                <a:latin typeface="Times New Roman"/>
                <a:cs typeface="Times New Roman"/>
              </a:rPr>
              <a:t>:  </a:t>
            </a:r>
            <a:r>
              <a:rPr lang="en-US" sz="2000" dirty="0">
                <a:latin typeface="Times New Roman"/>
                <a:cs typeface="Times New Roman"/>
              </a:rPr>
              <a:t>A </a:t>
            </a:r>
            <a:r>
              <a:rPr lang="en-US" sz="2000" dirty="0">
                <a:solidFill>
                  <a:srgbClr val="FF0000"/>
                </a:solidFill>
                <a:latin typeface="Times New Roman"/>
                <a:cs typeface="Times New Roman"/>
              </a:rPr>
              <a:t>large disk </a:t>
            </a:r>
            <a:r>
              <a:rPr lang="en-US" sz="2000" dirty="0">
                <a:latin typeface="Times New Roman"/>
                <a:cs typeface="Times New Roman"/>
              </a:rPr>
              <a:t>is </a:t>
            </a:r>
            <a:r>
              <a:rPr lang="en-US" sz="2000" dirty="0">
                <a:solidFill>
                  <a:srgbClr val="FF0000"/>
                </a:solidFill>
                <a:latin typeface="Times New Roman"/>
                <a:cs typeface="Times New Roman"/>
              </a:rPr>
              <a:t>set spinning </a:t>
            </a:r>
            <a:r>
              <a:rPr lang="en-US" sz="2000" dirty="0">
                <a:latin typeface="Times New Roman"/>
                <a:cs typeface="Times New Roman"/>
              </a:rPr>
              <a:t>with </a:t>
            </a:r>
            <a:r>
              <a:rPr lang="en-US" sz="2000" dirty="0">
                <a:solidFill>
                  <a:srgbClr val="FF0000"/>
                </a:solidFill>
                <a:latin typeface="Times New Roman"/>
                <a:cs typeface="Times New Roman"/>
              </a:rPr>
              <a:t>constant speed</a:t>
            </a:r>
            <a:r>
              <a:rPr lang="en-US" sz="2000" dirty="0">
                <a:latin typeface="Times New Roman"/>
                <a:cs typeface="Times New Roman"/>
              </a:rPr>
              <a:t>.  The </a:t>
            </a:r>
            <a:r>
              <a:rPr lang="en-US" sz="2000" i="1" dirty="0">
                <a:solidFill>
                  <a:srgbClr val="0000FF"/>
                </a:solidFill>
                <a:latin typeface="Times New Roman"/>
                <a:cs typeface="Times New Roman"/>
              </a:rPr>
              <a:t>translational velocity</a:t>
            </a:r>
            <a:r>
              <a:rPr lang="en-US" sz="2000" dirty="0">
                <a:solidFill>
                  <a:srgbClr val="0000FF"/>
                </a:solidFill>
                <a:latin typeface="Times New Roman"/>
                <a:cs typeface="Times New Roman"/>
              </a:rPr>
              <a:t> </a:t>
            </a:r>
            <a:r>
              <a:rPr lang="en-US" sz="2000" dirty="0">
                <a:latin typeface="Times New Roman"/>
                <a:cs typeface="Times New Roman"/>
              </a:rPr>
              <a:t>of </a:t>
            </a:r>
            <a:r>
              <a:rPr lang="en-US" sz="2000" dirty="0">
                <a:solidFill>
                  <a:srgbClr val="0000FF"/>
                </a:solidFill>
                <a:latin typeface="Times New Roman"/>
                <a:cs typeface="Times New Roman"/>
              </a:rPr>
              <a:t>two points </a:t>
            </a:r>
            <a:r>
              <a:rPr lang="en-US" sz="2000" dirty="0">
                <a:latin typeface="Times New Roman"/>
                <a:cs typeface="Times New Roman"/>
              </a:rPr>
              <a:t>on the disk are </a:t>
            </a:r>
            <a:r>
              <a:rPr lang="en-US" sz="2000" dirty="0">
                <a:solidFill>
                  <a:srgbClr val="0000FF"/>
                </a:solidFill>
                <a:latin typeface="Times New Roman"/>
                <a:cs typeface="Times New Roman"/>
              </a:rPr>
              <a:t>identified</a:t>
            </a:r>
            <a:r>
              <a:rPr lang="en-US" sz="2000" dirty="0">
                <a:latin typeface="Times New Roman"/>
                <a:cs typeface="Times New Roman"/>
              </a:rPr>
              <a:t> </a:t>
            </a:r>
            <a:r>
              <a:rPr lang="en-US" sz="2000" dirty="0">
                <a:solidFill>
                  <a:srgbClr val="008000"/>
                </a:solidFill>
                <a:latin typeface="Times New Roman"/>
                <a:cs typeface="Times New Roman"/>
              </a:rPr>
              <a:t>along with </a:t>
            </a:r>
            <a:r>
              <a:rPr lang="en-US" sz="2000" dirty="0">
                <a:solidFill>
                  <a:srgbClr val="0000FF"/>
                </a:solidFill>
                <a:latin typeface="Times New Roman"/>
                <a:cs typeface="Times New Roman"/>
              </a:rPr>
              <a:t>each point’s position relative to the axis of rotation</a:t>
            </a:r>
            <a:r>
              <a:rPr lang="en-US" sz="2000" dirty="0">
                <a:latin typeface="Times New Roman"/>
                <a:cs typeface="Times New Roman"/>
              </a:rPr>
              <a:t>.  It is pointed out that at a minimum, </a:t>
            </a:r>
            <a:r>
              <a:rPr lang="en-US" sz="2000" dirty="0">
                <a:solidFill>
                  <a:srgbClr val="0000FF"/>
                </a:solidFill>
                <a:latin typeface="Times New Roman"/>
                <a:cs typeface="Times New Roman"/>
              </a:rPr>
              <a:t>two bits of information are required </a:t>
            </a:r>
            <a:r>
              <a:rPr lang="en-US" sz="2000" dirty="0">
                <a:latin typeface="Times New Roman"/>
                <a:cs typeface="Times New Roman"/>
              </a:rPr>
              <a:t>to characterize the motion of each point.  Your captor is a minimalist, so the question is, “How </a:t>
            </a:r>
            <a:r>
              <a:rPr lang="en-US" sz="2000" dirty="0">
                <a:solidFill>
                  <a:srgbClr val="FF0000"/>
                </a:solidFill>
                <a:latin typeface="Times New Roman"/>
                <a:cs typeface="Times New Roman"/>
              </a:rPr>
              <a:t>can the motion of </a:t>
            </a:r>
            <a:r>
              <a:rPr lang="en-US" sz="2000" i="1" dirty="0">
                <a:solidFill>
                  <a:srgbClr val="FF0000"/>
                </a:solidFill>
                <a:latin typeface="Times New Roman"/>
                <a:cs typeface="Times New Roman"/>
              </a:rPr>
              <a:t>each point </a:t>
            </a:r>
            <a:r>
              <a:rPr lang="en-US" sz="2000" dirty="0">
                <a:solidFill>
                  <a:srgbClr val="FF0000"/>
                </a:solidFill>
                <a:latin typeface="Times New Roman"/>
                <a:cs typeface="Times New Roman"/>
              </a:rPr>
              <a:t>be characterized</a:t>
            </a:r>
            <a:r>
              <a:rPr lang="en-US" sz="2000" dirty="0">
                <a:latin typeface="Times New Roman"/>
                <a:cs typeface="Times New Roman"/>
              </a:rPr>
              <a:t> </a:t>
            </a:r>
            <a:r>
              <a:rPr lang="en-US" sz="2000" dirty="0">
                <a:solidFill>
                  <a:srgbClr val="FF0000"/>
                </a:solidFill>
                <a:latin typeface="Times New Roman"/>
                <a:cs typeface="Times New Roman"/>
              </a:rPr>
              <a:t>with only one bit of information?”  </a:t>
            </a:r>
            <a:r>
              <a:rPr lang="en-US" sz="2000" dirty="0">
                <a:latin typeface="Times New Roman"/>
                <a:cs typeface="Times New Roman"/>
              </a:rPr>
              <a:t>Put a little differently, if someone with another disk somewhere else on the island wanted to duplicate your disk’s motion, what single bit of information might </a:t>
            </a:r>
            <a:r>
              <a:rPr lang="en-US" sz="2000">
                <a:latin typeface="Times New Roman"/>
                <a:cs typeface="Times New Roman"/>
              </a:rPr>
              <a:t>you give </a:t>
            </a:r>
            <a:r>
              <a:rPr lang="en-US" sz="2000" dirty="0">
                <a:latin typeface="Times New Roman"/>
                <a:cs typeface="Times New Roman"/>
              </a:rPr>
              <a:t>that individual that would allow them to accomplish the task? </a:t>
            </a:r>
            <a:endParaRPr lang="en-US" sz="2400" dirty="0">
              <a:latin typeface="Times New Roman"/>
              <a:cs typeface="Times New Roman"/>
            </a:endParaRPr>
          </a:p>
        </p:txBody>
      </p:sp>
    </p:spTree>
    <p:extLst>
      <p:ext uri="{BB962C8B-B14F-4D97-AF65-F5344CB8AC3E}">
        <p14:creationId xmlns:p14="http://schemas.microsoft.com/office/powerpoint/2010/main" val="121980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p:cNvSpPr>
          <p:nvPr/>
        </p:nvSpPr>
        <p:spPr bwMode="auto">
          <a:xfrm>
            <a:off x="381000" y="1066800"/>
            <a:ext cx="83820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FF0000"/>
                </a:solidFill>
                <a:latin typeface="Apple Chancery"/>
                <a:cs typeface="Apple Chancery"/>
                <a:sym typeface="Gill Sans" charset="0"/>
              </a:rPr>
              <a:t>The point: </a:t>
            </a:r>
            <a:r>
              <a:rPr lang="en-US" sz="2000" dirty="0">
                <a:solidFill>
                  <a:srgbClr val="000000"/>
                </a:solidFill>
                <a:latin typeface="Times New Roman"/>
                <a:cs typeface="Times New Roman"/>
                <a:sym typeface="Gill Sans" charset="0"/>
              </a:rPr>
              <a:t>The amount of </a:t>
            </a:r>
            <a:r>
              <a:rPr lang="en-US" sz="2000" dirty="0">
                <a:solidFill>
                  <a:srgbClr val="0000FF"/>
                </a:solidFill>
                <a:latin typeface="Times New Roman"/>
                <a:cs typeface="Times New Roman"/>
                <a:sym typeface="Gill Sans" charset="0"/>
              </a:rPr>
              <a:t>time it takes </a:t>
            </a:r>
            <a:r>
              <a:rPr lang="en-US" sz="2000" dirty="0">
                <a:solidFill>
                  <a:srgbClr val="000000"/>
                </a:solidFill>
                <a:latin typeface="Times New Roman"/>
                <a:cs typeface="Times New Roman"/>
                <a:sym typeface="Gill Sans" charset="0"/>
              </a:rPr>
              <a:t>the for the platform to </a:t>
            </a:r>
            <a:r>
              <a:rPr lang="en-US" sz="2000" dirty="0">
                <a:solidFill>
                  <a:srgbClr val="0000FF"/>
                </a:solidFill>
                <a:latin typeface="Times New Roman"/>
                <a:cs typeface="Times New Roman"/>
                <a:sym typeface="Gill Sans" charset="0"/>
              </a:rPr>
              <a:t>rotate around you </a:t>
            </a:r>
            <a:r>
              <a:rPr lang="en-US" sz="2000" dirty="0">
                <a:solidFill>
                  <a:srgbClr val="FF0000"/>
                </a:solidFill>
                <a:latin typeface="Times New Roman"/>
                <a:cs typeface="Times New Roman"/>
                <a:sym typeface="Gill Sans" charset="0"/>
              </a:rPr>
              <a:t>is the same </a:t>
            </a:r>
            <a:r>
              <a:rPr lang="en-US" sz="2000" dirty="0">
                <a:solidFill>
                  <a:srgbClr val="3366FF"/>
                </a:solidFill>
                <a:latin typeface="Times New Roman"/>
                <a:cs typeface="Times New Roman"/>
                <a:sym typeface="Gill Sans" charset="0"/>
              </a:rPr>
              <a:t>in both </a:t>
            </a:r>
            <a:r>
              <a:rPr lang="en-US" sz="2000" dirty="0">
                <a:solidFill>
                  <a:srgbClr val="000000"/>
                </a:solidFill>
                <a:latin typeface="Times New Roman"/>
                <a:cs typeface="Times New Roman"/>
                <a:sym typeface="Gill Sans" charset="0"/>
              </a:rPr>
              <a:t>the </a:t>
            </a:r>
            <a:r>
              <a:rPr lang="ja-JP" altLang="en-US" sz="2000" dirty="0">
                <a:solidFill>
                  <a:srgbClr val="000000"/>
                </a:solidFill>
                <a:latin typeface="Times New Roman"/>
                <a:cs typeface="Times New Roman"/>
                <a:sym typeface="Gill Sans" charset="0"/>
              </a:rPr>
              <a:t>“</a:t>
            </a:r>
            <a:r>
              <a:rPr lang="en-US" sz="2000" dirty="0">
                <a:solidFill>
                  <a:srgbClr val="FF0000"/>
                </a:solidFill>
                <a:latin typeface="Times New Roman"/>
                <a:cs typeface="Times New Roman"/>
                <a:sym typeface="Gill Sans" charset="0"/>
              </a:rPr>
              <a:t>center seat</a:t>
            </a:r>
            <a:r>
              <a:rPr lang="ja-JP" altLang="en-US" sz="2000" dirty="0">
                <a:solidFill>
                  <a:srgbClr val="000000"/>
                </a:solidFill>
                <a:latin typeface="Times New Roman"/>
                <a:cs typeface="Times New Roman"/>
                <a:sym typeface="Gill Sans" charset="0"/>
              </a:rPr>
              <a:t>”</a:t>
            </a:r>
            <a:r>
              <a:rPr lang="en-US" sz="2000" dirty="0">
                <a:solidFill>
                  <a:srgbClr val="000000"/>
                </a:solidFill>
                <a:latin typeface="Times New Roman"/>
                <a:cs typeface="Times New Roman"/>
                <a:sym typeface="Gill Sans" charset="0"/>
              </a:rPr>
              <a:t> situation and the </a:t>
            </a:r>
            <a:r>
              <a:rPr lang="ja-JP" altLang="en-US" sz="2000" dirty="0">
                <a:solidFill>
                  <a:srgbClr val="000000"/>
                </a:solidFill>
                <a:latin typeface="Times New Roman"/>
                <a:cs typeface="Times New Roman"/>
                <a:sym typeface="Gill Sans" charset="0"/>
              </a:rPr>
              <a:t>“</a:t>
            </a:r>
            <a:r>
              <a:rPr lang="en-US" sz="2000" dirty="0">
                <a:solidFill>
                  <a:srgbClr val="FF0000"/>
                </a:solidFill>
                <a:latin typeface="Times New Roman"/>
                <a:cs typeface="Times New Roman"/>
                <a:sym typeface="Gill Sans" charset="0"/>
              </a:rPr>
              <a:t>edge seat</a:t>
            </a:r>
            <a:r>
              <a:rPr lang="ja-JP" altLang="en-US" sz="2000" dirty="0">
                <a:solidFill>
                  <a:srgbClr val="000000"/>
                </a:solidFill>
                <a:latin typeface="Times New Roman"/>
                <a:cs typeface="Times New Roman"/>
                <a:sym typeface="Gill Sans" charset="0"/>
              </a:rPr>
              <a:t>”</a:t>
            </a:r>
            <a:r>
              <a:rPr lang="en-US" sz="2000" dirty="0">
                <a:solidFill>
                  <a:srgbClr val="000000"/>
                </a:solidFill>
                <a:latin typeface="Times New Roman"/>
                <a:cs typeface="Times New Roman"/>
                <a:sym typeface="Gill Sans" charset="0"/>
              </a:rPr>
              <a:t> </a:t>
            </a:r>
            <a:r>
              <a:rPr lang="en-US" sz="2000" dirty="0">
                <a:solidFill>
                  <a:srgbClr val="0000FF"/>
                </a:solidFill>
                <a:latin typeface="Times New Roman"/>
                <a:cs typeface="Times New Roman"/>
                <a:sym typeface="Gill Sans" charset="0"/>
              </a:rPr>
              <a:t>situation</a:t>
            </a:r>
            <a:r>
              <a:rPr lang="en-US" sz="2000" dirty="0">
                <a:solidFill>
                  <a:srgbClr val="000000"/>
                </a:solidFill>
                <a:latin typeface="Times New Roman"/>
                <a:cs typeface="Times New Roman"/>
                <a:sym typeface="Gill Sans" charset="0"/>
              </a:rPr>
              <a:t>.  Additionally, the </a:t>
            </a:r>
            <a:r>
              <a:rPr lang="en-US" sz="2000" dirty="0">
                <a:solidFill>
                  <a:srgbClr val="0000FF"/>
                </a:solidFill>
                <a:latin typeface="Times New Roman"/>
                <a:cs typeface="Times New Roman"/>
                <a:sym typeface="Gill Sans" charset="0"/>
              </a:rPr>
              <a:t>angular displacement in both cases </a:t>
            </a:r>
            <a:r>
              <a:rPr lang="en-US" sz="2000" dirty="0">
                <a:solidFill>
                  <a:srgbClr val="000000"/>
                </a:solidFill>
                <a:latin typeface="Times New Roman"/>
                <a:cs typeface="Times New Roman"/>
                <a:sym typeface="Gill Sans" charset="0"/>
              </a:rPr>
              <a:t>during one revolution’s worth of time is </a:t>
            </a:r>
            <a:r>
              <a:rPr lang="en-US" sz="2000" dirty="0">
                <a:solidFill>
                  <a:srgbClr val="FF0000"/>
                </a:solidFill>
                <a:latin typeface="Times New Roman"/>
                <a:cs typeface="Times New Roman"/>
                <a:sym typeface="Gill Sans" charset="0"/>
              </a:rPr>
              <a:t>2π radians</a:t>
            </a:r>
            <a:r>
              <a:rPr lang="en-US" sz="2000" dirty="0">
                <a:solidFill>
                  <a:srgbClr val="000000"/>
                </a:solidFill>
                <a:latin typeface="Times New Roman"/>
                <a:cs typeface="Times New Roman"/>
                <a:sym typeface="Gill Sans" charset="0"/>
              </a:rPr>
              <a:t>.  </a:t>
            </a:r>
            <a:r>
              <a:rPr lang="en-US" sz="2000" dirty="0">
                <a:solidFill>
                  <a:srgbClr val="0000FF"/>
                </a:solidFill>
                <a:latin typeface="Times New Roman"/>
                <a:cs typeface="Times New Roman"/>
                <a:sym typeface="Gill Sans" charset="0"/>
              </a:rPr>
              <a:t> </a:t>
            </a:r>
          </a:p>
        </p:txBody>
      </p:sp>
      <p:sp>
        <p:nvSpPr>
          <p:cNvPr id="16387" name="Rectangle 19"/>
          <p:cNvSpPr>
            <a:spLocks noChangeArrowheads="1"/>
          </p:cNvSpPr>
          <p:nvPr/>
        </p:nvSpPr>
        <p:spPr bwMode="auto">
          <a:xfrm>
            <a:off x="0" y="0"/>
            <a:ext cx="9144000" cy="6858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20.)</a:t>
            </a:r>
          </a:p>
        </p:txBody>
      </p:sp>
      <p:sp>
        <p:nvSpPr>
          <p:cNvPr id="6" name="Text Box 2"/>
          <p:cNvSpPr txBox="1">
            <a:spLocks/>
          </p:cNvSpPr>
          <p:nvPr/>
        </p:nvSpPr>
        <p:spPr bwMode="auto">
          <a:xfrm>
            <a:off x="381000" y="2710428"/>
            <a:ext cx="8382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solidFill>
                  <a:srgbClr val="FF0000"/>
                </a:solidFill>
                <a:latin typeface="Apple Chancery"/>
                <a:cs typeface="Apple Chancery"/>
                <a:sym typeface="Gill Sans" charset="0"/>
              </a:rPr>
              <a:t>Sooooo</a:t>
            </a:r>
            <a:r>
              <a:rPr lang="en-US" sz="2000" dirty="0">
                <a:solidFill>
                  <a:srgbClr val="FF0000"/>
                </a:solidFill>
                <a:latin typeface="Apple Chancery"/>
                <a:cs typeface="Apple Chancery"/>
                <a:sym typeface="Gill Sans" charset="0"/>
              </a:rPr>
              <a:t> (in other words)</a:t>
            </a:r>
            <a:r>
              <a:rPr lang="en-US" sz="2000" dirty="0">
                <a:solidFill>
                  <a:srgbClr val="000000"/>
                </a:solidFill>
                <a:latin typeface="Times New Roman"/>
                <a:cs typeface="Times New Roman"/>
                <a:sym typeface="Gill Sans" charset="0"/>
              </a:rPr>
              <a:t>, </a:t>
            </a:r>
            <a:r>
              <a:rPr lang="en-US" sz="2000" dirty="0">
                <a:solidFill>
                  <a:srgbClr val="0000FF"/>
                </a:solidFill>
                <a:latin typeface="Times New Roman"/>
                <a:cs typeface="Times New Roman"/>
                <a:sym typeface="Gill Sans" charset="0"/>
              </a:rPr>
              <a:t>if the object appears to be rotating around you</a:t>
            </a:r>
            <a:r>
              <a:rPr lang="en-US" sz="2000" dirty="0">
                <a:solidFill>
                  <a:srgbClr val="000000"/>
                </a:solidFill>
                <a:latin typeface="Times New Roman"/>
                <a:cs typeface="Times New Roman"/>
                <a:sym typeface="Gill Sans" charset="0"/>
              </a:rPr>
              <a:t>, the </a:t>
            </a:r>
            <a:r>
              <a:rPr lang="en-US" sz="2000" i="1" dirty="0">
                <a:solidFill>
                  <a:srgbClr val="FF0000"/>
                </a:solidFill>
                <a:latin typeface="Times New Roman"/>
                <a:cs typeface="Times New Roman"/>
                <a:sym typeface="Gill Sans" charset="0"/>
              </a:rPr>
              <a:t>angular velocity</a:t>
            </a:r>
            <a:r>
              <a:rPr lang="en-US" sz="2000" dirty="0">
                <a:solidFill>
                  <a:srgbClr val="FF0000"/>
                </a:solidFill>
                <a:latin typeface="Times New Roman"/>
                <a:cs typeface="Times New Roman"/>
                <a:sym typeface="Gill Sans" charset="0"/>
              </a:rPr>
              <a:t> you observed </a:t>
            </a:r>
            <a:r>
              <a:rPr lang="en-US" sz="2000" i="1" dirty="0">
                <a:solidFill>
                  <a:srgbClr val="0000FF"/>
                </a:solidFill>
                <a:latin typeface="Times New Roman"/>
                <a:cs typeface="Times New Roman"/>
                <a:sym typeface="Gill Sans" charset="0"/>
              </a:rPr>
              <a:t>will be the same </a:t>
            </a:r>
            <a:r>
              <a:rPr lang="en-US" sz="2000" dirty="0">
                <a:solidFill>
                  <a:srgbClr val="FF0000"/>
                </a:solidFill>
                <a:latin typeface="Times New Roman"/>
                <a:cs typeface="Times New Roman"/>
                <a:sym typeface="Gill Sans" charset="0"/>
              </a:rPr>
              <a:t>no matter where on the platform you are standing</a:t>
            </a:r>
            <a:r>
              <a:rPr lang="en-US" sz="2000" dirty="0">
                <a:solidFill>
                  <a:srgbClr val="0000FF"/>
                </a:solidFill>
                <a:latin typeface="Times New Roman"/>
                <a:cs typeface="Times New Roman"/>
                <a:sym typeface="Gill Sans" charset="0"/>
              </a:rPr>
              <a:t>. </a:t>
            </a:r>
          </a:p>
        </p:txBody>
      </p:sp>
      <p:sp>
        <p:nvSpPr>
          <p:cNvPr id="7" name="Text Box 2"/>
          <p:cNvSpPr txBox="1">
            <a:spLocks/>
          </p:cNvSpPr>
          <p:nvPr/>
        </p:nvSpPr>
        <p:spPr bwMode="auto">
          <a:xfrm>
            <a:off x="381000" y="3941991"/>
            <a:ext cx="8382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latin typeface="Apple Chancery"/>
                <a:cs typeface="Apple Chancery"/>
                <a:sym typeface="Gill Sans" charset="0"/>
              </a:rPr>
              <a:t>Translation:</a:t>
            </a:r>
            <a:r>
              <a:rPr lang="en-US" sz="2000" dirty="0">
                <a:solidFill>
                  <a:srgbClr val="000000"/>
                </a:solidFill>
                <a:latin typeface="Times New Roman"/>
                <a:cs typeface="Times New Roman"/>
                <a:sym typeface="Gill Sans" charset="0"/>
              </a:rPr>
              <a:t> </a:t>
            </a:r>
            <a:r>
              <a:rPr lang="en-US" sz="2000" dirty="0">
                <a:latin typeface="Times New Roman"/>
                <a:cs typeface="Times New Roman"/>
                <a:sym typeface="Gill Sans" charset="0"/>
              </a:rPr>
              <a:t>If you know the </a:t>
            </a:r>
            <a:r>
              <a:rPr lang="en-US" sz="2000" i="1" dirty="0">
                <a:solidFill>
                  <a:srgbClr val="FF0000"/>
                </a:solidFill>
                <a:latin typeface="Times New Roman"/>
                <a:cs typeface="Times New Roman"/>
                <a:sym typeface="Gill Sans" charset="0"/>
              </a:rPr>
              <a:t>angular velocity </a:t>
            </a:r>
            <a:r>
              <a:rPr lang="en-US" sz="2000" dirty="0">
                <a:latin typeface="Times New Roman"/>
                <a:cs typeface="Times New Roman"/>
                <a:sym typeface="Gill Sans" charset="0"/>
              </a:rPr>
              <a:t>of an object </a:t>
            </a:r>
            <a:r>
              <a:rPr lang="en-US" sz="2000" dirty="0">
                <a:solidFill>
                  <a:srgbClr val="0000FF"/>
                </a:solidFill>
                <a:latin typeface="Times New Roman"/>
                <a:cs typeface="Times New Roman"/>
                <a:sym typeface="Gill Sans" charset="0"/>
              </a:rPr>
              <a:t>about any point </a:t>
            </a:r>
            <a:r>
              <a:rPr lang="en-US" sz="2000" dirty="0">
                <a:latin typeface="Times New Roman"/>
                <a:cs typeface="Times New Roman"/>
                <a:sym typeface="Gill Sans" charset="0"/>
              </a:rPr>
              <a:t>on the object, you know the </a:t>
            </a:r>
            <a:r>
              <a:rPr lang="en-US" sz="2000" i="1" dirty="0">
                <a:solidFill>
                  <a:srgbClr val="FF0000"/>
                </a:solidFill>
                <a:latin typeface="Times New Roman"/>
                <a:cs typeface="Times New Roman"/>
                <a:sym typeface="Gill Sans" charset="0"/>
              </a:rPr>
              <a:t>angular velocity </a:t>
            </a:r>
            <a:r>
              <a:rPr lang="en-US" sz="2000" dirty="0">
                <a:solidFill>
                  <a:srgbClr val="0000FF"/>
                </a:solidFill>
                <a:latin typeface="Times New Roman"/>
                <a:cs typeface="Times New Roman"/>
                <a:sym typeface="Gill Sans" charset="0"/>
              </a:rPr>
              <a:t>about any other point </a:t>
            </a:r>
            <a:r>
              <a:rPr lang="en-US" sz="2000" dirty="0">
                <a:latin typeface="Times New Roman"/>
                <a:cs typeface="Times New Roman"/>
                <a:sym typeface="Gill Sans" charset="0"/>
              </a:rPr>
              <a:t>on the object.</a:t>
            </a:r>
          </a:p>
        </p:txBody>
      </p:sp>
    </p:spTree>
    <p:extLst>
      <p:ext uri="{BB962C8B-B14F-4D97-AF65-F5344CB8AC3E}">
        <p14:creationId xmlns:p14="http://schemas.microsoft.com/office/powerpoint/2010/main" val="307477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 Box 9"/>
          <p:cNvSpPr txBox="1">
            <a:spLocks/>
          </p:cNvSpPr>
          <p:nvPr/>
        </p:nvSpPr>
        <p:spPr bwMode="auto">
          <a:xfrm>
            <a:off x="6753343" y="6328383"/>
            <a:ext cx="632716" cy="369332"/>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dirty="0">
                <a:solidFill>
                  <a:srgbClr val="FF0000"/>
                </a:solidFill>
                <a:latin typeface="Apple Chancery"/>
                <a:cs typeface="Apple Chancery"/>
                <a:sym typeface="Gill Sans" charset="0"/>
              </a:rPr>
              <a:t>pin</a:t>
            </a:r>
            <a:endParaRPr lang="en-US" sz="1600" dirty="0">
              <a:solidFill>
                <a:srgbClr val="000000"/>
              </a:solidFill>
              <a:latin typeface="Times New Roman"/>
              <a:cs typeface="Times New Roman"/>
              <a:sym typeface="Gill Sans" charset="0"/>
            </a:endParaRPr>
          </a:p>
        </p:txBody>
      </p:sp>
      <p:sp>
        <p:nvSpPr>
          <p:cNvPr id="17413" name="Text Box 180"/>
          <p:cNvSpPr txBox="1">
            <a:spLocks/>
          </p:cNvSpPr>
          <p:nvPr/>
        </p:nvSpPr>
        <p:spPr bwMode="auto">
          <a:xfrm>
            <a:off x="263684" y="214404"/>
            <a:ext cx="5210016" cy="143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The consequence </a:t>
            </a:r>
            <a:r>
              <a:rPr lang="en-US" sz="2000" dirty="0">
                <a:latin typeface="Times New Roman"/>
                <a:cs typeface="Times New Roman"/>
              </a:rPr>
              <a:t>of this is the </a:t>
            </a:r>
            <a:r>
              <a:rPr lang="en-US" sz="2000" dirty="0" err="1">
                <a:latin typeface="Times New Roman"/>
                <a:cs typeface="Times New Roman"/>
              </a:rPr>
              <a:t>acknow-ledgement</a:t>
            </a:r>
            <a:r>
              <a:rPr lang="en-US" sz="2000" dirty="0">
                <a:latin typeface="Times New Roman"/>
                <a:cs typeface="Times New Roman"/>
              </a:rPr>
              <a:t> that if you were to see a moving disk covered as shown to the right, you wouldn’t know if:</a:t>
            </a:r>
          </a:p>
        </p:txBody>
      </p:sp>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21.)</a:t>
            </a:r>
          </a:p>
        </p:txBody>
      </p:sp>
      <p:sp>
        <p:nvSpPr>
          <p:cNvPr id="17" name="Text Box 9"/>
          <p:cNvSpPr txBox="1">
            <a:spLocks/>
          </p:cNvSpPr>
          <p:nvPr/>
        </p:nvSpPr>
        <p:spPr bwMode="auto">
          <a:xfrm>
            <a:off x="555784" y="2682957"/>
            <a:ext cx="4917916" cy="400110"/>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The disk was </a:t>
            </a:r>
            <a:r>
              <a:rPr lang="en-US" sz="2000" i="1" dirty="0">
                <a:solidFill>
                  <a:srgbClr val="0000FF"/>
                </a:solidFill>
                <a:latin typeface="Times New Roman"/>
                <a:cs typeface="Times New Roman"/>
                <a:sym typeface="Gill Sans" charset="0"/>
              </a:rPr>
              <a:t>rolling on a floor</a:t>
            </a:r>
            <a:r>
              <a:rPr lang="en-US" sz="2000" dirty="0">
                <a:solidFill>
                  <a:srgbClr val="000000"/>
                </a:solidFill>
                <a:latin typeface="Times New Roman"/>
                <a:cs typeface="Times New Roman"/>
                <a:sym typeface="Gill Sans" charset="0"/>
              </a:rPr>
              <a:t>; or</a:t>
            </a:r>
          </a:p>
        </p:txBody>
      </p:sp>
      <p:grpSp>
        <p:nvGrpSpPr>
          <p:cNvPr id="51" name="Group 50"/>
          <p:cNvGrpSpPr/>
          <p:nvPr/>
        </p:nvGrpSpPr>
        <p:grpSpPr>
          <a:xfrm>
            <a:off x="5607523" y="214404"/>
            <a:ext cx="3261401" cy="1955800"/>
            <a:chOff x="685800" y="1435100"/>
            <a:chExt cx="7962900" cy="4775200"/>
          </a:xfrm>
        </p:grpSpPr>
        <p:sp>
          <p:nvSpPr>
            <p:cNvPr id="52" name="Oval 11"/>
            <p:cNvSpPr>
              <a:spLocks noChangeArrowheads="1"/>
            </p:cNvSpPr>
            <p:nvPr/>
          </p:nvSpPr>
          <p:spPr bwMode="auto">
            <a:xfrm>
              <a:off x="2832100" y="1779588"/>
              <a:ext cx="3670300" cy="3784600"/>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53" name="Rectangle 3"/>
            <p:cNvSpPr>
              <a:spLocks noChangeArrowheads="1"/>
            </p:cNvSpPr>
            <p:nvPr/>
          </p:nvSpPr>
          <p:spPr bwMode="auto">
            <a:xfrm>
              <a:off x="1676400" y="5589588"/>
              <a:ext cx="5562600" cy="177800"/>
            </a:xfrm>
            <a:prstGeom prst="rect">
              <a:avLst/>
            </a:prstGeom>
            <a:blipFill dpi="0" rotWithShape="0">
              <a:blip r:embed="rId5"/>
              <a:srcRect/>
              <a:tile tx="0" ty="0" sx="100000" sy="100000" flip="none" algn="tl"/>
            </a:blipFill>
            <a:ln w="25400">
              <a:solidFill>
                <a:schemeClr val="tx1"/>
              </a:solidFill>
              <a:miter lim="800000"/>
              <a:headEnd/>
              <a:tailEnd/>
            </a:ln>
          </p:spPr>
          <p:txBody>
            <a:bodyPr/>
            <a:lstStyle/>
            <a:p>
              <a:endParaRPr lang="en-US"/>
            </a:p>
          </p:txBody>
        </p:sp>
        <p:grpSp>
          <p:nvGrpSpPr>
            <p:cNvPr id="54" name="Group 4"/>
            <p:cNvGrpSpPr>
              <a:grpSpLocks/>
            </p:cNvGrpSpPr>
            <p:nvPr/>
          </p:nvGrpSpPr>
          <p:grpSpPr bwMode="auto">
            <a:xfrm>
              <a:off x="2908300" y="1779588"/>
              <a:ext cx="3670300" cy="3784600"/>
              <a:chOff x="2152" y="1456"/>
              <a:chExt cx="2312" cy="2384"/>
            </a:xfrm>
          </p:grpSpPr>
          <p:sp>
            <p:nvSpPr>
              <p:cNvPr id="58" name="Oval 5"/>
              <p:cNvSpPr>
                <a:spLocks noChangeArrowheads="1"/>
              </p:cNvSpPr>
              <p:nvPr/>
            </p:nvSpPr>
            <p:spPr bwMode="auto">
              <a:xfrm>
                <a:off x="2152" y="1456"/>
                <a:ext cx="2312" cy="2384"/>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59" name="Line 6"/>
              <p:cNvSpPr>
                <a:spLocks noChangeShapeType="1"/>
              </p:cNvSpPr>
              <p:nvPr/>
            </p:nvSpPr>
            <p:spPr bwMode="auto">
              <a:xfrm>
                <a:off x="2350" y="2744"/>
                <a:ext cx="906" cy="0"/>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grpSp>
        <p:sp>
          <p:nvSpPr>
            <p:cNvPr id="55" name="Line 12"/>
            <p:cNvSpPr>
              <a:spLocks noChangeShapeType="1"/>
            </p:cNvSpPr>
            <p:nvPr/>
          </p:nvSpPr>
          <p:spPr bwMode="auto">
            <a:xfrm>
              <a:off x="3235325" y="3824288"/>
              <a:ext cx="1438275" cy="0"/>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56" name="Rectangle 16"/>
            <p:cNvSpPr>
              <a:spLocks noChangeArrowheads="1"/>
            </p:cNvSpPr>
            <p:nvPr/>
          </p:nvSpPr>
          <p:spPr bwMode="auto">
            <a:xfrm>
              <a:off x="685800" y="3913188"/>
              <a:ext cx="7962900" cy="2070100"/>
            </a:xfrm>
            <a:prstGeom prst="rect">
              <a:avLst/>
            </a:prstGeom>
            <a:solidFill>
              <a:srgbClr val="FF0000"/>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a:lstStyle/>
            <a:p>
              <a:endParaRPr lang="en-US"/>
            </a:p>
          </p:txBody>
        </p:sp>
        <p:sp>
          <p:nvSpPr>
            <p:cNvPr id="57" name="Line 17"/>
            <p:cNvSpPr>
              <a:spLocks noChangeShapeType="1"/>
            </p:cNvSpPr>
            <p:nvPr/>
          </p:nvSpPr>
          <p:spPr bwMode="auto">
            <a:xfrm flipH="1">
              <a:off x="4660900" y="1435100"/>
              <a:ext cx="0" cy="477520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60" name="Text Box 9"/>
          <p:cNvSpPr txBox="1">
            <a:spLocks/>
          </p:cNvSpPr>
          <p:nvPr/>
        </p:nvSpPr>
        <p:spPr bwMode="auto">
          <a:xfrm>
            <a:off x="555784" y="4818396"/>
            <a:ext cx="4917916" cy="400110"/>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The disk was </a:t>
            </a:r>
            <a:r>
              <a:rPr lang="en-US" sz="2000" i="1" dirty="0">
                <a:solidFill>
                  <a:srgbClr val="0000FF"/>
                </a:solidFill>
                <a:latin typeface="Times New Roman"/>
                <a:cs typeface="Times New Roman"/>
                <a:sym typeface="Gill Sans" charset="0"/>
              </a:rPr>
              <a:t>pivoting about a fixed point</a:t>
            </a:r>
            <a:r>
              <a:rPr lang="en-US" sz="2000" dirty="0">
                <a:solidFill>
                  <a:srgbClr val="000000"/>
                </a:solidFill>
                <a:latin typeface="Times New Roman"/>
                <a:cs typeface="Times New Roman"/>
                <a:sym typeface="Gill Sans" charset="0"/>
              </a:rPr>
              <a:t>.</a:t>
            </a:r>
          </a:p>
        </p:txBody>
      </p:sp>
      <p:grpSp>
        <p:nvGrpSpPr>
          <p:cNvPr id="61" name="Group 60"/>
          <p:cNvGrpSpPr/>
          <p:nvPr/>
        </p:nvGrpSpPr>
        <p:grpSpPr>
          <a:xfrm>
            <a:off x="6093594" y="2447106"/>
            <a:ext cx="2294460" cy="1854427"/>
            <a:chOff x="1900238" y="1473200"/>
            <a:chExt cx="5562600" cy="4495800"/>
          </a:xfrm>
        </p:grpSpPr>
        <p:sp>
          <p:nvSpPr>
            <p:cNvPr id="62" name="Oval 26"/>
            <p:cNvSpPr>
              <a:spLocks noChangeArrowheads="1"/>
            </p:cNvSpPr>
            <p:nvPr/>
          </p:nvSpPr>
          <p:spPr bwMode="auto">
            <a:xfrm>
              <a:off x="2832100" y="1779588"/>
              <a:ext cx="3670300" cy="3784600"/>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63" name="Rectangle 3"/>
            <p:cNvSpPr>
              <a:spLocks noChangeArrowheads="1"/>
            </p:cNvSpPr>
            <p:nvPr/>
          </p:nvSpPr>
          <p:spPr bwMode="auto">
            <a:xfrm>
              <a:off x="1900238" y="5562600"/>
              <a:ext cx="5562600" cy="177800"/>
            </a:xfrm>
            <a:prstGeom prst="rect">
              <a:avLst/>
            </a:prstGeom>
            <a:solidFill>
              <a:schemeClr val="accent2"/>
            </a:solidFill>
            <a:ln w="25400">
              <a:solidFill>
                <a:schemeClr val="tx1"/>
              </a:solidFill>
              <a:miter lim="800000"/>
              <a:headEnd/>
              <a:tailEnd/>
            </a:ln>
          </p:spPr>
          <p:txBody>
            <a:bodyPr/>
            <a:lstStyle/>
            <a:p>
              <a:endParaRPr lang="en-US"/>
            </a:p>
          </p:txBody>
        </p:sp>
        <p:grpSp>
          <p:nvGrpSpPr>
            <p:cNvPr id="64" name="Group 19"/>
            <p:cNvGrpSpPr>
              <a:grpSpLocks/>
            </p:cNvGrpSpPr>
            <p:nvPr/>
          </p:nvGrpSpPr>
          <p:grpSpPr bwMode="auto">
            <a:xfrm>
              <a:off x="2908300" y="1779588"/>
              <a:ext cx="3670300" cy="3784600"/>
              <a:chOff x="2152" y="1456"/>
              <a:chExt cx="2312" cy="2384"/>
            </a:xfrm>
          </p:grpSpPr>
          <p:sp>
            <p:nvSpPr>
              <p:cNvPr id="67" name="Oval 20"/>
              <p:cNvSpPr>
                <a:spLocks noChangeArrowheads="1"/>
              </p:cNvSpPr>
              <p:nvPr/>
            </p:nvSpPr>
            <p:spPr bwMode="auto">
              <a:xfrm>
                <a:off x="2152" y="1456"/>
                <a:ext cx="2312" cy="2384"/>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68" name="Line 21"/>
              <p:cNvSpPr>
                <a:spLocks noChangeShapeType="1"/>
              </p:cNvSpPr>
              <p:nvPr/>
            </p:nvSpPr>
            <p:spPr bwMode="auto">
              <a:xfrm>
                <a:off x="2350" y="2744"/>
                <a:ext cx="906" cy="0"/>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grpSp>
        <p:sp>
          <p:nvSpPr>
            <p:cNvPr id="65" name="Line 27"/>
            <p:cNvSpPr>
              <a:spLocks noChangeShapeType="1"/>
            </p:cNvSpPr>
            <p:nvPr/>
          </p:nvSpPr>
          <p:spPr bwMode="auto">
            <a:xfrm>
              <a:off x="3235325" y="3824288"/>
              <a:ext cx="1438275" cy="0"/>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66" name="Line 31"/>
            <p:cNvSpPr>
              <a:spLocks noChangeShapeType="1"/>
            </p:cNvSpPr>
            <p:nvPr/>
          </p:nvSpPr>
          <p:spPr bwMode="auto">
            <a:xfrm flipH="1">
              <a:off x="4660900" y="1473200"/>
              <a:ext cx="0" cy="449580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69" name="Group 68"/>
          <p:cNvGrpSpPr/>
          <p:nvPr/>
        </p:nvGrpSpPr>
        <p:grpSpPr>
          <a:xfrm>
            <a:off x="6453424" y="4684271"/>
            <a:ext cx="1574800" cy="1831039"/>
            <a:chOff x="2832100" y="1460500"/>
            <a:chExt cx="3746500" cy="4356100"/>
          </a:xfrm>
        </p:grpSpPr>
        <p:grpSp>
          <p:nvGrpSpPr>
            <p:cNvPr id="70" name="Group 34"/>
            <p:cNvGrpSpPr>
              <a:grpSpLocks/>
            </p:cNvGrpSpPr>
            <p:nvPr/>
          </p:nvGrpSpPr>
          <p:grpSpPr bwMode="auto">
            <a:xfrm>
              <a:off x="2832100" y="1779588"/>
              <a:ext cx="3670300" cy="3784600"/>
              <a:chOff x="2104" y="1456"/>
              <a:chExt cx="2312" cy="2384"/>
            </a:xfrm>
          </p:grpSpPr>
          <p:sp>
            <p:nvSpPr>
              <p:cNvPr id="76" name="Oval 35"/>
              <p:cNvSpPr>
                <a:spLocks noChangeArrowheads="1"/>
              </p:cNvSpPr>
              <p:nvPr/>
            </p:nvSpPr>
            <p:spPr bwMode="auto">
              <a:xfrm>
                <a:off x="2104" y="1456"/>
                <a:ext cx="2312" cy="2384"/>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77" name="Line 36"/>
              <p:cNvSpPr>
                <a:spLocks noChangeShapeType="1"/>
              </p:cNvSpPr>
              <p:nvPr/>
            </p:nvSpPr>
            <p:spPr bwMode="auto">
              <a:xfrm>
                <a:off x="2358" y="2744"/>
                <a:ext cx="906" cy="0"/>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grpSp>
        <p:grpSp>
          <p:nvGrpSpPr>
            <p:cNvPr id="71" name="Group 28"/>
            <p:cNvGrpSpPr>
              <a:grpSpLocks/>
            </p:cNvGrpSpPr>
            <p:nvPr/>
          </p:nvGrpSpPr>
          <p:grpSpPr bwMode="auto">
            <a:xfrm>
              <a:off x="2908300" y="1779588"/>
              <a:ext cx="3670300" cy="3784600"/>
              <a:chOff x="2152" y="1456"/>
              <a:chExt cx="2312" cy="2384"/>
            </a:xfrm>
          </p:grpSpPr>
          <p:sp>
            <p:nvSpPr>
              <p:cNvPr id="74" name="Oval 29"/>
              <p:cNvSpPr>
                <a:spLocks noChangeArrowheads="1"/>
              </p:cNvSpPr>
              <p:nvPr/>
            </p:nvSpPr>
            <p:spPr bwMode="auto">
              <a:xfrm>
                <a:off x="2152" y="1456"/>
                <a:ext cx="2312" cy="2384"/>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75" name="Line 30"/>
              <p:cNvSpPr>
                <a:spLocks noChangeShapeType="1"/>
              </p:cNvSpPr>
              <p:nvPr/>
            </p:nvSpPr>
            <p:spPr bwMode="auto">
              <a:xfrm>
                <a:off x="2350" y="2744"/>
                <a:ext cx="906" cy="0"/>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grpSp>
        <p:sp>
          <p:nvSpPr>
            <p:cNvPr id="72" name="Line 40"/>
            <p:cNvSpPr>
              <a:spLocks noChangeShapeType="1"/>
            </p:cNvSpPr>
            <p:nvPr/>
          </p:nvSpPr>
          <p:spPr bwMode="auto">
            <a:xfrm flipH="1">
              <a:off x="4660900" y="1460500"/>
              <a:ext cx="0" cy="4356100"/>
            </a:xfrm>
            <a:prstGeom prst="line">
              <a:avLst/>
            </a:prstGeom>
            <a:noFill/>
            <a:ln w="254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 name="Oval 72"/>
            <p:cNvSpPr/>
            <p:nvPr/>
          </p:nvSpPr>
          <p:spPr>
            <a:xfrm>
              <a:off x="4591050" y="5492750"/>
              <a:ext cx="142875" cy="1428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78" name="Object 3"/>
          <p:cNvGraphicFramePr>
            <a:graphicFrameLocks noChangeAspect="1"/>
          </p:cNvGraphicFramePr>
          <p:nvPr>
            <p:extLst>
              <p:ext uri="{D42A27DB-BD31-4B8C-83A1-F6EECF244321}">
                <p14:modId xmlns:p14="http://schemas.microsoft.com/office/powerpoint/2010/main" val="3071758818"/>
              </p:ext>
            </p:extLst>
          </p:nvPr>
        </p:nvGraphicFramePr>
        <p:xfrm>
          <a:off x="6737167" y="3083067"/>
          <a:ext cx="392112" cy="328612"/>
        </p:xfrm>
        <a:graphic>
          <a:graphicData uri="http://schemas.openxmlformats.org/presentationml/2006/ole">
            <mc:AlternateContent xmlns:mc="http://schemas.openxmlformats.org/markup-compatibility/2006">
              <mc:Choice xmlns:v="urn:schemas-microsoft-com:vml" Requires="v">
                <p:oleObj spid="_x0000_s923474" name="Equation" r:id="rId6" imgW="241300" imgH="203200" progId="Equation.DSMT4">
                  <p:embed/>
                </p:oleObj>
              </mc:Choice>
              <mc:Fallback>
                <p:oleObj name="Equation" r:id="rId6" imgW="241300" imgH="203200" progId="Equation.DSMT4">
                  <p:embed/>
                  <p:pic>
                    <p:nvPicPr>
                      <p:cNvPr id="0" name=""/>
                      <p:cNvPicPr>
                        <a:picLocks noChangeAspect="1" noChangeArrowheads="1"/>
                      </p:cNvPicPr>
                      <p:nvPr/>
                    </p:nvPicPr>
                    <p:blipFill>
                      <a:blip r:embed="rId7"/>
                      <a:srcRect/>
                      <a:stretch>
                        <a:fillRect/>
                      </a:stretch>
                    </p:blipFill>
                    <p:spPr bwMode="auto">
                      <a:xfrm>
                        <a:off x="6737167" y="3083067"/>
                        <a:ext cx="392112" cy="328612"/>
                      </a:xfrm>
                      <a:prstGeom prst="rect">
                        <a:avLst/>
                      </a:prstGeom>
                      <a:noFill/>
                      <a:ln>
                        <a:noFill/>
                      </a:ln>
                      <a:effectLst/>
                    </p:spPr>
                  </p:pic>
                </p:oleObj>
              </mc:Fallback>
            </mc:AlternateContent>
          </a:graphicData>
        </a:graphic>
      </p:graphicFrame>
      <p:graphicFrame>
        <p:nvGraphicFramePr>
          <p:cNvPr id="79" name="Object 3"/>
          <p:cNvGraphicFramePr>
            <a:graphicFrameLocks noChangeAspect="1"/>
          </p:cNvGraphicFramePr>
          <p:nvPr>
            <p:extLst>
              <p:ext uri="{D42A27DB-BD31-4B8C-83A1-F6EECF244321}">
                <p14:modId xmlns:p14="http://schemas.microsoft.com/office/powerpoint/2010/main" val="3617634308"/>
              </p:ext>
            </p:extLst>
          </p:nvPr>
        </p:nvGraphicFramePr>
        <p:xfrm>
          <a:off x="6724467" y="5346218"/>
          <a:ext cx="392112" cy="328612"/>
        </p:xfrm>
        <a:graphic>
          <a:graphicData uri="http://schemas.openxmlformats.org/presentationml/2006/ole">
            <mc:AlternateContent xmlns:mc="http://schemas.openxmlformats.org/markup-compatibility/2006">
              <mc:Choice xmlns:v="urn:schemas-microsoft-com:vml" Requires="v">
                <p:oleObj spid="_x0000_s923475" name="Equation" r:id="rId8" imgW="241300" imgH="203200" progId="Equation.DSMT4">
                  <p:embed/>
                </p:oleObj>
              </mc:Choice>
              <mc:Fallback>
                <p:oleObj name="Equation" r:id="rId8" imgW="241300" imgH="203200" progId="Equation.DSMT4">
                  <p:embed/>
                  <p:pic>
                    <p:nvPicPr>
                      <p:cNvPr id="0" name=""/>
                      <p:cNvPicPr>
                        <a:picLocks noChangeAspect="1" noChangeArrowheads="1"/>
                      </p:cNvPicPr>
                      <p:nvPr/>
                    </p:nvPicPr>
                    <p:blipFill>
                      <a:blip r:embed="rId7"/>
                      <a:srcRect/>
                      <a:stretch>
                        <a:fillRect/>
                      </a:stretch>
                    </p:blipFill>
                    <p:spPr bwMode="auto">
                      <a:xfrm>
                        <a:off x="6724467" y="5346218"/>
                        <a:ext cx="392112" cy="328612"/>
                      </a:xfrm>
                      <a:prstGeom prst="rect">
                        <a:avLst/>
                      </a:prstGeom>
                      <a:noFill/>
                      <a:ln>
                        <a:noFill/>
                      </a:ln>
                      <a:effectLst/>
                    </p:spPr>
                  </p:pic>
                </p:oleObj>
              </mc:Fallback>
            </mc:AlternateContent>
          </a:graphicData>
        </a:graphic>
      </p:graphicFrame>
      <p:graphicFrame>
        <p:nvGraphicFramePr>
          <p:cNvPr id="80" name="Object 3"/>
          <p:cNvGraphicFramePr>
            <a:graphicFrameLocks noChangeAspect="1"/>
          </p:cNvGraphicFramePr>
          <p:nvPr>
            <p:extLst>
              <p:ext uri="{D42A27DB-BD31-4B8C-83A1-F6EECF244321}">
                <p14:modId xmlns:p14="http://schemas.microsoft.com/office/powerpoint/2010/main" val="1765020576"/>
              </p:ext>
            </p:extLst>
          </p:nvPr>
        </p:nvGraphicFramePr>
        <p:xfrm>
          <a:off x="6749867" y="851642"/>
          <a:ext cx="392112" cy="328612"/>
        </p:xfrm>
        <a:graphic>
          <a:graphicData uri="http://schemas.openxmlformats.org/presentationml/2006/ole">
            <mc:AlternateContent xmlns:mc="http://schemas.openxmlformats.org/markup-compatibility/2006">
              <mc:Choice xmlns:v="urn:schemas-microsoft-com:vml" Requires="v">
                <p:oleObj spid="_x0000_s923476" name="Equation" r:id="rId9" imgW="241300" imgH="203200" progId="Equation.DSMT4">
                  <p:embed/>
                </p:oleObj>
              </mc:Choice>
              <mc:Fallback>
                <p:oleObj name="Equation" r:id="rId9" imgW="241300" imgH="203200" progId="Equation.DSMT4">
                  <p:embed/>
                  <p:pic>
                    <p:nvPicPr>
                      <p:cNvPr id="0" name=""/>
                      <p:cNvPicPr>
                        <a:picLocks noChangeAspect="1" noChangeArrowheads="1"/>
                      </p:cNvPicPr>
                      <p:nvPr/>
                    </p:nvPicPr>
                    <p:blipFill>
                      <a:blip r:embed="rId7"/>
                      <a:srcRect/>
                      <a:stretch>
                        <a:fillRect/>
                      </a:stretch>
                    </p:blipFill>
                    <p:spPr bwMode="auto">
                      <a:xfrm>
                        <a:off x="6749867" y="851642"/>
                        <a:ext cx="392112" cy="3286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3077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dissolve">
                                      <p:cBhvr>
                                        <p:cTn id="12" dur="500"/>
                                        <p:tgtEl>
                                          <p:spTgt spid="61"/>
                                        </p:tgtEl>
                                      </p:cBhvr>
                                    </p:animEffect>
                                  </p:childTnLst>
                                </p:cTn>
                              </p:par>
                              <p:par>
                                <p:cTn id="13" presetID="9"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dissolve">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nodePh="1">
                                  <p:stCondLst>
                                    <p:cond delay="0"/>
                                  </p:stCondLst>
                                  <p:endCondLst>
                                    <p:cond evt="begin" delay="0">
                                      <p:tn val="18"/>
                                    </p:cond>
                                  </p:endCondLst>
                                  <p:childTnLst>
                                    <p:set>
                                      <p:cBhvr>
                                        <p:cTn id="19" dur="1" fill="hold">
                                          <p:stCondLst>
                                            <p:cond delay="0"/>
                                          </p:stCondLst>
                                        </p:cTn>
                                        <p:tgtEl>
                                          <p:spTgt spid="17409"/>
                                        </p:tgtEl>
                                        <p:attrNameLst>
                                          <p:attrName>style.visibility</p:attrName>
                                        </p:attrNameLst>
                                      </p:cBhvr>
                                      <p:to>
                                        <p:strVal val="visible"/>
                                      </p:to>
                                    </p:set>
                                    <p:animEffect transition="in" filter="dissolve">
                                      <p:cBhvr>
                                        <p:cTn id="20" dur="500"/>
                                        <p:tgtEl>
                                          <p:spTgt spid="1740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dissolve">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dissolve">
                                      <p:cBhvr>
                                        <p:cTn id="28" dur="500"/>
                                        <p:tgtEl>
                                          <p:spTgt spid="69"/>
                                        </p:tgtEl>
                                      </p:cBhvr>
                                    </p:animEffect>
                                  </p:childTnLst>
                                </p:cTn>
                              </p:par>
                              <p:par>
                                <p:cTn id="29" presetID="9" presetClass="entr" presetSubtype="0" fill="hold" nodeType="with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dissolve">
                                      <p:cBhvr>
                                        <p:cTn id="31" dur="500"/>
                                        <p:tgtEl>
                                          <p:spTgt spid="7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dissolve">
                                      <p:cBhvr>
                                        <p:cTn id="34"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17409" grpId="0"/>
      <p:bldP spid="17"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 Box 9"/>
          <p:cNvSpPr txBox="1">
            <a:spLocks/>
          </p:cNvSpPr>
          <p:nvPr/>
        </p:nvSpPr>
        <p:spPr bwMode="auto">
          <a:xfrm>
            <a:off x="7108297" y="2912278"/>
            <a:ext cx="632716" cy="369332"/>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dirty="0">
                <a:solidFill>
                  <a:srgbClr val="FF0000"/>
                </a:solidFill>
                <a:latin typeface="Apple Chancery"/>
                <a:cs typeface="Apple Chancery"/>
                <a:sym typeface="Gill Sans" charset="0"/>
              </a:rPr>
              <a:t>pin</a:t>
            </a:r>
            <a:endParaRPr lang="en-US" sz="1600" dirty="0">
              <a:solidFill>
                <a:srgbClr val="000000"/>
              </a:solidFill>
              <a:latin typeface="Times New Roman"/>
              <a:cs typeface="Times New Roman"/>
              <a:sym typeface="Gill Sans" charset="0"/>
            </a:endParaRPr>
          </a:p>
        </p:txBody>
      </p:sp>
      <p:sp>
        <p:nvSpPr>
          <p:cNvPr id="63" name="Rectangle 3"/>
          <p:cNvSpPr>
            <a:spLocks noChangeArrowheads="1"/>
          </p:cNvSpPr>
          <p:nvPr/>
        </p:nvSpPr>
        <p:spPr bwMode="auto">
          <a:xfrm>
            <a:off x="6461894" y="5577977"/>
            <a:ext cx="2294460" cy="73339"/>
          </a:xfrm>
          <a:prstGeom prst="rect">
            <a:avLst/>
          </a:prstGeom>
          <a:solidFill>
            <a:schemeClr val="accent2"/>
          </a:solidFill>
          <a:ln w="25400">
            <a:solidFill>
              <a:schemeClr val="tx1"/>
            </a:solidFill>
            <a:miter lim="800000"/>
            <a:headEnd/>
            <a:tailEnd/>
          </a:ln>
        </p:spPr>
        <p:txBody>
          <a:bodyPr/>
          <a:lstStyle/>
          <a:p>
            <a:endParaRPr lang="en-US"/>
          </a:p>
        </p:txBody>
      </p:sp>
      <p:grpSp>
        <p:nvGrpSpPr>
          <p:cNvPr id="64" name="Group 19"/>
          <p:cNvGrpSpPr>
            <a:grpSpLocks/>
          </p:cNvGrpSpPr>
          <p:nvPr/>
        </p:nvGrpSpPr>
        <p:grpSpPr bwMode="auto">
          <a:xfrm>
            <a:off x="6877699" y="4017561"/>
            <a:ext cx="1513925" cy="1561071"/>
            <a:chOff x="2152" y="1456"/>
            <a:chExt cx="2312" cy="2384"/>
          </a:xfrm>
        </p:grpSpPr>
        <p:sp>
          <p:nvSpPr>
            <p:cNvPr id="67" name="Oval 20"/>
            <p:cNvSpPr>
              <a:spLocks noChangeArrowheads="1"/>
            </p:cNvSpPr>
            <p:nvPr/>
          </p:nvSpPr>
          <p:spPr bwMode="auto">
            <a:xfrm>
              <a:off x="2152" y="1456"/>
              <a:ext cx="2312" cy="2384"/>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68" name="Line 21"/>
            <p:cNvSpPr>
              <a:spLocks noChangeShapeType="1"/>
            </p:cNvSpPr>
            <p:nvPr/>
          </p:nvSpPr>
          <p:spPr bwMode="auto">
            <a:xfrm>
              <a:off x="2350" y="2744"/>
              <a:ext cx="906" cy="0"/>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grpSp>
      <p:sp>
        <p:nvSpPr>
          <p:cNvPr id="65" name="Line 27"/>
          <p:cNvSpPr>
            <a:spLocks noChangeShapeType="1"/>
          </p:cNvSpPr>
          <p:nvPr/>
        </p:nvSpPr>
        <p:spPr bwMode="auto">
          <a:xfrm>
            <a:off x="7012590" y="4860958"/>
            <a:ext cx="593259" cy="0"/>
          </a:xfrm>
          <a:prstGeom prst="line">
            <a:avLst/>
          </a:prstGeom>
          <a:noFill/>
          <a:ln w="38100">
            <a:solidFill>
              <a:srgbClr val="FF0000"/>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66" name="Line 31"/>
          <p:cNvSpPr>
            <a:spLocks noChangeShapeType="1"/>
          </p:cNvSpPr>
          <p:nvPr/>
        </p:nvSpPr>
        <p:spPr bwMode="auto">
          <a:xfrm flipH="1">
            <a:off x="7600611" y="3891182"/>
            <a:ext cx="0" cy="1854427"/>
          </a:xfrm>
          <a:prstGeom prst="line">
            <a:avLst/>
          </a:prstGeom>
          <a:noFill/>
          <a:ln w="9525" cmpd="sng">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 name="Oval 29"/>
          <p:cNvSpPr>
            <a:spLocks noChangeArrowheads="1"/>
          </p:cNvSpPr>
          <p:nvPr/>
        </p:nvSpPr>
        <p:spPr bwMode="auto">
          <a:xfrm>
            <a:off x="6840408" y="1402291"/>
            <a:ext cx="1542770" cy="1590815"/>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75" name="Line 30"/>
          <p:cNvSpPr>
            <a:spLocks noChangeShapeType="1"/>
          </p:cNvSpPr>
          <p:nvPr/>
        </p:nvSpPr>
        <p:spPr bwMode="auto">
          <a:xfrm>
            <a:off x="6972531" y="2261758"/>
            <a:ext cx="604563" cy="0"/>
          </a:xfrm>
          <a:prstGeom prst="line">
            <a:avLst/>
          </a:prstGeom>
          <a:noFill/>
          <a:ln w="38100">
            <a:solidFill>
              <a:srgbClr val="FF0000"/>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72" name="Line 40"/>
          <p:cNvSpPr>
            <a:spLocks noChangeShapeType="1"/>
          </p:cNvSpPr>
          <p:nvPr/>
        </p:nvSpPr>
        <p:spPr bwMode="auto">
          <a:xfrm flipH="1">
            <a:off x="7577094" y="1268166"/>
            <a:ext cx="0" cy="1831039"/>
          </a:xfrm>
          <a:prstGeom prst="line">
            <a:avLst/>
          </a:prstGeom>
          <a:noFill/>
          <a:ln w="9525" cmpd="sng">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aphicFrame>
        <p:nvGraphicFramePr>
          <p:cNvPr id="79" name="Object 3"/>
          <p:cNvGraphicFramePr>
            <a:graphicFrameLocks noChangeAspect="1"/>
          </p:cNvGraphicFramePr>
          <p:nvPr>
            <p:extLst>
              <p:ext uri="{D42A27DB-BD31-4B8C-83A1-F6EECF244321}">
                <p14:modId xmlns:p14="http://schemas.microsoft.com/office/powerpoint/2010/main" val="846327752"/>
              </p:ext>
            </p:extLst>
          </p:nvPr>
        </p:nvGraphicFramePr>
        <p:xfrm>
          <a:off x="7007352" y="1917700"/>
          <a:ext cx="990600" cy="328613"/>
        </p:xfrm>
        <a:graphic>
          <a:graphicData uri="http://schemas.openxmlformats.org/presentationml/2006/ole">
            <mc:AlternateContent xmlns:mc="http://schemas.openxmlformats.org/markup-compatibility/2006">
              <mc:Choice xmlns:v="urn:schemas-microsoft-com:vml" Requires="v">
                <p:oleObj spid="_x0000_s1672102" name="Equation" r:id="rId5" imgW="609600" imgH="203200" progId="Equation.DSMT4">
                  <p:embed/>
                </p:oleObj>
              </mc:Choice>
              <mc:Fallback>
                <p:oleObj name="Equation" r:id="rId5" imgW="609600" imgH="203200" progId="Equation.DSMT4">
                  <p:embed/>
                  <p:pic>
                    <p:nvPicPr>
                      <p:cNvPr id="0" name=""/>
                      <p:cNvPicPr>
                        <a:picLocks noChangeAspect="1" noChangeArrowheads="1"/>
                      </p:cNvPicPr>
                      <p:nvPr/>
                    </p:nvPicPr>
                    <p:blipFill>
                      <a:blip r:embed="rId6"/>
                      <a:srcRect/>
                      <a:stretch>
                        <a:fillRect/>
                      </a:stretch>
                    </p:blipFill>
                    <p:spPr bwMode="auto">
                      <a:xfrm>
                        <a:off x="7007352" y="1917700"/>
                        <a:ext cx="990600" cy="328613"/>
                      </a:xfrm>
                      <a:prstGeom prst="rect">
                        <a:avLst/>
                      </a:prstGeom>
                      <a:noFill/>
                      <a:ln>
                        <a:noFill/>
                      </a:ln>
                      <a:effectLst/>
                    </p:spPr>
                  </p:pic>
                </p:oleObj>
              </mc:Fallback>
            </mc:AlternateContent>
          </a:graphicData>
        </a:graphic>
      </p:graphicFrame>
      <p:graphicFrame>
        <p:nvGraphicFramePr>
          <p:cNvPr id="47" name="Object 3"/>
          <p:cNvGraphicFramePr>
            <a:graphicFrameLocks noChangeAspect="1"/>
          </p:cNvGraphicFramePr>
          <p:nvPr>
            <p:extLst>
              <p:ext uri="{D42A27DB-BD31-4B8C-83A1-F6EECF244321}">
                <p14:modId xmlns:p14="http://schemas.microsoft.com/office/powerpoint/2010/main" val="268983288"/>
              </p:ext>
            </p:extLst>
          </p:nvPr>
        </p:nvGraphicFramePr>
        <p:xfrm>
          <a:off x="7823882" y="3002881"/>
          <a:ext cx="247650" cy="225425"/>
        </p:xfrm>
        <a:graphic>
          <a:graphicData uri="http://schemas.openxmlformats.org/presentationml/2006/ole">
            <mc:AlternateContent xmlns:mc="http://schemas.openxmlformats.org/markup-compatibility/2006">
              <mc:Choice xmlns:v="urn:schemas-microsoft-com:vml" Requires="v">
                <p:oleObj spid="_x0000_s1672103" name="Equation" r:id="rId7" imgW="152400" imgH="139700" progId="Equation.DSMT4">
                  <p:embed/>
                </p:oleObj>
              </mc:Choice>
              <mc:Fallback>
                <p:oleObj name="Equation" r:id="rId7" imgW="152400" imgH="139700" progId="Equation.DSMT4">
                  <p:embed/>
                  <p:pic>
                    <p:nvPicPr>
                      <p:cNvPr id="0" name=""/>
                      <p:cNvPicPr>
                        <a:picLocks noChangeAspect="1" noChangeArrowheads="1"/>
                      </p:cNvPicPr>
                      <p:nvPr/>
                    </p:nvPicPr>
                    <p:blipFill>
                      <a:blip r:embed="rId8"/>
                      <a:srcRect/>
                      <a:stretch>
                        <a:fillRect/>
                      </a:stretch>
                    </p:blipFill>
                    <p:spPr bwMode="auto">
                      <a:xfrm>
                        <a:off x="7823882" y="3002881"/>
                        <a:ext cx="247650" cy="225425"/>
                      </a:xfrm>
                      <a:prstGeom prst="rect">
                        <a:avLst/>
                      </a:prstGeom>
                      <a:noFill/>
                      <a:ln>
                        <a:noFill/>
                      </a:ln>
                      <a:effectLst/>
                    </p:spPr>
                  </p:pic>
                </p:oleObj>
              </mc:Fallback>
            </mc:AlternateContent>
          </a:graphicData>
        </a:graphic>
      </p:graphicFrame>
      <p:sp>
        <p:nvSpPr>
          <p:cNvPr id="17413" name="Text Box 180"/>
          <p:cNvSpPr txBox="1">
            <a:spLocks/>
          </p:cNvSpPr>
          <p:nvPr/>
        </p:nvSpPr>
        <p:spPr bwMode="auto">
          <a:xfrm>
            <a:off x="263684" y="214404"/>
            <a:ext cx="8626316" cy="112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What is hugely </a:t>
            </a:r>
            <a:r>
              <a:rPr lang="en-US" sz="2000" dirty="0">
                <a:latin typeface="Times New Roman"/>
                <a:cs typeface="Times New Roman"/>
              </a:rPr>
              <a:t>important about this is that it means we can relate the </a:t>
            </a:r>
            <a:r>
              <a:rPr lang="en-US" sz="2000" i="1" dirty="0">
                <a:solidFill>
                  <a:srgbClr val="FF0000"/>
                </a:solidFill>
                <a:latin typeface="Times New Roman"/>
                <a:cs typeface="Times New Roman"/>
              </a:rPr>
              <a:t>velocity</a:t>
            </a:r>
            <a:r>
              <a:rPr lang="en-US" sz="2000" dirty="0">
                <a:solidFill>
                  <a:srgbClr val="FF0000"/>
                </a:solidFill>
                <a:latin typeface="Times New Roman"/>
                <a:cs typeface="Times New Roman"/>
              </a:rPr>
              <a:t> </a:t>
            </a:r>
            <a:r>
              <a:rPr lang="en-US" sz="2000" i="1" dirty="0">
                <a:solidFill>
                  <a:srgbClr val="FF0000"/>
                </a:solidFill>
                <a:latin typeface="Times New Roman"/>
                <a:cs typeface="Times New Roman"/>
              </a:rPr>
              <a:t>of</a:t>
            </a:r>
            <a:r>
              <a:rPr lang="en-US" sz="2000" dirty="0">
                <a:solidFill>
                  <a:srgbClr val="FF0000"/>
                </a:solidFill>
                <a:latin typeface="Times New Roman"/>
                <a:cs typeface="Times New Roman"/>
              </a:rPr>
              <a:t> </a:t>
            </a:r>
            <a:r>
              <a:rPr lang="en-US" sz="2000" dirty="0">
                <a:solidFill>
                  <a:srgbClr val="0000FF"/>
                </a:solidFill>
                <a:latin typeface="Times New Roman"/>
                <a:cs typeface="Times New Roman"/>
              </a:rPr>
              <a:t>a rolling object’s </a:t>
            </a:r>
            <a:r>
              <a:rPr lang="en-US" sz="2000" i="1" dirty="0">
                <a:solidFill>
                  <a:srgbClr val="FF0000"/>
                </a:solidFill>
                <a:latin typeface="Times New Roman"/>
                <a:cs typeface="Times New Roman"/>
              </a:rPr>
              <a:t>center of mass </a:t>
            </a:r>
            <a:r>
              <a:rPr lang="en-US" sz="2000" dirty="0">
                <a:latin typeface="Times New Roman"/>
                <a:cs typeface="Times New Roman"/>
              </a:rPr>
              <a:t>to the </a:t>
            </a:r>
            <a:r>
              <a:rPr lang="en-US" sz="2000" i="1" dirty="0">
                <a:solidFill>
                  <a:srgbClr val="FF0000"/>
                </a:solidFill>
                <a:latin typeface="Times New Roman"/>
                <a:cs typeface="Times New Roman"/>
              </a:rPr>
              <a:t>angular velocity </a:t>
            </a:r>
            <a:r>
              <a:rPr lang="en-US" sz="2000" dirty="0">
                <a:solidFill>
                  <a:schemeClr val="tx1"/>
                </a:solidFill>
                <a:latin typeface="Times New Roman"/>
                <a:cs typeface="Times New Roman"/>
              </a:rPr>
              <a:t>of the rolling object </a:t>
            </a:r>
            <a:r>
              <a:rPr lang="en-US" sz="2000" i="1" dirty="0">
                <a:solidFill>
                  <a:srgbClr val="0000FF"/>
                </a:solidFill>
                <a:latin typeface="Times New Roman"/>
                <a:cs typeface="Times New Roman"/>
              </a:rPr>
              <a:t>about </a:t>
            </a:r>
            <a:r>
              <a:rPr lang="en-US" sz="2000" dirty="0">
                <a:solidFill>
                  <a:srgbClr val="0000FF"/>
                </a:solidFill>
                <a:latin typeface="Times New Roman"/>
                <a:cs typeface="Times New Roman"/>
              </a:rPr>
              <a:t>it’s center of mass</a:t>
            </a:r>
            <a:r>
              <a:rPr lang="en-US" sz="2000" dirty="0">
                <a:latin typeface="Times New Roman"/>
                <a:cs typeface="Times New Roman"/>
              </a:rPr>
              <a:t>.  How so?</a:t>
            </a:r>
          </a:p>
        </p:txBody>
      </p:sp>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22.)</a:t>
            </a:r>
          </a:p>
        </p:txBody>
      </p:sp>
      <p:grpSp>
        <p:nvGrpSpPr>
          <p:cNvPr id="48" name="Group 47"/>
          <p:cNvGrpSpPr/>
          <p:nvPr/>
        </p:nvGrpSpPr>
        <p:grpSpPr>
          <a:xfrm rot="7299133">
            <a:off x="7336997" y="4616043"/>
            <a:ext cx="480194" cy="545431"/>
            <a:chOff x="6968697" y="2505075"/>
            <a:chExt cx="480194" cy="545431"/>
          </a:xfrm>
        </p:grpSpPr>
        <p:sp>
          <p:nvSpPr>
            <p:cNvPr id="49" name="Arc 48"/>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a:stCxn id="49"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84" name="Object 3"/>
          <p:cNvGraphicFramePr>
            <a:graphicFrameLocks noChangeAspect="1"/>
          </p:cNvGraphicFramePr>
          <p:nvPr>
            <p:extLst>
              <p:ext uri="{D42A27DB-BD31-4B8C-83A1-F6EECF244321}">
                <p14:modId xmlns:p14="http://schemas.microsoft.com/office/powerpoint/2010/main" val="1128880347"/>
              </p:ext>
            </p:extLst>
          </p:nvPr>
        </p:nvGraphicFramePr>
        <p:xfrm>
          <a:off x="7741013" y="5047946"/>
          <a:ext cx="247650" cy="225425"/>
        </p:xfrm>
        <a:graphic>
          <a:graphicData uri="http://schemas.openxmlformats.org/presentationml/2006/ole">
            <mc:AlternateContent xmlns:mc="http://schemas.openxmlformats.org/markup-compatibility/2006">
              <mc:Choice xmlns:v="urn:schemas-microsoft-com:vml" Requires="v">
                <p:oleObj spid="_x0000_s1672104" name="Equation" r:id="rId9" imgW="152400" imgH="139700" progId="Equation.DSMT4">
                  <p:embed/>
                </p:oleObj>
              </mc:Choice>
              <mc:Fallback>
                <p:oleObj name="Equation" r:id="rId9" imgW="152400" imgH="139700" progId="Equation.DSMT4">
                  <p:embed/>
                  <p:pic>
                    <p:nvPicPr>
                      <p:cNvPr id="0" name=""/>
                      <p:cNvPicPr>
                        <a:picLocks noChangeAspect="1" noChangeArrowheads="1"/>
                      </p:cNvPicPr>
                      <p:nvPr/>
                    </p:nvPicPr>
                    <p:blipFill>
                      <a:blip r:embed="rId8"/>
                      <a:srcRect/>
                      <a:stretch>
                        <a:fillRect/>
                      </a:stretch>
                    </p:blipFill>
                    <p:spPr bwMode="auto">
                      <a:xfrm>
                        <a:off x="7741013" y="5047946"/>
                        <a:ext cx="247650" cy="225425"/>
                      </a:xfrm>
                      <a:prstGeom prst="rect">
                        <a:avLst/>
                      </a:prstGeom>
                      <a:noFill/>
                      <a:ln>
                        <a:noFill/>
                      </a:ln>
                      <a:effectLst/>
                    </p:spPr>
                  </p:pic>
                </p:oleObj>
              </mc:Fallback>
            </mc:AlternateContent>
          </a:graphicData>
        </a:graphic>
      </p:graphicFrame>
      <p:grpSp>
        <p:nvGrpSpPr>
          <p:cNvPr id="10" name="Group 9"/>
          <p:cNvGrpSpPr/>
          <p:nvPr/>
        </p:nvGrpSpPr>
        <p:grpSpPr>
          <a:xfrm>
            <a:off x="555784" y="1464012"/>
            <a:ext cx="5204286" cy="1015663"/>
            <a:chOff x="555784" y="1708418"/>
            <a:chExt cx="5204286" cy="1015663"/>
          </a:xfrm>
        </p:grpSpPr>
        <p:sp>
          <p:nvSpPr>
            <p:cNvPr id="17" name="Text Box 9"/>
            <p:cNvSpPr txBox="1">
              <a:spLocks/>
            </p:cNvSpPr>
            <p:nvPr/>
          </p:nvSpPr>
          <p:spPr bwMode="auto">
            <a:xfrm>
              <a:off x="555784" y="1708418"/>
              <a:ext cx="5204286" cy="1015663"/>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Consider a disk </a:t>
              </a:r>
              <a:r>
                <a:rPr lang="en-US" sz="2000" dirty="0">
                  <a:solidFill>
                    <a:srgbClr val="000000"/>
                  </a:solidFill>
                  <a:latin typeface="Times New Roman"/>
                  <a:cs typeface="Times New Roman"/>
                  <a:sym typeface="Gill Sans" charset="0"/>
                </a:rPr>
                <a:t>rotating with </a:t>
              </a:r>
              <a:r>
                <a:rPr lang="en-US" sz="2000" i="1" dirty="0">
                  <a:solidFill>
                    <a:srgbClr val="0000FF"/>
                  </a:solidFill>
                  <a:latin typeface="Times New Roman"/>
                  <a:cs typeface="Times New Roman"/>
                  <a:sym typeface="Gill Sans" charset="0"/>
                </a:rPr>
                <a:t>constant angular velocity     </a:t>
              </a:r>
              <a:r>
                <a:rPr lang="en-US" sz="2000" dirty="0">
                  <a:solidFill>
                    <a:srgbClr val="000000"/>
                  </a:solidFill>
                  <a:latin typeface="Times New Roman"/>
                  <a:cs typeface="Times New Roman"/>
                  <a:sym typeface="Gill Sans" charset="0"/>
                </a:rPr>
                <a:t>around a </a:t>
              </a:r>
              <a:r>
                <a:rPr lang="en-US" sz="2000" dirty="0">
                  <a:solidFill>
                    <a:srgbClr val="FF0000"/>
                  </a:solidFill>
                  <a:latin typeface="Times New Roman"/>
                  <a:cs typeface="Times New Roman"/>
                  <a:sym typeface="Gill Sans" charset="0"/>
                </a:rPr>
                <a:t>pin</a:t>
              </a:r>
              <a:r>
                <a:rPr lang="en-US" sz="2000" dirty="0">
                  <a:solidFill>
                    <a:srgbClr val="000000"/>
                  </a:solidFill>
                  <a:latin typeface="Times New Roman"/>
                  <a:cs typeface="Times New Roman"/>
                  <a:sym typeface="Gill Sans" charset="0"/>
                </a:rPr>
                <a:t> at its edge.  What is the </a:t>
              </a:r>
              <a:r>
                <a:rPr lang="en-US" sz="2000" i="1" dirty="0">
                  <a:solidFill>
                    <a:srgbClr val="FF0000"/>
                  </a:solidFill>
                  <a:latin typeface="Times New Roman"/>
                  <a:cs typeface="Times New Roman"/>
                  <a:sym typeface="Gill Sans" charset="0"/>
                </a:rPr>
                <a:t>velocity</a:t>
              </a:r>
              <a:r>
                <a:rPr lang="en-US" sz="2000" dirty="0">
                  <a:solidFill>
                    <a:srgbClr val="FF0000"/>
                  </a:solidFill>
                  <a:latin typeface="Times New Roman"/>
                  <a:cs typeface="Times New Roman"/>
                  <a:sym typeface="Gill Sans" charset="0"/>
                </a:rPr>
                <a:t> </a:t>
              </a:r>
              <a:r>
                <a:rPr lang="en-US" sz="2000" dirty="0">
                  <a:solidFill>
                    <a:srgbClr val="000000"/>
                  </a:solidFill>
                  <a:latin typeface="Times New Roman"/>
                  <a:cs typeface="Times New Roman"/>
                  <a:sym typeface="Gill Sans" charset="0"/>
                </a:rPr>
                <a:t>of a point at it’s </a:t>
              </a:r>
              <a:r>
                <a:rPr lang="en-US" sz="2000" i="1" dirty="0">
                  <a:solidFill>
                    <a:srgbClr val="FF0000"/>
                  </a:solidFill>
                  <a:latin typeface="Times New Roman"/>
                  <a:cs typeface="Times New Roman"/>
                  <a:sym typeface="Gill Sans" charset="0"/>
                </a:rPr>
                <a:t>center of mass</a:t>
              </a:r>
              <a:r>
                <a:rPr lang="en-US" sz="2000" dirty="0">
                  <a:solidFill>
                    <a:srgbClr val="000000"/>
                  </a:solidFill>
                  <a:latin typeface="Times New Roman"/>
                  <a:cs typeface="Times New Roman"/>
                  <a:sym typeface="Gill Sans" charset="0"/>
                </a:rPr>
                <a:t>?</a:t>
              </a:r>
            </a:p>
          </p:txBody>
        </p:sp>
        <p:graphicFrame>
          <p:nvGraphicFramePr>
            <p:cNvPr id="85" name="Object 3"/>
            <p:cNvGraphicFramePr>
              <a:graphicFrameLocks noChangeAspect="1"/>
            </p:cNvGraphicFramePr>
            <p:nvPr>
              <p:extLst>
                <p:ext uri="{D42A27DB-BD31-4B8C-83A1-F6EECF244321}">
                  <p14:modId xmlns:p14="http://schemas.microsoft.com/office/powerpoint/2010/main" val="2398416415"/>
                </p:ext>
              </p:extLst>
            </p:nvPr>
          </p:nvGraphicFramePr>
          <p:xfrm>
            <a:off x="1468438" y="2144713"/>
            <a:ext cx="247650" cy="225425"/>
          </p:xfrm>
          <a:graphic>
            <a:graphicData uri="http://schemas.openxmlformats.org/presentationml/2006/ole">
              <mc:AlternateContent xmlns:mc="http://schemas.openxmlformats.org/markup-compatibility/2006">
                <mc:Choice xmlns:v="urn:schemas-microsoft-com:vml" Requires="v">
                  <p:oleObj spid="_x0000_s1672105" name="Equation" r:id="rId10" imgW="152400" imgH="139700" progId="Equation.DSMT4">
                    <p:embed/>
                  </p:oleObj>
                </mc:Choice>
                <mc:Fallback>
                  <p:oleObj name="Equation" r:id="rId10" imgW="152400" imgH="139700" progId="Equation.DSMT4">
                    <p:embed/>
                    <p:pic>
                      <p:nvPicPr>
                        <p:cNvPr id="0" name=""/>
                        <p:cNvPicPr>
                          <a:picLocks noChangeAspect="1" noChangeArrowheads="1"/>
                        </p:cNvPicPr>
                        <p:nvPr/>
                      </p:nvPicPr>
                      <p:blipFill>
                        <a:blip r:embed="rId8"/>
                        <a:srcRect/>
                        <a:stretch>
                          <a:fillRect/>
                        </a:stretch>
                      </p:blipFill>
                      <p:spPr bwMode="auto">
                        <a:xfrm>
                          <a:off x="1468438" y="2144713"/>
                          <a:ext cx="247650" cy="225425"/>
                        </a:xfrm>
                        <a:prstGeom prst="rect">
                          <a:avLst/>
                        </a:prstGeom>
                        <a:noFill/>
                        <a:ln>
                          <a:noFill/>
                        </a:ln>
                        <a:effectLst/>
                      </p:spPr>
                    </p:pic>
                  </p:oleObj>
                </mc:Fallback>
              </mc:AlternateContent>
            </a:graphicData>
          </a:graphic>
        </p:graphicFrame>
      </p:grpSp>
      <p:sp>
        <p:nvSpPr>
          <p:cNvPr id="86" name="Text Box 9"/>
          <p:cNvSpPr txBox="1">
            <a:spLocks/>
          </p:cNvSpPr>
          <p:nvPr/>
        </p:nvSpPr>
        <p:spPr bwMode="auto">
          <a:xfrm>
            <a:off x="842153" y="2591632"/>
            <a:ext cx="5643433" cy="1015663"/>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The velocity </a:t>
            </a:r>
            <a:r>
              <a:rPr lang="en-US" sz="2000" dirty="0">
                <a:solidFill>
                  <a:srgbClr val="000000"/>
                </a:solidFill>
                <a:latin typeface="Times New Roman"/>
                <a:cs typeface="Times New Roman"/>
                <a:sym typeface="Gill Sans" charset="0"/>
              </a:rPr>
              <a:t>of a point </a:t>
            </a:r>
            <a:r>
              <a:rPr lang="en-US" sz="2000" dirty="0">
                <a:solidFill>
                  <a:srgbClr val="0000FF"/>
                </a:solidFill>
                <a:latin typeface="Times New Roman"/>
                <a:cs typeface="Times New Roman"/>
                <a:sym typeface="Gill Sans" charset="0"/>
              </a:rPr>
              <a:t>R</a:t>
            </a:r>
            <a:r>
              <a:rPr lang="en-US" sz="2000" dirty="0">
                <a:solidFill>
                  <a:srgbClr val="000000"/>
                </a:solidFill>
                <a:latin typeface="Times New Roman"/>
                <a:cs typeface="Times New Roman"/>
                <a:sym typeface="Gill Sans" charset="0"/>
              </a:rPr>
              <a:t> units from a </a:t>
            </a:r>
            <a:r>
              <a:rPr lang="en-US" sz="2000" dirty="0">
                <a:solidFill>
                  <a:srgbClr val="FF0000"/>
                </a:solidFill>
                <a:latin typeface="Times New Roman"/>
                <a:cs typeface="Times New Roman"/>
                <a:sym typeface="Gill Sans" charset="0"/>
              </a:rPr>
              <a:t>fixed point </a:t>
            </a:r>
            <a:r>
              <a:rPr lang="en-US" sz="2000" dirty="0">
                <a:solidFill>
                  <a:srgbClr val="000000"/>
                </a:solidFill>
                <a:latin typeface="Times New Roman"/>
                <a:cs typeface="Times New Roman"/>
                <a:sym typeface="Gill Sans" charset="0"/>
              </a:rPr>
              <a:t>on an object (like, at the body’s center of mass) moving with </a:t>
            </a:r>
            <a:r>
              <a:rPr lang="en-US" sz="2000" i="1" dirty="0">
                <a:solidFill>
                  <a:srgbClr val="FF0000"/>
                </a:solidFill>
                <a:latin typeface="Times New Roman"/>
                <a:cs typeface="Times New Roman"/>
                <a:sym typeface="Gill Sans" charset="0"/>
              </a:rPr>
              <a:t>angular velocity    </a:t>
            </a:r>
            <a:r>
              <a:rPr lang="en-US" sz="2000" dirty="0">
                <a:solidFill>
                  <a:srgbClr val="000000"/>
                </a:solidFill>
                <a:latin typeface="Times New Roman"/>
                <a:cs typeface="Times New Roman"/>
                <a:sym typeface="Gill Sans" charset="0"/>
              </a:rPr>
              <a:t>about a pin point is:</a:t>
            </a:r>
          </a:p>
        </p:txBody>
      </p:sp>
      <p:graphicFrame>
        <p:nvGraphicFramePr>
          <p:cNvPr id="87" name="Object 3"/>
          <p:cNvGraphicFramePr>
            <a:graphicFrameLocks noChangeAspect="1"/>
          </p:cNvGraphicFramePr>
          <p:nvPr>
            <p:extLst>
              <p:ext uri="{D42A27DB-BD31-4B8C-83A1-F6EECF244321}">
                <p14:modId xmlns:p14="http://schemas.microsoft.com/office/powerpoint/2010/main" val="2879835047"/>
              </p:ext>
            </p:extLst>
          </p:nvPr>
        </p:nvGraphicFramePr>
        <p:xfrm>
          <a:off x="3105150" y="3331070"/>
          <a:ext cx="255514" cy="225425"/>
        </p:xfrm>
        <a:graphic>
          <a:graphicData uri="http://schemas.openxmlformats.org/presentationml/2006/ole">
            <mc:AlternateContent xmlns:mc="http://schemas.openxmlformats.org/markup-compatibility/2006">
              <mc:Choice xmlns:v="urn:schemas-microsoft-com:vml" Requires="v">
                <p:oleObj spid="_x0000_s1672106" name="Equation" r:id="rId11" imgW="152400" imgH="139700" progId="Equation.DSMT4">
                  <p:embed/>
                </p:oleObj>
              </mc:Choice>
              <mc:Fallback>
                <p:oleObj name="Equation" r:id="rId11" imgW="152400" imgH="139700" progId="Equation.DSMT4">
                  <p:embed/>
                  <p:pic>
                    <p:nvPicPr>
                      <p:cNvPr id="0" name=""/>
                      <p:cNvPicPr>
                        <a:picLocks noChangeAspect="1" noChangeArrowheads="1"/>
                      </p:cNvPicPr>
                      <p:nvPr/>
                    </p:nvPicPr>
                    <p:blipFill>
                      <a:blip r:embed="rId8"/>
                      <a:srcRect/>
                      <a:stretch>
                        <a:fillRect/>
                      </a:stretch>
                    </p:blipFill>
                    <p:spPr bwMode="auto">
                      <a:xfrm>
                        <a:off x="3105150" y="3331070"/>
                        <a:ext cx="255514" cy="225425"/>
                      </a:xfrm>
                      <a:prstGeom prst="rect">
                        <a:avLst/>
                      </a:prstGeom>
                      <a:noFill/>
                      <a:ln>
                        <a:noFill/>
                      </a:ln>
                      <a:effectLst/>
                    </p:spPr>
                  </p:pic>
                </p:oleObj>
              </mc:Fallback>
            </mc:AlternateContent>
          </a:graphicData>
        </a:graphic>
      </p:graphicFrame>
      <p:graphicFrame>
        <p:nvGraphicFramePr>
          <p:cNvPr id="88" name="Object 3"/>
          <p:cNvGraphicFramePr>
            <a:graphicFrameLocks noChangeAspect="1"/>
          </p:cNvGraphicFramePr>
          <p:nvPr>
            <p:extLst>
              <p:ext uri="{D42A27DB-BD31-4B8C-83A1-F6EECF244321}">
                <p14:modId xmlns:p14="http://schemas.microsoft.com/office/powerpoint/2010/main" val="1807040074"/>
              </p:ext>
            </p:extLst>
          </p:nvPr>
        </p:nvGraphicFramePr>
        <p:xfrm>
          <a:off x="3019425" y="3687361"/>
          <a:ext cx="989013" cy="330200"/>
        </p:xfrm>
        <a:graphic>
          <a:graphicData uri="http://schemas.openxmlformats.org/presentationml/2006/ole">
            <mc:AlternateContent xmlns:mc="http://schemas.openxmlformats.org/markup-compatibility/2006">
              <mc:Choice xmlns:v="urn:schemas-microsoft-com:vml" Requires="v">
                <p:oleObj spid="_x0000_s1672107" name="Equation" r:id="rId12" imgW="609600" imgH="203200" progId="Equation.DSMT4">
                  <p:embed/>
                </p:oleObj>
              </mc:Choice>
              <mc:Fallback>
                <p:oleObj name="Equation" r:id="rId12" imgW="609600" imgH="203200" progId="Equation.DSMT4">
                  <p:embed/>
                  <p:pic>
                    <p:nvPicPr>
                      <p:cNvPr id="0" name=""/>
                      <p:cNvPicPr>
                        <a:picLocks noChangeAspect="1" noChangeArrowheads="1"/>
                      </p:cNvPicPr>
                      <p:nvPr/>
                    </p:nvPicPr>
                    <p:blipFill>
                      <a:blip r:embed="rId13"/>
                      <a:srcRect/>
                      <a:stretch>
                        <a:fillRect/>
                      </a:stretch>
                    </p:blipFill>
                    <p:spPr bwMode="auto">
                      <a:xfrm>
                        <a:off x="3019425" y="3687361"/>
                        <a:ext cx="989013" cy="330200"/>
                      </a:xfrm>
                      <a:prstGeom prst="rect">
                        <a:avLst/>
                      </a:prstGeom>
                      <a:noFill/>
                      <a:ln>
                        <a:noFill/>
                      </a:ln>
                      <a:effectLst/>
                    </p:spPr>
                  </p:pic>
                </p:oleObj>
              </mc:Fallback>
            </mc:AlternateContent>
          </a:graphicData>
        </a:graphic>
      </p:graphicFrame>
      <p:sp>
        <p:nvSpPr>
          <p:cNvPr id="90" name="Line 30"/>
          <p:cNvSpPr>
            <a:spLocks noChangeShapeType="1"/>
          </p:cNvSpPr>
          <p:nvPr/>
        </p:nvSpPr>
        <p:spPr bwMode="auto">
          <a:xfrm flipH="1">
            <a:off x="7576402" y="2271713"/>
            <a:ext cx="0" cy="737758"/>
          </a:xfrm>
          <a:prstGeom prst="line">
            <a:avLst/>
          </a:prstGeom>
          <a:noFill/>
          <a:ln w="38100">
            <a:solidFill>
              <a:srgbClr val="0000FF"/>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73" name="Oval 72"/>
          <p:cNvSpPr/>
          <p:nvPr/>
        </p:nvSpPr>
        <p:spPr>
          <a:xfrm>
            <a:off x="7547733" y="2963078"/>
            <a:ext cx="60056" cy="6005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1" name="Object 3"/>
          <p:cNvGraphicFramePr>
            <a:graphicFrameLocks noChangeAspect="1"/>
          </p:cNvGraphicFramePr>
          <p:nvPr>
            <p:extLst>
              <p:ext uri="{D42A27DB-BD31-4B8C-83A1-F6EECF244321}">
                <p14:modId xmlns:p14="http://schemas.microsoft.com/office/powerpoint/2010/main" val="2507585883"/>
              </p:ext>
            </p:extLst>
          </p:nvPr>
        </p:nvGraphicFramePr>
        <p:xfrm>
          <a:off x="7640638" y="2424113"/>
          <a:ext cx="247650" cy="247650"/>
        </p:xfrm>
        <a:graphic>
          <a:graphicData uri="http://schemas.openxmlformats.org/presentationml/2006/ole">
            <mc:AlternateContent xmlns:mc="http://schemas.openxmlformats.org/markup-compatibility/2006">
              <mc:Choice xmlns:v="urn:schemas-microsoft-com:vml" Requires="v">
                <p:oleObj spid="_x0000_s1672108" name="Equation" r:id="rId14" imgW="152400" imgH="152400" progId="Equation.DSMT4">
                  <p:embed/>
                </p:oleObj>
              </mc:Choice>
              <mc:Fallback>
                <p:oleObj name="Equation" r:id="rId14" imgW="152400" imgH="152400" progId="Equation.DSMT4">
                  <p:embed/>
                  <p:pic>
                    <p:nvPicPr>
                      <p:cNvPr id="0" name=""/>
                      <p:cNvPicPr>
                        <a:picLocks noChangeAspect="1" noChangeArrowheads="1"/>
                      </p:cNvPicPr>
                      <p:nvPr/>
                    </p:nvPicPr>
                    <p:blipFill>
                      <a:blip r:embed="rId15"/>
                      <a:srcRect/>
                      <a:stretch>
                        <a:fillRect/>
                      </a:stretch>
                    </p:blipFill>
                    <p:spPr bwMode="auto">
                      <a:xfrm>
                        <a:off x="7640638" y="2424113"/>
                        <a:ext cx="247650" cy="247650"/>
                      </a:xfrm>
                      <a:prstGeom prst="rect">
                        <a:avLst/>
                      </a:prstGeom>
                      <a:noFill/>
                      <a:ln>
                        <a:noFill/>
                      </a:ln>
                      <a:effectLst/>
                    </p:spPr>
                  </p:pic>
                </p:oleObj>
              </mc:Fallback>
            </mc:AlternateContent>
          </a:graphicData>
        </a:graphic>
      </p:graphicFrame>
      <p:grpSp>
        <p:nvGrpSpPr>
          <p:cNvPr id="8" name="Group 7"/>
          <p:cNvGrpSpPr/>
          <p:nvPr/>
        </p:nvGrpSpPr>
        <p:grpSpPr>
          <a:xfrm>
            <a:off x="7336997" y="2682875"/>
            <a:ext cx="480194" cy="545431"/>
            <a:chOff x="6968697" y="2505075"/>
            <a:chExt cx="480194" cy="545431"/>
          </a:xfrm>
        </p:grpSpPr>
        <p:sp>
          <p:nvSpPr>
            <p:cNvPr id="4" name="Arc 3"/>
            <p:cNvSpPr/>
            <p:nvPr/>
          </p:nvSpPr>
          <p:spPr>
            <a:xfrm>
              <a:off x="6968697" y="2570312"/>
              <a:ext cx="480194" cy="480194"/>
            </a:xfrm>
            <a:prstGeom prst="arc">
              <a:avLst>
                <a:gd name="adj1" fmla="val 13601336"/>
                <a:gd name="adj2" fmla="val 3034191"/>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p:cNvCxnSpPr>
              <a:stCxn id="4"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92" name="Object 3"/>
          <p:cNvGraphicFramePr>
            <a:graphicFrameLocks noChangeAspect="1"/>
          </p:cNvGraphicFramePr>
          <p:nvPr>
            <p:extLst>
              <p:ext uri="{D42A27DB-BD31-4B8C-83A1-F6EECF244321}">
                <p14:modId xmlns:p14="http://schemas.microsoft.com/office/powerpoint/2010/main" val="3493800085"/>
              </p:ext>
            </p:extLst>
          </p:nvPr>
        </p:nvGraphicFramePr>
        <p:xfrm>
          <a:off x="1982693" y="5886390"/>
          <a:ext cx="2636837" cy="330200"/>
        </p:xfrm>
        <a:graphic>
          <a:graphicData uri="http://schemas.openxmlformats.org/presentationml/2006/ole">
            <mc:AlternateContent xmlns:mc="http://schemas.openxmlformats.org/markup-compatibility/2006">
              <mc:Choice xmlns:v="urn:schemas-microsoft-com:vml" Requires="v">
                <p:oleObj spid="_x0000_s1672109" name="Equation" r:id="rId16" imgW="1625600" imgH="203200" progId="Equation.DSMT4">
                  <p:embed/>
                </p:oleObj>
              </mc:Choice>
              <mc:Fallback>
                <p:oleObj name="Equation" r:id="rId16" imgW="1625600" imgH="203200" progId="Equation.DSMT4">
                  <p:embed/>
                  <p:pic>
                    <p:nvPicPr>
                      <p:cNvPr id="0" name=""/>
                      <p:cNvPicPr>
                        <a:picLocks noChangeAspect="1" noChangeArrowheads="1"/>
                      </p:cNvPicPr>
                      <p:nvPr/>
                    </p:nvPicPr>
                    <p:blipFill>
                      <a:blip r:embed="rId17"/>
                      <a:srcRect/>
                      <a:stretch>
                        <a:fillRect/>
                      </a:stretch>
                    </p:blipFill>
                    <p:spPr bwMode="auto">
                      <a:xfrm>
                        <a:off x="1982693" y="5886390"/>
                        <a:ext cx="2636837" cy="330200"/>
                      </a:xfrm>
                      <a:prstGeom prst="rect">
                        <a:avLst/>
                      </a:prstGeom>
                      <a:noFill/>
                      <a:ln>
                        <a:noFill/>
                      </a:ln>
                      <a:effectLst/>
                    </p:spPr>
                  </p:pic>
                </p:oleObj>
              </mc:Fallback>
            </mc:AlternateContent>
          </a:graphicData>
        </a:graphic>
      </p:graphicFrame>
      <p:grpSp>
        <p:nvGrpSpPr>
          <p:cNvPr id="12" name="Group 11"/>
          <p:cNvGrpSpPr/>
          <p:nvPr/>
        </p:nvGrpSpPr>
        <p:grpSpPr>
          <a:xfrm>
            <a:off x="560466" y="4114393"/>
            <a:ext cx="5901428" cy="1631216"/>
            <a:chOff x="560466" y="4392325"/>
            <a:chExt cx="5533127" cy="1631216"/>
          </a:xfrm>
        </p:grpSpPr>
        <p:sp>
          <p:nvSpPr>
            <p:cNvPr id="60" name="Text Box 9"/>
            <p:cNvSpPr txBox="1">
              <a:spLocks/>
            </p:cNvSpPr>
            <p:nvPr/>
          </p:nvSpPr>
          <p:spPr bwMode="auto">
            <a:xfrm>
              <a:off x="560466" y="4392325"/>
              <a:ext cx="5533127" cy="1631216"/>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BUT BECAUSE </a:t>
              </a:r>
              <a:r>
                <a:rPr lang="en-US" sz="2000" dirty="0">
                  <a:solidFill>
                    <a:srgbClr val="FF0000"/>
                  </a:solidFill>
                  <a:latin typeface="Times New Roman"/>
                  <a:cs typeface="Times New Roman"/>
                  <a:sym typeface="Gill Sans" charset="0"/>
                </a:rPr>
                <a:t>you can’t tell </a:t>
              </a:r>
              <a:r>
                <a:rPr lang="en-US" sz="2000" dirty="0">
                  <a:solidFill>
                    <a:srgbClr val="000000"/>
                  </a:solidFill>
                  <a:latin typeface="Times New Roman"/>
                  <a:cs typeface="Times New Roman"/>
                  <a:sym typeface="Gill Sans" charset="0"/>
                </a:rPr>
                <a:t>the </a:t>
              </a:r>
              <a:r>
                <a:rPr lang="en-US" sz="2000" dirty="0">
                  <a:solidFill>
                    <a:srgbClr val="0000FF"/>
                  </a:solidFill>
                  <a:latin typeface="Times New Roman"/>
                  <a:cs typeface="Times New Roman"/>
                  <a:sym typeface="Gill Sans" charset="0"/>
                </a:rPr>
                <a:t>difference instantaneously between a pinned, rotating disk </a:t>
              </a:r>
              <a:r>
                <a:rPr lang="en-US" sz="2000" dirty="0">
                  <a:solidFill>
                    <a:srgbClr val="000000"/>
                  </a:solidFill>
                  <a:latin typeface="Times New Roman"/>
                  <a:cs typeface="Times New Roman"/>
                  <a:sym typeface="Gill Sans" charset="0"/>
                </a:rPr>
                <a:t>and a </a:t>
              </a:r>
              <a:r>
                <a:rPr lang="en-US" sz="2000" dirty="0">
                  <a:solidFill>
                    <a:srgbClr val="0000FF"/>
                  </a:solidFill>
                  <a:latin typeface="Times New Roman"/>
                  <a:cs typeface="Times New Roman"/>
                  <a:sym typeface="Gill Sans" charset="0"/>
                </a:rPr>
                <a:t>disk that is </a:t>
              </a:r>
              <a:r>
                <a:rPr lang="en-US" sz="2000" i="1" dirty="0">
                  <a:solidFill>
                    <a:srgbClr val="0000FF"/>
                  </a:solidFill>
                  <a:latin typeface="Times New Roman"/>
                  <a:cs typeface="Times New Roman"/>
                  <a:sym typeface="Gill Sans" charset="0"/>
                </a:rPr>
                <a:t>rolling on a tabletop</a:t>
              </a:r>
              <a:r>
                <a:rPr lang="en-US" sz="2000" dirty="0">
                  <a:solidFill>
                    <a:srgbClr val="000000"/>
                  </a:solidFill>
                  <a:latin typeface="Times New Roman"/>
                  <a:cs typeface="Times New Roman"/>
                  <a:sym typeface="Gill Sans" charset="0"/>
                </a:rPr>
                <a:t>, that means </a:t>
              </a:r>
              <a:r>
                <a:rPr lang="en-US" sz="2000" dirty="0">
                  <a:solidFill>
                    <a:srgbClr val="0000FF"/>
                  </a:solidFill>
                  <a:latin typeface="Times New Roman"/>
                  <a:cs typeface="Times New Roman"/>
                  <a:sym typeface="Gill Sans" charset="0"/>
                </a:rPr>
                <a:t>the relationship between</a:t>
              </a:r>
              <a:r>
                <a:rPr lang="en-US" sz="2000" dirty="0">
                  <a:solidFill>
                    <a:srgbClr val="000000"/>
                  </a:solidFill>
                  <a:latin typeface="Times New Roman"/>
                  <a:cs typeface="Times New Roman"/>
                  <a:sym typeface="Gill Sans" charset="0"/>
                </a:rPr>
                <a:t> the </a:t>
              </a:r>
              <a:r>
                <a:rPr lang="en-US" sz="2000" dirty="0">
                  <a:solidFill>
                    <a:srgbClr val="FF0000"/>
                  </a:solidFill>
                  <a:latin typeface="Times New Roman"/>
                  <a:cs typeface="Times New Roman"/>
                  <a:sym typeface="Gill Sans" charset="0"/>
                </a:rPr>
                <a:t>angular velocity     </a:t>
              </a:r>
              <a:r>
                <a:rPr lang="en-US" sz="2000" dirty="0">
                  <a:solidFill>
                    <a:srgbClr val="000000"/>
                  </a:solidFill>
                  <a:latin typeface="Times New Roman"/>
                  <a:cs typeface="Times New Roman"/>
                  <a:sym typeface="Gill Sans" charset="0"/>
                </a:rPr>
                <a:t>of a </a:t>
              </a:r>
              <a:r>
                <a:rPr lang="en-US" sz="2000" dirty="0">
                  <a:solidFill>
                    <a:srgbClr val="FF0000"/>
                  </a:solidFill>
                  <a:latin typeface="Times New Roman"/>
                  <a:cs typeface="Times New Roman"/>
                  <a:sym typeface="Gill Sans" charset="0"/>
                </a:rPr>
                <a:t>rolling object </a:t>
              </a:r>
              <a:r>
                <a:rPr lang="en-US" sz="2000" dirty="0">
                  <a:solidFill>
                    <a:srgbClr val="000000"/>
                  </a:solidFill>
                  <a:latin typeface="Times New Roman"/>
                  <a:cs typeface="Times New Roman"/>
                  <a:sym typeface="Gill Sans" charset="0"/>
                </a:rPr>
                <a:t>and its </a:t>
              </a:r>
              <a:r>
                <a:rPr lang="en-US" sz="2000" i="1" dirty="0">
                  <a:solidFill>
                    <a:srgbClr val="FF0000"/>
                  </a:solidFill>
                  <a:latin typeface="Times New Roman"/>
                  <a:cs typeface="Times New Roman"/>
                  <a:sym typeface="Gill Sans" charset="0"/>
                </a:rPr>
                <a:t>center of mass </a:t>
              </a:r>
              <a:r>
                <a:rPr lang="en-US" sz="2000" dirty="0">
                  <a:solidFill>
                    <a:srgbClr val="FF0000"/>
                  </a:solidFill>
                  <a:latin typeface="Times New Roman"/>
                  <a:cs typeface="Times New Roman"/>
                  <a:sym typeface="Gill Sans" charset="0"/>
                </a:rPr>
                <a:t>velocity </a:t>
              </a:r>
              <a:r>
                <a:rPr lang="en-US" sz="2000" dirty="0">
                  <a:solidFill>
                    <a:srgbClr val="0000FF"/>
                  </a:solidFill>
                  <a:latin typeface="Times New Roman"/>
                  <a:cs typeface="Times New Roman"/>
                  <a:sym typeface="Gill Sans" charset="0"/>
                </a:rPr>
                <a:t>must be</a:t>
              </a:r>
              <a:r>
                <a:rPr lang="en-US" sz="2000" dirty="0">
                  <a:solidFill>
                    <a:srgbClr val="000000"/>
                  </a:solidFill>
                  <a:latin typeface="Times New Roman"/>
                  <a:cs typeface="Times New Roman"/>
                  <a:sym typeface="Gill Sans" charset="0"/>
                </a:rPr>
                <a:t>:</a:t>
              </a:r>
            </a:p>
          </p:txBody>
        </p:sp>
        <p:graphicFrame>
          <p:nvGraphicFramePr>
            <p:cNvPr id="93" name="Object 3"/>
            <p:cNvGraphicFramePr>
              <a:graphicFrameLocks noChangeAspect="1"/>
            </p:cNvGraphicFramePr>
            <p:nvPr>
              <p:extLst>
                <p:ext uri="{D42A27DB-BD31-4B8C-83A1-F6EECF244321}">
                  <p14:modId xmlns:p14="http://schemas.microsoft.com/office/powerpoint/2010/main" val="2734368907"/>
                </p:ext>
              </p:extLst>
            </p:nvPr>
          </p:nvGraphicFramePr>
          <p:xfrm>
            <a:off x="4598169" y="5438591"/>
            <a:ext cx="247650" cy="225425"/>
          </p:xfrm>
          <a:graphic>
            <a:graphicData uri="http://schemas.openxmlformats.org/presentationml/2006/ole">
              <mc:AlternateContent xmlns:mc="http://schemas.openxmlformats.org/markup-compatibility/2006">
                <mc:Choice xmlns:v="urn:schemas-microsoft-com:vml" Requires="v">
                  <p:oleObj spid="_x0000_s1672110" name="Equation" r:id="rId18" imgW="152400" imgH="139700" progId="Equation.DSMT4">
                    <p:embed/>
                  </p:oleObj>
                </mc:Choice>
                <mc:Fallback>
                  <p:oleObj name="Equation" r:id="rId18" imgW="152400" imgH="139700" progId="Equation.DSMT4">
                    <p:embed/>
                    <p:pic>
                      <p:nvPicPr>
                        <p:cNvPr id="0" name=""/>
                        <p:cNvPicPr>
                          <a:picLocks noChangeAspect="1" noChangeArrowheads="1"/>
                        </p:cNvPicPr>
                        <p:nvPr/>
                      </p:nvPicPr>
                      <p:blipFill>
                        <a:blip r:embed="rId8"/>
                        <a:srcRect/>
                        <a:stretch>
                          <a:fillRect/>
                        </a:stretch>
                      </p:blipFill>
                      <p:spPr bwMode="auto">
                        <a:xfrm>
                          <a:off x="4598169" y="5438591"/>
                          <a:ext cx="247650" cy="225425"/>
                        </a:xfrm>
                        <a:prstGeom prst="rect">
                          <a:avLst/>
                        </a:prstGeom>
                        <a:noFill/>
                        <a:ln>
                          <a:noFill/>
                        </a:ln>
                        <a:effectLst/>
                      </p:spPr>
                    </p:pic>
                  </p:oleObj>
                </mc:Fallback>
              </mc:AlternateContent>
            </a:graphicData>
          </a:graphic>
        </p:graphicFrame>
      </p:grpSp>
      <p:sp>
        <p:nvSpPr>
          <p:cNvPr id="94" name="Text Box 9"/>
          <p:cNvSpPr txBox="1">
            <a:spLocks/>
          </p:cNvSpPr>
          <p:nvPr/>
        </p:nvSpPr>
        <p:spPr bwMode="auto">
          <a:xfrm>
            <a:off x="555784" y="6290389"/>
            <a:ext cx="2948738" cy="400110"/>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This is </a:t>
            </a:r>
            <a:r>
              <a:rPr lang="en-US" sz="2000" i="1" dirty="0">
                <a:solidFill>
                  <a:srgbClr val="0000FF"/>
                </a:solidFill>
                <a:latin typeface="Times New Roman"/>
                <a:cs typeface="Times New Roman"/>
                <a:sym typeface="Gill Sans" charset="0"/>
              </a:rPr>
              <a:t>mucho </a:t>
            </a:r>
            <a:r>
              <a:rPr lang="en-US" sz="2000" i="1" dirty="0" err="1">
                <a:solidFill>
                  <a:srgbClr val="0000FF"/>
                </a:solidFill>
                <a:latin typeface="Times New Roman"/>
                <a:cs typeface="Times New Roman"/>
                <a:sym typeface="Gill Sans" charset="0"/>
              </a:rPr>
              <a:t>importante</a:t>
            </a:r>
            <a:r>
              <a:rPr lang="en-US" sz="2000" dirty="0">
                <a:solidFill>
                  <a:srgbClr val="0000FF"/>
                </a:solidFill>
                <a:latin typeface="Times New Roman"/>
                <a:cs typeface="Times New Roman"/>
                <a:sym typeface="Gill Sans" charset="0"/>
              </a:rPr>
              <a:t>!</a:t>
            </a:r>
            <a:endParaRPr lang="en-US" sz="2000" dirty="0">
              <a:solidFill>
                <a:srgbClr val="000000"/>
              </a:solidFill>
              <a:latin typeface="Times New Roman"/>
              <a:cs typeface="Times New Roman"/>
              <a:sym typeface="Gill Sans" charset="0"/>
            </a:endParaRPr>
          </a:p>
        </p:txBody>
      </p:sp>
      <p:graphicFrame>
        <p:nvGraphicFramePr>
          <p:cNvPr id="95" name="Object 3"/>
          <p:cNvGraphicFramePr>
            <a:graphicFrameLocks noChangeAspect="1"/>
          </p:cNvGraphicFramePr>
          <p:nvPr>
            <p:extLst>
              <p:ext uri="{D42A27DB-BD31-4B8C-83A1-F6EECF244321}">
                <p14:modId xmlns:p14="http://schemas.microsoft.com/office/powerpoint/2010/main" val="3531042126"/>
              </p:ext>
            </p:extLst>
          </p:nvPr>
        </p:nvGraphicFramePr>
        <p:xfrm>
          <a:off x="7020052" y="4507743"/>
          <a:ext cx="990600" cy="328613"/>
        </p:xfrm>
        <a:graphic>
          <a:graphicData uri="http://schemas.openxmlformats.org/presentationml/2006/ole">
            <mc:AlternateContent xmlns:mc="http://schemas.openxmlformats.org/markup-compatibility/2006">
              <mc:Choice xmlns:v="urn:schemas-microsoft-com:vml" Requires="v">
                <p:oleObj spid="_x0000_s1672111" name="Equation" r:id="rId19" imgW="609600" imgH="203200" progId="Equation.DSMT4">
                  <p:embed/>
                </p:oleObj>
              </mc:Choice>
              <mc:Fallback>
                <p:oleObj name="Equation" r:id="rId19" imgW="609600" imgH="203200" progId="Equation.DSMT4">
                  <p:embed/>
                  <p:pic>
                    <p:nvPicPr>
                      <p:cNvPr id="0" name=""/>
                      <p:cNvPicPr>
                        <a:picLocks noChangeAspect="1" noChangeArrowheads="1"/>
                      </p:cNvPicPr>
                      <p:nvPr/>
                    </p:nvPicPr>
                    <p:blipFill>
                      <a:blip r:embed="rId6"/>
                      <a:srcRect/>
                      <a:stretch>
                        <a:fillRect/>
                      </a:stretch>
                    </p:blipFill>
                    <p:spPr bwMode="auto">
                      <a:xfrm>
                        <a:off x="7020052" y="4507743"/>
                        <a:ext cx="990600" cy="3286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878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dissolve">
                                      <p:cBhvr>
                                        <p:cTn id="12" dur="500"/>
                                        <p:tgtEl>
                                          <p:spTgt spid="86"/>
                                        </p:tgtEl>
                                      </p:cBhvr>
                                    </p:animEffect>
                                  </p:childTnLst>
                                </p:cTn>
                              </p:par>
                              <p:par>
                                <p:cTn id="13" presetID="9"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dissolve">
                                      <p:cBhvr>
                                        <p:cTn id="15" dur="500"/>
                                        <p:tgtEl>
                                          <p:spTgt spid="87"/>
                                        </p:tgtEl>
                                      </p:cBhvr>
                                    </p:animEffect>
                                  </p:childTnLst>
                                </p:cTn>
                              </p:par>
                              <p:par>
                                <p:cTn id="16" presetID="9"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dissolve">
                                      <p:cBhvr>
                                        <p:cTn id="18" dur="500"/>
                                        <p:tgtEl>
                                          <p:spTgt spid="8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dissolve">
                                      <p:cBhvr>
                                        <p:cTn id="23" dur="500"/>
                                        <p:tgtEl>
                                          <p:spTgt spid="8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dissolve">
                                      <p:cBhvr>
                                        <p:cTn id="26" dur="500"/>
                                        <p:tgtEl>
                                          <p:spTgt spid="7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dissolve">
                                      <p:cBhvr>
                                        <p:cTn id="29" dur="500"/>
                                        <p:tgtEl>
                                          <p:spTgt spid="7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dissolve">
                                      <p:cBhvr>
                                        <p:cTn id="32" dur="500"/>
                                        <p:tgtEl>
                                          <p:spTgt spid="72"/>
                                        </p:tgtEl>
                                      </p:cBhvr>
                                    </p:animEffect>
                                  </p:childTnLst>
                                </p:cTn>
                              </p:par>
                              <p:par>
                                <p:cTn id="33" presetID="9" presetClass="entr" presetSubtype="0"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dissolve">
                                      <p:cBhvr>
                                        <p:cTn id="35" dur="500"/>
                                        <p:tgtEl>
                                          <p:spTgt spid="79"/>
                                        </p:tgtEl>
                                      </p:cBhvr>
                                    </p:animEffect>
                                  </p:childTnLst>
                                </p:cTn>
                              </p:par>
                              <p:par>
                                <p:cTn id="36" presetID="9"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dissolve">
                                      <p:cBhvr>
                                        <p:cTn id="38" dur="500"/>
                                        <p:tgtEl>
                                          <p:spTgt spid="4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dissolve">
                                      <p:cBhvr>
                                        <p:cTn id="41" dur="500"/>
                                        <p:tgtEl>
                                          <p:spTgt spid="9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dissolve">
                                      <p:cBhvr>
                                        <p:cTn id="44" dur="500"/>
                                        <p:tgtEl>
                                          <p:spTgt spid="73"/>
                                        </p:tgtEl>
                                      </p:cBhvr>
                                    </p:animEffect>
                                  </p:childTnLst>
                                </p:cTn>
                              </p:par>
                              <p:par>
                                <p:cTn id="45" presetID="9" presetClass="entr" presetSubtype="0" fill="hold" nodeType="with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dissolve">
                                      <p:cBhvr>
                                        <p:cTn id="47" dur="500"/>
                                        <p:tgtEl>
                                          <p:spTgt spid="91"/>
                                        </p:tgtEl>
                                      </p:cBhvr>
                                    </p:animEffect>
                                  </p:childTnLst>
                                </p:cTn>
                              </p:par>
                              <p:par>
                                <p:cTn id="48" presetID="9"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dissolv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dissolv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dissolve">
                                      <p:cBhvr>
                                        <p:cTn id="60" dur="500"/>
                                        <p:tgtEl>
                                          <p:spTgt spid="63"/>
                                        </p:tgtEl>
                                      </p:cBhvr>
                                    </p:animEffect>
                                  </p:childTnLst>
                                </p:cTn>
                              </p:par>
                              <p:par>
                                <p:cTn id="61" presetID="9"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dissolve">
                                      <p:cBhvr>
                                        <p:cTn id="63" dur="500"/>
                                        <p:tgtEl>
                                          <p:spTgt spid="64"/>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dissolve">
                                      <p:cBhvr>
                                        <p:cTn id="66" dur="500"/>
                                        <p:tgtEl>
                                          <p:spTgt spid="65"/>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dissolve">
                                      <p:cBhvr>
                                        <p:cTn id="69" dur="500"/>
                                        <p:tgtEl>
                                          <p:spTgt spid="66"/>
                                        </p:tgtEl>
                                      </p:cBhvr>
                                    </p:animEffect>
                                  </p:childTnLst>
                                </p:cTn>
                              </p:par>
                              <p:par>
                                <p:cTn id="70" presetID="9"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dissolve">
                                      <p:cBhvr>
                                        <p:cTn id="72" dur="500"/>
                                        <p:tgtEl>
                                          <p:spTgt spid="48"/>
                                        </p:tgtEl>
                                      </p:cBhvr>
                                    </p:animEffect>
                                  </p:childTnLst>
                                </p:cTn>
                              </p:par>
                              <p:par>
                                <p:cTn id="73" presetID="9" presetClass="entr" presetSubtype="0" fill="hold" nodeType="with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dissolve">
                                      <p:cBhvr>
                                        <p:cTn id="75" dur="500"/>
                                        <p:tgtEl>
                                          <p:spTgt spid="84"/>
                                        </p:tgtEl>
                                      </p:cBhvr>
                                    </p:animEffect>
                                  </p:childTnLst>
                                </p:cTn>
                              </p:par>
                              <p:par>
                                <p:cTn id="76" presetID="9" presetClass="entr" presetSubtype="0" fill="hold" nodeType="withEffect">
                                  <p:stCondLst>
                                    <p:cond delay="0"/>
                                  </p:stCondLst>
                                  <p:childTnLst>
                                    <p:set>
                                      <p:cBhvr>
                                        <p:cTn id="77" dur="1" fill="hold">
                                          <p:stCondLst>
                                            <p:cond delay="0"/>
                                          </p:stCondLst>
                                        </p:cTn>
                                        <p:tgtEl>
                                          <p:spTgt spid="95"/>
                                        </p:tgtEl>
                                        <p:attrNameLst>
                                          <p:attrName>style.visibility</p:attrName>
                                        </p:attrNameLst>
                                      </p:cBhvr>
                                      <p:to>
                                        <p:strVal val="visible"/>
                                      </p:to>
                                    </p:set>
                                    <p:animEffect transition="in" filter="dissolve">
                                      <p:cBhvr>
                                        <p:cTn id="78" dur="500"/>
                                        <p:tgtEl>
                                          <p:spTgt spid="95"/>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92"/>
                                        </p:tgtEl>
                                        <p:attrNameLst>
                                          <p:attrName>style.visibility</p:attrName>
                                        </p:attrNameLst>
                                      </p:cBhvr>
                                      <p:to>
                                        <p:strVal val="visible"/>
                                      </p:to>
                                    </p:set>
                                    <p:animEffect transition="in" filter="dissolve">
                                      <p:cBhvr>
                                        <p:cTn id="83" dur="500"/>
                                        <p:tgtEl>
                                          <p:spTgt spid="92"/>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94"/>
                                        </p:tgtEl>
                                        <p:attrNameLst>
                                          <p:attrName>style.visibility</p:attrName>
                                        </p:attrNameLst>
                                      </p:cBhvr>
                                      <p:to>
                                        <p:strVal val="visible"/>
                                      </p:to>
                                    </p:set>
                                    <p:animEffect transition="in" filter="dissolve">
                                      <p:cBhvr>
                                        <p:cTn id="88"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63" grpId="0" animBg="1"/>
      <p:bldP spid="65" grpId="0" animBg="1"/>
      <p:bldP spid="66" grpId="0" animBg="1"/>
      <p:bldP spid="74" grpId="0" animBg="1"/>
      <p:bldP spid="75" grpId="0" animBg="1"/>
      <p:bldP spid="72" grpId="0" animBg="1"/>
      <p:bldP spid="86" grpId="0"/>
      <p:bldP spid="90" grpId="0" animBg="1"/>
      <p:bldP spid="73" grpId="0" animBg="1"/>
      <p:bldP spid="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p:cNvSpPr>
          <p:nvPr/>
        </p:nvSpPr>
        <p:spPr bwMode="auto">
          <a:xfrm>
            <a:off x="171627" y="527237"/>
            <a:ext cx="8382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FF0000"/>
                </a:solidFill>
                <a:latin typeface="Apple Chancery"/>
                <a:cs typeface="Apple Chancery"/>
                <a:sym typeface="Gill Sans" charset="0"/>
              </a:rPr>
              <a:t>But why is this </a:t>
            </a:r>
            <a:r>
              <a:rPr lang="en-US" sz="2000" dirty="0">
                <a:solidFill>
                  <a:srgbClr val="000000"/>
                </a:solidFill>
                <a:latin typeface="Times New Roman"/>
                <a:cs typeface="Times New Roman"/>
                <a:sym typeface="Gill Sans" charset="0"/>
              </a:rPr>
              <a:t>important, </a:t>
            </a:r>
            <a:r>
              <a:rPr lang="en-US" sz="2000" i="1" dirty="0">
                <a:solidFill>
                  <a:srgbClr val="000000"/>
                </a:solidFill>
                <a:latin typeface="Times New Roman"/>
                <a:cs typeface="Times New Roman"/>
                <a:sym typeface="Gill Sans" charset="0"/>
              </a:rPr>
              <a:t>really</a:t>
            </a:r>
            <a:r>
              <a:rPr lang="en-US" sz="2000" dirty="0">
                <a:solidFill>
                  <a:srgbClr val="000000"/>
                </a:solidFill>
                <a:latin typeface="Times New Roman"/>
                <a:cs typeface="Times New Roman"/>
                <a:sym typeface="Gill Sans" charset="0"/>
              </a:rPr>
              <a:t>?</a:t>
            </a:r>
            <a:endParaRPr lang="en-US" sz="2000" dirty="0">
              <a:solidFill>
                <a:srgbClr val="0000FF"/>
              </a:solidFill>
              <a:latin typeface="Times New Roman"/>
              <a:cs typeface="Times New Roman"/>
              <a:sym typeface="Gill Sans" charset="0"/>
            </a:endParaRPr>
          </a:p>
        </p:txBody>
      </p:sp>
      <p:sp>
        <p:nvSpPr>
          <p:cNvPr id="16387" name="Rectangle 19"/>
          <p:cNvSpPr>
            <a:spLocks noChangeArrowheads="1"/>
          </p:cNvSpPr>
          <p:nvPr/>
        </p:nvSpPr>
        <p:spPr bwMode="auto">
          <a:xfrm>
            <a:off x="0" y="0"/>
            <a:ext cx="9144000" cy="68580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 name="Text Box 19"/>
          <p:cNvSpPr txBox="1">
            <a:spLocks/>
          </p:cNvSpPr>
          <p:nvPr/>
        </p:nvSpPr>
        <p:spPr bwMode="auto">
          <a:xfrm>
            <a:off x="8568683" y="6282690"/>
            <a:ext cx="42832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23.)</a:t>
            </a:r>
          </a:p>
        </p:txBody>
      </p:sp>
      <p:sp>
        <p:nvSpPr>
          <p:cNvPr id="6" name="Text Box 2"/>
          <p:cNvSpPr txBox="1">
            <a:spLocks/>
          </p:cNvSpPr>
          <p:nvPr/>
        </p:nvSpPr>
        <p:spPr bwMode="auto">
          <a:xfrm>
            <a:off x="381000" y="1050457"/>
            <a:ext cx="50038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0000"/>
                </a:solidFill>
                <a:latin typeface="Times New Roman"/>
                <a:cs typeface="Times New Roman"/>
                <a:sym typeface="Gill Sans" charset="0"/>
              </a:rPr>
              <a:t>Consider a </a:t>
            </a:r>
            <a:r>
              <a:rPr lang="en-US" sz="2000" dirty="0">
                <a:solidFill>
                  <a:srgbClr val="FF0000"/>
                </a:solidFill>
                <a:latin typeface="Times New Roman"/>
                <a:cs typeface="Times New Roman"/>
                <a:sym typeface="Gill Sans" charset="0"/>
              </a:rPr>
              <a:t>ball</a:t>
            </a:r>
            <a:r>
              <a:rPr lang="en-US" sz="2000" dirty="0">
                <a:solidFill>
                  <a:srgbClr val="000000"/>
                </a:solidFill>
                <a:latin typeface="Times New Roman"/>
                <a:cs typeface="Times New Roman"/>
                <a:sym typeface="Gill Sans" charset="0"/>
              </a:rPr>
              <a:t> </a:t>
            </a:r>
            <a:r>
              <a:rPr lang="en-US" sz="2000" dirty="0">
                <a:solidFill>
                  <a:srgbClr val="1019C5"/>
                </a:solidFill>
                <a:latin typeface="Times New Roman"/>
                <a:cs typeface="Times New Roman"/>
                <a:sym typeface="Gill Sans" charset="0"/>
              </a:rPr>
              <a:t>rolling across a table</a:t>
            </a:r>
            <a:r>
              <a:rPr lang="en-US" sz="2000" dirty="0">
                <a:solidFill>
                  <a:srgbClr val="000000"/>
                </a:solidFill>
                <a:latin typeface="Times New Roman"/>
                <a:cs typeface="Times New Roman"/>
                <a:sym typeface="Gill Sans" charset="0"/>
              </a:rPr>
              <a:t>.  It’s </a:t>
            </a:r>
            <a:r>
              <a:rPr lang="en-US" sz="2000" dirty="0">
                <a:solidFill>
                  <a:srgbClr val="1019C5"/>
                </a:solidFill>
                <a:latin typeface="Times New Roman"/>
                <a:cs typeface="Times New Roman"/>
                <a:sym typeface="Gill Sans" charset="0"/>
              </a:rPr>
              <a:t>center of mass </a:t>
            </a:r>
            <a:r>
              <a:rPr lang="en-US" sz="2000" dirty="0">
                <a:solidFill>
                  <a:srgbClr val="000000"/>
                </a:solidFill>
                <a:latin typeface="Times New Roman"/>
                <a:cs typeface="Times New Roman"/>
                <a:sym typeface="Gill Sans" charset="0"/>
              </a:rPr>
              <a:t>has some </a:t>
            </a:r>
            <a:r>
              <a:rPr lang="en-US" sz="2000" dirty="0">
                <a:solidFill>
                  <a:srgbClr val="1019C5"/>
                </a:solidFill>
                <a:latin typeface="Times New Roman"/>
                <a:cs typeface="Times New Roman"/>
                <a:sym typeface="Gill Sans" charset="0"/>
              </a:rPr>
              <a:t>velocity</a:t>
            </a:r>
            <a:r>
              <a:rPr lang="en-US" sz="2000" dirty="0">
                <a:solidFill>
                  <a:srgbClr val="000000"/>
                </a:solidFill>
                <a:latin typeface="Times New Roman"/>
                <a:cs typeface="Times New Roman"/>
                <a:sym typeface="Gill Sans" charset="0"/>
              </a:rPr>
              <a:t>        and all of the body’s </a:t>
            </a:r>
            <a:r>
              <a:rPr lang="en-US" sz="2000" dirty="0">
                <a:solidFill>
                  <a:srgbClr val="1019C5"/>
                </a:solidFill>
                <a:latin typeface="Times New Roman"/>
                <a:cs typeface="Times New Roman"/>
                <a:sym typeface="Gill Sans" charset="0"/>
              </a:rPr>
              <a:t>mass</a:t>
            </a:r>
            <a:r>
              <a:rPr lang="en-US" sz="2000" dirty="0">
                <a:solidFill>
                  <a:srgbClr val="000000"/>
                </a:solidFill>
                <a:latin typeface="Times New Roman"/>
                <a:cs typeface="Times New Roman"/>
                <a:sym typeface="Gill Sans" charset="0"/>
              </a:rPr>
              <a:t> is </a:t>
            </a:r>
            <a:r>
              <a:rPr lang="en-US" sz="2000" dirty="0">
                <a:solidFill>
                  <a:srgbClr val="1019C5"/>
                </a:solidFill>
                <a:latin typeface="Times New Roman"/>
                <a:cs typeface="Times New Roman"/>
                <a:sym typeface="Gill Sans" charset="0"/>
              </a:rPr>
              <a:t>rotating about the center of mass</a:t>
            </a:r>
            <a:r>
              <a:rPr lang="en-US" sz="2000" dirty="0">
                <a:solidFill>
                  <a:srgbClr val="000000"/>
                </a:solidFill>
                <a:latin typeface="Times New Roman"/>
                <a:cs typeface="Times New Roman"/>
                <a:sym typeface="Gill Sans" charset="0"/>
              </a:rPr>
              <a:t> with some </a:t>
            </a:r>
            <a:r>
              <a:rPr lang="en-US" sz="2000" dirty="0">
                <a:solidFill>
                  <a:srgbClr val="1019C5"/>
                </a:solidFill>
                <a:latin typeface="Times New Roman"/>
                <a:cs typeface="Times New Roman"/>
                <a:sym typeface="Gill Sans" charset="0"/>
              </a:rPr>
              <a:t>angular velocity    </a:t>
            </a:r>
            <a:r>
              <a:rPr lang="en-US" sz="2000" dirty="0">
                <a:solidFill>
                  <a:srgbClr val="000000"/>
                </a:solidFill>
                <a:latin typeface="Times New Roman"/>
                <a:cs typeface="Times New Roman"/>
                <a:sym typeface="Gill Sans" charset="0"/>
              </a:rPr>
              <a:t>.  So </a:t>
            </a:r>
            <a:r>
              <a:rPr lang="en-US" sz="2000" dirty="0">
                <a:solidFill>
                  <a:srgbClr val="00B050"/>
                </a:solidFill>
                <a:latin typeface="Times New Roman"/>
                <a:cs typeface="Times New Roman"/>
                <a:sym typeface="Gill Sans" charset="0"/>
              </a:rPr>
              <a:t>how</a:t>
            </a:r>
            <a:r>
              <a:rPr lang="en-US" sz="2000" dirty="0">
                <a:solidFill>
                  <a:srgbClr val="000000"/>
                </a:solidFill>
                <a:latin typeface="Times New Roman"/>
                <a:cs typeface="Times New Roman"/>
                <a:sym typeface="Gill Sans" charset="0"/>
              </a:rPr>
              <a:t> do we </a:t>
            </a:r>
            <a:r>
              <a:rPr lang="en-US" sz="2000" dirty="0">
                <a:solidFill>
                  <a:srgbClr val="00B050"/>
                </a:solidFill>
                <a:latin typeface="Times New Roman"/>
                <a:cs typeface="Times New Roman"/>
                <a:sym typeface="Gill Sans" charset="0"/>
              </a:rPr>
              <a:t>relate</a:t>
            </a:r>
            <a:r>
              <a:rPr lang="en-US" sz="2000" dirty="0">
                <a:solidFill>
                  <a:srgbClr val="000000"/>
                </a:solidFill>
                <a:latin typeface="Times New Roman"/>
                <a:cs typeface="Times New Roman"/>
                <a:sym typeface="Gill Sans" charset="0"/>
              </a:rPr>
              <a:t> those </a:t>
            </a:r>
            <a:r>
              <a:rPr lang="en-US" sz="2000" dirty="0">
                <a:solidFill>
                  <a:srgbClr val="00B050"/>
                </a:solidFill>
                <a:latin typeface="Times New Roman"/>
                <a:cs typeface="Times New Roman"/>
                <a:sym typeface="Gill Sans" charset="0"/>
              </a:rPr>
              <a:t>two parameters </a:t>
            </a:r>
            <a:r>
              <a:rPr lang="en-US" sz="2000" dirty="0">
                <a:solidFill>
                  <a:srgbClr val="000000"/>
                </a:solidFill>
                <a:latin typeface="Times New Roman"/>
                <a:cs typeface="Times New Roman"/>
                <a:sym typeface="Gill Sans" charset="0"/>
              </a:rPr>
              <a:t>(and how do we justify that relationship)?</a:t>
            </a:r>
            <a:endParaRPr lang="en-US" sz="2000" dirty="0">
              <a:solidFill>
                <a:srgbClr val="0000FF"/>
              </a:solidFill>
              <a:latin typeface="Times New Roman"/>
              <a:cs typeface="Times New Roman"/>
              <a:sym typeface="Gill Sans" charset="0"/>
            </a:endParaRPr>
          </a:p>
        </p:txBody>
      </p:sp>
      <p:graphicFrame>
        <p:nvGraphicFramePr>
          <p:cNvPr id="2" name="Object 1">
            <a:extLst>
              <a:ext uri="{FF2B5EF4-FFF2-40B4-BE49-F238E27FC236}">
                <a16:creationId xmlns:a16="http://schemas.microsoft.com/office/drawing/2014/main" id="{ADD3D3EE-8FBE-F540-AEE0-8E23AECAFFC0}"/>
              </a:ext>
            </a:extLst>
          </p:cNvPr>
          <p:cNvGraphicFramePr>
            <a:graphicFrameLocks noChangeAspect="1"/>
          </p:cNvGraphicFramePr>
          <p:nvPr>
            <p:extLst>
              <p:ext uri="{D42A27DB-BD31-4B8C-83A1-F6EECF244321}">
                <p14:modId xmlns:p14="http://schemas.microsoft.com/office/powerpoint/2010/main" val="1800867489"/>
              </p:ext>
            </p:extLst>
          </p:nvPr>
        </p:nvGraphicFramePr>
        <p:xfrm>
          <a:off x="3854688" y="1353213"/>
          <a:ext cx="464133" cy="440927"/>
        </p:xfrm>
        <a:graphic>
          <a:graphicData uri="http://schemas.openxmlformats.org/presentationml/2006/ole">
            <mc:AlternateContent xmlns:mc="http://schemas.openxmlformats.org/markup-compatibility/2006">
              <mc:Choice xmlns:v="urn:schemas-microsoft-com:vml" Requires="v">
                <p:oleObj spid="_x0000_s2115957" r:id="rId3" imgW="254000" imgH="241300" progId="Equation.DSMT4">
                  <p:embed/>
                </p:oleObj>
              </mc:Choice>
              <mc:Fallback>
                <p:oleObj r:id="rId3" imgW="254000" imgH="241300" progId="Equation.DSMT4">
                  <p:embed/>
                  <p:pic>
                    <p:nvPicPr>
                      <p:cNvPr id="2" name="Object 1">
                        <a:extLst>
                          <a:ext uri="{FF2B5EF4-FFF2-40B4-BE49-F238E27FC236}">
                            <a16:creationId xmlns:a16="http://schemas.microsoft.com/office/drawing/2014/main" id="{ADD3D3EE-8FBE-F540-AEE0-8E23AECAFFC0}"/>
                          </a:ext>
                        </a:extLst>
                      </p:cNvPr>
                      <p:cNvPicPr/>
                      <p:nvPr/>
                    </p:nvPicPr>
                    <p:blipFill>
                      <a:blip r:embed="rId4"/>
                      <a:stretch>
                        <a:fillRect/>
                      </a:stretch>
                    </p:blipFill>
                    <p:spPr>
                      <a:xfrm>
                        <a:off x="3854688" y="1353213"/>
                        <a:ext cx="464133" cy="44092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C4CF6-DD84-C441-B1B4-52A80BD9502C}"/>
              </a:ext>
            </a:extLst>
          </p:cNvPr>
          <p:cNvGraphicFramePr>
            <a:graphicFrameLocks noChangeAspect="1"/>
          </p:cNvGraphicFramePr>
          <p:nvPr>
            <p:extLst>
              <p:ext uri="{D42A27DB-BD31-4B8C-83A1-F6EECF244321}">
                <p14:modId xmlns:p14="http://schemas.microsoft.com/office/powerpoint/2010/main" val="2939680585"/>
              </p:ext>
            </p:extLst>
          </p:nvPr>
        </p:nvGraphicFramePr>
        <p:xfrm>
          <a:off x="3809656" y="2071285"/>
          <a:ext cx="277812" cy="255588"/>
        </p:xfrm>
        <a:graphic>
          <a:graphicData uri="http://schemas.openxmlformats.org/presentationml/2006/ole">
            <mc:AlternateContent xmlns:mc="http://schemas.openxmlformats.org/markup-compatibility/2006">
              <mc:Choice xmlns:v="urn:schemas-microsoft-com:vml" Requires="v">
                <p:oleObj spid="_x0000_s2115958" r:id="rId5" imgW="152400" imgH="139700" progId="Equation.DSMT4">
                  <p:embed/>
                </p:oleObj>
              </mc:Choice>
              <mc:Fallback>
                <p:oleObj r:id="rId5" imgW="152400" imgH="139700" progId="Equation.DSMT4">
                  <p:embed/>
                  <p:pic>
                    <p:nvPicPr>
                      <p:cNvPr id="8" name="Object 7">
                        <a:extLst>
                          <a:ext uri="{FF2B5EF4-FFF2-40B4-BE49-F238E27FC236}">
                            <a16:creationId xmlns:a16="http://schemas.microsoft.com/office/drawing/2014/main" id="{087C4CF6-DD84-C441-B1B4-52A80BD9502C}"/>
                          </a:ext>
                        </a:extLst>
                      </p:cNvPr>
                      <p:cNvPicPr/>
                      <p:nvPr/>
                    </p:nvPicPr>
                    <p:blipFill>
                      <a:blip r:embed="rId6"/>
                      <a:stretch>
                        <a:fillRect/>
                      </a:stretch>
                    </p:blipFill>
                    <p:spPr>
                      <a:xfrm>
                        <a:off x="3809656" y="2071285"/>
                        <a:ext cx="277812" cy="255588"/>
                      </a:xfrm>
                      <a:prstGeom prst="rect">
                        <a:avLst/>
                      </a:prstGeom>
                    </p:spPr>
                  </p:pic>
                </p:oleObj>
              </mc:Fallback>
            </mc:AlternateContent>
          </a:graphicData>
        </a:graphic>
      </p:graphicFrame>
      <p:sp>
        <p:nvSpPr>
          <p:cNvPr id="25" name="Text Box 2">
            <a:extLst>
              <a:ext uri="{FF2B5EF4-FFF2-40B4-BE49-F238E27FC236}">
                <a16:creationId xmlns:a16="http://schemas.microsoft.com/office/drawing/2014/main" id="{23AC73B5-FD5C-444B-8634-D7378F144017}"/>
              </a:ext>
            </a:extLst>
          </p:cNvPr>
          <p:cNvSpPr txBox="1">
            <a:spLocks/>
          </p:cNvSpPr>
          <p:nvPr/>
        </p:nvSpPr>
        <p:spPr bwMode="auto">
          <a:xfrm>
            <a:off x="377802" y="3149991"/>
            <a:ext cx="7001053"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0000"/>
                </a:solidFill>
                <a:latin typeface="Times New Roman"/>
                <a:cs typeface="Times New Roman"/>
                <a:sym typeface="Gill Sans" charset="0"/>
              </a:rPr>
              <a:t>We only have one relationship between the angular velocity of a mass moving in a circular path and its instantaneous velocity in that motion, and that is              , but that </a:t>
            </a:r>
            <a:r>
              <a:rPr lang="en-US" sz="2000" dirty="0">
                <a:solidFill>
                  <a:srgbClr val="1019C5"/>
                </a:solidFill>
                <a:latin typeface="Times New Roman"/>
                <a:cs typeface="Times New Roman"/>
                <a:sym typeface="Gill Sans" charset="0"/>
              </a:rPr>
              <a:t>requires</a:t>
            </a:r>
            <a:r>
              <a:rPr lang="en-US" sz="2000" dirty="0">
                <a:solidFill>
                  <a:srgbClr val="000000"/>
                </a:solidFill>
                <a:latin typeface="Times New Roman"/>
                <a:cs typeface="Times New Roman"/>
                <a:sym typeface="Gill Sans" charset="0"/>
              </a:rPr>
              <a:t> </a:t>
            </a:r>
            <a:r>
              <a:rPr lang="en-US" sz="2000" i="1" dirty="0">
                <a:solidFill>
                  <a:srgbClr val="1019C5"/>
                </a:solidFill>
                <a:latin typeface="Times New Roman"/>
                <a:cs typeface="Times New Roman"/>
                <a:sym typeface="Gill Sans" charset="0"/>
              </a:rPr>
              <a:t>rotation around a fixed point</a:t>
            </a:r>
            <a:r>
              <a:rPr lang="en-US" sz="2000" dirty="0">
                <a:solidFill>
                  <a:srgbClr val="000000"/>
                </a:solidFill>
                <a:latin typeface="Times New Roman"/>
                <a:cs typeface="Times New Roman"/>
                <a:sym typeface="Gill Sans" charset="0"/>
              </a:rPr>
              <a:t>.</a:t>
            </a:r>
            <a:endParaRPr lang="en-US" sz="2000" dirty="0">
              <a:solidFill>
                <a:srgbClr val="0000FF"/>
              </a:solidFill>
              <a:latin typeface="Times New Roman"/>
              <a:cs typeface="Times New Roman"/>
              <a:sym typeface="Gill Sans" charset="0"/>
            </a:endParaRPr>
          </a:p>
        </p:txBody>
      </p:sp>
      <p:graphicFrame>
        <p:nvGraphicFramePr>
          <p:cNvPr id="26" name="Object 25">
            <a:extLst>
              <a:ext uri="{FF2B5EF4-FFF2-40B4-BE49-F238E27FC236}">
                <a16:creationId xmlns:a16="http://schemas.microsoft.com/office/drawing/2014/main" id="{FE6E367A-CD11-D141-A7A6-70C8DB973834}"/>
              </a:ext>
            </a:extLst>
          </p:cNvPr>
          <p:cNvGraphicFramePr>
            <a:graphicFrameLocks noChangeAspect="1"/>
          </p:cNvGraphicFramePr>
          <p:nvPr>
            <p:extLst>
              <p:ext uri="{D42A27DB-BD31-4B8C-83A1-F6EECF244321}">
                <p14:modId xmlns:p14="http://schemas.microsoft.com/office/powerpoint/2010/main" val="3131337058"/>
              </p:ext>
            </p:extLst>
          </p:nvPr>
        </p:nvGraphicFramePr>
        <p:xfrm>
          <a:off x="2806623" y="3819007"/>
          <a:ext cx="901700" cy="301625"/>
        </p:xfrm>
        <a:graphic>
          <a:graphicData uri="http://schemas.openxmlformats.org/presentationml/2006/ole">
            <mc:AlternateContent xmlns:mc="http://schemas.openxmlformats.org/markup-compatibility/2006">
              <mc:Choice xmlns:v="urn:schemas-microsoft-com:vml" Requires="v">
                <p:oleObj spid="_x0000_s2115959" r:id="rId7" imgW="495300" imgH="165100" progId="Equation.DSMT4">
                  <p:embed/>
                </p:oleObj>
              </mc:Choice>
              <mc:Fallback>
                <p:oleObj r:id="rId7" imgW="495300" imgH="165100" progId="Equation.DSMT4">
                  <p:embed/>
                  <p:pic>
                    <p:nvPicPr>
                      <p:cNvPr id="26" name="Object 25">
                        <a:extLst>
                          <a:ext uri="{FF2B5EF4-FFF2-40B4-BE49-F238E27FC236}">
                            <a16:creationId xmlns:a16="http://schemas.microsoft.com/office/drawing/2014/main" id="{FE6E367A-CD11-D141-A7A6-70C8DB973834}"/>
                          </a:ext>
                        </a:extLst>
                      </p:cNvPr>
                      <p:cNvPicPr/>
                      <p:nvPr/>
                    </p:nvPicPr>
                    <p:blipFill>
                      <a:blip r:embed="rId8"/>
                      <a:stretch>
                        <a:fillRect/>
                      </a:stretch>
                    </p:blipFill>
                    <p:spPr>
                      <a:xfrm>
                        <a:off x="2806623" y="3819007"/>
                        <a:ext cx="901700" cy="301625"/>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9DE56875-971A-C54C-A674-B10BA2C1817B}"/>
              </a:ext>
            </a:extLst>
          </p:cNvPr>
          <p:cNvGrpSpPr/>
          <p:nvPr/>
        </p:nvGrpSpPr>
        <p:grpSpPr>
          <a:xfrm>
            <a:off x="6009246" y="867040"/>
            <a:ext cx="2572113" cy="1880333"/>
            <a:chOff x="6009246" y="867040"/>
            <a:chExt cx="2572113" cy="1880333"/>
          </a:xfrm>
        </p:grpSpPr>
        <p:sp>
          <p:nvSpPr>
            <p:cNvPr id="4" name="Oval 3">
              <a:extLst>
                <a:ext uri="{FF2B5EF4-FFF2-40B4-BE49-F238E27FC236}">
                  <a16:creationId xmlns:a16="http://schemas.microsoft.com/office/drawing/2014/main" id="{F735A238-AEF9-CA4D-8D1C-0FC800D1F1BD}"/>
                </a:ext>
              </a:extLst>
            </p:cNvPr>
            <p:cNvSpPr/>
            <p:nvPr/>
          </p:nvSpPr>
          <p:spPr>
            <a:xfrm>
              <a:off x="6114827" y="867040"/>
              <a:ext cx="1854200" cy="1854200"/>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1ADA8E9-2CD2-0F4A-B9A6-E6F2E20DED7D}"/>
                </a:ext>
              </a:extLst>
            </p:cNvPr>
            <p:cNvCxnSpPr/>
            <p:nvPr/>
          </p:nvCxnSpPr>
          <p:spPr>
            <a:xfrm>
              <a:off x="7067327" y="1819540"/>
              <a:ext cx="1397000"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5" name="Object 14">
              <a:extLst>
                <a:ext uri="{FF2B5EF4-FFF2-40B4-BE49-F238E27FC236}">
                  <a16:creationId xmlns:a16="http://schemas.microsoft.com/office/drawing/2014/main" id="{0DED4B99-2DF4-3A46-9677-EFD7B5597A32}"/>
                </a:ext>
              </a:extLst>
            </p:cNvPr>
            <p:cNvGraphicFramePr>
              <a:graphicFrameLocks noChangeAspect="1"/>
            </p:cNvGraphicFramePr>
            <p:nvPr>
              <p:extLst>
                <p:ext uri="{D42A27DB-BD31-4B8C-83A1-F6EECF244321}">
                  <p14:modId xmlns:p14="http://schemas.microsoft.com/office/powerpoint/2010/main" val="3497505639"/>
                </p:ext>
              </p:extLst>
            </p:nvPr>
          </p:nvGraphicFramePr>
          <p:xfrm>
            <a:off x="8117226" y="1339508"/>
            <a:ext cx="464133" cy="440927"/>
          </p:xfrm>
          <a:graphic>
            <a:graphicData uri="http://schemas.openxmlformats.org/presentationml/2006/ole">
              <mc:AlternateContent xmlns:mc="http://schemas.openxmlformats.org/markup-compatibility/2006">
                <mc:Choice xmlns:v="urn:schemas-microsoft-com:vml" Requires="v">
                  <p:oleObj spid="_x0000_s2115960" r:id="rId9" imgW="254000" imgH="241300" progId="Equation.DSMT4">
                    <p:embed/>
                  </p:oleObj>
                </mc:Choice>
                <mc:Fallback>
                  <p:oleObj r:id="rId9" imgW="254000" imgH="241300" progId="Equation.DSMT4">
                    <p:embed/>
                    <p:pic>
                      <p:nvPicPr>
                        <p:cNvPr id="15" name="Object 14">
                          <a:extLst>
                            <a:ext uri="{FF2B5EF4-FFF2-40B4-BE49-F238E27FC236}">
                              <a16:creationId xmlns:a16="http://schemas.microsoft.com/office/drawing/2014/main" id="{0DED4B99-2DF4-3A46-9677-EFD7B5597A32}"/>
                            </a:ext>
                          </a:extLst>
                        </p:cNvPr>
                        <p:cNvPicPr/>
                        <p:nvPr/>
                      </p:nvPicPr>
                      <p:blipFill>
                        <a:blip r:embed="rId10"/>
                        <a:stretch>
                          <a:fillRect/>
                        </a:stretch>
                      </p:blipFill>
                      <p:spPr>
                        <a:xfrm>
                          <a:off x="8117226" y="1339508"/>
                          <a:ext cx="464133" cy="440927"/>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ECE6075-DDE7-6648-B2D8-FAB45BDB6605}"/>
                </a:ext>
              </a:extLst>
            </p:cNvPr>
            <p:cNvGraphicFramePr>
              <a:graphicFrameLocks noChangeAspect="1"/>
            </p:cNvGraphicFramePr>
            <p:nvPr>
              <p:extLst>
                <p:ext uri="{D42A27DB-BD31-4B8C-83A1-F6EECF244321}">
                  <p14:modId xmlns:p14="http://schemas.microsoft.com/office/powerpoint/2010/main" val="1930665795"/>
                </p:ext>
              </p:extLst>
            </p:nvPr>
          </p:nvGraphicFramePr>
          <p:xfrm>
            <a:off x="7227724" y="2015551"/>
            <a:ext cx="277812" cy="255588"/>
          </p:xfrm>
          <a:graphic>
            <a:graphicData uri="http://schemas.openxmlformats.org/presentationml/2006/ole">
              <mc:AlternateContent xmlns:mc="http://schemas.openxmlformats.org/markup-compatibility/2006">
                <mc:Choice xmlns:v="urn:schemas-microsoft-com:vml" Requires="v">
                  <p:oleObj spid="_x0000_s2115961" r:id="rId11" imgW="152400" imgH="139700" progId="Equation.DSMT4">
                    <p:embed/>
                  </p:oleObj>
                </mc:Choice>
                <mc:Fallback>
                  <p:oleObj r:id="rId11" imgW="152400" imgH="139700" progId="Equation.DSMT4">
                    <p:embed/>
                    <p:pic>
                      <p:nvPicPr>
                        <p:cNvPr id="16" name="Object 15">
                          <a:extLst>
                            <a:ext uri="{FF2B5EF4-FFF2-40B4-BE49-F238E27FC236}">
                              <a16:creationId xmlns:a16="http://schemas.microsoft.com/office/drawing/2014/main" id="{5ECE6075-DDE7-6648-B2D8-FAB45BDB6605}"/>
                            </a:ext>
                          </a:extLst>
                        </p:cNvPr>
                        <p:cNvPicPr/>
                        <p:nvPr/>
                      </p:nvPicPr>
                      <p:blipFill>
                        <a:blip r:embed="rId12"/>
                        <a:stretch>
                          <a:fillRect/>
                        </a:stretch>
                      </p:blipFill>
                      <p:spPr>
                        <a:xfrm>
                          <a:off x="7227724" y="2015551"/>
                          <a:ext cx="277812" cy="255588"/>
                        </a:xfrm>
                        <a:prstGeom prst="rect">
                          <a:avLst/>
                        </a:prstGeom>
                      </p:spPr>
                    </p:pic>
                  </p:oleObj>
                </mc:Fallback>
              </mc:AlternateContent>
            </a:graphicData>
          </a:graphic>
        </p:graphicFrame>
        <p:sp>
          <p:nvSpPr>
            <p:cNvPr id="13" name="Arc 12">
              <a:extLst>
                <a:ext uri="{FF2B5EF4-FFF2-40B4-BE49-F238E27FC236}">
                  <a16:creationId xmlns:a16="http://schemas.microsoft.com/office/drawing/2014/main" id="{D6A35684-DB70-7749-BF8F-A4F82057E16D}"/>
                </a:ext>
              </a:extLst>
            </p:cNvPr>
            <p:cNvSpPr/>
            <p:nvPr/>
          </p:nvSpPr>
          <p:spPr>
            <a:xfrm>
              <a:off x="6831085" y="1587853"/>
              <a:ext cx="488773" cy="488773"/>
            </a:xfrm>
            <a:prstGeom prst="arc">
              <a:avLst>
                <a:gd name="adj1" fmla="val 15270304"/>
                <a:gd name="adj2" fmla="val 7582744"/>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910B287A-F68B-9942-B745-F8C21D8A8EBB}"/>
                </a:ext>
              </a:extLst>
            </p:cNvPr>
            <p:cNvCxnSpPr>
              <a:cxnSpLocks/>
            </p:cNvCxnSpPr>
            <p:nvPr/>
          </p:nvCxnSpPr>
          <p:spPr>
            <a:xfrm>
              <a:off x="6905437" y="2015551"/>
              <a:ext cx="215934" cy="718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D174F4F-98AF-DB48-B4EB-D8C9E72DD240}"/>
                </a:ext>
              </a:extLst>
            </p:cNvPr>
            <p:cNvCxnSpPr>
              <a:cxnSpLocks/>
            </p:cNvCxnSpPr>
            <p:nvPr/>
          </p:nvCxnSpPr>
          <p:spPr>
            <a:xfrm>
              <a:off x="6905437" y="2015550"/>
              <a:ext cx="154332" cy="15950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B0469C9-1618-DC4B-B29A-4AE0FBA880EC}"/>
                </a:ext>
              </a:extLst>
            </p:cNvPr>
            <p:cNvCxnSpPr/>
            <p:nvPr/>
          </p:nvCxnSpPr>
          <p:spPr>
            <a:xfrm>
              <a:off x="6009246" y="2747373"/>
              <a:ext cx="222841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CF02462A-B3ED-B840-8BBD-3AAEA570A134}"/>
              </a:ext>
            </a:extLst>
          </p:cNvPr>
          <p:cNvGrpSpPr/>
          <p:nvPr/>
        </p:nvGrpSpPr>
        <p:grpSpPr>
          <a:xfrm>
            <a:off x="6887952" y="2896987"/>
            <a:ext cx="2412383" cy="1844044"/>
            <a:chOff x="6887952" y="2896987"/>
            <a:chExt cx="2412383" cy="1844044"/>
          </a:xfrm>
        </p:grpSpPr>
        <p:cxnSp>
          <p:nvCxnSpPr>
            <p:cNvPr id="24" name="Straight Connector 23">
              <a:extLst>
                <a:ext uri="{FF2B5EF4-FFF2-40B4-BE49-F238E27FC236}">
                  <a16:creationId xmlns:a16="http://schemas.microsoft.com/office/drawing/2014/main" id="{2BC8E993-9A25-EC47-B04A-DE6EE6C500D9}"/>
                </a:ext>
              </a:extLst>
            </p:cNvPr>
            <p:cNvCxnSpPr/>
            <p:nvPr/>
          </p:nvCxnSpPr>
          <p:spPr>
            <a:xfrm>
              <a:off x="7797862" y="3772038"/>
              <a:ext cx="82395" cy="8239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64CDB37-FB60-6648-88D7-C073572824EB}"/>
                </a:ext>
              </a:extLst>
            </p:cNvPr>
            <p:cNvCxnSpPr>
              <a:cxnSpLocks/>
            </p:cNvCxnSpPr>
            <p:nvPr/>
          </p:nvCxnSpPr>
          <p:spPr>
            <a:xfrm flipH="1">
              <a:off x="7797861" y="3772038"/>
              <a:ext cx="82395" cy="8239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67668C1-CB90-0D40-B262-60C3AA38B20C}"/>
                </a:ext>
              </a:extLst>
            </p:cNvPr>
            <p:cNvCxnSpPr>
              <a:cxnSpLocks/>
            </p:cNvCxnSpPr>
            <p:nvPr/>
          </p:nvCxnSpPr>
          <p:spPr>
            <a:xfrm flipH="1">
              <a:off x="7839059" y="3517650"/>
              <a:ext cx="839321" cy="295585"/>
            </a:xfrm>
            <a:prstGeom prst="line">
              <a:avLst/>
            </a:prstGeom>
            <a:ln w="952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27F279F-5285-EC4E-914D-0F6A9F3644C3}"/>
                </a:ext>
              </a:extLst>
            </p:cNvPr>
            <p:cNvCxnSpPr>
              <a:cxnSpLocks/>
            </p:cNvCxnSpPr>
            <p:nvPr/>
          </p:nvCxnSpPr>
          <p:spPr>
            <a:xfrm flipH="1" flipV="1">
              <a:off x="8543233" y="3199072"/>
              <a:ext cx="134184" cy="308535"/>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4" name="Object 33">
              <a:extLst>
                <a:ext uri="{FF2B5EF4-FFF2-40B4-BE49-F238E27FC236}">
                  <a16:creationId xmlns:a16="http://schemas.microsoft.com/office/drawing/2014/main" id="{F4FF187F-A22C-C84E-869B-C9BF6D6B93B1}"/>
                </a:ext>
              </a:extLst>
            </p:cNvPr>
            <p:cNvGraphicFramePr>
              <a:graphicFrameLocks noChangeAspect="1"/>
            </p:cNvGraphicFramePr>
            <p:nvPr>
              <p:extLst>
                <p:ext uri="{D42A27DB-BD31-4B8C-83A1-F6EECF244321}">
                  <p14:modId xmlns:p14="http://schemas.microsoft.com/office/powerpoint/2010/main" val="1213424457"/>
                </p:ext>
              </p:extLst>
            </p:nvPr>
          </p:nvGraphicFramePr>
          <p:xfrm>
            <a:off x="8610325" y="3167017"/>
            <a:ext cx="690010" cy="230408"/>
          </p:xfrm>
          <a:graphic>
            <a:graphicData uri="http://schemas.openxmlformats.org/presentationml/2006/ole">
              <mc:AlternateContent xmlns:mc="http://schemas.openxmlformats.org/markup-compatibility/2006">
                <mc:Choice xmlns:v="urn:schemas-microsoft-com:vml" Requires="v">
                  <p:oleObj spid="_x0000_s2115962" r:id="rId13" imgW="495300" imgH="165100" progId="Equation.DSMT4">
                    <p:embed/>
                  </p:oleObj>
                </mc:Choice>
                <mc:Fallback>
                  <p:oleObj r:id="rId13" imgW="495300" imgH="165100" progId="Equation.DSMT4">
                    <p:embed/>
                    <p:pic>
                      <p:nvPicPr>
                        <p:cNvPr id="34" name="Object 33">
                          <a:extLst>
                            <a:ext uri="{FF2B5EF4-FFF2-40B4-BE49-F238E27FC236}">
                              <a16:creationId xmlns:a16="http://schemas.microsoft.com/office/drawing/2014/main" id="{F4FF187F-A22C-C84E-869B-C9BF6D6B93B1}"/>
                            </a:ext>
                          </a:extLst>
                        </p:cNvPr>
                        <p:cNvPicPr/>
                        <p:nvPr/>
                      </p:nvPicPr>
                      <p:blipFill>
                        <a:blip r:embed="rId14"/>
                        <a:stretch>
                          <a:fillRect/>
                        </a:stretch>
                      </p:blipFill>
                      <p:spPr>
                        <a:xfrm>
                          <a:off x="8610325" y="3167017"/>
                          <a:ext cx="690010" cy="230408"/>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1B35C197-E4C5-3F42-974C-A06847AADEAA}"/>
                </a:ext>
              </a:extLst>
            </p:cNvPr>
            <p:cNvGraphicFramePr>
              <a:graphicFrameLocks noChangeAspect="1"/>
            </p:cNvGraphicFramePr>
            <p:nvPr>
              <p:extLst>
                <p:ext uri="{D42A27DB-BD31-4B8C-83A1-F6EECF244321}">
                  <p14:modId xmlns:p14="http://schemas.microsoft.com/office/powerpoint/2010/main" val="781412771"/>
                </p:ext>
              </p:extLst>
            </p:nvPr>
          </p:nvGraphicFramePr>
          <p:xfrm>
            <a:off x="7856808" y="3472310"/>
            <a:ext cx="212217" cy="195240"/>
          </p:xfrm>
          <a:graphic>
            <a:graphicData uri="http://schemas.openxmlformats.org/presentationml/2006/ole">
              <mc:AlternateContent xmlns:mc="http://schemas.openxmlformats.org/markup-compatibility/2006">
                <mc:Choice xmlns:v="urn:schemas-microsoft-com:vml" Requires="v">
                  <p:oleObj spid="_x0000_s2115963" r:id="rId15" imgW="152400" imgH="139700" progId="Equation.DSMT4">
                    <p:embed/>
                  </p:oleObj>
                </mc:Choice>
                <mc:Fallback>
                  <p:oleObj r:id="rId15" imgW="152400" imgH="139700" progId="Equation.DSMT4">
                    <p:embed/>
                    <p:pic>
                      <p:nvPicPr>
                        <p:cNvPr id="35" name="Object 34">
                          <a:extLst>
                            <a:ext uri="{FF2B5EF4-FFF2-40B4-BE49-F238E27FC236}">
                              <a16:creationId xmlns:a16="http://schemas.microsoft.com/office/drawing/2014/main" id="{1B35C197-E4C5-3F42-974C-A06847AADEAA}"/>
                            </a:ext>
                          </a:extLst>
                        </p:cNvPr>
                        <p:cNvPicPr/>
                        <p:nvPr/>
                      </p:nvPicPr>
                      <p:blipFill>
                        <a:blip r:embed="rId12"/>
                        <a:stretch>
                          <a:fillRect/>
                        </a:stretch>
                      </p:blipFill>
                      <p:spPr>
                        <a:xfrm>
                          <a:off x="7856808" y="3472310"/>
                          <a:ext cx="212217" cy="195240"/>
                        </a:xfrm>
                        <a:prstGeom prst="rect">
                          <a:avLst/>
                        </a:prstGeom>
                      </p:spPr>
                    </p:pic>
                  </p:oleObj>
                </mc:Fallback>
              </mc:AlternateContent>
            </a:graphicData>
          </a:graphic>
        </p:graphicFrame>
        <p:sp>
          <p:nvSpPr>
            <p:cNvPr id="36" name="Arc 35">
              <a:extLst>
                <a:ext uri="{FF2B5EF4-FFF2-40B4-BE49-F238E27FC236}">
                  <a16:creationId xmlns:a16="http://schemas.microsoft.com/office/drawing/2014/main" id="{B8E6BE67-8984-8146-AD71-527F6943E347}"/>
                </a:ext>
              </a:extLst>
            </p:cNvPr>
            <p:cNvSpPr/>
            <p:nvPr/>
          </p:nvSpPr>
          <p:spPr>
            <a:xfrm rot="12732580" flipH="1">
              <a:off x="6887952" y="2896987"/>
              <a:ext cx="1844044" cy="1844044"/>
            </a:xfrm>
            <a:prstGeom prst="arc">
              <a:avLst>
                <a:gd name="adj1" fmla="val 314049"/>
                <a:gd name="adj2" fmla="val 6018070"/>
              </a:avLst>
            </a:prstGeom>
            <a:ln w="12700">
              <a:solidFill>
                <a:schemeClr val="tx1"/>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927568B3-C43D-9541-968A-4A564832ABCF}"/>
                </a:ext>
              </a:extLst>
            </p:cNvPr>
            <p:cNvCxnSpPr>
              <a:cxnSpLocks/>
            </p:cNvCxnSpPr>
            <p:nvPr/>
          </p:nvCxnSpPr>
          <p:spPr>
            <a:xfrm flipV="1">
              <a:off x="7715198" y="3688150"/>
              <a:ext cx="122329"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1B70FC4-E671-374B-96B3-BAE2087CDB89}"/>
                </a:ext>
              </a:extLst>
            </p:cNvPr>
            <p:cNvCxnSpPr>
              <a:cxnSpLocks/>
            </p:cNvCxnSpPr>
            <p:nvPr/>
          </p:nvCxnSpPr>
          <p:spPr>
            <a:xfrm flipV="1">
              <a:off x="7713666" y="3596364"/>
              <a:ext cx="61677" cy="9043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39" name="Object 38">
              <a:extLst>
                <a:ext uri="{FF2B5EF4-FFF2-40B4-BE49-F238E27FC236}">
                  <a16:creationId xmlns:a16="http://schemas.microsoft.com/office/drawing/2014/main" id="{E47D7A76-5533-7246-8750-0F390D39FFCF}"/>
                </a:ext>
              </a:extLst>
            </p:cNvPr>
            <p:cNvGraphicFramePr>
              <a:graphicFrameLocks noChangeAspect="1"/>
            </p:cNvGraphicFramePr>
            <p:nvPr>
              <p:extLst>
                <p:ext uri="{D42A27DB-BD31-4B8C-83A1-F6EECF244321}">
                  <p14:modId xmlns:p14="http://schemas.microsoft.com/office/powerpoint/2010/main" val="1463105145"/>
                </p:ext>
              </p:extLst>
            </p:nvPr>
          </p:nvGraphicFramePr>
          <p:xfrm>
            <a:off x="8267289" y="3655693"/>
            <a:ext cx="230408" cy="213430"/>
          </p:xfrm>
          <a:graphic>
            <a:graphicData uri="http://schemas.openxmlformats.org/presentationml/2006/ole">
              <mc:AlternateContent xmlns:mc="http://schemas.openxmlformats.org/markup-compatibility/2006">
                <mc:Choice xmlns:v="urn:schemas-microsoft-com:vml" Requires="v">
                  <p:oleObj spid="_x0000_s2115964" r:id="rId16" imgW="165100" imgH="152400" progId="Equation.DSMT4">
                    <p:embed/>
                  </p:oleObj>
                </mc:Choice>
                <mc:Fallback>
                  <p:oleObj r:id="rId16" imgW="165100" imgH="152400" progId="Equation.DSMT4">
                    <p:embed/>
                    <p:pic>
                      <p:nvPicPr>
                        <p:cNvPr id="39" name="Object 38">
                          <a:extLst>
                            <a:ext uri="{FF2B5EF4-FFF2-40B4-BE49-F238E27FC236}">
                              <a16:creationId xmlns:a16="http://schemas.microsoft.com/office/drawing/2014/main" id="{E47D7A76-5533-7246-8750-0F390D39FFCF}"/>
                            </a:ext>
                          </a:extLst>
                        </p:cNvPr>
                        <p:cNvPicPr/>
                        <p:nvPr/>
                      </p:nvPicPr>
                      <p:blipFill>
                        <a:blip r:embed="rId17"/>
                        <a:stretch>
                          <a:fillRect/>
                        </a:stretch>
                      </p:blipFill>
                      <p:spPr>
                        <a:xfrm>
                          <a:off x="8267289" y="3655693"/>
                          <a:ext cx="230408" cy="213430"/>
                        </a:xfrm>
                        <a:prstGeom prst="rect">
                          <a:avLst/>
                        </a:prstGeom>
                      </p:spPr>
                    </p:pic>
                  </p:oleObj>
                </mc:Fallback>
              </mc:AlternateContent>
            </a:graphicData>
          </a:graphic>
        </p:graphicFrame>
        <p:sp>
          <p:nvSpPr>
            <p:cNvPr id="41" name="Arc 40">
              <a:extLst>
                <a:ext uri="{FF2B5EF4-FFF2-40B4-BE49-F238E27FC236}">
                  <a16:creationId xmlns:a16="http://schemas.microsoft.com/office/drawing/2014/main" id="{116318C5-9010-8F42-A003-24BFB55809BC}"/>
                </a:ext>
              </a:extLst>
            </p:cNvPr>
            <p:cNvSpPr/>
            <p:nvPr/>
          </p:nvSpPr>
          <p:spPr>
            <a:xfrm rot="12732580" flipH="1">
              <a:off x="7656922" y="3638402"/>
              <a:ext cx="361211" cy="361211"/>
            </a:xfrm>
            <a:prstGeom prst="arc">
              <a:avLst>
                <a:gd name="adj1" fmla="val 314049"/>
                <a:gd name="adj2" fmla="val 10030442"/>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4" name="Text Box 2">
            <a:extLst>
              <a:ext uri="{FF2B5EF4-FFF2-40B4-BE49-F238E27FC236}">
                <a16:creationId xmlns:a16="http://schemas.microsoft.com/office/drawing/2014/main" id="{F31836AC-F1D7-B64D-ACA4-6FC2A627F941}"/>
              </a:ext>
            </a:extLst>
          </p:cNvPr>
          <p:cNvSpPr txBox="1">
            <a:spLocks/>
          </p:cNvSpPr>
          <p:nvPr/>
        </p:nvSpPr>
        <p:spPr bwMode="auto">
          <a:xfrm>
            <a:off x="357433" y="4590083"/>
            <a:ext cx="6102872"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0000"/>
                </a:solidFill>
                <a:latin typeface="Times New Roman"/>
                <a:cs typeface="Times New Roman"/>
                <a:sym typeface="Gill Sans" charset="0"/>
              </a:rPr>
              <a:t>But </a:t>
            </a:r>
            <a:r>
              <a:rPr lang="en-US" sz="2000" dirty="0">
                <a:solidFill>
                  <a:srgbClr val="1019C5"/>
                </a:solidFill>
                <a:latin typeface="Times New Roman"/>
                <a:cs typeface="Times New Roman"/>
                <a:sym typeface="Gill Sans" charset="0"/>
              </a:rPr>
              <a:t>if</a:t>
            </a:r>
            <a:r>
              <a:rPr lang="en-US" sz="2000" dirty="0">
                <a:solidFill>
                  <a:srgbClr val="000000"/>
                </a:solidFill>
                <a:latin typeface="Times New Roman"/>
                <a:cs typeface="Times New Roman"/>
                <a:sym typeface="Gill Sans" charset="0"/>
              </a:rPr>
              <a:t> the </a:t>
            </a:r>
            <a:r>
              <a:rPr lang="en-US" sz="2000" dirty="0">
                <a:solidFill>
                  <a:srgbClr val="1019C5"/>
                </a:solidFill>
                <a:latin typeface="Times New Roman"/>
                <a:cs typeface="Times New Roman"/>
                <a:sym typeface="Gill Sans" charset="0"/>
              </a:rPr>
              <a:t>contact point </a:t>
            </a:r>
            <a:r>
              <a:rPr lang="en-US" sz="2000" dirty="0">
                <a:solidFill>
                  <a:srgbClr val="000000"/>
                </a:solidFill>
                <a:latin typeface="Times New Roman"/>
                <a:cs typeface="Times New Roman"/>
                <a:sym typeface="Gill Sans" charset="0"/>
              </a:rPr>
              <a:t>of the rolling ball is instantaneously fixed (</a:t>
            </a:r>
            <a:r>
              <a:rPr lang="en-US" sz="2000" dirty="0">
                <a:solidFill>
                  <a:srgbClr val="1019C5"/>
                </a:solidFill>
                <a:latin typeface="Times New Roman"/>
                <a:cs typeface="Times New Roman"/>
                <a:sym typeface="Gill Sans" charset="0"/>
              </a:rPr>
              <a:t>zero velocity</a:t>
            </a:r>
            <a:r>
              <a:rPr lang="en-US" sz="2000" dirty="0">
                <a:solidFill>
                  <a:srgbClr val="000000"/>
                </a:solidFill>
                <a:latin typeface="Times New Roman"/>
                <a:cs typeface="Times New Roman"/>
                <a:sym typeface="Gill Sans" charset="0"/>
              </a:rPr>
              <a:t>), and </a:t>
            </a:r>
            <a:r>
              <a:rPr lang="en-US" sz="2000" dirty="0">
                <a:solidFill>
                  <a:srgbClr val="1019C5"/>
                </a:solidFill>
                <a:latin typeface="Times New Roman"/>
                <a:cs typeface="Times New Roman"/>
                <a:sym typeface="Gill Sans" charset="0"/>
              </a:rPr>
              <a:t>if</a:t>
            </a:r>
            <a:r>
              <a:rPr lang="en-US" sz="2000" dirty="0">
                <a:solidFill>
                  <a:srgbClr val="000000"/>
                </a:solidFill>
                <a:latin typeface="Times New Roman"/>
                <a:cs typeface="Times New Roman"/>
                <a:sym typeface="Gill Sans" charset="0"/>
              </a:rPr>
              <a:t> the </a:t>
            </a:r>
            <a:r>
              <a:rPr lang="en-US" sz="2000" dirty="0">
                <a:solidFill>
                  <a:srgbClr val="1019C5"/>
                </a:solidFill>
                <a:latin typeface="Times New Roman"/>
                <a:cs typeface="Times New Roman"/>
                <a:sym typeface="Gill Sans" charset="0"/>
              </a:rPr>
              <a:t>angular velocity</a:t>
            </a:r>
            <a:r>
              <a:rPr lang="en-US" sz="2000" dirty="0">
                <a:solidFill>
                  <a:srgbClr val="000000"/>
                </a:solidFill>
                <a:latin typeface="Times New Roman"/>
                <a:cs typeface="Times New Roman"/>
                <a:sym typeface="Gill Sans" charset="0"/>
              </a:rPr>
              <a:t> about the center of mass is the </a:t>
            </a:r>
            <a:r>
              <a:rPr lang="en-US" sz="2000" dirty="0">
                <a:solidFill>
                  <a:srgbClr val="1019C5"/>
                </a:solidFill>
                <a:latin typeface="Times New Roman"/>
                <a:cs typeface="Times New Roman"/>
                <a:sym typeface="Gill Sans" charset="0"/>
              </a:rPr>
              <a:t>same</a:t>
            </a:r>
            <a:r>
              <a:rPr lang="en-US" sz="2000" dirty="0">
                <a:solidFill>
                  <a:srgbClr val="000000"/>
                </a:solidFill>
                <a:latin typeface="Times New Roman"/>
                <a:cs typeface="Times New Roman"/>
                <a:sym typeface="Gill Sans" charset="0"/>
              </a:rPr>
              <a:t> as the angular velocity about that fixed point (instantaneously), </a:t>
            </a:r>
            <a:r>
              <a:rPr lang="en-US" sz="2000" dirty="0">
                <a:solidFill>
                  <a:srgbClr val="1019C5"/>
                </a:solidFill>
                <a:latin typeface="Times New Roman"/>
                <a:cs typeface="Times New Roman"/>
                <a:sym typeface="Gill Sans" charset="0"/>
              </a:rPr>
              <a:t>then</a:t>
            </a:r>
            <a:r>
              <a:rPr lang="en-US" sz="2000" dirty="0">
                <a:solidFill>
                  <a:srgbClr val="000000"/>
                </a:solidFill>
                <a:latin typeface="Times New Roman"/>
                <a:cs typeface="Times New Roman"/>
                <a:sym typeface="Gill Sans" charset="0"/>
              </a:rPr>
              <a:t>, as the sketch shows, it follows that                  .</a:t>
            </a:r>
            <a:endParaRPr lang="en-US" sz="2000" dirty="0">
              <a:solidFill>
                <a:srgbClr val="0000FF"/>
              </a:solidFill>
              <a:latin typeface="Times New Roman"/>
              <a:cs typeface="Times New Roman"/>
              <a:sym typeface="Gill Sans" charset="0"/>
            </a:endParaRPr>
          </a:p>
        </p:txBody>
      </p:sp>
      <p:graphicFrame>
        <p:nvGraphicFramePr>
          <p:cNvPr id="45" name="Object 44">
            <a:extLst>
              <a:ext uri="{FF2B5EF4-FFF2-40B4-BE49-F238E27FC236}">
                <a16:creationId xmlns:a16="http://schemas.microsoft.com/office/drawing/2014/main" id="{1F48C016-9BCA-214C-87E3-189FCA31D7F1}"/>
              </a:ext>
            </a:extLst>
          </p:cNvPr>
          <p:cNvGraphicFramePr>
            <a:graphicFrameLocks noChangeAspect="1"/>
          </p:cNvGraphicFramePr>
          <p:nvPr>
            <p:extLst>
              <p:ext uri="{D42A27DB-BD31-4B8C-83A1-F6EECF244321}">
                <p14:modId xmlns:p14="http://schemas.microsoft.com/office/powerpoint/2010/main" val="2774801515"/>
              </p:ext>
            </p:extLst>
          </p:nvPr>
        </p:nvGraphicFramePr>
        <p:xfrm>
          <a:off x="4548260" y="5784019"/>
          <a:ext cx="1135062" cy="439737"/>
        </p:xfrm>
        <a:graphic>
          <a:graphicData uri="http://schemas.openxmlformats.org/presentationml/2006/ole">
            <mc:AlternateContent xmlns:mc="http://schemas.openxmlformats.org/markup-compatibility/2006">
              <mc:Choice xmlns:v="urn:schemas-microsoft-com:vml" Requires="v">
                <p:oleObj spid="_x0000_s2115965" r:id="rId18" imgW="622300" imgH="241300" progId="Equation.DSMT4">
                  <p:embed/>
                </p:oleObj>
              </mc:Choice>
              <mc:Fallback>
                <p:oleObj r:id="rId18" imgW="622300" imgH="241300" progId="Equation.DSMT4">
                  <p:embed/>
                  <p:pic>
                    <p:nvPicPr>
                      <p:cNvPr id="45" name="Object 44">
                        <a:extLst>
                          <a:ext uri="{FF2B5EF4-FFF2-40B4-BE49-F238E27FC236}">
                            <a16:creationId xmlns:a16="http://schemas.microsoft.com/office/drawing/2014/main" id="{1F48C016-9BCA-214C-87E3-189FCA31D7F1}"/>
                          </a:ext>
                        </a:extLst>
                      </p:cNvPr>
                      <p:cNvPicPr/>
                      <p:nvPr/>
                    </p:nvPicPr>
                    <p:blipFill>
                      <a:blip r:embed="rId19"/>
                      <a:stretch>
                        <a:fillRect/>
                      </a:stretch>
                    </p:blipFill>
                    <p:spPr>
                      <a:xfrm>
                        <a:off x="4548260" y="5784019"/>
                        <a:ext cx="1135062" cy="439737"/>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30432254-5795-1543-94CB-9D1CD3F391FC}"/>
              </a:ext>
            </a:extLst>
          </p:cNvPr>
          <p:cNvGrpSpPr/>
          <p:nvPr/>
        </p:nvGrpSpPr>
        <p:grpSpPr>
          <a:xfrm>
            <a:off x="5728826" y="4319765"/>
            <a:ext cx="3241310" cy="2337777"/>
            <a:chOff x="5728826" y="4319765"/>
            <a:chExt cx="3241310" cy="2337777"/>
          </a:xfrm>
        </p:grpSpPr>
        <p:sp>
          <p:nvSpPr>
            <p:cNvPr id="46" name="Oval 45">
              <a:extLst>
                <a:ext uri="{FF2B5EF4-FFF2-40B4-BE49-F238E27FC236}">
                  <a16:creationId xmlns:a16="http://schemas.microsoft.com/office/drawing/2014/main" id="{DEBD64C5-4A38-0B49-80AC-BF8BE88975E4}"/>
                </a:ext>
              </a:extLst>
            </p:cNvPr>
            <p:cNvSpPr/>
            <p:nvPr/>
          </p:nvSpPr>
          <p:spPr>
            <a:xfrm>
              <a:off x="6426356" y="4319765"/>
              <a:ext cx="1854200" cy="1854200"/>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F223573F-AAEB-9E4D-AB18-0C388F69B41D}"/>
                </a:ext>
              </a:extLst>
            </p:cNvPr>
            <p:cNvCxnSpPr/>
            <p:nvPr/>
          </p:nvCxnSpPr>
          <p:spPr>
            <a:xfrm>
              <a:off x="5981856" y="6186665"/>
              <a:ext cx="291720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B0214994-BFB4-6443-837D-9E1E30DDC4E5}"/>
                </a:ext>
              </a:extLst>
            </p:cNvPr>
            <p:cNvCxnSpPr/>
            <p:nvPr/>
          </p:nvCxnSpPr>
          <p:spPr>
            <a:xfrm>
              <a:off x="7378856" y="5272265"/>
              <a:ext cx="1397000"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49" name="Object 48">
              <a:extLst>
                <a:ext uri="{FF2B5EF4-FFF2-40B4-BE49-F238E27FC236}">
                  <a16:creationId xmlns:a16="http://schemas.microsoft.com/office/drawing/2014/main" id="{2C0845FF-E38F-5445-95EE-DAB23C754354}"/>
                </a:ext>
              </a:extLst>
            </p:cNvPr>
            <p:cNvGraphicFramePr>
              <a:graphicFrameLocks noChangeAspect="1"/>
            </p:cNvGraphicFramePr>
            <p:nvPr>
              <p:extLst>
                <p:ext uri="{D42A27DB-BD31-4B8C-83A1-F6EECF244321}">
                  <p14:modId xmlns:p14="http://schemas.microsoft.com/office/powerpoint/2010/main" val="2211607320"/>
                </p:ext>
              </p:extLst>
            </p:nvPr>
          </p:nvGraphicFramePr>
          <p:xfrm>
            <a:off x="7833486" y="4825365"/>
            <a:ext cx="1136650" cy="441325"/>
          </p:xfrm>
          <a:graphic>
            <a:graphicData uri="http://schemas.openxmlformats.org/presentationml/2006/ole">
              <mc:AlternateContent xmlns:mc="http://schemas.openxmlformats.org/markup-compatibility/2006">
                <mc:Choice xmlns:v="urn:schemas-microsoft-com:vml" Requires="v">
                  <p:oleObj spid="_x0000_s2115966" r:id="rId20" imgW="622300" imgH="241300" progId="Equation.DSMT4">
                    <p:embed/>
                  </p:oleObj>
                </mc:Choice>
                <mc:Fallback>
                  <p:oleObj r:id="rId20" imgW="622300" imgH="241300" progId="Equation.DSMT4">
                    <p:embed/>
                    <p:pic>
                      <p:nvPicPr>
                        <p:cNvPr id="49" name="Object 48">
                          <a:extLst>
                            <a:ext uri="{FF2B5EF4-FFF2-40B4-BE49-F238E27FC236}">
                              <a16:creationId xmlns:a16="http://schemas.microsoft.com/office/drawing/2014/main" id="{2C0845FF-E38F-5445-95EE-DAB23C754354}"/>
                            </a:ext>
                          </a:extLst>
                        </p:cNvPr>
                        <p:cNvPicPr/>
                        <p:nvPr/>
                      </p:nvPicPr>
                      <p:blipFill>
                        <a:blip r:embed="rId21"/>
                        <a:stretch>
                          <a:fillRect/>
                        </a:stretch>
                      </p:blipFill>
                      <p:spPr>
                        <a:xfrm>
                          <a:off x="7833486" y="4825365"/>
                          <a:ext cx="1136650" cy="441325"/>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D2FE7B32-0735-444D-AE83-EB87DB476B20}"/>
                </a:ext>
              </a:extLst>
            </p:cNvPr>
            <p:cNvGraphicFramePr>
              <a:graphicFrameLocks noChangeAspect="1"/>
            </p:cNvGraphicFramePr>
            <p:nvPr>
              <p:extLst>
                <p:ext uri="{D42A27DB-BD31-4B8C-83A1-F6EECF244321}">
                  <p14:modId xmlns:p14="http://schemas.microsoft.com/office/powerpoint/2010/main" val="1170465774"/>
                </p:ext>
              </p:extLst>
            </p:nvPr>
          </p:nvGraphicFramePr>
          <p:xfrm>
            <a:off x="7640780" y="6199214"/>
            <a:ext cx="277812" cy="255588"/>
          </p:xfrm>
          <a:graphic>
            <a:graphicData uri="http://schemas.openxmlformats.org/presentationml/2006/ole">
              <mc:AlternateContent xmlns:mc="http://schemas.openxmlformats.org/markup-compatibility/2006">
                <mc:Choice xmlns:v="urn:schemas-microsoft-com:vml" Requires="v">
                  <p:oleObj spid="_x0000_s2115967" r:id="rId22" imgW="152400" imgH="139700" progId="Equation.DSMT4">
                    <p:embed/>
                  </p:oleObj>
                </mc:Choice>
                <mc:Fallback>
                  <p:oleObj r:id="rId22" imgW="152400" imgH="139700" progId="Equation.DSMT4">
                    <p:embed/>
                    <p:pic>
                      <p:nvPicPr>
                        <p:cNvPr id="50" name="Object 49">
                          <a:extLst>
                            <a:ext uri="{FF2B5EF4-FFF2-40B4-BE49-F238E27FC236}">
                              <a16:creationId xmlns:a16="http://schemas.microsoft.com/office/drawing/2014/main" id="{D2FE7B32-0735-444D-AE83-EB87DB476B20}"/>
                            </a:ext>
                          </a:extLst>
                        </p:cNvPr>
                        <p:cNvPicPr/>
                        <p:nvPr/>
                      </p:nvPicPr>
                      <p:blipFill>
                        <a:blip r:embed="rId12"/>
                        <a:stretch>
                          <a:fillRect/>
                        </a:stretch>
                      </p:blipFill>
                      <p:spPr>
                        <a:xfrm>
                          <a:off x="7640780" y="6199214"/>
                          <a:ext cx="277812" cy="255588"/>
                        </a:xfrm>
                        <a:prstGeom prst="rect">
                          <a:avLst/>
                        </a:prstGeom>
                      </p:spPr>
                    </p:pic>
                  </p:oleObj>
                </mc:Fallback>
              </mc:AlternateContent>
            </a:graphicData>
          </a:graphic>
        </p:graphicFrame>
        <p:sp>
          <p:nvSpPr>
            <p:cNvPr id="51" name="Arc 50">
              <a:extLst>
                <a:ext uri="{FF2B5EF4-FFF2-40B4-BE49-F238E27FC236}">
                  <a16:creationId xmlns:a16="http://schemas.microsoft.com/office/drawing/2014/main" id="{4024914A-298D-C14C-8B68-CAC0D2CC9F38}"/>
                </a:ext>
              </a:extLst>
            </p:cNvPr>
            <p:cNvSpPr/>
            <p:nvPr/>
          </p:nvSpPr>
          <p:spPr>
            <a:xfrm>
              <a:off x="7134869" y="5930531"/>
              <a:ext cx="488773" cy="488773"/>
            </a:xfrm>
            <a:prstGeom prst="arc">
              <a:avLst>
                <a:gd name="adj1" fmla="val 9356118"/>
                <a:gd name="adj2" fmla="val 3809517"/>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B4CE9DE0-1D31-A244-89E3-B122069F4F85}"/>
                </a:ext>
              </a:extLst>
            </p:cNvPr>
            <p:cNvCxnSpPr>
              <a:cxnSpLocks/>
            </p:cNvCxnSpPr>
            <p:nvPr/>
          </p:nvCxnSpPr>
          <p:spPr>
            <a:xfrm flipH="1">
              <a:off x="7493597" y="6252873"/>
              <a:ext cx="53517" cy="13104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B5D84CF1-05C8-9B4C-9DB9-F5BF26DF3069}"/>
                </a:ext>
              </a:extLst>
            </p:cNvPr>
            <p:cNvCxnSpPr>
              <a:cxnSpLocks/>
            </p:cNvCxnSpPr>
            <p:nvPr/>
          </p:nvCxnSpPr>
          <p:spPr>
            <a:xfrm flipV="1">
              <a:off x="7493597" y="6355365"/>
              <a:ext cx="147183" cy="4013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B5F89231-11C1-1A4D-BEAE-F81B659811B4}"/>
                </a:ext>
              </a:extLst>
            </p:cNvPr>
            <p:cNvCxnSpPr>
              <a:cxnSpLocks/>
            </p:cNvCxnSpPr>
            <p:nvPr/>
          </p:nvCxnSpPr>
          <p:spPr>
            <a:xfrm flipH="1" flipV="1">
              <a:off x="7366630" y="5272265"/>
              <a:ext cx="12225" cy="90170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62" name="Object 61">
              <a:extLst>
                <a:ext uri="{FF2B5EF4-FFF2-40B4-BE49-F238E27FC236}">
                  <a16:creationId xmlns:a16="http://schemas.microsoft.com/office/drawing/2014/main" id="{85CE7541-E0EE-6842-BF1B-3DB0EE990734}"/>
                </a:ext>
              </a:extLst>
            </p:cNvPr>
            <p:cNvGraphicFramePr>
              <a:graphicFrameLocks noChangeAspect="1"/>
            </p:cNvGraphicFramePr>
            <p:nvPr>
              <p:extLst>
                <p:ext uri="{D42A27DB-BD31-4B8C-83A1-F6EECF244321}">
                  <p14:modId xmlns:p14="http://schemas.microsoft.com/office/powerpoint/2010/main" val="111749965"/>
                </p:ext>
              </p:extLst>
            </p:nvPr>
          </p:nvGraphicFramePr>
          <p:xfrm>
            <a:off x="7002463" y="5450840"/>
            <a:ext cx="301625" cy="279400"/>
          </p:xfrm>
          <a:graphic>
            <a:graphicData uri="http://schemas.openxmlformats.org/presentationml/2006/ole">
              <mc:AlternateContent xmlns:mc="http://schemas.openxmlformats.org/markup-compatibility/2006">
                <mc:Choice xmlns:v="urn:schemas-microsoft-com:vml" Requires="v">
                  <p:oleObj spid="_x0000_s2115968" r:id="rId23" imgW="165100" imgH="152400" progId="Equation.DSMT4">
                    <p:embed/>
                  </p:oleObj>
                </mc:Choice>
                <mc:Fallback>
                  <p:oleObj r:id="rId23" imgW="165100" imgH="152400" progId="Equation.DSMT4">
                    <p:embed/>
                    <p:pic>
                      <p:nvPicPr>
                        <p:cNvPr id="62" name="Object 61">
                          <a:extLst>
                            <a:ext uri="{FF2B5EF4-FFF2-40B4-BE49-F238E27FC236}">
                              <a16:creationId xmlns:a16="http://schemas.microsoft.com/office/drawing/2014/main" id="{85CE7541-E0EE-6842-BF1B-3DB0EE990734}"/>
                            </a:ext>
                          </a:extLst>
                        </p:cNvPr>
                        <p:cNvPicPr/>
                        <p:nvPr/>
                      </p:nvPicPr>
                      <p:blipFill>
                        <a:blip r:embed="rId24"/>
                        <a:stretch>
                          <a:fillRect/>
                        </a:stretch>
                      </p:blipFill>
                      <p:spPr>
                        <a:xfrm>
                          <a:off x="7002463" y="5450840"/>
                          <a:ext cx="301625" cy="279400"/>
                        </a:xfrm>
                        <a:prstGeom prst="rect">
                          <a:avLst/>
                        </a:prstGeom>
                      </p:spPr>
                    </p:pic>
                  </p:oleObj>
                </mc:Fallback>
              </mc:AlternateContent>
            </a:graphicData>
          </a:graphic>
        </p:graphicFrame>
        <p:sp>
          <p:nvSpPr>
            <p:cNvPr id="60" name="TextBox 59">
              <a:extLst>
                <a:ext uri="{FF2B5EF4-FFF2-40B4-BE49-F238E27FC236}">
                  <a16:creationId xmlns:a16="http://schemas.microsoft.com/office/drawing/2014/main" id="{AD47CBEC-FA93-BB40-BB80-350C212FC687}"/>
                </a:ext>
              </a:extLst>
            </p:cNvPr>
            <p:cNvSpPr txBox="1"/>
            <p:nvPr/>
          </p:nvSpPr>
          <p:spPr>
            <a:xfrm>
              <a:off x="5728826" y="6349765"/>
              <a:ext cx="1617751" cy="307777"/>
            </a:xfrm>
            <a:prstGeom prst="rect">
              <a:avLst/>
            </a:prstGeom>
            <a:noFill/>
          </p:spPr>
          <p:txBody>
            <a:bodyPr wrap="none" rtlCol="0">
              <a:spAutoFit/>
            </a:bodyPr>
            <a:lstStyle/>
            <a:p>
              <a:r>
                <a:rPr lang="en-US" sz="1400" dirty="0"/>
                <a:t>zero velocity point</a:t>
              </a:r>
            </a:p>
          </p:txBody>
        </p:sp>
        <p:sp>
          <p:nvSpPr>
            <p:cNvPr id="61" name="Freeform 60">
              <a:extLst>
                <a:ext uri="{FF2B5EF4-FFF2-40B4-BE49-F238E27FC236}">
                  <a16:creationId xmlns:a16="http://schemas.microsoft.com/office/drawing/2014/main" id="{33833BB3-7302-0E45-8161-37203FCD36E8}"/>
                </a:ext>
              </a:extLst>
            </p:cNvPr>
            <p:cNvSpPr/>
            <p:nvPr/>
          </p:nvSpPr>
          <p:spPr>
            <a:xfrm>
              <a:off x="7303770" y="6263640"/>
              <a:ext cx="116880" cy="275656"/>
            </a:xfrm>
            <a:custGeom>
              <a:avLst/>
              <a:gdLst>
                <a:gd name="connsiteX0" fmla="*/ 0 w 116880"/>
                <a:gd name="connsiteY0" fmla="*/ 251460 h 275656"/>
                <a:gd name="connsiteX1" fmla="*/ 114300 w 116880"/>
                <a:gd name="connsiteY1" fmla="*/ 251460 h 275656"/>
                <a:gd name="connsiteX2" fmla="*/ 68580 w 116880"/>
                <a:gd name="connsiteY2" fmla="*/ 0 h 275656"/>
              </a:gdLst>
              <a:ahLst/>
              <a:cxnLst>
                <a:cxn ang="0">
                  <a:pos x="connsiteX0" y="connsiteY0"/>
                </a:cxn>
                <a:cxn ang="0">
                  <a:pos x="connsiteX1" y="connsiteY1"/>
                </a:cxn>
                <a:cxn ang="0">
                  <a:pos x="connsiteX2" y="connsiteY2"/>
                </a:cxn>
              </a:cxnLst>
              <a:rect l="l" t="t" r="r" b="b"/>
              <a:pathLst>
                <a:path w="116880" h="275656">
                  <a:moveTo>
                    <a:pt x="0" y="251460"/>
                  </a:moveTo>
                  <a:cubicBezTo>
                    <a:pt x="51435" y="272415"/>
                    <a:pt x="102870" y="293370"/>
                    <a:pt x="114300" y="251460"/>
                  </a:cubicBezTo>
                  <a:cubicBezTo>
                    <a:pt x="125730" y="209550"/>
                    <a:pt x="97155" y="104775"/>
                    <a:pt x="68580" y="0"/>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Text Box 2">
            <a:extLst>
              <a:ext uri="{FF2B5EF4-FFF2-40B4-BE49-F238E27FC236}">
                <a16:creationId xmlns:a16="http://schemas.microsoft.com/office/drawing/2014/main" id="{73415F3C-2419-4E4E-BFF3-0710863E4CC1}"/>
              </a:ext>
            </a:extLst>
          </p:cNvPr>
          <p:cNvSpPr txBox="1">
            <a:spLocks/>
          </p:cNvSpPr>
          <p:nvPr/>
        </p:nvSpPr>
        <p:spPr bwMode="auto">
          <a:xfrm>
            <a:off x="83718" y="6269699"/>
            <a:ext cx="234865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0000"/>
                </a:solidFill>
                <a:latin typeface="Apple Chancery" panose="03020702040506060504" pitchFamily="66" charset="-79"/>
                <a:cs typeface="Apple Chancery" panose="03020702040506060504" pitchFamily="66" charset="-79"/>
                <a:sym typeface="Gill Sans" charset="0"/>
              </a:rPr>
              <a:t>This is important!!!</a:t>
            </a:r>
          </a:p>
        </p:txBody>
      </p:sp>
    </p:spTree>
    <p:extLst>
      <p:ext uri="{BB962C8B-B14F-4D97-AF65-F5344CB8AC3E}">
        <p14:creationId xmlns:p14="http://schemas.microsoft.com/office/powerpoint/2010/main" val="10281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cTn>
                              </p:par>
                              <p:par>
                                <p:cTn id="37" presetID="9"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dissolv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dissolve">
                                      <p:cBhvr>
                                        <p:cTn id="4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44"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90036" y="1886108"/>
            <a:ext cx="8853964" cy="82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There is a rotational </a:t>
            </a:r>
            <a:r>
              <a:rPr lang="en-US" sz="2000" dirty="0">
                <a:latin typeface="Times New Roman"/>
                <a:cs typeface="Times New Roman"/>
              </a:rPr>
              <a:t>counterpart for every </a:t>
            </a:r>
            <a:r>
              <a:rPr lang="en-US" sz="2000" i="1" dirty="0">
                <a:solidFill>
                  <a:srgbClr val="0000FF"/>
                </a:solidFill>
                <a:latin typeface="Times New Roman"/>
                <a:cs typeface="Times New Roman"/>
              </a:rPr>
              <a:t>translational concept </a:t>
            </a:r>
            <a:r>
              <a:rPr lang="en-US" sz="2000" dirty="0">
                <a:latin typeface="Times New Roman"/>
                <a:cs typeface="Times New Roman"/>
              </a:rPr>
              <a:t>and </a:t>
            </a:r>
            <a:r>
              <a:rPr lang="en-US" sz="2000" i="1" dirty="0" err="1">
                <a:solidFill>
                  <a:srgbClr val="0000FF"/>
                </a:solidFill>
                <a:latin typeface="Times New Roman"/>
                <a:cs typeface="Times New Roman"/>
              </a:rPr>
              <a:t>para</a:t>
            </a:r>
            <a:r>
              <a:rPr lang="en-US" sz="2000" i="1" dirty="0">
                <a:solidFill>
                  <a:srgbClr val="0000FF"/>
                </a:solidFill>
                <a:latin typeface="Times New Roman"/>
                <a:cs typeface="Times New Roman"/>
              </a:rPr>
              <a:t>-meter</a:t>
            </a:r>
            <a:r>
              <a:rPr lang="en-US" sz="2000" dirty="0">
                <a:latin typeface="Times New Roman"/>
                <a:cs typeface="Times New Roman"/>
              </a:rPr>
              <a:t> out there.  So what can we say about the </a:t>
            </a:r>
            <a:r>
              <a:rPr lang="en-US" sz="2000" i="1" dirty="0">
                <a:solidFill>
                  <a:srgbClr val="FF0000"/>
                </a:solidFill>
                <a:latin typeface="Times New Roman"/>
                <a:cs typeface="Times New Roman"/>
              </a:rPr>
              <a:t>energy content </a:t>
            </a:r>
            <a:r>
              <a:rPr lang="en-US" sz="2000" dirty="0">
                <a:solidFill>
                  <a:srgbClr val="FF0000"/>
                </a:solidFill>
                <a:latin typeface="Times New Roman"/>
                <a:cs typeface="Times New Roman"/>
              </a:rPr>
              <a:t>of a rotating disk</a:t>
            </a:r>
            <a:r>
              <a:rPr lang="en-US" sz="2000" dirty="0">
                <a:latin typeface="Times New Roman"/>
                <a:cs typeface="Times New Roman"/>
              </a:rPr>
              <a:t>?</a:t>
            </a:r>
          </a:p>
        </p:txBody>
      </p:sp>
      <p:sp>
        <p:nvSpPr>
          <p:cNvPr id="17409" name="Rectangle 161"/>
          <p:cNvSpPr>
            <a:spLocks/>
          </p:cNvSpPr>
          <p:nvPr/>
        </p:nvSpPr>
        <p:spPr bwMode="auto">
          <a:xfrm>
            <a:off x="3123248" y="38488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2" name="Text Box 179"/>
          <p:cNvSpPr txBox="1">
            <a:spLocks/>
          </p:cNvSpPr>
          <p:nvPr/>
        </p:nvSpPr>
        <p:spPr bwMode="auto">
          <a:xfrm>
            <a:off x="0" y="274320"/>
            <a:ext cx="9144000" cy="140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300" dirty="0">
                <a:solidFill>
                  <a:srgbClr val="1019C5"/>
                </a:solidFill>
                <a:latin typeface="Apple Chancery"/>
                <a:cs typeface="Apple Chancery"/>
              </a:rPr>
              <a:t>More Minutia: </a:t>
            </a:r>
            <a:r>
              <a:rPr lang="en-US" sz="4300" dirty="0">
                <a:solidFill>
                  <a:srgbClr val="FF0000"/>
                </a:solidFill>
                <a:latin typeface="Apple Chancery"/>
                <a:cs typeface="Apple Chancery"/>
              </a:rPr>
              <a:t>Rotational Inertia </a:t>
            </a:r>
          </a:p>
          <a:p>
            <a:pPr algn="ctr" eaLnBrk="1" hangingPunct="1"/>
            <a:r>
              <a:rPr lang="en-US" sz="4300" dirty="0">
                <a:solidFill>
                  <a:schemeClr val="tx1"/>
                </a:solidFill>
                <a:latin typeface="Apple Chancery"/>
                <a:cs typeface="Apple Chancery"/>
              </a:rPr>
              <a:t>and the </a:t>
            </a:r>
            <a:r>
              <a:rPr lang="en-US" sz="4300" dirty="0">
                <a:solidFill>
                  <a:srgbClr val="FF1215"/>
                </a:solidFill>
                <a:latin typeface="Apple Chancery"/>
                <a:cs typeface="Apple Chancery"/>
              </a:rPr>
              <a:t>Moment of Inertia</a:t>
            </a:r>
            <a:endParaRPr lang="en-US" dirty="0">
              <a:solidFill>
                <a:srgbClr val="FF1215"/>
              </a:solidFill>
              <a:latin typeface="Apple Chancery"/>
              <a:cs typeface="Apple Chancery"/>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24.)</a:t>
            </a:r>
          </a:p>
        </p:txBody>
      </p:sp>
      <p:sp>
        <p:nvSpPr>
          <p:cNvPr id="17" name="Text Box 9"/>
          <p:cNvSpPr txBox="1">
            <a:spLocks/>
          </p:cNvSpPr>
          <p:nvPr/>
        </p:nvSpPr>
        <p:spPr bwMode="auto">
          <a:xfrm>
            <a:off x="304800" y="2808610"/>
            <a:ext cx="5308600" cy="1323439"/>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Moved a distance    </a:t>
            </a:r>
            <a:r>
              <a:rPr lang="en-US" sz="2000" dirty="0">
                <a:solidFill>
                  <a:srgbClr val="000000"/>
                </a:solidFill>
                <a:latin typeface="Times New Roman"/>
                <a:cs typeface="Times New Roman"/>
                <a:sym typeface="Gill Sans" charset="0"/>
              </a:rPr>
              <a:t>units from the </a:t>
            </a:r>
            <a:r>
              <a:rPr lang="en-US" sz="2000" dirty="0">
                <a:solidFill>
                  <a:srgbClr val="0000FF"/>
                </a:solidFill>
                <a:latin typeface="Times New Roman"/>
                <a:cs typeface="Times New Roman"/>
                <a:sym typeface="Gill Sans" charset="0"/>
              </a:rPr>
              <a:t>center of a disk </a:t>
            </a:r>
            <a:r>
              <a:rPr lang="en-US" sz="2000" dirty="0">
                <a:solidFill>
                  <a:srgbClr val="000000"/>
                </a:solidFill>
                <a:latin typeface="Times New Roman"/>
                <a:cs typeface="Times New Roman"/>
                <a:sym typeface="Gill Sans" charset="0"/>
              </a:rPr>
              <a:t>rotating with </a:t>
            </a:r>
            <a:r>
              <a:rPr lang="en-US" sz="2000" i="1" dirty="0">
                <a:solidFill>
                  <a:srgbClr val="0000FF"/>
                </a:solidFill>
                <a:latin typeface="Times New Roman"/>
                <a:cs typeface="Times New Roman"/>
                <a:sym typeface="Gill Sans" charset="0"/>
              </a:rPr>
              <a:t>angular velocity     </a:t>
            </a:r>
            <a:r>
              <a:rPr lang="en-US" sz="2000" dirty="0">
                <a:solidFill>
                  <a:srgbClr val="000000"/>
                </a:solidFill>
                <a:latin typeface="Times New Roman"/>
                <a:cs typeface="Times New Roman"/>
                <a:sym typeface="Gill Sans" charset="0"/>
              </a:rPr>
              <a:t>and you will find the      mass       moving with </a:t>
            </a:r>
            <a:r>
              <a:rPr lang="en-US" sz="2000" i="1" dirty="0">
                <a:solidFill>
                  <a:srgbClr val="0000FF"/>
                </a:solidFill>
                <a:latin typeface="Times New Roman"/>
                <a:cs typeface="Times New Roman"/>
                <a:sym typeface="Gill Sans" charset="0"/>
              </a:rPr>
              <a:t>translational velocity    </a:t>
            </a:r>
            <a:r>
              <a:rPr lang="en-US" sz="2000" dirty="0">
                <a:solidFill>
                  <a:srgbClr val="000000"/>
                </a:solidFill>
                <a:latin typeface="Times New Roman"/>
                <a:cs typeface="Times New Roman"/>
                <a:sym typeface="Gill Sans" charset="0"/>
              </a:rPr>
              <a:t>.  It’s </a:t>
            </a:r>
            <a:r>
              <a:rPr lang="en-US" sz="2000" i="1" dirty="0">
                <a:solidFill>
                  <a:srgbClr val="FF0000"/>
                </a:solidFill>
                <a:latin typeface="Times New Roman"/>
                <a:cs typeface="Times New Roman"/>
                <a:sym typeface="Gill Sans" charset="0"/>
              </a:rPr>
              <a:t>kinetic energy </a:t>
            </a:r>
            <a:r>
              <a:rPr lang="en-US" sz="2000" dirty="0">
                <a:solidFill>
                  <a:srgbClr val="000000"/>
                </a:solidFill>
                <a:latin typeface="Times New Roman"/>
                <a:cs typeface="Times New Roman"/>
                <a:sym typeface="Gill Sans" charset="0"/>
              </a:rPr>
              <a:t>calculates as:</a:t>
            </a:r>
          </a:p>
        </p:txBody>
      </p:sp>
      <p:graphicFrame>
        <p:nvGraphicFramePr>
          <p:cNvPr id="28" name="Object 2"/>
          <p:cNvGraphicFramePr>
            <a:graphicFrameLocks noChangeAspect="1"/>
          </p:cNvGraphicFramePr>
          <p:nvPr>
            <p:extLst>
              <p:ext uri="{D42A27DB-BD31-4B8C-83A1-F6EECF244321}">
                <p14:modId xmlns:p14="http://schemas.microsoft.com/office/powerpoint/2010/main" val="1743288387"/>
              </p:ext>
            </p:extLst>
          </p:nvPr>
        </p:nvGraphicFramePr>
        <p:xfrm>
          <a:off x="3923412" y="3228976"/>
          <a:ext cx="280987" cy="241300"/>
        </p:xfrm>
        <a:graphic>
          <a:graphicData uri="http://schemas.openxmlformats.org/presentationml/2006/ole">
            <mc:AlternateContent xmlns:mc="http://schemas.openxmlformats.org/markup-compatibility/2006">
              <mc:Choice xmlns:v="urn:schemas-microsoft-com:vml" Requires="v">
                <p:oleObj spid="_x0000_s1793540" name="Equation" r:id="rId5" imgW="152400" imgH="139700" progId="Equation.DSMT4">
                  <p:embed/>
                </p:oleObj>
              </mc:Choice>
              <mc:Fallback>
                <p:oleObj name="Equation" r:id="rId5" imgW="152400" imgH="139700" progId="Equation.DSMT4">
                  <p:embed/>
                  <p:pic>
                    <p:nvPicPr>
                      <p:cNvPr id="0" name=""/>
                      <p:cNvPicPr>
                        <a:picLocks noChangeAspect="1" noChangeArrowheads="1"/>
                      </p:cNvPicPr>
                      <p:nvPr/>
                    </p:nvPicPr>
                    <p:blipFill>
                      <a:blip r:embed="rId6"/>
                      <a:srcRect/>
                      <a:stretch>
                        <a:fillRect/>
                      </a:stretch>
                    </p:blipFill>
                    <p:spPr bwMode="auto">
                      <a:xfrm>
                        <a:off x="3923412" y="3228976"/>
                        <a:ext cx="280987" cy="241300"/>
                      </a:xfrm>
                      <a:prstGeom prst="rect">
                        <a:avLst/>
                      </a:prstGeom>
                      <a:noFill/>
                      <a:ln>
                        <a:noFill/>
                      </a:ln>
                      <a:effectLst/>
                    </p:spPr>
                  </p:pic>
                </p:oleObj>
              </mc:Fallback>
            </mc:AlternateContent>
          </a:graphicData>
        </a:graphic>
      </p:graphicFrame>
      <p:graphicFrame>
        <p:nvGraphicFramePr>
          <p:cNvPr id="36" name="Object 2"/>
          <p:cNvGraphicFramePr>
            <a:graphicFrameLocks noChangeAspect="1"/>
          </p:cNvGraphicFramePr>
          <p:nvPr>
            <p:extLst>
              <p:ext uri="{D42A27DB-BD31-4B8C-83A1-F6EECF244321}">
                <p14:modId xmlns:p14="http://schemas.microsoft.com/office/powerpoint/2010/main" val="2633872742"/>
              </p:ext>
            </p:extLst>
          </p:nvPr>
        </p:nvGraphicFramePr>
        <p:xfrm>
          <a:off x="1224916" y="3770309"/>
          <a:ext cx="280987" cy="350838"/>
        </p:xfrm>
        <a:graphic>
          <a:graphicData uri="http://schemas.openxmlformats.org/presentationml/2006/ole">
            <mc:AlternateContent xmlns:mc="http://schemas.openxmlformats.org/markup-compatibility/2006">
              <mc:Choice xmlns:v="urn:schemas-microsoft-com:vml" Requires="v">
                <p:oleObj spid="_x0000_s1793541" name="Equation" r:id="rId7" imgW="152400" imgH="203200" progId="Equation.DSMT4">
                  <p:embed/>
                </p:oleObj>
              </mc:Choice>
              <mc:Fallback>
                <p:oleObj name="Equation" r:id="rId7" imgW="152400" imgH="203200" progId="Equation.DSMT4">
                  <p:embed/>
                  <p:pic>
                    <p:nvPicPr>
                      <p:cNvPr id="0" name=""/>
                      <p:cNvPicPr>
                        <a:picLocks noChangeAspect="1" noChangeArrowheads="1"/>
                      </p:cNvPicPr>
                      <p:nvPr/>
                    </p:nvPicPr>
                    <p:blipFill>
                      <a:blip r:embed="rId8"/>
                      <a:srcRect/>
                      <a:stretch>
                        <a:fillRect/>
                      </a:stretch>
                    </p:blipFill>
                    <p:spPr bwMode="auto">
                      <a:xfrm>
                        <a:off x="1224916" y="3770309"/>
                        <a:ext cx="280987" cy="350838"/>
                      </a:xfrm>
                      <a:prstGeom prst="rect">
                        <a:avLst/>
                      </a:prstGeom>
                      <a:noFill/>
                      <a:ln>
                        <a:noFill/>
                      </a:ln>
                      <a:effectLst/>
                    </p:spPr>
                  </p:pic>
                </p:oleObj>
              </mc:Fallback>
            </mc:AlternateContent>
          </a:graphicData>
        </a:graphic>
      </p:graphicFrame>
      <p:graphicFrame>
        <p:nvGraphicFramePr>
          <p:cNvPr id="37" name="Object 2"/>
          <p:cNvGraphicFramePr>
            <a:graphicFrameLocks noChangeAspect="1"/>
          </p:cNvGraphicFramePr>
          <p:nvPr>
            <p:extLst>
              <p:ext uri="{D42A27DB-BD31-4B8C-83A1-F6EECF244321}">
                <p14:modId xmlns:p14="http://schemas.microsoft.com/office/powerpoint/2010/main" val="367892588"/>
              </p:ext>
            </p:extLst>
          </p:nvPr>
        </p:nvGraphicFramePr>
        <p:xfrm>
          <a:off x="2113662" y="3470276"/>
          <a:ext cx="374650" cy="350838"/>
        </p:xfrm>
        <a:graphic>
          <a:graphicData uri="http://schemas.openxmlformats.org/presentationml/2006/ole">
            <mc:AlternateContent xmlns:mc="http://schemas.openxmlformats.org/markup-compatibility/2006">
              <mc:Choice xmlns:v="urn:schemas-microsoft-com:vml" Requires="v">
                <p:oleObj spid="_x0000_s1793542" name="Equation" r:id="rId9" imgW="203200" imgH="203200" progId="Equation.DSMT4">
                  <p:embed/>
                </p:oleObj>
              </mc:Choice>
              <mc:Fallback>
                <p:oleObj name="Equation" r:id="rId9" imgW="203200" imgH="203200" progId="Equation.DSMT4">
                  <p:embed/>
                  <p:pic>
                    <p:nvPicPr>
                      <p:cNvPr id="0" name=""/>
                      <p:cNvPicPr>
                        <a:picLocks noChangeAspect="1" noChangeArrowheads="1"/>
                      </p:cNvPicPr>
                      <p:nvPr/>
                    </p:nvPicPr>
                    <p:blipFill>
                      <a:blip r:embed="rId10"/>
                      <a:srcRect/>
                      <a:stretch>
                        <a:fillRect/>
                      </a:stretch>
                    </p:blipFill>
                    <p:spPr bwMode="auto">
                      <a:xfrm>
                        <a:off x="2113662" y="3470276"/>
                        <a:ext cx="374650" cy="350838"/>
                      </a:xfrm>
                      <a:prstGeom prst="rect">
                        <a:avLst/>
                      </a:prstGeom>
                      <a:noFill/>
                      <a:ln>
                        <a:noFill/>
                      </a:ln>
                      <a:effectLst/>
                    </p:spPr>
                  </p:pic>
                </p:oleObj>
              </mc:Fallback>
            </mc:AlternateContent>
          </a:graphicData>
        </a:graphic>
      </p:graphicFrame>
      <p:graphicFrame>
        <p:nvGraphicFramePr>
          <p:cNvPr id="38" name="Object 2"/>
          <p:cNvGraphicFramePr>
            <a:graphicFrameLocks noChangeAspect="1"/>
          </p:cNvGraphicFramePr>
          <p:nvPr>
            <p:extLst>
              <p:ext uri="{D42A27DB-BD31-4B8C-83A1-F6EECF244321}">
                <p14:modId xmlns:p14="http://schemas.microsoft.com/office/powerpoint/2010/main" val="1886516263"/>
              </p:ext>
            </p:extLst>
          </p:nvPr>
        </p:nvGraphicFramePr>
        <p:xfrm>
          <a:off x="1208723" y="3419714"/>
          <a:ext cx="335280" cy="361473"/>
        </p:xfrm>
        <a:graphic>
          <a:graphicData uri="http://schemas.openxmlformats.org/presentationml/2006/ole">
            <mc:AlternateContent xmlns:mc="http://schemas.openxmlformats.org/markup-compatibility/2006">
              <mc:Choice xmlns:v="urn:schemas-microsoft-com:vml" Requires="v">
                <p:oleObj spid="_x0000_s1793543" name="Equation" r:id="rId11" imgW="165100" imgH="190500" progId="Equation.DSMT4">
                  <p:embed/>
                </p:oleObj>
              </mc:Choice>
              <mc:Fallback>
                <p:oleObj name="Equation" r:id="rId11" imgW="165100" imgH="190500" progId="Equation.DSMT4">
                  <p:embed/>
                  <p:pic>
                    <p:nvPicPr>
                      <p:cNvPr id="0" name=""/>
                      <p:cNvPicPr>
                        <a:picLocks noChangeAspect="1" noChangeArrowheads="1"/>
                      </p:cNvPicPr>
                      <p:nvPr/>
                    </p:nvPicPr>
                    <p:blipFill>
                      <a:blip r:embed="rId12"/>
                      <a:srcRect/>
                      <a:stretch>
                        <a:fillRect/>
                      </a:stretch>
                    </p:blipFill>
                    <p:spPr bwMode="auto">
                      <a:xfrm>
                        <a:off x="1208723" y="3419714"/>
                        <a:ext cx="335280" cy="361473"/>
                      </a:xfrm>
                      <a:prstGeom prst="rect">
                        <a:avLst/>
                      </a:prstGeom>
                      <a:noFill/>
                      <a:ln>
                        <a:noFill/>
                      </a:ln>
                      <a:effectLst/>
                    </p:spPr>
                  </p:pic>
                </p:oleObj>
              </mc:Fallback>
            </mc:AlternateContent>
          </a:graphicData>
        </a:graphic>
      </p:graphicFrame>
      <p:graphicFrame>
        <p:nvGraphicFramePr>
          <p:cNvPr id="39" name="Object 2"/>
          <p:cNvGraphicFramePr>
            <a:graphicFrameLocks noChangeAspect="1"/>
          </p:cNvGraphicFramePr>
          <p:nvPr>
            <p:extLst>
              <p:ext uri="{D42A27DB-BD31-4B8C-83A1-F6EECF244321}">
                <p14:modId xmlns:p14="http://schemas.microsoft.com/office/powerpoint/2010/main" val="3920270606"/>
              </p:ext>
            </p:extLst>
          </p:nvPr>
        </p:nvGraphicFramePr>
        <p:xfrm>
          <a:off x="2268538" y="2848297"/>
          <a:ext cx="211137" cy="350838"/>
        </p:xfrm>
        <a:graphic>
          <a:graphicData uri="http://schemas.openxmlformats.org/presentationml/2006/ole">
            <mc:AlternateContent xmlns:mc="http://schemas.openxmlformats.org/markup-compatibility/2006">
              <mc:Choice xmlns:v="urn:schemas-microsoft-com:vml" Requires="v">
                <p:oleObj spid="_x0000_s1793544" name="Equation" r:id="rId13" imgW="114300" imgH="203200" progId="Equation.DSMT4">
                  <p:embed/>
                </p:oleObj>
              </mc:Choice>
              <mc:Fallback>
                <p:oleObj name="Equation" r:id="rId13" imgW="114300" imgH="203200" progId="Equation.DSMT4">
                  <p:embed/>
                  <p:pic>
                    <p:nvPicPr>
                      <p:cNvPr id="0" name=""/>
                      <p:cNvPicPr>
                        <a:picLocks noChangeAspect="1" noChangeArrowheads="1"/>
                      </p:cNvPicPr>
                      <p:nvPr/>
                    </p:nvPicPr>
                    <p:blipFill>
                      <a:blip r:embed="rId14"/>
                      <a:srcRect/>
                      <a:stretch>
                        <a:fillRect/>
                      </a:stretch>
                    </p:blipFill>
                    <p:spPr bwMode="auto">
                      <a:xfrm>
                        <a:off x="2268538" y="2848297"/>
                        <a:ext cx="211137" cy="350838"/>
                      </a:xfrm>
                      <a:prstGeom prst="rect">
                        <a:avLst/>
                      </a:prstGeom>
                      <a:noFill/>
                      <a:ln>
                        <a:noFill/>
                      </a:ln>
                      <a:effectLst/>
                    </p:spPr>
                  </p:pic>
                </p:oleObj>
              </mc:Fallback>
            </mc:AlternateContent>
          </a:graphicData>
        </a:graphic>
      </p:graphicFrame>
      <p:sp>
        <p:nvSpPr>
          <p:cNvPr id="4" name="Oval 3"/>
          <p:cNvSpPr/>
          <p:nvPr/>
        </p:nvSpPr>
        <p:spPr>
          <a:xfrm>
            <a:off x="6007100" y="3009556"/>
            <a:ext cx="2784036" cy="2784036"/>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19280423">
            <a:off x="8228620" y="3604449"/>
            <a:ext cx="79768" cy="79768"/>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7537717" y="3995516"/>
            <a:ext cx="276977" cy="310215"/>
          </a:xfrm>
          <a:custGeom>
            <a:avLst/>
            <a:gdLst>
              <a:gd name="connsiteX0" fmla="*/ 0 w 158750"/>
              <a:gd name="connsiteY0" fmla="*/ 0 h 177800"/>
              <a:gd name="connsiteX1" fmla="*/ 98425 w 158750"/>
              <a:gd name="connsiteY1" fmla="*/ 63500 h 177800"/>
              <a:gd name="connsiteX2" fmla="*/ 158750 w 158750"/>
              <a:gd name="connsiteY2" fmla="*/ 177800 h 177800"/>
            </a:gdLst>
            <a:ahLst/>
            <a:cxnLst>
              <a:cxn ang="0">
                <a:pos x="connsiteX0" y="connsiteY0"/>
              </a:cxn>
              <a:cxn ang="0">
                <a:pos x="connsiteX1" y="connsiteY1"/>
              </a:cxn>
              <a:cxn ang="0">
                <a:pos x="connsiteX2" y="connsiteY2"/>
              </a:cxn>
            </a:cxnLst>
            <a:rect l="l" t="t" r="r" b="b"/>
            <a:pathLst>
              <a:path w="158750" h="177800">
                <a:moveTo>
                  <a:pt x="0" y="0"/>
                </a:moveTo>
                <a:cubicBezTo>
                  <a:pt x="35983" y="16933"/>
                  <a:pt x="71967" y="33867"/>
                  <a:pt x="98425" y="63500"/>
                </a:cubicBezTo>
                <a:cubicBezTo>
                  <a:pt x="124883" y="93133"/>
                  <a:pt x="158750" y="177800"/>
                  <a:pt x="158750" y="17780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2" name="Straight Connector 51"/>
          <p:cNvCxnSpPr/>
          <p:nvPr/>
        </p:nvCxnSpPr>
        <p:spPr>
          <a:xfrm>
            <a:off x="7537717" y="3995516"/>
            <a:ext cx="86520" cy="12563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537717" y="3995516"/>
            <a:ext cx="191295" cy="3038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7903633" y="3217333"/>
            <a:ext cx="339855" cy="395817"/>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2"/>
          <p:cNvGraphicFramePr>
            <a:graphicFrameLocks noChangeAspect="1"/>
          </p:cNvGraphicFramePr>
          <p:nvPr>
            <p:extLst>
              <p:ext uri="{D42A27DB-BD31-4B8C-83A1-F6EECF244321}">
                <p14:modId xmlns:p14="http://schemas.microsoft.com/office/powerpoint/2010/main" val="3717027047"/>
              </p:ext>
            </p:extLst>
          </p:nvPr>
        </p:nvGraphicFramePr>
        <p:xfrm>
          <a:off x="7729012" y="3262312"/>
          <a:ext cx="280987" cy="350838"/>
        </p:xfrm>
        <a:graphic>
          <a:graphicData uri="http://schemas.openxmlformats.org/presentationml/2006/ole">
            <mc:AlternateContent xmlns:mc="http://schemas.openxmlformats.org/markup-compatibility/2006">
              <mc:Choice xmlns:v="urn:schemas-microsoft-com:vml" Requires="v">
                <p:oleObj spid="_x0000_s1793545" name="Equation" r:id="rId15" imgW="152400" imgH="203200" progId="Equation.DSMT4">
                  <p:embed/>
                </p:oleObj>
              </mc:Choice>
              <mc:Fallback>
                <p:oleObj name="Equation" r:id="rId15" imgW="152400" imgH="203200" progId="Equation.DSMT4">
                  <p:embed/>
                  <p:pic>
                    <p:nvPicPr>
                      <p:cNvPr id="0" name=""/>
                      <p:cNvPicPr>
                        <a:picLocks noChangeAspect="1" noChangeArrowheads="1"/>
                      </p:cNvPicPr>
                      <p:nvPr/>
                    </p:nvPicPr>
                    <p:blipFill>
                      <a:blip r:embed="rId8"/>
                      <a:srcRect/>
                      <a:stretch>
                        <a:fillRect/>
                      </a:stretch>
                    </p:blipFill>
                    <p:spPr bwMode="auto">
                      <a:xfrm>
                        <a:off x="7729012" y="3262312"/>
                        <a:ext cx="280987" cy="350838"/>
                      </a:xfrm>
                      <a:prstGeom prst="rect">
                        <a:avLst/>
                      </a:prstGeom>
                      <a:noFill/>
                      <a:ln>
                        <a:noFill/>
                      </a:ln>
                      <a:effectLst/>
                    </p:spPr>
                  </p:pic>
                </p:oleObj>
              </mc:Fallback>
            </mc:AlternateContent>
          </a:graphicData>
        </a:graphic>
      </p:graphicFrame>
      <p:graphicFrame>
        <p:nvGraphicFramePr>
          <p:cNvPr id="73" name="Object 2"/>
          <p:cNvGraphicFramePr>
            <a:graphicFrameLocks noChangeAspect="1"/>
          </p:cNvGraphicFramePr>
          <p:nvPr>
            <p:extLst>
              <p:ext uri="{D42A27DB-BD31-4B8C-83A1-F6EECF244321}">
                <p14:modId xmlns:p14="http://schemas.microsoft.com/office/powerpoint/2010/main" val="619001210"/>
              </p:ext>
            </p:extLst>
          </p:nvPr>
        </p:nvGraphicFramePr>
        <p:xfrm>
          <a:off x="2138110" y="4239771"/>
          <a:ext cx="1873250" cy="679450"/>
        </p:xfrm>
        <a:graphic>
          <a:graphicData uri="http://schemas.openxmlformats.org/presentationml/2006/ole">
            <mc:AlternateContent xmlns:mc="http://schemas.openxmlformats.org/markup-compatibility/2006">
              <mc:Choice xmlns:v="urn:schemas-microsoft-com:vml" Requires="v">
                <p:oleObj spid="_x0000_s1793546" name="Equation" r:id="rId16" imgW="1016000" imgH="393700" progId="Equation.DSMT4">
                  <p:embed/>
                </p:oleObj>
              </mc:Choice>
              <mc:Fallback>
                <p:oleObj name="Equation" r:id="rId16" imgW="1016000" imgH="393700" progId="Equation.DSMT4">
                  <p:embed/>
                  <p:pic>
                    <p:nvPicPr>
                      <p:cNvPr id="0" name=""/>
                      <p:cNvPicPr>
                        <a:picLocks noChangeAspect="1" noChangeArrowheads="1"/>
                      </p:cNvPicPr>
                      <p:nvPr/>
                    </p:nvPicPr>
                    <p:blipFill>
                      <a:blip r:embed="rId17"/>
                      <a:srcRect/>
                      <a:stretch>
                        <a:fillRect/>
                      </a:stretch>
                    </p:blipFill>
                    <p:spPr bwMode="auto">
                      <a:xfrm>
                        <a:off x="2138110" y="4239771"/>
                        <a:ext cx="1873250" cy="679450"/>
                      </a:xfrm>
                      <a:prstGeom prst="rect">
                        <a:avLst/>
                      </a:prstGeom>
                      <a:noFill/>
                      <a:ln>
                        <a:noFill/>
                      </a:ln>
                      <a:effectLst/>
                    </p:spPr>
                  </p:pic>
                </p:oleObj>
              </mc:Fallback>
            </mc:AlternateContent>
          </a:graphicData>
        </a:graphic>
      </p:graphicFrame>
      <p:sp>
        <p:nvSpPr>
          <p:cNvPr id="74" name="Text Box 9"/>
          <p:cNvSpPr txBox="1">
            <a:spLocks/>
          </p:cNvSpPr>
          <p:nvPr/>
        </p:nvSpPr>
        <p:spPr bwMode="auto">
          <a:xfrm>
            <a:off x="304800" y="4923643"/>
            <a:ext cx="5308600" cy="1015663"/>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To get the total </a:t>
            </a:r>
            <a:r>
              <a:rPr lang="en-US" sz="2000" i="1" dirty="0">
                <a:solidFill>
                  <a:srgbClr val="0000FF"/>
                </a:solidFill>
                <a:latin typeface="Times New Roman"/>
                <a:cs typeface="Times New Roman"/>
                <a:sym typeface="Gill Sans" charset="0"/>
              </a:rPr>
              <a:t>kinetic energy </a:t>
            </a:r>
            <a:r>
              <a:rPr lang="en-US" sz="2000" dirty="0">
                <a:solidFill>
                  <a:srgbClr val="000000"/>
                </a:solidFill>
                <a:latin typeface="Times New Roman"/>
                <a:cs typeface="Times New Roman"/>
                <a:sym typeface="Gill Sans" charset="0"/>
              </a:rPr>
              <a:t>for the entire mass, this process has to be </a:t>
            </a:r>
            <a:r>
              <a:rPr lang="en-US" sz="2000" dirty="0">
                <a:solidFill>
                  <a:srgbClr val="0000FF"/>
                </a:solidFill>
                <a:latin typeface="Times New Roman"/>
                <a:cs typeface="Times New Roman"/>
                <a:sym typeface="Gill Sans" charset="0"/>
              </a:rPr>
              <a:t>done for all the masses </a:t>
            </a:r>
            <a:r>
              <a:rPr lang="en-US" sz="2000" dirty="0">
                <a:solidFill>
                  <a:srgbClr val="000000"/>
                </a:solidFill>
                <a:latin typeface="Times New Roman"/>
                <a:cs typeface="Times New Roman"/>
                <a:sym typeface="Gill Sans" charset="0"/>
              </a:rPr>
              <a:t>with the results </a:t>
            </a:r>
            <a:r>
              <a:rPr lang="en-US" sz="2000" dirty="0">
                <a:solidFill>
                  <a:srgbClr val="0000FF"/>
                </a:solidFill>
                <a:latin typeface="Times New Roman"/>
                <a:cs typeface="Times New Roman"/>
                <a:sym typeface="Gill Sans" charset="0"/>
              </a:rPr>
              <a:t>summed, or</a:t>
            </a:r>
            <a:r>
              <a:rPr lang="en-US" sz="2000" dirty="0">
                <a:solidFill>
                  <a:srgbClr val="000000"/>
                </a:solidFill>
                <a:latin typeface="Times New Roman"/>
                <a:cs typeface="Times New Roman"/>
                <a:sym typeface="Gill Sans" charset="0"/>
              </a:rPr>
              <a:t>.</a:t>
            </a:r>
          </a:p>
        </p:txBody>
      </p:sp>
      <p:graphicFrame>
        <p:nvGraphicFramePr>
          <p:cNvPr id="25" name="Object 2"/>
          <p:cNvGraphicFramePr>
            <a:graphicFrameLocks noChangeAspect="1"/>
          </p:cNvGraphicFramePr>
          <p:nvPr>
            <p:extLst>
              <p:ext uri="{D42A27DB-BD31-4B8C-83A1-F6EECF244321}">
                <p14:modId xmlns:p14="http://schemas.microsoft.com/office/powerpoint/2010/main" val="55002393"/>
              </p:ext>
            </p:extLst>
          </p:nvPr>
        </p:nvGraphicFramePr>
        <p:xfrm>
          <a:off x="8280400" y="3594100"/>
          <a:ext cx="374650" cy="350838"/>
        </p:xfrm>
        <a:graphic>
          <a:graphicData uri="http://schemas.openxmlformats.org/presentationml/2006/ole">
            <mc:AlternateContent xmlns:mc="http://schemas.openxmlformats.org/markup-compatibility/2006">
              <mc:Choice xmlns:v="urn:schemas-microsoft-com:vml" Requires="v">
                <p:oleObj spid="_x0000_s1793547" name="Equation" r:id="rId18" imgW="203200" imgH="203200" progId="Equation.DSMT4">
                  <p:embed/>
                </p:oleObj>
              </mc:Choice>
              <mc:Fallback>
                <p:oleObj name="Equation" r:id="rId18" imgW="203200" imgH="203200" progId="Equation.DSMT4">
                  <p:embed/>
                  <p:pic>
                    <p:nvPicPr>
                      <p:cNvPr id="0" name=""/>
                      <p:cNvPicPr>
                        <a:picLocks noChangeAspect="1" noChangeArrowheads="1"/>
                      </p:cNvPicPr>
                      <p:nvPr/>
                    </p:nvPicPr>
                    <p:blipFill>
                      <a:blip r:embed="rId19"/>
                      <a:srcRect/>
                      <a:stretch>
                        <a:fillRect/>
                      </a:stretch>
                    </p:blipFill>
                    <p:spPr bwMode="auto">
                      <a:xfrm>
                        <a:off x="8280400" y="3594100"/>
                        <a:ext cx="374650" cy="350838"/>
                      </a:xfrm>
                      <a:prstGeom prst="rect">
                        <a:avLst/>
                      </a:prstGeom>
                      <a:noFill/>
                      <a:ln>
                        <a:noFill/>
                      </a:ln>
                      <a:effectLst/>
                    </p:spPr>
                  </p:pic>
                </p:oleObj>
              </mc:Fallback>
            </mc:AlternateContent>
          </a:graphicData>
        </a:graphic>
      </p:graphicFrame>
      <p:graphicFrame>
        <p:nvGraphicFramePr>
          <p:cNvPr id="26" name="Object 2"/>
          <p:cNvGraphicFramePr>
            <a:graphicFrameLocks noChangeAspect="1"/>
          </p:cNvGraphicFramePr>
          <p:nvPr>
            <p:extLst>
              <p:ext uri="{D42A27DB-BD31-4B8C-83A1-F6EECF244321}">
                <p14:modId xmlns:p14="http://schemas.microsoft.com/office/powerpoint/2010/main" val="426576181"/>
              </p:ext>
            </p:extLst>
          </p:nvPr>
        </p:nvGraphicFramePr>
        <p:xfrm>
          <a:off x="7804643" y="4079150"/>
          <a:ext cx="280987" cy="239712"/>
        </p:xfrm>
        <a:graphic>
          <a:graphicData uri="http://schemas.openxmlformats.org/presentationml/2006/ole">
            <mc:AlternateContent xmlns:mc="http://schemas.openxmlformats.org/markup-compatibility/2006">
              <mc:Choice xmlns:v="urn:schemas-microsoft-com:vml" Requires="v">
                <p:oleObj spid="_x0000_s1793548" name="Equation" r:id="rId20" imgW="152400" imgH="139700" progId="Equation.DSMT4">
                  <p:embed/>
                </p:oleObj>
              </mc:Choice>
              <mc:Fallback>
                <p:oleObj name="Equation" r:id="rId20" imgW="152400" imgH="139700" progId="Equation.DSMT4">
                  <p:embed/>
                  <p:pic>
                    <p:nvPicPr>
                      <p:cNvPr id="0" name=""/>
                      <p:cNvPicPr>
                        <a:picLocks noChangeAspect="1" noChangeArrowheads="1"/>
                      </p:cNvPicPr>
                      <p:nvPr/>
                    </p:nvPicPr>
                    <p:blipFill>
                      <a:blip r:embed="rId21"/>
                      <a:srcRect/>
                      <a:stretch>
                        <a:fillRect/>
                      </a:stretch>
                    </p:blipFill>
                    <p:spPr bwMode="auto">
                      <a:xfrm>
                        <a:off x="7804643" y="4079150"/>
                        <a:ext cx="280987" cy="239712"/>
                      </a:xfrm>
                      <a:prstGeom prst="rect">
                        <a:avLst/>
                      </a:prstGeom>
                      <a:noFill/>
                      <a:ln>
                        <a:noFill/>
                      </a:ln>
                      <a:effectLst/>
                    </p:spPr>
                  </p:pic>
                </p:oleObj>
              </mc:Fallback>
            </mc:AlternateContent>
          </a:graphicData>
        </a:graphic>
      </p:graphicFrame>
      <p:graphicFrame>
        <p:nvGraphicFramePr>
          <p:cNvPr id="27" name="Object 2"/>
          <p:cNvGraphicFramePr>
            <a:graphicFrameLocks noChangeAspect="1"/>
          </p:cNvGraphicFramePr>
          <p:nvPr>
            <p:extLst>
              <p:ext uri="{D42A27DB-BD31-4B8C-83A1-F6EECF244321}">
                <p14:modId xmlns:p14="http://schemas.microsoft.com/office/powerpoint/2010/main" val="4214749331"/>
              </p:ext>
            </p:extLst>
          </p:nvPr>
        </p:nvGraphicFramePr>
        <p:xfrm>
          <a:off x="2798763" y="5905500"/>
          <a:ext cx="3232150" cy="681038"/>
        </p:xfrm>
        <a:graphic>
          <a:graphicData uri="http://schemas.openxmlformats.org/presentationml/2006/ole">
            <mc:AlternateContent xmlns:mc="http://schemas.openxmlformats.org/markup-compatibility/2006">
              <mc:Choice xmlns:v="urn:schemas-microsoft-com:vml" Requires="v">
                <p:oleObj spid="_x0000_s1793549" name="Equation" r:id="rId22" imgW="1752600" imgH="393700" progId="Equation.DSMT4">
                  <p:embed/>
                </p:oleObj>
              </mc:Choice>
              <mc:Fallback>
                <p:oleObj name="Equation" r:id="rId22" imgW="1752600" imgH="393700" progId="Equation.DSMT4">
                  <p:embed/>
                  <p:pic>
                    <p:nvPicPr>
                      <p:cNvPr id="0" name=""/>
                      <p:cNvPicPr>
                        <a:picLocks noChangeAspect="1" noChangeArrowheads="1"/>
                      </p:cNvPicPr>
                      <p:nvPr/>
                    </p:nvPicPr>
                    <p:blipFill>
                      <a:blip r:embed="rId23"/>
                      <a:srcRect/>
                      <a:stretch>
                        <a:fillRect/>
                      </a:stretch>
                    </p:blipFill>
                    <p:spPr bwMode="auto">
                      <a:xfrm>
                        <a:off x="2798763" y="5905500"/>
                        <a:ext cx="3232150" cy="6810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2296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dissolve">
                                      <p:cBhvr>
                                        <p:cTn id="10" dur="500"/>
                                        <p:tgtEl>
                                          <p:spTgt spid="67"/>
                                        </p:tgtEl>
                                      </p:cBhvr>
                                    </p:animEffect>
                                  </p:childTnLst>
                                </p:cTn>
                              </p:par>
                              <p:par>
                                <p:cTn id="11" presetID="9"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dissolve">
                                      <p:cBhvr>
                                        <p:cTn id="13" dur="500"/>
                                        <p:tgtEl>
                                          <p:spTgt spid="71"/>
                                        </p:tgtEl>
                                      </p:cBhvr>
                                    </p:animEffect>
                                  </p:childTnLst>
                                </p:cTn>
                              </p:par>
                              <p:par>
                                <p:cTn id="14" presetID="9"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par>
                                <p:cTn id="23" presetID="9"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500"/>
                                        <p:tgtEl>
                                          <p:spTgt spid="36"/>
                                        </p:tgtEl>
                                      </p:cBhvr>
                                    </p:animEffect>
                                  </p:childTnLst>
                                </p:cTn>
                              </p:par>
                              <p:par>
                                <p:cTn id="26" presetID="9"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dissolve">
                                      <p:cBhvr>
                                        <p:cTn id="28" dur="500"/>
                                        <p:tgtEl>
                                          <p:spTgt spid="37"/>
                                        </p:tgtEl>
                                      </p:cBhvr>
                                    </p:animEffect>
                                  </p:childTnLst>
                                </p:cTn>
                              </p:par>
                              <p:par>
                                <p:cTn id="29" presetID="9"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dissolve">
                                      <p:cBhvr>
                                        <p:cTn id="31" dur="500"/>
                                        <p:tgtEl>
                                          <p:spTgt spid="38"/>
                                        </p:tgtEl>
                                      </p:cBhvr>
                                    </p:animEffect>
                                  </p:childTnLst>
                                </p:cTn>
                              </p:par>
                              <p:par>
                                <p:cTn id="32" presetID="9"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dissolv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dissolve">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dissolve">
                                      <p:cBhvr>
                                        <p:cTn id="44" dur="500"/>
                                        <p:tgtEl>
                                          <p:spTgt spid="7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dissolve">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61"/>
          <p:cNvSpPr>
            <a:spLocks/>
          </p:cNvSpPr>
          <p:nvPr/>
        </p:nvSpPr>
        <p:spPr bwMode="auto">
          <a:xfrm>
            <a:off x="3123248" y="38488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25.)</a:t>
            </a:r>
          </a:p>
        </p:txBody>
      </p:sp>
      <p:sp>
        <p:nvSpPr>
          <p:cNvPr id="4" name="Oval 3"/>
          <p:cNvSpPr/>
          <p:nvPr/>
        </p:nvSpPr>
        <p:spPr>
          <a:xfrm>
            <a:off x="5548799" y="225520"/>
            <a:ext cx="2784036" cy="2784036"/>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stCxn id="4" idx="2"/>
            <a:endCxn id="4" idx="6"/>
          </p:cNvCxnSpPr>
          <p:nvPr/>
        </p:nvCxnSpPr>
        <p:spPr>
          <a:xfrm>
            <a:off x="5548799" y="1617538"/>
            <a:ext cx="2784036"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4" idx="0"/>
            <a:endCxn id="4" idx="4"/>
          </p:cNvCxnSpPr>
          <p:nvPr/>
        </p:nvCxnSpPr>
        <p:spPr>
          <a:xfrm>
            <a:off x="6940817" y="225520"/>
            <a:ext cx="0" cy="278403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940817" y="885327"/>
            <a:ext cx="844369" cy="732211"/>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9280423">
            <a:off x="7770319" y="820413"/>
            <a:ext cx="79768" cy="79768"/>
          </a:xfrm>
          <a:prstGeom prst="rect">
            <a:avLst/>
          </a:prstGeom>
          <a:solidFill>
            <a:srgbClr val="FF0000"/>
          </a:solid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7079416" y="1211480"/>
            <a:ext cx="276977" cy="310215"/>
          </a:xfrm>
          <a:custGeom>
            <a:avLst/>
            <a:gdLst>
              <a:gd name="connsiteX0" fmla="*/ 0 w 158750"/>
              <a:gd name="connsiteY0" fmla="*/ 0 h 177800"/>
              <a:gd name="connsiteX1" fmla="*/ 98425 w 158750"/>
              <a:gd name="connsiteY1" fmla="*/ 63500 h 177800"/>
              <a:gd name="connsiteX2" fmla="*/ 158750 w 158750"/>
              <a:gd name="connsiteY2" fmla="*/ 177800 h 177800"/>
            </a:gdLst>
            <a:ahLst/>
            <a:cxnLst>
              <a:cxn ang="0">
                <a:pos x="connsiteX0" y="connsiteY0"/>
              </a:cxn>
              <a:cxn ang="0">
                <a:pos x="connsiteX1" y="connsiteY1"/>
              </a:cxn>
              <a:cxn ang="0">
                <a:pos x="connsiteX2" y="connsiteY2"/>
              </a:cxn>
            </a:cxnLst>
            <a:rect l="l" t="t" r="r" b="b"/>
            <a:pathLst>
              <a:path w="158750" h="177800">
                <a:moveTo>
                  <a:pt x="0" y="0"/>
                </a:moveTo>
                <a:cubicBezTo>
                  <a:pt x="35983" y="16933"/>
                  <a:pt x="71967" y="33867"/>
                  <a:pt x="98425" y="63500"/>
                </a:cubicBezTo>
                <a:cubicBezTo>
                  <a:pt x="124883" y="93133"/>
                  <a:pt x="158750" y="177800"/>
                  <a:pt x="158750" y="17780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2" name="Straight Connector 51"/>
          <p:cNvCxnSpPr/>
          <p:nvPr/>
        </p:nvCxnSpPr>
        <p:spPr>
          <a:xfrm>
            <a:off x="7079416" y="1211480"/>
            <a:ext cx="86520" cy="12563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079416" y="1211480"/>
            <a:ext cx="191295" cy="3038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7445332" y="433297"/>
            <a:ext cx="339855" cy="395817"/>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0" name="Object 2"/>
          <p:cNvGraphicFramePr>
            <a:graphicFrameLocks noChangeAspect="1"/>
          </p:cNvGraphicFramePr>
          <p:nvPr>
            <p:extLst>
              <p:ext uri="{D42A27DB-BD31-4B8C-83A1-F6EECF244321}">
                <p14:modId xmlns:p14="http://schemas.microsoft.com/office/powerpoint/2010/main" val="1379009317"/>
              </p:ext>
            </p:extLst>
          </p:nvPr>
        </p:nvGraphicFramePr>
        <p:xfrm>
          <a:off x="7304838" y="1243454"/>
          <a:ext cx="280987" cy="241300"/>
        </p:xfrm>
        <a:graphic>
          <a:graphicData uri="http://schemas.openxmlformats.org/presentationml/2006/ole">
            <mc:AlternateContent xmlns:mc="http://schemas.openxmlformats.org/markup-compatibility/2006">
              <mc:Choice xmlns:v="urn:schemas-microsoft-com:vml" Requires="v">
                <p:oleObj spid="_x0000_s1532684" name="Equation" r:id="rId4" imgW="152400" imgH="139700" progId="Equation.DSMT4">
                  <p:embed/>
                </p:oleObj>
              </mc:Choice>
              <mc:Fallback>
                <p:oleObj name="Equation" r:id="rId4" imgW="152400" imgH="139700" progId="Equation.DSMT4">
                  <p:embed/>
                  <p:pic>
                    <p:nvPicPr>
                      <p:cNvPr id="0" name=""/>
                      <p:cNvPicPr>
                        <a:picLocks noChangeAspect="1" noChangeArrowheads="1"/>
                      </p:cNvPicPr>
                      <p:nvPr/>
                    </p:nvPicPr>
                    <p:blipFill>
                      <a:blip r:embed="rId5"/>
                      <a:srcRect/>
                      <a:stretch>
                        <a:fillRect/>
                      </a:stretch>
                    </p:blipFill>
                    <p:spPr bwMode="auto">
                      <a:xfrm>
                        <a:off x="7304838" y="1243454"/>
                        <a:ext cx="280987" cy="241300"/>
                      </a:xfrm>
                      <a:prstGeom prst="rect">
                        <a:avLst/>
                      </a:prstGeom>
                      <a:noFill/>
                      <a:ln>
                        <a:noFill/>
                      </a:ln>
                      <a:effectLst/>
                    </p:spPr>
                  </p:pic>
                </p:oleObj>
              </mc:Fallback>
            </mc:AlternateContent>
          </a:graphicData>
        </a:graphic>
      </p:graphicFrame>
      <p:graphicFrame>
        <p:nvGraphicFramePr>
          <p:cNvPr id="71" name="Object 2"/>
          <p:cNvGraphicFramePr>
            <a:graphicFrameLocks noChangeAspect="1"/>
          </p:cNvGraphicFramePr>
          <p:nvPr>
            <p:extLst>
              <p:ext uri="{D42A27DB-BD31-4B8C-83A1-F6EECF244321}">
                <p14:modId xmlns:p14="http://schemas.microsoft.com/office/powerpoint/2010/main" val="2464815519"/>
              </p:ext>
            </p:extLst>
          </p:nvPr>
        </p:nvGraphicFramePr>
        <p:xfrm>
          <a:off x="7655896" y="433297"/>
          <a:ext cx="912812" cy="350838"/>
        </p:xfrm>
        <a:graphic>
          <a:graphicData uri="http://schemas.openxmlformats.org/presentationml/2006/ole">
            <mc:AlternateContent xmlns:mc="http://schemas.openxmlformats.org/markup-compatibility/2006">
              <mc:Choice xmlns:v="urn:schemas-microsoft-com:vml" Requires="v">
                <p:oleObj spid="_x0000_s1532685" name="Equation" r:id="rId6" imgW="495300" imgH="203200" progId="Equation.DSMT4">
                  <p:embed/>
                </p:oleObj>
              </mc:Choice>
              <mc:Fallback>
                <p:oleObj name="Equation" r:id="rId6" imgW="495300" imgH="203200" progId="Equation.DSMT4">
                  <p:embed/>
                  <p:pic>
                    <p:nvPicPr>
                      <p:cNvPr id="0" name=""/>
                      <p:cNvPicPr>
                        <a:picLocks noChangeAspect="1" noChangeArrowheads="1"/>
                      </p:cNvPicPr>
                      <p:nvPr/>
                    </p:nvPicPr>
                    <p:blipFill>
                      <a:blip r:embed="rId7"/>
                      <a:srcRect/>
                      <a:stretch>
                        <a:fillRect/>
                      </a:stretch>
                    </p:blipFill>
                    <p:spPr bwMode="auto">
                      <a:xfrm>
                        <a:off x="7655896" y="433297"/>
                        <a:ext cx="912812" cy="350838"/>
                      </a:xfrm>
                      <a:prstGeom prst="rect">
                        <a:avLst/>
                      </a:prstGeom>
                      <a:noFill/>
                      <a:ln>
                        <a:noFill/>
                      </a:ln>
                      <a:effectLst/>
                    </p:spPr>
                  </p:pic>
                </p:oleObj>
              </mc:Fallback>
            </mc:AlternateContent>
          </a:graphicData>
        </a:graphic>
      </p:graphicFrame>
      <p:graphicFrame>
        <p:nvGraphicFramePr>
          <p:cNvPr id="72" name="Object 2"/>
          <p:cNvGraphicFramePr>
            <a:graphicFrameLocks noChangeAspect="1"/>
          </p:cNvGraphicFramePr>
          <p:nvPr>
            <p:extLst>
              <p:ext uri="{D42A27DB-BD31-4B8C-83A1-F6EECF244321}">
                <p14:modId xmlns:p14="http://schemas.microsoft.com/office/powerpoint/2010/main" val="1162052234"/>
              </p:ext>
            </p:extLst>
          </p:nvPr>
        </p:nvGraphicFramePr>
        <p:xfrm>
          <a:off x="7282613" y="836580"/>
          <a:ext cx="211137" cy="350838"/>
        </p:xfrm>
        <a:graphic>
          <a:graphicData uri="http://schemas.openxmlformats.org/presentationml/2006/ole">
            <mc:AlternateContent xmlns:mc="http://schemas.openxmlformats.org/markup-compatibility/2006">
              <mc:Choice xmlns:v="urn:schemas-microsoft-com:vml" Requires="v">
                <p:oleObj spid="_x0000_s1532686" name="Equation" r:id="rId8" imgW="114300" imgH="203200" progId="Equation.DSMT4">
                  <p:embed/>
                </p:oleObj>
              </mc:Choice>
              <mc:Fallback>
                <p:oleObj name="Equation" r:id="rId8" imgW="114300" imgH="203200" progId="Equation.DSMT4">
                  <p:embed/>
                  <p:pic>
                    <p:nvPicPr>
                      <p:cNvPr id="0" name=""/>
                      <p:cNvPicPr>
                        <a:picLocks noChangeAspect="1" noChangeArrowheads="1"/>
                      </p:cNvPicPr>
                      <p:nvPr/>
                    </p:nvPicPr>
                    <p:blipFill>
                      <a:blip r:embed="rId9"/>
                      <a:srcRect/>
                      <a:stretch>
                        <a:fillRect/>
                      </a:stretch>
                    </p:blipFill>
                    <p:spPr bwMode="auto">
                      <a:xfrm>
                        <a:off x="7282613" y="836580"/>
                        <a:ext cx="211137" cy="350838"/>
                      </a:xfrm>
                      <a:prstGeom prst="rect">
                        <a:avLst/>
                      </a:prstGeom>
                      <a:noFill/>
                      <a:ln>
                        <a:noFill/>
                      </a:ln>
                      <a:effectLst/>
                    </p:spPr>
                  </p:pic>
                </p:oleObj>
              </mc:Fallback>
            </mc:AlternateContent>
          </a:graphicData>
        </a:graphic>
      </p:graphicFrame>
      <p:sp>
        <p:nvSpPr>
          <p:cNvPr id="74" name="Text Box 9"/>
          <p:cNvSpPr txBox="1">
            <a:spLocks/>
          </p:cNvSpPr>
          <p:nvPr/>
        </p:nvSpPr>
        <p:spPr bwMode="auto">
          <a:xfrm>
            <a:off x="303911" y="249801"/>
            <a:ext cx="5665089" cy="707886"/>
          </a:xfrm>
          <a:prstGeom prst="rect">
            <a:avLst/>
          </a:prstGeom>
          <a:noFill/>
          <a:ln>
            <a:noFill/>
          </a:ln>
          <a:effectLst/>
          <a:extLst>
            <a:ext uri="{909E8E84-426E-40dd-AFC4-6F175D3DCCD1}">
              <a14:hiddenFill xmlns:a14="http://schemas.microsoft.com/office/drawing/2010/main" xmlns="">
                <a:blipFill dpi="0" rotWithShape="0">
                  <a:blip r:embed="rId10"/>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Noting that            </a:t>
            </a:r>
            <a:r>
              <a:rPr lang="en-US" sz="2000" dirty="0">
                <a:latin typeface="Apple Chancery"/>
                <a:cs typeface="Apple Chancery"/>
                <a:sym typeface="Gill Sans" charset="0"/>
              </a:rPr>
              <a:t>, </a:t>
            </a:r>
            <a:r>
              <a:rPr lang="en-US" sz="2000" dirty="0">
                <a:solidFill>
                  <a:srgbClr val="000000"/>
                </a:solidFill>
                <a:latin typeface="Times New Roman"/>
                <a:cs typeface="Times New Roman"/>
                <a:sym typeface="Gill Sans" charset="0"/>
              </a:rPr>
              <a:t>we can rewrite that summation yielding:</a:t>
            </a:r>
          </a:p>
        </p:txBody>
      </p:sp>
      <p:graphicFrame>
        <p:nvGraphicFramePr>
          <p:cNvPr id="75" name="Object 2"/>
          <p:cNvGraphicFramePr>
            <a:graphicFrameLocks noChangeAspect="1"/>
          </p:cNvGraphicFramePr>
          <p:nvPr>
            <p:extLst>
              <p:ext uri="{D42A27DB-BD31-4B8C-83A1-F6EECF244321}">
                <p14:modId xmlns:p14="http://schemas.microsoft.com/office/powerpoint/2010/main" val="363504996"/>
              </p:ext>
            </p:extLst>
          </p:nvPr>
        </p:nvGraphicFramePr>
        <p:xfrm>
          <a:off x="1423988" y="1031875"/>
          <a:ext cx="2435225" cy="2741613"/>
        </p:xfrm>
        <a:graphic>
          <a:graphicData uri="http://schemas.openxmlformats.org/presentationml/2006/ole">
            <mc:AlternateContent xmlns:mc="http://schemas.openxmlformats.org/markup-compatibility/2006">
              <mc:Choice xmlns:v="urn:schemas-microsoft-com:vml" Requires="v">
                <p:oleObj spid="_x0000_s1532687" name="Equation" r:id="rId11" imgW="1320800" imgH="1587500" progId="Equation.DSMT4">
                  <p:embed/>
                </p:oleObj>
              </mc:Choice>
              <mc:Fallback>
                <p:oleObj name="Equation" r:id="rId11" imgW="1320800" imgH="1587500" progId="Equation.DSMT4">
                  <p:embed/>
                  <p:pic>
                    <p:nvPicPr>
                      <p:cNvPr id="0" name=""/>
                      <p:cNvPicPr>
                        <a:picLocks noChangeAspect="1" noChangeArrowheads="1"/>
                      </p:cNvPicPr>
                      <p:nvPr/>
                    </p:nvPicPr>
                    <p:blipFill>
                      <a:blip r:embed="rId12"/>
                      <a:srcRect/>
                      <a:stretch>
                        <a:fillRect/>
                      </a:stretch>
                    </p:blipFill>
                    <p:spPr bwMode="auto">
                      <a:xfrm>
                        <a:off x="1423988" y="1031875"/>
                        <a:ext cx="2435225" cy="2741613"/>
                      </a:xfrm>
                      <a:prstGeom prst="rect">
                        <a:avLst/>
                      </a:prstGeom>
                      <a:noFill/>
                      <a:ln>
                        <a:noFill/>
                      </a:ln>
                      <a:effectLst/>
                    </p:spPr>
                  </p:pic>
                </p:oleObj>
              </mc:Fallback>
            </mc:AlternateContent>
          </a:graphicData>
        </a:graphic>
      </p:graphicFrame>
      <p:sp>
        <p:nvSpPr>
          <p:cNvPr id="29" name="Text Box 9"/>
          <p:cNvSpPr txBox="1">
            <a:spLocks/>
          </p:cNvSpPr>
          <p:nvPr/>
        </p:nvSpPr>
        <p:spPr bwMode="auto">
          <a:xfrm>
            <a:off x="456311" y="3960371"/>
            <a:ext cx="8540669" cy="707886"/>
          </a:xfrm>
          <a:prstGeom prst="rect">
            <a:avLst/>
          </a:prstGeom>
          <a:noFill/>
          <a:ln>
            <a:noFill/>
          </a:ln>
          <a:effectLst/>
          <a:extLst>
            <a:ext uri="{909E8E84-426E-40dd-AFC4-6F175D3DCCD1}">
              <a14:hiddenFill xmlns:a14="http://schemas.microsoft.com/office/drawing/2010/main" xmlns="">
                <a:blipFill dpi="0" rotWithShape="0">
                  <a:blip r:embed="rId10"/>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000090"/>
                </a:solidFill>
                <a:latin typeface="Apple Chancery"/>
                <a:cs typeface="Apple Chancery"/>
                <a:sym typeface="Gill Sans" charset="0"/>
              </a:rPr>
              <a:t>Comparing this </a:t>
            </a:r>
            <a:r>
              <a:rPr lang="en-US" sz="2000" dirty="0">
                <a:solidFill>
                  <a:srgbClr val="000000"/>
                </a:solidFill>
                <a:latin typeface="Times New Roman"/>
                <a:cs typeface="Times New Roman"/>
                <a:sym typeface="Gill Sans" charset="0"/>
              </a:rPr>
              <a:t>to                             leaves us with </a:t>
            </a:r>
            <a:r>
              <a:rPr lang="en-US" sz="2000" dirty="0">
                <a:solidFill>
                  <a:srgbClr val="FF0000"/>
                </a:solidFill>
                <a:latin typeface="Times New Roman"/>
                <a:cs typeface="Times New Roman"/>
                <a:sym typeface="Gill Sans" charset="0"/>
              </a:rPr>
              <a:t>½</a:t>
            </a:r>
            <a:r>
              <a:rPr lang="en-US" sz="2000" dirty="0">
                <a:solidFill>
                  <a:srgbClr val="000000"/>
                </a:solidFill>
                <a:latin typeface="Times New Roman"/>
                <a:cs typeface="Times New Roman"/>
                <a:sym typeface="Gill Sans" charset="0"/>
              </a:rPr>
              <a:t> and a </a:t>
            </a:r>
            <a:r>
              <a:rPr lang="en-US" sz="2000" dirty="0">
                <a:solidFill>
                  <a:srgbClr val="FF0000"/>
                </a:solidFill>
                <a:latin typeface="Times New Roman"/>
                <a:cs typeface="Times New Roman"/>
                <a:sym typeface="Gill Sans" charset="0"/>
              </a:rPr>
              <a:t>velocity term squared</a:t>
            </a:r>
            <a:r>
              <a:rPr lang="en-US" sz="2000" dirty="0">
                <a:solidFill>
                  <a:srgbClr val="000000"/>
                </a:solidFill>
                <a:latin typeface="Times New Roman"/>
                <a:cs typeface="Times New Roman"/>
                <a:sym typeface="Gill Sans" charset="0"/>
              </a:rPr>
              <a:t>, and a </a:t>
            </a:r>
            <a:r>
              <a:rPr lang="en-US" sz="2000" i="1" dirty="0">
                <a:solidFill>
                  <a:srgbClr val="FF0000"/>
                </a:solidFill>
                <a:latin typeface="Times New Roman"/>
                <a:cs typeface="Times New Roman"/>
                <a:sym typeface="Gill Sans" charset="0"/>
              </a:rPr>
              <a:t>mass related term </a:t>
            </a:r>
            <a:r>
              <a:rPr lang="en-US" sz="2000" dirty="0">
                <a:latin typeface="Times New Roman"/>
                <a:cs typeface="Times New Roman"/>
                <a:sym typeface="Gill Sans" charset="0"/>
              </a:rPr>
              <a:t>in parentheses</a:t>
            </a:r>
            <a:r>
              <a:rPr lang="en-US" sz="2000" dirty="0">
                <a:solidFill>
                  <a:srgbClr val="000000"/>
                </a:solidFill>
                <a:latin typeface="Times New Roman"/>
                <a:cs typeface="Times New Roman"/>
                <a:sym typeface="Gill Sans" charset="0"/>
              </a:rPr>
              <a:t>.</a:t>
            </a:r>
          </a:p>
        </p:txBody>
      </p:sp>
      <p:graphicFrame>
        <p:nvGraphicFramePr>
          <p:cNvPr id="30" name="Object 2"/>
          <p:cNvGraphicFramePr>
            <a:graphicFrameLocks noChangeAspect="1"/>
          </p:cNvGraphicFramePr>
          <p:nvPr>
            <p:extLst>
              <p:ext uri="{D42A27DB-BD31-4B8C-83A1-F6EECF244321}">
                <p14:modId xmlns:p14="http://schemas.microsoft.com/office/powerpoint/2010/main" val="3309032885"/>
              </p:ext>
            </p:extLst>
          </p:nvPr>
        </p:nvGraphicFramePr>
        <p:xfrm>
          <a:off x="2562446" y="3907169"/>
          <a:ext cx="1656981" cy="469626"/>
        </p:xfrm>
        <a:graphic>
          <a:graphicData uri="http://schemas.openxmlformats.org/presentationml/2006/ole">
            <mc:AlternateContent xmlns:mc="http://schemas.openxmlformats.org/markup-compatibility/2006">
              <mc:Choice xmlns:v="urn:schemas-microsoft-com:vml" Requires="v">
                <p:oleObj spid="_x0000_s1532688" name="Equation" r:id="rId13" imgW="965200" imgH="292100" progId="Equation.DSMT4">
                  <p:embed/>
                </p:oleObj>
              </mc:Choice>
              <mc:Fallback>
                <p:oleObj name="Equation" r:id="rId13" imgW="965200" imgH="292100" progId="Equation.DSMT4">
                  <p:embed/>
                  <p:pic>
                    <p:nvPicPr>
                      <p:cNvPr id="0" name=""/>
                      <p:cNvPicPr>
                        <a:picLocks noChangeAspect="1" noChangeArrowheads="1"/>
                      </p:cNvPicPr>
                      <p:nvPr/>
                    </p:nvPicPr>
                    <p:blipFill>
                      <a:blip r:embed="rId14"/>
                      <a:srcRect/>
                      <a:stretch>
                        <a:fillRect/>
                      </a:stretch>
                    </p:blipFill>
                    <p:spPr bwMode="auto">
                      <a:xfrm>
                        <a:off x="2562446" y="3907169"/>
                        <a:ext cx="1656981" cy="469626"/>
                      </a:xfrm>
                      <a:prstGeom prst="rect">
                        <a:avLst/>
                      </a:prstGeom>
                      <a:noFill/>
                      <a:ln>
                        <a:noFill/>
                      </a:ln>
                      <a:effectLst/>
                    </p:spPr>
                  </p:pic>
                </p:oleObj>
              </mc:Fallback>
            </mc:AlternateContent>
          </a:graphicData>
        </a:graphic>
      </p:graphicFrame>
      <p:sp>
        <p:nvSpPr>
          <p:cNvPr id="31" name="Text Box 9"/>
          <p:cNvSpPr txBox="1">
            <a:spLocks/>
          </p:cNvSpPr>
          <p:nvPr/>
        </p:nvSpPr>
        <p:spPr bwMode="auto">
          <a:xfrm>
            <a:off x="456311" y="4828014"/>
            <a:ext cx="8540669" cy="1323439"/>
          </a:xfrm>
          <a:prstGeom prst="rect">
            <a:avLst/>
          </a:prstGeom>
          <a:noFill/>
          <a:ln>
            <a:noFill/>
          </a:ln>
          <a:effectLst/>
          <a:extLst>
            <a:ext uri="{909E8E84-426E-40dd-AFC4-6F175D3DCCD1}">
              <a14:hiddenFill xmlns:a14="http://schemas.microsoft.com/office/drawing/2010/main" xmlns="">
                <a:blipFill dpi="0" rotWithShape="0">
                  <a:blip r:embed="rId10"/>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2000" dirty="0">
                <a:solidFill>
                  <a:srgbClr val="FF0000"/>
                </a:solidFill>
                <a:latin typeface="Apple Chancery"/>
                <a:cs typeface="Apple Chancery"/>
                <a:sym typeface="Gill Sans" charset="0"/>
              </a:rPr>
              <a:t>This mass-related term </a:t>
            </a:r>
            <a:r>
              <a:rPr lang="en-US" sz="2000" dirty="0">
                <a:solidFill>
                  <a:srgbClr val="000000"/>
                </a:solidFill>
                <a:latin typeface="Times New Roman"/>
                <a:cs typeface="Times New Roman"/>
                <a:sym typeface="Gill Sans" charset="0"/>
              </a:rPr>
              <a:t>is                    .  It is called </a:t>
            </a:r>
            <a:r>
              <a:rPr lang="en-US" sz="2000" i="1" dirty="0">
                <a:solidFill>
                  <a:srgbClr val="FF0000"/>
                </a:solidFill>
                <a:latin typeface="Times New Roman"/>
                <a:cs typeface="Times New Roman"/>
                <a:sym typeface="Gill Sans" charset="0"/>
              </a:rPr>
              <a:t>moment of inertia</a:t>
            </a:r>
            <a:r>
              <a:rPr lang="en-US" sz="2000" i="1" dirty="0">
                <a:solidFill>
                  <a:srgbClr val="000000"/>
                </a:solidFill>
                <a:latin typeface="Times New Roman"/>
                <a:cs typeface="Times New Roman"/>
                <a:sym typeface="Gill Sans" charset="0"/>
              </a:rPr>
              <a:t>. </a:t>
            </a:r>
            <a:r>
              <a:rPr lang="en-US" sz="2000" dirty="0">
                <a:solidFill>
                  <a:srgbClr val="000000"/>
                </a:solidFill>
                <a:latin typeface="Times New Roman"/>
                <a:cs typeface="Times New Roman"/>
                <a:sym typeface="Gill Sans" charset="0"/>
              </a:rPr>
              <a:t> It is </a:t>
            </a:r>
            <a:r>
              <a:rPr lang="en-US" sz="2000" i="1" dirty="0">
                <a:solidFill>
                  <a:srgbClr val="000000"/>
                </a:solidFill>
                <a:latin typeface="Times New Roman"/>
                <a:cs typeface="Times New Roman"/>
                <a:sym typeface="Gill Sans" charset="0"/>
              </a:rPr>
              <a:t>always </a:t>
            </a:r>
            <a:r>
              <a:rPr lang="en-US" sz="2000" dirty="0">
                <a:solidFill>
                  <a:srgbClr val="000000"/>
                </a:solidFill>
                <a:latin typeface="Times New Roman"/>
                <a:cs typeface="Times New Roman"/>
                <a:sym typeface="Gill Sans" charset="0"/>
              </a:rPr>
              <a:t>defined relative to an axis and it is the </a:t>
            </a:r>
            <a:r>
              <a:rPr lang="en-US" sz="2000" dirty="0">
                <a:solidFill>
                  <a:srgbClr val="FF0000"/>
                </a:solidFill>
                <a:latin typeface="Times New Roman"/>
                <a:cs typeface="Times New Roman"/>
                <a:sym typeface="Gill Sans" charset="0"/>
              </a:rPr>
              <a:t>rotational counterpart to mass </a:t>
            </a:r>
            <a:r>
              <a:rPr lang="en-US" sz="2000" dirty="0">
                <a:solidFill>
                  <a:srgbClr val="000000"/>
                </a:solidFill>
                <a:latin typeface="Times New Roman"/>
                <a:cs typeface="Times New Roman"/>
                <a:sym typeface="Gill Sans" charset="0"/>
              </a:rPr>
              <a:t>. . . which is to say, it is a </a:t>
            </a:r>
            <a:r>
              <a:rPr lang="en-US" sz="2000" dirty="0">
                <a:solidFill>
                  <a:srgbClr val="0000FF"/>
                </a:solidFill>
                <a:latin typeface="Times New Roman"/>
                <a:cs typeface="Times New Roman"/>
                <a:sym typeface="Gill Sans" charset="0"/>
              </a:rPr>
              <a:t>relative measure of a body’s resistance to changing its rotational motion, or its </a:t>
            </a:r>
            <a:r>
              <a:rPr lang="en-US" sz="2000" i="1" dirty="0">
                <a:solidFill>
                  <a:srgbClr val="FF0000"/>
                </a:solidFill>
                <a:latin typeface="Times New Roman"/>
                <a:cs typeface="Times New Roman"/>
                <a:sym typeface="Gill Sans" charset="0"/>
              </a:rPr>
              <a:t>rotational inertia</a:t>
            </a:r>
            <a:r>
              <a:rPr lang="en-US" sz="2000" dirty="0">
                <a:solidFill>
                  <a:srgbClr val="000000"/>
                </a:solidFill>
                <a:latin typeface="Times New Roman"/>
                <a:cs typeface="Times New Roman"/>
                <a:sym typeface="Gill Sans" charset="0"/>
              </a:rPr>
              <a:t>.</a:t>
            </a:r>
          </a:p>
        </p:txBody>
      </p:sp>
      <p:graphicFrame>
        <p:nvGraphicFramePr>
          <p:cNvPr id="32" name="Object 2"/>
          <p:cNvGraphicFramePr>
            <a:graphicFrameLocks noChangeAspect="1"/>
          </p:cNvGraphicFramePr>
          <p:nvPr>
            <p:extLst>
              <p:ext uri="{D42A27DB-BD31-4B8C-83A1-F6EECF244321}">
                <p14:modId xmlns:p14="http://schemas.microsoft.com/office/powerpoint/2010/main" val="258270226"/>
              </p:ext>
            </p:extLst>
          </p:nvPr>
        </p:nvGraphicFramePr>
        <p:xfrm>
          <a:off x="3359887" y="4806322"/>
          <a:ext cx="1171169" cy="409767"/>
        </p:xfrm>
        <a:graphic>
          <a:graphicData uri="http://schemas.openxmlformats.org/presentationml/2006/ole">
            <mc:AlternateContent xmlns:mc="http://schemas.openxmlformats.org/markup-compatibility/2006">
              <mc:Choice xmlns:v="urn:schemas-microsoft-com:vml" Requires="v">
                <p:oleObj spid="_x0000_s1532689" name="Equation" r:id="rId15" imgW="711200" imgH="266700" progId="Equation.DSMT4">
                  <p:embed/>
                </p:oleObj>
              </mc:Choice>
              <mc:Fallback>
                <p:oleObj name="Equation" r:id="rId15" imgW="711200" imgH="266700" progId="Equation.DSMT4">
                  <p:embed/>
                  <p:pic>
                    <p:nvPicPr>
                      <p:cNvPr id="0" name=""/>
                      <p:cNvPicPr>
                        <a:picLocks noChangeAspect="1" noChangeArrowheads="1"/>
                      </p:cNvPicPr>
                      <p:nvPr/>
                    </p:nvPicPr>
                    <p:blipFill>
                      <a:blip r:embed="rId16"/>
                      <a:srcRect/>
                      <a:stretch>
                        <a:fillRect/>
                      </a:stretch>
                    </p:blipFill>
                    <p:spPr bwMode="auto">
                      <a:xfrm>
                        <a:off x="3359887" y="4806322"/>
                        <a:ext cx="1171169" cy="409767"/>
                      </a:xfrm>
                      <a:prstGeom prst="rect">
                        <a:avLst/>
                      </a:prstGeom>
                      <a:noFill/>
                      <a:ln>
                        <a:noFill/>
                      </a:ln>
                      <a:effectLst/>
                    </p:spPr>
                  </p:pic>
                </p:oleObj>
              </mc:Fallback>
            </mc:AlternateContent>
          </a:graphicData>
        </a:graphic>
      </p:graphicFrame>
      <p:graphicFrame>
        <p:nvGraphicFramePr>
          <p:cNvPr id="23" name="Object 3"/>
          <p:cNvGraphicFramePr>
            <a:graphicFrameLocks noChangeAspect="1"/>
          </p:cNvGraphicFramePr>
          <p:nvPr>
            <p:extLst>
              <p:ext uri="{D42A27DB-BD31-4B8C-83A1-F6EECF244321}">
                <p14:modId xmlns:p14="http://schemas.microsoft.com/office/powerpoint/2010/main" val="442630375"/>
              </p:ext>
            </p:extLst>
          </p:nvPr>
        </p:nvGraphicFramePr>
        <p:xfrm>
          <a:off x="1657350" y="309563"/>
          <a:ext cx="860425" cy="354012"/>
        </p:xfrm>
        <a:graphic>
          <a:graphicData uri="http://schemas.openxmlformats.org/presentationml/2006/ole">
            <mc:AlternateContent xmlns:mc="http://schemas.openxmlformats.org/markup-compatibility/2006">
              <mc:Choice xmlns:v="urn:schemas-microsoft-com:vml" Requires="v">
                <p:oleObj spid="_x0000_s1532690" name="Equation" r:id="rId17" imgW="495300" imgH="203200" progId="Equation.DSMT4">
                  <p:embed/>
                </p:oleObj>
              </mc:Choice>
              <mc:Fallback>
                <p:oleObj name="Equation" r:id="rId17" imgW="495300" imgH="203200" progId="Equation.DSMT4">
                  <p:embed/>
                  <p:pic>
                    <p:nvPicPr>
                      <p:cNvPr id="0" name=""/>
                      <p:cNvPicPr>
                        <a:picLocks noChangeAspect="1" noChangeArrowheads="1"/>
                      </p:cNvPicPr>
                      <p:nvPr/>
                    </p:nvPicPr>
                    <p:blipFill>
                      <a:blip r:embed="rId18"/>
                      <a:srcRect/>
                      <a:stretch>
                        <a:fillRect/>
                      </a:stretch>
                    </p:blipFill>
                    <p:spPr bwMode="auto">
                      <a:xfrm>
                        <a:off x="1657350" y="309563"/>
                        <a:ext cx="860425" cy="3540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5213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dissolv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171436" y="4338890"/>
            <a:ext cx="0" cy="1142241"/>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extLst>
              <p:ext uri="{D42A27DB-BD31-4B8C-83A1-F6EECF244321}">
                <p14:modId xmlns:p14="http://schemas.microsoft.com/office/powerpoint/2010/main" val="829175465"/>
              </p:ext>
            </p:extLst>
          </p:nvPr>
        </p:nvGraphicFramePr>
        <p:xfrm>
          <a:off x="5680798" y="4226971"/>
          <a:ext cx="1060450" cy="361950"/>
        </p:xfrm>
        <a:graphic>
          <a:graphicData uri="http://schemas.openxmlformats.org/presentationml/2006/ole">
            <mc:AlternateContent xmlns:mc="http://schemas.openxmlformats.org/markup-compatibility/2006">
              <mc:Choice xmlns:v="urn:schemas-microsoft-com:vml" Requires="v">
                <p:oleObj spid="_x0000_s1794770" name="Equation" r:id="rId4" imgW="596900" imgH="203200" progId="Equation.DSMT4">
                  <p:embed/>
                </p:oleObj>
              </mc:Choice>
              <mc:Fallback>
                <p:oleObj name="Equation" r:id="rId4" imgW="596900" imgH="203200" progId="Equation.DSMT4">
                  <p:embed/>
                  <p:pic>
                    <p:nvPicPr>
                      <p:cNvPr id="0" name=""/>
                      <p:cNvPicPr/>
                      <p:nvPr/>
                    </p:nvPicPr>
                    <p:blipFill>
                      <a:blip r:embed="rId5"/>
                      <a:stretch>
                        <a:fillRect/>
                      </a:stretch>
                    </p:blipFill>
                    <p:spPr>
                      <a:xfrm>
                        <a:off x="5680798" y="4226971"/>
                        <a:ext cx="1060450" cy="361950"/>
                      </a:xfrm>
                      <a:prstGeom prst="rect">
                        <a:avLst/>
                      </a:prstGeom>
                    </p:spPr>
                  </p:pic>
                </p:oleObj>
              </mc:Fallback>
            </mc:AlternateContent>
          </a:graphicData>
        </a:graphic>
      </p:graphicFrame>
      <p:cxnSp>
        <p:nvCxnSpPr>
          <p:cNvPr id="32" name="Straight Connector 31"/>
          <p:cNvCxnSpPr/>
          <p:nvPr/>
        </p:nvCxnSpPr>
        <p:spPr>
          <a:xfrm>
            <a:off x="5548144" y="4982276"/>
            <a:ext cx="3092428"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1" y="228903"/>
            <a:ext cx="8785729" cy="830997"/>
          </a:xfrm>
          <a:prstGeom prst="rect">
            <a:avLst/>
          </a:prstGeom>
          <a:noFill/>
        </p:spPr>
        <p:txBody>
          <a:bodyPr wrap="square" rtlCol="0">
            <a:spAutoFit/>
          </a:bodyPr>
          <a:lstStyle/>
          <a:p>
            <a:r>
              <a:rPr lang="en-US" sz="2800" dirty="0">
                <a:solidFill>
                  <a:srgbClr val="FF0000"/>
                </a:solidFill>
                <a:latin typeface="Apple Chancery"/>
                <a:cs typeface="Apple Chancery"/>
              </a:rPr>
              <a:t>Example 2: </a:t>
            </a:r>
            <a:r>
              <a:rPr lang="en-US" sz="2000" dirty="0">
                <a:solidFill>
                  <a:srgbClr val="0000FF"/>
                </a:solidFill>
                <a:latin typeface="Times New Roman"/>
                <a:cs typeface="Times New Roman"/>
              </a:rPr>
              <a:t>Consider </a:t>
            </a:r>
            <a:r>
              <a:rPr lang="en-US" sz="2000" dirty="0">
                <a:latin typeface="Times New Roman"/>
                <a:cs typeface="Times New Roman"/>
              </a:rPr>
              <a:t>two masses </a:t>
            </a:r>
            <a:r>
              <a:rPr lang="en-US" sz="2000" dirty="0">
                <a:solidFill>
                  <a:srgbClr val="FF0000"/>
                </a:solidFill>
                <a:latin typeface="Times New Roman"/>
                <a:cs typeface="Times New Roman"/>
              </a:rPr>
              <a:t>m</a:t>
            </a:r>
            <a:r>
              <a:rPr lang="en-US" sz="2000" dirty="0">
                <a:latin typeface="Times New Roman"/>
                <a:cs typeface="Times New Roman"/>
              </a:rPr>
              <a:t> and </a:t>
            </a:r>
            <a:r>
              <a:rPr lang="en-US" sz="2000" dirty="0">
                <a:solidFill>
                  <a:srgbClr val="FF0000"/>
                </a:solidFill>
                <a:latin typeface="Times New Roman"/>
                <a:cs typeface="Times New Roman"/>
              </a:rPr>
              <a:t>3m</a:t>
            </a:r>
            <a:r>
              <a:rPr lang="en-US" sz="2000" dirty="0">
                <a:latin typeface="Times New Roman"/>
                <a:cs typeface="Times New Roman"/>
              </a:rPr>
              <a:t> located a distance </a:t>
            </a:r>
            <a:r>
              <a:rPr lang="en-US" sz="2000" dirty="0">
                <a:solidFill>
                  <a:srgbClr val="FF0000"/>
                </a:solidFill>
                <a:latin typeface="Times New Roman"/>
                <a:cs typeface="Times New Roman"/>
              </a:rPr>
              <a:t>1.0 meter </a:t>
            </a:r>
            <a:r>
              <a:rPr lang="en-US" sz="2000" dirty="0">
                <a:latin typeface="Times New Roman"/>
                <a:cs typeface="Times New Roman"/>
              </a:rPr>
              <a:t>apart.  Relative to the coordinate axes shown:</a:t>
            </a:r>
            <a:endParaRPr lang="en-US" sz="2400" dirty="0">
              <a:latin typeface="Apple Chancery"/>
              <a:cs typeface="Apple Chancery"/>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769515812"/>
              </p:ext>
            </p:extLst>
          </p:nvPr>
        </p:nvGraphicFramePr>
        <p:xfrm>
          <a:off x="1150938" y="1854200"/>
          <a:ext cx="4357687" cy="1957388"/>
        </p:xfrm>
        <a:graphic>
          <a:graphicData uri="http://schemas.openxmlformats.org/presentationml/2006/ole">
            <mc:AlternateContent xmlns:mc="http://schemas.openxmlformats.org/markup-compatibility/2006">
              <mc:Choice xmlns:v="urn:schemas-microsoft-com:vml" Requires="v">
                <p:oleObj spid="_x0000_s1794771" name="Equation" r:id="rId6" imgW="2438400" imgH="1092200" progId="Equation.DSMT4">
                  <p:embed/>
                </p:oleObj>
              </mc:Choice>
              <mc:Fallback>
                <p:oleObj name="Equation" r:id="rId6" imgW="2438400" imgH="1092200" progId="Equation.DSMT4">
                  <p:embed/>
                  <p:pic>
                    <p:nvPicPr>
                      <p:cNvPr id="0" name=""/>
                      <p:cNvPicPr/>
                      <p:nvPr/>
                    </p:nvPicPr>
                    <p:blipFill>
                      <a:blip r:embed="rId7"/>
                      <a:stretch>
                        <a:fillRect/>
                      </a:stretch>
                    </p:blipFill>
                    <p:spPr>
                      <a:xfrm>
                        <a:off x="1150938" y="1854200"/>
                        <a:ext cx="4357687" cy="1957388"/>
                      </a:xfrm>
                      <a:prstGeom prst="rect">
                        <a:avLst/>
                      </a:prstGeom>
                    </p:spPr>
                  </p:pic>
                </p:oleObj>
              </mc:Fallback>
            </mc:AlternateContent>
          </a:graphicData>
        </a:graphic>
      </p:graphicFrame>
      <p:sp>
        <p:nvSpPr>
          <p:cNvPr id="54" name="TextBox 53"/>
          <p:cNvSpPr txBox="1"/>
          <p:nvPr/>
        </p:nvSpPr>
        <p:spPr>
          <a:xfrm>
            <a:off x="588819" y="1059900"/>
            <a:ext cx="4783281" cy="707886"/>
          </a:xfrm>
          <a:prstGeom prst="rect">
            <a:avLst/>
          </a:prstGeom>
          <a:noFill/>
        </p:spPr>
        <p:txBody>
          <a:bodyPr wrap="square" rtlCol="0">
            <a:spAutoFit/>
          </a:bodyPr>
          <a:lstStyle/>
          <a:p>
            <a:r>
              <a:rPr lang="en-US" sz="2000" dirty="0">
                <a:solidFill>
                  <a:srgbClr val="FF0000"/>
                </a:solidFill>
                <a:latin typeface="Apple Chancery"/>
                <a:cs typeface="Apple Chancery"/>
              </a:rPr>
              <a:t>a.) </a:t>
            </a:r>
            <a:r>
              <a:rPr lang="en-US" sz="2000" dirty="0">
                <a:solidFill>
                  <a:srgbClr val="0000FF"/>
                </a:solidFill>
                <a:latin typeface="Times New Roman"/>
                <a:cs typeface="Times New Roman"/>
              </a:rPr>
              <a:t>Determine</a:t>
            </a:r>
            <a:r>
              <a:rPr lang="en-US" sz="2000" dirty="0">
                <a:latin typeface="Times New Roman"/>
                <a:cs typeface="Times New Roman"/>
              </a:rPr>
              <a:t> the </a:t>
            </a:r>
            <a:r>
              <a:rPr lang="en-US" sz="2000" i="1" dirty="0">
                <a:solidFill>
                  <a:srgbClr val="0000FF"/>
                </a:solidFill>
                <a:latin typeface="Times New Roman"/>
                <a:cs typeface="Times New Roman"/>
              </a:rPr>
              <a:t>moment of inertia </a:t>
            </a:r>
            <a:r>
              <a:rPr lang="en-US" sz="2000" dirty="0">
                <a:latin typeface="Times New Roman"/>
                <a:cs typeface="Times New Roman"/>
              </a:rPr>
              <a:t>about the y-axis through the x-axis </a:t>
            </a:r>
            <a:r>
              <a:rPr lang="en-US" sz="2000" i="1" dirty="0">
                <a:solidFill>
                  <a:srgbClr val="FF0000"/>
                </a:solidFill>
                <a:latin typeface="Times New Roman"/>
                <a:cs typeface="Times New Roman"/>
              </a:rPr>
              <a:t>center of mass</a:t>
            </a:r>
            <a:r>
              <a:rPr lang="en-US" sz="2000" dirty="0">
                <a:latin typeface="Times New Roman"/>
                <a:cs typeface="Times New Roman"/>
              </a:rPr>
              <a:t>:</a:t>
            </a:r>
            <a:endParaRPr lang="en-US" sz="2400" dirty="0">
              <a:latin typeface="Apple Chancery"/>
              <a:cs typeface="Apple Chancery"/>
            </a:endParaRPr>
          </a:p>
        </p:txBody>
      </p:sp>
      <p:sp>
        <p:nvSpPr>
          <p:cNvPr id="19" name="TextBox 1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26.)</a:t>
            </a:r>
          </a:p>
        </p:txBody>
      </p:sp>
      <p:graphicFrame>
        <p:nvGraphicFramePr>
          <p:cNvPr id="24" name="Object 23"/>
          <p:cNvGraphicFramePr>
            <a:graphicFrameLocks noChangeAspect="1"/>
          </p:cNvGraphicFramePr>
          <p:nvPr>
            <p:extLst>
              <p:ext uri="{D42A27DB-BD31-4B8C-83A1-F6EECF244321}">
                <p14:modId xmlns:p14="http://schemas.microsoft.com/office/powerpoint/2010/main" val="585133255"/>
              </p:ext>
            </p:extLst>
          </p:nvPr>
        </p:nvGraphicFramePr>
        <p:xfrm>
          <a:off x="7537450" y="4228559"/>
          <a:ext cx="1062038" cy="360362"/>
        </p:xfrm>
        <a:graphic>
          <a:graphicData uri="http://schemas.openxmlformats.org/presentationml/2006/ole">
            <mc:AlternateContent xmlns:mc="http://schemas.openxmlformats.org/markup-compatibility/2006">
              <mc:Choice xmlns:v="urn:schemas-microsoft-com:vml" Requires="v">
                <p:oleObj spid="_x0000_s1794772" name="Equation" r:id="rId8" imgW="596900" imgH="203200" progId="Equation.DSMT4">
                  <p:embed/>
                </p:oleObj>
              </mc:Choice>
              <mc:Fallback>
                <p:oleObj name="Equation" r:id="rId8" imgW="596900" imgH="203200" progId="Equation.DSMT4">
                  <p:embed/>
                  <p:pic>
                    <p:nvPicPr>
                      <p:cNvPr id="0" name=""/>
                      <p:cNvPicPr/>
                      <p:nvPr/>
                    </p:nvPicPr>
                    <p:blipFill>
                      <a:blip r:embed="rId9"/>
                      <a:stretch>
                        <a:fillRect/>
                      </a:stretch>
                    </p:blipFill>
                    <p:spPr>
                      <a:xfrm>
                        <a:off x="7537450" y="4228559"/>
                        <a:ext cx="1062038" cy="360362"/>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536033225"/>
              </p:ext>
            </p:extLst>
          </p:nvPr>
        </p:nvGraphicFramePr>
        <p:xfrm>
          <a:off x="5727700" y="5341938"/>
          <a:ext cx="947738" cy="361950"/>
        </p:xfrm>
        <a:graphic>
          <a:graphicData uri="http://schemas.openxmlformats.org/presentationml/2006/ole">
            <mc:AlternateContent xmlns:mc="http://schemas.openxmlformats.org/markup-compatibility/2006">
              <mc:Choice xmlns:v="urn:schemas-microsoft-com:vml" Requires="v">
                <p:oleObj spid="_x0000_s1794773" name="Equation" r:id="rId10" imgW="533400" imgH="203200" progId="Equation.DSMT4">
                  <p:embed/>
                </p:oleObj>
              </mc:Choice>
              <mc:Fallback>
                <p:oleObj name="Equation" r:id="rId10" imgW="533400" imgH="203200" progId="Equation.DSMT4">
                  <p:embed/>
                  <p:pic>
                    <p:nvPicPr>
                      <p:cNvPr id="0" name=""/>
                      <p:cNvPicPr/>
                      <p:nvPr/>
                    </p:nvPicPr>
                    <p:blipFill>
                      <a:blip r:embed="rId11"/>
                      <a:stretch>
                        <a:fillRect/>
                      </a:stretch>
                    </p:blipFill>
                    <p:spPr>
                      <a:xfrm>
                        <a:off x="5727700" y="5341938"/>
                        <a:ext cx="947738" cy="36195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189575482"/>
              </p:ext>
            </p:extLst>
          </p:nvPr>
        </p:nvGraphicFramePr>
        <p:xfrm>
          <a:off x="7686675" y="5348288"/>
          <a:ext cx="812800" cy="361950"/>
        </p:xfrm>
        <a:graphic>
          <a:graphicData uri="http://schemas.openxmlformats.org/presentationml/2006/ole">
            <mc:AlternateContent xmlns:mc="http://schemas.openxmlformats.org/markup-compatibility/2006">
              <mc:Choice xmlns:v="urn:schemas-microsoft-com:vml" Requires="v">
                <p:oleObj spid="_x0000_s1794774" name="Equation" r:id="rId12" imgW="457200" imgH="203200" progId="Equation.DSMT4">
                  <p:embed/>
                </p:oleObj>
              </mc:Choice>
              <mc:Fallback>
                <p:oleObj name="Equation" r:id="rId12" imgW="457200" imgH="203200" progId="Equation.DSMT4">
                  <p:embed/>
                  <p:pic>
                    <p:nvPicPr>
                      <p:cNvPr id="0" name=""/>
                      <p:cNvPicPr/>
                      <p:nvPr/>
                    </p:nvPicPr>
                    <p:blipFill>
                      <a:blip r:embed="rId13"/>
                      <a:stretch>
                        <a:fillRect/>
                      </a:stretch>
                    </p:blipFill>
                    <p:spPr>
                      <a:xfrm>
                        <a:off x="7686675" y="5348288"/>
                        <a:ext cx="812800" cy="36195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230577034"/>
              </p:ext>
            </p:extLst>
          </p:nvPr>
        </p:nvGraphicFramePr>
        <p:xfrm>
          <a:off x="6942958" y="4276149"/>
          <a:ext cx="171810" cy="223838"/>
        </p:xfrm>
        <a:graphic>
          <a:graphicData uri="http://schemas.openxmlformats.org/presentationml/2006/ole">
            <mc:AlternateContent xmlns:mc="http://schemas.openxmlformats.org/markup-compatibility/2006">
              <mc:Choice xmlns:v="urn:schemas-microsoft-com:vml" Requires="v">
                <p:oleObj spid="_x0000_s1794775" name="Equation" r:id="rId14" imgW="127000" imgH="165100" progId="Equation.DSMT4">
                  <p:embed/>
                </p:oleObj>
              </mc:Choice>
              <mc:Fallback>
                <p:oleObj name="Equation" r:id="rId14" imgW="127000" imgH="165100" progId="Equation.DSMT4">
                  <p:embed/>
                  <p:pic>
                    <p:nvPicPr>
                      <p:cNvPr id="0" name=""/>
                      <p:cNvPicPr/>
                      <p:nvPr/>
                    </p:nvPicPr>
                    <p:blipFill>
                      <a:blip r:embed="rId15"/>
                      <a:stretch>
                        <a:fillRect/>
                      </a:stretch>
                    </p:blipFill>
                    <p:spPr>
                      <a:xfrm>
                        <a:off x="6942958" y="4276149"/>
                        <a:ext cx="171810" cy="223838"/>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618853593"/>
              </p:ext>
            </p:extLst>
          </p:nvPr>
        </p:nvGraphicFramePr>
        <p:xfrm>
          <a:off x="8499476" y="4990214"/>
          <a:ext cx="171450" cy="171450"/>
        </p:xfrm>
        <a:graphic>
          <a:graphicData uri="http://schemas.openxmlformats.org/presentationml/2006/ole">
            <mc:AlternateContent xmlns:mc="http://schemas.openxmlformats.org/markup-compatibility/2006">
              <mc:Choice xmlns:v="urn:schemas-microsoft-com:vml" Requires="v">
                <p:oleObj spid="_x0000_s1794776" name="Equation" r:id="rId16" imgW="127000" imgH="127000" progId="Equation.DSMT4">
                  <p:embed/>
                </p:oleObj>
              </mc:Choice>
              <mc:Fallback>
                <p:oleObj name="Equation" r:id="rId16" imgW="127000" imgH="127000" progId="Equation.DSMT4">
                  <p:embed/>
                  <p:pic>
                    <p:nvPicPr>
                      <p:cNvPr id="0" name=""/>
                      <p:cNvPicPr/>
                      <p:nvPr/>
                    </p:nvPicPr>
                    <p:blipFill>
                      <a:blip r:embed="rId17"/>
                      <a:stretch>
                        <a:fillRect/>
                      </a:stretch>
                    </p:blipFill>
                    <p:spPr>
                      <a:xfrm>
                        <a:off x="8499476" y="4990214"/>
                        <a:ext cx="171450" cy="171450"/>
                      </a:xfrm>
                      <a:prstGeom prst="rect">
                        <a:avLst/>
                      </a:prstGeom>
                    </p:spPr>
                  </p:pic>
                </p:oleObj>
              </mc:Fallback>
            </mc:AlternateContent>
          </a:graphicData>
        </a:graphic>
      </p:graphicFrame>
      <p:sp>
        <p:nvSpPr>
          <p:cNvPr id="2" name="Can 1"/>
          <p:cNvSpPr/>
          <p:nvPr/>
        </p:nvSpPr>
        <p:spPr>
          <a:xfrm>
            <a:off x="5862209" y="4591287"/>
            <a:ext cx="606324" cy="704047"/>
          </a:xfrm>
          <a:prstGeom prst="can">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an 28"/>
          <p:cNvSpPr/>
          <p:nvPr/>
        </p:nvSpPr>
        <p:spPr>
          <a:xfrm>
            <a:off x="7940747" y="4590402"/>
            <a:ext cx="274611" cy="704932"/>
          </a:xfrm>
          <a:prstGeom prst="can">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6468533" y="4940300"/>
            <a:ext cx="1472214" cy="80433"/>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5548144" y="2010476"/>
            <a:ext cx="3092428"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7" name="Object 36"/>
          <p:cNvGraphicFramePr>
            <a:graphicFrameLocks noChangeAspect="1"/>
          </p:cNvGraphicFramePr>
          <p:nvPr>
            <p:extLst>
              <p:ext uri="{D42A27DB-BD31-4B8C-83A1-F6EECF244321}">
                <p14:modId xmlns:p14="http://schemas.microsoft.com/office/powerpoint/2010/main" val="2222238979"/>
              </p:ext>
            </p:extLst>
          </p:nvPr>
        </p:nvGraphicFramePr>
        <p:xfrm>
          <a:off x="5595938" y="1182688"/>
          <a:ext cx="1060450" cy="361950"/>
        </p:xfrm>
        <a:graphic>
          <a:graphicData uri="http://schemas.openxmlformats.org/presentationml/2006/ole">
            <mc:AlternateContent xmlns:mc="http://schemas.openxmlformats.org/markup-compatibility/2006">
              <mc:Choice xmlns:v="urn:schemas-microsoft-com:vml" Requires="v">
                <p:oleObj spid="_x0000_s1794777" name="Equation" r:id="rId18" imgW="596900" imgH="203200" progId="Equation.DSMT4">
                  <p:embed/>
                </p:oleObj>
              </mc:Choice>
              <mc:Fallback>
                <p:oleObj name="Equation" r:id="rId18" imgW="596900" imgH="203200" progId="Equation.DSMT4">
                  <p:embed/>
                  <p:pic>
                    <p:nvPicPr>
                      <p:cNvPr id="0" name=""/>
                      <p:cNvPicPr/>
                      <p:nvPr/>
                    </p:nvPicPr>
                    <p:blipFill>
                      <a:blip r:embed="rId5"/>
                      <a:stretch>
                        <a:fillRect/>
                      </a:stretch>
                    </p:blipFill>
                    <p:spPr>
                      <a:xfrm>
                        <a:off x="5595938" y="1182688"/>
                        <a:ext cx="1060450" cy="36195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4193179022"/>
              </p:ext>
            </p:extLst>
          </p:nvPr>
        </p:nvGraphicFramePr>
        <p:xfrm>
          <a:off x="7537450" y="1182688"/>
          <a:ext cx="1062038" cy="360362"/>
        </p:xfrm>
        <a:graphic>
          <a:graphicData uri="http://schemas.openxmlformats.org/presentationml/2006/ole">
            <mc:AlternateContent xmlns:mc="http://schemas.openxmlformats.org/markup-compatibility/2006">
              <mc:Choice xmlns:v="urn:schemas-microsoft-com:vml" Requires="v">
                <p:oleObj spid="_x0000_s1794778" name="Equation" r:id="rId19" imgW="596900" imgH="203200" progId="Equation.DSMT4">
                  <p:embed/>
                </p:oleObj>
              </mc:Choice>
              <mc:Fallback>
                <p:oleObj name="Equation" r:id="rId19" imgW="596900" imgH="203200" progId="Equation.DSMT4">
                  <p:embed/>
                  <p:pic>
                    <p:nvPicPr>
                      <p:cNvPr id="0" name=""/>
                      <p:cNvPicPr/>
                      <p:nvPr/>
                    </p:nvPicPr>
                    <p:blipFill>
                      <a:blip r:embed="rId9"/>
                      <a:stretch>
                        <a:fillRect/>
                      </a:stretch>
                    </p:blipFill>
                    <p:spPr>
                      <a:xfrm>
                        <a:off x="7537450" y="1182688"/>
                        <a:ext cx="1062038" cy="360362"/>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913626446"/>
              </p:ext>
            </p:extLst>
          </p:nvPr>
        </p:nvGraphicFramePr>
        <p:xfrm>
          <a:off x="5657850" y="2351088"/>
          <a:ext cx="1084263" cy="361950"/>
        </p:xfrm>
        <a:graphic>
          <a:graphicData uri="http://schemas.openxmlformats.org/presentationml/2006/ole">
            <mc:AlternateContent xmlns:mc="http://schemas.openxmlformats.org/markup-compatibility/2006">
              <mc:Choice xmlns:v="urn:schemas-microsoft-com:vml" Requires="v">
                <p:oleObj spid="_x0000_s1794779" name="Equation" r:id="rId20" imgW="609600" imgH="203200" progId="Equation.DSMT4">
                  <p:embed/>
                </p:oleObj>
              </mc:Choice>
              <mc:Fallback>
                <p:oleObj name="Equation" r:id="rId20" imgW="609600" imgH="203200" progId="Equation.DSMT4">
                  <p:embed/>
                  <p:pic>
                    <p:nvPicPr>
                      <p:cNvPr id="0" name=""/>
                      <p:cNvPicPr/>
                      <p:nvPr/>
                    </p:nvPicPr>
                    <p:blipFill>
                      <a:blip r:embed="rId21"/>
                      <a:stretch>
                        <a:fillRect/>
                      </a:stretch>
                    </p:blipFill>
                    <p:spPr>
                      <a:xfrm>
                        <a:off x="5657850" y="2351088"/>
                        <a:ext cx="1084263" cy="36195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994142610"/>
              </p:ext>
            </p:extLst>
          </p:nvPr>
        </p:nvGraphicFramePr>
        <p:xfrm>
          <a:off x="7620000" y="2351088"/>
          <a:ext cx="947738" cy="361950"/>
        </p:xfrm>
        <a:graphic>
          <a:graphicData uri="http://schemas.openxmlformats.org/presentationml/2006/ole">
            <mc:AlternateContent xmlns:mc="http://schemas.openxmlformats.org/markup-compatibility/2006">
              <mc:Choice xmlns:v="urn:schemas-microsoft-com:vml" Requires="v">
                <p:oleObj spid="_x0000_s1794780" name="Equation" r:id="rId22" imgW="533400" imgH="203200" progId="Equation.DSMT4">
                  <p:embed/>
                </p:oleObj>
              </mc:Choice>
              <mc:Fallback>
                <p:oleObj name="Equation" r:id="rId22" imgW="533400" imgH="203200" progId="Equation.DSMT4">
                  <p:embed/>
                  <p:pic>
                    <p:nvPicPr>
                      <p:cNvPr id="0" name=""/>
                      <p:cNvPicPr/>
                      <p:nvPr/>
                    </p:nvPicPr>
                    <p:blipFill>
                      <a:blip r:embed="rId23"/>
                      <a:stretch>
                        <a:fillRect/>
                      </a:stretch>
                    </p:blipFill>
                    <p:spPr>
                      <a:xfrm>
                        <a:off x="7620000" y="2351088"/>
                        <a:ext cx="947738" cy="36195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193283801"/>
              </p:ext>
            </p:extLst>
          </p:nvPr>
        </p:nvGraphicFramePr>
        <p:xfrm>
          <a:off x="6640851" y="1544638"/>
          <a:ext cx="171810" cy="223838"/>
        </p:xfrm>
        <a:graphic>
          <a:graphicData uri="http://schemas.openxmlformats.org/presentationml/2006/ole">
            <mc:AlternateContent xmlns:mc="http://schemas.openxmlformats.org/markup-compatibility/2006">
              <mc:Choice xmlns:v="urn:schemas-microsoft-com:vml" Requires="v">
                <p:oleObj spid="_x0000_s1794781" name="Equation" r:id="rId24" imgW="127000" imgH="165100" progId="Equation.DSMT4">
                  <p:embed/>
                </p:oleObj>
              </mc:Choice>
              <mc:Fallback>
                <p:oleObj name="Equation" r:id="rId24" imgW="127000" imgH="165100" progId="Equation.DSMT4">
                  <p:embed/>
                  <p:pic>
                    <p:nvPicPr>
                      <p:cNvPr id="0" name=""/>
                      <p:cNvPicPr/>
                      <p:nvPr/>
                    </p:nvPicPr>
                    <p:blipFill>
                      <a:blip r:embed="rId15"/>
                      <a:stretch>
                        <a:fillRect/>
                      </a:stretch>
                    </p:blipFill>
                    <p:spPr>
                      <a:xfrm>
                        <a:off x="6640851" y="1544638"/>
                        <a:ext cx="171810" cy="223838"/>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3019405209"/>
              </p:ext>
            </p:extLst>
          </p:nvPr>
        </p:nvGraphicFramePr>
        <p:xfrm>
          <a:off x="8499476" y="2018414"/>
          <a:ext cx="171450" cy="171450"/>
        </p:xfrm>
        <a:graphic>
          <a:graphicData uri="http://schemas.openxmlformats.org/presentationml/2006/ole">
            <mc:AlternateContent xmlns:mc="http://schemas.openxmlformats.org/markup-compatibility/2006">
              <mc:Choice xmlns:v="urn:schemas-microsoft-com:vml" Requires="v">
                <p:oleObj spid="_x0000_s1794782" name="Equation" r:id="rId25" imgW="127000" imgH="127000" progId="Equation.DSMT4">
                  <p:embed/>
                </p:oleObj>
              </mc:Choice>
              <mc:Fallback>
                <p:oleObj name="Equation" r:id="rId25" imgW="127000" imgH="127000" progId="Equation.DSMT4">
                  <p:embed/>
                  <p:pic>
                    <p:nvPicPr>
                      <p:cNvPr id="0" name=""/>
                      <p:cNvPicPr/>
                      <p:nvPr/>
                    </p:nvPicPr>
                    <p:blipFill>
                      <a:blip r:embed="rId17"/>
                      <a:stretch>
                        <a:fillRect/>
                      </a:stretch>
                    </p:blipFill>
                    <p:spPr>
                      <a:xfrm>
                        <a:off x="8499476" y="2018414"/>
                        <a:ext cx="171450" cy="171450"/>
                      </a:xfrm>
                      <a:prstGeom prst="rect">
                        <a:avLst/>
                      </a:prstGeom>
                    </p:spPr>
                  </p:pic>
                </p:oleObj>
              </mc:Fallback>
            </mc:AlternateContent>
          </a:graphicData>
        </a:graphic>
      </p:graphicFrame>
      <p:sp>
        <p:nvSpPr>
          <p:cNvPr id="43" name="Can 42"/>
          <p:cNvSpPr/>
          <p:nvPr/>
        </p:nvSpPr>
        <p:spPr>
          <a:xfrm>
            <a:off x="5862209" y="1619487"/>
            <a:ext cx="606324" cy="704047"/>
          </a:xfrm>
          <a:prstGeom prst="can">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an 43"/>
          <p:cNvSpPr/>
          <p:nvPr/>
        </p:nvSpPr>
        <p:spPr>
          <a:xfrm>
            <a:off x="7940747" y="1618602"/>
            <a:ext cx="274611" cy="704932"/>
          </a:xfrm>
          <a:prstGeom prst="can">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468533" y="1968500"/>
            <a:ext cx="1472214" cy="80433"/>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588819" y="3796611"/>
            <a:ext cx="4783281" cy="707886"/>
          </a:xfrm>
          <a:prstGeom prst="rect">
            <a:avLst/>
          </a:prstGeom>
          <a:noFill/>
        </p:spPr>
        <p:txBody>
          <a:bodyPr wrap="square" rtlCol="0">
            <a:spAutoFit/>
          </a:bodyPr>
          <a:lstStyle/>
          <a:p>
            <a:r>
              <a:rPr lang="en-US" sz="2000" dirty="0">
                <a:solidFill>
                  <a:srgbClr val="FF0000"/>
                </a:solidFill>
                <a:latin typeface="Apple Chancery"/>
                <a:cs typeface="Apple Chancery"/>
              </a:rPr>
              <a:t>b.) </a:t>
            </a:r>
            <a:r>
              <a:rPr lang="en-US" sz="2000" dirty="0">
                <a:solidFill>
                  <a:srgbClr val="0000FF"/>
                </a:solidFill>
                <a:latin typeface="Times New Roman"/>
                <a:cs typeface="Times New Roman"/>
              </a:rPr>
              <a:t>Determine</a:t>
            </a:r>
            <a:r>
              <a:rPr lang="en-US" sz="2000" dirty="0">
                <a:latin typeface="Times New Roman"/>
                <a:cs typeface="Times New Roman"/>
              </a:rPr>
              <a:t> the </a:t>
            </a:r>
            <a:r>
              <a:rPr lang="en-US" sz="2000" i="1" dirty="0">
                <a:solidFill>
                  <a:srgbClr val="0000FF"/>
                </a:solidFill>
                <a:latin typeface="Times New Roman"/>
                <a:cs typeface="Times New Roman"/>
              </a:rPr>
              <a:t>moment of inertia </a:t>
            </a:r>
            <a:r>
              <a:rPr lang="en-US" sz="2000" dirty="0">
                <a:latin typeface="Times New Roman"/>
                <a:cs typeface="Times New Roman"/>
              </a:rPr>
              <a:t>about the y-axis as shown:</a:t>
            </a:r>
            <a:endParaRPr lang="en-US" sz="2400" dirty="0">
              <a:latin typeface="Apple Chancery"/>
              <a:cs typeface="Apple Chancery"/>
            </a:endParaRPr>
          </a:p>
        </p:txBody>
      </p:sp>
      <p:graphicFrame>
        <p:nvGraphicFramePr>
          <p:cNvPr id="61" name="Object 60"/>
          <p:cNvGraphicFramePr>
            <a:graphicFrameLocks noChangeAspect="1"/>
          </p:cNvGraphicFramePr>
          <p:nvPr>
            <p:extLst>
              <p:ext uri="{D42A27DB-BD31-4B8C-83A1-F6EECF244321}">
                <p14:modId xmlns:p14="http://schemas.microsoft.com/office/powerpoint/2010/main" val="3600954763"/>
              </p:ext>
            </p:extLst>
          </p:nvPr>
        </p:nvGraphicFramePr>
        <p:xfrm>
          <a:off x="1289050" y="4546600"/>
          <a:ext cx="4084638" cy="1957388"/>
        </p:xfrm>
        <a:graphic>
          <a:graphicData uri="http://schemas.openxmlformats.org/presentationml/2006/ole">
            <mc:AlternateContent xmlns:mc="http://schemas.openxmlformats.org/markup-compatibility/2006">
              <mc:Choice xmlns:v="urn:schemas-microsoft-com:vml" Requires="v">
                <p:oleObj spid="_x0000_s1794783" name="Equation" r:id="rId26" imgW="2286000" imgH="1092200" progId="Equation.DSMT4">
                  <p:embed/>
                </p:oleObj>
              </mc:Choice>
              <mc:Fallback>
                <p:oleObj name="Equation" r:id="rId26" imgW="2286000" imgH="1092200" progId="Equation.DSMT4">
                  <p:embed/>
                  <p:pic>
                    <p:nvPicPr>
                      <p:cNvPr id="0" name=""/>
                      <p:cNvPicPr/>
                      <p:nvPr/>
                    </p:nvPicPr>
                    <p:blipFill>
                      <a:blip r:embed="rId27"/>
                      <a:stretch>
                        <a:fillRect/>
                      </a:stretch>
                    </p:blipFill>
                    <p:spPr>
                      <a:xfrm>
                        <a:off x="1289050" y="4546600"/>
                        <a:ext cx="4084638" cy="1957388"/>
                      </a:xfrm>
                      <a:prstGeom prst="rect">
                        <a:avLst/>
                      </a:prstGeom>
                    </p:spPr>
                  </p:pic>
                </p:oleObj>
              </mc:Fallback>
            </mc:AlternateContent>
          </a:graphicData>
        </a:graphic>
      </p:graphicFrame>
      <p:cxnSp>
        <p:nvCxnSpPr>
          <p:cNvPr id="64" name="Straight Connector 63"/>
          <p:cNvCxnSpPr/>
          <p:nvPr/>
        </p:nvCxnSpPr>
        <p:spPr>
          <a:xfrm>
            <a:off x="6839360" y="1619487"/>
            <a:ext cx="0" cy="704047"/>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61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dissolve">
                                      <p:cBhvr>
                                        <p:cTn id="12" dur="500"/>
                                        <p:tgtEl>
                                          <p:spTgt spid="48"/>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500"/>
                                        <p:tgtEl>
                                          <p:spTgt spid="23"/>
                                        </p:tgtEl>
                                      </p:cBhvr>
                                    </p:animEffect>
                                  </p:childTnLst>
                                </p:cTn>
                              </p:par>
                              <p:par>
                                <p:cTn id="19" presetID="9"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par>
                                <p:cTn id="22" presetID="9"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par>
                                <p:cTn id="25" presetID="9"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par>
                                <p:cTn id="28" presetID="9"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par>
                                <p:cTn id="31" presetID="9"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par>
                                <p:cTn id="34" presetID="9"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500"/>
                                        <p:tgtEl>
                                          <p:spTgt spid="2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ssolve">
                                      <p:cBhvr>
                                        <p:cTn id="42" dur="500"/>
                                        <p:tgtEl>
                                          <p:spTgt spid="2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dissolv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dissolve">
                                      <p:cBhvr>
                                        <p:cTn id="5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3" grpId="0" animBg="1"/>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1" y="228903"/>
            <a:ext cx="8785729" cy="830997"/>
          </a:xfrm>
          <a:prstGeom prst="rect">
            <a:avLst/>
          </a:prstGeom>
          <a:noFill/>
        </p:spPr>
        <p:txBody>
          <a:bodyPr wrap="square" rtlCol="0">
            <a:spAutoFit/>
          </a:bodyPr>
          <a:lstStyle/>
          <a:p>
            <a:r>
              <a:rPr lang="en-US" sz="2000" dirty="0">
                <a:solidFill>
                  <a:srgbClr val="FF0000"/>
                </a:solidFill>
                <a:latin typeface="Apple Chancery"/>
                <a:cs typeface="Apple Chancery"/>
              </a:rPr>
              <a:t>Notice</a:t>
            </a:r>
            <a:r>
              <a:rPr lang="en-US" sz="2800" dirty="0">
                <a:solidFill>
                  <a:srgbClr val="FF0000"/>
                </a:solidFill>
                <a:latin typeface="Apple Chancery"/>
                <a:cs typeface="Apple Chancery"/>
              </a:rPr>
              <a:t> </a:t>
            </a:r>
            <a:r>
              <a:rPr lang="en-US" sz="2000" dirty="0">
                <a:latin typeface="Times New Roman"/>
                <a:cs typeface="Times New Roman"/>
              </a:rPr>
              <a:t>the </a:t>
            </a:r>
            <a:r>
              <a:rPr lang="en-US" sz="2000" i="1" dirty="0">
                <a:solidFill>
                  <a:srgbClr val="0000FF"/>
                </a:solidFill>
                <a:latin typeface="Times New Roman"/>
                <a:cs typeface="Times New Roman"/>
              </a:rPr>
              <a:t>moment of inertia </a:t>
            </a:r>
            <a:r>
              <a:rPr lang="en-US" sz="2000" dirty="0">
                <a:latin typeface="Times New Roman"/>
                <a:cs typeface="Times New Roman"/>
              </a:rPr>
              <a:t>about the </a:t>
            </a:r>
            <a:r>
              <a:rPr lang="en-US" sz="2000" i="1" dirty="0">
                <a:solidFill>
                  <a:srgbClr val="FF0000"/>
                </a:solidFill>
                <a:latin typeface="Times New Roman"/>
                <a:cs typeface="Times New Roman"/>
              </a:rPr>
              <a:t>center of mass </a:t>
            </a:r>
            <a:r>
              <a:rPr lang="en-US" sz="2000" dirty="0">
                <a:latin typeface="Times New Roman"/>
                <a:cs typeface="Times New Roman"/>
              </a:rPr>
              <a:t>is </a:t>
            </a:r>
            <a:r>
              <a:rPr lang="en-US" sz="2000" dirty="0">
                <a:solidFill>
                  <a:srgbClr val="FF0000"/>
                </a:solidFill>
                <a:latin typeface="Times New Roman"/>
                <a:cs typeface="Times New Roman"/>
              </a:rPr>
              <a:t>smaller than about</a:t>
            </a:r>
            <a:r>
              <a:rPr lang="en-US" sz="2000" dirty="0">
                <a:latin typeface="Times New Roman"/>
                <a:cs typeface="Times New Roman"/>
              </a:rPr>
              <a:t> the </a:t>
            </a:r>
            <a:r>
              <a:rPr lang="en-US" sz="2000" dirty="0">
                <a:solidFill>
                  <a:srgbClr val="FF0000"/>
                </a:solidFill>
                <a:latin typeface="Times New Roman"/>
                <a:cs typeface="Times New Roman"/>
              </a:rPr>
              <a:t>other axes </a:t>
            </a:r>
            <a:r>
              <a:rPr lang="en-US" sz="2000" dirty="0">
                <a:latin typeface="Times New Roman"/>
                <a:cs typeface="Times New Roman"/>
              </a:rPr>
              <a:t>denoted.  This is always true.       is always a minimum.</a:t>
            </a:r>
            <a:endParaRPr lang="en-US" sz="2400" dirty="0">
              <a:latin typeface="Apple Chancery"/>
              <a:cs typeface="Apple Chancery"/>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494204434"/>
              </p:ext>
            </p:extLst>
          </p:nvPr>
        </p:nvGraphicFramePr>
        <p:xfrm>
          <a:off x="2896733" y="3848100"/>
          <a:ext cx="2790825" cy="1957388"/>
        </p:xfrm>
        <a:graphic>
          <a:graphicData uri="http://schemas.openxmlformats.org/presentationml/2006/ole">
            <mc:AlternateContent xmlns:mc="http://schemas.openxmlformats.org/markup-compatibility/2006">
              <mc:Choice xmlns:v="urn:schemas-microsoft-com:vml" Requires="v">
                <p:oleObj spid="_x0000_s1672277" name="Equation" r:id="rId4" imgW="1562100" imgH="1092200" progId="Equation.DSMT4">
                  <p:embed/>
                </p:oleObj>
              </mc:Choice>
              <mc:Fallback>
                <p:oleObj name="Equation" r:id="rId4" imgW="1562100" imgH="1092200" progId="Equation.DSMT4">
                  <p:embed/>
                  <p:pic>
                    <p:nvPicPr>
                      <p:cNvPr id="0" name=""/>
                      <p:cNvPicPr/>
                      <p:nvPr/>
                    </p:nvPicPr>
                    <p:blipFill>
                      <a:blip r:embed="rId5"/>
                      <a:stretch>
                        <a:fillRect/>
                      </a:stretch>
                    </p:blipFill>
                    <p:spPr>
                      <a:xfrm>
                        <a:off x="2896733" y="3848100"/>
                        <a:ext cx="2790825" cy="1957388"/>
                      </a:xfrm>
                      <a:prstGeom prst="rect">
                        <a:avLst/>
                      </a:prstGeom>
                    </p:spPr>
                  </p:pic>
                </p:oleObj>
              </mc:Fallback>
            </mc:AlternateContent>
          </a:graphicData>
        </a:graphic>
      </p:graphicFrame>
      <p:sp>
        <p:nvSpPr>
          <p:cNvPr id="54" name="TextBox 53"/>
          <p:cNvSpPr txBox="1"/>
          <p:nvPr/>
        </p:nvSpPr>
        <p:spPr>
          <a:xfrm>
            <a:off x="601520" y="1102636"/>
            <a:ext cx="4240355" cy="707886"/>
          </a:xfrm>
          <a:prstGeom prst="rect">
            <a:avLst/>
          </a:prstGeom>
          <a:noFill/>
        </p:spPr>
        <p:txBody>
          <a:bodyPr wrap="square" rtlCol="0">
            <a:spAutoFit/>
          </a:bodyPr>
          <a:lstStyle/>
          <a:p>
            <a:r>
              <a:rPr lang="en-US" sz="2000" dirty="0">
                <a:solidFill>
                  <a:srgbClr val="FF0000"/>
                </a:solidFill>
                <a:latin typeface="Apple Chancery"/>
                <a:cs typeface="Apple Chancery"/>
              </a:rPr>
              <a:t>c.) </a:t>
            </a:r>
            <a:r>
              <a:rPr lang="en-US" sz="2000" dirty="0">
                <a:solidFill>
                  <a:srgbClr val="0000FF"/>
                </a:solidFill>
                <a:latin typeface="Times New Roman"/>
                <a:cs typeface="Times New Roman"/>
              </a:rPr>
              <a:t>Determine</a:t>
            </a:r>
            <a:r>
              <a:rPr lang="en-US" sz="2000" dirty="0">
                <a:latin typeface="Times New Roman"/>
                <a:cs typeface="Times New Roman"/>
              </a:rPr>
              <a:t> the </a:t>
            </a:r>
            <a:r>
              <a:rPr lang="en-US" sz="2000" i="1" dirty="0">
                <a:solidFill>
                  <a:srgbClr val="0000FF"/>
                </a:solidFill>
                <a:latin typeface="Times New Roman"/>
                <a:cs typeface="Times New Roman"/>
              </a:rPr>
              <a:t>moment of inertia </a:t>
            </a:r>
            <a:r>
              <a:rPr lang="en-US" sz="2000" dirty="0">
                <a:latin typeface="Times New Roman"/>
                <a:cs typeface="Times New Roman"/>
              </a:rPr>
              <a:t>about the x-axis:</a:t>
            </a:r>
            <a:endParaRPr lang="en-US" sz="2400" dirty="0">
              <a:latin typeface="Apple Chancery"/>
              <a:cs typeface="Apple Chancery"/>
            </a:endParaRPr>
          </a:p>
        </p:txBody>
      </p:sp>
      <p:sp>
        <p:nvSpPr>
          <p:cNvPr id="19" name="TextBox 1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27.)</a:t>
            </a:r>
          </a:p>
        </p:txBody>
      </p:sp>
      <p:cxnSp>
        <p:nvCxnSpPr>
          <p:cNvPr id="36" name="Straight Connector 35"/>
          <p:cNvCxnSpPr/>
          <p:nvPr/>
        </p:nvCxnSpPr>
        <p:spPr>
          <a:xfrm>
            <a:off x="5446544" y="2759776"/>
            <a:ext cx="3092428"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37" name="Object 36"/>
          <p:cNvGraphicFramePr>
            <a:graphicFrameLocks noChangeAspect="1"/>
          </p:cNvGraphicFramePr>
          <p:nvPr>
            <p:extLst>
              <p:ext uri="{D42A27DB-BD31-4B8C-83A1-F6EECF244321}">
                <p14:modId xmlns:p14="http://schemas.microsoft.com/office/powerpoint/2010/main" val="548228902"/>
              </p:ext>
            </p:extLst>
          </p:nvPr>
        </p:nvGraphicFramePr>
        <p:xfrm>
          <a:off x="5735108" y="1186701"/>
          <a:ext cx="1060450" cy="361950"/>
        </p:xfrm>
        <a:graphic>
          <a:graphicData uri="http://schemas.openxmlformats.org/presentationml/2006/ole">
            <mc:AlternateContent xmlns:mc="http://schemas.openxmlformats.org/markup-compatibility/2006">
              <mc:Choice xmlns:v="urn:schemas-microsoft-com:vml" Requires="v">
                <p:oleObj spid="_x0000_s1672278" name="Equation" r:id="rId6" imgW="596900" imgH="203200" progId="Equation.DSMT4">
                  <p:embed/>
                </p:oleObj>
              </mc:Choice>
              <mc:Fallback>
                <p:oleObj name="Equation" r:id="rId6" imgW="596900" imgH="203200" progId="Equation.DSMT4">
                  <p:embed/>
                  <p:pic>
                    <p:nvPicPr>
                      <p:cNvPr id="0" name=""/>
                      <p:cNvPicPr/>
                      <p:nvPr/>
                    </p:nvPicPr>
                    <p:blipFill>
                      <a:blip r:embed="rId7"/>
                      <a:stretch>
                        <a:fillRect/>
                      </a:stretch>
                    </p:blipFill>
                    <p:spPr>
                      <a:xfrm>
                        <a:off x="5735108" y="1186701"/>
                        <a:ext cx="1060450" cy="36195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84170288"/>
              </p:ext>
            </p:extLst>
          </p:nvPr>
        </p:nvGraphicFramePr>
        <p:xfrm>
          <a:off x="7583343" y="1186701"/>
          <a:ext cx="1062038" cy="360362"/>
        </p:xfrm>
        <a:graphic>
          <a:graphicData uri="http://schemas.openxmlformats.org/presentationml/2006/ole">
            <mc:AlternateContent xmlns:mc="http://schemas.openxmlformats.org/markup-compatibility/2006">
              <mc:Choice xmlns:v="urn:schemas-microsoft-com:vml" Requires="v">
                <p:oleObj spid="_x0000_s1672279" name="Equation" r:id="rId8" imgW="596900" imgH="203200" progId="Equation.DSMT4">
                  <p:embed/>
                </p:oleObj>
              </mc:Choice>
              <mc:Fallback>
                <p:oleObj name="Equation" r:id="rId8" imgW="596900" imgH="203200" progId="Equation.DSMT4">
                  <p:embed/>
                  <p:pic>
                    <p:nvPicPr>
                      <p:cNvPr id="0" name=""/>
                      <p:cNvPicPr/>
                      <p:nvPr/>
                    </p:nvPicPr>
                    <p:blipFill>
                      <a:blip r:embed="rId9"/>
                      <a:stretch>
                        <a:fillRect/>
                      </a:stretch>
                    </p:blipFill>
                    <p:spPr>
                      <a:xfrm>
                        <a:off x="7583343" y="1186701"/>
                        <a:ext cx="1062038" cy="360362"/>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199209715"/>
              </p:ext>
            </p:extLst>
          </p:nvPr>
        </p:nvGraphicFramePr>
        <p:xfrm>
          <a:off x="5715000" y="2798763"/>
          <a:ext cx="927100" cy="361950"/>
        </p:xfrm>
        <a:graphic>
          <a:graphicData uri="http://schemas.openxmlformats.org/presentationml/2006/ole">
            <mc:AlternateContent xmlns:mc="http://schemas.openxmlformats.org/markup-compatibility/2006">
              <mc:Choice xmlns:v="urn:schemas-microsoft-com:vml" Requires="v">
                <p:oleObj spid="_x0000_s1672280" name="Equation" r:id="rId10" imgW="520700" imgH="203200" progId="Equation.DSMT4">
                  <p:embed/>
                </p:oleObj>
              </mc:Choice>
              <mc:Fallback>
                <p:oleObj name="Equation" r:id="rId10" imgW="520700" imgH="203200" progId="Equation.DSMT4">
                  <p:embed/>
                  <p:pic>
                    <p:nvPicPr>
                      <p:cNvPr id="0" name=""/>
                      <p:cNvPicPr/>
                      <p:nvPr/>
                    </p:nvPicPr>
                    <p:blipFill>
                      <a:blip r:embed="rId11"/>
                      <a:stretch>
                        <a:fillRect/>
                      </a:stretch>
                    </p:blipFill>
                    <p:spPr>
                      <a:xfrm>
                        <a:off x="5715000" y="2798763"/>
                        <a:ext cx="927100" cy="36195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2355875780"/>
              </p:ext>
            </p:extLst>
          </p:nvPr>
        </p:nvGraphicFramePr>
        <p:xfrm>
          <a:off x="7461250" y="2798763"/>
          <a:ext cx="1062038" cy="361950"/>
        </p:xfrm>
        <a:graphic>
          <a:graphicData uri="http://schemas.openxmlformats.org/presentationml/2006/ole">
            <mc:AlternateContent xmlns:mc="http://schemas.openxmlformats.org/markup-compatibility/2006">
              <mc:Choice xmlns:v="urn:schemas-microsoft-com:vml" Requires="v">
                <p:oleObj spid="_x0000_s1672281" name="Equation" r:id="rId12" imgW="596900" imgH="203200" progId="Equation.DSMT4">
                  <p:embed/>
                </p:oleObj>
              </mc:Choice>
              <mc:Fallback>
                <p:oleObj name="Equation" r:id="rId12" imgW="596900" imgH="203200" progId="Equation.DSMT4">
                  <p:embed/>
                  <p:pic>
                    <p:nvPicPr>
                      <p:cNvPr id="0" name=""/>
                      <p:cNvPicPr/>
                      <p:nvPr/>
                    </p:nvPicPr>
                    <p:blipFill>
                      <a:blip r:embed="rId13"/>
                      <a:stretch>
                        <a:fillRect/>
                      </a:stretch>
                    </p:blipFill>
                    <p:spPr>
                      <a:xfrm>
                        <a:off x="7461250" y="2798763"/>
                        <a:ext cx="1062038" cy="36195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091430716"/>
              </p:ext>
            </p:extLst>
          </p:nvPr>
        </p:nvGraphicFramePr>
        <p:xfrm>
          <a:off x="5355866" y="1235916"/>
          <a:ext cx="171810" cy="223838"/>
        </p:xfrm>
        <a:graphic>
          <a:graphicData uri="http://schemas.openxmlformats.org/presentationml/2006/ole">
            <mc:AlternateContent xmlns:mc="http://schemas.openxmlformats.org/markup-compatibility/2006">
              <mc:Choice xmlns:v="urn:schemas-microsoft-com:vml" Requires="v">
                <p:oleObj spid="_x0000_s1672282" name="Equation" r:id="rId14" imgW="127000" imgH="165100" progId="Equation.DSMT4">
                  <p:embed/>
                </p:oleObj>
              </mc:Choice>
              <mc:Fallback>
                <p:oleObj name="Equation" r:id="rId14" imgW="127000" imgH="165100" progId="Equation.DSMT4">
                  <p:embed/>
                  <p:pic>
                    <p:nvPicPr>
                      <p:cNvPr id="0" name=""/>
                      <p:cNvPicPr/>
                      <p:nvPr/>
                    </p:nvPicPr>
                    <p:blipFill>
                      <a:blip r:embed="rId15"/>
                      <a:stretch>
                        <a:fillRect/>
                      </a:stretch>
                    </p:blipFill>
                    <p:spPr>
                      <a:xfrm>
                        <a:off x="5355866" y="1235916"/>
                        <a:ext cx="171810" cy="223838"/>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180156857"/>
              </p:ext>
            </p:extLst>
          </p:nvPr>
        </p:nvGraphicFramePr>
        <p:xfrm>
          <a:off x="8575531" y="2773363"/>
          <a:ext cx="171450" cy="171450"/>
        </p:xfrm>
        <a:graphic>
          <a:graphicData uri="http://schemas.openxmlformats.org/presentationml/2006/ole">
            <mc:AlternateContent xmlns:mc="http://schemas.openxmlformats.org/markup-compatibility/2006">
              <mc:Choice xmlns:v="urn:schemas-microsoft-com:vml" Requires="v">
                <p:oleObj spid="_x0000_s1672283" name="Equation" r:id="rId16" imgW="127000" imgH="127000" progId="Equation.DSMT4">
                  <p:embed/>
                </p:oleObj>
              </mc:Choice>
              <mc:Fallback>
                <p:oleObj name="Equation" r:id="rId16" imgW="127000" imgH="127000" progId="Equation.DSMT4">
                  <p:embed/>
                  <p:pic>
                    <p:nvPicPr>
                      <p:cNvPr id="0" name=""/>
                      <p:cNvPicPr/>
                      <p:nvPr/>
                    </p:nvPicPr>
                    <p:blipFill>
                      <a:blip r:embed="rId17"/>
                      <a:stretch>
                        <a:fillRect/>
                      </a:stretch>
                    </p:blipFill>
                    <p:spPr>
                      <a:xfrm>
                        <a:off x="8575531" y="2773363"/>
                        <a:ext cx="171450" cy="171450"/>
                      </a:xfrm>
                      <a:prstGeom prst="rect">
                        <a:avLst/>
                      </a:prstGeom>
                    </p:spPr>
                  </p:pic>
                </p:oleObj>
              </mc:Fallback>
            </mc:AlternateContent>
          </a:graphicData>
        </a:graphic>
      </p:graphicFrame>
      <p:sp>
        <p:nvSpPr>
          <p:cNvPr id="43" name="Can 42"/>
          <p:cNvSpPr/>
          <p:nvPr/>
        </p:nvSpPr>
        <p:spPr>
          <a:xfrm>
            <a:off x="5862209" y="1619487"/>
            <a:ext cx="606324" cy="704047"/>
          </a:xfrm>
          <a:prstGeom prst="can">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an 43"/>
          <p:cNvSpPr/>
          <p:nvPr/>
        </p:nvSpPr>
        <p:spPr>
          <a:xfrm>
            <a:off x="7940747" y="1618602"/>
            <a:ext cx="274611" cy="704932"/>
          </a:xfrm>
          <a:prstGeom prst="can">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468533" y="1968500"/>
            <a:ext cx="1472214" cy="80433"/>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5547858" y="1367676"/>
            <a:ext cx="0" cy="1516812"/>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1593172057"/>
              </p:ext>
            </p:extLst>
          </p:nvPr>
        </p:nvGraphicFramePr>
        <p:xfrm>
          <a:off x="4752975" y="1787525"/>
          <a:ext cx="723900" cy="360363"/>
        </p:xfrm>
        <a:graphic>
          <a:graphicData uri="http://schemas.openxmlformats.org/presentationml/2006/ole">
            <mc:AlternateContent xmlns:mc="http://schemas.openxmlformats.org/markup-compatibility/2006">
              <mc:Choice xmlns:v="urn:schemas-microsoft-com:vml" Requires="v">
                <p:oleObj spid="_x0000_s1672284" name="Equation" r:id="rId18" imgW="406400" imgH="203200" progId="Equation.DSMT4">
                  <p:embed/>
                </p:oleObj>
              </mc:Choice>
              <mc:Fallback>
                <p:oleObj name="Equation" r:id="rId18" imgW="406400" imgH="203200" progId="Equation.DSMT4">
                  <p:embed/>
                  <p:pic>
                    <p:nvPicPr>
                      <p:cNvPr id="0" name=""/>
                      <p:cNvPicPr/>
                      <p:nvPr/>
                    </p:nvPicPr>
                    <p:blipFill>
                      <a:blip r:embed="rId19"/>
                      <a:stretch>
                        <a:fillRect/>
                      </a:stretch>
                    </p:blipFill>
                    <p:spPr>
                      <a:xfrm>
                        <a:off x="4752975" y="1787525"/>
                        <a:ext cx="723900" cy="360363"/>
                      </a:xfrm>
                      <a:prstGeom prst="rect">
                        <a:avLst/>
                      </a:prstGeom>
                    </p:spPr>
                  </p:pic>
                </p:oleObj>
              </mc:Fallback>
            </mc:AlternateContent>
          </a:graphicData>
        </a:graphic>
      </p:graphicFrame>
      <p:sp>
        <p:nvSpPr>
          <p:cNvPr id="35" name="TextBox 34"/>
          <p:cNvSpPr txBox="1"/>
          <p:nvPr/>
        </p:nvSpPr>
        <p:spPr>
          <a:xfrm>
            <a:off x="322120" y="1868825"/>
            <a:ext cx="4430856" cy="1631216"/>
          </a:xfrm>
          <a:prstGeom prst="rect">
            <a:avLst/>
          </a:prstGeom>
          <a:noFill/>
        </p:spPr>
        <p:txBody>
          <a:bodyPr wrap="square" rtlCol="0">
            <a:spAutoFit/>
          </a:bodyPr>
          <a:lstStyle/>
          <a:p>
            <a:r>
              <a:rPr lang="en-US" sz="2000" dirty="0">
                <a:solidFill>
                  <a:srgbClr val="FF0000"/>
                </a:solidFill>
                <a:latin typeface="Apple Chancery"/>
                <a:cs typeface="Apple Chancery"/>
              </a:rPr>
              <a:t>So what is this </a:t>
            </a:r>
            <a:r>
              <a:rPr lang="en-US" sz="2000" dirty="0">
                <a:latin typeface="Times New Roman"/>
                <a:cs typeface="Times New Roman"/>
              </a:rPr>
              <a:t>approach </a:t>
            </a:r>
            <a:r>
              <a:rPr lang="en-US" sz="2000" dirty="0">
                <a:solidFill>
                  <a:srgbClr val="FF0000"/>
                </a:solidFill>
                <a:latin typeface="Times New Roman"/>
                <a:cs typeface="Times New Roman"/>
              </a:rPr>
              <a:t>asking</a:t>
            </a:r>
            <a:r>
              <a:rPr lang="en-US" sz="2000" dirty="0">
                <a:latin typeface="Times New Roman"/>
                <a:cs typeface="Times New Roman"/>
              </a:rPr>
              <a:t> you to do?  It is asking that you </a:t>
            </a:r>
            <a:r>
              <a:rPr lang="en-US" sz="2000" dirty="0">
                <a:solidFill>
                  <a:srgbClr val="0000FF"/>
                </a:solidFill>
                <a:latin typeface="Times New Roman"/>
                <a:cs typeface="Times New Roman"/>
              </a:rPr>
              <a:t>begin at the axis </a:t>
            </a:r>
            <a:r>
              <a:rPr lang="en-US" sz="2000" dirty="0">
                <a:latin typeface="Times New Roman"/>
                <a:cs typeface="Times New Roman"/>
              </a:rPr>
              <a:t>of interest, </a:t>
            </a:r>
            <a:r>
              <a:rPr lang="en-US" sz="2000" dirty="0">
                <a:solidFill>
                  <a:srgbClr val="FF0000"/>
                </a:solidFill>
                <a:latin typeface="Times New Roman"/>
                <a:cs typeface="Times New Roman"/>
              </a:rPr>
              <a:t>proceed outward until you run into </a:t>
            </a:r>
            <a:r>
              <a:rPr lang="en-US" sz="2000" dirty="0">
                <a:latin typeface="Times New Roman"/>
                <a:cs typeface="Times New Roman"/>
              </a:rPr>
              <a:t>some </a:t>
            </a:r>
            <a:r>
              <a:rPr lang="en-US" sz="2000" dirty="0">
                <a:solidFill>
                  <a:srgbClr val="FF0000"/>
                </a:solidFill>
                <a:latin typeface="Times New Roman"/>
                <a:cs typeface="Times New Roman"/>
              </a:rPr>
              <a:t>mass</a:t>
            </a:r>
            <a:r>
              <a:rPr lang="en-US" sz="2000" dirty="0">
                <a:latin typeface="Times New Roman"/>
                <a:cs typeface="Times New Roman"/>
              </a:rPr>
              <a:t>, </a:t>
            </a:r>
            <a:r>
              <a:rPr lang="en-US" sz="2000" dirty="0">
                <a:solidFill>
                  <a:srgbClr val="0000FF"/>
                </a:solidFill>
                <a:latin typeface="Times New Roman"/>
                <a:cs typeface="Times New Roman"/>
              </a:rPr>
              <a:t>multiply the mass by the distance-out-quantity-squared</a:t>
            </a:r>
            <a:r>
              <a:rPr lang="en-US" sz="2000" dirty="0">
                <a:latin typeface="Times New Roman"/>
                <a:cs typeface="Times New Roman"/>
              </a:rPr>
              <a:t>, and </a:t>
            </a:r>
            <a:r>
              <a:rPr lang="en-US" sz="2000" dirty="0">
                <a:solidFill>
                  <a:srgbClr val="008000"/>
                </a:solidFill>
                <a:latin typeface="Times New Roman"/>
                <a:cs typeface="Times New Roman"/>
              </a:rPr>
              <a:t>sum </a:t>
            </a:r>
            <a:r>
              <a:rPr lang="en-US" sz="2000" dirty="0">
                <a:solidFill>
                  <a:srgbClr val="0000FF"/>
                </a:solidFill>
                <a:latin typeface="Times New Roman"/>
                <a:cs typeface="Times New Roman"/>
              </a:rPr>
              <a:t> </a:t>
            </a:r>
            <a:endParaRPr lang="en-US" sz="2000" dirty="0">
              <a:solidFill>
                <a:srgbClr val="FF0000"/>
              </a:solidFill>
              <a:latin typeface="Apple Chancery"/>
              <a:cs typeface="Apple Chancery"/>
            </a:endParaRPr>
          </a:p>
        </p:txBody>
      </p:sp>
      <p:sp>
        <p:nvSpPr>
          <p:cNvPr id="45" name="TextBox 44"/>
          <p:cNvSpPr txBox="1"/>
          <p:nvPr/>
        </p:nvSpPr>
        <p:spPr>
          <a:xfrm>
            <a:off x="318129" y="3400286"/>
            <a:ext cx="8673471" cy="400110"/>
          </a:xfrm>
          <a:prstGeom prst="rect">
            <a:avLst/>
          </a:prstGeom>
          <a:noFill/>
        </p:spPr>
        <p:txBody>
          <a:bodyPr wrap="square" rtlCol="0">
            <a:spAutoFit/>
          </a:bodyPr>
          <a:lstStyle/>
          <a:p>
            <a:r>
              <a:rPr lang="en-US" sz="2000" dirty="0">
                <a:solidFill>
                  <a:srgbClr val="008000"/>
                </a:solidFill>
                <a:latin typeface="Times New Roman"/>
                <a:cs typeface="Times New Roman"/>
              </a:rPr>
              <a:t>all </a:t>
            </a:r>
            <a:r>
              <a:rPr lang="en-US" sz="2000" dirty="0">
                <a:latin typeface="Times New Roman"/>
                <a:cs typeface="Times New Roman"/>
              </a:rPr>
              <a:t>those </a:t>
            </a:r>
            <a:r>
              <a:rPr lang="en-US" sz="2000" dirty="0">
                <a:solidFill>
                  <a:srgbClr val="008000"/>
                </a:solidFill>
                <a:latin typeface="Times New Roman"/>
                <a:cs typeface="Times New Roman"/>
              </a:rPr>
              <a:t>quantities up</a:t>
            </a:r>
            <a:r>
              <a:rPr lang="en-US" sz="2000" dirty="0">
                <a:latin typeface="Times New Roman"/>
                <a:cs typeface="Times New Roman"/>
              </a:rPr>
              <a:t>.  For this problem, that will look like:</a:t>
            </a:r>
            <a:endParaRPr lang="en-US" sz="2400" dirty="0">
              <a:latin typeface="Apple Chancery"/>
              <a:cs typeface="Apple Chancery"/>
            </a:endParaRPr>
          </a:p>
        </p:txBody>
      </p:sp>
      <p:cxnSp>
        <p:nvCxnSpPr>
          <p:cNvPr id="46" name="Straight Connector 45"/>
          <p:cNvCxnSpPr/>
          <p:nvPr/>
        </p:nvCxnSpPr>
        <p:spPr>
          <a:xfrm>
            <a:off x="6170158" y="2318123"/>
            <a:ext cx="0" cy="441653"/>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8087858" y="2339599"/>
            <a:ext cx="0" cy="441653"/>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548841" y="1981200"/>
            <a:ext cx="275167"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05872" y="5927586"/>
            <a:ext cx="5656338" cy="707886"/>
          </a:xfrm>
          <a:prstGeom prst="rect">
            <a:avLst/>
          </a:prstGeom>
          <a:noFill/>
        </p:spPr>
        <p:txBody>
          <a:bodyPr wrap="square" rtlCol="0">
            <a:spAutoFit/>
          </a:bodyPr>
          <a:lstStyle/>
          <a:p>
            <a:r>
              <a:rPr lang="en-US" sz="2000" dirty="0">
                <a:solidFill>
                  <a:srgbClr val="FF0000"/>
                </a:solidFill>
                <a:latin typeface="Apple Chancery"/>
                <a:cs typeface="Apple Chancery"/>
              </a:rPr>
              <a:t>Note:  </a:t>
            </a:r>
            <a:r>
              <a:rPr lang="en-US" sz="2000" dirty="0">
                <a:solidFill>
                  <a:srgbClr val="0000FF"/>
                </a:solidFill>
                <a:latin typeface="Times New Roman"/>
                <a:cs typeface="Times New Roman"/>
              </a:rPr>
              <a:t>The closer a body is </a:t>
            </a:r>
            <a:r>
              <a:rPr lang="en-US" sz="2000" dirty="0">
                <a:latin typeface="Times New Roman"/>
                <a:cs typeface="Times New Roman"/>
              </a:rPr>
              <a:t>to </a:t>
            </a:r>
            <a:r>
              <a:rPr lang="en-US" sz="2000" dirty="0">
                <a:solidFill>
                  <a:srgbClr val="0000FF"/>
                </a:solidFill>
                <a:latin typeface="Times New Roman"/>
                <a:cs typeface="Times New Roman"/>
              </a:rPr>
              <a:t>an axis of rotation</a:t>
            </a:r>
            <a:r>
              <a:rPr lang="en-US" sz="2000" dirty="0">
                <a:latin typeface="Times New Roman"/>
                <a:cs typeface="Times New Roman"/>
              </a:rPr>
              <a:t>, the smaller its </a:t>
            </a:r>
            <a:r>
              <a:rPr lang="en-US" sz="2000" i="1" dirty="0">
                <a:solidFill>
                  <a:srgbClr val="FF0000"/>
                </a:solidFill>
                <a:latin typeface="Times New Roman"/>
                <a:cs typeface="Times New Roman"/>
              </a:rPr>
              <a:t>moment of inertia </a:t>
            </a:r>
            <a:r>
              <a:rPr lang="en-US" sz="2000" dirty="0">
                <a:latin typeface="Times New Roman"/>
                <a:cs typeface="Times New Roman"/>
              </a:rPr>
              <a:t>is</a:t>
            </a:r>
            <a:r>
              <a:rPr lang="en-US" sz="2000" dirty="0">
                <a:solidFill>
                  <a:srgbClr val="0000FF"/>
                </a:solidFill>
                <a:latin typeface="Times New Roman"/>
                <a:cs typeface="Times New Roman"/>
              </a:rPr>
              <a:t> about that axis.</a:t>
            </a:r>
            <a:endParaRPr lang="en-US" sz="2400" dirty="0">
              <a:solidFill>
                <a:srgbClr val="0000FF"/>
              </a:solidFill>
              <a:latin typeface="Apple Chancery"/>
              <a:cs typeface="Apple Chancery"/>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1536000117"/>
              </p:ext>
            </p:extLst>
          </p:nvPr>
        </p:nvGraphicFramePr>
        <p:xfrm>
          <a:off x="4456113" y="694775"/>
          <a:ext cx="385762" cy="365125"/>
        </p:xfrm>
        <a:graphic>
          <a:graphicData uri="http://schemas.openxmlformats.org/presentationml/2006/ole">
            <mc:AlternateContent xmlns:mc="http://schemas.openxmlformats.org/markup-compatibility/2006">
              <mc:Choice xmlns:v="urn:schemas-microsoft-com:vml" Requires="v">
                <p:oleObj spid="_x0000_s1672285" name="Equation" r:id="rId20" imgW="215900" imgH="203200" progId="Equation.DSMT4">
                  <p:embed/>
                </p:oleObj>
              </mc:Choice>
              <mc:Fallback>
                <p:oleObj name="Equation" r:id="rId20" imgW="215900" imgH="203200" progId="Equation.DSMT4">
                  <p:embed/>
                  <p:pic>
                    <p:nvPicPr>
                      <p:cNvPr id="0" name=""/>
                      <p:cNvPicPr/>
                      <p:nvPr/>
                    </p:nvPicPr>
                    <p:blipFill>
                      <a:blip r:embed="rId21"/>
                      <a:stretch>
                        <a:fillRect/>
                      </a:stretch>
                    </p:blipFill>
                    <p:spPr>
                      <a:xfrm>
                        <a:off x="4456113" y="694775"/>
                        <a:ext cx="385762" cy="365125"/>
                      </a:xfrm>
                      <a:prstGeom prst="rect">
                        <a:avLst/>
                      </a:prstGeom>
                    </p:spPr>
                  </p:pic>
                </p:oleObj>
              </mc:Fallback>
            </mc:AlternateContent>
          </a:graphicData>
        </a:graphic>
      </p:graphicFrame>
      <p:sp>
        <p:nvSpPr>
          <p:cNvPr id="26" name="Can 25"/>
          <p:cNvSpPr/>
          <p:nvPr/>
        </p:nvSpPr>
        <p:spPr>
          <a:xfrm>
            <a:off x="7458147" y="5740854"/>
            <a:ext cx="274611" cy="303212"/>
          </a:xfrm>
          <a:prstGeom prst="can">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985933" y="5863544"/>
            <a:ext cx="1472214" cy="54441"/>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an 27"/>
          <p:cNvSpPr/>
          <p:nvPr/>
        </p:nvSpPr>
        <p:spPr>
          <a:xfrm>
            <a:off x="5985933" y="5740854"/>
            <a:ext cx="274611" cy="303212"/>
          </a:xfrm>
          <a:prstGeom prst="can">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985932" y="6486059"/>
            <a:ext cx="1746825" cy="54441"/>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an 30"/>
          <p:cNvSpPr/>
          <p:nvPr/>
        </p:nvSpPr>
        <p:spPr>
          <a:xfrm>
            <a:off x="6342593" y="6365201"/>
            <a:ext cx="274611" cy="303212"/>
          </a:xfrm>
          <a:prstGeom prst="can">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an 28"/>
          <p:cNvSpPr/>
          <p:nvPr/>
        </p:nvSpPr>
        <p:spPr>
          <a:xfrm>
            <a:off x="7103104" y="6365201"/>
            <a:ext cx="274611" cy="303212"/>
          </a:xfrm>
          <a:prstGeom prst="can">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6855958" y="5602413"/>
            <a:ext cx="0" cy="106600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51" name="Object 50"/>
          <p:cNvGraphicFramePr>
            <a:graphicFrameLocks noChangeAspect="1"/>
          </p:cNvGraphicFramePr>
          <p:nvPr>
            <p:extLst>
              <p:ext uri="{D42A27DB-BD31-4B8C-83A1-F6EECF244321}">
                <p14:modId xmlns:p14="http://schemas.microsoft.com/office/powerpoint/2010/main" val="1849706713"/>
              </p:ext>
            </p:extLst>
          </p:nvPr>
        </p:nvGraphicFramePr>
        <p:xfrm>
          <a:off x="7784647" y="5729413"/>
          <a:ext cx="227012" cy="365125"/>
        </p:xfrm>
        <a:graphic>
          <a:graphicData uri="http://schemas.openxmlformats.org/presentationml/2006/ole">
            <mc:AlternateContent xmlns:mc="http://schemas.openxmlformats.org/markup-compatibility/2006">
              <mc:Choice xmlns:v="urn:schemas-microsoft-com:vml" Requires="v">
                <p:oleObj spid="_x0000_s1672286" name="Equation" r:id="rId22" imgW="127000" imgH="203200" progId="Equation.DSMT4">
                  <p:embed/>
                </p:oleObj>
              </mc:Choice>
              <mc:Fallback>
                <p:oleObj name="Equation" r:id="rId22" imgW="127000" imgH="203200" progId="Equation.DSMT4">
                  <p:embed/>
                  <p:pic>
                    <p:nvPicPr>
                      <p:cNvPr id="0" name=""/>
                      <p:cNvPicPr/>
                      <p:nvPr/>
                    </p:nvPicPr>
                    <p:blipFill>
                      <a:blip r:embed="rId23"/>
                      <a:stretch>
                        <a:fillRect/>
                      </a:stretch>
                    </p:blipFill>
                    <p:spPr>
                      <a:xfrm>
                        <a:off x="7784647" y="5729413"/>
                        <a:ext cx="227012" cy="365125"/>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754737271"/>
              </p:ext>
            </p:extLst>
          </p:nvPr>
        </p:nvGraphicFramePr>
        <p:xfrm>
          <a:off x="7769225" y="6302375"/>
          <a:ext cx="273050" cy="365125"/>
        </p:xfrm>
        <a:graphic>
          <a:graphicData uri="http://schemas.openxmlformats.org/presentationml/2006/ole">
            <mc:AlternateContent xmlns:mc="http://schemas.openxmlformats.org/markup-compatibility/2006">
              <mc:Choice xmlns:v="urn:schemas-microsoft-com:vml" Requires="v">
                <p:oleObj spid="_x0000_s1672287" name="Equation" r:id="rId24" imgW="152400" imgH="203200" progId="Equation.DSMT4">
                  <p:embed/>
                </p:oleObj>
              </mc:Choice>
              <mc:Fallback>
                <p:oleObj name="Equation" r:id="rId24" imgW="152400" imgH="203200" progId="Equation.DSMT4">
                  <p:embed/>
                  <p:pic>
                    <p:nvPicPr>
                      <p:cNvPr id="0" name=""/>
                      <p:cNvPicPr/>
                      <p:nvPr/>
                    </p:nvPicPr>
                    <p:blipFill>
                      <a:blip r:embed="rId25"/>
                      <a:stretch>
                        <a:fillRect/>
                      </a:stretch>
                    </p:blipFill>
                    <p:spPr>
                      <a:xfrm>
                        <a:off x="7769225" y="6302375"/>
                        <a:ext cx="273050" cy="365125"/>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1506028659"/>
              </p:ext>
            </p:extLst>
          </p:nvPr>
        </p:nvGraphicFramePr>
        <p:xfrm>
          <a:off x="8002133" y="6015038"/>
          <a:ext cx="703262" cy="365125"/>
        </p:xfrm>
        <a:graphic>
          <a:graphicData uri="http://schemas.openxmlformats.org/presentationml/2006/ole">
            <mc:AlternateContent xmlns:mc="http://schemas.openxmlformats.org/markup-compatibility/2006">
              <mc:Choice xmlns:v="urn:schemas-microsoft-com:vml" Requires="v">
                <p:oleObj spid="_x0000_s1672288" name="Equation" r:id="rId26" imgW="393700" imgH="203200" progId="Equation.DSMT4">
                  <p:embed/>
                </p:oleObj>
              </mc:Choice>
              <mc:Fallback>
                <p:oleObj name="Equation" r:id="rId26" imgW="393700" imgH="203200" progId="Equation.DSMT4">
                  <p:embed/>
                  <p:pic>
                    <p:nvPicPr>
                      <p:cNvPr id="0" name=""/>
                      <p:cNvPicPr/>
                      <p:nvPr/>
                    </p:nvPicPr>
                    <p:blipFill>
                      <a:blip r:embed="rId27"/>
                      <a:stretch>
                        <a:fillRect/>
                      </a:stretch>
                    </p:blipFill>
                    <p:spPr>
                      <a:xfrm>
                        <a:off x="8002133" y="6015038"/>
                        <a:ext cx="703262" cy="365125"/>
                      </a:xfrm>
                      <a:prstGeom prst="rect">
                        <a:avLst/>
                      </a:prstGeom>
                    </p:spPr>
                  </p:pic>
                </p:oleObj>
              </mc:Fallback>
            </mc:AlternateContent>
          </a:graphicData>
        </a:graphic>
      </p:graphicFrame>
    </p:spTree>
    <p:extLst>
      <p:ext uri="{BB962C8B-B14F-4D97-AF65-F5344CB8AC3E}">
        <p14:creationId xmlns:p14="http://schemas.microsoft.com/office/powerpoint/2010/main" val="33455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par>
                                <p:cTn id="8" presetID="9"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9"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par>
                                <p:cTn id="14" presetID="9"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par>
                                <p:cTn id="17" presetID="9"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dissolve">
                                      <p:cBhvr>
                                        <p:cTn id="19" dur="500"/>
                                        <p:tgtEl>
                                          <p:spTgt spid="39"/>
                                        </p:tgtEl>
                                      </p:cBhvr>
                                    </p:animEffect>
                                  </p:childTnLst>
                                </p:cTn>
                              </p:par>
                              <p:par>
                                <p:cTn id="20" presetID="9"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par>
                                <p:cTn id="23" presetID="9"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cTn>
                              </p:par>
                              <p:par>
                                <p:cTn id="26" presetID="9"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dissolve">
                                      <p:cBhvr>
                                        <p:cTn id="31" dur="500"/>
                                        <p:tgtEl>
                                          <p:spTgt spid="4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dissolve">
                                      <p:cBhvr>
                                        <p:cTn id="34" dur="500"/>
                                        <p:tgtEl>
                                          <p:spTgt spid="4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tgtEl>
                                          <p:spTgt spid="47"/>
                                        </p:tgtEl>
                                      </p:cBhvr>
                                    </p:animEffect>
                                  </p:childTnLst>
                                </p:cTn>
                              </p:par>
                              <p:par>
                                <p:cTn id="38" presetID="9" presetClass="entr" presetSubtype="0"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dissolve">
                                      <p:cBhvr>
                                        <p:cTn id="40" dur="500"/>
                                        <p:tgtEl>
                                          <p:spTgt spid="64"/>
                                        </p:tgtEl>
                                      </p:cBhvr>
                                    </p:animEffect>
                                  </p:childTnLst>
                                </p:cTn>
                              </p:par>
                              <p:par>
                                <p:cTn id="41" presetID="9"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dissolve">
                                      <p:cBhvr>
                                        <p:cTn id="43" dur="500"/>
                                        <p:tgtEl>
                                          <p:spTgt spid="33"/>
                                        </p:tgtEl>
                                      </p:cBhvr>
                                    </p:animEffect>
                                  </p:childTnLst>
                                </p:cTn>
                              </p:par>
                              <p:par>
                                <p:cTn id="44" presetID="9"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par>
                                <p:cTn id="47" presetID="9"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dissolve">
                                      <p:cBhvr>
                                        <p:cTn id="49" dur="500"/>
                                        <p:tgtEl>
                                          <p:spTgt spid="49"/>
                                        </p:tgtEl>
                                      </p:cBhvr>
                                    </p:animEffect>
                                  </p:childTnLst>
                                </p:cTn>
                              </p:par>
                              <p:par>
                                <p:cTn id="50" presetID="9" presetClass="entr" presetSubtype="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dissolve">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dissolve">
                                      <p:cBhvr>
                                        <p:cTn id="57" dur="500"/>
                                        <p:tgtEl>
                                          <p:spTgt spid="3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dissolve">
                                      <p:cBhvr>
                                        <p:cTn id="60" dur="500"/>
                                        <p:tgtEl>
                                          <p:spTgt spid="4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dissolve">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dissolv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dissolve">
                                      <p:cBhvr>
                                        <p:cTn id="75" dur="500"/>
                                        <p:tgtEl>
                                          <p:spTgt spid="26"/>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dissolve">
                                      <p:cBhvr>
                                        <p:cTn id="78" dur="500"/>
                                        <p:tgtEl>
                                          <p:spTgt spid="27"/>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dissolve">
                                      <p:cBhvr>
                                        <p:cTn id="81" dur="500"/>
                                        <p:tgtEl>
                                          <p:spTgt spid="28"/>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dissolve">
                                      <p:cBhvr>
                                        <p:cTn id="84" dur="500"/>
                                        <p:tgtEl>
                                          <p:spTgt spid="30"/>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dissolve">
                                      <p:cBhvr>
                                        <p:cTn id="87" dur="500"/>
                                        <p:tgtEl>
                                          <p:spTgt spid="31"/>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dissolve">
                                      <p:cBhvr>
                                        <p:cTn id="90" dur="500"/>
                                        <p:tgtEl>
                                          <p:spTgt spid="29"/>
                                        </p:tgtEl>
                                      </p:cBhvr>
                                    </p:animEffect>
                                  </p:childTnLst>
                                </p:cTn>
                              </p:par>
                              <p:par>
                                <p:cTn id="91" presetID="9"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dissolve">
                                      <p:cBhvr>
                                        <p:cTn id="93" dur="500"/>
                                        <p:tgtEl>
                                          <p:spTgt spid="32"/>
                                        </p:tgtEl>
                                      </p:cBhvr>
                                    </p:animEffect>
                                  </p:childTnLst>
                                </p:cTn>
                              </p:par>
                              <p:par>
                                <p:cTn id="94" presetID="9" presetClass="entr" presetSubtype="0" fill="hold"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dissolve">
                                      <p:cBhvr>
                                        <p:cTn id="96" dur="500"/>
                                        <p:tgtEl>
                                          <p:spTgt spid="51"/>
                                        </p:tgtEl>
                                      </p:cBhvr>
                                    </p:animEffect>
                                  </p:childTnLst>
                                </p:cTn>
                              </p:par>
                              <p:par>
                                <p:cTn id="97" presetID="9" presetClass="entr" presetSubtype="0" fill="hold" nodeType="with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dissolve">
                                      <p:cBhvr>
                                        <p:cTn id="99" dur="500"/>
                                        <p:tgtEl>
                                          <p:spTgt spid="52"/>
                                        </p:tgtEl>
                                      </p:cBhvr>
                                    </p:animEffect>
                                  </p:childTnLst>
                                </p:cTn>
                              </p:par>
                              <p:par>
                                <p:cTn id="100" presetID="9"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dissolve">
                                      <p:cBhvr>
                                        <p:cTn id="10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43" grpId="0" animBg="1"/>
      <p:bldP spid="44" grpId="0" animBg="1"/>
      <p:bldP spid="47" grpId="0" animBg="1"/>
      <p:bldP spid="35" grpId="0"/>
      <p:bldP spid="45" grpId="0"/>
      <p:bldP spid="24" grpId="0"/>
      <p:bldP spid="26" grpId="0" animBg="1"/>
      <p:bldP spid="27" grpId="0" animBg="1"/>
      <p:bldP spid="28" grpId="0" animBg="1"/>
      <p:bldP spid="30" grpId="0" animBg="1"/>
      <p:bldP spid="31"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69" y="390730"/>
            <a:ext cx="5937755" cy="1446550"/>
          </a:xfrm>
          <a:prstGeom prst="rect">
            <a:avLst/>
          </a:prstGeom>
          <a:noFill/>
        </p:spPr>
        <p:txBody>
          <a:bodyPr wrap="square" rtlCol="0">
            <a:spAutoFit/>
          </a:bodyPr>
          <a:lstStyle/>
          <a:p>
            <a:r>
              <a:rPr lang="en-US" sz="2800" dirty="0">
                <a:solidFill>
                  <a:srgbClr val="FF0000"/>
                </a:solidFill>
                <a:latin typeface="Apple Chancery"/>
                <a:cs typeface="Apple Chancery"/>
              </a:rPr>
              <a:t>Example 3: </a:t>
            </a:r>
            <a:r>
              <a:rPr lang="en-US" sz="2000" dirty="0">
                <a:solidFill>
                  <a:srgbClr val="0000FF"/>
                </a:solidFill>
                <a:latin typeface="Times New Roman"/>
                <a:cs typeface="Times New Roman"/>
              </a:rPr>
              <a:t>Keeping in mind </a:t>
            </a:r>
            <a:r>
              <a:rPr lang="en-US" sz="2000" dirty="0">
                <a:latin typeface="Times New Roman"/>
                <a:cs typeface="Times New Roman"/>
              </a:rPr>
              <a:t>what this approach is asking you to do</a:t>
            </a:r>
            <a:r>
              <a:rPr lang="en-US" sz="2000" dirty="0">
                <a:solidFill>
                  <a:srgbClr val="0000FF"/>
                </a:solidFill>
                <a:latin typeface="Times New Roman"/>
                <a:cs typeface="Times New Roman"/>
              </a:rPr>
              <a:t>, </a:t>
            </a:r>
            <a:r>
              <a:rPr lang="en-US" sz="2000" dirty="0">
                <a:latin typeface="Times New Roman"/>
                <a:cs typeface="Times New Roman"/>
              </a:rPr>
              <a:t>what is the </a:t>
            </a:r>
            <a:r>
              <a:rPr lang="en-US" sz="2000" dirty="0">
                <a:solidFill>
                  <a:srgbClr val="0000FF"/>
                </a:solidFill>
                <a:latin typeface="Times New Roman"/>
                <a:cs typeface="Times New Roman"/>
              </a:rPr>
              <a:t>moment of inertia </a:t>
            </a:r>
            <a:r>
              <a:rPr lang="en-US" sz="2000" dirty="0">
                <a:latin typeface="Times New Roman"/>
                <a:cs typeface="Times New Roman"/>
              </a:rPr>
              <a:t>of a </a:t>
            </a:r>
            <a:r>
              <a:rPr lang="en-US" sz="2000" dirty="0">
                <a:solidFill>
                  <a:srgbClr val="0000FF"/>
                </a:solidFill>
                <a:latin typeface="Times New Roman"/>
                <a:cs typeface="Times New Roman"/>
              </a:rPr>
              <a:t>thin cylindrical shell </a:t>
            </a:r>
            <a:r>
              <a:rPr lang="en-US" sz="2000" dirty="0">
                <a:solidFill>
                  <a:srgbClr val="000000"/>
                </a:solidFill>
                <a:latin typeface="Times New Roman"/>
                <a:cs typeface="Times New Roman"/>
              </a:rPr>
              <a:t>of mass </a:t>
            </a:r>
            <a:r>
              <a:rPr lang="en-US" sz="2000" dirty="0">
                <a:solidFill>
                  <a:srgbClr val="FF0000"/>
                </a:solidFill>
                <a:latin typeface="Times New Roman"/>
                <a:cs typeface="Times New Roman"/>
              </a:rPr>
              <a:t>M</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and radius </a:t>
            </a:r>
            <a:r>
              <a:rPr lang="en-US" sz="2000" dirty="0">
                <a:solidFill>
                  <a:srgbClr val="FF0000"/>
                </a:solidFill>
                <a:latin typeface="Times New Roman"/>
                <a:cs typeface="Times New Roman"/>
              </a:rPr>
              <a:t>R</a:t>
            </a:r>
            <a:r>
              <a:rPr lang="en-US" sz="2000" dirty="0">
                <a:solidFill>
                  <a:srgbClr val="0000FF"/>
                </a:solidFill>
                <a:latin typeface="Times New Roman"/>
                <a:cs typeface="Times New Roman"/>
              </a:rPr>
              <a:t> </a:t>
            </a:r>
            <a:r>
              <a:rPr lang="en-US" sz="2000" i="1" dirty="0">
                <a:solidFill>
                  <a:srgbClr val="008000"/>
                </a:solidFill>
                <a:latin typeface="Times New Roman"/>
                <a:cs typeface="Times New Roman"/>
              </a:rPr>
              <a:t>about its central axis</a:t>
            </a:r>
            <a:r>
              <a:rPr lang="en-US" sz="2000" dirty="0">
                <a:solidFill>
                  <a:srgbClr val="000000"/>
                </a:solidFill>
                <a:latin typeface="Times New Roman"/>
                <a:cs typeface="Times New Roman"/>
              </a:rPr>
              <a:t>?</a:t>
            </a:r>
            <a:r>
              <a:rPr lang="en-US" sz="2000" dirty="0">
                <a:solidFill>
                  <a:srgbClr val="0000FF"/>
                </a:solidFill>
                <a:latin typeface="Times New Roman"/>
                <a:cs typeface="Times New Roman"/>
              </a:rPr>
              <a:t>  </a:t>
            </a:r>
            <a:endParaRPr lang="en-US" sz="2400" dirty="0">
              <a:latin typeface="Apple Chancery"/>
              <a:cs typeface="Apple Chancery"/>
            </a:endParaRPr>
          </a:p>
        </p:txBody>
      </p:sp>
      <p:sp>
        <p:nvSpPr>
          <p:cNvPr id="23" name="TextBox 22"/>
          <p:cNvSpPr txBox="1"/>
          <p:nvPr/>
        </p:nvSpPr>
        <p:spPr>
          <a:xfrm>
            <a:off x="535528" y="1890829"/>
            <a:ext cx="5700172" cy="1631216"/>
          </a:xfrm>
          <a:prstGeom prst="rect">
            <a:avLst/>
          </a:prstGeom>
          <a:noFill/>
        </p:spPr>
        <p:txBody>
          <a:bodyPr wrap="square" rtlCol="0">
            <a:spAutoFit/>
          </a:bodyPr>
          <a:lstStyle/>
          <a:p>
            <a:r>
              <a:rPr lang="en-US" sz="2000" dirty="0">
                <a:solidFill>
                  <a:srgbClr val="FF0000"/>
                </a:solidFill>
                <a:latin typeface="Apple Chancery"/>
                <a:cs typeface="Apple Chancery"/>
              </a:rPr>
              <a:t>This doesn’t really </a:t>
            </a:r>
            <a:r>
              <a:rPr lang="en-US" sz="2000" dirty="0">
                <a:solidFill>
                  <a:srgbClr val="0000FF"/>
                </a:solidFill>
                <a:latin typeface="Times New Roman"/>
                <a:cs typeface="Times New Roman"/>
              </a:rPr>
              <a:t>take any math.  </a:t>
            </a:r>
            <a:r>
              <a:rPr lang="en-US" sz="2000" dirty="0">
                <a:latin typeface="Times New Roman"/>
                <a:cs typeface="Times New Roman"/>
              </a:rPr>
              <a:t>If you </a:t>
            </a:r>
            <a:r>
              <a:rPr lang="en-US" sz="2000" dirty="0">
                <a:solidFill>
                  <a:srgbClr val="0000FF"/>
                </a:solidFill>
                <a:latin typeface="Times New Roman"/>
                <a:cs typeface="Times New Roman"/>
              </a:rPr>
              <a:t>move</a:t>
            </a:r>
            <a:r>
              <a:rPr lang="en-US" sz="2000" dirty="0">
                <a:latin typeface="Times New Roman"/>
                <a:cs typeface="Times New Roman"/>
              </a:rPr>
              <a:t> </a:t>
            </a:r>
            <a:r>
              <a:rPr lang="en-US" sz="2000" dirty="0">
                <a:solidFill>
                  <a:srgbClr val="0000FF"/>
                </a:solidFill>
                <a:latin typeface="Times New Roman"/>
                <a:cs typeface="Times New Roman"/>
              </a:rPr>
              <a:t>out from the axis </a:t>
            </a:r>
            <a:r>
              <a:rPr lang="en-US" sz="2000" dirty="0">
                <a:latin typeface="Times New Roman"/>
                <a:cs typeface="Times New Roman"/>
              </a:rPr>
              <a:t>until you find some mass, you find </a:t>
            </a:r>
            <a:r>
              <a:rPr lang="en-US" sz="2000" dirty="0">
                <a:solidFill>
                  <a:srgbClr val="FF0000"/>
                </a:solidFill>
                <a:latin typeface="Times New Roman"/>
                <a:cs typeface="Times New Roman"/>
              </a:rPr>
              <a:t>all the mass </a:t>
            </a:r>
            <a:r>
              <a:rPr lang="en-US" sz="2000" dirty="0">
                <a:latin typeface="Times New Roman"/>
                <a:cs typeface="Times New Roman"/>
              </a:rPr>
              <a:t>a distance </a:t>
            </a:r>
            <a:r>
              <a:rPr lang="en-US" sz="2000" dirty="0">
                <a:solidFill>
                  <a:srgbClr val="FF0000"/>
                </a:solidFill>
                <a:latin typeface="Times New Roman"/>
                <a:cs typeface="Times New Roman"/>
              </a:rPr>
              <a:t>R units out </a:t>
            </a:r>
            <a:r>
              <a:rPr lang="en-US" sz="2000" dirty="0">
                <a:solidFill>
                  <a:srgbClr val="0000FF"/>
                </a:solidFill>
                <a:latin typeface="Times New Roman"/>
                <a:cs typeface="Times New Roman"/>
              </a:rPr>
              <a:t>(assuming the cylinder really is THIN)</a:t>
            </a:r>
            <a:r>
              <a:rPr lang="en-US" sz="2000" dirty="0">
                <a:latin typeface="Times New Roman"/>
                <a:cs typeface="Times New Roman"/>
              </a:rPr>
              <a:t>.  </a:t>
            </a:r>
            <a:r>
              <a:rPr lang="en-US" sz="2000" dirty="0">
                <a:solidFill>
                  <a:srgbClr val="008000"/>
                </a:solidFill>
                <a:latin typeface="Times New Roman"/>
                <a:cs typeface="Times New Roman"/>
              </a:rPr>
              <a:t>Multiplying that mass by that distance-squared</a:t>
            </a:r>
            <a:r>
              <a:rPr lang="en-US" sz="2000" dirty="0">
                <a:latin typeface="Times New Roman"/>
                <a:cs typeface="Times New Roman"/>
              </a:rPr>
              <a:t> yields:</a:t>
            </a:r>
            <a:endParaRPr lang="en-US" sz="2400" dirty="0">
              <a:latin typeface="Apple Chancery"/>
              <a:cs typeface="Apple Chancery"/>
            </a:endParaRPr>
          </a:p>
        </p:txBody>
      </p:sp>
      <p:sp>
        <p:nvSpPr>
          <p:cNvPr id="26" name="TextBox 25"/>
          <p:cNvSpPr txBox="1"/>
          <p:nvPr/>
        </p:nvSpPr>
        <p:spPr>
          <a:xfrm>
            <a:off x="8469167" y="6438688"/>
            <a:ext cx="560534" cy="276999"/>
          </a:xfrm>
          <a:prstGeom prst="rect">
            <a:avLst/>
          </a:prstGeom>
          <a:noFill/>
        </p:spPr>
        <p:txBody>
          <a:bodyPr wrap="square" rtlCol="0">
            <a:spAutoFit/>
          </a:bodyPr>
          <a:lstStyle/>
          <a:p>
            <a:r>
              <a:rPr lang="en-US" sz="1200" dirty="0">
                <a:latin typeface="Times New Roman"/>
                <a:cs typeface="Times New Roman"/>
              </a:rPr>
              <a:t>28.)</a:t>
            </a:r>
          </a:p>
        </p:txBody>
      </p:sp>
      <p:grpSp>
        <p:nvGrpSpPr>
          <p:cNvPr id="8" name="Group 7"/>
          <p:cNvGrpSpPr/>
          <p:nvPr/>
        </p:nvGrpSpPr>
        <p:grpSpPr>
          <a:xfrm>
            <a:off x="6767366" y="339627"/>
            <a:ext cx="1701800" cy="2811437"/>
            <a:chOff x="7086600" y="558800"/>
            <a:chExt cx="1308100" cy="2161030"/>
          </a:xfrm>
        </p:grpSpPr>
        <p:cxnSp>
          <p:nvCxnSpPr>
            <p:cNvPr id="32" name="Straight Connector 31"/>
            <p:cNvCxnSpPr/>
            <p:nvPr/>
          </p:nvCxnSpPr>
          <p:spPr>
            <a:xfrm flipH="1">
              <a:off x="7735887" y="2262630"/>
              <a:ext cx="1587" cy="4572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086600" y="736903"/>
              <a:ext cx="1308100" cy="1754327"/>
            </a:xfrm>
            <a:prstGeom prst="can">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143749" y="784226"/>
              <a:ext cx="1184275" cy="231774"/>
            </a:xfrm>
            <a:prstGeom prst="ellips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endCxn id="5" idx="4"/>
            </p:cNvCxnSpPr>
            <p:nvPr/>
          </p:nvCxnSpPr>
          <p:spPr>
            <a:xfrm flipH="1">
              <a:off x="7735887" y="558800"/>
              <a:ext cx="1587" cy="4572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a:off x="7612069" y="772600"/>
            <a:ext cx="77035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p:cNvGraphicFramePr>
            <a:graphicFrameLocks noChangeAspect="1"/>
          </p:cNvGraphicFramePr>
          <p:nvPr>
            <p:extLst>
              <p:ext uri="{D42A27DB-BD31-4B8C-83A1-F6EECF244321}">
                <p14:modId xmlns:p14="http://schemas.microsoft.com/office/powerpoint/2010/main" val="1916732091"/>
              </p:ext>
            </p:extLst>
          </p:nvPr>
        </p:nvGraphicFramePr>
        <p:xfrm>
          <a:off x="7827670" y="632900"/>
          <a:ext cx="271462" cy="273050"/>
        </p:xfrm>
        <a:graphic>
          <a:graphicData uri="http://schemas.openxmlformats.org/presentationml/2006/ole">
            <mc:AlternateContent xmlns:mc="http://schemas.openxmlformats.org/markup-compatibility/2006">
              <mc:Choice xmlns:v="urn:schemas-microsoft-com:vml" Requires="v">
                <p:oleObj spid="_x0000_s928620" name="Equation" r:id="rId4" imgW="152400" imgH="152400" progId="Equation.DSMT4">
                  <p:embed/>
                </p:oleObj>
              </mc:Choice>
              <mc:Fallback>
                <p:oleObj name="Equation" r:id="rId4" imgW="152400" imgH="152400" progId="Equation.DSMT4">
                  <p:embed/>
                  <p:pic>
                    <p:nvPicPr>
                      <p:cNvPr id="0" name=""/>
                      <p:cNvPicPr/>
                      <p:nvPr/>
                    </p:nvPicPr>
                    <p:blipFill>
                      <a:blip r:embed="rId5"/>
                      <a:stretch>
                        <a:fillRect/>
                      </a:stretch>
                    </p:blipFill>
                    <p:spPr>
                      <a:xfrm>
                        <a:off x="7827670" y="632900"/>
                        <a:ext cx="271462" cy="27305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4019830322"/>
              </p:ext>
            </p:extLst>
          </p:nvPr>
        </p:nvGraphicFramePr>
        <p:xfrm>
          <a:off x="6918179" y="1230216"/>
          <a:ext cx="339725" cy="273050"/>
        </p:xfrm>
        <a:graphic>
          <a:graphicData uri="http://schemas.openxmlformats.org/presentationml/2006/ole">
            <mc:AlternateContent xmlns:mc="http://schemas.openxmlformats.org/markup-compatibility/2006">
              <mc:Choice xmlns:v="urn:schemas-microsoft-com:vml" Requires="v">
                <p:oleObj spid="_x0000_s928621" name="Equation" r:id="rId6" imgW="190500" imgH="152400" progId="Equation.DSMT4">
                  <p:embed/>
                </p:oleObj>
              </mc:Choice>
              <mc:Fallback>
                <p:oleObj name="Equation" r:id="rId6" imgW="190500" imgH="152400" progId="Equation.DSMT4">
                  <p:embed/>
                  <p:pic>
                    <p:nvPicPr>
                      <p:cNvPr id="0" name=""/>
                      <p:cNvPicPr/>
                      <p:nvPr/>
                    </p:nvPicPr>
                    <p:blipFill>
                      <a:blip r:embed="rId7"/>
                      <a:stretch>
                        <a:fillRect/>
                      </a:stretch>
                    </p:blipFill>
                    <p:spPr>
                      <a:xfrm>
                        <a:off x="6918179" y="1230216"/>
                        <a:ext cx="339725" cy="27305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683459665"/>
              </p:ext>
            </p:extLst>
          </p:nvPr>
        </p:nvGraphicFramePr>
        <p:xfrm>
          <a:off x="3165475" y="3686926"/>
          <a:ext cx="1952625" cy="502603"/>
        </p:xfrm>
        <a:graphic>
          <a:graphicData uri="http://schemas.openxmlformats.org/presentationml/2006/ole">
            <mc:AlternateContent xmlns:mc="http://schemas.openxmlformats.org/markup-compatibility/2006">
              <mc:Choice xmlns:v="urn:schemas-microsoft-com:vml" Requires="v">
                <p:oleObj spid="_x0000_s928622" name="Equation" r:id="rId8" imgW="990600" imgH="254000" progId="Equation.DSMT4">
                  <p:embed/>
                </p:oleObj>
              </mc:Choice>
              <mc:Fallback>
                <p:oleObj name="Equation" r:id="rId8" imgW="990600" imgH="254000" progId="Equation.DSMT4">
                  <p:embed/>
                  <p:pic>
                    <p:nvPicPr>
                      <p:cNvPr id="0" name=""/>
                      <p:cNvPicPr/>
                      <p:nvPr/>
                    </p:nvPicPr>
                    <p:blipFill>
                      <a:blip r:embed="rId9"/>
                      <a:stretch>
                        <a:fillRect/>
                      </a:stretch>
                    </p:blipFill>
                    <p:spPr>
                      <a:xfrm>
                        <a:off x="3165475" y="3686926"/>
                        <a:ext cx="1952625" cy="502603"/>
                      </a:xfrm>
                      <a:prstGeom prst="rect">
                        <a:avLst/>
                      </a:prstGeom>
                    </p:spPr>
                  </p:pic>
                </p:oleObj>
              </mc:Fallback>
            </mc:AlternateContent>
          </a:graphicData>
        </a:graphic>
      </p:graphicFrame>
      <p:sp>
        <p:nvSpPr>
          <p:cNvPr id="44" name="TextBox 43"/>
          <p:cNvSpPr txBox="1"/>
          <p:nvPr/>
        </p:nvSpPr>
        <p:spPr>
          <a:xfrm>
            <a:off x="535528" y="4341929"/>
            <a:ext cx="8265572" cy="707886"/>
          </a:xfrm>
          <a:prstGeom prst="rect">
            <a:avLst/>
          </a:prstGeom>
          <a:noFill/>
        </p:spPr>
        <p:txBody>
          <a:bodyPr wrap="square" rtlCol="0">
            <a:spAutoFit/>
          </a:bodyPr>
          <a:lstStyle/>
          <a:p>
            <a:r>
              <a:rPr lang="en-US" sz="2000" dirty="0">
                <a:solidFill>
                  <a:srgbClr val="FF0000"/>
                </a:solidFill>
                <a:latin typeface="Apple Chancery"/>
                <a:cs typeface="Apple Chancery"/>
              </a:rPr>
              <a:t>In other words, </a:t>
            </a:r>
            <a:r>
              <a:rPr lang="en-US" sz="2000" dirty="0">
                <a:latin typeface="Times New Roman"/>
                <a:cs typeface="Times New Roman"/>
              </a:rPr>
              <a:t>although this won’t be the case in general, this was more of a </a:t>
            </a:r>
            <a:r>
              <a:rPr lang="en-US" sz="2000" dirty="0">
                <a:solidFill>
                  <a:srgbClr val="0000FF"/>
                </a:solidFill>
                <a:latin typeface="Times New Roman"/>
                <a:cs typeface="Times New Roman"/>
              </a:rPr>
              <a:t>conceptual exercise </a:t>
            </a:r>
            <a:r>
              <a:rPr lang="en-US" sz="2000" dirty="0">
                <a:latin typeface="Times New Roman"/>
                <a:cs typeface="Times New Roman"/>
              </a:rPr>
              <a:t>than anything else.</a:t>
            </a:r>
            <a:endParaRPr lang="en-US" sz="2400" dirty="0">
              <a:latin typeface="Apple Chancery"/>
              <a:cs typeface="Apple Chancery"/>
            </a:endParaRPr>
          </a:p>
        </p:txBody>
      </p:sp>
      <p:sp>
        <p:nvSpPr>
          <p:cNvPr id="16" name="TextBox 15"/>
          <p:cNvSpPr txBox="1"/>
          <p:nvPr/>
        </p:nvSpPr>
        <p:spPr>
          <a:xfrm>
            <a:off x="535528" y="5213790"/>
            <a:ext cx="8265572" cy="1015663"/>
          </a:xfrm>
          <a:prstGeom prst="rect">
            <a:avLst/>
          </a:prstGeom>
          <a:noFill/>
        </p:spPr>
        <p:txBody>
          <a:bodyPr wrap="square" rtlCol="0">
            <a:spAutoFit/>
          </a:bodyPr>
          <a:lstStyle/>
          <a:p>
            <a:r>
              <a:rPr lang="en-US" sz="2000" dirty="0">
                <a:solidFill>
                  <a:srgbClr val="FF0000"/>
                </a:solidFill>
                <a:latin typeface="Apple Chancery"/>
                <a:cs typeface="Apple Chancery"/>
              </a:rPr>
              <a:t>In general, </a:t>
            </a:r>
            <a:r>
              <a:rPr lang="en-US" sz="2000" dirty="0">
                <a:latin typeface="Times New Roman"/>
                <a:cs typeface="Times New Roman"/>
              </a:rPr>
              <a:t>when you </a:t>
            </a:r>
            <a:r>
              <a:rPr lang="en-US" sz="2000" dirty="0">
                <a:solidFill>
                  <a:srgbClr val="FF0000"/>
                </a:solidFill>
                <a:latin typeface="Times New Roman"/>
                <a:cs typeface="Times New Roman"/>
              </a:rPr>
              <a:t>need</a:t>
            </a:r>
            <a:r>
              <a:rPr lang="en-US" sz="2000" dirty="0">
                <a:latin typeface="Times New Roman"/>
                <a:cs typeface="Times New Roman"/>
              </a:rPr>
              <a:t> a </a:t>
            </a:r>
            <a:r>
              <a:rPr lang="en-US" sz="2000" i="1" dirty="0">
                <a:solidFill>
                  <a:srgbClr val="FF0000"/>
                </a:solidFill>
                <a:latin typeface="Times New Roman"/>
                <a:cs typeface="Times New Roman"/>
              </a:rPr>
              <a:t>moment of inertia </a:t>
            </a:r>
            <a:r>
              <a:rPr lang="en-US" sz="2000" dirty="0">
                <a:solidFill>
                  <a:srgbClr val="FF0000"/>
                </a:solidFill>
                <a:latin typeface="Times New Roman"/>
                <a:cs typeface="Times New Roman"/>
              </a:rPr>
              <a:t>expression </a:t>
            </a:r>
            <a:r>
              <a:rPr lang="en-US" sz="2000" dirty="0">
                <a:latin typeface="Times New Roman"/>
                <a:cs typeface="Times New Roman"/>
              </a:rPr>
              <a:t>for an object, you can either </a:t>
            </a:r>
            <a:r>
              <a:rPr lang="en-US" sz="2000" dirty="0">
                <a:solidFill>
                  <a:srgbClr val="0000FF"/>
                </a:solidFill>
                <a:latin typeface="Times New Roman"/>
                <a:cs typeface="Times New Roman"/>
              </a:rPr>
              <a:t>derive it </a:t>
            </a:r>
            <a:r>
              <a:rPr lang="en-US" sz="2000" dirty="0">
                <a:latin typeface="Times New Roman"/>
                <a:cs typeface="Times New Roman"/>
              </a:rPr>
              <a:t>or </a:t>
            </a:r>
            <a:r>
              <a:rPr lang="en-US" sz="2000" dirty="0">
                <a:solidFill>
                  <a:srgbClr val="0000FF"/>
                </a:solidFill>
                <a:latin typeface="Times New Roman"/>
                <a:cs typeface="Times New Roman"/>
              </a:rPr>
              <a:t>find it on page 287 of your text (or page 257 of </a:t>
            </a:r>
            <a:r>
              <a:rPr lang="en-US" sz="2000" dirty="0" err="1">
                <a:solidFill>
                  <a:srgbClr val="0000FF"/>
                </a:solidFill>
                <a:latin typeface="Times New Roman"/>
                <a:cs typeface="Times New Roman"/>
              </a:rPr>
              <a:t>Fletch’s</a:t>
            </a:r>
            <a:r>
              <a:rPr lang="en-US" sz="2000" dirty="0">
                <a:solidFill>
                  <a:srgbClr val="0000FF"/>
                </a:solidFill>
                <a:latin typeface="Times New Roman"/>
                <a:cs typeface="Times New Roman"/>
              </a:rPr>
              <a:t> text).</a:t>
            </a:r>
            <a:endParaRPr lang="en-US" sz="2400" dirty="0">
              <a:solidFill>
                <a:srgbClr val="0000FF"/>
              </a:solidFill>
              <a:latin typeface="Apple Chancery"/>
              <a:cs typeface="Apple Chancery"/>
            </a:endParaRPr>
          </a:p>
        </p:txBody>
      </p:sp>
    </p:spTree>
    <p:extLst>
      <p:ext uri="{BB962C8B-B14F-4D97-AF65-F5344CB8AC3E}">
        <p14:creationId xmlns:p14="http://schemas.microsoft.com/office/powerpoint/2010/main" val="23129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dissolv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69" y="390730"/>
            <a:ext cx="3502531" cy="1938992"/>
          </a:xfrm>
          <a:prstGeom prst="rect">
            <a:avLst/>
          </a:prstGeom>
          <a:noFill/>
        </p:spPr>
        <p:txBody>
          <a:bodyPr wrap="square" rtlCol="0">
            <a:spAutoFit/>
          </a:bodyPr>
          <a:lstStyle/>
          <a:p>
            <a:r>
              <a:rPr lang="en-US" sz="2000" dirty="0">
                <a:solidFill>
                  <a:srgbClr val="FF0000"/>
                </a:solidFill>
                <a:latin typeface="Apple Chancery"/>
                <a:cs typeface="Apple Chancery"/>
              </a:rPr>
              <a:t>The table from </a:t>
            </a:r>
            <a:r>
              <a:rPr lang="en-US" sz="2000" i="1" dirty="0" err="1">
                <a:solidFill>
                  <a:srgbClr val="0000FF"/>
                </a:solidFill>
                <a:latin typeface="Times New Roman"/>
                <a:cs typeface="Times New Roman"/>
              </a:rPr>
              <a:t>Fletch’s</a:t>
            </a:r>
            <a:r>
              <a:rPr lang="en-US" sz="2000" i="1" dirty="0">
                <a:solidFill>
                  <a:srgbClr val="0000FF"/>
                </a:solidFill>
                <a:latin typeface="Times New Roman"/>
                <a:cs typeface="Times New Roman"/>
              </a:rPr>
              <a:t> book </a:t>
            </a:r>
            <a:r>
              <a:rPr lang="en-US" sz="2000" dirty="0">
                <a:latin typeface="Times New Roman"/>
                <a:cs typeface="Times New Roman"/>
              </a:rPr>
              <a:t>is shown to the right.  Notice that the </a:t>
            </a:r>
            <a:r>
              <a:rPr lang="en-US" sz="2000" i="1" dirty="0">
                <a:solidFill>
                  <a:srgbClr val="0000FF"/>
                </a:solidFill>
                <a:latin typeface="Times New Roman"/>
                <a:cs typeface="Times New Roman"/>
              </a:rPr>
              <a:t>moment of inertia </a:t>
            </a:r>
            <a:r>
              <a:rPr lang="en-US" sz="2000" dirty="0">
                <a:latin typeface="Times New Roman"/>
                <a:cs typeface="Times New Roman"/>
              </a:rPr>
              <a:t>of a </a:t>
            </a:r>
            <a:r>
              <a:rPr lang="en-US" sz="2000" dirty="0">
                <a:solidFill>
                  <a:srgbClr val="0000FF"/>
                </a:solidFill>
                <a:latin typeface="Times New Roman"/>
                <a:cs typeface="Times New Roman"/>
              </a:rPr>
              <a:t>hoop</a:t>
            </a:r>
            <a:r>
              <a:rPr lang="en-US" sz="2000" dirty="0">
                <a:latin typeface="Times New Roman"/>
                <a:cs typeface="Times New Roman"/>
              </a:rPr>
              <a:t> (which is just a very short, thin cylinder) </a:t>
            </a:r>
            <a:r>
              <a:rPr lang="en-US" sz="2000" dirty="0">
                <a:solidFill>
                  <a:srgbClr val="0000FF"/>
                </a:solidFill>
                <a:latin typeface="Times New Roman"/>
                <a:cs typeface="Times New Roman"/>
              </a:rPr>
              <a:t>about its central axis </a:t>
            </a:r>
            <a:r>
              <a:rPr lang="en-US" sz="2000" dirty="0">
                <a:latin typeface="Times New Roman"/>
                <a:cs typeface="Times New Roman"/>
              </a:rPr>
              <a:t>is quote as:</a:t>
            </a:r>
            <a:endParaRPr lang="en-US" sz="2400" dirty="0">
              <a:latin typeface="Apple Chancery"/>
              <a:cs typeface="Apple Chancery"/>
            </a:endParaRPr>
          </a:p>
        </p:txBody>
      </p:sp>
      <p:sp>
        <p:nvSpPr>
          <p:cNvPr id="26" name="TextBox 25"/>
          <p:cNvSpPr txBox="1"/>
          <p:nvPr/>
        </p:nvSpPr>
        <p:spPr>
          <a:xfrm>
            <a:off x="8585201" y="6427113"/>
            <a:ext cx="444499" cy="461665"/>
          </a:xfrm>
          <a:prstGeom prst="rect">
            <a:avLst/>
          </a:prstGeom>
          <a:noFill/>
        </p:spPr>
        <p:txBody>
          <a:bodyPr wrap="square" rtlCol="0">
            <a:spAutoFit/>
          </a:bodyPr>
          <a:lstStyle/>
          <a:p>
            <a:r>
              <a:rPr lang="en-US" sz="1200" dirty="0">
                <a:latin typeface="Times New Roman"/>
                <a:cs typeface="Times New Roman"/>
              </a:rPr>
              <a:t>22b.)</a:t>
            </a:r>
          </a:p>
        </p:txBody>
      </p:sp>
      <p:graphicFrame>
        <p:nvGraphicFramePr>
          <p:cNvPr id="42" name="Object 41"/>
          <p:cNvGraphicFramePr>
            <a:graphicFrameLocks noChangeAspect="1"/>
          </p:cNvGraphicFramePr>
          <p:nvPr>
            <p:extLst>
              <p:ext uri="{D42A27DB-BD31-4B8C-83A1-F6EECF244321}">
                <p14:modId xmlns:p14="http://schemas.microsoft.com/office/powerpoint/2010/main" val="922506230"/>
              </p:ext>
            </p:extLst>
          </p:nvPr>
        </p:nvGraphicFramePr>
        <p:xfrm>
          <a:off x="6918179" y="1230216"/>
          <a:ext cx="339725" cy="273050"/>
        </p:xfrm>
        <a:graphic>
          <a:graphicData uri="http://schemas.openxmlformats.org/presentationml/2006/ole">
            <mc:AlternateContent xmlns:mc="http://schemas.openxmlformats.org/markup-compatibility/2006">
              <mc:Choice xmlns:v="urn:schemas-microsoft-com:vml" Requires="v">
                <p:oleObj spid="_x0000_s1551587" name="Equation" r:id="rId4" imgW="190500" imgH="152400" progId="Equation.DSMT4">
                  <p:embed/>
                </p:oleObj>
              </mc:Choice>
              <mc:Fallback>
                <p:oleObj name="Equation" r:id="rId4" imgW="190500" imgH="152400" progId="Equation.DSMT4">
                  <p:embed/>
                  <p:pic>
                    <p:nvPicPr>
                      <p:cNvPr id="0" name=""/>
                      <p:cNvPicPr/>
                      <p:nvPr/>
                    </p:nvPicPr>
                    <p:blipFill>
                      <a:blip r:embed="rId5"/>
                      <a:stretch>
                        <a:fillRect/>
                      </a:stretch>
                    </p:blipFill>
                    <p:spPr>
                      <a:xfrm>
                        <a:off x="6918179" y="1230216"/>
                        <a:ext cx="339725" cy="273050"/>
                      </a:xfrm>
                      <a:prstGeom prst="rect">
                        <a:avLst/>
                      </a:prstGeom>
                    </p:spPr>
                  </p:pic>
                </p:oleObj>
              </mc:Fallback>
            </mc:AlternateContent>
          </a:graphicData>
        </a:graphic>
      </p:graphicFrame>
      <p:pic>
        <p:nvPicPr>
          <p:cNvPr id="2" name="Picture 1" descr="Screen Shot 2017-11-17 at 11.44.2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8400" y="30778"/>
            <a:ext cx="5679281" cy="6858000"/>
          </a:xfrm>
          <a:prstGeom prst="rect">
            <a:avLst/>
          </a:prstGeom>
        </p:spPr>
      </p:pic>
      <p:graphicFrame>
        <p:nvGraphicFramePr>
          <p:cNvPr id="19" name="Object 18"/>
          <p:cNvGraphicFramePr>
            <a:graphicFrameLocks noChangeAspect="1"/>
          </p:cNvGraphicFramePr>
          <p:nvPr>
            <p:extLst>
              <p:ext uri="{D42A27DB-BD31-4B8C-83A1-F6EECF244321}">
                <p14:modId xmlns:p14="http://schemas.microsoft.com/office/powerpoint/2010/main" val="1595349885"/>
              </p:ext>
            </p:extLst>
          </p:nvPr>
        </p:nvGraphicFramePr>
        <p:xfrm>
          <a:off x="1031875" y="2355122"/>
          <a:ext cx="1952625" cy="502603"/>
        </p:xfrm>
        <a:graphic>
          <a:graphicData uri="http://schemas.openxmlformats.org/presentationml/2006/ole">
            <mc:AlternateContent xmlns:mc="http://schemas.openxmlformats.org/markup-compatibility/2006">
              <mc:Choice xmlns:v="urn:schemas-microsoft-com:vml" Requires="v">
                <p:oleObj spid="_x0000_s1551588" name="Equation" r:id="rId7" imgW="990600" imgH="254000" progId="Equation.DSMT4">
                  <p:embed/>
                </p:oleObj>
              </mc:Choice>
              <mc:Fallback>
                <p:oleObj name="Equation" r:id="rId7" imgW="990600" imgH="254000" progId="Equation.DSMT4">
                  <p:embed/>
                  <p:pic>
                    <p:nvPicPr>
                      <p:cNvPr id="0" name=""/>
                      <p:cNvPicPr/>
                      <p:nvPr/>
                    </p:nvPicPr>
                    <p:blipFill>
                      <a:blip r:embed="rId8"/>
                      <a:stretch>
                        <a:fillRect/>
                      </a:stretch>
                    </p:blipFill>
                    <p:spPr>
                      <a:xfrm>
                        <a:off x="1031875" y="2355122"/>
                        <a:ext cx="1952625" cy="502603"/>
                      </a:xfrm>
                      <a:prstGeom prst="rect">
                        <a:avLst/>
                      </a:prstGeom>
                    </p:spPr>
                  </p:pic>
                </p:oleObj>
              </mc:Fallback>
            </mc:AlternateContent>
          </a:graphicData>
        </a:graphic>
      </p:graphicFrame>
      <p:sp>
        <p:nvSpPr>
          <p:cNvPr id="20" name="TextBox 19"/>
          <p:cNvSpPr txBox="1"/>
          <p:nvPr/>
        </p:nvSpPr>
        <p:spPr>
          <a:xfrm>
            <a:off x="205869" y="2879930"/>
            <a:ext cx="3502531" cy="1015663"/>
          </a:xfrm>
          <a:prstGeom prst="rect">
            <a:avLst/>
          </a:prstGeom>
          <a:noFill/>
        </p:spPr>
        <p:txBody>
          <a:bodyPr wrap="square" rtlCol="0">
            <a:spAutoFit/>
          </a:bodyPr>
          <a:lstStyle/>
          <a:p>
            <a:r>
              <a:rPr lang="en-US" sz="2000" dirty="0">
                <a:latin typeface="Times New Roman"/>
                <a:cs typeface="Times New Roman"/>
              </a:rPr>
              <a:t>just as we surmised.  </a:t>
            </a:r>
            <a:r>
              <a:rPr lang="en-US" sz="2000" dirty="0">
                <a:solidFill>
                  <a:srgbClr val="0000FF"/>
                </a:solidFill>
                <a:latin typeface="Times New Roman"/>
                <a:cs typeface="Times New Roman"/>
              </a:rPr>
              <a:t>Still, you need to know generally how to do the derivations . . . </a:t>
            </a:r>
            <a:endParaRPr lang="en-US" sz="2400" dirty="0">
              <a:solidFill>
                <a:srgbClr val="0000FF"/>
              </a:solidFill>
              <a:latin typeface="Apple Chancery"/>
              <a:cs typeface="Apple Chancery"/>
            </a:endParaRPr>
          </a:p>
        </p:txBody>
      </p:sp>
    </p:spTree>
    <p:extLst>
      <p:ext uri="{BB962C8B-B14F-4D97-AF65-F5344CB8AC3E}">
        <p14:creationId xmlns:p14="http://schemas.microsoft.com/office/powerpoint/2010/main" val="1927123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a:off x="299089" y="3021990"/>
            <a:ext cx="5846443" cy="1631216"/>
          </a:xfrm>
          <a:prstGeom prst="rect">
            <a:avLst/>
          </a:prstGeom>
          <a:noFill/>
        </p:spPr>
        <p:txBody>
          <a:bodyPr wrap="square" rtlCol="0">
            <a:spAutoFit/>
          </a:bodyPr>
          <a:lstStyle/>
          <a:p>
            <a:r>
              <a:rPr lang="en-US" sz="2000" dirty="0">
                <a:solidFill>
                  <a:srgbClr val="000000"/>
                </a:solidFill>
                <a:latin typeface="Times New Roman"/>
                <a:cs typeface="Times New Roman"/>
              </a:rPr>
              <a:t>                  And </a:t>
            </a:r>
            <a:r>
              <a:rPr lang="en-US" sz="2000" dirty="0">
                <a:solidFill>
                  <a:srgbClr val="0000FF"/>
                </a:solidFill>
                <a:latin typeface="Times New Roman"/>
                <a:cs typeface="Times New Roman"/>
              </a:rPr>
              <a:t>following a radial line out </a:t>
            </a:r>
            <a:r>
              <a:rPr lang="en-US" sz="2000" dirty="0">
                <a:solidFill>
                  <a:srgbClr val="000000"/>
                </a:solidFill>
                <a:latin typeface="Times New Roman"/>
                <a:cs typeface="Times New Roman"/>
              </a:rPr>
              <a:t>from the center </a:t>
            </a:r>
            <a:r>
              <a:rPr lang="en-US" sz="2000" dirty="0">
                <a:solidFill>
                  <a:srgbClr val="0000FF"/>
                </a:solidFill>
                <a:latin typeface="Times New Roman"/>
                <a:cs typeface="Times New Roman"/>
              </a:rPr>
              <a:t>will produce bits</a:t>
            </a:r>
            <a:r>
              <a:rPr lang="en-US" sz="2000" dirty="0">
                <a:solidFill>
                  <a:srgbClr val="000000"/>
                </a:solidFill>
                <a:latin typeface="Times New Roman"/>
                <a:cs typeface="Times New Roman"/>
              </a:rPr>
              <a:t> that all have the </a:t>
            </a:r>
            <a:r>
              <a:rPr lang="en-US" sz="2000" i="1" dirty="0">
                <a:solidFill>
                  <a:srgbClr val="0000FF"/>
                </a:solidFill>
                <a:latin typeface="Times New Roman"/>
                <a:cs typeface="Times New Roman"/>
              </a:rPr>
              <a:t>same DIRECTION</a:t>
            </a:r>
            <a:r>
              <a:rPr lang="en-US" sz="2000" dirty="0">
                <a:solidFill>
                  <a:srgbClr val="000000"/>
                </a:solidFill>
                <a:latin typeface="Times New Roman"/>
                <a:cs typeface="Times New Roman"/>
              </a:rPr>
              <a:t>, but each bit will have a </a:t>
            </a:r>
            <a:r>
              <a:rPr lang="en-US" sz="2000" dirty="0">
                <a:solidFill>
                  <a:srgbClr val="0000FF"/>
                </a:solidFill>
                <a:latin typeface="Times New Roman"/>
                <a:cs typeface="Times New Roman"/>
              </a:rPr>
              <a:t>different velocity </a:t>
            </a:r>
            <a:r>
              <a:rPr lang="en-US" sz="2000" i="1" dirty="0">
                <a:solidFill>
                  <a:srgbClr val="0000FF"/>
                </a:solidFill>
                <a:latin typeface="Times New Roman"/>
                <a:cs typeface="Times New Roman"/>
              </a:rPr>
              <a:t>magnitude</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(as you get out farther, the velocities will go up).  </a:t>
            </a:r>
          </a:p>
        </p:txBody>
      </p:sp>
      <p:sp>
        <p:nvSpPr>
          <p:cNvPr id="4" name="TextBox 3"/>
          <p:cNvSpPr txBox="1"/>
          <p:nvPr/>
        </p:nvSpPr>
        <p:spPr>
          <a:xfrm>
            <a:off x="274957" y="1083099"/>
            <a:ext cx="5846443" cy="2369880"/>
          </a:xfrm>
          <a:prstGeom prst="rect">
            <a:avLst/>
          </a:prstGeom>
          <a:noFill/>
        </p:spPr>
        <p:txBody>
          <a:bodyPr wrap="square" rtlCol="0">
            <a:spAutoFit/>
          </a:bodyPr>
          <a:lstStyle/>
          <a:p>
            <a:r>
              <a:rPr lang="en-US" sz="2800" dirty="0">
                <a:solidFill>
                  <a:srgbClr val="FF0000"/>
                </a:solidFill>
                <a:latin typeface="Apple Chancery"/>
                <a:cs typeface="Apple Chancery"/>
              </a:rPr>
              <a:t>If you want </a:t>
            </a:r>
            <a:r>
              <a:rPr lang="en-US" sz="2000" dirty="0">
                <a:solidFill>
                  <a:srgbClr val="000000"/>
                </a:solidFill>
                <a:latin typeface="Times New Roman"/>
                <a:cs typeface="Times New Roman"/>
              </a:rPr>
              <a:t>to characterize the </a:t>
            </a:r>
            <a:r>
              <a:rPr lang="en-US" sz="2000" dirty="0">
                <a:solidFill>
                  <a:srgbClr val="FF0000"/>
                </a:solidFill>
                <a:latin typeface="Times New Roman"/>
                <a:cs typeface="Times New Roman"/>
              </a:rPr>
              <a:t>velocity of the particles of a spinning disk</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alluding</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to</a:t>
            </a:r>
            <a:r>
              <a:rPr lang="en-US" sz="2000" dirty="0">
                <a:solidFill>
                  <a:srgbClr val="000000"/>
                </a:solidFill>
                <a:latin typeface="Times New Roman"/>
                <a:cs typeface="Times New Roman"/>
              </a:rPr>
              <a:t> their </a:t>
            </a:r>
            <a:r>
              <a:rPr lang="en-US" sz="2000" dirty="0">
                <a:solidFill>
                  <a:srgbClr val="0000FF"/>
                </a:solidFill>
                <a:latin typeface="Times New Roman"/>
                <a:cs typeface="Times New Roman"/>
              </a:rPr>
              <a:t>translational velocities </a:t>
            </a:r>
            <a:r>
              <a:rPr lang="en-US" sz="2000" dirty="0">
                <a:solidFill>
                  <a:srgbClr val="000000"/>
                </a:solidFill>
                <a:latin typeface="Times New Roman"/>
                <a:cs typeface="Times New Roman"/>
              </a:rPr>
              <a:t>is </a:t>
            </a:r>
            <a:r>
              <a:rPr lang="en-US" sz="2000" dirty="0">
                <a:solidFill>
                  <a:srgbClr val="0000FF"/>
                </a:solidFill>
                <a:latin typeface="Apple Chancery"/>
                <a:cs typeface="Apple Chancery"/>
              </a:rPr>
              <a:t>REALLY inefficient</a:t>
            </a:r>
            <a:r>
              <a:rPr lang="en-US" sz="2000" dirty="0">
                <a:solidFill>
                  <a:srgbClr val="000000"/>
                </a:solidFill>
                <a:latin typeface="Times New Roman"/>
                <a:cs typeface="Times New Roman"/>
              </a:rPr>
              <a:t>.  </a:t>
            </a:r>
            <a:r>
              <a:rPr lang="en-US" sz="2000" dirty="0">
                <a:solidFill>
                  <a:srgbClr val="008000"/>
                </a:solidFill>
                <a:latin typeface="Times New Roman"/>
                <a:cs typeface="Times New Roman"/>
              </a:rPr>
              <a:t>Bits of mass </a:t>
            </a:r>
            <a:r>
              <a:rPr lang="en-US" sz="2000" dirty="0">
                <a:solidFill>
                  <a:srgbClr val="000000"/>
                </a:solidFill>
                <a:latin typeface="Times New Roman"/>
                <a:cs typeface="Times New Roman"/>
              </a:rPr>
              <a:t>that have a </a:t>
            </a:r>
            <a:r>
              <a:rPr lang="en-US" sz="2000" dirty="0">
                <a:solidFill>
                  <a:srgbClr val="008000"/>
                </a:solidFill>
                <a:latin typeface="Times New Roman"/>
                <a:cs typeface="Times New Roman"/>
              </a:rPr>
              <a:t>common radius from</a:t>
            </a:r>
            <a:r>
              <a:rPr lang="en-US" sz="2000" dirty="0">
                <a:solidFill>
                  <a:srgbClr val="000000"/>
                </a:solidFill>
                <a:latin typeface="Times New Roman"/>
                <a:cs typeface="Times New Roman"/>
              </a:rPr>
              <a:t> the </a:t>
            </a:r>
            <a:r>
              <a:rPr lang="en-US" sz="2000" i="1" dirty="0">
                <a:solidFill>
                  <a:srgbClr val="008000"/>
                </a:solidFill>
                <a:latin typeface="Times New Roman"/>
                <a:cs typeface="Times New Roman"/>
              </a:rPr>
              <a:t>center of the rotation </a:t>
            </a:r>
            <a:r>
              <a:rPr lang="en-US" sz="2000" dirty="0">
                <a:solidFill>
                  <a:srgbClr val="000000"/>
                </a:solidFill>
                <a:latin typeface="Times New Roman"/>
                <a:cs typeface="Times New Roman"/>
              </a:rPr>
              <a:t>will all </a:t>
            </a:r>
            <a:r>
              <a:rPr lang="en-US" sz="2000" dirty="0">
                <a:solidFill>
                  <a:srgbClr val="008000"/>
                </a:solidFill>
                <a:latin typeface="Times New Roman"/>
                <a:cs typeface="Times New Roman"/>
              </a:rPr>
              <a:t>have</a:t>
            </a:r>
            <a:r>
              <a:rPr lang="en-US" sz="2000" dirty="0">
                <a:solidFill>
                  <a:srgbClr val="000000"/>
                </a:solidFill>
                <a:latin typeface="Times New Roman"/>
                <a:cs typeface="Times New Roman"/>
              </a:rPr>
              <a:t> the </a:t>
            </a:r>
            <a:r>
              <a:rPr lang="en-US" sz="2000" dirty="0">
                <a:solidFill>
                  <a:srgbClr val="008000"/>
                </a:solidFill>
                <a:latin typeface="Times New Roman"/>
                <a:cs typeface="Times New Roman"/>
              </a:rPr>
              <a:t>same </a:t>
            </a:r>
            <a:r>
              <a:rPr lang="en-US" sz="2000" i="1" dirty="0">
                <a:solidFill>
                  <a:srgbClr val="FF0000"/>
                </a:solidFill>
                <a:latin typeface="Times New Roman"/>
                <a:cs typeface="Times New Roman"/>
              </a:rPr>
              <a:t>velocity MAGNITUDE</a:t>
            </a:r>
            <a:r>
              <a:rPr lang="en-US" sz="2000" dirty="0">
                <a:solidFill>
                  <a:srgbClr val="000000"/>
                </a:solidFill>
                <a:latin typeface="Times New Roman"/>
                <a:cs typeface="Times New Roman"/>
              </a:rPr>
              <a:t>, </a:t>
            </a:r>
            <a:r>
              <a:rPr lang="en-US" sz="2000" dirty="0">
                <a:solidFill>
                  <a:srgbClr val="008000"/>
                </a:solidFill>
                <a:latin typeface="Times New Roman"/>
                <a:cs typeface="Times New Roman"/>
              </a:rPr>
              <a:t>but</a:t>
            </a:r>
            <a:r>
              <a:rPr lang="en-US" sz="2000" dirty="0">
                <a:solidFill>
                  <a:srgbClr val="000000"/>
                </a:solidFill>
                <a:latin typeface="Times New Roman"/>
                <a:cs typeface="Times New Roman"/>
              </a:rPr>
              <a:t> each bit’s </a:t>
            </a:r>
            <a:r>
              <a:rPr lang="en-US" sz="2000" dirty="0">
                <a:solidFill>
                  <a:srgbClr val="FF0000"/>
                </a:solidFill>
                <a:latin typeface="Times New Roman"/>
                <a:cs typeface="Times New Roman"/>
              </a:rPr>
              <a:t>velocity </a:t>
            </a:r>
            <a:r>
              <a:rPr lang="en-US" sz="2000" i="1" dirty="0">
                <a:solidFill>
                  <a:srgbClr val="FF0000"/>
                </a:solidFill>
                <a:latin typeface="Times New Roman"/>
                <a:cs typeface="Times New Roman"/>
              </a:rPr>
              <a:t>vector</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will have a </a:t>
            </a:r>
            <a:r>
              <a:rPr lang="en-US" sz="2000" dirty="0">
                <a:solidFill>
                  <a:srgbClr val="FF0000"/>
                </a:solidFill>
                <a:latin typeface="Times New Roman"/>
                <a:cs typeface="Times New Roman"/>
              </a:rPr>
              <a:t>different </a:t>
            </a:r>
            <a:r>
              <a:rPr lang="en-US" sz="2000" i="1" dirty="0">
                <a:solidFill>
                  <a:srgbClr val="FF0000"/>
                </a:solidFill>
                <a:latin typeface="Times New Roman"/>
                <a:cs typeface="Times New Roman"/>
              </a:rPr>
              <a:t>direction.</a:t>
            </a:r>
            <a:endParaRPr lang="en-US" sz="2000" dirty="0">
              <a:solidFill>
                <a:srgbClr val="000000"/>
              </a:solidFill>
              <a:latin typeface="Times New Roman"/>
              <a:cs typeface="Times New Roman"/>
            </a:endParaRPr>
          </a:p>
        </p:txBody>
      </p:sp>
      <p:sp>
        <p:nvSpPr>
          <p:cNvPr id="8" name="TextBox 7"/>
          <p:cNvSpPr txBox="1"/>
          <p:nvPr/>
        </p:nvSpPr>
        <p:spPr>
          <a:xfrm>
            <a:off x="0" y="943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Solution to Island Problem</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a:t>
            </a:r>
          </a:p>
        </p:txBody>
      </p:sp>
      <p:sp>
        <p:nvSpPr>
          <p:cNvPr id="6" name="TextBox 5"/>
          <p:cNvSpPr txBox="1"/>
          <p:nvPr/>
        </p:nvSpPr>
        <p:spPr>
          <a:xfrm>
            <a:off x="274956" y="4864861"/>
            <a:ext cx="6737243" cy="1323439"/>
          </a:xfrm>
          <a:prstGeom prst="rect">
            <a:avLst/>
          </a:prstGeom>
          <a:noFill/>
        </p:spPr>
        <p:txBody>
          <a:bodyPr wrap="square" rtlCol="0">
            <a:spAutoFit/>
          </a:bodyPr>
          <a:lstStyle/>
          <a:p>
            <a:r>
              <a:rPr lang="en-US" sz="2000" dirty="0">
                <a:solidFill>
                  <a:srgbClr val="FF0000"/>
                </a:solidFill>
                <a:latin typeface="Apple Chancery"/>
                <a:cs typeface="Apple Chancery"/>
              </a:rPr>
              <a:t>What</a:t>
            </a:r>
            <a:r>
              <a:rPr lang="en-US" sz="2000" dirty="0">
                <a:solidFill>
                  <a:srgbClr val="000000"/>
                </a:solidFill>
                <a:latin typeface="Apple Chancery"/>
                <a:cs typeface="Apple Chancery"/>
              </a:rPr>
              <a:t> </a:t>
            </a:r>
            <a:r>
              <a:rPr lang="en-US" sz="2000" dirty="0">
                <a:solidFill>
                  <a:srgbClr val="FF0000"/>
                </a:solidFill>
                <a:latin typeface="Apple Chancery"/>
                <a:cs typeface="Apple Chancery"/>
              </a:rPr>
              <a:t>IS</a:t>
            </a:r>
            <a:r>
              <a:rPr lang="en-US" sz="2000" dirty="0">
                <a:solidFill>
                  <a:srgbClr val="000000"/>
                </a:solidFill>
                <a:latin typeface="Apple Chancery"/>
                <a:cs typeface="Apple Chancery"/>
              </a:rPr>
              <a:t> </a:t>
            </a:r>
            <a:r>
              <a:rPr lang="en-US" sz="2000" dirty="0">
                <a:solidFill>
                  <a:srgbClr val="FF0000"/>
                </a:solidFill>
                <a:latin typeface="Apple Chancery"/>
                <a:cs typeface="Apple Chancery"/>
              </a:rPr>
              <a:t>common</a:t>
            </a:r>
            <a:r>
              <a:rPr lang="en-US" sz="2000" dirty="0">
                <a:solidFill>
                  <a:srgbClr val="0000FF"/>
                </a:solidFill>
                <a:latin typeface="Apple Chancery"/>
                <a:cs typeface="Apple Chancery"/>
              </a:rPr>
              <a:t> </a:t>
            </a:r>
            <a:r>
              <a:rPr lang="en-US" sz="2000" dirty="0">
                <a:solidFill>
                  <a:srgbClr val="0000FF"/>
                </a:solidFill>
                <a:latin typeface="Times New Roman"/>
                <a:cs typeface="Times New Roman"/>
              </a:rPr>
              <a:t>to all of the bits is their </a:t>
            </a:r>
            <a:r>
              <a:rPr lang="en-US" sz="2000" i="1" dirty="0">
                <a:solidFill>
                  <a:srgbClr val="FF0000"/>
                </a:solidFill>
                <a:latin typeface="Times New Roman"/>
                <a:cs typeface="Times New Roman"/>
              </a:rPr>
              <a:t>angular velocity</a:t>
            </a:r>
            <a:r>
              <a:rPr lang="en-US" sz="2000" dirty="0">
                <a:solidFill>
                  <a:srgbClr val="000000"/>
                </a:solidFill>
                <a:latin typeface="Times New Roman"/>
                <a:cs typeface="Times New Roman"/>
              </a:rPr>
              <a:t>.  </a:t>
            </a:r>
            <a:r>
              <a:rPr lang="en-US" sz="2000" dirty="0">
                <a:solidFill>
                  <a:srgbClr val="008000"/>
                </a:solidFill>
                <a:latin typeface="Times New Roman"/>
                <a:cs typeface="Times New Roman"/>
              </a:rPr>
              <a:t>Each bit will sweep out </a:t>
            </a:r>
            <a:r>
              <a:rPr lang="en-US" sz="2000" dirty="0">
                <a:solidFill>
                  <a:srgbClr val="000000"/>
                </a:solidFill>
                <a:latin typeface="Times New Roman"/>
                <a:cs typeface="Times New Roman"/>
              </a:rPr>
              <a:t>the </a:t>
            </a:r>
            <a:r>
              <a:rPr lang="en-US" sz="2000" i="1" dirty="0">
                <a:solidFill>
                  <a:srgbClr val="0000FF"/>
                </a:solidFill>
                <a:latin typeface="Times New Roman"/>
                <a:cs typeface="Times New Roman"/>
              </a:rPr>
              <a:t>same number </a:t>
            </a:r>
            <a:r>
              <a:rPr lang="en-US" sz="2000" i="1" dirty="0">
                <a:latin typeface="Times New Roman"/>
                <a:cs typeface="Times New Roman"/>
              </a:rPr>
              <a:t>of</a:t>
            </a:r>
            <a:r>
              <a:rPr lang="en-US" sz="2000" i="1" dirty="0">
                <a:solidFill>
                  <a:srgbClr val="FF0000"/>
                </a:solidFill>
                <a:latin typeface="Times New Roman"/>
                <a:cs typeface="Times New Roman"/>
              </a:rPr>
              <a:t> radians per second</a:t>
            </a:r>
            <a:r>
              <a:rPr lang="en-US" sz="2000" dirty="0">
                <a:solidFill>
                  <a:srgbClr val="000000"/>
                </a:solidFill>
                <a:latin typeface="Times New Roman"/>
                <a:cs typeface="Times New Roman"/>
              </a:rPr>
              <a:t> as the disk rotates.  That’s why using rotational parameters for rotating systems is so useful.  It is suffused with economy.  </a:t>
            </a:r>
            <a:endParaRPr lang="en-US" sz="2400" dirty="0">
              <a:latin typeface="Apple Chancery"/>
              <a:cs typeface="Apple Chancery"/>
            </a:endParaRPr>
          </a:p>
        </p:txBody>
      </p:sp>
      <p:sp>
        <p:nvSpPr>
          <p:cNvPr id="2" name="Oval 1"/>
          <p:cNvSpPr/>
          <p:nvPr/>
        </p:nvSpPr>
        <p:spPr>
          <a:xfrm>
            <a:off x="6959600" y="1102573"/>
            <a:ext cx="1816100" cy="18161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7342399" y="1485372"/>
            <a:ext cx="1050501" cy="1050501"/>
          </a:xfrm>
          <a:prstGeom prst="ellipse">
            <a:avLst/>
          </a:prstGeom>
          <a:noFill/>
          <a:ln>
            <a:solidFill>
              <a:srgbClr val="00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Arrow Connector 17"/>
          <p:cNvCxnSpPr/>
          <p:nvPr/>
        </p:nvCxnSpPr>
        <p:spPr>
          <a:xfrm rot="16200000" flipV="1">
            <a:off x="7861300" y="1259099"/>
            <a:ext cx="330200" cy="39094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V="1">
            <a:off x="7153275" y="1639148"/>
            <a:ext cx="330200" cy="39094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8261350" y="1979824"/>
            <a:ext cx="330200" cy="39094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V="1">
            <a:off x="7513850" y="2340399"/>
            <a:ext cx="330200" cy="39094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7012199" y="3390899"/>
            <a:ext cx="1816100" cy="18161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flipH="1" flipV="1">
            <a:off x="7947975" y="4029075"/>
            <a:ext cx="115150" cy="11176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005832" y="1034898"/>
            <a:ext cx="1490343" cy="584776"/>
          </a:xfrm>
          <a:prstGeom prst="rect">
            <a:avLst/>
          </a:prstGeom>
          <a:noFill/>
        </p:spPr>
        <p:txBody>
          <a:bodyPr wrap="square" rtlCol="0">
            <a:spAutoFit/>
          </a:bodyPr>
          <a:lstStyle/>
          <a:p>
            <a:r>
              <a:rPr lang="en-US" sz="1600" dirty="0">
                <a:solidFill>
                  <a:srgbClr val="0000FF"/>
                </a:solidFill>
                <a:latin typeface="Times New Roman"/>
                <a:cs typeface="Times New Roman"/>
              </a:rPr>
              <a:t>same velocity magnitude</a:t>
            </a:r>
            <a:endParaRPr lang="en-US" sz="1600" dirty="0">
              <a:solidFill>
                <a:srgbClr val="000000"/>
              </a:solidFill>
              <a:latin typeface="Times New Roman"/>
              <a:cs typeface="Times New Roman"/>
            </a:endParaRPr>
          </a:p>
        </p:txBody>
      </p:sp>
      <p:sp>
        <p:nvSpPr>
          <p:cNvPr id="32" name="TextBox 31"/>
          <p:cNvSpPr txBox="1"/>
          <p:nvPr/>
        </p:nvSpPr>
        <p:spPr>
          <a:xfrm>
            <a:off x="6214428" y="3188922"/>
            <a:ext cx="1490343" cy="584776"/>
          </a:xfrm>
          <a:prstGeom prst="rect">
            <a:avLst/>
          </a:prstGeom>
          <a:noFill/>
        </p:spPr>
        <p:txBody>
          <a:bodyPr wrap="square" rtlCol="0">
            <a:spAutoFit/>
          </a:bodyPr>
          <a:lstStyle/>
          <a:p>
            <a:r>
              <a:rPr lang="en-US" sz="1600" dirty="0">
                <a:solidFill>
                  <a:srgbClr val="0000FF"/>
                </a:solidFill>
                <a:latin typeface="Times New Roman"/>
                <a:cs typeface="Times New Roman"/>
              </a:rPr>
              <a:t>same velocity direction</a:t>
            </a:r>
            <a:endParaRPr lang="en-US" sz="1600" dirty="0">
              <a:solidFill>
                <a:srgbClr val="000000"/>
              </a:solidFill>
              <a:latin typeface="Times New Roman"/>
              <a:cs typeface="Times New Roman"/>
            </a:endParaRPr>
          </a:p>
        </p:txBody>
      </p:sp>
      <p:cxnSp>
        <p:nvCxnSpPr>
          <p:cNvPr id="33" name="Straight Connector 32"/>
          <p:cNvCxnSpPr>
            <a:endCxn id="22" idx="7"/>
          </p:cNvCxnSpPr>
          <p:nvPr/>
        </p:nvCxnSpPr>
        <p:spPr>
          <a:xfrm flipV="1">
            <a:off x="7920249" y="3656861"/>
            <a:ext cx="642088" cy="642088"/>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7985125" y="3813175"/>
            <a:ext cx="212725" cy="1956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8029575" y="3597275"/>
            <a:ext cx="309350" cy="27326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8063125" y="3352800"/>
            <a:ext cx="413700" cy="38259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rot="912543" flipH="1" flipV="1">
            <a:off x="7634327" y="1757381"/>
            <a:ext cx="480194" cy="545431"/>
            <a:chOff x="6968697" y="2505075"/>
            <a:chExt cx="480194" cy="545431"/>
          </a:xfrm>
        </p:grpSpPr>
        <p:sp>
          <p:nvSpPr>
            <p:cNvPr id="49" name="Arc 48"/>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a:stCxn id="49"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52" name="Object 5"/>
          <p:cNvGraphicFramePr>
            <a:graphicFrameLocks noChangeAspect="1"/>
          </p:cNvGraphicFramePr>
          <p:nvPr>
            <p:extLst>
              <p:ext uri="{D42A27DB-BD31-4B8C-83A1-F6EECF244321}">
                <p14:modId xmlns:p14="http://schemas.microsoft.com/office/powerpoint/2010/main" val="1099353597"/>
              </p:ext>
            </p:extLst>
          </p:nvPr>
        </p:nvGraphicFramePr>
        <p:xfrm>
          <a:off x="7447959" y="2049011"/>
          <a:ext cx="256812" cy="236538"/>
        </p:xfrm>
        <a:graphic>
          <a:graphicData uri="http://schemas.openxmlformats.org/presentationml/2006/ole">
            <mc:AlternateContent xmlns:mc="http://schemas.openxmlformats.org/markup-compatibility/2006">
              <mc:Choice xmlns:v="urn:schemas-microsoft-com:vml" Requires="v">
                <p:oleObj spid="_x0000_s1248616" name="Equation" r:id="rId3" imgW="152400" imgH="139700" progId="Equation.DSMT4">
                  <p:embed/>
                </p:oleObj>
              </mc:Choice>
              <mc:Fallback>
                <p:oleObj name="Equation" r:id="rId3" imgW="152400" imgH="139700" progId="Equation.DSMT4">
                  <p:embed/>
                  <p:pic>
                    <p:nvPicPr>
                      <p:cNvPr id="0" name=""/>
                      <p:cNvPicPr>
                        <a:picLocks noChangeAspect="1" noChangeArrowheads="1"/>
                      </p:cNvPicPr>
                      <p:nvPr/>
                    </p:nvPicPr>
                    <p:blipFill>
                      <a:blip r:embed="rId4"/>
                      <a:srcRect/>
                      <a:stretch>
                        <a:fillRect/>
                      </a:stretch>
                    </p:blipFill>
                    <p:spPr bwMode="auto">
                      <a:xfrm>
                        <a:off x="7447959" y="2049011"/>
                        <a:ext cx="256812" cy="236538"/>
                      </a:xfrm>
                      <a:prstGeom prst="rect">
                        <a:avLst/>
                      </a:prstGeom>
                      <a:noFill/>
                      <a:ln>
                        <a:noFill/>
                      </a:ln>
                      <a:effectLst/>
                    </p:spPr>
                  </p:pic>
                </p:oleObj>
              </mc:Fallback>
            </mc:AlternateContent>
          </a:graphicData>
        </a:graphic>
      </p:graphicFrame>
      <p:grpSp>
        <p:nvGrpSpPr>
          <p:cNvPr id="53" name="Group 52"/>
          <p:cNvGrpSpPr/>
          <p:nvPr/>
        </p:nvGrpSpPr>
        <p:grpSpPr>
          <a:xfrm rot="912543" flipH="1" flipV="1">
            <a:off x="7654521" y="4071609"/>
            <a:ext cx="480194" cy="545431"/>
            <a:chOff x="6968697" y="2505075"/>
            <a:chExt cx="480194" cy="545431"/>
          </a:xfrm>
        </p:grpSpPr>
        <p:sp>
          <p:nvSpPr>
            <p:cNvPr id="54" name="Arc 53"/>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5" name="Straight Connector 54"/>
            <p:cNvCxnSpPr>
              <a:stCxn id="54"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57" name="Object 5"/>
          <p:cNvGraphicFramePr>
            <a:graphicFrameLocks noChangeAspect="1"/>
          </p:cNvGraphicFramePr>
          <p:nvPr>
            <p:extLst>
              <p:ext uri="{D42A27DB-BD31-4B8C-83A1-F6EECF244321}">
                <p14:modId xmlns:p14="http://schemas.microsoft.com/office/powerpoint/2010/main" val="3090826718"/>
              </p:ext>
            </p:extLst>
          </p:nvPr>
        </p:nvGraphicFramePr>
        <p:xfrm>
          <a:off x="7468153" y="4363239"/>
          <a:ext cx="256812" cy="236538"/>
        </p:xfrm>
        <a:graphic>
          <a:graphicData uri="http://schemas.openxmlformats.org/presentationml/2006/ole">
            <mc:AlternateContent xmlns:mc="http://schemas.openxmlformats.org/markup-compatibility/2006">
              <mc:Choice xmlns:v="urn:schemas-microsoft-com:vml" Requires="v">
                <p:oleObj spid="_x0000_s1248617" name="Equation" r:id="rId5" imgW="152400" imgH="139700" progId="Equation.DSMT4">
                  <p:embed/>
                </p:oleObj>
              </mc:Choice>
              <mc:Fallback>
                <p:oleObj name="Equation" r:id="rId5" imgW="152400" imgH="139700" progId="Equation.DSMT4">
                  <p:embed/>
                  <p:pic>
                    <p:nvPicPr>
                      <p:cNvPr id="0" name=""/>
                      <p:cNvPicPr>
                        <a:picLocks noChangeAspect="1" noChangeArrowheads="1"/>
                      </p:cNvPicPr>
                      <p:nvPr/>
                    </p:nvPicPr>
                    <p:blipFill>
                      <a:blip r:embed="rId4"/>
                      <a:srcRect/>
                      <a:stretch>
                        <a:fillRect/>
                      </a:stretch>
                    </p:blipFill>
                    <p:spPr bwMode="auto">
                      <a:xfrm>
                        <a:off x="7468153" y="4363239"/>
                        <a:ext cx="256812" cy="2365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0827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dissolv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dissolve">
                                      <p:cBhvr>
                                        <p:cTn id="30" dur="5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par>
                                <p:cTn id="36" presetID="9"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500"/>
                                        <p:tgtEl>
                                          <p:spTgt spid="2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dissolve">
                                      <p:cBhvr>
                                        <p:cTn id="41" dur="500"/>
                                        <p:tgtEl>
                                          <p:spTgt spid="32"/>
                                        </p:tgtEl>
                                      </p:cBhvr>
                                    </p:animEffect>
                                  </p:childTnLst>
                                </p:cTn>
                              </p:par>
                              <p:par>
                                <p:cTn id="42" presetID="9"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dissolve">
                                      <p:cBhvr>
                                        <p:cTn id="44" dur="500"/>
                                        <p:tgtEl>
                                          <p:spTgt spid="33"/>
                                        </p:tgtEl>
                                      </p:cBhvr>
                                    </p:animEffect>
                                  </p:childTnLst>
                                </p:cTn>
                              </p:par>
                              <p:par>
                                <p:cTn id="45" presetID="9"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dissolve">
                                      <p:cBhvr>
                                        <p:cTn id="47" dur="500"/>
                                        <p:tgtEl>
                                          <p:spTgt spid="35"/>
                                        </p:tgtEl>
                                      </p:cBhvr>
                                    </p:animEffect>
                                  </p:childTnLst>
                                </p:cTn>
                              </p:par>
                              <p:par>
                                <p:cTn id="48" presetID="9"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dissolve">
                                      <p:cBhvr>
                                        <p:cTn id="50" dur="500"/>
                                        <p:tgtEl>
                                          <p:spTgt spid="36"/>
                                        </p:tgtEl>
                                      </p:cBhvr>
                                    </p:animEffect>
                                  </p:childTnLst>
                                </p:cTn>
                              </p:par>
                              <p:par>
                                <p:cTn id="51" presetID="9"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dissolve">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dissolv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dissolve">
                                      <p:cBhvr>
                                        <p:cTn id="63" dur="500"/>
                                        <p:tgtEl>
                                          <p:spTgt spid="48"/>
                                        </p:tgtEl>
                                      </p:cBhvr>
                                    </p:animEffect>
                                  </p:childTnLst>
                                </p:cTn>
                              </p:par>
                              <p:par>
                                <p:cTn id="64" presetID="9" presetClass="entr" presetSubtype="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dissolve">
                                      <p:cBhvr>
                                        <p:cTn id="66" dur="500"/>
                                        <p:tgtEl>
                                          <p:spTgt spid="52"/>
                                        </p:tgtEl>
                                      </p:cBhvr>
                                    </p:animEffect>
                                  </p:childTnLst>
                                </p:cTn>
                              </p:par>
                              <p:par>
                                <p:cTn id="67" presetID="9"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dissolve">
                                      <p:cBhvr>
                                        <p:cTn id="69" dur="500"/>
                                        <p:tgtEl>
                                          <p:spTgt spid="53"/>
                                        </p:tgtEl>
                                      </p:cBhvr>
                                    </p:animEffect>
                                  </p:childTnLst>
                                </p:cTn>
                              </p:par>
                              <p:par>
                                <p:cTn id="70" presetID="9" presetClass="entr" presetSubtype="0"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dissolve">
                                      <p:cBhvr>
                                        <p:cTn id="7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 grpId="0"/>
      <p:bldP spid="2" grpId="0" animBg="1"/>
      <p:bldP spid="12" grpId="0" animBg="1"/>
      <p:bldP spid="22" grpId="0" animBg="1"/>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4483100" y="1092664"/>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1" y="228903"/>
            <a:ext cx="4334380" cy="1754327"/>
          </a:xfrm>
          <a:prstGeom prst="rect">
            <a:avLst/>
          </a:prstGeom>
          <a:noFill/>
        </p:spPr>
        <p:txBody>
          <a:bodyPr wrap="square" rtlCol="0">
            <a:spAutoFit/>
          </a:bodyPr>
          <a:lstStyle/>
          <a:p>
            <a:r>
              <a:rPr lang="en-US" sz="2800" dirty="0">
                <a:solidFill>
                  <a:srgbClr val="FF0000"/>
                </a:solidFill>
                <a:latin typeface="Apple Chancery"/>
                <a:cs typeface="Apple Chancery"/>
              </a:rPr>
              <a:t>Example 4: </a:t>
            </a:r>
            <a:r>
              <a:rPr lang="en-US" sz="2000" dirty="0">
                <a:solidFill>
                  <a:srgbClr val="0000FF"/>
                </a:solidFill>
                <a:latin typeface="Times New Roman"/>
                <a:cs typeface="Times New Roman"/>
              </a:rPr>
              <a:t>Remembering what</a:t>
            </a:r>
            <a:r>
              <a:rPr lang="en-US" sz="2000" dirty="0">
                <a:latin typeface="Times New Roman"/>
                <a:cs typeface="Times New Roman"/>
              </a:rPr>
              <a:t> the approach is asking you to do</a:t>
            </a:r>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derive</a:t>
            </a:r>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an expression </a:t>
            </a:r>
            <a:r>
              <a:rPr lang="en-US" sz="2000" dirty="0">
                <a:solidFill>
                  <a:srgbClr val="0000FF"/>
                </a:solidFill>
                <a:latin typeface="Times New Roman"/>
                <a:cs typeface="Times New Roman"/>
              </a:rPr>
              <a:t>for </a:t>
            </a:r>
            <a:r>
              <a:rPr lang="en-US" sz="2000" dirty="0">
                <a:latin typeface="Times New Roman"/>
                <a:cs typeface="Times New Roman"/>
              </a:rPr>
              <a:t>the </a:t>
            </a:r>
            <a:r>
              <a:rPr lang="en-US" sz="2000" dirty="0">
                <a:solidFill>
                  <a:srgbClr val="0000FF"/>
                </a:solidFill>
                <a:latin typeface="Times New Roman"/>
                <a:cs typeface="Times New Roman"/>
              </a:rPr>
              <a:t>moment of inertia </a:t>
            </a:r>
            <a:r>
              <a:rPr lang="en-US" sz="2000" dirty="0">
                <a:latin typeface="Times New Roman"/>
                <a:cs typeface="Times New Roman"/>
              </a:rPr>
              <a:t>of a </a:t>
            </a:r>
            <a:r>
              <a:rPr lang="en-US" sz="2000" dirty="0">
                <a:solidFill>
                  <a:srgbClr val="0000FF"/>
                </a:solidFill>
                <a:latin typeface="Times New Roman"/>
                <a:cs typeface="Times New Roman"/>
              </a:rPr>
              <a:t>homogeneous rod of length L</a:t>
            </a:r>
            <a:r>
              <a:rPr lang="en-US" sz="2000" dirty="0">
                <a:latin typeface="Times New Roman"/>
                <a:cs typeface="Times New Roman"/>
              </a:rPr>
              <a:t> about one end.</a:t>
            </a:r>
            <a:endParaRPr lang="en-US" sz="2400" dirty="0">
              <a:latin typeface="Apple Chancery"/>
              <a:cs typeface="Apple Chancery"/>
            </a:endParaRPr>
          </a:p>
        </p:txBody>
      </p:sp>
      <p:sp>
        <p:nvSpPr>
          <p:cNvPr id="2" name="Rectangle 1"/>
          <p:cNvSpPr/>
          <p:nvPr/>
        </p:nvSpPr>
        <p:spPr>
          <a:xfrm>
            <a:off x="4762500" y="965200"/>
            <a:ext cx="3848100" cy="254000"/>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762645" y="381000"/>
            <a:ext cx="0" cy="14523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2238515477"/>
              </p:ext>
            </p:extLst>
          </p:nvPr>
        </p:nvGraphicFramePr>
        <p:xfrm>
          <a:off x="8820150" y="1133475"/>
          <a:ext cx="171450" cy="171450"/>
        </p:xfrm>
        <a:graphic>
          <a:graphicData uri="http://schemas.openxmlformats.org/presentationml/2006/ole">
            <mc:AlternateContent xmlns:mc="http://schemas.openxmlformats.org/markup-compatibility/2006">
              <mc:Choice xmlns:v="urn:schemas-microsoft-com:vml" Requires="v">
                <p:oleObj spid="_x0000_s1347657"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8820150" y="1133475"/>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432250451"/>
              </p:ext>
            </p:extLst>
          </p:nvPr>
        </p:nvGraphicFramePr>
        <p:xfrm>
          <a:off x="4540250" y="269875"/>
          <a:ext cx="171450" cy="222250"/>
        </p:xfrm>
        <a:graphic>
          <a:graphicData uri="http://schemas.openxmlformats.org/presentationml/2006/ole">
            <mc:AlternateContent xmlns:mc="http://schemas.openxmlformats.org/markup-compatibility/2006">
              <mc:Choice xmlns:v="urn:schemas-microsoft-com:vml" Requires="v">
                <p:oleObj spid="_x0000_s1347658"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4540250" y="269875"/>
                        <a:ext cx="171450" cy="222250"/>
                      </a:xfrm>
                      <a:prstGeom prst="rect">
                        <a:avLst/>
                      </a:prstGeom>
                    </p:spPr>
                  </p:pic>
                </p:oleObj>
              </mc:Fallback>
            </mc:AlternateContent>
          </a:graphicData>
        </a:graphic>
      </p:graphicFrame>
      <p:sp>
        <p:nvSpPr>
          <p:cNvPr id="23" name="TextBox 22"/>
          <p:cNvSpPr txBox="1"/>
          <p:nvPr/>
        </p:nvSpPr>
        <p:spPr>
          <a:xfrm>
            <a:off x="535528" y="1983230"/>
            <a:ext cx="8284622" cy="1015663"/>
          </a:xfrm>
          <a:prstGeom prst="rect">
            <a:avLst/>
          </a:prstGeom>
          <a:noFill/>
        </p:spPr>
        <p:txBody>
          <a:bodyPr wrap="square" rtlCol="0">
            <a:spAutoFit/>
          </a:bodyPr>
          <a:lstStyle/>
          <a:p>
            <a:r>
              <a:rPr lang="en-US" sz="2000" dirty="0">
                <a:solidFill>
                  <a:srgbClr val="FF0000"/>
                </a:solidFill>
                <a:latin typeface="Apple Chancery"/>
                <a:cs typeface="Apple Chancery"/>
              </a:rPr>
              <a:t>Although this is a </a:t>
            </a:r>
            <a:r>
              <a:rPr lang="en-US" sz="2000" dirty="0">
                <a:solidFill>
                  <a:srgbClr val="0000FF"/>
                </a:solidFill>
                <a:latin typeface="Times New Roman"/>
                <a:cs typeface="Times New Roman"/>
              </a:rPr>
              <a:t>continuous mass, </a:t>
            </a:r>
            <a:r>
              <a:rPr lang="en-US" sz="2000" dirty="0">
                <a:latin typeface="Times New Roman"/>
                <a:cs typeface="Times New Roman"/>
              </a:rPr>
              <a:t>the principle is the same.  </a:t>
            </a:r>
            <a:r>
              <a:rPr lang="en-US" sz="2000" dirty="0">
                <a:solidFill>
                  <a:srgbClr val="0000FF"/>
                </a:solidFill>
                <a:latin typeface="Times New Roman"/>
                <a:cs typeface="Times New Roman"/>
              </a:rPr>
              <a:t>Move out along the x-axis until you find some mass</a:t>
            </a:r>
            <a:r>
              <a:rPr lang="en-US" sz="2000" dirty="0">
                <a:latin typeface="Times New Roman"/>
                <a:cs typeface="Times New Roman"/>
              </a:rPr>
              <a:t>, </a:t>
            </a:r>
            <a:r>
              <a:rPr lang="en-US" sz="2000" dirty="0">
                <a:solidFill>
                  <a:srgbClr val="008000"/>
                </a:solidFill>
                <a:latin typeface="Times New Roman"/>
                <a:cs typeface="Times New Roman"/>
              </a:rPr>
              <a:t>multiply by the distance-squared</a:t>
            </a:r>
            <a:r>
              <a:rPr lang="en-US" sz="2000" dirty="0">
                <a:latin typeface="Times New Roman"/>
                <a:cs typeface="Times New Roman"/>
              </a:rPr>
              <a:t>, then </a:t>
            </a:r>
            <a:r>
              <a:rPr lang="en-US" sz="2000" dirty="0">
                <a:solidFill>
                  <a:srgbClr val="3366FF"/>
                </a:solidFill>
                <a:latin typeface="Times New Roman"/>
                <a:cs typeface="Times New Roman"/>
              </a:rPr>
              <a:t>sum that quantity for all the masses </a:t>
            </a:r>
            <a:r>
              <a:rPr lang="en-US" sz="2000" dirty="0">
                <a:latin typeface="Times New Roman"/>
                <a:cs typeface="Times New Roman"/>
              </a:rPr>
              <a:t>found. </a:t>
            </a:r>
            <a:endParaRPr lang="en-US" sz="2400" dirty="0">
              <a:latin typeface="Apple Chancery"/>
              <a:cs typeface="Apple Chancery"/>
            </a:endParaRPr>
          </a:p>
        </p:txBody>
      </p:sp>
      <p:sp>
        <p:nvSpPr>
          <p:cNvPr id="24" name="TextBox 23"/>
          <p:cNvSpPr txBox="1"/>
          <p:nvPr/>
        </p:nvSpPr>
        <p:spPr>
          <a:xfrm>
            <a:off x="535528" y="3013031"/>
            <a:ext cx="8284622" cy="1631216"/>
          </a:xfrm>
          <a:prstGeom prst="rect">
            <a:avLst/>
          </a:prstGeom>
          <a:noFill/>
        </p:spPr>
        <p:txBody>
          <a:bodyPr wrap="square" rtlCol="0">
            <a:spAutoFit/>
          </a:bodyPr>
          <a:lstStyle/>
          <a:p>
            <a:r>
              <a:rPr lang="en-US" sz="2000" dirty="0">
                <a:solidFill>
                  <a:srgbClr val="FF0000"/>
                </a:solidFill>
                <a:latin typeface="Apple Chancery"/>
                <a:cs typeface="Apple Chancery"/>
              </a:rPr>
              <a:t>The problem?  </a:t>
            </a:r>
            <a:r>
              <a:rPr lang="en-US" sz="2000" dirty="0">
                <a:latin typeface="Times New Roman"/>
                <a:cs typeface="Times New Roman"/>
              </a:rPr>
              <a:t>The system is </a:t>
            </a:r>
            <a:r>
              <a:rPr lang="en-US" sz="2000" dirty="0">
                <a:solidFill>
                  <a:srgbClr val="FF0000"/>
                </a:solidFill>
                <a:latin typeface="Times New Roman"/>
                <a:cs typeface="Times New Roman"/>
              </a:rPr>
              <a:t>not</a:t>
            </a:r>
            <a:r>
              <a:rPr lang="en-US" sz="2000" dirty="0">
                <a:latin typeface="Times New Roman"/>
                <a:cs typeface="Times New Roman"/>
              </a:rPr>
              <a:t> made up of </a:t>
            </a:r>
            <a:r>
              <a:rPr lang="en-US" sz="2000" dirty="0">
                <a:solidFill>
                  <a:srgbClr val="FF0000"/>
                </a:solidFill>
                <a:latin typeface="Times New Roman"/>
                <a:cs typeface="Times New Roman"/>
              </a:rPr>
              <a:t>discrete pieces </a:t>
            </a:r>
            <a:r>
              <a:rPr lang="en-US" sz="2000" dirty="0">
                <a:latin typeface="Times New Roman"/>
                <a:cs typeface="Times New Roman"/>
              </a:rPr>
              <a:t>of mass.  That means that after moving an arbitrary distance “x” units down the axis, you need to </a:t>
            </a:r>
            <a:r>
              <a:rPr lang="en-US" sz="2000" dirty="0">
                <a:solidFill>
                  <a:srgbClr val="FF0000"/>
                </a:solidFill>
                <a:latin typeface="Times New Roman"/>
                <a:cs typeface="Times New Roman"/>
              </a:rPr>
              <a:t>create a differentially thin section </a:t>
            </a:r>
            <a:r>
              <a:rPr lang="en-US" sz="2000" dirty="0">
                <a:latin typeface="Times New Roman"/>
                <a:cs typeface="Times New Roman"/>
              </a:rPr>
              <a:t>of the rod </a:t>
            </a:r>
            <a:r>
              <a:rPr lang="en-US" sz="2000" dirty="0">
                <a:solidFill>
                  <a:srgbClr val="FF0000"/>
                </a:solidFill>
                <a:latin typeface="Times New Roman"/>
                <a:cs typeface="Times New Roman"/>
              </a:rPr>
              <a:t>of width “dx” </a:t>
            </a:r>
            <a:r>
              <a:rPr lang="en-US" sz="2000" dirty="0">
                <a:latin typeface="Times New Roman"/>
                <a:cs typeface="Times New Roman"/>
              </a:rPr>
              <a:t>to define a </a:t>
            </a:r>
            <a:r>
              <a:rPr lang="en-US" sz="2000" dirty="0">
                <a:solidFill>
                  <a:srgbClr val="0000FF"/>
                </a:solidFill>
                <a:latin typeface="Times New Roman"/>
                <a:cs typeface="Times New Roman"/>
              </a:rPr>
              <a:t>differentially small piece of mass “</a:t>
            </a:r>
            <a:r>
              <a:rPr lang="en-US" sz="2000" dirty="0" err="1">
                <a:solidFill>
                  <a:srgbClr val="0000FF"/>
                </a:solidFill>
                <a:latin typeface="Times New Roman"/>
                <a:cs typeface="Times New Roman"/>
              </a:rPr>
              <a:t>dm</a:t>
            </a:r>
            <a:r>
              <a:rPr lang="en-US" sz="2000" dirty="0">
                <a:solidFill>
                  <a:srgbClr val="0000FF"/>
                </a:solidFill>
                <a:latin typeface="Times New Roman"/>
                <a:cs typeface="Times New Roman"/>
              </a:rPr>
              <a:t>,” </a:t>
            </a:r>
            <a:r>
              <a:rPr lang="en-US" sz="2000" dirty="0">
                <a:latin typeface="Times New Roman"/>
                <a:cs typeface="Times New Roman"/>
              </a:rPr>
              <a:t>do the required multiplication, then sum all such pieces using integration.  Doing this yields:</a:t>
            </a:r>
            <a:endParaRPr lang="en-US" sz="2400" dirty="0">
              <a:latin typeface="Apple Chancery"/>
              <a:cs typeface="Apple Chancery"/>
            </a:endParaRPr>
          </a:p>
        </p:txBody>
      </p:sp>
      <p:cxnSp>
        <p:nvCxnSpPr>
          <p:cNvPr id="17" name="Straight Connector 16"/>
          <p:cNvCxnSpPr/>
          <p:nvPr/>
        </p:nvCxnSpPr>
        <p:spPr>
          <a:xfrm>
            <a:off x="609600" y="5583702"/>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889000" y="5456238"/>
            <a:ext cx="3848100" cy="254000"/>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889145" y="4872038"/>
            <a:ext cx="0" cy="14523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8" name="Object 27"/>
          <p:cNvGraphicFramePr>
            <a:graphicFrameLocks noChangeAspect="1"/>
          </p:cNvGraphicFramePr>
          <p:nvPr>
            <p:extLst>
              <p:ext uri="{D42A27DB-BD31-4B8C-83A1-F6EECF244321}">
                <p14:modId xmlns:p14="http://schemas.microsoft.com/office/powerpoint/2010/main" val="3590969484"/>
              </p:ext>
            </p:extLst>
          </p:nvPr>
        </p:nvGraphicFramePr>
        <p:xfrm>
          <a:off x="4946650" y="5624513"/>
          <a:ext cx="171450" cy="171450"/>
        </p:xfrm>
        <a:graphic>
          <a:graphicData uri="http://schemas.openxmlformats.org/presentationml/2006/ole">
            <mc:AlternateContent xmlns:mc="http://schemas.openxmlformats.org/markup-compatibility/2006">
              <mc:Choice xmlns:v="urn:schemas-microsoft-com:vml" Requires="v">
                <p:oleObj spid="_x0000_s1347659" name="Equation" r:id="rId8" imgW="127000" imgH="127000" progId="Equation.DSMT4">
                  <p:embed/>
                </p:oleObj>
              </mc:Choice>
              <mc:Fallback>
                <p:oleObj name="Equation" r:id="rId8" imgW="127000" imgH="127000" progId="Equation.DSMT4">
                  <p:embed/>
                  <p:pic>
                    <p:nvPicPr>
                      <p:cNvPr id="0" name=""/>
                      <p:cNvPicPr/>
                      <p:nvPr/>
                    </p:nvPicPr>
                    <p:blipFill>
                      <a:blip r:embed="rId5"/>
                      <a:stretch>
                        <a:fillRect/>
                      </a:stretch>
                    </p:blipFill>
                    <p:spPr>
                      <a:xfrm>
                        <a:off x="4946650" y="5624513"/>
                        <a:ext cx="171450" cy="1714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006041587"/>
              </p:ext>
            </p:extLst>
          </p:nvPr>
        </p:nvGraphicFramePr>
        <p:xfrm>
          <a:off x="666750" y="4760913"/>
          <a:ext cx="171450" cy="222250"/>
        </p:xfrm>
        <a:graphic>
          <a:graphicData uri="http://schemas.openxmlformats.org/presentationml/2006/ole">
            <mc:AlternateContent xmlns:mc="http://schemas.openxmlformats.org/markup-compatibility/2006">
              <mc:Choice xmlns:v="urn:schemas-microsoft-com:vml" Requires="v">
                <p:oleObj spid="_x0000_s1347660" name="Equation" r:id="rId9" imgW="127000" imgH="165100" progId="Equation.DSMT4">
                  <p:embed/>
                </p:oleObj>
              </mc:Choice>
              <mc:Fallback>
                <p:oleObj name="Equation" r:id="rId9" imgW="127000" imgH="165100" progId="Equation.DSMT4">
                  <p:embed/>
                  <p:pic>
                    <p:nvPicPr>
                      <p:cNvPr id="0" name=""/>
                      <p:cNvPicPr/>
                      <p:nvPr/>
                    </p:nvPicPr>
                    <p:blipFill>
                      <a:blip r:embed="rId7"/>
                      <a:stretch>
                        <a:fillRect/>
                      </a:stretch>
                    </p:blipFill>
                    <p:spPr>
                      <a:xfrm>
                        <a:off x="666750" y="4760913"/>
                        <a:ext cx="171450" cy="222250"/>
                      </a:xfrm>
                      <a:prstGeom prst="rect">
                        <a:avLst/>
                      </a:prstGeom>
                    </p:spPr>
                  </p:pic>
                </p:oleObj>
              </mc:Fallback>
            </mc:AlternateContent>
          </a:graphicData>
        </a:graphic>
      </p:graphicFrame>
      <p:cxnSp>
        <p:nvCxnSpPr>
          <p:cNvPr id="4" name="Straight Arrow Connector 3"/>
          <p:cNvCxnSpPr/>
          <p:nvPr/>
        </p:nvCxnSpPr>
        <p:spPr>
          <a:xfrm>
            <a:off x="889000" y="5994400"/>
            <a:ext cx="13970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286000" y="5795963"/>
            <a:ext cx="0" cy="32543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87600" y="5795963"/>
            <a:ext cx="0" cy="32543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2387600" y="6000750"/>
            <a:ext cx="2413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36"/>
          <p:cNvGraphicFramePr>
            <a:graphicFrameLocks noChangeAspect="1"/>
          </p:cNvGraphicFramePr>
          <p:nvPr>
            <p:extLst>
              <p:ext uri="{D42A27DB-BD31-4B8C-83A1-F6EECF244321}">
                <p14:modId xmlns:p14="http://schemas.microsoft.com/office/powerpoint/2010/main" val="792165768"/>
              </p:ext>
            </p:extLst>
          </p:nvPr>
        </p:nvGraphicFramePr>
        <p:xfrm>
          <a:off x="1444625" y="6007100"/>
          <a:ext cx="227013" cy="228600"/>
        </p:xfrm>
        <a:graphic>
          <a:graphicData uri="http://schemas.openxmlformats.org/presentationml/2006/ole">
            <mc:AlternateContent xmlns:mc="http://schemas.openxmlformats.org/markup-compatibility/2006">
              <mc:Choice xmlns:v="urn:schemas-microsoft-com:vml" Requires="v">
                <p:oleObj spid="_x0000_s1347661" name="Equation" r:id="rId10" imgW="127000" imgH="127000" progId="Equation.DSMT4">
                  <p:embed/>
                </p:oleObj>
              </mc:Choice>
              <mc:Fallback>
                <p:oleObj name="Equation" r:id="rId10" imgW="127000" imgH="127000" progId="Equation.DSMT4">
                  <p:embed/>
                  <p:pic>
                    <p:nvPicPr>
                      <p:cNvPr id="0" name=""/>
                      <p:cNvPicPr/>
                      <p:nvPr/>
                    </p:nvPicPr>
                    <p:blipFill>
                      <a:blip r:embed="rId11"/>
                      <a:stretch>
                        <a:fillRect/>
                      </a:stretch>
                    </p:blipFill>
                    <p:spPr>
                      <a:xfrm>
                        <a:off x="1444625" y="6007100"/>
                        <a:ext cx="227013" cy="22860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188858964"/>
              </p:ext>
            </p:extLst>
          </p:nvPr>
        </p:nvGraphicFramePr>
        <p:xfrm>
          <a:off x="2142331" y="6107113"/>
          <a:ext cx="363537" cy="296862"/>
        </p:xfrm>
        <a:graphic>
          <a:graphicData uri="http://schemas.openxmlformats.org/presentationml/2006/ole">
            <mc:AlternateContent xmlns:mc="http://schemas.openxmlformats.org/markup-compatibility/2006">
              <mc:Choice xmlns:v="urn:schemas-microsoft-com:vml" Requires="v">
                <p:oleObj spid="_x0000_s1347662" name="Equation" r:id="rId12" imgW="203200" imgH="165100" progId="Equation.DSMT4">
                  <p:embed/>
                </p:oleObj>
              </mc:Choice>
              <mc:Fallback>
                <p:oleObj name="Equation" r:id="rId12" imgW="203200" imgH="165100" progId="Equation.DSMT4">
                  <p:embed/>
                  <p:pic>
                    <p:nvPicPr>
                      <p:cNvPr id="0" name=""/>
                      <p:cNvPicPr/>
                      <p:nvPr/>
                    </p:nvPicPr>
                    <p:blipFill>
                      <a:blip r:embed="rId13"/>
                      <a:stretch>
                        <a:fillRect/>
                      </a:stretch>
                    </p:blipFill>
                    <p:spPr>
                      <a:xfrm>
                        <a:off x="2142331" y="6107113"/>
                        <a:ext cx="363537" cy="296862"/>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319267104"/>
              </p:ext>
            </p:extLst>
          </p:nvPr>
        </p:nvGraphicFramePr>
        <p:xfrm>
          <a:off x="2119313" y="5110163"/>
          <a:ext cx="431800" cy="296862"/>
        </p:xfrm>
        <a:graphic>
          <a:graphicData uri="http://schemas.openxmlformats.org/presentationml/2006/ole">
            <mc:AlternateContent xmlns:mc="http://schemas.openxmlformats.org/markup-compatibility/2006">
              <mc:Choice xmlns:v="urn:schemas-microsoft-com:vml" Requires="v">
                <p:oleObj spid="_x0000_s1347663" name="Equation" r:id="rId14" imgW="241300" imgH="165100" progId="Equation.DSMT4">
                  <p:embed/>
                </p:oleObj>
              </mc:Choice>
              <mc:Fallback>
                <p:oleObj name="Equation" r:id="rId14" imgW="241300" imgH="165100" progId="Equation.DSMT4">
                  <p:embed/>
                  <p:pic>
                    <p:nvPicPr>
                      <p:cNvPr id="0" name=""/>
                      <p:cNvPicPr/>
                      <p:nvPr/>
                    </p:nvPicPr>
                    <p:blipFill>
                      <a:blip r:embed="rId15"/>
                      <a:stretch>
                        <a:fillRect/>
                      </a:stretch>
                    </p:blipFill>
                    <p:spPr>
                      <a:xfrm>
                        <a:off x="2119313" y="5110163"/>
                        <a:ext cx="431800" cy="296862"/>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2915796969"/>
              </p:ext>
            </p:extLst>
          </p:nvPr>
        </p:nvGraphicFramePr>
        <p:xfrm>
          <a:off x="6143625" y="5307013"/>
          <a:ext cx="1249363" cy="525462"/>
        </p:xfrm>
        <a:graphic>
          <a:graphicData uri="http://schemas.openxmlformats.org/presentationml/2006/ole">
            <mc:AlternateContent xmlns:mc="http://schemas.openxmlformats.org/markup-compatibility/2006">
              <mc:Choice xmlns:v="urn:schemas-microsoft-com:vml" Requires="v">
                <p:oleObj spid="_x0000_s1347664" name="Equation" r:id="rId16" imgW="698500" imgH="292100" progId="Equation.DSMT4">
                  <p:embed/>
                </p:oleObj>
              </mc:Choice>
              <mc:Fallback>
                <p:oleObj name="Equation" r:id="rId16" imgW="698500" imgH="292100" progId="Equation.DSMT4">
                  <p:embed/>
                  <p:pic>
                    <p:nvPicPr>
                      <p:cNvPr id="0" name=""/>
                      <p:cNvPicPr/>
                      <p:nvPr/>
                    </p:nvPicPr>
                    <p:blipFill>
                      <a:blip r:embed="rId17"/>
                      <a:stretch>
                        <a:fillRect/>
                      </a:stretch>
                    </p:blipFill>
                    <p:spPr>
                      <a:xfrm>
                        <a:off x="6143625" y="5307013"/>
                        <a:ext cx="1249363" cy="525462"/>
                      </a:xfrm>
                      <a:prstGeom prst="rect">
                        <a:avLst/>
                      </a:prstGeom>
                    </p:spPr>
                  </p:pic>
                </p:oleObj>
              </mc:Fallback>
            </mc:AlternateContent>
          </a:graphicData>
        </a:graphic>
      </p:graphicFrame>
      <p:sp>
        <p:nvSpPr>
          <p:cNvPr id="41" name="Rectangle 40"/>
          <p:cNvSpPr/>
          <p:nvPr/>
        </p:nvSpPr>
        <p:spPr>
          <a:xfrm>
            <a:off x="2279650" y="5456702"/>
            <a:ext cx="111125" cy="254000"/>
          </a:xfrm>
          <a:prstGeom prst="rect">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30.)</a:t>
            </a:r>
          </a:p>
        </p:txBody>
      </p:sp>
    </p:spTree>
    <p:extLst>
      <p:ext uri="{BB962C8B-B14F-4D97-AF65-F5344CB8AC3E}">
        <p14:creationId xmlns:p14="http://schemas.microsoft.com/office/powerpoint/2010/main" val="29870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dissolve">
                                      <p:cBhvr>
                                        <p:cTn id="26" dur="500"/>
                                        <p:tgtEl>
                                          <p:spTgt spid="28"/>
                                        </p:tgtEl>
                                      </p:cBhvr>
                                    </p:animEffect>
                                  </p:childTnLst>
                                </p:cTn>
                              </p:par>
                              <p:par>
                                <p:cTn id="27" presetID="9"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par>
                                <p:cTn id="35" presetID="9"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dissolve">
                                      <p:cBhvr>
                                        <p:cTn id="37" dur="500"/>
                                        <p:tgtEl>
                                          <p:spTgt spid="31"/>
                                        </p:tgtEl>
                                      </p:cBhvr>
                                    </p:animEffect>
                                  </p:childTnLst>
                                </p:cTn>
                              </p:par>
                              <p:par>
                                <p:cTn id="38" presetID="9"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dissolve">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dissolve">
                                      <p:cBhvr>
                                        <p:cTn id="45" dur="500"/>
                                        <p:tgtEl>
                                          <p:spTgt spid="33"/>
                                        </p:tgtEl>
                                      </p:cBhvr>
                                    </p:animEffect>
                                  </p:childTnLst>
                                </p:cTn>
                              </p:par>
                              <p:par>
                                <p:cTn id="46" presetID="9" presetClass="entr" presetSubtype="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dissolve">
                                      <p:cBhvr>
                                        <p:cTn id="48" dur="500"/>
                                        <p:tgtEl>
                                          <p:spTgt spid="35"/>
                                        </p:tgtEl>
                                      </p:cBhvr>
                                    </p:animEffect>
                                  </p:childTnLst>
                                </p:cTn>
                              </p:par>
                              <p:par>
                                <p:cTn id="49" presetID="9"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dissolve">
                                      <p:cBhvr>
                                        <p:cTn id="51" dur="500"/>
                                        <p:tgtEl>
                                          <p:spTgt spid="38"/>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dissolve">
                                      <p:cBhvr>
                                        <p:cTn id="54" dur="500"/>
                                        <p:tgtEl>
                                          <p:spTgt spid="41"/>
                                        </p:tgtEl>
                                      </p:cBhvr>
                                    </p:animEffect>
                                  </p:childTnLst>
                                </p:cTn>
                              </p:par>
                              <p:par>
                                <p:cTn id="55" presetID="9"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dissolv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dissolv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9" grpId="0" animBg="1"/>
      <p:bldP spid="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56670" y="394003"/>
            <a:ext cx="8614280" cy="1015663"/>
          </a:xfrm>
          <a:prstGeom prst="rect">
            <a:avLst/>
          </a:prstGeom>
          <a:noFill/>
        </p:spPr>
        <p:txBody>
          <a:bodyPr wrap="square" rtlCol="0">
            <a:spAutoFit/>
          </a:bodyPr>
          <a:lstStyle/>
          <a:p>
            <a:r>
              <a:rPr lang="en-US" sz="2000" dirty="0">
                <a:solidFill>
                  <a:srgbClr val="FF0000"/>
                </a:solidFill>
                <a:latin typeface="Apple Chancery"/>
                <a:cs typeface="Apple Chancery"/>
              </a:rPr>
              <a:t>As we did </a:t>
            </a:r>
            <a:r>
              <a:rPr lang="en-US" sz="2000" dirty="0">
                <a:solidFill>
                  <a:srgbClr val="000000"/>
                </a:solidFill>
                <a:latin typeface="Times New Roman"/>
                <a:cs typeface="Times New Roman"/>
              </a:rPr>
              <a:t>with</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center of mass </a:t>
            </a:r>
            <a:r>
              <a:rPr lang="en-US" sz="2000" dirty="0">
                <a:solidFill>
                  <a:srgbClr val="000000"/>
                </a:solidFill>
                <a:latin typeface="Times New Roman"/>
                <a:cs typeface="Times New Roman"/>
              </a:rPr>
              <a:t>problems</a:t>
            </a:r>
            <a:r>
              <a:rPr lang="en-US" sz="2000" dirty="0">
                <a:solidFill>
                  <a:srgbClr val="0000FF"/>
                </a:solidFill>
                <a:latin typeface="Times New Roman"/>
                <a:cs typeface="Times New Roman"/>
              </a:rPr>
              <a:t>, </a:t>
            </a:r>
            <a:r>
              <a:rPr lang="en-US" sz="2000" dirty="0">
                <a:latin typeface="Times New Roman"/>
                <a:cs typeface="Times New Roman"/>
              </a:rPr>
              <a:t>we need to </a:t>
            </a:r>
            <a:r>
              <a:rPr lang="en-US" sz="2000" dirty="0">
                <a:solidFill>
                  <a:srgbClr val="0000FF"/>
                </a:solidFill>
                <a:latin typeface="Times New Roman"/>
                <a:cs typeface="Times New Roman"/>
              </a:rPr>
              <a:t>relate the position </a:t>
            </a:r>
            <a:r>
              <a:rPr lang="en-US" sz="2000" i="1" dirty="0">
                <a:solidFill>
                  <a:srgbClr val="0000FF"/>
                </a:solidFill>
                <a:latin typeface="Times New Roman"/>
                <a:cs typeface="Times New Roman"/>
              </a:rPr>
              <a:t>x</a:t>
            </a:r>
            <a:r>
              <a:rPr lang="en-US" sz="2000" dirty="0">
                <a:solidFill>
                  <a:srgbClr val="0000FF"/>
                </a:solidFill>
                <a:latin typeface="Times New Roman"/>
                <a:cs typeface="Times New Roman"/>
              </a:rPr>
              <a:t> </a:t>
            </a:r>
            <a:r>
              <a:rPr lang="en-US" sz="2000" dirty="0">
                <a:latin typeface="Times New Roman"/>
                <a:cs typeface="Times New Roman"/>
              </a:rPr>
              <a:t>of the bit of mass to the amount of mass </a:t>
            </a:r>
            <a:r>
              <a:rPr lang="en-US" sz="2000" i="1" dirty="0" err="1">
                <a:solidFill>
                  <a:srgbClr val="0000FF"/>
                </a:solidFill>
                <a:latin typeface="Times New Roman"/>
                <a:cs typeface="Times New Roman"/>
              </a:rPr>
              <a:t>dm</a:t>
            </a:r>
            <a:r>
              <a:rPr lang="en-US" sz="2000" dirty="0">
                <a:solidFill>
                  <a:srgbClr val="0000FF"/>
                </a:solidFill>
                <a:latin typeface="Times New Roman"/>
                <a:cs typeface="Times New Roman"/>
              </a:rPr>
              <a:t> </a:t>
            </a:r>
            <a:r>
              <a:rPr lang="en-US" sz="2000" dirty="0">
                <a:latin typeface="Times New Roman"/>
                <a:cs typeface="Times New Roman"/>
              </a:rPr>
              <a:t>that is there.  To do that, we need to invoke a </a:t>
            </a:r>
            <a:r>
              <a:rPr lang="en-US" sz="2000" i="1" dirty="0">
                <a:solidFill>
                  <a:srgbClr val="FF0000"/>
                </a:solidFill>
                <a:latin typeface="Times New Roman"/>
                <a:cs typeface="Times New Roman"/>
              </a:rPr>
              <a:t>density function</a:t>
            </a:r>
            <a:r>
              <a:rPr lang="en-US" sz="2000" dirty="0">
                <a:latin typeface="Times New Roman"/>
                <a:cs typeface="Times New Roman"/>
              </a:rPr>
              <a:t>.</a:t>
            </a:r>
            <a:endParaRPr lang="en-US" sz="2400" dirty="0">
              <a:latin typeface="Apple Chancery"/>
              <a:cs typeface="Apple Chancery"/>
            </a:endParaRPr>
          </a:p>
        </p:txBody>
      </p:sp>
      <p:sp>
        <p:nvSpPr>
          <p:cNvPr id="23" name="TextBox 22"/>
          <p:cNvSpPr txBox="1"/>
          <p:nvPr/>
        </p:nvSpPr>
        <p:spPr>
          <a:xfrm>
            <a:off x="535528" y="1456591"/>
            <a:ext cx="8284622" cy="707886"/>
          </a:xfrm>
          <a:prstGeom prst="rect">
            <a:avLst/>
          </a:prstGeom>
          <a:noFill/>
        </p:spPr>
        <p:txBody>
          <a:bodyPr wrap="square" rtlCol="0">
            <a:spAutoFit/>
          </a:bodyPr>
          <a:lstStyle/>
          <a:p>
            <a:r>
              <a:rPr lang="en-US" sz="2000" dirty="0">
                <a:solidFill>
                  <a:srgbClr val="FF0000"/>
                </a:solidFill>
                <a:latin typeface="Apple Chancery"/>
                <a:cs typeface="Apple Chancery"/>
              </a:rPr>
              <a:t>Due to the geometry, </a:t>
            </a:r>
            <a:r>
              <a:rPr lang="en-US" sz="2000" dirty="0">
                <a:latin typeface="Times New Roman"/>
                <a:cs typeface="Times New Roman"/>
              </a:rPr>
              <a:t>we will use a </a:t>
            </a:r>
            <a:r>
              <a:rPr lang="en-US" sz="2000" i="1" dirty="0">
                <a:solidFill>
                  <a:srgbClr val="FF0000"/>
                </a:solidFill>
                <a:latin typeface="Times New Roman"/>
                <a:cs typeface="Times New Roman"/>
              </a:rPr>
              <a:t>linear density function</a:t>
            </a:r>
            <a:r>
              <a:rPr lang="en-US" sz="2000" dirty="0">
                <a:latin typeface="Times New Roman"/>
                <a:cs typeface="Times New Roman"/>
              </a:rPr>
              <a:t>.  With that in mind, we can write:</a:t>
            </a:r>
            <a:endParaRPr lang="en-US" sz="2400" dirty="0">
              <a:latin typeface="Apple Chancery"/>
              <a:cs typeface="Apple Chancery"/>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2784812842"/>
              </p:ext>
            </p:extLst>
          </p:nvPr>
        </p:nvGraphicFramePr>
        <p:xfrm>
          <a:off x="2403475" y="2035175"/>
          <a:ext cx="815975" cy="706438"/>
        </p:xfrm>
        <a:graphic>
          <a:graphicData uri="http://schemas.openxmlformats.org/presentationml/2006/ole">
            <mc:AlternateContent xmlns:mc="http://schemas.openxmlformats.org/markup-compatibility/2006">
              <mc:Choice xmlns:v="urn:schemas-microsoft-com:vml" Requires="v">
                <p:oleObj spid="_x0000_s931657" name="Equation" r:id="rId4" imgW="457200" imgH="393700" progId="Equation.DSMT4">
                  <p:embed/>
                </p:oleObj>
              </mc:Choice>
              <mc:Fallback>
                <p:oleObj name="Equation" r:id="rId4" imgW="457200" imgH="393700" progId="Equation.DSMT4">
                  <p:embed/>
                  <p:pic>
                    <p:nvPicPr>
                      <p:cNvPr id="0" name=""/>
                      <p:cNvPicPr/>
                      <p:nvPr/>
                    </p:nvPicPr>
                    <p:blipFill>
                      <a:blip r:embed="rId5"/>
                      <a:stretch>
                        <a:fillRect/>
                      </a:stretch>
                    </p:blipFill>
                    <p:spPr>
                      <a:xfrm>
                        <a:off x="2403475" y="2035175"/>
                        <a:ext cx="815975" cy="706438"/>
                      </a:xfrm>
                      <a:prstGeom prst="rect">
                        <a:avLst/>
                      </a:prstGeom>
                    </p:spPr>
                  </p:pic>
                </p:oleObj>
              </mc:Fallback>
            </mc:AlternateContent>
          </a:graphicData>
        </a:graphic>
      </p:graphicFrame>
      <p:sp>
        <p:nvSpPr>
          <p:cNvPr id="12" name="TextBox 11"/>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31.)</a:t>
            </a:r>
          </a:p>
        </p:txBody>
      </p:sp>
      <p:sp>
        <p:nvSpPr>
          <p:cNvPr id="13" name="TextBox 12"/>
          <p:cNvSpPr txBox="1"/>
          <p:nvPr/>
        </p:nvSpPr>
        <p:spPr>
          <a:xfrm>
            <a:off x="3532728" y="2227382"/>
            <a:ext cx="810672" cy="400110"/>
          </a:xfrm>
          <a:prstGeom prst="rect">
            <a:avLst/>
          </a:prstGeom>
          <a:noFill/>
        </p:spPr>
        <p:txBody>
          <a:bodyPr wrap="square" rtlCol="0">
            <a:spAutoFit/>
          </a:bodyPr>
          <a:lstStyle/>
          <a:p>
            <a:r>
              <a:rPr lang="en-US" sz="2000" dirty="0">
                <a:latin typeface="Times New Roman"/>
                <a:cs typeface="Times New Roman"/>
              </a:rPr>
              <a:t>and</a:t>
            </a:r>
            <a:endParaRPr lang="en-US" sz="2400" dirty="0">
              <a:latin typeface="Apple Chancery"/>
              <a:cs typeface="Apple Chancery"/>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6227750"/>
              </p:ext>
            </p:extLst>
          </p:nvPr>
        </p:nvGraphicFramePr>
        <p:xfrm>
          <a:off x="4438650" y="2035175"/>
          <a:ext cx="1816100" cy="979488"/>
        </p:xfrm>
        <a:graphic>
          <a:graphicData uri="http://schemas.openxmlformats.org/presentationml/2006/ole">
            <mc:AlternateContent xmlns:mc="http://schemas.openxmlformats.org/markup-compatibility/2006">
              <mc:Choice xmlns:v="urn:schemas-microsoft-com:vml" Requires="v">
                <p:oleObj spid="_x0000_s931658" name="Equation" r:id="rId6" imgW="1016000" imgH="546100" progId="Equation.DSMT4">
                  <p:embed/>
                </p:oleObj>
              </mc:Choice>
              <mc:Fallback>
                <p:oleObj name="Equation" r:id="rId6" imgW="1016000" imgH="546100" progId="Equation.DSMT4">
                  <p:embed/>
                  <p:pic>
                    <p:nvPicPr>
                      <p:cNvPr id="0" name=""/>
                      <p:cNvPicPr/>
                      <p:nvPr/>
                    </p:nvPicPr>
                    <p:blipFill>
                      <a:blip r:embed="rId7"/>
                      <a:stretch>
                        <a:fillRect/>
                      </a:stretch>
                    </p:blipFill>
                    <p:spPr>
                      <a:xfrm>
                        <a:off x="4438650" y="2035175"/>
                        <a:ext cx="1816100" cy="979488"/>
                      </a:xfrm>
                      <a:prstGeom prst="rect">
                        <a:avLst/>
                      </a:prstGeom>
                    </p:spPr>
                  </p:pic>
                </p:oleObj>
              </mc:Fallback>
            </mc:AlternateContent>
          </a:graphicData>
        </a:graphic>
      </p:graphicFrame>
      <p:sp>
        <p:nvSpPr>
          <p:cNvPr id="15" name="TextBox 14"/>
          <p:cNvSpPr txBox="1"/>
          <p:nvPr/>
        </p:nvSpPr>
        <p:spPr>
          <a:xfrm>
            <a:off x="535528" y="3036154"/>
            <a:ext cx="2997200" cy="400110"/>
          </a:xfrm>
          <a:prstGeom prst="rect">
            <a:avLst/>
          </a:prstGeom>
          <a:noFill/>
        </p:spPr>
        <p:txBody>
          <a:bodyPr wrap="square" rtlCol="0">
            <a:spAutoFit/>
          </a:bodyPr>
          <a:lstStyle/>
          <a:p>
            <a:r>
              <a:rPr lang="en-US" sz="2000" dirty="0">
                <a:latin typeface="Times New Roman"/>
                <a:cs typeface="Times New Roman"/>
              </a:rPr>
              <a:t>And with all that, we have:</a:t>
            </a:r>
            <a:endParaRPr lang="en-US" sz="2400" dirty="0">
              <a:latin typeface="Apple Chancery"/>
              <a:cs typeface="Apple Chancery"/>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4051939290"/>
              </p:ext>
            </p:extLst>
          </p:nvPr>
        </p:nvGraphicFramePr>
        <p:xfrm>
          <a:off x="3219450" y="3436264"/>
          <a:ext cx="2271713" cy="3103562"/>
        </p:xfrm>
        <a:graphic>
          <a:graphicData uri="http://schemas.openxmlformats.org/presentationml/2006/ole">
            <mc:AlternateContent xmlns:mc="http://schemas.openxmlformats.org/markup-compatibility/2006">
              <mc:Choice xmlns:v="urn:schemas-microsoft-com:vml" Requires="v">
                <p:oleObj spid="_x0000_s931659" name="Equation" r:id="rId8" imgW="1270000" imgH="1727200" progId="Equation.DSMT4">
                  <p:embed/>
                </p:oleObj>
              </mc:Choice>
              <mc:Fallback>
                <p:oleObj name="Equation" r:id="rId8" imgW="1270000" imgH="1727200" progId="Equation.DSMT4">
                  <p:embed/>
                  <p:pic>
                    <p:nvPicPr>
                      <p:cNvPr id="0" name=""/>
                      <p:cNvPicPr/>
                      <p:nvPr/>
                    </p:nvPicPr>
                    <p:blipFill>
                      <a:blip r:embed="rId9"/>
                      <a:stretch>
                        <a:fillRect/>
                      </a:stretch>
                    </p:blipFill>
                    <p:spPr>
                      <a:xfrm>
                        <a:off x="3219450" y="3436264"/>
                        <a:ext cx="2271713" cy="3103562"/>
                      </a:xfrm>
                      <a:prstGeom prst="rect">
                        <a:avLst/>
                      </a:prstGeom>
                    </p:spPr>
                  </p:pic>
                </p:oleObj>
              </mc:Fallback>
            </mc:AlternateContent>
          </a:graphicData>
        </a:graphic>
      </p:graphicFrame>
    </p:spTree>
    <p:extLst>
      <p:ext uri="{BB962C8B-B14F-4D97-AF65-F5344CB8AC3E}">
        <p14:creationId xmlns:p14="http://schemas.microsoft.com/office/powerpoint/2010/main" val="163295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4483100" y="1092664"/>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0" y="228903"/>
            <a:ext cx="4334380" cy="1446550"/>
          </a:xfrm>
          <a:prstGeom prst="rect">
            <a:avLst/>
          </a:prstGeom>
          <a:noFill/>
        </p:spPr>
        <p:txBody>
          <a:bodyPr wrap="square" rtlCol="0">
            <a:spAutoFit/>
          </a:bodyPr>
          <a:lstStyle/>
          <a:p>
            <a:r>
              <a:rPr lang="en-US" sz="2800" dirty="0">
                <a:solidFill>
                  <a:srgbClr val="FF0000"/>
                </a:solidFill>
                <a:latin typeface="Apple Chancery"/>
                <a:cs typeface="Apple Chancery"/>
              </a:rPr>
              <a:t>Example 5: </a:t>
            </a:r>
            <a:r>
              <a:rPr lang="en-US" sz="2000" dirty="0">
                <a:solidFill>
                  <a:srgbClr val="FF0000"/>
                </a:solidFill>
                <a:latin typeface="Times New Roman"/>
                <a:cs typeface="Times New Roman"/>
              </a:rPr>
              <a:t>Derive an expression </a:t>
            </a:r>
            <a:r>
              <a:rPr lang="en-US" sz="2000" dirty="0">
                <a:solidFill>
                  <a:srgbClr val="0000FF"/>
                </a:solidFill>
                <a:latin typeface="Times New Roman"/>
                <a:cs typeface="Times New Roman"/>
              </a:rPr>
              <a:t>for </a:t>
            </a:r>
            <a:r>
              <a:rPr lang="en-US" sz="2000" dirty="0">
                <a:latin typeface="Times New Roman"/>
                <a:cs typeface="Times New Roman"/>
              </a:rPr>
              <a:t>the </a:t>
            </a:r>
            <a:r>
              <a:rPr lang="en-US" sz="2000" i="1" dirty="0">
                <a:solidFill>
                  <a:srgbClr val="0000FF"/>
                </a:solidFill>
                <a:latin typeface="Times New Roman"/>
                <a:cs typeface="Times New Roman"/>
              </a:rPr>
              <a:t>moment of inertia </a:t>
            </a:r>
            <a:r>
              <a:rPr lang="en-US" sz="2000" dirty="0">
                <a:latin typeface="Times New Roman"/>
                <a:cs typeface="Times New Roman"/>
              </a:rPr>
              <a:t>of a </a:t>
            </a:r>
            <a:r>
              <a:rPr lang="en-US" sz="2000" dirty="0">
                <a:solidFill>
                  <a:srgbClr val="0000FF"/>
                </a:solidFill>
                <a:latin typeface="Times New Roman"/>
                <a:cs typeface="Times New Roman"/>
              </a:rPr>
              <a:t>homogeneous rod of length L</a:t>
            </a:r>
            <a:r>
              <a:rPr lang="en-US" sz="2000" dirty="0">
                <a:latin typeface="Times New Roman"/>
                <a:cs typeface="Times New Roman"/>
              </a:rPr>
              <a:t> about its central bisecting axis.</a:t>
            </a:r>
            <a:endParaRPr lang="en-US" sz="2400" dirty="0">
              <a:latin typeface="Apple Chancery"/>
              <a:cs typeface="Apple Chancery"/>
            </a:endParaRPr>
          </a:p>
        </p:txBody>
      </p:sp>
      <p:sp>
        <p:nvSpPr>
          <p:cNvPr id="2" name="Rectangle 1"/>
          <p:cNvSpPr/>
          <p:nvPr/>
        </p:nvSpPr>
        <p:spPr>
          <a:xfrm>
            <a:off x="4762500" y="965200"/>
            <a:ext cx="3848100" cy="254000"/>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6654945" y="381000"/>
            <a:ext cx="0" cy="14523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462893074"/>
              </p:ext>
            </p:extLst>
          </p:nvPr>
        </p:nvGraphicFramePr>
        <p:xfrm>
          <a:off x="8820150" y="1133475"/>
          <a:ext cx="171450" cy="171450"/>
        </p:xfrm>
        <a:graphic>
          <a:graphicData uri="http://schemas.openxmlformats.org/presentationml/2006/ole">
            <mc:AlternateContent xmlns:mc="http://schemas.openxmlformats.org/markup-compatibility/2006">
              <mc:Choice xmlns:v="urn:schemas-microsoft-com:vml" Requires="v">
                <p:oleObj spid="_x0000_s1340489"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8820150" y="1133475"/>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596215452"/>
              </p:ext>
            </p:extLst>
          </p:nvPr>
        </p:nvGraphicFramePr>
        <p:xfrm>
          <a:off x="6394450" y="269875"/>
          <a:ext cx="171450" cy="222250"/>
        </p:xfrm>
        <a:graphic>
          <a:graphicData uri="http://schemas.openxmlformats.org/presentationml/2006/ole">
            <mc:AlternateContent xmlns:mc="http://schemas.openxmlformats.org/markup-compatibility/2006">
              <mc:Choice xmlns:v="urn:schemas-microsoft-com:vml" Requires="v">
                <p:oleObj spid="_x0000_s1340490"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6394450" y="269875"/>
                        <a:ext cx="171450" cy="222250"/>
                      </a:xfrm>
                      <a:prstGeom prst="rect">
                        <a:avLst/>
                      </a:prstGeom>
                    </p:spPr>
                  </p:pic>
                </p:oleObj>
              </mc:Fallback>
            </mc:AlternateContent>
          </a:graphicData>
        </a:graphic>
      </p:graphicFrame>
      <p:sp>
        <p:nvSpPr>
          <p:cNvPr id="23" name="TextBox 22"/>
          <p:cNvSpPr txBox="1"/>
          <p:nvPr/>
        </p:nvSpPr>
        <p:spPr>
          <a:xfrm>
            <a:off x="3697558" y="1771395"/>
            <a:ext cx="2868342" cy="400110"/>
          </a:xfrm>
          <a:prstGeom prst="rect">
            <a:avLst/>
          </a:prstGeom>
          <a:noFill/>
        </p:spPr>
        <p:txBody>
          <a:bodyPr wrap="square" rtlCol="0">
            <a:spAutoFit/>
          </a:bodyPr>
          <a:lstStyle/>
          <a:p>
            <a:r>
              <a:rPr lang="en-US" sz="2000" dirty="0">
                <a:solidFill>
                  <a:srgbClr val="FF0000"/>
                </a:solidFill>
                <a:latin typeface="Apple Chancery"/>
                <a:cs typeface="Apple Chancery"/>
              </a:rPr>
              <a:t>To define dx and </a:t>
            </a:r>
            <a:r>
              <a:rPr lang="en-US" sz="2000" dirty="0" err="1">
                <a:solidFill>
                  <a:srgbClr val="FF0000"/>
                </a:solidFill>
                <a:latin typeface="Apple Chancery"/>
                <a:cs typeface="Apple Chancery"/>
              </a:rPr>
              <a:t>dm</a:t>
            </a:r>
            <a:r>
              <a:rPr lang="en-US" sz="2000" dirty="0">
                <a:solidFill>
                  <a:srgbClr val="FF0000"/>
                </a:solidFill>
                <a:latin typeface="Apple Chancery"/>
                <a:cs typeface="Apple Chancery"/>
              </a:rPr>
              <a:t>:</a:t>
            </a:r>
            <a:endParaRPr lang="en-US" sz="2400" dirty="0">
              <a:latin typeface="Apple Chancery"/>
              <a:cs typeface="Apple Chancery"/>
            </a:endParaRPr>
          </a:p>
        </p:txBody>
      </p:sp>
      <p:cxnSp>
        <p:nvCxnSpPr>
          <p:cNvPr id="17" name="Straight Connector 16"/>
          <p:cNvCxnSpPr/>
          <p:nvPr/>
        </p:nvCxnSpPr>
        <p:spPr>
          <a:xfrm>
            <a:off x="4400280" y="2905917"/>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4679680" y="2778453"/>
            <a:ext cx="3848100" cy="254000"/>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6546725" y="2194253"/>
            <a:ext cx="0" cy="14523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8" name="Object 27"/>
          <p:cNvGraphicFramePr>
            <a:graphicFrameLocks noChangeAspect="1"/>
          </p:cNvGraphicFramePr>
          <p:nvPr>
            <p:extLst>
              <p:ext uri="{D42A27DB-BD31-4B8C-83A1-F6EECF244321}">
                <p14:modId xmlns:p14="http://schemas.microsoft.com/office/powerpoint/2010/main" val="776349523"/>
              </p:ext>
            </p:extLst>
          </p:nvPr>
        </p:nvGraphicFramePr>
        <p:xfrm>
          <a:off x="8737330" y="2946728"/>
          <a:ext cx="171450" cy="171450"/>
        </p:xfrm>
        <a:graphic>
          <a:graphicData uri="http://schemas.openxmlformats.org/presentationml/2006/ole">
            <mc:AlternateContent xmlns:mc="http://schemas.openxmlformats.org/markup-compatibility/2006">
              <mc:Choice xmlns:v="urn:schemas-microsoft-com:vml" Requires="v">
                <p:oleObj spid="_x0000_s1340491" name="Equation" r:id="rId8" imgW="127000" imgH="127000" progId="Equation.DSMT4">
                  <p:embed/>
                </p:oleObj>
              </mc:Choice>
              <mc:Fallback>
                <p:oleObj name="Equation" r:id="rId8" imgW="127000" imgH="127000" progId="Equation.DSMT4">
                  <p:embed/>
                  <p:pic>
                    <p:nvPicPr>
                      <p:cNvPr id="0" name=""/>
                      <p:cNvPicPr/>
                      <p:nvPr/>
                    </p:nvPicPr>
                    <p:blipFill>
                      <a:blip r:embed="rId5"/>
                      <a:stretch>
                        <a:fillRect/>
                      </a:stretch>
                    </p:blipFill>
                    <p:spPr>
                      <a:xfrm>
                        <a:off x="8737330" y="2946728"/>
                        <a:ext cx="171450" cy="1714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093621140"/>
              </p:ext>
            </p:extLst>
          </p:nvPr>
        </p:nvGraphicFramePr>
        <p:xfrm>
          <a:off x="6340350" y="2116466"/>
          <a:ext cx="171450" cy="222250"/>
        </p:xfrm>
        <a:graphic>
          <a:graphicData uri="http://schemas.openxmlformats.org/presentationml/2006/ole">
            <mc:AlternateContent xmlns:mc="http://schemas.openxmlformats.org/markup-compatibility/2006">
              <mc:Choice xmlns:v="urn:schemas-microsoft-com:vml" Requires="v">
                <p:oleObj spid="_x0000_s1340492" name="Equation" r:id="rId9" imgW="127000" imgH="165100" progId="Equation.DSMT4">
                  <p:embed/>
                </p:oleObj>
              </mc:Choice>
              <mc:Fallback>
                <p:oleObj name="Equation" r:id="rId9" imgW="127000" imgH="165100" progId="Equation.DSMT4">
                  <p:embed/>
                  <p:pic>
                    <p:nvPicPr>
                      <p:cNvPr id="0" name=""/>
                      <p:cNvPicPr/>
                      <p:nvPr/>
                    </p:nvPicPr>
                    <p:blipFill>
                      <a:blip r:embed="rId7"/>
                      <a:stretch>
                        <a:fillRect/>
                      </a:stretch>
                    </p:blipFill>
                    <p:spPr>
                      <a:xfrm>
                        <a:off x="6340350" y="2116466"/>
                        <a:ext cx="171450" cy="222250"/>
                      </a:xfrm>
                      <a:prstGeom prst="rect">
                        <a:avLst/>
                      </a:prstGeom>
                    </p:spPr>
                  </p:pic>
                </p:oleObj>
              </mc:Fallback>
            </mc:AlternateContent>
          </a:graphicData>
        </a:graphic>
      </p:graphicFrame>
      <p:cxnSp>
        <p:nvCxnSpPr>
          <p:cNvPr id="4" name="Straight Arrow Connector 3"/>
          <p:cNvCxnSpPr/>
          <p:nvPr/>
        </p:nvCxnSpPr>
        <p:spPr>
          <a:xfrm>
            <a:off x="6559280" y="3316615"/>
            <a:ext cx="13970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943580" y="3118178"/>
            <a:ext cx="0" cy="32543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045180" y="3118178"/>
            <a:ext cx="0" cy="32543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8045180" y="3322965"/>
            <a:ext cx="2413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36"/>
          <p:cNvGraphicFramePr>
            <a:graphicFrameLocks noChangeAspect="1"/>
          </p:cNvGraphicFramePr>
          <p:nvPr>
            <p:extLst>
              <p:ext uri="{D42A27DB-BD31-4B8C-83A1-F6EECF244321}">
                <p14:modId xmlns:p14="http://schemas.microsoft.com/office/powerpoint/2010/main" val="543658825"/>
              </p:ext>
            </p:extLst>
          </p:nvPr>
        </p:nvGraphicFramePr>
        <p:xfrm>
          <a:off x="7102205" y="3329315"/>
          <a:ext cx="227013" cy="228600"/>
        </p:xfrm>
        <a:graphic>
          <a:graphicData uri="http://schemas.openxmlformats.org/presentationml/2006/ole">
            <mc:AlternateContent xmlns:mc="http://schemas.openxmlformats.org/markup-compatibility/2006">
              <mc:Choice xmlns:v="urn:schemas-microsoft-com:vml" Requires="v">
                <p:oleObj spid="_x0000_s1340493" name="Equation" r:id="rId10" imgW="127000" imgH="127000" progId="Equation.DSMT4">
                  <p:embed/>
                </p:oleObj>
              </mc:Choice>
              <mc:Fallback>
                <p:oleObj name="Equation" r:id="rId10" imgW="127000" imgH="127000" progId="Equation.DSMT4">
                  <p:embed/>
                  <p:pic>
                    <p:nvPicPr>
                      <p:cNvPr id="0" name=""/>
                      <p:cNvPicPr/>
                      <p:nvPr/>
                    </p:nvPicPr>
                    <p:blipFill>
                      <a:blip r:embed="rId11"/>
                      <a:stretch>
                        <a:fillRect/>
                      </a:stretch>
                    </p:blipFill>
                    <p:spPr>
                      <a:xfrm>
                        <a:off x="7102205" y="3329315"/>
                        <a:ext cx="227013" cy="22860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866362442"/>
              </p:ext>
            </p:extLst>
          </p:nvPr>
        </p:nvGraphicFramePr>
        <p:xfrm>
          <a:off x="7799911" y="3429328"/>
          <a:ext cx="363537" cy="296862"/>
        </p:xfrm>
        <a:graphic>
          <a:graphicData uri="http://schemas.openxmlformats.org/presentationml/2006/ole">
            <mc:AlternateContent xmlns:mc="http://schemas.openxmlformats.org/markup-compatibility/2006">
              <mc:Choice xmlns:v="urn:schemas-microsoft-com:vml" Requires="v">
                <p:oleObj spid="_x0000_s1340494" name="Equation" r:id="rId12" imgW="203200" imgH="165100" progId="Equation.DSMT4">
                  <p:embed/>
                </p:oleObj>
              </mc:Choice>
              <mc:Fallback>
                <p:oleObj name="Equation" r:id="rId12" imgW="203200" imgH="165100" progId="Equation.DSMT4">
                  <p:embed/>
                  <p:pic>
                    <p:nvPicPr>
                      <p:cNvPr id="0" name=""/>
                      <p:cNvPicPr/>
                      <p:nvPr/>
                    </p:nvPicPr>
                    <p:blipFill>
                      <a:blip r:embed="rId13"/>
                      <a:stretch>
                        <a:fillRect/>
                      </a:stretch>
                    </p:blipFill>
                    <p:spPr>
                      <a:xfrm>
                        <a:off x="7799911" y="3429328"/>
                        <a:ext cx="363537" cy="296862"/>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753273779"/>
              </p:ext>
            </p:extLst>
          </p:nvPr>
        </p:nvGraphicFramePr>
        <p:xfrm>
          <a:off x="7776893" y="2432378"/>
          <a:ext cx="431800" cy="296862"/>
        </p:xfrm>
        <a:graphic>
          <a:graphicData uri="http://schemas.openxmlformats.org/presentationml/2006/ole">
            <mc:AlternateContent xmlns:mc="http://schemas.openxmlformats.org/markup-compatibility/2006">
              <mc:Choice xmlns:v="urn:schemas-microsoft-com:vml" Requires="v">
                <p:oleObj spid="_x0000_s1340495" name="Equation" r:id="rId14" imgW="241300" imgH="165100" progId="Equation.DSMT4">
                  <p:embed/>
                </p:oleObj>
              </mc:Choice>
              <mc:Fallback>
                <p:oleObj name="Equation" r:id="rId14" imgW="241300" imgH="165100" progId="Equation.DSMT4">
                  <p:embed/>
                  <p:pic>
                    <p:nvPicPr>
                      <p:cNvPr id="0" name=""/>
                      <p:cNvPicPr/>
                      <p:nvPr/>
                    </p:nvPicPr>
                    <p:blipFill>
                      <a:blip r:embed="rId15"/>
                      <a:stretch>
                        <a:fillRect/>
                      </a:stretch>
                    </p:blipFill>
                    <p:spPr>
                      <a:xfrm>
                        <a:off x="7776893" y="2432378"/>
                        <a:ext cx="431800" cy="296862"/>
                      </a:xfrm>
                      <a:prstGeom prst="rect">
                        <a:avLst/>
                      </a:prstGeom>
                    </p:spPr>
                  </p:pic>
                </p:oleObj>
              </mc:Fallback>
            </mc:AlternateContent>
          </a:graphicData>
        </a:graphic>
      </p:graphicFrame>
      <p:sp>
        <p:nvSpPr>
          <p:cNvPr id="41" name="Rectangle 40"/>
          <p:cNvSpPr/>
          <p:nvPr/>
        </p:nvSpPr>
        <p:spPr>
          <a:xfrm>
            <a:off x="7937230" y="2778917"/>
            <a:ext cx="111125" cy="254000"/>
          </a:xfrm>
          <a:prstGeom prst="rect">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32.)</a:t>
            </a:r>
          </a:p>
        </p:txBody>
      </p:sp>
      <p:graphicFrame>
        <p:nvGraphicFramePr>
          <p:cNvPr id="36" name="Object 35"/>
          <p:cNvGraphicFramePr>
            <a:graphicFrameLocks noChangeAspect="1"/>
          </p:cNvGraphicFramePr>
          <p:nvPr>
            <p:extLst>
              <p:ext uri="{D42A27DB-BD31-4B8C-83A1-F6EECF244321}">
                <p14:modId xmlns:p14="http://schemas.microsoft.com/office/powerpoint/2010/main" val="307172431"/>
              </p:ext>
            </p:extLst>
          </p:nvPr>
        </p:nvGraphicFramePr>
        <p:xfrm>
          <a:off x="1200150" y="2946400"/>
          <a:ext cx="5075238" cy="3111500"/>
        </p:xfrm>
        <a:graphic>
          <a:graphicData uri="http://schemas.openxmlformats.org/presentationml/2006/ole">
            <mc:AlternateContent xmlns:mc="http://schemas.openxmlformats.org/markup-compatibility/2006">
              <mc:Choice xmlns:v="urn:schemas-microsoft-com:vml" Requires="v">
                <p:oleObj spid="_x0000_s1340496" name="Equation" r:id="rId16" imgW="2971800" imgH="1816100" progId="Equation.DSMT4">
                  <p:embed/>
                </p:oleObj>
              </mc:Choice>
              <mc:Fallback>
                <p:oleObj name="Equation" r:id="rId16" imgW="2971800" imgH="1816100" progId="Equation.DSMT4">
                  <p:embed/>
                  <p:pic>
                    <p:nvPicPr>
                      <p:cNvPr id="0" name=""/>
                      <p:cNvPicPr/>
                      <p:nvPr/>
                    </p:nvPicPr>
                    <p:blipFill>
                      <a:blip r:embed="rId17"/>
                      <a:stretch>
                        <a:fillRect/>
                      </a:stretch>
                    </p:blipFill>
                    <p:spPr>
                      <a:xfrm>
                        <a:off x="1200150" y="2946400"/>
                        <a:ext cx="5075238" cy="3111500"/>
                      </a:xfrm>
                      <a:prstGeom prst="rect">
                        <a:avLst/>
                      </a:prstGeom>
                    </p:spPr>
                  </p:pic>
                </p:oleObj>
              </mc:Fallback>
            </mc:AlternateContent>
          </a:graphicData>
        </a:graphic>
      </p:graphicFrame>
    </p:spTree>
    <p:extLst>
      <p:ext uri="{BB962C8B-B14F-4D97-AF65-F5344CB8AC3E}">
        <p14:creationId xmlns:p14="http://schemas.microsoft.com/office/powerpoint/2010/main" val="31956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par>
                                <p:cTn id="13" presetID="9"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par>
                                <p:cTn id="19" presetID="9"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ssolve">
                                      <p:cBhvr>
                                        <p:cTn id="29" dur="500"/>
                                        <p:tgtEl>
                                          <p:spTgt spid="37"/>
                                        </p:tgtEl>
                                      </p:cBhvr>
                                    </p:animEffect>
                                  </p:childTnLst>
                                </p:cTn>
                              </p:par>
                              <p:par>
                                <p:cTn id="30" presetID="9"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par>
                                <p:cTn id="33" presetID="9"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dissolv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dissolve">
                                      <p:cBhvr>
                                        <p:cTn id="40" dur="500"/>
                                        <p:tgtEl>
                                          <p:spTgt spid="41"/>
                                        </p:tgtEl>
                                      </p:cBhvr>
                                    </p:animEffect>
                                  </p:childTnLst>
                                </p:cTn>
                              </p:par>
                              <p:par>
                                <p:cTn id="41" presetID="9"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dissolve">
                                      <p:cBhvr>
                                        <p:cTn id="43" dur="500"/>
                                        <p:tgtEl>
                                          <p:spTgt spid="39"/>
                                        </p:tgtEl>
                                      </p:cBhvr>
                                    </p:animEffect>
                                  </p:childTnLst>
                                </p:cTn>
                              </p:par>
                              <p:par>
                                <p:cTn id="44" presetID="9"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dissolve">
                                      <p:cBhvr>
                                        <p:cTn id="46" dur="500"/>
                                        <p:tgtEl>
                                          <p:spTgt spid="35"/>
                                        </p:tgtEl>
                                      </p:cBhvr>
                                    </p:animEffect>
                                  </p:childTnLst>
                                </p:cTn>
                              </p:par>
                              <p:par>
                                <p:cTn id="47" presetID="9"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dissolve">
                                      <p:cBhvr>
                                        <p:cTn id="49" dur="500"/>
                                        <p:tgtEl>
                                          <p:spTgt spid="33"/>
                                        </p:tgtEl>
                                      </p:cBhvr>
                                    </p:animEffect>
                                  </p:childTnLst>
                                </p:cTn>
                              </p:par>
                              <p:par>
                                <p:cTn id="50" presetID="9"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dissolv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dissolv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animBg="1"/>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535528" y="3650116"/>
            <a:ext cx="4836572" cy="1631216"/>
          </a:xfrm>
          <a:prstGeom prst="rect">
            <a:avLst/>
          </a:prstGeom>
          <a:noFill/>
        </p:spPr>
        <p:txBody>
          <a:bodyPr wrap="square" rtlCol="0">
            <a:spAutoFit/>
          </a:bodyPr>
          <a:lstStyle/>
          <a:p>
            <a:r>
              <a:rPr lang="en-US" sz="2000" dirty="0">
                <a:solidFill>
                  <a:srgbClr val="FF0000"/>
                </a:solidFill>
                <a:latin typeface="Apple Chancery"/>
                <a:cs typeface="Apple Chancery"/>
              </a:rPr>
              <a:t>Noting that </a:t>
            </a:r>
            <a:r>
              <a:rPr lang="en-US" sz="2000" dirty="0">
                <a:latin typeface="Times New Roman"/>
                <a:cs typeface="Times New Roman"/>
              </a:rPr>
              <a:t>the</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differential volume </a:t>
            </a:r>
            <a:r>
              <a:rPr lang="en-US" sz="2000" dirty="0">
                <a:solidFill>
                  <a:srgbClr val="000000"/>
                </a:solidFill>
                <a:latin typeface="Times New Roman"/>
                <a:cs typeface="Times New Roman"/>
              </a:rPr>
              <a:t>of the </a:t>
            </a:r>
            <a:r>
              <a:rPr lang="en-US" sz="2000" dirty="0">
                <a:solidFill>
                  <a:srgbClr val="0000FF"/>
                </a:solidFill>
                <a:latin typeface="Times New Roman"/>
                <a:cs typeface="Times New Roman"/>
              </a:rPr>
              <a:t>differentially thin cylindrical shell </a:t>
            </a:r>
            <a:r>
              <a:rPr lang="en-US" sz="2000" dirty="0">
                <a:solidFill>
                  <a:srgbClr val="000000"/>
                </a:solidFill>
                <a:latin typeface="Times New Roman"/>
                <a:cs typeface="Times New Roman"/>
              </a:rPr>
              <a:t>will equal the </a:t>
            </a:r>
            <a:r>
              <a:rPr lang="en-US" sz="2000" dirty="0">
                <a:solidFill>
                  <a:srgbClr val="FF0000"/>
                </a:solidFill>
                <a:latin typeface="Times New Roman"/>
                <a:cs typeface="Times New Roman"/>
              </a:rPr>
              <a:t>shell’s differential area </a:t>
            </a:r>
            <a:r>
              <a:rPr lang="en-US" sz="2000" dirty="0">
                <a:latin typeface="Times New Roman"/>
                <a:cs typeface="Times New Roman"/>
              </a:rPr>
              <a:t>(it’s </a:t>
            </a:r>
            <a:r>
              <a:rPr lang="en-US" sz="2000" dirty="0" err="1">
                <a:solidFill>
                  <a:srgbClr val="FF0000"/>
                </a:solidFill>
                <a:latin typeface="Times New Roman"/>
                <a:cs typeface="Times New Roman"/>
              </a:rPr>
              <a:t>circum-ference</a:t>
            </a:r>
            <a:r>
              <a:rPr lang="en-US" sz="2000" dirty="0">
                <a:solidFill>
                  <a:srgbClr val="FF0000"/>
                </a:solidFill>
                <a:latin typeface="Times New Roman"/>
                <a:cs typeface="Times New Roman"/>
              </a:rPr>
              <a:t> </a:t>
            </a:r>
            <a:r>
              <a:rPr lang="en-US" sz="2000" dirty="0">
                <a:solidFill>
                  <a:srgbClr val="0000FF"/>
                </a:solidFill>
                <a:latin typeface="Times New Roman"/>
                <a:cs typeface="Times New Roman"/>
              </a:rPr>
              <a:t>times</a:t>
            </a:r>
            <a:r>
              <a:rPr lang="en-US" sz="2000" dirty="0">
                <a:solidFill>
                  <a:srgbClr val="000000"/>
                </a:solidFill>
                <a:latin typeface="Times New Roman"/>
                <a:cs typeface="Times New Roman"/>
              </a:rPr>
              <a:t> its </a:t>
            </a:r>
            <a:r>
              <a:rPr lang="en-US" sz="2000" dirty="0">
                <a:solidFill>
                  <a:srgbClr val="FF0000"/>
                </a:solidFill>
                <a:latin typeface="Times New Roman"/>
                <a:cs typeface="Times New Roman"/>
              </a:rPr>
              <a:t>thickness</a:t>
            </a:r>
            <a:r>
              <a:rPr lang="en-US" sz="2000" dirty="0">
                <a:solidFill>
                  <a:srgbClr val="000000"/>
                </a:solidFill>
                <a:latin typeface="Times New Roman"/>
                <a:cs typeface="Times New Roman"/>
              </a:rPr>
              <a:t> </a:t>
            </a:r>
            <a:r>
              <a:rPr lang="en-US" sz="2000" dirty="0" err="1">
                <a:solidFill>
                  <a:srgbClr val="FF0000"/>
                </a:solidFill>
                <a:latin typeface="Times New Roman"/>
                <a:cs typeface="Times New Roman"/>
              </a:rPr>
              <a:t>dr</a:t>
            </a:r>
            <a:r>
              <a:rPr lang="en-US" sz="2000" dirty="0">
                <a:solidFill>
                  <a:srgbClr val="FF0000"/>
                </a:solidFill>
                <a:latin typeface="Times New Roman"/>
                <a:cs typeface="Times New Roman"/>
              </a:rPr>
              <a:t>)</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times</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cylinder’s </a:t>
            </a:r>
            <a:r>
              <a:rPr lang="en-US" sz="2000" dirty="0">
                <a:solidFill>
                  <a:srgbClr val="FF0000"/>
                </a:solidFill>
                <a:latin typeface="Times New Roman"/>
                <a:cs typeface="Times New Roman"/>
              </a:rPr>
              <a:t>height</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69" y="390730"/>
            <a:ext cx="5937755" cy="1138773"/>
          </a:xfrm>
          <a:prstGeom prst="rect">
            <a:avLst/>
          </a:prstGeom>
          <a:noFill/>
        </p:spPr>
        <p:txBody>
          <a:bodyPr wrap="square" rtlCol="0">
            <a:spAutoFit/>
          </a:bodyPr>
          <a:lstStyle/>
          <a:p>
            <a:r>
              <a:rPr lang="en-US" sz="2800" dirty="0">
                <a:solidFill>
                  <a:srgbClr val="FF0000"/>
                </a:solidFill>
                <a:latin typeface="Apple Chancery"/>
                <a:cs typeface="Apple Chancery"/>
              </a:rPr>
              <a:t>Example 6: </a:t>
            </a:r>
            <a:r>
              <a:rPr lang="en-US" sz="2000" dirty="0">
                <a:solidFill>
                  <a:srgbClr val="0000FF"/>
                </a:solidFill>
                <a:latin typeface="Times New Roman"/>
                <a:cs typeface="Times New Roman"/>
              </a:rPr>
              <a:t>Derive an expression for </a:t>
            </a:r>
            <a:r>
              <a:rPr lang="en-US" sz="2000" dirty="0">
                <a:latin typeface="Times New Roman"/>
                <a:cs typeface="Times New Roman"/>
              </a:rPr>
              <a:t>the </a:t>
            </a:r>
            <a:r>
              <a:rPr lang="en-US" sz="2000" i="1" dirty="0">
                <a:solidFill>
                  <a:srgbClr val="0000FF"/>
                </a:solidFill>
                <a:latin typeface="Times New Roman"/>
                <a:cs typeface="Times New Roman"/>
              </a:rPr>
              <a:t>moment of inertia </a:t>
            </a:r>
            <a:r>
              <a:rPr lang="en-US" sz="2000" dirty="0">
                <a:latin typeface="Times New Roman"/>
                <a:cs typeface="Times New Roman"/>
              </a:rPr>
              <a:t>of a </a:t>
            </a:r>
            <a:r>
              <a:rPr lang="en-US" sz="2000" dirty="0">
                <a:solidFill>
                  <a:srgbClr val="0000FF"/>
                </a:solidFill>
                <a:latin typeface="Times New Roman"/>
                <a:cs typeface="Times New Roman"/>
              </a:rPr>
              <a:t>cylinder </a:t>
            </a:r>
            <a:r>
              <a:rPr lang="en-US" sz="2000" dirty="0">
                <a:solidFill>
                  <a:srgbClr val="000000"/>
                </a:solidFill>
                <a:latin typeface="Times New Roman"/>
                <a:cs typeface="Times New Roman"/>
              </a:rPr>
              <a:t>of mass </a:t>
            </a:r>
            <a:r>
              <a:rPr lang="en-US" sz="2000" dirty="0">
                <a:solidFill>
                  <a:srgbClr val="FF0000"/>
                </a:solidFill>
                <a:latin typeface="Times New Roman"/>
                <a:cs typeface="Times New Roman"/>
              </a:rPr>
              <a:t>M</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and radius </a:t>
            </a:r>
            <a:r>
              <a:rPr lang="en-US" sz="2000" dirty="0">
                <a:solidFill>
                  <a:srgbClr val="FF0000"/>
                </a:solidFill>
                <a:latin typeface="Times New Roman"/>
                <a:cs typeface="Times New Roman"/>
              </a:rPr>
              <a:t>R</a:t>
            </a:r>
            <a:r>
              <a:rPr lang="en-US" sz="2000" dirty="0">
                <a:solidFill>
                  <a:srgbClr val="0000FF"/>
                </a:solidFill>
                <a:latin typeface="Times New Roman"/>
                <a:cs typeface="Times New Roman"/>
              </a:rPr>
              <a:t> </a:t>
            </a:r>
            <a:r>
              <a:rPr lang="en-US" sz="2000" i="1" dirty="0">
                <a:solidFill>
                  <a:srgbClr val="008000"/>
                </a:solidFill>
                <a:latin typeface="Times New Roman"/>
                <a:cs typeface="Times New Roman"/>
              </a:rPr>
              <a:t>about its central axis</a:t>
            </a:r>
            <a:r>
              <a:rPr lang="en-US" sz="2000" dirty="0">
                <a:solidFill>
                  <a:srgbClr val="000000"/>
                </a:solidFill>
                <a:latin typeface="Times New Roman"/>
                <a:cs typeface="Times New Roman"/>
              </a:rPr>
              <a:t>?</a:t>
            </a:r>
            <a:r>
              <a:rPr lang="en-US" sz="2000" dirty="0">
                <a:solidFill>
                  <a:srgbClr val="0000FF"/>
                </a:solidFill>
                <a:latin typeface="Times New Roman"/>
                <a:cs typeface="Times New Roman"/>
              </a:rPr>
              <a:t>  </a:t>
            </a:r>
            <a:endParaRPr lang="en-US" sz="2400" dirty="0">
              <a:latin typeface="Apple Chancery"/>
              <a:cs typeface="Apple Chancery"/>
            </a:endParaRPr>
          </a:p>
        </p:txBody>
      </p:sp>
      <p:sp>
        <p:nvSpPr>
          <p:cNvPr id="23" name="TextBox 22"/>
          <p:cNvSpPr txBox="1"/>
          <p:nvPr/>
        </p:nvSpPr>
        <p:spPr>
          <a:xfrm>
            <a:off x="535528" y="1604952"/>
            <a:ext cx="5700172" cy="1015663"/>
          </a:xfrm>
          <a:prstGeom prst="rect">
            <a:avLst/>
          </a:prstGeom>
          <a:noFill/>
        </p:spPr>
        <p:txBody>
          <a:bodyPr wrap="square" rtlCol="0">
            <a:spAutoFit/>
          </a:bodyPr>
          <a:lstStyle/>
          <a:p>
            <a:r>
              <a:rPr lang="en-US" sz="2000" dirty="0">
                <a:solidFill>
                  <a:srgbClr val="FF0000"/>
                </a:solidFill>
                <a:latin typeface="Apple Chancery"/>
                <a:cs typeface="Apple Chancery"/>
              </a:rPr>
              <a:t>This requires </a:t>
            </a:r>
            <a:r>
              <a:rPr lang="en-US" sz="2000" dirty="0">
                <a:latin typeface="Times New Roman"/>
                <a:cs typeface="Times New Roman"/>
              </a:rPr>
              <a:t>a</a:t>
            </a:r>
            <a:r>
              <a:rPr lang="en-US" sz="2000" dirty="0">
                <a:solidFill>
                  <a:srgbClr val="0000FF"/>
                </a:solidFill>
                <a:latin typeface="Times New Roman"/>
                <a:cs typeface="Times New Roman"/>
              </a:rPr>
              <a:t> differentially thin cylindrical shell </a:t>
            </a:r>
            <a:r>
              <a:rPr lang="en-US" sz="2000" dirty="0">
                <a:solidFill>
                  <a:srgbClr val="000000"/>
                </a:solidFill>
                <a:latin typeface="Times New Roman"/>
                <a:cs typeface="Times New Roman"/>
              </a:rPr>
              <a:t>of</a:t>
            </a:r>
            <a:r>
              <a:rPr lang="en-US" sz="2000" dirty="0">
                <a:solidFill>
                  <a:srgbClr val="0000FF"/>
                </a:solidFill>
                <a:latin typeface="Times New Roman"/>
                <a:cs typeface="Times New Roman"/>
              </a:rPr>
              <a:t> radius </a:t>
            </a:r>
            <a:r>
              <a:rPr lang="en-US" sz="2000" i="1" dirty="0">
                <a:solidFill>
                  <a:srgbClr val="0000FF"/>
                </a:solidFill>
                <a:latin typeface="Times New Roman"/>
                <a:cs typeface="Times New Roman"/>
              </a:rPr>
              <a:t>r</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and</a:t>
            </a:r>
            <a:r>
              <a:rPr lang="en-US" sz="2000" dirty="0">
                <a:solidFill>
                  <a:srgbClr val="0000FF"/>
                </a:solidFill>
                <a:latin typeface="Times New Roman"/>
                <a:cs typeface="Times New Roman"/>
              </a:rPr>
              <a:t> thickness </a:t>
            </a:r>
            <a:r>
              <a:rPr lang="en-US" sz="2000" i="1" dirty="0" err="1">
                <a:solidFill>
                  <a:srgbClr val="0000FF"/>
                </a:solidFill>
                <a:latin typeface="Times New Roman"/>
                <a:cs typeface="Times New Roman"/>
              </a:rPr>
              <a:t>dr</a:t>
            </a:r>
            <a:r>
              <a:rPr lang="en-US" sz="2000" dirty="0">
                <a:solidFill>
                  <a:srgbClr val="0000FF"/>
                </a:solidFill>
                <a:latin typeface="Times New Roman"/>
                <a:cs typeface="Times New Roman"/>
              </a:rPr>
              <a:t>, </a:t>
            </a:r>
            <a:r>
              <a:rPr lang="en-US" sz="2000" dirty="0">
                <a:latin typeface="Times New Roman"/>
                <a:cs typeface="Times New Roman"/>
              </a:rPr>
              <a:t>which means we will need a </a:t>
            </a:r>
            <a:r>
              <a:rPr lang="en-US" sz="2000" dirty="0">
                <a:solidFill>
                  <a:srgbClr val="FF0000"/>
                </a:solidFill>
                <a:latin typeface="Times New Roman"/>
                <a:cs typeface="Times New Roman"/>
              </a:rPr>
              <a:t>volume density function</a:t>
            </a:r>
            <a:r>
              <a:rPr lang="en-US" sz="2000" dirty="0">
                <a:latin typeface="Times New Roman"/>
                <a:cs typeface="Times New Roman"/>
              </a:rPr>
              <a:t>.  One way to write this is: </a:t>
            </a:r>
            <a:endParaRPr lang="en-US" sz="2400" dirty="0">
              <a:latin typeface="Apple Chancery"/>
              <a:cs typeface="Apple Chancery"/>
            </a:endParaRPr>
          </a:p>
        </p:txBody>
      </p:sp>
      <p:sp>
        <p:nvSpPr>
          <p:cNvPr id="26" name="TextBox 25"/>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33.)</a:t>
            </a:r>
          </a:p>
        </p:txBody>
      </p:sp>
      <p:cxnSp>
        <p:nvCxnSpPr>
          <p:cNvPr id="32" name="Straight Connector 31"/>
          <p:cNvCxnSpPr/>
          <p:nvPr/>
        </p:nvCxnSpPr>
        <p:spPr>
          <a:xfrm flipH="1">
            <a:off x="7612069" y="2556260"/>
            <a:ext cx="2065" cy="59480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6767366" y="571334"/>
            <a:ext cx="1701800" cy="2282328"/>
          </a:xfrm>
          <a:prstGeom prst="can">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7612069" y="339627"/>
            <a:ext cx="0" cy="43297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612069" y="772600"/>
            <a:ext cx="668331" cy="1291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p:cNvGraphicFramePr>
            <a:graphicFrameLocks noChangeAspect="1"/>
          </p:cNvGraphicFramePr>
          <p:nvPr>
            <p:extLst>
              <p:ext uri="{D42A27DB-BD31-4B8C-83A1-F6EECF244321}">
                <p14:modId xmlns:p14="http://schemas.microsoft.com/office/powerpoint/2010/main" val="421200493"/>
              </p:ext>
            </p:extLst>
          </p:nvPr>
        </p:nvGraphicFramePr>
        <p:xfrm>
          <a:off x="7948320" y="596734"/>
          <a:ext cx="271462" cy="273050"/>
        </p:xfrm>
        <a:graphic>
          <a:graphicData uri="http://schemas.openxmlformats.org/presentationml/2006/ole">
            <mc:AlternateContent xmlns:mc="http://schemas.openxmlformats.org/markup-compatibility/2006">
              <mc:Choice xmlns:v="urn:schemas-microsoft-com:vml" Requires="v">
                <p:oleObj spid="_x0000_s1309778" name="Equation" r:id="rId4" imgW="152400" imgH="152400" progId="Equation.DSMT4">
                  <p:embed/>
                </p:oleObj>
              </mc:Choice>
              <mc:Fallback>
                <p:oleObj name="Equation" r:id="rId4" imgW="152400" imgH="152400" progId="Equation.DSMT4">
                  <p:embed/>
                  <p:pic>
                    <p:nvPicPr>
                      <p:cNvPr id="0" name=""/>
                      <p:cNvPicPr/>
                      <p:nvPr/>
                    </p:nvPicPr>
                    <p:blipFill>
                      <a:blip r:embed="rId5"/>
                      <a:stretch>
                        <a:fillRect/>
                      </a:stretch>
                    </p:blipFill>
                    <p:spPr>
                      <a:xfrm>
                        <a:off x="7948320" y="596734"/>
                        <a:ext cx="271462" cy="27305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118306598"/>
              </p:ext>
            </p:extLst>
          </p:nvPr>
        </p:nvGraphicFramePr>
        <p:xfrm>
          <a:off x="6918179" y="1230216"/>
          <a:ext cx="339725" cy="273050"/>
        </p:xfrm>
        <a:graphic>
          <a:graphicData uri="http://schemas.openxmlformats.org/presentationml/2006/ole">
            <mc:AlternateContent xmlns:mc="http://schemas.openxmlformats.org/markup-compatibility/2006">
              <mc:Choice xmlns:v="urn:schemas-microsoft-com:vml" Requires="v">
                <p:oleObj spid="_x0000_s1309779" name="Equation" r:id="rId6" imgW="190500" imgH="152400" progId="Equation.DSMT4">
                  <p:embed/>
                </p:oleObj>
              </mc:Choice>
              <mc:Fallback>
                <p:oleObj name="Equation" r:id="rId6" imgW="190500" imgH="152400" progId="Equation.DSMT4">
                  <p:embed/>
                  <p:pic>
                    <p:nvPicPr>
                      <p:cNvPr id="0" name=""/>
                      <p:cNvPicPr/>
                      <p:nvPr/>
                    </p:nvPicPr>
                    <p:blipFill>
                      <a:blip r:embed="rId7"/>
                      <a:stretch>
                        <a:fillRect/>
                      </a:stretch>
                    </p:blipFill>
                    <p:spPr>
                      <a:xfrm>
                        <a:off x="6918179" y="1230216"/>
                        <a:ext cx="339725" cy="273050"/>
                      </a:xfrm>
                      <a:prstGeom prst="rect">
                        <a:avLst/>
                      </a:prstGeom>
                    </p:spPr>
                  </p:pic>
                </p:oleObj>
              </mc:Fallback>
            </mc:AlternateContent>
          </a:graphicData>
        </a:graphic>
      </p:graphicFrame>
      <p:cxnSp>
        <p:nvCxnSpPr>
          <p:cNvPr id="17" name="Straight Connector 16"/>
          <p:cNvCxnSpPr/>
          <p:nvPr/>
        </p:nvCxnSpPr>
        <p:spPr>
          <a:xfrm>
            <a:off x="7143132" y="6666892"/>
            <a:ext cx="31030" cy="100317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Can 18"/>
          <p:cNvSpPr/>
          <p:nvPr/>
        </p:nvSpPr>
        <p:spPr>
          <a:xfrm>
            <a:off x="5715001" y="3353905"/>
            <a:ext cx="2870200" cy="3849300"/>
          </a:xfrm>
          <a:prstGeom prst="can">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840396" y="3423015"/>
            <a:ext cx="2598506" cy="508553"/>
          </a:xfrm>
          <a:prstGeom prst="ellips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7148218" y="3069167"/>
            <a:ext cx="0" cy="5969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5939930" y="3496266"/>
            <a:ext cx="2406404" cy="360301"/>
          </a:xfrm>
          <a:prstGeom prst="ellipse">
            <a:avLst/>
          </a:prstGeom>
          <a:solidFill>
            <a:srgbClr val="3366FF">
              <a:alpha val="57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a:endCxn id="30" idx="6"/>
          </p:cNvCxnSpPr>
          <p:nvPr/>
        </p:nvCxnSpPr>
        <p:spPr>
          <a:xfrm>
            <a:off x="7143132" y="3669627"/>
            <a:ext cx="1203202" cy="679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8438902" y="3669627"/>
            <a:ext cx="314765" cy="679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2028071067"/>
              </p:ext>
            </p:extLst>
          </p:nvPr>
        </p:nvGraphicFramePr>
        <p:xfrm>
          <a:off x="7558088" y="3478742"/>
          <a:ext cx="251845" cy="315911"/>
        </p:xfrm>
        <a:graphic>
          <a:graphicData uri="http://schemas.openxmlformats.org/presentationml/2006/ole">
            <mc:AlternateContent xmlns:mc="http://schemas.openxmlformats.org/markup-compatibility/2006">
              <mc:Choice xmlns:v="urn:schemas-microsoft-com:vml" Requires="v">
                <p:oleObj spid="_x0000_s1309780" name="Equation" r:id="rId8" imgW="101600" imgH="127000" progId="Equation.DSMT4">
                  <p:embed/>
                </p:oleObj>
              </mc:Choice>
              <mc:Fallback>
                <p:oleObj name="Equation" r:id="rId8" imgW="101600" imgH="127000" progId="Equation.DSMT4">
                  <p:embed/>
                  <p:pic>
                    <p:nvPicPr>
                      <p:cNvPr id="0" name=""/>
                      <p:cNvPicPr/>
                      <p:nvPr/>
                    </p:nvPicPr>
                    <p:blipFill>
                      <a:blip r:embed="rId9"/>
                      <a:stretch>
                        <a:fillRect/>
                      </a:stretch>
                    </p:blipFill>
                    <p:spPr>
                      <a:xfrm>
                        <a:off x="7558088" y="3478742"/>
                        <a:ext cx="251845" cy="315911"/>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689111152"/>
              </p:ext>
            </p:extLst>
          </p:nvPr>
        </p:nvGraphicFramePr>
        <p:xfrm>
          <a:off x="8426732" y="3069167"/>
          <a:ext cx="317500" cy="295275"/>
        </p:xfrm>
        <a:graphic>
          <a:graphicData uri="http://schemas.openxmlformats.org/presentationml/2006/ole">
            <mc:AlternateContent xmlns:mc="http://schemas.openxmlformats.org/markup-compatibility/2006">
              <mc:Choice xmlns:v="urn:schemas-microsoft-com:vml" Requires="v">
                <p:oleObj spid="_x0000_s1309781" name="Equation" r:id="rId10" imgW="177800" imgH="165100" progId="Equation.DSMT4">
                  <p:embed/>
                </p:oleObj>
              </mc:Choice>
              <mc:Fallback>
                <p:oleObj name="Equation" r:id="rId10" imgW="177800" imgH="165100" progId="Equation.DSMT4">
                  <p:embed/>
                  <p:pic>
                    <p:nvPicPr>
                      <p:cNvPr id="0" name=""/>
                      <p:cNvPicPr/>
                      <p:nvPr/>
                    </p:nvPicPr>
                    <p:blipFill>
                      <a:blip r:embed="rId11"/>
                      <a:stretch>
                        <a:fillRect/>
                      </a:stretch>
                    </p:blipFill>
                    <p:spPr>
                      <a:xfrm>
                        <a:off x="8426732" y="3069167"/>
                        <a:ext cx="317500" cy="295275"/>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26046272"/>
              </p:ext>
            </p:extLst>
          </p:nvPr>
        </p:nvGraphicFramePr>
        <p:xfrm>
          <a:off x="8615363" y="3784600"/>
          <a:ext cx="431800" cy="295275"/>
        </p:xfrm>
        <a:graphic>
          <a:graphicData uri="http://schemas.openxmlformats.org/presentationml/2006/ole">
            <mc:AlternateContent xmlns:mc="http://schemas.openxmlformats.org/markup-compatibility/2006">
              <mc:Choice xmlns:v="urn:schemas-microsoft-com:vml" Requires="v">
                <p:oleObj spid="_x0000_s1309782" name="Equation" r:id="rId12" imgW="241300" imgH="165100" progId="Equation.DSMT4">
                  <p:embed/>
                </p:oleObj>
              </mc:Choice>
              <mc:Fallback>
                <p:oleObj name="Equation" r:id="rId12" imgW="241300" imgH="165100" progId="Equation.DSMT4">
                  <p:embed/>
                  <p:pic>
                    <p:nvPicPr>
                      <p:cNvPr id="0" name=""/>
                      <p:cNvPicPr/>
                      <p:nvPr/>
                    </p:nvPicPr>
                    <p:blipFill>
                      <a:blip r:embed="rId13"/>
                      <a:stretch>
                        <a:fillRect/>
                      </a:stretch>
                    </p:blipFill>
                    <p:spPr>
                      <a:xfrm>
                        <a:off x="8615363" y="3784600"/>
                        <a:ext cx="431800" cy="295275"/>
                      </a:xfrm>
                      <a:prstGeom prst="rect">
                        <a:avLst/>
                      </a:prstGeom>
                    </p:spPr>
                  </p:pic>
                </p:oleObj>
              </mc:Fallback>
            </mc:AlternateContent>
          </a:graphicData>
        </a:graphic>
      </p:graphicFrame>
      <p:sp>
        <p:nvSpPr>
          <p:cNvPr id="14338" name="Freeform 14337"/>
          <p:cNvSpPr/>
          <p:nvPr/>
        </p:nvSpPr>
        <p:spPr>
          <a:xfrm>
            <a:off x="8381877" y="3361267"/>
            <a:ext cx="262605" cy="309033"/>
          </a:xfrm>
          <a:custGeom>
            <a:avLst/>
            <a:gdLst>
              <a:gd name="connsiteX0" fmla="*/ 241423 w 262605"/>
              <a:gd name="connsiteY0" fmla="*/ 0 h 309033"/>
              <a:gd name="connsiteX1" fmla="*/ 241423 w 262605"/>
              <a:gd name="connsiteY1" fmla="*/ 80433 h 309033"/>
              <a:gd name="connsiteX2" fmla="*/ 21290 w 262605"/>
              <a:gd name="connsiteY2" fmla="*/ 156633 h 309033"/>
              <a:gd name="connsiteX3" fmla="*/ 8590 w 262605"/>
              <a:gd name="connsiteY3" fmla="*/ 309033 h 309033"/>
            </a:gdLst>
            <a:ahLst/>
            <a:cxnLst>
              <a:cxn ang="0">
                <a:pos x="connsiteX0" y="connsiteY0"/>
              </a:cxn>
              <a:cxn ang="0">
                <a:pos x="connsiteX1" y="connsiteY1"/>
              </a:cxn>
              <a:cxn ang="0">
                <a:pos x="connsiteX2" y="connsiteY2"/>
              </a:cxn>
              <a:cxn ang="0">
                <a:pos x="connsiteX3" y="connsiteY3"/>
              </a:cxn>
            </a:cxnLst>
            <a:rect l="l" t="t" r="r" b="b"/>
            <a:pathLst>
              <a:path w="262605" h="309033">
                <a:moveTo>
                  <a:pt x="241423" y="0"/>
                </a:moveTo>
                <a:cubicBezTo>
                  <a:pt x="259767" y="27164"/>
                  <a:pt x="278112" y="54328"/>
                  <a:pt x="241423" y="80433"/>
                </a:cubicBezTo>
                <a:cubicBezTo>
                  <a:pt x="204734" y="106538"/>
                  <a:pt x="60095" y="118533"/>
                  <a:pt x="21290" y="156633"/>
                </a:cubicBezTo>
                <a:cubicBezTo>
                  <a:pt x="-17515" y="194733"/>
                  <a:pt x="8590" y="309033"/>
                  <a:pt x="8590" y="309033"/>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339" name="Freeform 14338"/>
          <p:cNvSpPr/>
          <p:nvPr/>
        </p:nvSpPr>
        <p:spPr>
          <a:xfrm>
            <a:off x="7560733" y="3886200"/>
            <a:ext cx="1071034" cy="347181"/>
          </a:xfrm>
          <a:custGeom>
            <a:avLst/>
            <a:gdLst>
              <a:gd name="connsiteX0" fmla="*/ 1071034 w 1071034"/>
              <a:gd name="connsiteY0" fmla="*/ 80433 h 347181"/>
              <a:gd name="connsiteX1" fmla="*/ 334434 w 1071034"/>
              <a:gd name="connsiteY1" fmla="*/ 347133 h 347181"/>
              <a:gd name="connsiteX2" fmla="*/ 537634 w 1071034"/>
              <a:gd name="connsiteY2" fmla="*/ 101600 h 347181"/>
              <a:gd name="connsiteX3" fmla="*/ 0 w 1071034"/>
              <a:gd name="connsiteY3" fmla="*/ 0 h 347181"/>
            </a:gdLst>
            <a:ahLst/>
            <a:cxnLst>
              <a:cxn ang="0">
                <a:pos x="connsiteX0" y="connsiteY0"/>
              </a:cxn>
              <a:cxn ang="0">
                <a:pos x="connsiteX1" y="connsiteY1"/>
              </a:cxn>
              <a:cxn ang="0">
                <a:pos x="connsiteX2" y="connsiteY2"/>
              </a:cxn>
              <a:cxn ang="0">
                <a:pos x="connsiteX3" y="connsiteY3"/>
              </a:cxn>
            </a:cxnLst>
            <a:rect l="l" t="t" r="r" b="b"/>
            <a:pathLst>
              <a:path w="1071034" h="347181">
                <a:moveTo>
                  <a:pt x="1071034" y="80433"/>
                </a:moveTo>
                <a:cubicBezTo>
                  <a:pt x="747184" y="212019"/>
                  <a:pt x="423334" y="343605"/>
                  <a:pt x="334434" y="347133"/>
                </a:cubicBezTo>
                <a:cubicBezTo>
                  <a:pt x="245534" y="350661"/>
                  <a:pt x="593373" y="159455"/>
                  <a:pt x="537634" y="101600"/>
                </a:cubicBezTo>
                <a:cubicBezTo>
                  <a:pt x="481895" y="43745"/>
                  <a:pt x="0" y="0"/>
                  <a:pt x="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Connector 47"/>
          <p:cNvCxnSpPr>
            <a:endCxn id="54" idx="2"/>
          </p:cNvCxnSpPr>
          <p:nvPr/>
        </p:nvCxnSpPr>
        <p:spPr>
          <a:xfrm flipH="1">
            <a:off x="5846660" y="3716867"/>
            <a:ext cx="6436" cy="3083426"/>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54" idx="6"/>
          </p:cNvCxnSpPr>
          <p:nvPr/>
        </p:nvCxnSpPr>
        <p:spPr>
          <a:xfrm>
            <a:off x="8426732" y="3716867"/>
            <a:ext cx="18434" cy="3083426"/>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5846660" y="6546016"/>
            <a:ext cx="2598506" cy="508553"/>
          </a:xfrm>
          <a:prstGeom prst="ellipse">
            <a:avLst/>
          </a:prstGeom>
          <a:solidFill>
            <a:srgbClr val="6FD4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946194" y="6619267"/>
            <a:ext cx="2406404" cy="36030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a:endCxn id="55" idx="6"/>
          </p:cNvCxnSpPr>
          <p:nvPr/>
        </p:nvCxnSpPr>
        <p:spPr>
          <a:xfrm>
            <a:off x="8339898" y="3757317"/>
            <a:ext cx="12700" cy="3042101"/>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55" idx="2"/>
          </p:cNvCxnSpPr>
          <p:nvPr/>
        </p:nvCxnSpPr>
        <p:spPr>
          <a:xfrm>
            <a:off x="5939930" y="3676417"/>
            <a:ext cx="6264" cy="3123001"/>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4347" name="Straight Arrow Connector 14346"/>
          <p:cNvCxnSpPr/>
          <p:nvPr/>
        </p:nvCxnSpPr>
        <p:spPr>
          <a:xfrm>
            <a:off x="8644482" y="869784"/>
            <a:ext cx="0" cy="1848016"/>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348" name="Rectangle 14347"/>
          <p:cNvSpPr/>
          <p:nvPr/>
        </p:nvSpPr>
        <p:spPr>
          <a:xfrm>
            <a:off x="8585201" y="1503266"/>
            <a:ext cx="159031" cy="439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0" name="Object 59"/>
          <p:cNvGraphicFramePr>
            <a:graphicFrameLocks noChangeAspect="1"/>
          </p:cNvGraphicFramePr>
          <p:nvPr>
            <p:extLst>
              <p:ext uri="{D42A27DB-BD31-4B8C-83A1-F6EECF244321}">
                <p14:modId xmlns:p14="http://schemas.microsoft.com/office/powerpoint/2010/main" val="30975666"/>
              </p:ext>
            </p:extLst>
          </p:nvPr>
        </p:nvGraphicFramePr>
        <p:xfrm>
          <a:off x="8588567" y="1558904"/>
          <a:ext cx="225425" cy="295275"/>
        </p:xfrm>
        <a:graphic>
          <a:graphicData uri="http://schemas.openxmlformats.org/presentationml/2006/ole">
            <mc:AlternateContent xmlns:mc="http://schemas.openxmlformats.org/markup-compatibility/2006">
              <mc:Choice xmlns:v="urn:schemas-microsoft-com:vml" Requires="v">
                <p:oleObj spid="_x0000_s1309783" name="Equation" r:id="rId14" imgW="127000" imgH="165100" progId="Equation.DSMT4">
                  <p:embed/>
                </p:oleObj>
              </mc:Choice>
              <mc:Fallback>
                <p:oleObj name="Equation" r:id="rId14" imgW="127000" imgH="165100" progId="Equation.DSMT4">
                  <p:embed/>
                  <p:pic>
                    <p:nvPicPr>
                      <p:cNvPr id="0" name=""/>
                      <p:cNvPicPr/>
                      <p:nvPr/>
                    </p:nvPicPr>
                    <p:blipFill>
                      <a:blip r:embed="rId15"/>
                      <a:stretch>
                        <a:fillRect/>
                      </a:stretch>
                    </p:blipFill>
                    <p:spPr>
                      <a:xfrm>
                        <a:off x="8588567" y="1558904"/>
                        <a:ext cx="225425" cy="295275"/>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3215554286"/>
              </p:ext>
            </p:extLst>
          </p:nvPr>
        </p:nvGraphicFramePr>
        <p:xfrm>
          <a:off x="1182688" y="5450800"/>
          <a:ext cx="3476625" cy="976313"/>
        </p:xfrm>
        <a:graphic>
          <a:graphicData uri="http://schemas.openxmlformats.org/presentationml/2006/ole">
            <mc:AlternateContent xmlns:mc="http://schemas.openxmlformats.org/markup-compatibility/2006">
              <mc:Choice xmlns:v="urn:schemas-microsoft-com:vml" Requires="v">
                <p:oleObj spid="_x0000_s1309784" name="Equation" r:id="rId16" imgW="2133600" imgH="596900" progId="Equation.DSMT4">
                  <p:embed/>
                </p:oleObj>
              </mc:Choice>
              <mc:Fallback>
                <p:oleObj name="Equation" r:id="rId16" imgW="2133600" imgH="596900" progId="Equation.DSMT4">
                  <p:embed/>
                  <p:pic>
                    <p:nvPicPr>
                      <p:cNvPr id="0" name=""/>
                      <p:cNvPicPr/>
                      <p:nvPr/>
                    </p:nvPicPr>
                    <p:blipFill>
                      <a:blip r:embed="rId17"/>
                      <a:stretch>
                        <a:fillRect/>
                      </a:stretch>
                    </p:blipFill>
                    <p:spPr>
                      <a:xfrm>
                        <a:off x="1182688" y="5450800"/>
                        <a:ext cx="3476625" cy="976313"/>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798682430"/>
              </p:ext>
            </p:extLst>
          </p:nvPr>
        </p:nvGraphicFramePr>
        <p:xfrm>
          <a:off x="2265363" y="2755635"/>
          <a:ext cx="1930400" cy="728663"/>
        </p:xfrm>
        <a:graphic>
          <a:graphicData uri="http://schemas.openxmlformats.org/presentationml/2006/ole">
            <mc:AlternateContent xmlns:mc="http://schemas.openxmlformats.org/markup-compatibility/2006">
              <mc:Choice xmlns:v="urn:schemas-microsoft-com:vml" Requires="v">
                <p:oleObj spid="_x0000_s1309785" name="Equation" r:id="rId18" imgW="1219200" imgH="457200" progId="Equation.DSMT4">
                  <p:embed/>
                </p:oleObj>
              </mc:Choice>
              <mc:Fallback>
                <p:oleObj name="Equation" r:id="rId18" imgW="1219200" imgH="457200" progId="Equation.DSMT4">
                  <p:embed/>
                  <p:pic>
                    <p:nvPicPr>
                      <p:cNvPr id="0" name=""/>
                      <p:cNvPicPr/>
                      <p:nvPr/>
                    </p:nvPicPr>
                    <p:blipFill>
                      <a:blip r:embed="rId19"/>
                      <a:stretch>
                        <a:fillRect/>
                      </a:stretch>
                    </p:blipFill>
                    <p:spPr>
                      <a:xfrm>
                        <a:off x="2265363" y="2755635"/>
                        <a:ext cx="1930400" cy="728663"/>
                      </a:xfrm>
                      <a:prstGeom prst="rect">
                        <a:avLst/>
                      </a:prstGeom>
                    </p:spPr>
                  </p:pic>
                </p:oleObj>
              </mc:Fallback>
            </mc:AlternateContent>
          </a:graphicData>
        </a:graphic>
      </p:graphicFrame>
      <p:sp>
        <p:nvSpPr>
          <p:cNvPr id="68" name="TextBox 67"/>
          <p:cNvSpPr txBox="1"/>
          <p:nvPr/>
        </p:nvSpPr>
        <p:spPr>
          <a:xfrm>
            <a:off x="2366963" y="4881222"/>
            <a:ext cx="2131472" cy="400110"/>
          </a:xfrm>
          <a:prstGeom prst="rect">
            <a:avLst/>
          </a:prstGeom>
          <a:noFill/>
        </p:spPr>
        <p:txBody>
          <a:bodyPr wrap="square" rtlCol="0">
            <a:spAutoFit/>
          </a:bodyPr>
          <a:lstStyle/>
          <a:p>
            <a:r>
              <a:rPr lang="en-US" sz="2000" dirty="0">
                <a:solidFill>
                  <a:srgbClr val="000000"/>
                </a:solidFill>
                <a:latin typeface="Times New Roman"/>
                <a:cs typeface="Times New Roman"/>
              </a:rPr>
              <a:t>we can also write:</a:t>
            </a:r>
            <a:endParaRPr lang="en-US" sz="2400" dirty="0">
              <a:latin typeface="Apple Chancery"/>
              <a:cs typeface="Apple Chancery"/>
            </a:endParaRPr>
          </a:p>
        </p:txBody>
      </p:sp>
      <p:graphicFrame>
        <p:nvGraphicFramePr>
          <p:cNvPr id="69" name="Object 68"/>
          <p:cNvGraphicFramePr>
            <a:graphicFrameLocks noChangeAspect="1"/>
          </p:cNvGraphicFramePr>
          <p:nvPr>
            <p:extLst>
              <p:ext uri="{D42A27DB-BD31-4B8C-83A1-F6EECF244321}">
                <p14:modId xmlns:p14="http://schemas.microsoft.com/office/powerpoint/2010/main" val="1994577037"/>
              </p:ext>
            </p:extLst>
          </p:nvPr>
        </p:nvGraphicFramePr>
        <p:xfrm>
          <a:off x="8685213" y="4797425"/>
          <a:ext cx="409575" cy="295275"/>
        </p:xfrm>
        <a:graphic>
          <a:graphicData uri="http://schemas.openxmlformats.org/presentationml/2006/ole">
            <mc:AlternateContent xmlns:mc="http://schemas.openxmlformats.org/markup-compatibility/2006">
              <mc:Choice xmlns:v="urn:schemas-microsoft-com:vml" Requires="v">
                <p:oleObj spid="_x0000_s1309786" name="Equation" r:id="rId20" imgW="228600" imgH="165100" progId="Equation.DSMT4">
                  <p:embed/>
                </p:oleObj>
              </mc:Choice>
              <mc:Fallback>
                <p:oleObj name="Equation" r:id="rId20" imgW="228600" imgH="165100" progId="Equation.DSMT4">
                  <p:embed/>
                  <p:pic>
                    <p:nvPicPr>
                      <p:cNvPr id="0" name=""/>
                      <p:cNvPicPr/>
                      <p:nvPr/>
                    </p:nvPicPr>
                    <p:blipFill>
                      <a:blip r:embed="rId21"/>
                      <a:stretch>
                        <a:fillRect/>
                      </a:stretch>
                    </p:blipFill>
                    <p:spPr>
                      <a:xfrm>
                        <a:off x="8685213" y="4797425"/>
                        <a:ext cx="409575" cy="295275"/>
                      </a:xfrm>
                      <a:prstGeom prst="rect">
                        <a:avLst/>
                      </a:prstGeom>
                    </p:spPr>
                  </p:pic>
                </p:oleObj>
              </mc:Fallback>
            </mc:AlternateContent>
          </a:graphicData>
        </a:graphic>
      </p:graphicFrame>
      <p:sp>
        <p:nvSpPr>
          <p:cNvPr id="70" name="Freeform 69"/>
          <p:cNvSpPr/>
          <p:nvPr/>
        </p:nvSpPr>
        <p:spPr>
          <a:xfrm>
            <a:off x="8382000" y="5091049"/>
            <a:ext cx="482600" cy="535051"/>
          </a:xfrm>
          <a:custGeom>
            <a:avLst/>
            <a:gdLst>
              <a:gd name="connsiteX0" fmla="*/ 482600 w 482600"/>
              <a:gd name="connsiteY0" fmla="*/ 39751 h 535051"/>
              <a:gd name="connsiteX1" fmla="*/ 393700 w 482600"/>
              <a:gd name="connsiteY1" fmla="*/ 357251 h 535051"/>
              <a:gd name="connsiteX2" fmla="*/ 266700 w 482600"/>
              <a:gd name="connsiteY2" fmla="*/ 1651 h 535051"/>
              <a:gd name="connsiteX3" fmla="*/ 0 w 482600"/>
              <a:gd name="connsiteY3" fmla="*/ 535051 h 535051"/>
            </a:gdLst>
            <a:ahLst/>
            <a:cxnLst>
              <a:cxn ang="0">
                <a:pos x="connsiteX0" y="connsiteY0"/>
              </a:cxn>
              <a:cxn ang="0">
                <a:pos x="connsiteX1" y="connsiteY1"/>
              </a:cxn>
              <a:cxn ang="0">
                <a:pos x="connsiteX2" y="connsiteY2"/>
              </a:cxn>
              <a:cxn ang="0">
                <a:pos x="connsiteX3" y="connsiteY3"/>
              </a:cxn>
            </a:cxnLst>
            <a:rect l="l" t="t" r="r" b="b"/>
            <a:pathLst>
              <a:path w="482600" h="535051">
                <a:moveTo>
                  <a:pt x="482600" y="39751"/>
                </a:moveTo>
                <a:cubicBezTo>
                  <a:pt x="456141" y="201676"/>
                  <a:pt x="429683" y="363601"/>
                  <a:pt x="393700" y="357251"/>
                </a:cubicBezTo>
                <a:cubicBezTo>
                  <a:pt x="357717" y="350901"/>
                  <a:pt x="332317" y="-27982"/>
                  <a:pt x="266700" y="1651"/>
                </a:cubicBezTo>
                <a:cubicBezTo>
                  <a:pt x="201083" y="31284"/>
                  <a:pt x="0" y="535051"/>
                  <a:pt x="0" y="535051"/>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2502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dissolv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dissolv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dissolve">
                                      <p:cBhvr>
                                        <p:cTn id="34" dur="500"/>
                                        <p:tgtEl>
                                          <p:spTgt spid="30"/>
                                        </p:tgtEl>
                                      </p:cBhvr>
                                    </p:animEffect>
                                  </p:childTnLst>
                                </p:cTn>
                              </p:par>
                              <p:par>
                                <p:cTn id="35" presetID="9"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dissolve">
                                      <p:cBhvr>
                                        <p:cTn id="37" dur="500"/>
                                        <p:tgtEl>
                                          <p:spTgt spid="38"/>
                                        </p:tgtEl>
                                      </p:cBhvr>
                                    </p:animEffect>
                                  </p:childTnLst>
                                </p:cTn>
                              </p:par>
                              <p:par>
                                <p:cTn id="38" presetID="9"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dissolve">
                                      <p:cBhvr>
                                        <p:cTn id="40" dur="500"/>
                                        <p:tgtEl>
                                          <p:spTgt spid="40"/>
                                        </p:tgtEl>
                                      </p:cBhvr>
                                    </p:animEffect>
                                  </p:childTnLst>
                                </p:cTn>
                              </p:par>
                              <p:par>
                                <p:cTn id="41" presetID="9"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dissolve">
                                      <p:cBhvr>
                                        <p:cTn id="43" dur="500"/>
                                        <p:tgtEl>
                                          <p:spTgt spid="45"/>
                                        </p:tgtEl>
                                      </p:cBhvr>
                                    </p:animEffect>
                                  </p:childTnLst>
                                </p:cTn>
                              </p:par>
                              <p:par>
                                <p:cTn id="44" presetID="9"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par>
                                <p:cTn id="47" presetID="9"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dissolve">
                                      <p:cBhvr>
                                        <p:cTn id="49" dur="500"/>
                                        <p:tgtEl>
                                          <p:spTgt spid="4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4338"/>
                                        </p:tgtEl>
                                        <p:attrNameLst>
                                          <p:attrName>style.visibility</p:attrName>
                                        </p:attrNameLst>
                                      </p:cBhvr>
                                      <p:to>
                                        <p:strVal val="visible"/>
                                      </p:to>
                                    </p:set>
                                    <p:animEffect transition="in" filter="dissolve">
                                      <p:cBhvr>
                                        <p:cTn id="52" dur="500"/>
                                        <p:tgtEl>
                                          <p:spTgt spid="1433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4339"/>
                                        </p:tgtEl>
                                        <p:attrNameLst>
                                          <p:attrName>style.visibility</p:attrName>
                                        </p:attrNameLst>
                                      </p:cBhvr>
                                      <p:to>
                                        <p:strVal val="visible"/>
                                      </p:to>
                                    </p:set>
                                    <p:animEffect transition="in" filter="dissolve">
                                      <p:cBhvr>
                                        <p:cTn id="55" dur="500"/>
                                        <p:tgtEl>
                                          <p:spTgt spid="14339"/>
                                        </p:tgtEl>
                                      </p:cBhvr>
                                    </p:animEffect>
                                  </p:childTnLst>
                                </p:cTn>
                              </p:par>
                              <p:par>
                                <p:cTn id="56" presetID="9"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dissolve">
                                      <p:cBhvr>
                                        <p:cTn id="58" dur="500"/>
                                        <p:tgtEl>
                                          <p:spTgt spid="48"/>
                                        </p:tgtEl>
                                      </p:cBhvr>
                                    </p:animEffect>
                                  </p:childTnLst>
                                </p:cTn>
                              </p:par>
                              <p:par>
                                <p:cTn id="59" presetID="9"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dissolve">
                                      <p:cBhvr>
                                        <p:cTn id="61" dur="500"/>
                                        <p:tgtEl>
                                          <p:spTgt spid="53"/>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dissolve">
                                      <p:cBhvr>
                                        <p:cTn id="64" dur="500"/>
                                        <p:tgtEl>
                                          <p:spTgt spid="54"/>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dissolve">
                                      <p:cBhvr>
                                        <p:cTn id="67" dur="500"/>
                                        <p:tgtEl>
                                          <p:spTgt spid="55"/>
                                        </p:tgtEl>
                                      </p:cBhvr>
                                    </p:animEffect>
                                  </p:childTnLst>
                                </p:cTn>
                              </p:par>
                              <p:par>
                                <p:cTn id="68" presetID="9"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dissolve">
                                      <p:cBhvr>
                                        <p:cTn id="70" dur="500"/>
                                        <p:tgtEl>
                                          <p:spTgt spid="52"/>
                                        </p:tgtEl>
                                      </p:cBhvr>
                                    </p:animEffect>
                                  </p:childTnLst>
                                </p:cTn>
                              </p:par>
                              <p:par>
                                <p:cTn id="71" presetID="9"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dissolve">
                                      <p:cBhvr>
                                        <p:cTn id="73" dur="500"/>
                                        <p:tgtEl>
                                          <p:spTgt spid="51"/>
                                        </p:tgtEl>
                                      </p:cBhvr>
                                    </p:animEffect>
                                  </p:childTnLst>
                                </p:cTn>
                              </p:par>
                              <p:par>
                                <p:cTn id="74" presetID="9" presetClass="entr" presetSubtype="0" fill="hold"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dissolve">
                                      <p:cBhvr>
                                        <p:cTn id="76" dur="500"/>
                                        <p:tgtEl>
                                          <p:spTgt spid="69"/>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dissolve">
                                      <p:cBhvr>
                                        <p:cTn id="79" dur="500"/>
                                        <p:tgtEl>
                                          <p:spTgt spid="70"/>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dissolv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dissolve">
                                      <p:cBhvr>
                                        <p:cTn id="8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23" grpId="0"/>
      <p:bldP spid="19" grpId="0" animBg="1"/>
      <p:bldP spid="20" grpId="0" animBg="1"/>
      <p:bldP spid="30" grpId="0" animBg="1"/>
      <p:bldP spid="14338" grpId="0" animBg="1"/>
      <p:bldP spid="14339" grpId="0" animBg="1"/>
      <p:bldP spid="54" grpId="0" animBg="1"/>
      <p:bldP spid="55" grpId="0" animBg="1"/>
      <p:bldP spid="68" grpId="0"/>
      <p:bldP spid="7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 name="TextBox 22"/>
          <p:cNvSpPr txBox="1"/>
          <p:nvPr/>
        </p:nvSpPr>
        <p:spPr>
          <a:xfrm>
            <a:off x="243428" y="250727"/>
            <a:ext cx="5700172" cy="400110"/>
          </a:xfrm>
          <a:prstGeom prst="rect">
            <a:avLst/>
          </a:prstGeom>
          <a:noFill/>
        </p:spPr>
        <p:txBody>
          <a:bodyPr wrap="square" rtlCol="0">
            <a:spAutoFit/>
          </a:bodyPr>
          <a:lstStyle/>
          <a:p>
            <a:r>
              <a:rPr lang="en-US" sz="2000" dirty="0">
                <a:solidFill>
                  <a:srgbClr val="FF0000"/>
                </a:solidFill>
                <a:latin typeface="Apple Chancery"/>
                <a:cs typeface="Apple Chancery"/>
              </a:rPr>
              <a:t>With that </a:t>
            </a:r>
            <a:r>
              <a:rPr lang="en-US" sz="2000" dirty="0">
                <a:latin typeface="Times New Roman"/>
                <a:cs typeface="Times New Roman"/>
              </a:rPr>
              <a:t>information, we can do our integral.  </a:t>
            </a:r>
            <a:endParaRPr lang="en-US" sz="2400" dirty="0">
              <a:latin typeface="Apple Chancery"/>
              <a:cs typeface="Apple Chancery"/>
            </a:endParaRPr>
          </a:p>
        </p:txBody>
      </p:sp>
      <p:sp>
        <p:nvSpPr>
          <p:cNvPr id="26" name="TextBox 25"/>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34.)</a:t>
            </a:r>
          </a:p>
        </p:txBody>
      </p:sp>
      <p:cxnSp>
        <p:nvCxnSpPr>
          <p:cNvPr id="32" name="Straight Connector 31"/>
          <p:cNvCxnSpPr/>
          <p:nvPr/>
        </p:nvCxnSpPr>
        <p:spPr>
          <a:xfrm flipH="1">
            <a:off x="7612069" y="2556260"/>
            <a:ext cx="2065" cy="59480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6767366" y="571334"/>
            <a:ext cx="1701800" cy="2282328"/>
          </a:xfrm>
          <a:prstGeom prst="can">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7612069" y="339627"/>
            <a:ext cx="0" cy="43297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612069" y="772600"/>
            <a:ext cx="668331" cy="1291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p:cNvGraphicFramePr>
            <a:graphicFrameLocks noChangeAspect="1"/>
          </p:cNvGraphicFramePr>
          <p:nvPr>
            <p:extLst>
              <p:ext uri="{D42A27DB-BD31-4B8C-83A1-F6EECF244321}">
                <p14:modId xmlns:p14="http://schemas.microsoft.com/office/powerpoint/2010/main" val="3508725127"/>
              </p:ext>
            </p:extLst>
          </p:nvPr>
        </p:nvGraphicFramePr>
        <p:xfrm>
          <a:off x="7948320" y="596734"/>
          <a:ext cx="271462" cy="273050"/>
        </p:xfrm>
        <a:graphic>
          <a:graphicData uri="http://schemas.openxmlformats.org/presentationml/2006/ole">
            <mc:AlternateContent xmlns:mc="http://schemas.openxmlformats.org/markup-compatibility/2006">
              <mc:Choice xmlns:v="urn:schemas-microsoft-com:vml" Requires="v">
                <p:oleObj spid="_x0000_s1624182" name="Equation" r:id="rId4" imgW="152400" imgH="152400" progId="Equation.DSMT4">
                  <p:embed/>
                </p:oleObj>
              </mc:Choice>
              <mc:Fallback>
                <p:oleObj name="Equation" r:id="rId4" imgW="152400" imgH="152400" progId="Equation.DSMT4">
                  <p:embed/>
                  <p:pic>
                    <p:nvPicPr>
                      <p:cNvPr id="0" name=""/>
                      <p:cNvPicPr/>
                      <p:nvPr/>
                    </p:nvPicPr>
                    <p:blipFill>
                      <a:blip r:embed="rId5"/>
                      <a:stretch>
                        <a:fillRect/>
                      </a:stretch>
                    </p:blipFill>
                    <p:spPr>
                      <a:xfrm>
                        <a:off x="7948320" y="596734"/>
                        <a:ext cx="271462" cy="27305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4079777211"/>
              </p:ext>
            </p:extLst>
          </p:nvPr>
        </p:nvGraphicFramePr>
        <p:xfrm>
          <a:off x="6918179" y="1230216"/>
          <a:ext cx="339725" cy="273050"/>
        </p:xfrm>
        <a:graphic>
          <a:graphicData uri="http://schemas.openxmlformats.org/presentationml/2006/ole">
            <mc:AlternateContent xmlns:mc="http://schemas.openxmlformats.org/markup-compatibility/2006">
              <mc:Choice xmlns:v="urn:schemas-microsoft-com:vml" Requires="v">
                <p:oleObj spid="_x0000_s1624183" name="Equation" r:id="rId6" imgW="190500" imgH="152400" progId="Equation.DSMT4">
                  <p:embed/>
                </p:oleObj>
              </mc:Choice>
              <mc:Fallback>
                <p:oleObj name="Equation" r:id="rId6" imgW="190500" imgH="152400" progId="Equation.DSMT4">
                  <p:embed/>
                  <p:pic>
                    <p:nvPicPr>
                      <p:cNvPr id="0" name=""/>
                      <p:cNvPicPr/>
                      <p:nvPr/>
                    </p:nvPicPr>
                    <p:blipFill>
                      <a:blip r:embed="rId7"/>
                      <a:stretch>
                        <a:fillRect/>
                      </a:stretch>
                    </p:blipFill>
                    <p:spPr>
                      <a:xfrm>
                        <a:off x="6918179" y="1230216"/>
                        <a:ext cx="339725" cy="273050"/>
                      </a:xfrm>
                      <a:prstGeom prst="rect">
                        <a:avLst/>
                      </a:prstGeom>
                    </p:spPr>
                  </p:pic>
                </p:oleObj>
              </mc:Fallback>
            </mc:AlternateContent>
          </a:graphicData>
        </a:graphic>
      </p:graphicFrame>
      <p:cxnSp>
        <p:nvCxnSpPr>
          <p:cNvPr id="17" name="Straight Connector 16"/>
          <p:cNvCxnSpPr/>
          <p:nvPr/>
        </p:nvCxnSpPr>
        <p:spPr>
          <a:xfrm>
            <a:off x="7143132" y="6666892"/>
            <a:ext cx="31030" cy="100317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Can 18"/>
          <p:cNvSpPr/>
          <p:nvPr/>
        </p:nvSpPr>
        <p:spPr>
          <a:xfrm>
            <a:off x="5715001" y="3319180"/>
            <a:ext cx="2870200" cy="3849300"/>
          </a:xfrm>
          <a:prstGeom prst="can">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840396" y="3423015"/>
            <a:ext cx="2598506" cy="508553"/>
          </a:xfrm>
          <a:prstGeom prst="ellips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7148218" y="3069167"/>
            <a:ext cx="0" cy="5969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5939930" y="3496266"/>
            <a:ext cx="2406404" cy="360301"/>
          </a:xfrm>
          <a:prstGeom prst="ellipse">
            <a:avLst/>
          </a:prstGeom>
          <a:solidFill>
            <a:srgbClr val="3366FF">
              <a:alpha val="57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a:endCxn id="30" idx="6"/>
          </p:cNvCxnSpPr>
          <p:nvPr/>
        </p:nvCxnSpPr>
        <p:spPr>
          <a:xfrm>
            <a:off x="7143132" y="3669627"/>
            <a:ext cx="1203202" cy="679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8438902" y="3669627"/>
            <a:ext cx="314765" cy="679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3996245129"/>
              </p:ext>
            </p:extLst>
          </p:nvPr>
        </p:nvGraphicFramePr>
        <p:xfrm>
          <a:off x="7558088" y="3478742"/>
          <a:ext cx="251845" cy="315911"/>
        </p:xfrm>
        <a:graphic>
          <a:graphicData uri="http://schemas.openxmlformats.org/presentationml/2006/ole">
            <mc:AlternateContent xmlns:mc="http://schemas.openxmlformats.org/markup-compatibility/2006">
              <mc:Choice xmlns:v="urn:schemas-microsoft-com:vml" Requires="v">
                <p:oleObj spid="_x0000_s1624184" name="Equation" r:id="rId8" imgW="101600" imgH="127000" progId="Equation.DSMT4">
                  <p:embed/>
                </p:oleObj>
              </mc:Choice>
              <mc:Fallback>
                <p:oleObj name="Equation" r:id="rId8" imgW="101600" imgH="127000" progId="Equation.DSMT4">
                  <p:embed/>
                  <p:pic>
                    <p:nvPicPr>
                      <p:cNvPr id="0" name=""/>
                      <p:cNvPicPr/>
                      <p:nvPr/>
                    </p:nvPicPr>
                    <p:blipFill>
                      <a:blip r:embed="rId9"/>
                      <a:stretch>
                        <a:fillRect/>
                      </a:stretch>
                    </p:blipFill>
                    <p:spPr>
                      <a:xfrm>
                        <a:off x="7558088" y="3478742"/>
                        <a:ext cx="251845" cy="315911"/>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480731702"/>
              </p:ext>
            </p:extLst>
          </p:nvPr>
        </p:nvGraphicFramePr>
        <p:xfrm>
          <a:off x="8426732" y="3069167"/>
          <a:ext cx="317500" cy="295275"/>
        </p:xfrm>
        <a:graphic>
          <a:graphicData uri="http://schemas.openxmlformats.org/presentationml/2006/ole">
            <mc:AlternateContent xmlns:mc="http://schemas.openxmlformats.org/markup-compatibility/2006">
              <mc:Choice xmlns:v="urn:schemas-microsoft-com:vml" Requires="v">
                <p:oleObj spid="_x0000_s1624185" name="Equation" r:id="rId10" imgW="177800" imgH="165100" progId="Equation.DSMT4">
                  <p:embed/>
                </p:oleObj>
              </mc:Choice>
              <mc:Fallback>
                <p:oleObj name="Equation" r:id="rId10" imgW="177800" imgH="165100" progId="Equation.DSMT4">
                  <p:embed/>
                  <p:pic>
                    <p:nvPicPr>
                      <p:cNvPr id="0" name=""/>
                      <p:cNvPicPr/>
                      <p:nvPr/>
                    </p:nvPicPr>
                    <p:blipFill>
                      <a:blip r:embed="rId11"/>
                      <a:stretch>
                        <a:fillRect/>
                      </a:stretch>
                    </p:blipFill>
                    <p:spPr>
                      <a:xfrm>
                        <a:off x="8426732" y="3069167"/>
                        <a:ext cx="317500" cy="295275"/>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1069003458"/>
              </p:ext>
            </p:extLst>
          </p:nvPr>
        </p:nvGraphicFramePr>
        <p:xfrm>
          <a:off x="8615363" y="3784600"/>
          <a:ext cx="431800" cy="295275"/>
        </p:xfrm>
        <a:graphic>
          <a:graphicData uri="http://schemas.openxmlformats.org/presentationml/2006/ole">
            <mc:AlternateContent xmlns:mc="http://schemas.openxmlformats.org/markup-compatibility/2006">
              <mc:Choice xmlns:v="urn:schemas-microsoft-com:vml" Requires="v">
                <p:oleObj spid="_x0000_s1624186" name="Equation" r:id="rId12" imgW="241300" imgH="165100" progId="Equation.DSMT4">
                  <p:embed/>
                </p:oleObj>
              </mc:Choice>
              <mc:Fallback>
                <p:oleObj name="Equation" r:id="rId12" imgW="241300" imgH="165100" progId="Equation.DSMT4">
                  <p:embed/>
                  <p:pic>
                    <p:nvPicPr>
                      <p:cNvPr id="0" name=""/>
                      <p:cNvPicPr/>
                      <p:nvPr/>
                    </p:nvPicPr>
                    <p:blipFill>
                      <a:blip r:embed="rId13"/>
                      <a:stretch>
                        <a:fillRect/>
                      </a:stretch>
                    </p:blipFill>
                    <p:spPr>
                      <a:xfrm>
                        <a:off x="8615363" y="3784600"/>
                        <a:ext cx="431800" cy="295275"/>
                      </a:xfrm>
                      <a:prstGeom prst="rect">
                        <a:avLst/>
                      </a:prstGeom>
                    </p:spPr>
                  </p:pic>
                </p:oleObj>
              </mc:Fallback>
            </mc:AlternateContent>
          </a:graphicData>
        </a:graphic>
      </p:graphicFrame>
      <p:sp>
        <p:nvSpPr>
          <p:cNvPr id="14338" name="Freeform 14337"/>
          <p:cNvSpPr/>
          <p:nvPr/>
        </p:nvSpPr>
        <p:spPr>
          <a:xfrm>
            <a:off x="8381877" y="3361267"/>
            <a:ext cx="262605" cy="309033"/>
          </a:xfrm>
          <a:custGeom>
            <a:avLst/>
            <a:gdLst>
              <a:gd name="connsiteX0" fmla="*/ 241423 w 262605"/>
              <a:gd name="connsiteY0" fmla="*/ 0 h 309033"/>
              <a:gd name="connsiteX1" fmla="*/ 241423 w 262605"/>
              <a:gd name="connsiteY1" fmla="*/ 80433 h 309033"/>
              <a:gd name="connsiteX2" fmla="*/ 21290 w 262605"/>
              <a:gd name="connsiteY2" fmla="*/ 156633 h 309033"/>
              <a:gd name="connsiteX3" fmla="*/ 8590 w 262605"/>
              <a:gd name="connsiteY3" fmla="*/ 309033 h 309033"/>
            </a:gdLst>
            <a:ahLst/>
            <a:cxnLst>
              <a:cxn ang="0">
                <a:pos x="connsiteX0" y="connsiteY0"/>
              </a:cxn>
              <a:cxn ang="0">
                <a:pos x="connsiteX1" y="connsiteY1"/>
              </a:cxn>
              <a:cxn ang="0">
                <a:pos x="connsiteX2" y="connsiteY2"/>
              </a:cxn>
              <a:cxn ang="0">
                <a:pos x="connsiteX3" y="connsiteY3"/>
              </a:cxn>
            </a:cxnLst>
            <a:rect l="l" t="t" r="r" b="b"/>
            <a:pathLst>
              <a:path w="262605" h="309033">
                <a:moveTo>
                  <a:pt x="241423" y="0"/>
                </a:moveTo>
                <a:cubicBezTo>
                  <a:pt x="259767" y="27164"/>
                  <a:pt x="278112" y="54328"/>
                  <a:pt x="241423" y="80433"/>
                </a:cubicBezTo>
                <a:cubicBezTo>
                  <a:pt x="204734" y="106538"/>
                  <a:pt x="60095" y="118533"/>
                  <a:pt x="21290" y="156633"/>
                </a:cubicBezTo>
                <a:cubicBezTo>
                  <a:pt x="-17515" y="194733"/>
                  <a:pt x="8590" y="309033"/>
                  <a:pt x="8590" y="309033"/>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339" name="Freeform 14338"/>
          <p:cNvSpPr/>
          <p:nvPr/>
        </p:nvSpPr>
        <p:spPr>
          <a:xfrm>
            <a:off x="7560733" y="3886200"/>
            <a:ext cx="1071034" cy="347181"/>
          </a:xfrm>
          <a:custGeom>
            <a:avLst/>
            <a:gdLst>
              <a:gd name="connsiteX0" fmla="*/ 1071034 w 1071034"/>
              <a:gd name="connsiteY0" fmla="*/ 80433 h 347181"/>
              <a:gd name="connsiteX1" fmla="*/ 334434 w 1071034"/>
              <a:gd name="connsiteY1" fmla="*/ 347133 h 347181"/>
              <a:gd name="connsiteX2" fmla="*/ 537634 w 1071034"/>
              <a:gd name="connsiteY2" fmla="*/ 101600 h 347181"/>
              <a:gd name="connsiteX3" fmla="*/ 0 w 1071034"/>
              <a:gd name="connsiteY3" fmla="*/ 0 h 347181"/>
            </a:gdLst>
            <a:ahLst/>
            <a:cxnLst>
              <a:cxn ang="0">
                <a:pos x="connsiteX0" y="connsiteY0"/>
              </a:cxn>
              <a:cxn ang="0">
                <a:pos x="connsiteX1" y="connsiteY1"/>
              </a:cxn>
              <a:cxn ang="0">
                <a:pos x="connsiteX2" y="connsiteY2"/>
              </a:cxn>
              <a:cxn ang="0">
                <a:pos x="connsiteX3" y="connsiteY3"/>
              </a:cxn>
            </a:cxnLst>
            <a:rect l="l" t="t" r="r" b="b"/>
            <a:pathLst>
              <a:path w="1071034" h="347181">
                <a:moveTo>
                  <a:pt x="1071034" y="80433"/>
                </a:moveTo>
                <a:cubicBezTo>
                  <a:pt x="747184" y="212019"/>
                  <a:pt x="423334" y="343605"/>
                  <a:pt x="334434" y="347133"/>
                </a:cubicBezTo>
                <a:cubicBezTo>
                  <a:pt x="245534" y="350661"/>
                  <a:pt x="593373" y="159455"/>
                  <a:pt x="537634" y="101600"/>
                </a:cubicBezTo>
                <a:cubicBezTo>
                  <a:pt x="481895" y="43745"/>
                  <a:pt x="0" y="0"/>
                  <a:pt x="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Connector 47"/>
          <p:cNvCxnSpPr>
            <a:endCxn id="54" idx="2"/>
          </p:cNvCxnSpPr>
          <p:nvPr/>
        </p:nvCxnSpPr>
        <p:spPr>
          <a:xfrm flipH="1">
            <a:off x="5846660" y="3716867"/>
            <a:ext cx="6436" cy="3083426"/>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54" idx="6"/>
          </p:cNvCxnSpPr>
          <p:nvPr/>
        </p:nvCxnSpPr>
        <p:spPr>
          <a:xfrm>
            <a:off x="8426732" y="3716867"/>
            <a:ext cx="18434" cy="3083426"/>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5846660" y="6546016"/>
            <a:ext cx="2598506" cy="508553"/>
          </a:xfrm>
          <a:prstGeom prst="ellipse">
            <a:avLst/>
          </a:prstGeom>
          <a:solidFill>
            <a:srgbClr val="6FD4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946194" y="6619267"/>
            <a:ext cx="2406404" cy="36030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a:endCxn id="55" idx="6"/>
          </p:cNvCxnSpPr>
          <p:nvPr/>
        </p:nvCxnSpPr>
        <p:spPr>
          <a:xfrm>
            <a:off x="8339898" y="3757317"/>
            <a:ext cx="12700" cy="3042101"/>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55" idx="2"/>
          </p:cNvCxnSpPr>
          <p:nvPr/>
        </p:nvCxnSpPr>
        <p:spPr>
          <a:xfrm>
            <a:off x="5939930" y="3676417"/>
            <a:ext cx="6264" cy="3123001"/>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4347" name="Straight Arrow Connector 14346"/>
          <p:cNvCxnSpPr/>
          <p:nvPr/>
        </p:nvCxnSpPr>
        <p:spPr>
          <a:xfrm>
            <a:off x="8644482" y="869784"/>
            <a:ext cx="0" cy="1848016"/>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348" name="Rectangle 14347"/>
          <p:cNvSpPr/>
          <p:nvPr/>
        </p:nvSpPr>
        <p:spPr>
          <a:xfrm>
            <a:off x="8585201" y="1503266"/>
            <a:ext cx="159031" cy="439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0" name="Object 59"/>
          <p:cNvGraphicFramePr>
            <a:graphicFrameLocks noChangeAspect="1"/>
          </p:cNvGraphicFramePr>
          <p:nvPr>
            <p:extLst>
              <p:ext uri="{D42A27DB-BD31-4B8C-83A1-F6EECF244321}">
                <p14:modId xmlns:p14="http://schemas.microsoft.com/office/powerpoint/2010/main" val="3634451659"/>
              </p:ext>
            </p:extLst>
          </p:nvPr>
        </p:nvGraphicFramePr>
        <p:xfrm>
          <a:off x="8588567" y="1558904"/>
          <a:ext cx="225425" cy="295275"/>
        </p:xfrm>
        <a:graphic>
          <a:graphicData uri="http://schemas.openxmlformats.org/presentationml/2006/ole">
            <mc:AlternateContent xmlns:mc="http://schemas.openxmlformats.org/markup-compatibility/2006">
              <mc:Choice xmlns:v="urn:schemas-microsoft-com:vml" Requires="v">
                <p:oleObj spid="_x0000_s1624187" name="Equation" r:id="rId14" imgW="127000" imgH="165100" progId="Equation.DSMT4">
                  <p:embed/>
                </p:oleObj>
              </mc:Choice>
              <mc:Fallback>
                <p:oleObj name="Equation" r:id="rId14" imgW="127000" imgH="165100" progId="Equation.DSMT4">
                  <p:embed/>
                  <p:pic>
                    <p:nvPicPr>
                      <p:cNvPr id="0" name=""/>
                      <p:cNvPicPr/>
                      <p:nvPr/>
                    </p:nvPicPr>
                    <p:blipFill>
                      <a:blip r:embed="rId15"/>
                      <a:stretch>
                        <a:fillRect/>
                      </a:stretch>
                    </p:blipFill>
                    <p:spPr>
                      <a:xfrm>
                        <a:off x="8588567" y="1558904"/>
                        <a:ext cx="225425" cy="295275"/>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686984049"/>
              </p:ext>
            </p:extLst>
          </p:nvPr>
        </p:nvGraphicFramePr>
        <p:xfrm>
          <a:off x="650876" y="752096"/>
          <a:ext cx="4457700" cy="4613275"/>
        </p:xfrm>
        <a:graphic>
          <a:graphicData uri="http://schemas.openxmlformats.org/presentationml/2006/ole">
            <mc:AlternateContent xmlns:mc="http://schemas.openxmlformats.org/markup-compatibility/2006">
              <mc:Choice xmlns:v="urn:schemas-microsoft-com:vml" Requires="v">
                <p:oleObj spid="_x0000_s1624188" name="Equation" r:id="rId16" imgW="2489200" imgH="2565400" progId="Equation.DSMT4">
                  <p:embed/>
                </p:oleObj>
              </mc:Choice>
              <mc:Fallback>
                <p:oleObj name="Equation" r:id="rId16" imgW="2489200" imgH="2565400" progId="Equation.DSMT4">
                  <p:embed/>
                  <p:pic>
                    <p:nvPicPr>
                      <p:cNvPr id="0" name=""/>
                      <p:cNvPicPr/>
                      <p:nvPr/>
                    </p:nvPicPr>
                    <p:blipFill>
                      <a:blip r:embed="rId17"/>
                      <a:stretch>
                        <a:fillRect/>
                      </a:stretch>
                    </p:blipFill>
                    <p:spPr>
                      <a:xfrm>
                        <a:off x="650876" y="752096"/>
                        <a:ext cx="4457700" cy="4613275"/>
                      </a:xfrm>
                      <a:prstGeom prst="rect">
                        <a:avLst/>
                      </a:prstGeom>
                    </p:spPr>
                  </p:pic>
                </p:oleObj>
              </mc:Fallback>
            </mc:AlternateContent>
          </a:graphicData>
        </a:graphic>
      </p:graphicFrame>
      <p:cxnSp>
        <p:nvCxnSpPr>
          <p:cNvPr id="39" name="Straight Connector 38"/>
          <p:cNvCxnSpPr/>
          <p:nvPr/>
        </p:nvCxnSpPr>
        <p:spPr>
          <a:xfrm flipV="1">
            <a:off x="1446212" y="4102100"/>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1816100" y="4298951"/>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185988" y="4298951"/>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026444" y="4298951"/>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3162300" y="3949700"/>
            <a:ext cx="1524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1286668" y="4102100"/>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2987675" y="4397379"/>
            <a:ext cx="241300" cy="29527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2505076" y="4108453"/>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58" name="Object 57"/>
          <p:cNvGraphicFramePr>
            <a:graphicFrameLocks noChangeAspect="1"/>
          </p:cNvGraphicFramePr>
          <p:nvPr>
            <p:extLst>
              <p:ext uri="{D42A27DB-BD31-4B8C-83A1-F6EECF244321}">
                <p14:modId xmlns:p14="http://schemas.microsoft.com/office/powerpoint/2010/main" val="1248122510"/>
              </p:ext>
            </p:extLst>
          </p:nvPr>
        </p:nvGraphicFramePr>
        <p:xfrm>
          <a:off x="3251200" y="4298951"/>
          <a:ext cx="132141" cy="158753"/>
        </p:xfrm>
        <a:graphic>
          <a:graphicData uri="http://schemas.openxmlformats.org/presentationml/2006/ole">
            <mc:AlternateContent xmlns:mc="http://schemas.openxmlformats.org/markup-compatibility/2006">
              <mc:Choice xmlns:v="urn:schemas-microsoft-com:vml" Requires="v">
                <p:oleObj spid="_x0000_s1624189" name="Equation" r:id="rId18" imgW="127000" imgH="152400" progId="Equation.DSMT4">
                  <p:embed/>
                </p:oleObj>
              </mc:Choice>
              <mc:Fallback>
                <p:oleObj name="Equation" r:id="rId18" imgW="127000" imgH="152400" progId="Equation.DSMT4">
                  <p:embed/>
                  <p:pic>
                    <p:nvPicPr>
                      <p:cNvPr id="0" name=""/>
                      <p:cNvPicPr/>
                      <p:nvPr/>
                    </p:nvPicPr>
                    <p:blipFill>
                      <a:blip r:embed="rId19"/>
                      <a:stretch>
                        <a:fillRect/>
                      </a:stretch>
                    </p:blipFill>
                    <p:spPr>
                      <a:xfrm>
                        <a:off x="3251200" y="4298951"/>
                        <a:ext cx="132141" cy="158753"/>
                      </a:xfrm>
                      <a:prstGeom prst="rect">
                        <a:avLst/>
                      </a:prstGeom>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843034928"/>
              </p:ext>
            </p:extLst>
          </p:nvPr>
        </p:nvGraphicFramePr>
        <p:xfrm>
          <a:off x="3302000" y="3854448"/>
          <a:ext cx="132141" cy="158753"/>
        </p:xfrm>
        <a:graphic>
          <a:graphicData uri="http://schemas.openxmlformats.org/presentationml/2006/ole">
            <mc:AlternateContent xmlns:mc="http://schemas.openxmlformats.org/markup-compatibility/2006">
              <mc:Choice xmlns:v="urn:schemas-microsoft-com:vml" Requires="v">
                <p:oleObj spid="_x0000_s1624190" name="Equation" r:id="rId20" imgW="127000" imgH="152400" progId="Equation.DSMT4">
                  <p:embed/>
                </p:oleObj>
              </mc:Choice>
              <mc:Fallback>
                <p:oleObj name="Equation" r:id="rId20" imgW="127000" imgH="152400" progId="Equation.DSMT4">
                  <p:embed/>
                  <p:pic>
                    <p:nvPicPr>
                      <p:cNvPr id="0" name=""/>
                      <p:cNvPicPr/>
                      <p:nvPr/>
                    </p:nvPicPr>
                    <p:blipFill>
                      <a:blip r:embed="rId19"/>
                      <a:stretch>
                        <a:fillRect/>
                      </a:stretch>
                    </p:blipFill>
                    <p:spPr>
                      <a:xfrm>
                        <a:off x="3302000" y="3854448"/>
                        <a:ext cx="132141" cy="158753"/>
                      </a:xfrm>
                      <a:prstGeom prst="rect">
                        <a:avLst/>
                      </a:prstGeom>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2975723674"/>
              </p:ext>
            </p:extLst>
          </p:nvPr>
        </p:nvGraphicFramePr>
        <p:xfrm>
          <a:off x="8685213" y="4797425"/>
          <a:ext cx="409575" cy="295275"/>
        </p:xfrm>
        <a:graphic>
          <a:graphicData uri="http://schemas.openxmlformats.org/presentationml/2006/ole">
            <mc:AlternateContent xmlns:mc="http://schemas.openxmlformats.org/markup-compatibility/2006">
              <mc:Choice xmlns:v="urn:schemas-microsoft-com:vml" Requires="v">
                <p:oleObj spid="_x0000_s1624191" name="Equation" r:id="rId21" imgW="228600" imgH="165100" progId="Equation.DSMT4">
                  <p:embed/>
                </p:oleObj>
              </mc:Choice>
              <mc:Fallback>
                <p:oleObj name="Equation" r:id="rId21" imgW="228600" imgH="165100" progId="Equation.DSMT4">
                  <p:embed/>
                  <p:pic>
                    <p:nvPicPr>
                      <p:cNvPr id="0" name=""/>
                      <p:cNvPicPr/>
                      <p:nvPr/>
                    </p:nvPicPr>
                    <p:blipFill>
                      <a:blip r:embed="rId22"/>
                      <a:stretch>
                        <a:fillRect/>
                      </a:stretch>
                    </p:blipFill>
                    <p:spPr>
                      <a:xfrm>
                        <a:off x="8685213" y="4797425"/>
                        <a:ext cx="409575" cy="295275"/>
                      </a:xfrm>
                      <a:prstGeom prst="rect">
                        <a:avLst/>
                      </a:prstGeom>
                    </p:spPr>
                  </p:pic>
                </p:oleObj>
              </mc:Fallback>
            </mc:AlternateContent>
          </a:graphicData>
        </a:graphic>
      </p:graphicFrame>
      <p:sp>
        <p:nvSpPr>
          <p:cNvPr id="5" name="Freeform 4"/>
          <p:cNvSpPr/>
          <p:nvPr/>
        </p:nvSpPr>
        <p:spPr>
          <a:xfrm>
            <a:off x="8382000" y="5091049"/>
            <a:ext cx="482600" cy="535051"/>
          </a:xfrm>
          <a:custGeom>
            <a:avLst/>
            <a:gdLst>
              <a:gd name="connsiteX0" fmla="*/ 482600 w 482600"/>
              <a:gd name="connsiteY0" fmla="*/ 39751 h 535051"/>
              <a:gd name="connsiteX1" fmla="*/ 393700 w 482600"/>
              <a:gd name="connsiteY1" fmla="*/ 357251 h 535051"/>
              <a:gd name="connsiteX2" fmla="*/ 266700 w 482600"/>
              <a:gd name="connsiteY2" fmla="*/ 1651 h 535051"/>
              <a:gd name="connsiteX3" fmla="*/ 0 w 482600"/>
              <a:gd name="connsiteY3" fmla="*/ 535051 h 535051"/>
            </a:gdLst>
            <a:ahLst/>
            <a:cxnLst>
              <a:cxn ang="0">
                <a:pos x="connsiteX0" y="connsiteY0"/>
              </a:cxn>
              <a:cxn ang="0">
                <a:pos x="connsiteX1" y="connsiteY1"/>
              </a:cxn>
              <a:cxn ang="0">
                <a:pos x="connsiteX2" y="connsiteY2"/>
              </a:cxn>
              <a:cxn ang="0">
                <a:pos x="connsiteX3" y="connsiteY3"/>
              </a:cxn>
            </a:cxnLst>
            <a:rect l="l" t="t" r="r" b="b"/>
            <a:pathLst>
              <a:path w="482600" h="535051">
                <a:moveTo>
                  <a:pt x="482600" y="39751"/>
                </a:moveTo>
                <a:cubicBezTo>
                  <a:pt x="456141" y="201676"/>
                  <a:pt x="429683" y="363601"/>
                  <a:pt x="393700" y="357251"/>
                </a:cubicBezTo>
                <a:cubicBezTo>
                  <a:pt x="357717" y="350901"/>
                  <a:pt x="332317" y="-27982"/>
                  <a:pt x="266700" y="1651"/>
                </a:cubicBezTo>
                <a:cubicBezTo>
                  <a:pt x="201083" y="31284"/>
                  <a:pt x="0" y="535051"/>
                  <a:pt x="0" y="535051"/>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TextBox 61"/>
          <p:cNvSpPr txBox="1"/>
          <p:nvPr/>
        </p:nvSpPr>
        <p:spPr>
          <a:xfrm>
            <a:off x="243428" y="5406927"/>
            <a:ext cx="5331872" cy="1015663"/>
          </a:xfrm>
          <a:prstGeom prst="rect">
            <a:avLst/>
          </a:prstGeom>
          <a:noFill/>
        </p:spPr>
        <p:txBody>
          <a:bodyPr wrap="square" rtlCol="0">
            <a:spAutoFit/>
          </a:bodyPr>
          <a:lstStyle/>
          <a:p>
            <a:r>
              <a:rPr lang="en-US" sz="2000" dirty="0">
                <a:solidFill>
                  <a:srgbClr val="FF0000"/>
                </a:solidFill>
                <a:latin typeface="Apple Chancery"/>
                <a:cs typeface="Apple Chancery"/>
              </a:rPr>
              <a:t>Note: </a:t>
            </a:r>
            <a:r>
              <a:rPr lang="en-US" sz="2000" dirty="0">
                <a:latin typeface="Times New Roman"/>
                <a:cs typeface="Times New Roman"/>
              </a:rPr>
              <a:t>We could as easily have used a surface density function    , with                                          and   </a:t>
            </a:r>
            <a:endParaRPr lang="en-US" sz="2400" dirty="0">
              <a:latin typeface="Apple Chancery"/>
              <a:cs typeface="Apple Chancery"/>
            </a:endParaRPr>
          </a:p>
        </p:txBody>
      </p:sp>
      <p:graphicFrame>
        <p:nvGraphicFramePr>
          <p:cNvPr id="63" name="Object 62"/>
          <p:cNvGraphicFramePr>
            <a:graphicFrameLocks noChangeAspect="1"/>
          </p:cNvGraphicFramePr>
          <p:nvPr>
            <p:extLst>
              <p:ext uri="{D42A27DB-BD31-4B8C-83A1-F6EECF244321}">
                <p14:modId xmlns:p14="http://schemas.microsoft.com/office/powerpoint/2010/main" val="2940680088"/>
              </p:ext>
            </p:extLst>
          </p:nvPr>
        </p:nvGraphicFramePr>
        <p:xfrm>
          <a:off x="2836864" y="5668962"/>
          <a:ext cx="2271712" cy="571500"/>
        </p:xfrm>
        <a:graphic>
          <a:graphicData uri="http://schemas.openxmlformats.org/presentationml/2006/ole">
            <mc:AlternateContent xmlns:mc="http://schemas.openxmlformats.org/markup-compatibility/2006">
              <mc:Choice xmlns:v="urn:schemas-microsoft-com:vml" Requires="v">
                <p:oleObj spid="_x0000_s1624192" name="Equation" r:id="rId23" imgW="1270000" imgH="317500" progId="Equation.DSMT4">
                  <p:embed/>
                </p:oleObj>
              </mc:Choice>
              <mc:Fallback>
                <p:oleObj name="Equation" r:id="rId23" imgW="1270000" imgH="317500" progId="Equation.DSMT4">
                  <p:embed/>
                  <p:pic>
                    <p:nvPicPr>
                      <p:cNvPr id="0" name=""/>
                      <p:cNvPicPr/>
                      <p:nvPr/>
                    </p:nvPicPr>
                    <p:blipFill>
                      <a:blip r:embed="rId24"/>
                      <a:stretch>
                        <a:fillRect/>
                      </a:stretch>
                    </p:blipFill>
                    <p:spPr>
                      <a:xfrm>
                        <a:off x="2836864" y="5668962"/>
                        <a:ext cx="2271712" cy="571500"/>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855412170"/>
              </p:ext>
            </p:extLst>
          </p:nvPr>
        </p:nvGraphicFramePr>
        <p:xfrm>
          <a:off x="2010569" y="5837237"/>
          <a:ext cx="249237" cy="250825"/>
        </p:xfrm>
        <a:graphic>
          <a:graphicData uri="http://schemas.openxmlformats.org/presentationml/2006/ole">
            <mc:AlternateContent xmlns:mc="http://schemas.openxmlformats.org/markup-compatibility/2006">
              <mc:Choice xmlns:v="urn:schemas-microsoft-com:vml" Requires="v">
                <p:oleObj spid="_x0000_s1624193" name="Equation" r:id="rId25" imgW="139700" imgH="139700" progId="Equation.DSMT4">
                  <p:embed/>
                </p:oleObj>
              </mc:Choice>
              <mc:Fallback>
                <p:oleObj name="Equation" r:id="rId25" imgW="139700" imgH="139700" progId="Equation.DSMT4">
                  <p:embed/>
                  <p:pic>
                    <p:nvPicPr>
                      <p:cNvPr id="0" name=""/>
                      <p:cNvPicPr/>
                      <p:nvPr/>
                    </p:nvPicPr>
                    <p:blipFill>
                      <a:blip r:embed="rId26"/>
                      <a:stretch>
                        <a:fillRect/>
                      </a:stretch>
                    </p:blipFill>
                    <p:spPr>
                      <a:xfrm>
                        <a:off x="2010569" y="5837237"/>
                        <a:ext cx="249237" cy="250825"/>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2548217303"/>
              </p:ext>
            </p:extLst>
          </p:nvPr>
        </p:nvGraphicFramePr>
        <p:xfrm>
          <a:off x="1112838" y="6130925"/>
          <a:ext cx="3001962" cy="593725"/>
        </p:xfrm>
        <a:graphic>
          <a:graphicData uri="http://schemas.openxmlformats.org/presentationml/2006/ole">
            <mc:AlternateContent xmlns:mc="http://schemas.openxmlformats.org/markup-compatibility/2006">
              <mc:Choice xmlns:v="urn:schemas-microsoft-com:vml" Requires="v">
                <p:oleObj spid="_x0000_s1624194" name="Equation" r:id="rId27" imgW="1676400" imgH="330200" progId="Equation.DSMT4">
                  <p:embed/>
                </p:oleObj>
              </mc:Choice>
              <mc:Fallback>
                <p:oleObj name="Equation" r:id="rId27" imgW="1676400" imgH="330200" progId="Equation.DSMT4">
                  <p:embed/>
                  <p:pic>
                    <p:nvPicPr>
                      <p:cNvPr id="0" name=""/>
                      <p:cNvPicPr/>
                      <p:nvPr/>
                    </p:nvPicPr>
                    <p:blipFill>
                      <a:blip r:embed="rId28"/>
                      <a:stretch>
                        <a:fillRect/>
                      </a:stretch>
                    </p:blipFill>
                    <p:spPr>
                      <a:xfrm>
                        <a:off x="1112838" y="6130925"/>
                        <a:ext cx="3001962" cy="593725"/>
                      </a:xfrm>
                      <a:prstGeom prst="rect">
                        <a:avLst/>
                      </a:prstGeom>
                    </p:spPr>
                  </p:pic>
                </p:oleObj>
              </mc:Fallback>
            </mc:AlternateContent>
          </a:graphicData>
        </a:graphic>
      </p:graphicFrame>
    </p:spTree>
    <p:extLst>
      <p:ext uri="{BB962C8B-B14F-4D97-AF65-F5344CB8AC3E}">
        <p14:creationId xmlns:p14="http://schemas.microsoft.com/office/powerpoint/2010/main" val="285612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par>
                                <p:cTn id="8" presetID="9"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par>
                                <p:cTn id="11" presetID="9"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dissolve">
                                      <p:cBhvr>
                                        <p:cTn id="13" dur="500"/>
                                        <p:tgtEl>
                                          <p:spTgt spid="41"/>
                                        </p:tgtEl>
                                      </p:cBhvr>
                                    </p:animEffect>
                                  </p:childTnLst>
                                </p:cTn>
                              </p:par>
                              <p:par>
                                <p:cTn id="14" presetID="9"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dissolve">
                                      <p:cBhvr>
                                        <p:cTn id="16" dur="500"/>
                                        <p:tgtEl>
                                          <p:spTgt spid="43"/>
                                        </p:tgtEl>
                                      </p:cBhvr>
                                    </p:animEffect>
                                  </p:childTnLst>
                                </p:cTn>
                              </p:par>
                              <p:par>
                                <p:cTn id="17" presetID="9"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dissolve">
                                      <p:cBhvr>
                                        <p:cTn id="19" dur="500"/>
                                        <p:tgtEl>
                                          <p:spTgt spid="44"/>
                                        </p:tgtEl>
                                      </p:cBhvr>
                                    </p:animEffect>
                                  </p:childTnLst>
                                </p:cTn>
                              </p:par>
                              <p:par>
                                <p:cTn id="20" presetID="9"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ssolve">
                                      <p:cBhvr>
                                        <p:cTn id="22" dur="500"/>
                                        <p:tgtEl>
                                          <p:spTgt spid="49"/>
                                        </p:tgtEl>
                                      </p:cBhvr>
                                    </p:animEffect>
                                  </p:childTnLst>
                                </p:cTn>
                              </p:par>
                              <p:par>
                                <p:cTn id="23" presetID="9"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dissolve">
                                      <p:cBhvr>
                                        <p:cTn id="25" dur="500"/>
                                        <p:tgtEl>
                                          <p:spTgt spid="50"/>
                                        </p:tgtEl>
                                      </p:cBhvr>
                                    </p:animEffect>
                                  </p:childTnLst>
                                </p:cTn>
                              </p:par>
                              <p:par>
                                <p:cTn id="26" presetID="9" presetClass="entr" presetSubtype="0"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dissolve">
                                      <p:cBhvr>
                                        <p:cTn id="28" dur="500"/>
                                        <p:tgtEl>
                                          <p:spTgt spid="56"/>
                                        </p:tgtEl>
                                      </p:cBhvr>
                                    </p:animEffect>
                                  </p:childTnLst>
                                </p:cTn>
                              </p:par>
                              <p:par>
                                <p:cTn id="29" presetID="9"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dissolve">
                                      <p:cBhvr>
                                        <p:cTn id="31" dur="500"/>
                                        <p:tgtEl>
                                          <p:spTgt spid="57"/>
                                        </p:tgtEl>
                                      </p:cBhvr>
                                    </p:animEffect>
                                  </p:childTnLst>
                                </p:cTn>
                              </p:par>
                              <p:par>
                                <p:cTn id="32" presetID="9" presetClass="entr" presetSubtype="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dissolve">
                                      <p:cBhvr>
                                        <p:cTn id="34" dur="500"/>
                                        <p:tgtEl>
                                          <p:spTgt spid="58"/>
                                        </p:tgtEl>
                                      </p:cBhvr>
                                    </p:animEffect>
                                  </p:childTnLst>
                                </p:cTn>
                              </p:par>
                              <p:par>
                                <p:cTn id="35" presetID="9"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dissolv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dissolve">
                                      <p:cBhvr>
                                        <p:cTn id="42" dur="500"/>
                                        <p:tgtEl>
                                          <p:spTgt spid="63"/>
                                        </p:tgtEl>
                                      </p:cBhvr>
                                    </p:animEffect>
                                  </p:childTnLst>
                                </p:cTn>
                              </p:par>
                              <p:par>
                                <p:cTn id="43" presetID="9"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dissolve">
                                      <p:cBhvr>
                                        <p:cTn id="45" dur="500"/>
                                        <p:tgtEl>
                                          <p:spTgt spid="64"/>
                                        </p:tgtEl>
                                      </p:cBhvr>
                                    </p:animEffect>
                                  </p:childTnLst>
                                </p:cTn>
                              </p:par>
                              <p:par>
                                <p:cTn id="46" presetID="9"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dissolve">
                                      <p:cBhvr>
                                        <p:cTn id="48" dur="500"/>
                                        <p:tgtEl>
                                          <p:spTgt spid="6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dissolv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127588" y="1038347"/>
            <a:ext cx="9005774" cy="143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If you know </a:t>
            </a:r>
            <a:r>
              <a:rPr lang="en-US" sz="2000" dirty="0">
                <a:latin typeface="Times New Roman"/>
                <a:cs typeface="Times New Roman"/>
              </a:rPr>
              <a:t>the </a:t>
            </a:r>
            <a:r>
              <a:rPr lang="en-US" sz="2000" i="1" dirty="0">
                <a:solidFill>
                  <a:srgbClr val="0000FF"/>
                </a:solidFill>
                <a:latin typeface="Times New Roman"/>
                <a:cs typeface="Times New Roman"/>
              </a:rPr>
              <a:t>moment of inertia </a:t>
            </a:r>
            <a:r>
              <a:rPr lang="en-US" sz="2000" dirty="0">
                <a:latin typeface="Times New Roman"/>
                <a:cs typeface="Times New Roman"/>
              </a:rPr>
              <a:t>about an axis through the </a:t>
            </a:r>
            <a:r>
              <a:rPr lang="en-US" sz="2000" i="1" dirty="0">
                <a:solidFill>
                  <a:srgbClr val="FF0000"/>
                </a:solidFill>
                <a:latin typeface="Times New Roman"/>
                <a:cs typeface="Times New Roman"/>
              </a:rPr>
              <a:t>center of mass </a:t>
            </a:r>
            <a:r>
              <a:rPr lang="en-US" sz="2000" dirty="0">
                <a:latin typeface="Times New Roman"/>
                <a:cs typeface="Times New Roman"/>
              </a:rPr>
              <a:t>(     ), and want the </a:t>
            </a:r>
            <a:r>
              <a:rPr lang="en-US" sz="2000" i="1" dirty="0">
                <a:solidFill>
                  <a:srgbClr val="0000FF"/>
                </a:solidFill>
                <a:latin typeface="Times New Roman"/>
                <a:cs typeface="Times New Roman"/>
              </a:rPr>
              <a:t>moment of inertia </a:t>
            </a:r>
            <a:r>
              <a:rPr lang="en-US" sz="2000" dirty="0">
                <a:latin typeface="Times New Roman"/>
                <a:cs typeface="Times New Roman"/>
              </a:rPr>
              <a:t>about an axis </a:t>
            </a:r>
            <a:r>
              <a:rPr lang="en-US" sz="2000" dirty="0">
                <a:solidFill>
                  <a:srgbClr val="FF0000"/>
                </a:solidFill>
                <a:latin typeface="Times New Roman"/>
                <a:cs typeface="Times New Roman"/>
              </a:rPr>
              <a:t>parallel to that axis </a:t>
            </a:r>
            <a:r>
              <a:rPr lang="en-US" sz="2000" dirty="0">
                <a:latin typeface="Times New Roman"/>
                <a:cs typeface="Times New Roman"/>
              </a:rPr>
              <a:t>and a </a:t>
            </a:r>
            <a:r>
              <a:rPr lang="en-US" sz="2000" dirty="0">
                <a:solidFill>
                  <a:srgbClr val="FF0000"/>
                </a:solidFill>
                <a:latin typeface="Times New Roman"/>
                <a:cs typeface="Times New Roman"/>
              </a:rPr>
              <a:t>distance </a:t>
            </a:r>
            <a:r>
              <a:rPr lang="en-US" sz="2000" i="1" dirty="0">
                <a:solidFill>
                  <a:srgbClr val="FF0000"/>
                </a:solidFill>
                <a:latin typeface="Times New Roman"/>
                <a:cs typeface="Times New Roman"/>
              </a:rPr>
              <a:t>d</a:t>
            </a:r>
            <a:r>
              <a:rPr lang="en-US" sz="2000" dirty="0">
                <a:solidFill>
                  <a:srgbClr val="FF0000"/>
                </a:solidFill>
                <a:latin typeface="Times New Roman"/>
                <a:cs typeface="Times New Roman"/>
              </a:rPr>
              <a:t> units away</a:t>
            </a:r>
            <a:r>
              <a:rPr lang="en-US" sz="2000" dirty="0">
                <a:latin typeface="Times New Roman"/>
                <a:cs typeface="Times New Roman"/>
              </a:rPr>
              <a:t> </a:t>
            </a:r>
            <a:r>
              <a:rPr lang="en-US" sz="2000" dirty="0">
                <a:solidFill>
                  <a:schemeClr val="tx1"/>
                </a:solidFill>
                <a:latin typeface="Times New Roman"/>
                <a:cs typeface="Times New Roman"/>
              </a:rPr>
              <a:t>(   ),</a:t>
            </a:r>
            <a:r>
              <a:rPr lang="en-US" sz="2000" dirty="0">
                <a:latin typeface="Times New Roman"/>
                <a:cs typeface="Times New Roman"/>
              </a:rPr>
              <a:t> the </a:t>
            </a:r>
            <a:r>
              <a:rPr lang="en-US" sz="2000" i="1" dirty="0">
                <a:solidFill>
                  <a:srgbClr val="FF0000"/>
                </a:solidFill>
                <a:latin typeface="Times New Roman"/>
                <a:cs typeface="Times New Roman"/>
              </a:rPr>
              <a:t>parallel axis theorem </a:t>
            </a:r>
            <a:r>
              <a:rPr lang="en-US" sz="2000" dirty="0">
                <a:latin typeface="Times New Roman"/>
                <a:cs typeface="Times New Roman"/>
              </a:rPr>
              <a:t>will allow you to determine that value.  That expression is:</a:t>
            </a:r>
          </a:p>
        </p:txBody>
      </p:sp>
      <p:sp>
        <p:nvSpPr>
          <p:cNvPr id="17412" name="Text Box 179"/>
          <p:cNvSpPr txBox="1">
            <a:spLocks/>
          </p:cNvSpPr>
          <p:nvPr/>
        </p:nvSpPr>
        <p:spPr bwMode="auto">
          <a:xfrm>
            <a:off x="0" y="274320"/>
            <a:ext cx="9144000" cy="74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300" dirty="0">
                <a:solidFill>
                  <a:srgbClr val="FF1215"/>
                </a:solidFill>
                <a:latin typeface="Apple Chancery"/>
                <a:cs typeface="Apple Chancery"/>
              </a:rPr>
              <a:t>Parallel Axis Theorem</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35.)</a:t>
            </a:r>
          </a:p>
        </p:txBody>
      </p:sp>
      <p:graphicFrame>
        <p:nvGraphicFramePr>
          <p:cNvPr id="73" name="Object 2"/>
          <p:cNvGraphicFramePr>
            <a:graphicFrameLocks noChangeAspect="1"/>
          </p:cNvGraphicFramePr>
          <p:nvPr>
            <p:extLst>
              <p:ext uri="{D42A27DB-BD31-4B8C-83A1-F6EECF244321}">
                <p14:modId xmlns:p14="http://schemas.microsoft.com/office/powerpoint/2010/main" val="583755361"/>
              </p:ext>
            </p:extLst>
          </p:nvPr>
        </p:nvGraphicFramePr>
        <p:xfrm>
          <a:off x="3441700" y="2475664"/>
          <a:ext cx="1785938" cy="477635"/>
        </p:xfrm>
        <a:graphic>
          <a:graphicData uri="http://schemas.openxmlformats.org/presentationml/2006/ole">
            <mc:AlternateContent xmlns:mc="http://schemas.openxmlformats.org/markup-compatibility/2006">
              <mc:Choice xmlns:v="urn:schemas-microsoft-com:vml" Requires="v">
                <p:oleObj spid="_x0000_s1736615" name="Equation" r:id="rId4" imgW="889000" imgH="254000" progId="Equation.DSMT4">
                  <p:embed/>
                </p:oleObj>
              </mc:Choice>
              <mc:Fallback>
                <p:oleObj name="Equation" r:id="rId4" imgW="889000" imgH="254000" progId="Equation.DSMT4">
                  <p:embed/>
                  <p:pic>
                    <p:nvPicPr>
                      <p:cNvPr id="0" name=""/>
                      <p:cNvPicPr>
                        <a:picLocks noChangeAspect="1" noChangeArrowheads="1"/>
                      </p:cNvPicPr>
                      <p:nvPr/>
                    </p:nvPicPr>
                    <p:blipFill>
                      <a:blip r:embed="rId5"/>
                      <a:srcRect/>
                      <a:stretch>
                        <a:fillRect/>
                      </a:stretch>
                    </p:blipFill>
                    <p:spPr bwMode="auto">
                      <a:xfrm>
                        <a:off x="3441700" y="2475664"/>
                        <a:ext cx="1785938" cy="477635"/>
                      </a:xfrm>
                      <a:prstGeom prst="rect">
                        <a:avLst/>
                      </a:prstGeom>
                      <a:noFill/>
                      <a:ln>
                        <a:noFill/>
                      </a:ln>
                      <a:effectLst/>
                    </p:spPr>
                  </p:pic>
                </p:oleObj>
              </mc:Fallback>
            </mc:AlternateContent>
          </a:graphicData>
        </a:graphic>
      </p:graphicFrame>
      <p:sp>
        <p:nvSpPr>
          <p:cNvPr id="74" name="Text Box 9"/>
          <p:cNvSpPr txBox="1">
            <a:spLocks/>
          </p:cNvSpPr>
          <p:nvPr/>
        </p:nvSpPr>
        <p:spPr bwMode="auto">
          <a:xfrm>
            <a:off x="290036" y="3103222"/>
            <a:ext cx="5308600" cy="1323439"/>
          </a:xfrm>
          <a:prstGeom prst="rect">
            <a:avLst/>
          </a:prstGeom>
          <a:noFill/>
          <a:ln>
            <a:noFill/>
          </a:ln>
          <a:effectLst/>
          <a:extLst>
            <a:ext uri="{909E8E84-426E-40dd-AFC4-6F175D3DCCD1}">
              <a14:hiddenFill xmlns:a14="http://schemas.microsoft.com/office/drawing/2010/main" xmlns="">
                <a:blipFill dpi="0" rotWithShape="0">
                  <a:blip r:embed="rId6"/>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Example 7: </a:t>
            </a:r>
            <a:r>
              <a:rPr lang="en-US" sz="2000" dirty="0">
                <a:solidFill>
                  <a:srgbClr val="000000"/>
                </a:solidFill>
                <a:latin typeface="Times New Roman"/>
                <a:cs typeface="Times New Roman"/>
                <a:sym typeface="Gill Sans" charset="0"/>
              </a:rPr>
              <a:t>Given that the </a:t>
            </a:r>
            <a:r>
              <a:rPr lang="en-US" sz="2000" i="1" dirty="0">
                <a:solidFill>
                  <a:srgbClr val="0000FF"/>
                </a:solidFill>
                <a:latin typeface="Times New Roman"/>
                <a:cs typeface="Times New Roman"/>
                <a:sym typeface="Gill Sans" charset="0"/>
              </a:rPr>
              <a:t>moment of inertia </a:t>
            </a:r>
            <a:r>
              <a:rPr lang="en-US" sz="2000" dirty="0">
                <a:solidFill>
                  <a:srgbClr val="000000"/>
                </a:solidFill>
                <a:latin typeface="Times New Roman"/>
                <a:cs typeface="Times New Roman"/>
                <a:sym typeface="Gill Sans" charset="0"/>
              </a:rPr>
              <a:t>of a beam about a central axis is               , use the </a:t>
            </a:r>
            <a:r>
              <a:rPr lang="en-US" sz="2000" dirty="0">
                <a:solidFill>
                  <a:srgbClr val="FF0000"/>
                </a:solidFill>
                <a:latin typeface="Times New Roman"/>
                <a:cs typeface="Times New Roman"/>
                <a:sym typeface="Gill Sans" charset="0"/>
              </a:rPr>
              <a:t>parallel axis theorem </a:t>
            </a:r>
            <a:r>
              <a:rPr lang="en-US" sz="2000" dirty="0">
                <a:solidFill>
                  <a:srgbClr val="000000"/>
                </a:solidFill>
                <a:latin typeface="Times New Roman"/>
                <a:cs typeface="Times New Roman"/>
                <a:sym typeface="Gill Sans" charset="0"/>
              </a:rPr>
              <a:t>to determine the </a:t>
            </a:r>
            <a:r>
              <a:rPr lang="en-US" sz="2000" i="1" dirty="0">
                <a:solidFill>
                  <a:srgbClr val="0000FF"/>
                </a:solidFill>
                <a:latin typeface="Times New Roman"/>
                <a:cs typeface="Times New Roman"/>
                <a:sym typeface="Gill Sans" charset="0"/>
              </a:rPr>
              <a:t>moment of inertia </a:t>
            </a:r>
            <a:r>
              <a:rPr lang="en-US" sz="2000" dirty="0">
                <a:solidFill>
                  <a:srgbClr val="000000"/>
                </a:solidFill>
                <a:latin typeface="Times New Roman"/>
                <a:cs typeface="Times New Roman"/>
                <a:sym typeface="Gill Sans" charset="0"/>
              </a:rPr>
              <a:t>of the beam </a:t>
            </a:r>
            <a:r>
              <a:rPr lang="en-US" sz="2000" dirty="0">
                <a:solidFill>
                  <a:srgbClr val="0000FF"/>
                </a:solidFill>
                <a:latin typeface="Times New Roman"/>
                <a:cs typeface="Times New Roman"/>
                <a:sym typeface="Gill Sans" charset="0"/>
              </a:rPr>
              <a:t>about one end</a:t>
            </a:r>
            <a:r>
              <a:rPr lang="en-US" sz="2000" dirty="0">
                <a:solidFill>
                  <a:srgbClr val="000000"/>
                </a:solidFill>
                <a:latin typeface="Times New Roman"/>
                <a:cs typeface="Times New Roman"/>
                <a:sym typeface="Gill Sans" charset="0"/>
              </a:rPr>
              <a:t>.</a:t>
            </a:r>
          </a:p>
        </p:txBody>
      </p:sp>
      <p:graphicFrame>
        <p:nvGraphicFramePr>
          <p:cNvPr id="27" name="Object 26"/>
          <p:cNvGraphicFramePr>
            <a:graphicFrameLocks noChangeAspect="1"/>
          </p:cNvGraphicFramePr>
          <p:nvPr>
            <p:extLst>
              <p:ext uri="{D42A27DB-BD31-4B8C-83A1-F6EECF244321}">
                <p14:modId xmlns:p14="http://schemas.microsoft.com/office/powerpoint/2010/main" val="1693413962"/>
              </p:ext>
            </p:extLst>
          </p:nvPr>
        </p:nvGraphicFramePr>
        <p:xfrm>
          <a:off x="8542178" y="1154328"/>
          <a:ext cx="341312" cy="323850"/>
        </p:xfrm>
        <a:graphic>
          <a:graphicData uri="http://schemas.openxmlformats.org/presentationml/2006/ole">
            <mc:AlternateContent xmlns:mc="http://schemas.openxmlformats.org/markup-compatibility/2006">
              <mc:Choice xmlns:v="urn:schemas-microsoft-com:vml" Requires="v">
                <p:oleObj spid="_x0000_s1736616" name="Equation" r:id="rId7" imgW="215900" imgH="203200" progId="Equation.DSMT4">
                  <p:embed/>
                </p:oleObj>
              </mc:Choice>
              <mc:Fallback>
                <p:oleObj name="Equation" r:id="rId7" imgW="215900" imgH="203200" progId="Equation.DSMT4">
                  <p:embed/>
                  <p:pic>
                    <p:nvPicPr>
                      <p:cNvPr id="0" name=""/>
                      <p:cNvPicPr/>
                      <p:nvPr/>
                    </p:nvPicPr>
                    <p:blipFill>
                      <a:blip r:embed="rId8"/>
                      <a:stretch>
                        <a:fillRect/>
                      </a:stretch>
                    </p:blipFill>
                    <p:spPr>
                      <a:xfrm>
                        <a:off x="8542178" y="1154328"/>
                        <a:ext cx="341312" cy="3238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463116540"/>
              </p:ext>
            </p:extLst>
          </p:nvPr>
        </p:nvGraphicFramePr>
        <p:xfrm>
          <a:off x="879621" y="1848417"/>
          <a:ext cx="241300" cy="365125"/>
        </p:xfrm>
        <a:graphic>
          <a:graphicData uri="http://schemas.openxmlformats.org/presentationml/2006/ole">
            <mc:AlternateContent xmlns:mc="http://schemas.openxmlformats.org/markup-compatibility/2006">
              <mc:Choice xmlns:v="urn:schemas-microsoft-com:vml" Requires="v">
                <p:oleObj spid="_x0000_s1736617" name="Equation" r:id="rId9" imgW="152400" imgH="228600" progId="Equation.DSMT4">
                  <p:embed/>
                </p:oleObj>
              </mc:Choice>
              <mc:Fallback>
                <p:oleObj name="Equation" r:id="rId9" imgW="152400" imgH="228600" progId="Equation.DSMT4">
                  <p:embed/>
                  <p:pic>
                    <p:nvPicPr>
                      <p:cNvPr id="0" name=""/>
                      <p:cNvPicPr/>
                      <p:nvPr/>
                    </p:nvPicPr>
                    <p:blipFill>
                      <a:blip r:embed="rId10"/>
                      <a:stretch>
                        <a:fillRect/>
                      </a:stretch>
                    </p:blipFill>
                    <p:spPr>
                      <a:xfrm>
                        <a:off x="879621" y="1848417"/>
                        <a:ext cx="241300" cy="365125"/>
                      </a:xfrm>
                      <a:prstGeom prst="rect">
                        <a:avLst/>
                      </a:prstGeom>
                    </p:spPr>
                  </p:pic>
                </p:oleObj>
              </mc:Fallback>
            </mc:AlternateContent>
          </a:graphicData>
        </a:graphic>
      </p:graphicFrame>
      <p:graphicFrame>
        <p:nvGraphicFramePr>
          <p:cNvPr id="30" name="Object 2"/>
          <p:cNvGraphicFramePr>
            <a:graphicFrameLocks noChangeAspect="1"/>
          </p:cNvGraphicFramePr>
          <p:nvPr>
            <p:extLst>
              <p:ext uri="{D42A27DB-BD31-4B8C-83A1-F6EECF244321}">
                <p14:modId xmlns:p14="http://schemas.microsoft.com/office/powerpoint/2010/main" val="111296356"/>
              </p:ext>
            </p:extLst>
          </p:nvPr>
        </p:nvGraphicFramePr>
        <p:xfrm>
          <a:off x="3233407" y="3435834"/>
          <a:ext cx="838865" cy="401449"/>
        </p:xfrm>
        <a:graphic>
          <a:graphicData uri="http://schemas.openxmlformats.org/presentationml/2006/ole">
            <mc:AlternateContent xmlns:mc="http://schemas.openxmlformats.org/markup-compatibility/2006">
              <mc:Choice xmlns:v="urn:schemas-microsoft-com:vml" Requires="v">
                <p:oleObj spid="_x0000_s1736618" name="Equation" r:id="rId11" imgW="571500" imgH="292100" progId="Equation.DSMT4">
                  <p:embed/>
                </p:oleObj>
              </mc:Choice>
              <mc:Fallback>
                <p:oleObj name="Equation" r:id="rId11" imgW="571500" imgH="292100" progId="Equation.DSMT4">
                  <p:embed/>
                  <p:pic>
                    <p:nvPicPr>
                      <p:cNvPr id="0" name=""/>
                      <p:cNvPicPr>
                        <a:picLocks noChangeAspect="1" noChangeArrowheads="1"/>
                      </p:cNvPicPr>
                      <p:nvPr/>
                    </p:nvPicPr>
                    <p:blipFill>
                      <a:blip r:embed="rId12"/>
                      <a:srcRect/>
                      <a:stretch>
                        <a:fillRect/>
                      </a:stretch>
                    </p:blipFill>
                    <p:spPr bwMode="auto">
                      <a:xfrm>
                        <a:off x="3233407" y="3435834"/>
                        <a:ext cx="838865" cy="401449"/>
                      </a:xfrm>
                      <a:prstGeom prst="rect">
                        <a:avLst/>
                      </a:prstGeom>
                      <a:noFill/>
                      <a:ln>
                        <a:noFill/>
                      </a:ln>
                      <a:effectLst/>
                    </p:spPr>
                  </p:pic>
                </p:oleObj>
              </mc:Fallback>
            </mc:AlternateContent>
          </a:graphicData>
        </a:graphic>
      </p:graphicFrame>
      <p:cxnSp>
        <p:nvCxnSpPr>
          <p:cNvPr id="31" name="Straight Connector 30"/>
          <p:cNvCxnSpPr/>
          <p:nvPr/>
        </p:nvCxnSpPr>
        <p:spPr>
          <a:xfrm>
            <a:off x="5653228" y="3696242"/>
            <a:ext cx="3249472"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54604" y="3604373"/>
            <a:ext cx="2773493" cy="183069"/>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7218571" y="3183315"/>
            <a:ext cx="0" cy="10468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5" name="Object 34"/>
          <p:cNvGraphicFramePr>
            <a:graphicFrameLocks noChangeAspect="1"/>
          </p:cNvGraphicFramePr>
          <p:nvPr>
            <p:extLst>
              <p:ext uri="{D42A27DB-BD31-4B8C-83A1-F6EECF244321}">
                <p14:modId xmlns:p14="http://schemas.microsoft.com/office/powerpoint/2010/main" val="1852596905"/>
              </p:ext>
            </p:extLst>
          </p:nvPr>
        </p:nvGraphicFramePr>
        <p:xfrm>
          <a:off x="6953267" y="2953300"/>
          <a:ext cx="239226" cy="310108"/>
        </p:xfrm>
        <a:graphic>
          <a:graphicData uri="http://schemas.openxmlformats.org/presentationml/2006/ole">
            <mc:AlternateContent xmlns:mc="http://schemas.openxmlformats.org/markup-compatibility/2006">
              <mc:Choice xmlns:v="urn:schemas-microsoft-com:vml" Requires="v">
                <p:oleObj spid="_x0000_s1736619" name="Equation" r:id="rId13" imgW="127000" imgH="165100" progId="Equation.DSMT4">
                  <p:embed/>
                </p:oleObj>
              </mc:Choice>
              <mc:Fallback>
                <p:oleObj name="Equation" r:id="rId13" imgW="127000" imgH="165100" progId="Equation.DSMT4">
                  <p:embed/>
                  <p:pic>
                    <p:nvPicPr>
                      <p:cNvPr id="0" name=""/>
                      <p:cNvPicPr/>
                      <p:nvPr/>
                    </p:nvPicPr>
                    <p:blipFill>
                      <a:blip r:embed="rId14"/>
                      <a:stretch>
                        <a:fillRect/>
                      </a:stretch>
                    </p:blipFill>
                    <p:spPr>
                      <a:xfrm>
                        <a:off x="6953267" y="2953300"/>
                        <a:ext cx="239226" cy="310108"/>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72877122"/>
              </p:ext>
            </p:extLst>
          </p:nvPr>
        </p:nvGraphicFramePr>
        <p:xfrm>
          <a:off x="8731250" y="3717592"/>
          <a:ext cx="239713" cy="238125"/>
        </p:xfrm>
        <a:graphic>
          <a:graphicData uri="http://schemas.openxmlformats.org/presentationml/2006/ole">
            <mc:AlternateContent xmlns:mc="http://schemas.openxmlformats.org/markup-compatibility/2006">
              <mc:Choice xmlns:v="urn:schemas-microsoft-com:vml" Requires="v">
                <p:oleObj spid="_x0000_s1736620" name="Equation" r:id="rId15" imgW="127000" imgH="127000" progId="Equation.DSMT4">
                  <p:embed/>
                </p:oleObj>
              </mc:Choice>
              <mc:Fallback>
                <p:oleObj name="Equation" r:id="rId15" imgW="127000" imgH="127000" progId="Equation.DSMT4">
                  <p:embed/>
                  <p:pic>
                    <p:nvPicPr>
                      <p:cNvPr id="0" name=""/>
                      <p:cNvPicPr/>
                      <p:nvPr/>
                    </p:nvPicPr>
                    <p:blipFill>
                      <a:blip r:embed="rId16"/>
                      <a:stretch>
                        <a:fillRect/>
                      </a:stretch>
                    </p:blipFill>
                    <p:spPr>
                      <a:xfrm>
                        <a:off x="8731250" y="3717592"/>
                        <a:ext cx="239713" cy="238125"/>
                      </a:xfrm>
                      <a:prstGeom prst="rect">
                        <a:avLst/>
                      </a:prstGeom>
                    </p:spPr>
                  </p:pic>
                </p:oleObj>
              </mc:Fallback>
            </mc:AlternateContent>
          </a:graphicData>
        </a:graphic>
      </p:graphicFrame>
      <p:graphicFrame>
        <p:nvGraphicFramePr>
          <p:cNvPr id="41" name="Object 2"/>
          <p:cNvGraphicFramePr>
            <a:graphicFrameLocks noChangeAspect="1"/>
          </p:cNvGraphicFramePr>
          <p:nvPr>
            <p:extLst>
              <p:ext uri="{D42A27DB-BD31-4B8C-83A1-F6EECF244321}">
                <p14:modId xmlns:p14="http://schemas.microsoft.com/office/powerpoint/2010/main" val="1050434906"/>
              </p:ext>
            </p:extLst>
          </p:nvPr>
        </p:nvGraphicFramePr>
        <p:xfrm>
          <a:off x="7425372" y="3104243"/>
          <a:ext cx="1338262" cy="405948"/>
        </p:xfrm>
        <a:graphic>
          <a:graphicData uri="http://schemas.openxmlformats.org/presentationml/2006/ole">
            <mc:AlternateContent xmlns:mc="http://schemas.openxmlformats.org/markup-compatibility/2006">
              <mc:Choice xmlns:v="urn:schemas-microsoft-com:vml" Requires="v">
                <p:oleObj spid="_x0000_s1736621" name="Equation" r:id="rId17" imgW="901700" imgH="292100" progId="Equation.DSMT4">
                  <p:embed/>
                </p:oleObj>
              </mc:Choice>
              <mc:Fallback>
                <p:oleObj name="Equation" r:id="rId17" imgW="901700" imgH="292100" progId="Equation.DSMT4">
                  <p:embed/>
                  <p:pic>
                    <p:nvPicPr>
                      <p:cNvPr id="0" name=""/>
                      <p:cNvPicPr>
                        <a:picLocks noChangeAspect="1" noChangeArrowheads="1"/>
                      </p:cNvPicPr>
                      <p:nvPr/>
                    </p:nvPicPr>
                    <p:blipFill>
                      <a:blip r:embed="rId18"/>
                      <a:srcRect/>
                      <a:stretch>
                        <a:fillRect/>
                      </a:stretch>
                    </p:blipFill>
                    <p:spPr bwMode="auto">
                      <a:xfrm>
                        <a:off x="7425372" y="3104243"/>
                        <a:ext cx="1338262" cy="405948"/>
                      </a:xfrm>
                      <a:prstGeom prst="rect">
                        <a:avLst/>
                      </a:prstGeom>
                      <a:noFill/>
                      <a:ln>
                        <a:noFill/>
                      </a:ln>
                      <a:effectLst/>
                    </p:spPr>
                  </p:pic>
                </p:oleObj>
              </mc:Fallback>
            </mc:AlternateContent>
          </a:graphicData>
        </a:graphic>
      </p:graphicFrame>
      <p:cxnSp>
        <p:nvCxnSpPr>
          <p:cNvPr id="42" name="Straight Connector 41"/>
          <p:cNvCxnSpPr/>
          <p:nvPr/>
        </p:nvCxnSpPr>
        <p:spPr>
          <a:xfrm>
            <a:off x="5685612" y="5328979"/>
            <a:ext cx="3249472"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886988" y="5237110"/>
            <a:ext cx="2773493" cy="183069"/>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5892055" y="4816052"/>
            <a:ext cx="0" cy="10468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1191498173"/>
              </p:ext>
            </p:extLst>
          </p:nvPr>
        </p:nvGraphicFramePr>
        <p:xfrm>
          <a:off x="5626751" y="4586037"/>
          <a:ext cx="239226" cy="310108"/>
        </p:xfrm>
        <a:graphic>
          <a:graphicData uri="http://schemas.openxmlformats.org/presentationml/2006/ole">
            <mc:AlternateContent xmlns:mc="http://schemas.openxmlformats.org/markup-compatibility/2006">
              <mc:Choice xmlns:v="urn:schemas-microsoft-com:vml" Requires="v">
                <p:oleObj spid="_x0000_s1736622" name="Equation" r:id="rId19" imgW="127000" imgH="165100" progId="Equation.DSMT4">
                  <p:embed/>
                </p:oleObj>
              </mc:Choice>
              <mc:Fallback>
                <p:oleObj name="Equation" r:id="rId19" imgW="127000" imgH="165100" progId="Equation.DSMT4">
                  <p:embed/>
                  <p:pic>
                    <p:nvPicPr>
                      <p:cNvPr id="0" name=""/>
                      <p:cNvPicPr/>
                      <p:nvPr/>
                    </p:nvPicPr>
                    <p:blipFill>
                      <a:blip r:embed="rId14"/>
                      <a:stretch>
                        <a:fillRect/>
                      </a:stretch>
                    </p:blipFill>
                    <p:spPr>
                      <a:xfrm>
                        <a:off x="5626751" y="4586037"/>
                        <a:ext cx="239226" cy="310108"/>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3005760730"/>
              </p:ext>
            </p:extLst>
          </p:nvPr>
        </p:nvGraphicFramePr>
        <p:xfrm>
          <a:off x="8763634" y="5350329"/>
          <a:ext cx="239713" cy="238125"/>
        </p:xfrm>
        <a:graphic>
          <a:graphicData uri="http://schemas.openxmlformats.org/presentationml/2006/ole">
            <mc:AlternateContent xmlns:mc="http://schemas.openxmlformats.org/markup-compatibility/2006">
              <mc:Choice xmlns:v="urn:schemas-microsoft-com:vml" Requires="v">
                <p:oleObj spid="_x0000_s1736623" name="Equation" r:id="rId20" imgW="127000" imgH="127000" progId="Equation.DSMT4">
                  <p:embed/>
                </p:oleObj>
              </mc:Choice>
              <mc:Fallback>
                <p:oleObj name="Equation" r:id="rId20" imgW="127000" imgH="127000" progId="Equation.DSMT4">
                  <p:embed/>
                  <p:pic>
                    <p:nvPicPr>
                      <p:cNvPr id="0" name=""/>
                      <p:cNvPicPr/>
                      <p:nvPr/>
                    </p:nvPicPr>
                    <p:blipFill>
                      <a:blip r:embed="rId16"/>
                      <a:stretch>
                        <a:fillRect/>
                      </a:stretch>
                    </p:blipFill>
                    <p:spPr>
                      <a:xfrm>
                        <a:off x="8763634" y="5350329"/>
                        <a:ext cx="239713" cy="238125"/>
                      </a:xfrm>
                      <a:prstGeom prst="rect">
                        <a:avLst/>
                      </a:prstGeom>
                    </p:spPr>
                  </p:pic>
                </p:oleObj>
              </mc:Fallback>
            </mc:AlternateContent>
          </a:graphicData>
        </a:graphic>
      </p:graphicFrame>
      <p:graphicFrame>
        <p:nvGraphicFramePr>
          <p:cNvPr id="47" name="Object 2"/>
          <p:cNvGraphicFramePr>
            <a:graphicFrameLocks noChangeAspect="1"/>
          </p:cNvGraphicFramePr>
          <p:nvPr>
            <p:extLst>
              <p:ext uri="{D42A27DB-BD31-4B8C-83A1-F6EECF244321}">
                <p14:modId xmlns:p14="http://schemas.microsoft.com/office/powerpoint/2010/main" val="3771639759"/>
              </p:ext>
            </p:extLst>
          </p:nvPr>
        </p:nvGraphicFramePr>
        <p:xfrm>
          <a:off x="6092825" y="5588454"/>
          <a:ext cx="547688" cy="317500"/>
        </p:xfrm>
        <a:graphic>
          <a:graphicData uri="http://schemas.openxmlformats.org/presentationml/2006/ole">
            <mc:AlternateContent xmlns:mc="http://schemas.openxmlformats.org/markup-compatibility/2006">
              <mc:Choice xmlns:v="urn:schemas-microsoft-com:vml" Requires="v">
                <p:oleObj spid="_x0000_s1736624" name="Equation" r:id="rId21" imgW="368300" imgH="228600" progId="Equation.DSMT4">
                  <p:embed/>
                </p:oleObj>
              </mc:Choice>
              <mc:Fallback>
                <p:oleObj name="Equation" r:id="rId21" imgW="368300" imgH="228600" progId="Equation.DSMT4">
                  <p:embed/>
                  <p:pic>
                    <p:nvPicPr>
                      <p:cNvPr id="0" name=""/>
                      <p:cNvPicPr>
                        <a:picLocks noChangeAspect="1" noChangeArrowheads="1"/>
                      </p:cNvPicPr>
                      <p:nvPr/>
                    </p:nvPicPr>
                    <p:blipFill>
                      <a:blip r:embed="rId22"/>
                      <a:srcRect/>
                      <a:stretch>
                        <a:fillRect/>
                      </a:stretch>
                    </p:blipFill>
                    <p:spPr bwMode="auto">
                      <a:xfrm>
                        <a:off x="6092825" y="5588454"/>
                        <a:ext cx="547688" cy="317500"/>
                      </a:xfrm>
                      <a:prstGeom prst="rect">
                        <a:avLst/>
                      </a:prstGeom>
                      <a:noFill/>
                      <a:ln>
                        <a:noFill/>
                      </a:ln>
                      <a:effectLst/>
                    </p:spPr>
                  </p:pic>
                </p:oleObj>
              </mc:Fallback>
            </mc:AlternateContent>
          </a:graphicData>
        </a:graphic>
      </p:graphicFrame>
      <p:graphicFrame>
        <p:nvGraphicFramePr>
          <p:cNvPr id="48" name="Object 2"/>
          <p:cNvGraphicFramePr>
            <a:graphicFrameLocks noChangeAspect="1"/>
          </p:cNvGraphicFramePr>
          <p:nvPr>
            <p:extLst>
              <p:ext uri="{D42A27DB-BD31-4B8C-83A1-F6EECF244321}">
                <p14:modId xmlns:p14="http://schemas.microsoft.com/office/powerpoint/2010/main" val="3836662258"/>
              </p:ext>
            </p:extLst>
          </p:nvPr>
        </p:nvGraphicFramePr>
        <p:xfrm>
          <a:off x="1529854" y="4576584"/>
          <a:ext cx="2774666" cy="1300310"/>
        </p:xfrm>
        <a:graphic>
          <a:graphicData uri="http://schemas.openxmlformats.org/presentationml/2006/ole">
            <mc:AlternateContent xmlns:mc="http://schemas.openxmlformats.org/markup-compatibility/2006">
              <mc:Choice xmlns:v="urn:schemas-microsoft-com:vml" Requires="v">
                <p:oleObj spid="_x0000_s1736625" name="Equation" r:id="rId23" imgW="1524000" imgH="762000" progId="Equation.DSMT4">
                  <p:embed/>
                </p:oleObj>
              </mc:Choice>
              <mc:Fallback>
                <p:oleObj name="Equation" r:id="rId23" imgW="1524000" imgH="762000" progId="Equation.DSMT4">
                  <p:embed/>
                  <p:pic>
                    <p:nvPicPr>
                      <p:cNvPr id="0" name=""/>
                      <p:cNvPicPr>
                        <a:picLocks noChangeAspect="1" noChangeArrowheads="1"/>
                      </p:cNvPicPr>
                      <p:nvPr/>
                    </p:nvPicPr>
                    <p:blipFill>
                      <a:blip r:embed="rId24"/>
                      <a:srcRect/>
                      <a:stretch>
                        <a:fillRect/>
                      </a:stretch>
                    </p:blipFill>
                    <p:spPr bwMode="auto">
                      <a:xfrm>
                        <a:off x="1529854" y="4576584"/>
                        <a:ext cx="2774666" cy="1300310"/>
                      </a:xfrm>
                      <a:prstGeom prst="rect">
                        <a:avLst/>
                      </a:prstGeom>
                      <a:noFill/>
                      <a:ln>
                        <a:noFill/>
                      </a:ln>
                      <a:effectLst/>
                    </p:spPr>
                  </p:pic>
                </p:oleObj>
              </mc:Fallback>
            </mc:AlternateContent>
          </a:graphicData>
        </a:graphic>
      </p:graphicFrame>
      <p:sp>
        <p:nvSpPr>
          <p:cNvPr id="49" name="Text Box 9"/>
          <p:cNvSpPr txBox="1">
            <a:spLocks/>
          </p:cNvSpPr>
          <p:nvPr/>
        </p:nvSpPr>
        <p:spPr bwMode="auto">
          <a:xfrm>
            <a:off x="318151" y="6092279"/>
            <a:ext cx="5308600" cy="400110"/>
          </a:xfrm>
          <a:prstGeom prst="rect">
            <a:avLst/>
          </a:prstGeom>
          <a:noFill/>
          <a:ln>
            <a:noFill/>
          </a:ln>
          <a:effectLst/>
          <a:extLst>
            <a:ext uri="{909E8E84-426E-40dd-AFC4-6F175D3DCCD1}">
              <a14:hiddenFill xmlns:a14="http://schemas.microsoft.com/office/drawing/2010/main" xmlns="">
                <a:blipFill dpi="0" rotWithShape="0">
                  <a:blip r:embed="rId6"/>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000000"/>
                </a:solidFill>
                <a:latin typeface="Times New Roman"/>
                <a:cs typeface="Times New Roman"/>
                <a:sym typeface="Gill Sans" charset="0"/>
              </a:rPr>
              <a:t>. . . as calculated previously!</a:t>
            </a:r>
          </a:p>
        </p:txBody>
      </p:sp>
      <p:graphicFrame>
        <p:nvGraphicFramePr>
          <p:cNvPr id="53" name="Object 2"/>
          <p:cNvGraphicFramePr>
            <a:graphicFrameLocks noChangeAspect="1"/>
          </p:cNvGraphicFramePr>
          <p:nvPr>
            <p:extLst>
              <p:ext uri="{D42A27DB-BD31-4B8C-83A1-F6EECF244321}">
                <p14:modId xmlns:p14="http://schemas.microsoft.com/office/powerpoint/2010/main" val="3513656054"/>
              </p:ext>
            </p:extLst>
          </p:nvPr>
        </p:nvGraphicFramePr>
        <p:xfrm>
          <a:off x="6235717" y="4419125"/>
          <a:ext cx="717550" cy="406400"/>
        </p:xfrm>
        <a:graphic>
          <a:graphicData uri="http://schemas.openxmlformats.org/presentationml/2006/ole">
            <mc:AlternateContent xmlns:mc="http://schemas.openxmlformats.org/markup-compatibility/2006">
              <mc:Choice xmlns:v="urn:schemas-microsoft-com:vml" Requires="v">
                <p:oleObj spid="_x0000_s1736626" name="Equation" r:id="rId25" imgW="482600" imgH="292100" progId="Equation.DSMT4">
                  <p:embed/>
                </p:oleObj>
              </mc:Choice>
              <mc:Fallback>
                <p:oleObj name="Equation" r:id="rId25" imgW="482600" imgH="292100" progId="Equation.DSMT4">
                  <p:embed/>
                  <p:pic>
                    <p:nvPicPr>
                      <p:cNvPr id="0" name=""/>
                      <p:cNvPicPr>
                        <a:picLocks noChangeAspect="1" noChangeArrowheads="1"/>
                      </p:cNvPicPr>
                      <p:nvPr/>
                    </p:nvPicPr>
                    <p:blipFill>
                      <a:blip r:embed="rId26"/>
                      <a:srcRect/>
                      <a:stretch>
                        <a:fillRect/>
                      </a:stretch>
                    </p:blipFill>
                    <p:spPr bwMode="auto">
                      <a:xfrm>
                        <a:off x="6235717" y="4419125"/>
                        <a:ext cx="717550" cy="406400"/>
                      </a:xfrm>
                      <a:prstGeom prst="rect">
                        <a:avLst/>
                      </a:prstGeom>
                      <a:noFill/>
                      <a:ln>
                        <a:noFill/>
                      </a:ln>
                      <a:effectLst/>
                    </p:spPr>
                  </p:pic>
                </p:oleObj>
              </mc:Fallback>
            </mc:AlternateContent>
          </a:graphicData>
        </a:graphic>
      </p:graphicFrame>
      <p:cxnSp>
        <p:nvCxnSpPr>
          <p:cNvPr id="7" name="Straight Arrow Connector 6"/>
          <p:cNvCxnSpPr/>
          <p:nvPr/>
        </p:nvCxnSpPr>
        <p:spPr>
          <a:xfrm flipH="1">
            <a:off x="5854604" y="4419125"/>
            <a:ext cx="1363967"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486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dissolv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dissolve">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500"/>
                                        <p:tgtEl>
                                          <p:spTgt spid="32"/>
                                        </p:tgtEl>
                                      </p:cBhvr>
                                    </p:animEffect>
                                  </p:childTnLst>
                                </p:cTn>
                              </p:par>
                              <p:par>
                                <p:cTn id="24" presetID="9"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dissolve">
                                      <p:cBhvr>
                                        <p:cTn id="26" dur="500"/>
                                        <p:tgtEl>
                                          <p:spTgt spid="33"/>
                                        </p:tgtEl>
                                      </p:cBhvr>
                                    </p:animEffect>
                                  </p:childTnLst>
                                </p:cTn>
                              </p:par>
                              <p:par>
                                <p:cTn id="27" presetID="9"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dissolve">
                                      <p:cBhvr>
                                        <p:cTn id="29" dur="500"/>
                                        <p:tgtEl>
                                          <p:spTgt spid="35"/>
                                        </p:tgtEl>
                                      </p:cBhvr>
                                    </p:animEffect>
                                  </p:childTnLst>
                                </p:cTn>
                              </p:par>
                              <p:par>
                                <p:cTn id="30" presetID="9"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dissolve">
                                      <p:cBhvr>
                                        <p:cTn id="32" dur="500"/>
                                        <p:tgtEl>
                                          <p:spTgt spid="40"/>
                                        </p:tgtEl>
                                      </p:cBhvr>
                                    </p:animEffect>
                                  </p:childTnLst>
                                </p:cTn>
                              </p:par>
                              <p:par>
                                <p:cTn id="33" presetID="9"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ssolve">
                                      <p:cBhvr>
                                        <p:cTn id="35" dur="500"/>
                                        <p:tgtEl>
                                          <p:spTgt spid="41"/>
                                        </p:tgtEl>
                                      </p:cBhvr>
                                    </p:animEffect>
                                  </p:childTnLst>
                                </p:cTn>
                              </p:par>
                              <p:par>
                                <p:cTn id="36" presetID="9"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dissolve">
                                      <p:cBhvr>
                                        <p:cTn id="38" dur="500"/>
                                        <p:tgtEl>
                                          <p:spTgt spid="4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dissolve">
                                      <p:cBhvr>
                                        <p:cTn id="41" dur="500"/>
                                        <p:tgtEl>
                                          <p:spTgt spid="43"/>
                                        </p:tgtEl>
                                      </p:cBhvr>
                                    </p:animEffect>
                                  </p:childTnLst>
                                </p:cTn>
                              </p:par>
                              <p:par>
                                <p:cTn id="42" presetID="9"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dissolve">
                                      <p:cBhvr>
                                        <p:cTn id="44" dur="500"/>
                                        <p:tgtEl>
                                          <p:spTgt spid="44"/>
                                        </p:tgtEl>
                                      </p:cBhvr>
                                    </p:animEffect>
                                  </p:childTnLst>
                                </p:cTn>
                              </p:par>
                              <p:par>
                                <p:cTn id="45" presetID="9"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dissolve">
                                      <p:cBhvr>
                                        <p:cTn id="47" dur="500"/>
                                        <p:tgtEl>
                                          <p:spTgt spid="45"/>
                                        </p:tgtEl>
                                      </p:cBhvr>
                                    </p:animEffect>
                                  </p:childTnLst>
                                </p:cTn>
                              </p:par>
                              <p:par>
                                <p:cTn id="48" presetID="9"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dissolve">
                                      <p:cBhvr>
                                        <p:cTn id="50" dur="500"/>
                                        <p:tgtEl>
                                          <p:spTgt spid="46"/>
                                        </p:tgtEl>
                                      </p:cBhvr>
                                    </p:animEffect>
                                  </p:childTnLst>
                                </p:cTn>
                              </p:par>
                              <p:par>
                                <p:cTn id="51" presetID="9"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dissolve">
                                      <p:cBhvr>
                                        <p:cTn id="53" dur="500"/>
                                        <p:tgtEl>
                                          <p:spTgt spid="47"/>
                                        </p:tgtEl>
                                      </p:cBhvr>
                                    </p:animEffect>
                                  </p:childTnLst>
                                </p:cTn>
                              </p:par>
                              <p:par>
                                <p:cTn id="54" presetID="9"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dissolve">
                                      <p:cBhvr>
                                        <p:cTn id="56" dur="500"/>
                                        <p:tgtEl>
                                          <p:spTgt spid="53"/>
                                        </p:tgtEl>
                                      </p:cBhvr>
                                    </p:animEffect>
                                  </p:childTnLst>
                                </p:cTn>
                              </p:par>
                              <p:par>
                                <p:cTn id="57" presetID="9"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dissolv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dissolve">
                                      <p:cBhvr>
                                        <p:cTn id="64" dur="5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dissolve">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2" grpId="0" animBg="1"/>
      <p:bldP spid="43" grpId="0" animBg="1"/>
      <p:bldP spid="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179"/>
          <p:cNvSpPr txBox="1">
            <a:spLocks/>
          </p:cNvSpPr>
          <p:nvPr/>
        </p:nvSpPr>
        <p:spPr bwMode="auto">
          <a:xfrm>
            <a:off x="0" y="274320"/>
            <a:ext cx="9144000" cy="74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300" dirty="0">
                <a:solidFill>
                  <a:srgbClr val="FF1215"/>
                </a:solidFill>
                <a:latin typeface="Apple Chancery"/>
                <a:cs typeface="Apple Chancery"/>
              </a:rPr>
              <a:t>Torque</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36.)</a:t>
            </a:r>
          </a:p>
        </p:txBody>
      </p:sp>
      <p:grpSp>
        <p:nvGrpSpPr>
          <p:cNvPr id="34" name="Group 2"/>
          <p:cNvGrpSpPr>
            <a:grpSpLocks/>
          </p:cNvGrpSpPr>
          <p:nvPr/>
        </p:nvGrpSpPr>
        <p:grpSpPr bwMode="auto">
          <a:xfrm>
            <a:off x="781050" y="3469640"/>
            <a:ext cx="6103620" cy="1508760"/>
            <a:chOff x="912" y="1680"/>
            <a:chExt cx="4272" cy="1056"/>
          </a:xfrm>
        </p:grpSpPr>
        <p:sp>
          <p:nvSpPr>
            <p:cNvPr id="36" name="Rectangle 3"/>
            <p:cNvSpPr>
              <a:spLocks/>
            </p:cNvSpPr>
            <p:nvPr/>
          </p:nvSpPr>
          <p:spPr bwMode="auto">
            <a:xfrm>
              <a:off x="1872" y="2064"/>
              <a:ext cx="3312" cy="336"/>
            </a:xfrm>
            <a:prstGeom prst="rect">
              <a:avLst/>
            </a:prstGeom>
            <a:solidFill>
              <a:srgbClr val="FCFF23"/>
            </a:solidFill>
            <a:ln w="25400">
              <a:solidFill>
                <a:srgbClr val="000000"/>
              </a:solidFill>
              <a:miter lim="800000"/>
              <a:headEnd/>
              <a:tailEnd/>
            </a:ln>
          </p:spPr>
          <p:txBody>
            <a:bodyPr wrap="none" anchor="ctr"/>
            <a:lstStyle/>
            <a:p>
              <a:endParaRPr lang="en-US"/>
            </a:p>
          </p:txBody>
        </p:sp>
        <p:sp>
          <p:nvSpPr>
            <p:cNvPr id="37" name="Oval 4"/>
            <p:cNvSpPr>
              <a:spLocks/>
            </p:cNvSpPr>
            <p:nvPr/>
          </p:nvSpPr>
          <p:spPr bwMode="auto">
            <a:xfrm>
              <a:off x="960" y="1680"/>
              <a:ext cx="960" cy="1056"/>
            </a:xfrm>
            <a:prstGeom prst="ellipse">
              <a:avLst/>
            </a:prstGeom>
            <a:solidFill>
              <a:srgbClr val="FCFF23"/>
            </a:solidFill>
            <a:ln w="25400">
              <a:solidFill>
                <a:srgbClr val="000000"/>
              </a:solidFill>
              <a:round/>
              <a:headEnd/>
              <a:tailEnd/>
            </a:ln>
          </p:spPr>
          <p:txBody>
            <a:bodyPr wrap="none" anchor="ctr"/>
            <a:lstStyle/>
            <a:p>
              <a:endParaRPr lang="en-US"/>
            </a:p>
          </p:txBody>
        </p:sp>
        <p:sp>
          <p:nvSpPr>
            <p:cNvPr id="38" name="Rectangle 5"/>
            <p:cNvSpPr>
              <a:spLocks/>
            </p:cNvSpPr>
            <p:nvPr/>
          </p:nvSpPr>
          <p:spPr bwMode="auto">
            <a:xfrm>
              <a:off x="912" y="2064"/>
              <a:ext cx="192" cy="336"/>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39" name="Line 6"/>
            <p:cNvSpPr>
              <a:spLocks noChangeShapeType="1"/>
            </p:cNvSpPr>
            <p:nvPr/>
          </p:nvSpPr>
          <p:spPr bwMode="auto">
            <a:xfrm>
              <a:off x="960" y="2064"/>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Line 7"/>
            <p:cNvSpPr>
              <a:spLocks noChangeShapeType="1"/>
            </p:cNvSpPr>
            <p:nvPr/>
          </p:nvSpPr>
          <p:spPr bwMode="auto">
            <a:xfrm>
              <a:off x="960" y="2400"/>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8"/>
            <p:cNvSpPr>
              <a:spLocks noChangeShapeType="1"/>
            </p:cNvSpPr>
            <p:nvPr/>
          </p:nvSpPr>
          <p:spPr bwMode="auto">
            <a:xfrm flipV="1">
              <a:off x="1440" y="2064"/>
              <a:ext cx="0" cy="33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Rectangle 9"/>
            <p:cNvSpPr>
              <a:spLocks/>
            </p:cNvSpPr>
            <p:nvPr/>
          </p:nvSpPr>
          <p:spPr bwMode="auto">
            <a:xfrm>
              <a:off x="1104" y="2064"/>
              <a:ext cx="336" cy="336"/>
            </a:xfrm>
            <a:prstGeom prst="rect">
              <a:avLst/>
            </a:prstGeom>
            <a:solidFill>
              <a:srgbClr val="119922"/>
            </a:solidFill>
            <a:ln w="25400">
              <a:solidFill>
                <a:srgbClr val="000000"/>
              </a:solidFill>
              <a:miter lim="800000"/>
              <a:headEnd/>
              <a:tailEnd/>
            </a:ln>
          </p:spPr>
          <p:txBody>
            <a:bodyPr wrap="none" anchor="ctr"/>
            <a:lstStyle/>
            <a:p>
              <a:endParaRPr lang="en-US"/>
            </a:p>
          </p:txBody>
        </p:sp>
      </p:grpSp>
      <p:sp>
        <p:nvSpPr>
          <p:cNvPr id="54" name="Line 10"/>
          <p:cNvSpPr>
            <a:spLocks noChangeShapeType="1"/>
          </p:cNvSpPr>
          <p:nvPr/>
        </p:nvSpPr>
        <p:spPr bwMode="auto">
          <a:xfrm>
            <a:off x="1261110" y="4224020"/>
            <a:ext cx="4183380" cy="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55" name="Line 11"/>
          <p:cNvSpPr>
            <a:spLocks noChangeShapeType="1"/>
          </p:cNvSpPr>
          <p:nvPr/>
        </p:nvSpPr>
        <p:spPr bwMode="auto">
          <a:xfrm flipV="1">
            <a:off x="5444490" y="2646680"/>
            <a:ext cx="2125980" cy="157734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56" name="Line 12"/>
          <p:cNvSpPr>
            <a:spLocks noChangeShapeType="1"/>
          </p:cNvSpPr>
          <p:nvPr/>
        </p:nvSpPr>
        <p:spPr bwMode="auto">
          <a:xfrm>
            <a:off x="5513070" y="4224020"/>
            <a:ext cx="2057400" cy="0"/>
          </a:xfrm>
          <a:prstGeom prst="line">
            <a:avLst/>
          </a:prstGeom>
          <a:noFill/>
          <a:ln w="38100">
            <a:solidFill>
              <a:srgbClr val="000000"/>
            </a:solidFill>
            <a:prstDash val="dash"/>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57" name="Line 13"/>
          <p:cNvSpPr>
            <a:spLocks noChangeShapeType="1"/>
          </p:cNvSpPr>
          <p:nvPr/>
        </p:nvSpPr>
        <p:spPr bwMode="auto">
          <a:xfrm flipV="1">
            <a:off x="7570470" y="2783840"/>
            <a:ext cx="0" cy="1371600"/>
          </a:xfrm>
          <a:prstGeom prst="line">
            <a:avLst/>
          </a:prstGeom>
          <a:noFill/>
          <a:ln w="38100">
            <a:solidFill>
              <a:srgbClr val="FF0000"/>
            </a:solidFill>
            <a:prstDash val="dash"/>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graphicFrame>
        <p:nvGraphicFramePr>
          <p:cNvPr id="58" name="Object 2"/>
          <p:cNvGraphicFramePr>
            <a:graphicFrameLocks noChangeAspect="1"/>
          </p:cNvGraphicFramePr>
          <p:nvPr>
            <p:extLst>
              <p:ext uri="{D42A27DB-BD31-4B8C-83A1-F6EECF244321}">
                <p14:modId xmlns:p14="http://schemas.microsoft.com/office/powerpoint/2010/main" val="1516161736"/>
              </p:ext>
            </p:extLst>
          </p:nvPr>
        </p:nvGraphicFramePr>
        <p:xfrm>
          <a:off x="3638550" y="4189413"/>
          <a:ext cx="207963" cy="301625"/>
        </p:xfrm>
        <a:graphic>
          <a:graphicData uri="http://schemas.openxmlformats.org/presentationml/2006/ole">
            <mc:AlternateContent xmlns:mc="http://schemas.openxmlformats.org/markup-compatibility/2006">
              <mc:Choice xmlns:v="urn:schemas-microsoft-com:vml" Requires="v">
                <p:oleObj spid="_x0000_s3172"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srcRect/>
                      <a:stretch>
                        <a:fillRect/>
                      </a:stretch>
                    </p:blipFill>
                    <p:spPr bwMode="auto">
                      <a:xfrm>
                        <a:off x="3638550" y="4189413"/>
                        <a:ext cx="207963"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9" name="Object 3"/>
          <p:cNvGraphicFramePr>
            <a:graphicFrameLocks noChangeAspect="1"/>
          </p:cNvGraphicFramePr>
          <p:nvPr>
            <p:extLst>
              <p:ext uri="{D42A27DB-BD31-4B8C-83A1-F6EECF244321}">
                <p14:modId xmlns:p14="http://schemas.microsoft.com/office/powerpoint/2010/main" val="3919592270"/>
              </p:ext>
            </p:extLst>
          </p:nvPr>
        </p:nvGraphicFramePr>
        <p:xfrm>
          <a:off x="6235224" y="2931018"/>
          <a:ext cx="315912" cy="463550"/>
        </p:xfrm>
        <a:graphic>
          <a:graphicData uri="http://schemas.openxmlformats.org/presentationml/2006/ole">
            <mc:AlternateContent xmlns:mc="http://schemas.openxmlformats.org/markup-compatibility/2006">
              <mc:Choice xmlns:v="urn:schemas-microsoft-com:vml" Requires="v">
                <p:oleObj spid="_x0000_s3173" name="Equation" r:id="rId6" imgW="190500" imgH="279400" progId="Equation.DSMT4">
                  <p:embed/>
                </p:oleObj>
              </mc:Choice>
              <mc:Fallback>
                <p:oleObj name="Equation" r:id="rId6" imgW="190500" imgH="279400" progId="Equation.DSMT4">
                  <p:embed/>
                  <p:pic>
                    <p:nvPicPr>
                      <p:cNvPr id="0" name=""/>
                      <p:cNvPicPr>
                        <a:picLocks noChangeAspect="1" noChangeArrowheads="1"/>
                      </p:cNvPicPr>
                      <p:nvPr/>
                    </p:nvPicPr>
                    <p:blipFill>
                      <a:blip r:embed="rId7"/>
                      <a:srcRect/>
                      <a:stretch>
                        <a:fillRect/>
                      </a:stretch>
                    </p:blipFill>
                    <p:spPr bwMode="auto">
                      <a:xfrm>
                        <a:off x="6235224" y="2931018"/>
                        <a:ext cx="315912" cy="463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0" name="Object 4"/>
          <p:cNvGraphicFramePr>
            <a:graphicFrameLocks noChangeAspect="1"/>
          </p:cNvGraphicFramePr>
          <p:nvPr>
            <p:extLst>
              <p:ext uri="{D42A27DB-BD31-4B8C-83A1-F6EECF244321}">
                <p14:modId xmlns:p14="http://schemas.microsoft.com/office/powerpoint/2010/main" val="2127569528"/>
              </p:ext>
            </p:extLst>
          </p:nvPr>
        </p:nvGraphicFramePr>
        <p:xfrm>
          <a:off x="6976110" y="4262597"/>
          <a:ext cx="248603" cy="372903"/>
        </p:xfrm>
        <a:graphic>
          <a:graphicData uri="http://schemas.openxmlformats.org/presentationml/2006/ole">
            <mc:AlternateContent xmlns:mc="http://schemas.openxmlformats.org/markup-compatibility/2006">
              <mc:Choice xmlns:v="urn:schemas-microsoft-com:vml" Requires="v">
                <p:oleObj spid="_x0000_s3174" name="Equation" r:id="rId8" imgW="152400" imgH="228600" progId="Equation.DSMT4">
                  <p:embed/>
                </p:oleObj>
              </mc:Choice>
              <mc:Fallback>
                <p:oleObj name="Equation" r:id="rId8" imgW="15240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6110" y="4262597"/>
                        <a:ext cx="248603" cy="3729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1" name="Freeform 27"/>
          <p:cNvSpPr>
            <a:spLocks/>
          </p:cNvSpPr>
          <p:nvPr/>
        </p:nvSpPr>
        <p:spPr bwMode="auto">
          <a:xfrm>
            <a:off x="5993130" y="3812540"/>
            <a:ext cx="148590" cy="411480"/>
          </a:xfrm>
          <a:custGeom>
            <a:avLst/>
            <a:gdLst>
              <a:gd name="T0" fmla="*/ 0 w 104"/>
              <a:gd name="T1" fmla="*/ 0 h 288"/>
              <a:gd name="T2" fmla="*/ 2147483647 w 104"/>
              <a:gd name="T3" fmla="*/ 2147483647 h 288"/>
              <a:gd name="T4" fmla="*/ 2147483647 w 104"/>
              <a:gd name="T5" fmla="*/ 2147483647 h 288"/>
              <a:gd name="T6" fmla="*/ 2147483647 w 104"/>
              <a:gd name="T7" fmla="*/ 2147483647 h 288"/>
              <a:gd name="T8" fmla="*/ 0 60000 65536"/>
              <a:gd name="T9" fmla="*/ 0 60000 65536"/>
              <a:gd name="T10" fmla="*/ 0 60000 65536"/>
              <a:gd name="T11" fmla="*/ 0 60000 65536"/>
              <a:gd name="T12" fmla="*/ 0 w 104"/>
              <a:gd name="T13" fmla="*/ 0 h 288"/>
              <a:gd name="T14" fmla="*/ 104 w 104"/>
              <a:gd name="T15" fmla="*/ 288 h 288"/>
            </a:gdLst>
            <a:ahLst/>
            <a:cxnLst>
              <a:cxn ang="T8">
                <a:pos x="T0" y="T1"/>
              </a:cxn>
              <a:cxn ang="T9">
                <a:pos x="T2" y="T3"/>
              </a:cxn>
              <a:cxn ang="T10">
                <a:pos x="T4" y="T5"/>
              </a:cxn>
              <a:cxn ang="T11">
                <a:pos x="T6" y="T7"/>
              </a:cxn>
            </a:cxnLst>
            <a:rect l="T12" t="T13" r="T14" b="T15"/>
            <a:pathLst>
              <a:path w="104" h="288">
                <a:moveTo>
                  <a:pt x="0" y="0"/>
                </a:moveTo>
                <a:cubicBezTo>
                  <a:pt x="16" y="32"/>
                  <a:pt x="32" y="64"/>
                  <a:pt x="48" y="96"/>
                </a:cubicBezTo>
                <a:cubicBezTo>
                  <a:pt x="64" y="128"/>
                  <a:pt x="88" y="160"/>
                  <a:pt x="96" y="192"/>
                </a:cubicBezTo>
                <a:cubicBezTo>
                  <a:pt x="104" y="224"/>
                  <a:pt x="96" y="272"/>
                  <a:pt x="96" y="288"/>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graphicFrame>
        <p:nvGraphicFramePr>
          <p:cNvPr id="62" name="Object 5"/>
          <p:cNvGraphicFramePr>
            <a:graphicFrameLocks noChangeAspect="1"/>
          </p:cNvGraphicFramePr>
          <p:nvPr>
            <p:extLst>
              <p:ext uri="{D42A27DB-BD31-4B8C-83A1-F6EECF244321}">
                <p14:modId xmlns:p14="http://schemas.microsoft.com/office/powerpoint/2010/main" val="1923751435"/>
              </p:ext>
            </p:extLst>
          </p:nvPr>
        </p:nvGraphicFramePr>
        <p:xfrm>
          <a:off x="6148864" y="3812540"/>
          <a:ext cx="244316" cy="342900"/>
        </p:xfrm>
        <a:graphic>
          <a:graphicData uri="http://schemas.openxmlformats.org/presentationml/2006/ole">
            <mc:AlternateContent xmlns:mc="http://schemas.openxmlformats.org/markup-compatibility/2006">
              <mc:Choice xmlns:v="urn:schemas-microsoft-com:vml" Requires="v">
                <p:oleObj spid="_x0000_s3175"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8864" y="3812540"/>
                        <a:ext cx="244316"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3" name="Object 6"/>
          <p:cNvGraphicFramePr>
            <a:graphicFrameLocks noChangeAspect="1"/>
          </p:cNvGraphicFramePr>
          <p:nvPr>
            <p:extLst>
              <p:ext uri="{D42A27DB-BD31-4B8C-83A1-F6EECF244321}">
                <p14:modId xmlns:p14="http://schemas.microsoft.com/office/powerpoint/2010/main" val="2373293467"/>
              </p:ext>
            </p:extLst>
          </p:nvPr>
        </p:nvGraphicFramePr>
        <p:xfrm>
          <a:off x="7670800" y="3302000"/>
          <a:ext cx="1179513" cy="331788"/>
        </p:xfrm>
        <a:graphic>
          <a:graphicData uri="http://schemas.openxmlformats.org/presentationml/2006/ole">
            <mc:AlternateContent xmlns:mc="http://schemas.openxmlformats.org/markup-compatibility/2006">
              <mc:Choice xmlns:v="urn:schemas-microsoft-com:vml" Requires="v">
                <p:oleObj spid="_x0000_s3176" name="Equation" r:id="rId12" imgW="723900" imgH="203200" progId="Equation.DSMT4">
                  <p:embed/>
                </p:oleObj>
              </mc:Choice>
              <mc:Fallback>
                <p:oleObj name="Equation" r:id="rId12" imgW="723900" imgH="203200" progId="Equation.DSMT4">
                  <p:embed/>
                  <p:pic>
                    <p:nvPicPr>
                      <p:cNvPr id="0" name=""/>
                      <p:cNvPicPr>
                        <a:picLocks noChangeAspect="1" noChangeArrowheads="1"/>
                      </p:cNvPicPr>
                      <p:nvPr/>
                    </p:nvPicPr>
                    <p:blipFill>
                      <a:blip r:embed="rId13"/>
                      <a:srcRect/>
                      <a:stretch>
                        <a:fillRect/>
                      </a:stretch>
                    </p:blipFill>
                    <p:spPr bwMode="auto">
                      <a:xfrm>
                        <a:off x="7670800" y="3302000"/>
                        <a:ext cx="1179513" cy="331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1" name="Text Box 180"/>
          <p:cNvSpPr txBox="1">
            <a:spLocks/>
          </p:cNvSpPr>
          <p:nvPr/>
        </p:nvSpPr>
        <p:spPr bwMode="auto">
          <a:xfrm>
            <a:off x="290036" y="5178547"/>
            <a:ext cx="8612664" cy="112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The product of    </a:t>
            </a:r>
            <a:r>
              <a:rPr lang="en-US" sz="2000" dirty="0">
                <a:latin typeface="Times New Roman"/>
                <a:cs typeface="Times New Roman"/>
              </a:rPr>
              <a:t> and      generates the rotational counterpart to force, a vector called </a:t>
            </a:r>
            <a:r>
              <a:rPr lang="en-US" sz="2000" i="1" dirty="0">
                <a:solidFill>
                  <a:srgbClr val="FF0000"/>
                </a:solidFill>
                <a:latin typeface="Times New Roman"/>
                <a:cs typeface="Times New Roman"/>
              </a:rPr>
              <a:t>torque</a:t>
            </a:r>
            <a:r>
              <a:rPr lang="en-US" sz="2000" dirty="0">
                <a:latin typeface="Times New Roman"/>
                <a:cs typeface="Times New Roman"/>
              </a:rPr>
              <a:t>.  When a </a:t>
            </a:r>
            <a:r>
              <a:rPr lang="en-US" sz="2000" dirty="0">
                <a:solidFill>
                  <a:srgbClr val="0000FF"/>
                </a:solidFill>
                <a:latin typeface="Times New Roman"/>
                <a:cs typeface="Times New Roman"/>
              </a:rPr>
              <a:t>net </a:t>
            </a:r>
            <a:r>
              <a:rPr lang="en-US" sz="2000" i="1" dirty="0">
                <a:solidFill>
                  <a:srgbClr val="0000FF"/>
                </a:solidFill>
                <a:latin typeface="Times New Roman"/>
                <a:cs typeface="Times New Roman"/>
              </a:rPr>
              <a:t>torque</a:t>
            </a:r>
            <a:r>
              <a:rPr lang="en-US" sz="2000" dirty="0">
                <a:solidFill>
                  <a:srgbClr val="0000FF"/>
                </a:solidFill>
                <a:latin typeface="Times New Roman"/>
                <a:cs typeface="Times New Roman"/>
              </a:rPr>
              <a:t> </a:t>
            </a:r>
            <a:r>
              <a:rPr lang="en-US" sz="2000" dirty="0">
                <a:latin typeface="Times New Roman"/>
                <a:cs typeface="Times New Roman"/>
              </a:rPr>
              <a:t>is </a:t>
            </a:r>
            <a:r>
              <a:rPr lang="en-US" sz="2000" dirty="0">
                <a:solidFill>
                  <a:srgbClr val="0000FF"/>
                </a:solidFill>
                <a:latin typeface="Times New Roman"/>
                <a:cs typeface="Times New Roman"/>
              </a:rPr>
              <a:t>applied to </a:t>
            </a:r>
            <a:r>
              <a:rPr lang="en-US" sz="2000" dirty="0">
                <a:latin typeface="Times New Roman"/>
                <a:cs typeface="Times New Roman"/>
              </a:rPr>
              <a:t>a </a:t>
            </a:r>
            <a:r>
              <a:rPr lang="en-US" sz="2000" dirty="0">
                <a:solidFill>
                  <a:srgbClr val="0000FF"/>
                </a:solidFill>
                <a:latin typeface="Times New Roman"/>
                <a:cs typeface="Times New Roman"/>
              </a:rPr>
              <a:t>stationary object that is free to rotate</a:t>
            </a:r>
            <a:r>
              <a:rPr lang="en-US" sz="2000" dirty="0">
                <a:latin typeface="Times New Roman"/>
                <a:cs typeface="Times New Roman"/>
              </a:rPr>
              <a:t>, the </a:t>
            </a:r>
            <a:r>
              <a:rPr lang="en-US" sz="2000" dirty="0">
                <a:solidFill>
                  <a:srgbClr val="0000FF"/>
                </a:solidFill>
                <a:latin typeface="Times New Roman"/>
                <a:cs typeface="Times New Roman"/>
              </a:rPr>
              <a:t>object will</a:t>
            </a:r>
            <a:r>
              <a:rPr lang="en-US" sz="2000" dirty="0">
                <a:latin typeface="Times New Roman"/>
                <a:cs typeface="Times New Roman"/>
              </a:rPr>
              <a:t> </a:t>
            </a:r>
            <a:r>
              <a:rPr lang="en-US" sz="2000" i="1" dirty="0">
                <a:solidFill>
                  <a:srgbClr val="FF6600"/>
                </a:solidFill>
                <a:latin typeface="Times New Roman"/>
                <a:cs typeface="Times New Roman"/>
              </a:rPr>
              <a:t>angularly accelerate</a:t>
            </a:r>
            <a:r>
              <a:rPr lang="en-US" sz="2000" dirty="0">
                <a:latin typeface="Times New Roman"/>
                <a:cs typeface="Times New Roman"/>
              </a:rPr>
              <a:t>.</a:t>
            </a:r>
          </a:p>
        </p:txBody>
      </p:sp>
      <p:sp>
        <p:nvSpPr>
          <p:cNvPr id="17413" name="Text Box 180"/>
          <p:cNvSpPr txBox="1">
            <a:spLocks/>
          </p:cNvSpPr>
          <p:nvPr/>
        </p:nvSpPr>
        <p:spPr bwMode="auto">
          <a:xfrm>
            <a:off x="290036" y="1038347"/>
            <a:ext cx="8853964" cy="82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800" dirty="0">
                <a:solidFill>
                  <a:srgbClr val="FF0000"/>
                </a:solidFill>
                <a:latin typeface="Apple Chancery"/>
                <a:cs typeface="Apple Chancery"/>
              </a:rPr>
              <a:t>Consider the </a:t>
            </a:r>
            <a:r>
              <a:rPr lang="en-US" sz="2000" dirty="0">
                <a:latin typeface="Times New Roman"/>
                <a:cs typeface="Times New Roman"/>
              </a:rPr>
              <a:t>wrench shown below. </a:t>
            </a:r>
            <a:r>
              <a:rPr lang="en-US" sz="2000" dirty="0">
                <a:solidFill>
                  <a:schemeClr val="tx1"/>
                </a:solidFill>
                <a:latin typeface="Times New Roman"/>
                <a:cs typeface="Times New Roman"/>
              </a:rPr>
              <a:t>Notice that the </a:t>
            </a:r>
            <a:r>
              <a:rPr lang="en-US" sz="2000" dirty="0">
                <a:solidFill>
                  <a:srgbClr val="0000FF"/>
                </a:solidFill>
                <a:latin typeface="Times New Roman"/>
                <a:cs typeface="Times New Roman"/>
              </a:rPr>
              <a:t>amount of rotational </a:t>
            </a:r>
            <a:r>
              <a:rPr lang="en-US" sz="2000" dirty="0" err="1">
                <a:solidFill>
                  <a:srgbClr val="0000FF"/>
                </a:solidFill>
                <a:latin typeface="Times New Roman"/>
                <a:cs typeface="Times New Roman"/>
              </a:rPr>
              <a:t>umph</a:t>
            </a:r>
            <a:r>
              <a:rPr lang="en-US" sz="2000" dirty="0">
                <a:solidFill>
                  <a:srgbClr val="0000FF"/>
                </a:solidFill>
                <a:latin typeface="Times New Roman"/>
                <a:cs typeface="Times New Roman"/>
              </a:rPr>
              <a:t> </a:t>
            </a:r>
            <a:r>
              <a:rPr lang="en-US" sz="2000" dirty="0">
                <a:latin typeface="Times New Roman"/>
                <a:cs typeface="Times New Roman"/>
              </a:rPr>
              <a:t>(this is a technical term) provided by the wrench on the bolt depends upon:</a:t>
            </a:r>
          </a:p>
        </p:txBody>
      </p:sp>
      <p:sp>
        <p:nvSpPr>
          <p:cNvPr id="30" name="Text Box 180"/>
          <p:cNvSpPr txBox="1">
            <a:spLocks/>
          </p:cNvSpPr>
          <p:nvPr/>
        </p:nvSpPr>
        <p:spPr bwMode="auto">
          <a:xfrm>
            <a:off x="621030" y="1860110"/>
            <a:ext cx="834088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0000FF"/>
                </a:solidFill>
                <a:latin typeface="Times New Roman"/>
                <a:cs typeface="Times New Roman"/>
              </a:rPr>
              <a:t>--how far out </a:t>
            </a:r>
            <a:r>
              <a:rPr lang="en-US" sz="2000" dirty="0">
                <a:solidFill>
                  <a:schemeClr val="tx1"/>
                </a:solidFill>
                <a:latin typeface="Times New Roman"/>
                <a:cs typeface="Times New Roman"/>
              </a:rPr>
              <a:t>the force is applied </a:t>
            </a:r>
            <a:r>
              <a:rPr lang="en-US" sz="2000" dirty="0">
                <a:latin typeface="Times New Roman"/>
                <a:cs typeface="Times New Roman"/>
              </a:rPr>
              <a:t>(   ), and</a:t>
            </a:r>
          </a:p>
        </p:txBody>
      </p:sp>
      <p:graphicFrame>
        <p:nvGraphicFramePr>
          <p:cNvPr id="31" name="Object 2"/>
          <p:cNvGraphicFramePr>
            <a:graphicFrameLocks noChangeAspect="1"/>
          </p:cNvGraphicFramePr>
          <p:nvPr>
            <p:extLst>
              <p:ext uri="{D42A27DB-BD31-4B8C-83A1-F6EECF244321}">
                <p14:modId xmlns:p14="http://schemas.microsoft.com/office/powerpoint/2010/main" val="3311138968"/>
              </p:ext>
            </p:extLst>
          </p:nvPr>
        </p:nvGraphicFramePr>
        <p:xfrm>
          <a:off x="4187507" y="1907674"/>
          <a:ext cx="207963" cy="301625"/>
        </p:xfrm>
        <a:graphic>
          <a:graphicData uri="http://schemas.openxmlformats.org/presentationml/2006/ole">
            <mc:AlternateContent xmlns:mc="http://schemas.openxmlformats.org/markup-compatibility/2006">
              <mc:Choice xmlns:v="urn:schemas-microsoft-com:vml" Requires="v">
                <p:oleObj spid="_x0000_s3177" name="Equation" r:id="rId14" imgW="114300" imgH="165100" progId="Equation.DSMT4">
                  <p:embed/>
                </p:oleObj>
              </mc:Choice>
              <mc:Fallback>
                <p:oleObj name="Equation" r:id="rId14" imgW="114300" imgH="165100" progId="Equation.DSMT4">
                  <p:embed/>
                  <p:pic>
                    <p:nvPicPr>
                      <p:cNvPr id="0" name=""/>
                      <p:cNvPicPr>
                        <a:picLocks noChangeAspect="1" noChangeArrowheads="1"/>
                      </p:cNvPicPr>
                      <p:nvPr/>
                    </p:nvPicPr>
                    <p:blipFill>
                      <a:blip r:embed="rId5"/>
                      <a:srcRect/>
                      <a:stretch>
                        <a:fillRect/>
                      </a:stretch>
                    </p:blipFill>
                    <p:spPr bwMode="auto">
                      <a:xfrm>
                        <a:off x="4187507" y="1907674"/>
                        <a:ext cx="207963"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2" name="Text Box 180"/>
          <p:cNvSpPr txBox="1">
            <a:spLocks/>
          </p:cNvSpPr>
          <p:nvPr/>
        </p:nvSpPr>
        <p:spPr bwMode="auto">
          <a:xfrm>
            <a:off x="621030" y="2192304"/>
            <a:ext cx="834088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0000FF"/>
                </a:solidFill>
                <a:latin typeface="Times New Roman"/>
                <a:cs typeface="Times New Roman"/>
              </a:rPr>
              <a:t>--how big </a:t>
            </a:r>
            <a:r>
              <a:rPr lang="en-US" sz="2000" dirty="0">
                <a:latin typeface="Times New Roman"/>
                <a:cs typeface="Times New Roman"/>
              </a:rPr>
              <a:t>the force is (     ), and</a:t>
            </a:r>
          </a:p>
        </p:txBody>
      </p:sp>
      <p:graphicFrame>
        <p:nvGraphicFramePr>
          <p:cNvPr id="33" name="Object 2"/>
          <p:cNvGraphicFramePr>
            <a:graphicFrameLocks noChangeAspect="1"/>
          </p:cNvGraphicFramePr>
          <p:nvPr>
            <p:extLst>
              <p:ext uri="{D42A27DB-BD31-4B8C-83A1-F6EECF244321}">
                <p14:modId xmlns:p14="http://schemas.microsoft.com/office/powerpoint/2010/main" val="504990333"/>
              </p:ext>
            </p:extLst>
          </p:nvPr>
        </p:nvGraphicFramePr>
        <p:xfrm>
          <a:off x="3040063" y="2165350"/>
          <a:ext cx="347662" cy="509588"/>
        </p:xfrm>
        <a:graphic>
          <a:graphicData uri="http://schemas.openxmlformats.org/presentationml/2006/ole">
            <mc:AlternateContent xmlns:mc="http://schemas.openxmlformats.org/markup-compatibility/2006">
              <mc:Choice xmlns:v="urn:schemas-microsoft-com:vml" Requires="v">
                <p:oleObj spid="_x0000_s3178" name="Equation" r:id="rId15" imgW="190500" imgH="279400" progId="Equation.DSMT4">
                  <p:embed/>
                </p:oleObj>
              </mc:Choice>
              <mc:Fallback>
                <p:oleObj name="Equation" r:id="rId15" imgW="190500" imgH="279400" progId="Equation.DSMT4">
                  <p:embed/>
                  <p:pic>
                    <p:nvPicPr>
                      <p:cNvPr id="0" name=""/>
                      <p:cNvPicPr>
                        <a:picLocks noChangeAspect="1" noChangeArrowheads="1"/>
                      </p:cNvPicPr>
                      <p:nvPr/>
                    </p:nvPicPr>
                    <p:blipFill>
                      <a:blip r:embed="rId16"/>
                      <a:srcRect/>
                      <a:stretch>
                        <a:fillRect/>
                      </a:stretch>
                    </p:blipFill>
                    <p:spPr bwMode="auto">
                      <a:xfrm>
                        <a:off x="3040063" y="2165350"/>
                        <a:ext cx="347662" cy="509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5" name="Text Box 180"/>
          <p:cNvSpPr txBox="1">
            <a:spLocks/>
          </p:cNvSpPr>
          <p:nvPr/>
        </p:nvSpPr>
        <p:spPr bwMode="auto">
          <a:xfrm>
            <a:off x="621030" y="2540142"/>
            <a:ext cx="834088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0000FF"/>
                </a:solidFill>
                <a:latin typeface="Times New Roman"/>
                <a:cs typeface="Times New Roman"/>
              </a:rPr>
              <a:t>--</a:t>
            </a:r>
            <a:r>
              <a:rPr lang="en-US" sz="2000" dirty="0">
                <a:latin typeface="Times New Roman"/>
                <a:cs typeface="Times New Roman"/>
              </a:rPr>
              <a:t>the </a:t>
            </a:r>
            <a:r>
              <a:rPr lang="en-US" sz="2000" i="1" dirty="0">
                <a:solidFill>
                  <a:srgbClr val="0000FF"/>
                </a:solidFill>
                <a:latin typeface="Times New Roman"/>
                <a:cs typeface="Times New Roman"/>
              </a:rPr>
              <a:t>component </a:t>
            </a:r>
            <a:r>
              <a:rPr lang="en-US" sz="2000" dirty="0">
                <a:latin typeface="Times New Roman"/>
                <a:cs typeface="Times New Roman"/>
              </a:rPr>
              <a:t>of the force (    ) perpendicular to    .</a:t>
            </a:r>
          </a:p>
        </p:txBody>
      </p:sp>
      <p:graphicFrame>
        <p:nvGraphicFramePr>
          <p:cNvPr id="40" name="Object 2"/>
          <p:cNvGraphicFramePr>
            <a:graphicFrameLocks noChangeAspect="1"/>
          </p:cNvGraphicFramePr>
          <p:nvPr>
            <p:extLst>
              <p:ext uri="{D42A27DB-BD31-4B8C-83A1-F6EECF244321}">
                <p14:modId xmlns:p14="http://schemas.microsoft.com/office/powerpoint/2010/main" val="1294302765"/>
              </p:ext>
            </p:extLst>
          </p:nvPr>
        </p:nvGraphicFramePr>
        <p:xfrm>
          <a:off x="5838507" y="2583180"/>
          <a:ext cx="207963" cy="301625"/>
        </p:xfrm>
        <a:graphic>
          <a:graphicData uri="http://schemas.openxmlformats.org/presentationml/2006/ole">
            <mc:AlternateContent xmlns:mc="http://schemas.openxmlformats.org/markup-compatibility/2006">
              <mc:Choice xmlns:v="urn:schemas-microsoft-com:vml" Requires="v">
                <p:oleObj spid="_x0000_s3179" name="Equation" r:id="rId17" imgW="114300" imgH="165100" progId="Equation.DSMT4">
                  <p:embed/>
                </p:oleObj>
              </mc:Choice>
              <mc:Fallback>
                <p:oleObj name="Equation" r:id="rId17" imgW="114300" imgH="165100" progId="Equation.DSMT4">
                  <p:embed/>
                  <p:pic>
                    <p:nvPicPr>
                      <p:cNvPr id="0" name=""/>
                      <p:cNvPicPr>
                        <a:picLocks noChangeAspect="1" noChangeArrowheads="1"/>
                      </p:cNvPicPr>
                      <p:nvPr/>
                    </p:nvPicPr>
                    <p:blipFill>
                      <a:blip r:embed="rId5"/>
                      <a:srcRect/>
                      <a:stretch>
                        <a:fillRect/>
                      </a:stretch>
                    </p:blipFill>
                    <p:spPr bwMode="auto">
                      <a:xfrm>
                        <a:off x="5838507" y="2583180"/>
                        <a:ext cx="207963"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1" name="Object 2"/>
          <p:cNvGraphicFramePr>
            <a:graphicFrameLocks noChangeAspect="1"/>
          </p:cNvGraphicFramePr>
          <p:nvPr>
            <p:extLst>
              <p:ext uri="{D42A27DB-BD31-4B8C-83A1-F6EECF244321}">
                <p14:modId xmlns:p14="http://schemas.microsoft.com/office/powerpoint/2010/main" val="3730283193"/>
              </p:ext>
            </p:extLst>
          </p:nvPr>
        </p:nvGraphicFramePr>
        <p:xfrm>
          <a:off x="3711575" y="2589213"/>
          <a:ext cx="346075" cy="369887"/>
        </p:xfrm>
        <a:graphic>
          <a:graphicData uri="http://schemas.openxmlformats.org/presentationml/2006/ole">
            <mc:AlternateContent xmlns:mc="http://schemas.openxmlformats.org/markup-compatibility/2006">
              <mc:Choice xmlns:v="urn:schemas-microsoft-com:vml" Requires="v">
                <p:oleObj spid="_x0000_s3180" name="Equation" r:id="rId18" imgW="190500" imgH="203200" progId="Equation.DSMT4">
                  <p:embed/>
                </p:oleObj>
              </mc:Choice>
              <mc:Fallback>
                <p:oleObj name="Equation" r:id="rId18" imgW="190500" imgH="203200" progId="Equation.DSMT4">
                  <p:embed/>
                  <p:pic>
                    <p:nvPicPr>
                      <p:cNvPr id="0" name=""/>
                      <p:cNvPicPr>
                        <a:picLocks noChangeAspect="1" noChangeArrowheads="1"/>
                      </p:cNvPicPr>
                      <p:nvPr/>
                    </p:nvPicPr>
                    <p:blipFill>
                      <a:blip r:embed="rId19"/>
                      <a:srcRect/>
                      <a:stretch>
                        <a:fillRect/>
                      </a:stretch>
                    </p:blipFill>
                    <p:spPr bwMode="auto">
                      <a:xfrm>
                        <a:off x="3711575" y="2589213"/>
                        <a:ext cx="3460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2" name="Object 2"/>
          <p:cNvGraphicFramePr>
            <a:graphicFrameLocks noChangeAspect="1"/>
          </p:cNvGraphicFramePr>
          <p:nvPr>
            <p:extLst>
              <p:ext uri="{D42A27DB-BD31-4B8C-83A1-F6EECF244321}">
                <p14:modId xmlns:p14="http://schemas.microsoft.com/office/powerpoint/2010/main" val="962466589"/>
              </p:ext>
            </p:extLst>
          </p:nvPr>
        </p:nvGraphicFramePr>
        <p:xfrm>
          <a:off x="2685521" y="5267922"/>
          <a:ext cx="346075" cy="369887"/>
        </p:xfrm>
        <a:graphic>
          <a:graphicData uri="http://schemas.openxmlformats.org/presentationml/2006/ole">
            <mc:AlternateContent xmlns:mc="http://schemas.openxmlformats.org/markup-compatibility/2006">
              <mc:Choice xmlns:v="urn:schemas-microsoft-com:vml" Requires="v">
                <p:oleObj spid="_x0000_s3181" name="Equation" r:id="rId20" imgW="190500" imgH="203200" progId="Equation.DSMT4">
                  <p:embed/>
                </p:oleObj>
              </mc:Choice>
              <mc:Fallback>
                <p:oleObj name="Equation" r:id="rId20" imgW="190500" imgH="203200" progId="Equation.DSMT4">
                  <p:embed/>
                  <p:pic>
                    <p:nvPicPr>
                      <p:cNvPr id="0" name=""/>
                      <p:cNvPicPr>
                        <a:picLocks noChangeAspect="1" noChangeArrowheads="1"/>
                      </p:cNvPicPr>
                      <p:nvPr/>
                    </p:nvPicPr>
                    <p:blipFill>
                      <a:blip r:embed="rId19"/>
                      <a:srcRect/>
                      <a:stretch>
                        <a:fillRect/>
                      </a:stretch>
                    </p:blipFill>
                    <p:spPr bwMode="auto">
                      <a:xfrm>
                        <a:off x="2685521" y="5267922"/>
                        <a:ext cx="346075"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3" name="Object 2"/>
          <p:cNvGraphicFramePr>
            <a:graphicFrameLocks noChangeAspect="1"/>
          </p:cNvGraphicFramePr>
          <p:nvPr>
            <p:extLst>
              <p:ext uri="{D42A27DB-BD31-4B8C-83A1-F6EECF244321}">
                <p14:modId xmlns:p14="http://schemas.microsoft.com/office/powerpoint/2010/main" val="489373846"/>
              </p:ext>
            </p:extLst>
          </p:nvPr>
        </p:nvGraphicFramePr>
        <p:xfrm>
          <a:off x="3409950" y="5252826"/>
          <a:ext cx="301625" cy="417513"/>
        </p:xfrm>
        <a:graphic>
          <a:graphicData uri="http://schemas.openxmlformats.org/presentationml/2006/ole">
            <mc:AlternateContent xmlns:mc="http://schemas.openxmlformats.org/markup-compatibility/2006">
              <mc:Choice xmlns:v="urn:schemas-microsoft-com:vml" Requires="v">
                <p:oleObj spid="_x0000_s3182" name="Equation" r:id="rId21" imgW="165100" imgH="228600" progId="Equation.DSMT4">
                  <p:embed/>
                </p:oleObj>
              </mc:Choice>
              <mc:Fallback>
                <p:oleObj name="Equation" r:id="rId21" imgW="165100" imgH="228600" progId="Equation.DSMT4">
                  <p:embed/>
                  <p:pic>
                    <p:nvPicPr>
                      <p:cNvPr id="0" name=""/>
                      <p:cNvPicPr>
                        <a:picLocks noChangeAspect="1" noChangeArrowheads="1"/>
                      </p:cNvPicPr>
                      <p:nvPr/>
                    </p:nvPicPr>
                    <p:blipFill>
                      <a:blip r:embed="rId22"/>
                      <a:srcRect/>
                      <a:stretch>
                        <a:fillRect/>
                      </a:stretch>
                    </p:blipFill>
                    <p:spPr bwMode="auto">
                      <a:xfrm>
                        <a:off x="3409950" y="5252826"/>
                        <a:ext cx="301625" cy="417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5920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dissolve">
                                      <p:cBhvr>
                                        <p:cTn id="13" dur="500"/>
                                        <p:tgtEl>
                                          <p:spTgt spid="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dissolv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dissolve">
                                      <p:cBhvr>
                                        <p:cTn id="21" dur="500"/>
                                        <p:tgtEl>
                                          <p:spTgt spid="3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500"/>
                                        <p:tgtEl>
                                          <p:spTgt spid="3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dissolve">
                                      <p:cBhvr>
                                        <p:cTn id="27" dur="500"/>
                                        <p:tgtEl>
                                          <p:spTgt spid="55"/>
                                        </p:tgtEl>
                                      </p:cBhvr>
                                    </p:animEffect>
                                  </p:childTnLst>
                                </p:cTn>
                              </p:par>
                              <p:par>
                                <p:cTn id="28" presetID="9" presetClass="entr" presetSubtype="0"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dissolv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ssolve">
                                      <p:cBhvr>
                                        <p:cTn id="35" dur="500"/>
                                        <p:tgtEl>
                                          <p:spTgt spid="41"/>
                                        </p:tgtEl>
                                      </p:cBhvr>
                                    </p:animEffect>
                                  </p:childTnLst>
                                </p:cTn>
                              </p:par>
                              <p:par>
                                <p:cTn id="36" presetID="9"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dissolve">
                                      <p:cBhvr>
                                        <p:cTn id="38" dur="500"/>
                                        <p:tgtEl>
                                          <p:spTgt spid="40"/>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dissolve">
                                      <p:cBhvr>
                                        <p:cTn id="44" dur="500"/>
                                        <p:tgtEl>
                                          <p:spTgt spid="61"/>
                                        </p:tgtEl>
                                      </p:cBhvr>
                                    </p:animEffect>
                                  </p:childTnLst>
                                </p:cTn>
                              </p:par>
                              <p:par>
                                <p:cTn id="45" presetID="9"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dissolve">
                                      <p:cBhvr>
                                        <p:cTn id="47" dur="500"/>
                                        <p:tgtEl>
                                          <p:spTgt spid="6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dissolve">
                                      <p:cBhvr>
                                        <p:cTn id="50" dur="500"/>
                                        <p:tgtEl>
                                          <p:spTgt spid="56"/>
                                        </p:tgtEl>
                                      </p:cBhvr>
                                    </p:animEffect>
                                  </p:childTnLst>
                                </p:cTn>
                              </p:par>
                              <p:par>
                                <p:cTn id="51" presetID="9"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dissolve">
                                      <p:cBhvr>
                                        <p:cTn id="53" dur="500"/>
                                        <p:tgtEl>
                                          <p:spTgt spid="6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dissolve">
                                      <p:cBhvr>
                                        <p:cTn id="56" dur="500"/>
                                        <p:tgtEl>
                                          <p:spTgt spid="57"/>
                                        </p:tgtEl>
                                      </p:cBhvr>
                                    </p:animEffect>
                                  </p:childTnLst>
                                </p:cTn>
                              </p:par>
                              <p:par>
                                <p:cTn id="57" presetID="9"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dissolve">
                                      <p:cBhvr>
                                        <p:cTn id="59" dur="500"/>
                                        <p:tgtEl>
                                          <p:spTgt spid="63"/>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dissolve">
                                      <p:cBhvr>
                                        <p:cTn id="64" dur="500"/>
                                        <p:tgtEl>
                                          <p:spTgt spid="42"/>
                                        </p:tgtEl>
                                      </p:cBhvr>
                                    </p:animEffect>
                                  </p:childTnLst>
                                </p:cTn>
                              </p:par>
                              <p:par>
                                <p:cTn id="65" presetID="9"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dissolve">
                                      <p:cBhvr>
                                        <p:cTn id="67" dur="500"/>
                                        <p:tgtEl>
                                          <p:spTgt spid="43"/>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dissolve">
                                      <p:cBhvr>
                                        <p:cTn id="7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61" grpId="0" animBg="1"/>
      <p:bldP spid="71" grpId="0"/>
      <p:bldP spid="30" grpId="0"/>
      <p:bldP spid="32"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9" name="Object 7"/>
          <p:cNvGraphicFramePr>
            <a:graphicFrameLocks noChangeAspect="1"/>
          </p:cNvGraphicFramePr>
          <p:nvPr>
            <p:extLst>
              <p:ext uri="{D42A27DB-BD31-4B8C-83A1-F6EECF244321}">
                <p14:modId xmlns:p14="http://schemas.microsoft.com/office/powerpoint/2010/main" val="2935172009"/>
              </p:ext>
            </p:extLst>
          </p:nvPr>
        </p:nvGraphicFramePr>
        <p:xfrm>
          <a:off x="5299075" y="3041650"/>
          <a:ext cx="1158875" cy="419100"/>
        </p:xfrm>
        <a:graphic>
          <a:graphicData uri="http://schemas.openxmlformats.org/presentationml/2006/ole">
            <mc:AlternateContent xmlns:mc="http://schemas.openxmlformats.org/markup-compatibility/2006">
              <mc:Choice xmlns:v="urn:schemas-microsoft-com:vml" Requires="v">
                <p:oleObj spid="_x0000_s1820187" name="Equation" r:id="rId3" imgW="635000" imgH="228600" progId="Equation.DSMT4">
                  <p:embed/>
                </p:oleObj>
              </mc:Choice>
              <mc:Fallback>
                <p:oleObj name="Equation" r:id="rId3" imgW="635000" imgH="228600" progId="Equation.DSMT4">
                  <p:embed/>
                  <p:pic>
                    <p:nvPicPr>
                      <p:cNvPr id="0" name=""/>
                      <p:cNvPicPr>
                        <a:picLocks noChangeAspect="1" noChangeArrowheads="1"/>
                      </p:cNvPicPr>
                      <p:nvPr/>
                    </p:nvPicPr>
                    <p:blipFill>
                      <a:blip r:embed="rId4"/>
                      <a:srcRect/>
                      <a:stretch>
                        <a:fillRect/>
                      </a:stretch>
                    </p:blipFill>
                    <p:spPr bwMode="auto">
                      <a:xfrm>
                        <a:off x="5299075" y="3041650"/>
                        <a:ext cx="1158875" cy="419100"/>
                      </a:xfrm>
                      <a:prstGeom prst="rect">
                        <a:avLst/>
                      </a:prstGeom>
                      <a:noFill/>
                      <a:ln>
                        <a:noFill/>
                      </a:ln>
                      <a:effectLst/>
                    </p:spPr>
                  </p:pic>
                </p:oleObj>
              </mc:Fallback>
            </mc:AlternateContent>
          </a:graphicData>
        </a:graphic>
      </p:graphicFrame>
      <p:grpSp>
        <p:nvGrpSpPr>
          <p:cNvPr id="3" name="Group 2"/>
          <p:cNvGrpSpPr/>
          <p:nvPr/>
        </p:nvGrpSpPr>
        <p:grpSpPr>
          <a:xfrm>
            <a:off x="1244599" y="124305"/>
            <a:ext cx="7315200" cy="2113741"/>
            <a:chOff x="742950" y="124305"/>
            <a:chExt cx="8069580" cy="2331720"/>
          </a:xfrm>
        </p:grpSpPr>
        <p:grpSp>
          <p:nvGrpSpPr>
            <p:cNvPr id="136200" name="Group 2"/>
            <p:cNvGrpSpPr>
              <a:grpSpLocks/>
            </p:cNvGrpSpPr>
            <p:nvPr/>
          </p:nvGrpSpPr>
          <p:grpSpPr bwMode="auto">
            <a:xfrm>
              <a:off x="742950" y="947265"/>
              <a:ext cx="6103620" cy="1508760"/>
              <a:chOff x="912" y="1680"/>
              <a:chExt cx="4272" cy="1056"/>
            </a:xfrm>
          </p:grpSpPr>
          <p:sp>
            <p:nvSpPr>
              <p:cNvPr id="136211" name="Rectangle 3"/>
              <p:cNvSpPr>
                <a:spLocks/>
              </p:cNvSpPr>
              <p:nvPr/>
            </p:nvSpPr>
            <p:spPr bwMode="auto">
              <a:xfrm>
                <a:off x="1872" y="2064"/>
                <a:ext cx="3312" cy="336"/>
              </a:xfrm>
              <a:prstGeom prst="rect">
                <a:avLst/>
              </a:prstGeom>
              <a:solidFill>
                <a:srgbClr val="FCFF23"/>
              </a:solidFill>
              <a:ln w="25400">
                <a:solidFill>
                  <a:srgbClr val="000000"/>
                </a:solidFill>
                <a:miter lim="800000"/>
                <a:headEnd/>
                <a:tailEnd/>
              </a:ln>
            </p:spPr>
            <p:txBody>
              <a:bodyPr wrap="none" anchor="ctr"/>
              <a:lstStyle/>
              <a:p>
                <a:endParaRPr lang="en-US"/>
              </a:p>
            </p:txBody>
          </p:sp>
          <p:sp>
            <p:nvSpPr>
              <p:cNvPr id="136212" name="Oval 4"/>
              <p:cNvSpPr>
                <a:spLocks/>
              </p:cNvSpPr>
              <p:nvPr/>
            </p:nvSpPr>
            <p:spPr bwMode="auto">
              <a:xfrm>
                <a:off x="960" y="1680"/>
                <a:ext cx="960" cy="1056"/>
              </a:xfrm>
              <a:prstGeom prst="ellipse">
                <a:avLst/>
              </a:prstGeom>
              <a:solidFill>
                <a:srgbClr val="FCFF23"/>
              </a:solidFill>
              <a:ln w="25400">
                <a:solidFill>
                  <a:srgbClr val="000000"/>
                </a:solidFill>
                <a:round/>
                <a:headEnd/>
                <a:tailEnd/>
              </a:ln>
            </p:spPr>
            <p:txBody>
              <a:bodyPr wrap="none" anchor="ctr"/>
              <a:lstStyle/>
              <a:p>
                <a:endParaRPr lang="en-US"/>
              </a:p>
            </p:txBody>
          </p:sp>
          <p:sp>
            <p:nvSpPr>
              <p:cNvPr id="136213" name="Rectangle 5"/>
              <p:cNvSpPr>
                <a:spLocks/>
              </p:cNvSpPr>
              <p:nvPr/>
            </p:nvSpPr>
            <p:spPr bwMode="auto">
              <a:xfrm>
                <a:off x="912" y="2064"/>
                <a:ext cx="192" cy="336"/>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36214" name="Line 6"/>
              <p:cNvSpPr>
                <a:spLocks noChangeShapeType="1"/>
              </p:cNvSpPr>
              <p:nvPr/>
            </p:nvSpPr>
            <p:spPr bwMode="auto">
              <a:xfrm>
                <a:off x="960" y="2064"/>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15" name="Line 7"/>
              <p:cNvSpPr>
                <a:spLocks noChangeShapeType="1"/>
              </p:cNvSpPr>
              <p:nvPr/>
            </p:nvSpPr>
            <p:spPr bwMode="auto">
              <a:xfrm>
                <a:off x="960" y="2400"/>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16" name="Line 8"/>
              <p:cNvSpPr>
                <a:spLocks noChangeShapeType="1"/>
              </p:cNvSpPr>
              <p:nvPr/>
            </p:nvSpPr>
            <p:spPr bwMode="auto">
              <a:xfrm flipV="1">
                <a:off x="1440" y="2064"/>
                <a:ext cx="0" cy="33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17" name="Rectangle 9"/>
              <p:cNvSpPr>
                <a:spLocks/>
              </p:cNvSpPr>
              <p:nvPr/>
            </p:nvSpPr>
            <p:spPr bwMode="auto">
              <a:xfrm>
                <a:off x="1104" y="2064"/>
                <a:ext cx="336" cy="336"/>
              </a:xfrm>
              <a:prstGeom prst="rect">
                <a:avLst/>
              </a:prstGeom>
              <a:solidFill>
                <a:srgbClr val="119922"/>
              </a:solidFill>
              <a:ln w="25400">
                <a:solidFill>
                  <a:srgbClr val="000000"/>
                </a:solidFill>
                <a:miter lim="800000"/>
                <a:headEnd/>
                <a:tailEnd/>
              </a:ln>
            </p:spPr>
            <p:txBody>
              <a:bodyPr wrap="none" anchor="ctr"/>
              <a:lstStyle/>
              <a:p>
                <a:endParaRPr lang="en-US"/>
              </a:p>
            </p:txBody>
          </p:sp>
        </p:grpSp>
        <p:sp>
          <p:nvSpPr>
            <p:cNvPr id="136201" name="Line 10"/>
            <p:cNvSpPr>
              <a:spLocks noChangeShapeType="1"/>
            </p:cNvSpPr>
            <p:nvPr/>
          </p:nvSpPr>
          <p:spPr bwMode="auto">
            <a:xfrm>
              <a:off x="1223010" y="1701645"/>
              <a:ext cx="4183380" cy="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136202" name="Line 11"/>
            <p:cNvSpPr>
              <a:spLocks noChangeShapeType="1"/>
            </p:cNvSpPr>
            <p:nvPr/>
          </p:nvSpPr>
          <p:spPr bwMode="auto">
            <a:xfrm flipV="1">
              <a:off x="5406390" y="124305"/>
              <a:ext cx="2125980" cy="157734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136203" name="Line 12"/>
            <p:cNvSpPr>
              <a:spLocks noChangeShapeType="1"/>
            </p:cNvSpPr>
            <p:nvPr/>
          </p:nvSpPr>
          <p:spPr bwMode="auto">
            <a:xfrm>
              <a:off x="5474970" y="1701645"/>
              <a:ext cx="2057400" cy="0"/>
            </a:xfrm>
            <a:prstGeom prst="line">
              <a:avLst/>
            </a:prstGeom>
            <a:noFill/>
            <a:ln w="38100">
              <a:solidFill>
                <a:srgbClr val="000000"/>
              </a:solidFill>
              <a:prstDash val="dash"/>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136204" name="Line 13"/>
            <p:cNvSpPr>
              <a:spLocks noChangeShapeType="1"/>
            </p:cNvSpPr>
            <p:nvPr/>
          </p:nvSpPr>
          <p:spPr bwMode="auto">
            <a:xfrm flipV="1">
              <a:off x="7532370" y="261465"/>
              <a:ext cx="0" cy="1371600"/>
            </a:xfrm>
            <a:prstGeom prst="line">
              <a:avLst/>
            </a:prstGeom>
            <a:noFill/>
            <a:ln w="38100">
              <a:solidFill>
                <a:srgbClr val="FF0000"/>
              </a:solidFill>
              <a:prstDash val="dash"/>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graphicFrame>
          <p:nvGraphicFramePr>
            <p:cNvPr id="136195" name="Object 3"/>
            <p:cNvGraphicFramePr>
              <a:graphicFrameLocks noChangeAspect="1"/>
            </p:cNvGraphicFramePr>
            <p:nvPr>
              <p:extLst>
                <p:ext uri="{D42A27DB-BD31-4B8C-83A1-F6EECF244321}">
                  <p14:modId xmlns:p14="http://schemas.microsoft.com/office/powerpoint/2010/main" val="198579605"/>
                </p:ext>
              </p:extLst>
            </p:nvPr>
          </p:nvGraphicFramePr>
          <p:xfrm>
            <a:off x="6355080" y="527214"/>
            <a:ext cx="231458" cy="252888"/>
          </p:xfrm>
          <a:graphic>
            <a:graphicData uri="http://schemas.openxmlformats.org/presentationml/2006/ole">
              <mc:AlternateContent xmlns:mc="http://schemas.openxmlformats.org/markup-compatibility/2006">
                <mc:Choice xmlns:v="urn:schemas-microsoft-com:vml" Requires="v">
                  <p:oleObj spid="_x0000_s1820188" name="Equation" r:id="rId5" imgW="139700" imgH="152400" progId="Equation.DSMT4">
                    <p:embed/>
                  </p:oleObj>
                </mc:Choice>
                <mc:Fallback>
                  <p:oleObj name="Equation" r:id="rId5" imgW="139700" imgH="152400" progId="Equation.DSMT4">
                    <p:embed/>
                    <p:pic>
                      <p:nvPicPr>
                        <p:cNvPr id="0" name=""/>
                        <p:cNvPicPr>
                          <a:picLocks noChangeAspect="1" noChangeArrowheads="1"/>
                        </p:cNvPicPr>
                        <p:nvPr/>
                      </p:nvPicPr>
                      <p:blipFill>
                        <a:blip r:embed="rId6"/>
                        <a:srcRect/>
                        <a:stretch>
                          <a:fillRect/>
                        </a:stretch>
                      </p:blipFill>
                      <p:spPr bwMode="auto">
                        <a:xfrm>
                          <a:off x="6355080" y="527214"/>
                          <a:ext cx="231458" cy="252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6196" name="Object 4"/>
            <p:cNvGraphicFramePr>
              <a:graphicFrameLocks noChangeAspect="1"/>
            </p:cNvGraphicFramePr>
            <p:nvPr>
              <p:extLst>
                <p:ext uri="{D42A27DB-BD31-4B8C-83A1-F6EECF244321}">
                  <p14:modId xmlns:p14="http://schemas.microsoft.com/office/powerpoint/2010/main" val="660064159"/>
                </p:ext>
              </p:extLst>
            </p:nvPr>
          </p:nvGraphicFramePr>
          <p:xfrm>
            <a:off x="6938010" y="1740222"/>
            <a:ext cx="248603" cy="372903"/>
          </p:xfrm>
          <a:graphic>
            <a:graphicData uri="http://schemas.openxmlformats.org/presentationml/2006/ole">
              <mc:AlternateContent xmlns:mc="http://schemas.openxmlformats.org/markup-compatibility/2006">
                <mc:Choice xmlns:v="urn:schemas-microsoft-com:vml" Requires="v">
                  <p:oleObj spid="_x0000_s1820189" name="Equation" r:id="rId7" imgW="152400" imgH="228600" progId="Equation.DSMT4">
                    <p:embed/>
                  </p:oleObj>
                </mc:Choice>
                <mc:Fallback>
                  <p:oleObj name="Equation" r:id="rId7" imgW="152400" imgH="228600" progId="Equation.DSMT4">
                    <p:embed/>
                    <p:pic>
                      <p:nvPicPr>
                        <p:cNvPr id="0" name=""/>
                        <p:cNvPicPr>
                          <a:picLocks noChangeAspect="1" noChangeArrowheads="1"/>
                        </p:cNvPicPr>
                        <p:nvPr/>
                      </p:nvPicPr>
                      <p:blipFill>
                        <a:blip r:embed="rId8"/>
                        <a:srcRect/>
                        <a:stretch>
                          <a:fillRect/>
                        </a:stretch>
                      </p:blipFill>
                      <p:spPr bwMode="auto">
                        <a:xfrm>
                          <a:off x="6938010" y="1740222"/>
                          <a:ext cx="248603" cy="3729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6206" name="Freeform 27"/>
            <p:cNvSpPr>
              <a:spLocks/>
            </p:cNvSpPr>
            <p:nvPr/>
          </p:nvSpPr>
          <p:spPr bwMode="auto">
            <a:xfrm>
              <a:off x="5955030" y="1290165"/>
              <a:ext cx="148590" cy="411480"/>
            </a:xfrm>
            <a:custGeom>
              <a:avLst/>
              <a:gdLst>
                <a:gd name="T0" fmla="*/ 0 w 104"/>
                <a:gd name="T1" fmla="*/ 0 h 288"/>
                <a:gd name="T2" fmla="*/ 2147483647 w 104"/>
                <a:gd name="T3" fmla="*/ 2147483647 h 288"/>
                <a:gd name="T4" fmla="*/ 2147483647 w 104"/>
                <a:gd name="T5" fmla="*/ 2147483647 h 288"/>
                <a:gd name="T6" fmla="*/ 2147483647 w 104"/>
                <a:gd name="T7" fmla="*/ 2147483647 h 288"/>
                <a:gd name="T8" fmla="*/ 0 60000 65536"/>
                <a:gd name="T9" fmla="*/ 0 60000 65536"/>
                <a:gd name="T10" fmla="*/ 0 60000 65536"/>
                <a:gd name="T11" fmla="*/ 0 60000 65536"/>
                <a:gd name="T12" fmla="*/ 0 w 104"/>
                <a:gd name="T13" fmla="*/ 0 h 288"/>
                <a:gd name="T14" fmla="*/ 104 w 104"/>
                <a:gd name="T15" fmla="*/ 288 h 288"/>
              </a:gdLst>
              <a:ahLst/>
              <a:cxnLst>
                <a:cxn ang="T8">
                  <a:pos x="T0" y="T1"/>
                </a:cxn>
                <a:cxn ang="T9">
                  <a:pos x="T2" y="T3"/>
                </a:cxn>
                <a:cxn ang="T10">
                  <a:pos x="T4" y="T5"/>
                </a:cxn>
                <a:cxn ang="T11">
                  <a:pos x="T6" y="T7"/>
                </a:cxn>
              </a:cxnLst>
              <a:rect l="T12" t="T13" r="T14" b="T15"/>
              <a:pathLst>
                <a:path w="104" h="288">
                  <a:moveTo>
                    <a:pt x="0" y="0"/>
                  </a:moveTo>
                  <a:cubicBezTo>
                    <a:pt x="16" y="32"/>
                    <a:pt x="32" y="64"/>
                    <a:pt x="48" y="96"/>
                  </a:cubicBezTo>
                  <a:cubicBezTo>
                    <a:pt x="64" y="128"/>
                    <a:pt x="88" y="160"/>
                    <a:pt x="96" y="192"/>
                  </a:cubicBezTo>
                  <a:cubicBezTo>
                    <a:pt x="104" y="224"/>
                    <a:pt x="96" y="272"/>
                    <a:pt x="96" y="288"/>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graphicFrame>
          <p:nvGraphicFramePr>
            <p:cNvPr id="136197" name="Object 5"/>
            <p:cNvGraphicFramePr>
              <a:graphicFrameLocks noChangeAspect="1"/>
            </p:cNvGraphicFramePr>
            <p:nvPr>
              <p:extLst>
                <p:ext uri="{D42A27DB-BD31-4B8C-83A1-F6EECF244321}">
                  <p14:modId xmlns:p14="http://schemas.microsoft.com/office/powerpoint/2010/main" val="3298239165"/>
                </p:ext>
              </p:extLst>
            </p:nvPr>
          </p:nvGraphicFramePr>
          <p:xfrm>
            <a:off x="6110764" y="1290165"/>
            <a:ext cx="244316" cy="342900"/>
          </p:xfrm>
          <a:graphic>
            <a:graphicData uri="http://schemas.openxmlformats.org/presentationml/2006/ole">
              <mc:AlternateContent xmlns:mc="http://schemas.openxmlformats.org/markup-compatibility/2006">
                <mc:Choice xmlns:v="urn:schemas-microsoft-com:vml" Requires="v">
                  <p:oleObj spid="_x0000_s1820190" name="Equation" r:id="rId9" imgW="127000" imgH="177800" progId="Equation.DSMT4">
                    <p:embed/>
                  </p:oleObj>
                </mc:Choice>
                <mc:Fallback>
                  <p:oleObj name="Equation" r:id="rId9" imgW="127000" imgH="177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0764" y="1290165"/>
                          <a:ext cx="244316"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6198" name="Object 6"/>
            <p:cNvGraphicFramePr>
              <a:graphicFrameLocks noChangeAspect="1"/>
            </p:cNvGraphicFramePr>
            <p:nvPr>
              <p:extLst>
                <p:ext uri="{D42A27DB-BD31-4B8C-83A1-F6EECF244321}">
                  <p14:modId xmlns:p14="http://schemas.microsoft.com/office/powerpoint/2010/main" val="1082712352"/>
                </p:ext>
              </p:extLst>
            </p:nvPr>
          </p:nvGraphicFramePr>
          <p:xfrm>
            <a:off x="7633018" y="780736"/>
            <a:ext cx="1179512" cy="330200"/>
          </p:xfrm>
          <a:graphic>
            <a:graphicData uri="http://schemas.openxmlformats.org/presentationml/2006/ole">
              <mc:AlternateContent xmlns:mc="http://schemas.openxmlformats.org/markup-compatibility/2006">
                <mc:Choice xmlns:v="urn:schemas-microsoft-com:vml" Requires="v">
                  <p:oleObj spid="_x0000_s1820191" name="Equation" r:id="rId11" imgW="723900" imgH="203200" progId="Equation.DSMT4">
                    <p:embed/>
                  </p:oleObj>
                </mc:Choice>
                <mc:Fallback>
                  <p:oleObj name="Equation" r:id="rId11" imgW="723900" imgH="203200" progId="Equation.DSMT4">
                    <p:embed/>
                    <p:pic>
                      <p:nvPicPr>
                        <p:cNvPr id="0" name=""/>
                        <p:cNvPicPr>
                          <a:picLocks noChangeAspect="1" noChangeArrowheads="1"/>
                        </p:cNvPicPr>
                        <p:nvPr/>
                      </p:nvPicPr>
                      <p:blipFill>
                        <a:blip r:embed="rId12"/>
                        <a:srcRect/>
                        <a:stretch>
                          <a:fillRect/>
                        </a:stretch>
                      </p:blipFill>
                      <p:spPr bwMode="auto">
                        <a:xfrm>
                          <a:off x="7633018" y="780736"/>
                          <a:ext cx="117951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3" name="Object 2"/>
            <p:cNvGraphicFramePr>
              <a:graphicFrameLocks noChangeAspect="1"/>
            </p:cNvGraphicFramePr>
            <p:nvPr>
              <p:extLst>
                <p:ext uri="{D42A27DB-BD31-4B8C-83A1-F6EECF244321}">
                  <p14:modId xmlns:p14="http://schemas.microsoft.com/office/powerpoint/2010/main" val="1382923841"/>
                </p:ext>
              </p:extLst>
            </p:nvPr>
          </p:nvGraphicFramePr>
          <p:xfrm>
            <a:off x="3582511" y="1674340"/>
            <a:ext cx="207963" cy="301625"/>
          </p:xfrm>
          <a:graphic>
            <a:graphicData uri="http://schemas.openxmlformats.org/presentationml/2006/ole">
              <mc:AlternateContent xmlns:mc="http://schemas.openxmlformats.org/markup-compatibility/2006">
                <mc:Choice xmlns:v="urn:schemas-microsoft-com:vml" Requires="v">
                  <p:oleObj spid="_x0000_s1820192" name="Equation" r:id="rId13" imgW="114300" imgH="165100" progId="Equation.DSMT4">
                    <p:embed/>
                  </p:oleObj>
                </mc:Choice>
                <mc:Fallback>
                  <p:oleObj name="Equation" r:id="rId13" imgW="114300" imgH="165100" progId="Equation.DSMT4">
                    <p:embed/>
                    <p:pic>
                      <p:nvPicPr>
                        <p:cNvPr id="0" name=""/>
                        <p:cNvPicPr>
                          <a:picLocks noChangeAspect="1" noChangeArrowheads="1"/>
                        </p:cNvPicPr>
                        <p:nvPr/>
                      </p:nvPicPr>
                      <p:blipFill>
                        <a:blip r:embed="rId14"/>
                        <a:srcRect/>
                        <a:stretch>
                          <a:fillRect/>
                        </a:stretch>
                      </p:blipFill>
                      <p:spPr bwMode="auto">
                        <a:xfrm>
                          <a:off x="3582511" y="1674340"/>
                          <a:ext cx="207963"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136205" name="Text Box 21"/>
          <p:cNvSpPr txBox="1">
            <a:spLocks/>
          </p:cNvSpPr>
          <p:nvPr/>
        </p:nvSpPr>
        <p:spPr bwMode="auto">
          <a:xfrm>
            <a:off x="196850" y="2446974"/>
            <a:ext cx="8552180" cy="82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So formally defined</a:t>
            </a:r>
            <a:r>
              <a:rPr lang="en-US" sz="2000" dirty="0">
                <a:latin typeface="Times New Roman"/>
                <a:cs typeface="Times New Roman"/>
              </a:rPr>
              <a:t>, the MAGNITUDE of the torque      generated by the force on the wrench is mathematically equal to:</a:t>
            </a:r>
          </a:p>
        </p:txBody>
      </p:sp>
      <p:sp>
        <p:nvSpPr>
          <p:cNvPr id="136207" name="Rectangle 29"/>
          <p:cNvSpPr>
            <a:spLocks noChangeArrowheads="1"/>
          </p:cNvSpPr>
          <p:nvPr/>
        </p:nvSpPr>
        <p:spPr bwMode="auto">
          <a:xfrm>
            <a:off x="0" y="0"/>
            <a:ext cx="9144000" cy="68580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36208" name="TextBox 30"/>
          <p:cNvSpPr txBox="1">
            <a:spLocks noChangeArrowheads="1"/>
          </p:cNvSpPr>
          <p:nvPr/>
        </p:nvSpPr>
        <p:spPr bwMode="auto">
          <a:xfrm>
            <a:off x="8719662" y="6515100"/>
            <a:ext cx="389017"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37.)</a:t>
            </a:r>
          </a:p>
        </p:txBody>
      </p:sp>
      <p:sp>
        <p:nvSpPr>
          <p:cNvPr id="26" name="Text Box 21"/>
          <p:cNvSpPr txBox="1">
            <a:spLocks/>
          </p:cNvSpPr>
          <p:nvPr/>
        </p:nvSpPr>
        <p:spPr bwMode="auto">
          <a:xfrm>
            <a:off x="203200" y="3419124"/>
            <a:ext cx="871220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As can be seen</a:t>
            </a:r>
            <a:r>
              <a:rPr lang="en-US" sz="2000" dirty="0">
                <a:latin typeface="Times New Roman"/>
                <a:cs typeface="Times New Roman"/>
              </a:rPr>
              <a:t> in the graphic, the </a:t>
            </a:r>
            <a:r>
              <a:rPr lang="en-US" sz="2000" dirty="0">
                <a:solidFill>
                  <a:srgbClr val="0000FF"/>
                </a:solidFill>
                <a:latin typeface="Times New Roman"/>
                <a:cs typeface="Times New Roman"/>
              </a:rPr>
              <a:t>perpendicular component of the force </a:t>
            </a:r>
            <a:r>
              <a:rPr lang="en-US" sz="2000" dirty="0">
                <a:latin typeface="Times New Roman"/>
                <a:cs typeface="Times New Roman"/>
              </a:rPr>
              <a:t>is equal to:</a:t>
            </a:r>
          </a:p>
        </p:txBody>
      </p:sp>
      <p:sp>
        <p:nvSpPr>
          <p:cNvPr id="28" name="Text Box 21"/>
          <p:cNvSpPr txBox="1">
            <a:spLocks/>
          </p:cNvSpPr>
          <p:nvPr/>
        </p:nvSpPr>
        <p:spPr bwMode="auto">
          <a:xfrm>
            <a:off x="196850" y="4421824"/>
            <a:ext cx="8712200"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where    is defined as </a:t>
            </a:r>
            <a:r>
              <a:rPr lang="en-US" sz="2000" dirty="0">
                <a:solidFill>
                  <a:srgbClr val="0000FF"/>
                </a:solidFill>
                <a:latin typeface="Times New Roman"/>
                <a:cs typeface="Times New Roman"/>
              </a:rPr>
              <a:t>the angle between </a:t>
            </a:r>
            <a:r>
              <a:rPr lang="en-US" sz="2000" i="1" dirty="0">
                <a:solidFill>
                  <a:srgbClr val="FF0000"/>
                </a:solidFill>
                <a:latin typeface="Times New Roman"/>
                <a:cs typeface="Times New Roman"/>
              </a:rPr>
              <a:t>the line of the force </a:t>
            </a:r>
            <a:r>
              <a:rPr lang="en-US" sz="2000" dirty="0">
                <a:latin typeface="Times New Roman"/>
                <a:cs typeface="Times New Roman"/>
              </a:rPr>
              <a:t>and </a:t>
            </a:r>
            <a:r>
              <a:rPr lang="en-US" sz="2000" i="1" dirty="0">
                <a:solidFill>
                  <a:srgbClr val="FF0000"/>
                </a:solidFill>
                <a:latin typeface="Times New Roman"/>
                <a:cs typeface="Times New Roman"/>
              </a:rPr>
              <a:t>the line of the position vector    </a:t>
            </a:r>
            <a:r>
              <a:rPr lang="en-US" sz="2000" i="1" dirty="0">
                <a:latin typeface="Times New Roman"/>
                <a:cs typeface="Times New Roman"/>
              </a:rPr>
              <a:t>.  </a:t>
            </a:r>
            <a:r>
              <a:rPr lang="en-US" sz="2000" dirty="0">
                <a:latin typeface="Times New Roman"/>
                <a:cs typeface="Times New Roman"/>
              </a:rPr>
              <a:t>(This definition is going to be important later.)</a:t>
            </a:r>
          </a:p>
        </p:txBody>
      </p:sp>
      <p:graphicFrame>
        <p:nvGraphicFramePr>
          <p:cNvPr id="29" name="Object 2"/>
          <p:cNvGraphicFramePr>
            <a:graphicFrameLocks noChangeAspect="1"/>
          </p:cNvGraphicFramePr>
          <p:nvPr>
            <p:extLst>
              <p:ext uri="{D42A27DB-BD31-4B8C-83A1-F6EECF244321}">
                <p14:modId xmlns:p14="http://schemas.microsoft.com/office/powerpoint/2010/main" val="158149293"/>
              </p:ext>
            </p:extLst>
          </p:nvPr>
        </p:nvGraphicFramePr>
        <p:xfrm>
          <a:off x="1838007" y="4768052"/>
          <a:ext cx="207963" cy="301625"/>
        </p:xfrm>
        <a:graphic>
          <a:graphicData uri="http://schemas.openxmlformats.org/presentationml/2006/ole">
            <mc:AlternateContent xmlns:mc="http://schemas.openxmlformats.org/markup-compatibility/2006">
              <mc:Choice xmlns:v="urn:schemas-microsoft-com:vml" Requires="v">
                <p:oleObj spid="_x0000_s1820193" name="Equation" r:id="rId15" imgW="114300" imgH="165100" progId="Equation.DSMT4">
                  <p:embed/>
                </p:oleObj>
              </mc:Choice>
              <mc:Fallback>
                <p:oleObj name="Equation" r:id="rId15" imgW="114300" imgH="165100" progId="Equation.DSMT4">
                  <p:embed/>
                  <p:pic>
                    <p:nvPicPr>
                      <p:cNvPr id="0" name=""/>
                      <p:cNvPicPr>
                        <a:picLocks noChangeAspect="1" noChangeArrowheads="1"/>
                      </p:cNvPicPr>
                      <p:nvPr/>
                    </p:nvPicPr>
                    <p:blipFill>
                      <a:blip r:embed="rId14"/>
                      <a:srcRect/>
                      <a:stretch>
                        <a:fillRect/>
                      </a:stretch>
                    </p:blipFill>
                    <p:spPr bwMode="auto">
                      <a:xfrm>
                        <a:off x="1838007" y="4768052"/>
                        <a:ext cx="207963"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0" name="Object 2"/>
          <p:cNvGraphicFramePr>
            <a:graphicFrameLocks noChangeAspect="1"/>
          </p:cNvGraphicFramePr>
          <p:nvPr>
            <p:extLst>
              <p:ext uri="{D42A27DB-BD31-4B8C-83A1-F6EECF244321}">
                <p14:modId xmlns:p14="http://schemas.microsoft.com/office/powerpoint/2010/main" val="3917101485"/>
              </p:ext>
            </p:extLst>
          </p:nvPr>
        </p:nvGraphicFramePr>
        <p:xfrm>
          <a:off x="910590" y="4480714"/>
          <a:ext cx="230187" cy="325438"/>
        </p:xfrm>
        <a:graphic>
          <a:graphicData uri="http://schemas.openxmlformats.org/presentationml/2006/ole">
            <mc:AlternateContent xmlns:mc="http://schemas.openxmlformats.org/markup-compatibility/2006">
              <mc:Choice xmlns:v="urn:schemas-microsoft-com:vml" Requires="v">
                <p:oleObj spid="_x0000_s1820194" name="Equation" r:id="rId16" imgW="127000" imgH="177800" progId="Equation.DSMT4">
                  <p:embed/>
                </p:oleObj>
              </mc:Choice>
              <mc:Fallback>
                <p:oleObj name="Equation" r:id="rId16" imgW="127000" imgH="177800" progId="Equation.DSMT4">
                  <p:embed/>
                  <p:pic>
                    <p:nvPicPr>
                      <p:cNvPr id="0" name=""/>
                      <p:cNvPicPr>
                        <a:picLocks noChangeAspect="1" noChangeArrowheads="1"/>
                      </p:cNvPicPr>
                      <p:nvPr/>
                    </p:nvPicPr>
                    <p:blipFill>
                      <a:blip r:embed="rId17"/>
                      <a:srcRect/>
                      <a:stretch>
                        <a:fillRect/>
                      </a:stretch>
                    </p:blipFill>
                    <p:spPr bwMode="auto">
                      <a:xfrm>
                        <a:off x="910590" y="4480714"/>
                        <a:ext cx="230187" cy="32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1" name="Text Box 21"/>
          <p:cNvSpPr txBox="1">
            <a:spLocks/>
          </p:cNvSpPr>
          <p:nvPr/>
        </p:nvSpPr>
        <p:spPr bwMode="auto">
          <a:xfrm>
            <a:off x="167482" y="5271701"/>
            <a:ext cx="855218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This means</a:t>
            </a:r>
            <a:r>
              <a:rPr lang="en-US" sz="2000" dirty="0">
                <a:latin typeface="Times New Roman"/>
                <a:cs typeface="Times New Roman"/>
              </a:rPr>
              <a:t> the torque can also be written as:</a:t>
            </a:r>
          </a:p>
        </p:txBody>
      </p:sp>
      <p:graphicFrame>
        <p:nvGraphicFramePr>
          <p:cNvPr id="32" name="Object 7"/>
          <p:cNvGraphicFramePr>
            <a:graphicFrameLocks noChangeAspect="1"/>
          </p:cNvGraphicFramePr>
          <p:nvPr>
            <p:extLst>
              <p:ext uri="{D42A27DB-BD31-4B8C-83A1-F6EECF244321}">
                <p14:modId xmlns:p14="http://schemas.microsoft.com/office/powerpoint/2010/main" val="4280994476"/>
              </p:ext>
            </p:extLst>
          </p:nvPr>
        </p:nvGraphicFramePr>
        <p:xfrm>
          <a:off x="5487988" y="5522913"/>
          <a:ext cx="1597025" cy="887412"/>
        </p:xfrm>
        <a:graphic>
          <a:graphicData uri="http://schemas.openxmlformats.org/presentationml/2006/ole">
            <mc:AlternateContent xmlns:mc="http://schemas.openxmlformats.org/markup-compatibility/2006">
              <mc:Choice xmlns:v="urn:schemas-microsoft-com:vml" Requires="v">
                <p:oleObj spid="_x0000_s1820195" name="Equation" r:id="rId18" imgW="876300" imgH="482600" progId="Equation.DSMT4">
                  <p:embed/>
                </p:oleObj>
              </mc:Choice>
              <mc:Fallback>
                <p:oleObj name="Equation" r:id="rId18" imgW="876300" imgH="482600" progId="Equation.DSMT4">
                  <p:embed/>
                  <p:pic>
                    <p:nvPicPr>
                      <p:cNvPr id="0" name=""/>
                      <p:cNvPicPr>
                        <a:picLocks noChangeAspect="1" noChangeArrowheads="1"/>
                      </p:cNvPicPr>
                      <p:nvPr/>
                    </p:nvPicPr>
                    <p:blipFill>
                      <a:blip r:embed="rId19"/>
                      <a:srcRect/>
                      <a:stretch>
                        <a:fillRect/>
                      </a:stretch>
                    </p:blipFill>
                    <p:spPr bwMode="auto">
                      <a:xfrm>
                        <a:off x="5487988" y="5522913"/>
                        <a:ext cx="1597025" cy="887412"/>
                      </a:xfrm>
                      <a:prstGeom prst="rect">
                        <a:avLst/>
                      </a:prstGeom>
                      <a:noFill/>
                      <a:ln>
                        <a:noFill/>
                      </a:ln>
                      <a:effectLst/>
                    </p:spPr>
                  </p:pic>
                </p:oleObj>
              </mc:Fallback>
            </mc:AlternateContent>
          </a:graphicData>
        </a:graphic>
      </p:graphicFrame>
      <p:graphicFrame>
        <p:nvGraphicFramePr>
          <p:cNvPr id="34" name="Object 6"/>
          <p:cNvGraphicFramePr>
            <a:graphicFrameLocks noChangeAspect="1"/>
          </p:cNvGraphicFramePr>
          <p:nvPr>
            <p:extLst>
              <p:ext uri="{D42A27DB-BD31-4B8C-83A1-F6EECF244321}">
                <p14:modId xmlns:p14="http://schemas.microsoft.com/office/powerpoint/2010/main" val="3227101531"/>
              </p:ext>
            </p:extLst>
          </p:nvPr>
        </p:nvGraphicFramePr>
        <p:xfrm>
          <a:off x="3628230" y="3938587"/>
          <a:ext cx="1273969" cy="356643"/>
        </p:xfrm>
        <a:graphic>
          <a:graphicData uri="http://schemas.openxmlformats.org/presentationml/2006/ole">
            <mc:AlternateContent xmlns:mc="http://schemas.openxmlformats.org/markup-compatibility/2006">
              <mc:Choice xmlns:v="urn:schemas-microsoft-com:vml" Requires="v">
                <p:oleObj spid="_x0000_s1820196" name="Equation" r:id="rId20" imgW="723900" imgH="203200" progId="Equation.DSMT4">
                  <p:embed/>
                </p:oleObj>
              </mc:Choice>
              <mc:Fallback>
                <p:oleObj name="Equation" r:id="rId20" imgW="723900" imgH="203200" progId="Equation.DSMT4">
                  <p:embed/>
                  <p:pic>
                    <p:nvPicPr>
                      <p:cNvPr id="0" name=""/>
                      <p:cNvPicPr>
                        <a:picLocks noChangeAspect="1" noChangeArrowheads="1"/>
                      </p:cNvPicPr>
                      <p:nvPr/>
                    </p:nvPicPr>
                    <p:blipFill>
                      <a:blip r:embed="rId21"/>
                      <a:srcRect/>
                      <a:stretch>
                        <a:fillRect/>
                      </a:stretch>
                    </p:blipFill>
                    <p:spPr bwMode="auto">
                      <a:xfrm>
                        <a:off x="3628230" y="3938587"/>
                        <a:ext cx="1273969" cy="356643"/>
                      </a:xfrm>
                      <a:prstGeom prst="rect">
                        <a:avLst/>
                      </a:prstGeom>
                      <a:noFill/>
                      <a:ln>
                        <a:noFill/>
                      </a:ln>
                      <a:effectLst/>
                    </p:spPr>
                  </p:pic>
                </p:oleObj>
              </mc:Fallback>
            </mc:AlternateContent>
          </a:graphicData>
        </a:graphic>
      </p:graphicFrame>
      <p:graphicFrame>
        <p:nvGraphicFramePr>
          <p:cNvPr id="35" name="Object 7"/>
          <p:cNvGraphicFramePr>
            <a:graphicFrameLocks noChangeAspect="1"/>
          </p:cNvGraphicFramePr>
          <p:nvPr>
            <p:extLst>
              <p:ext uri="{D42A27DB-BD31-4B8C-83A1-F6EECF244321}">
                <p14:modId xmlns:p14="http://schemas.microsoft.com/office/powerpoint/2010/main" val="263982385"/>
              </p:ext>
            </p:extLst>
          </p:nvPr>
        </p:nvGraphicFramePr>
        <p:xfrm>
          <a:off x="6565372" y="2524653"/>
          <a:ext cx="303212" cy="420687"/>
        </p:xfrm>
        <a:graphic>
          <a:graphicData uri="http://schemas.openxmlformats.org/presentationml/2006/ole">
            <mc:AlternateContent xmlns:mc="http://schemas.openxmlformats.org/markup-compatibility/2006">
              <mc:Choice xmlns:v="urn:schemas-microsoft-com:vml" Requires="v">
                <p:oleObj spid="_x0000_s1820197" name="Equation" r:id="rId22" imgW="165100" imgH="228600" progId="Equation.DSMT4">
                  <p:embed/>
                </p:oleObj>
              </mc:Choice>
              <mc:Fallback>
                <p:oleObj name="Equation" r:id="rId22" imgW="165100" imgH="228600" progId="Equation.DSMT4">
                  <p:embed/>
                  <p:pic>
                    <p:nvPicPr>
                      <p:cNvPr id="0" name=""/>
                      <p:cNvPicPr>
                        <a:picLocks noChangeAspect="1" noChangeArrowheads="1"/>
                      </p:cNvPicPr>
                      <p:nvPr/>
                    </p:nvPicPr>
                    <p:blipFill>
                      <a:blip r:embed="rId23"/>
                      <a:srcRect/>
                      <a:stretch>
                        <a:fillRect/>
                      </a:stretch>
                    </p:blipFill>
                    <p:spPr bwMode="auto">
                      <a:xfrm>
                        <a:off x="6565372" y="2524653"/>
                        <a:ext cx="303212" cy="4206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2105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par>
                                <p:cTn id="17" presetID="9"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par>
                                <p:cTn id="25" presetID="9"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5" name="Object 3"/>
          <p:cNvGraphicFramePr>
            <a:graphicFrameLocks noChangeAspect="1"/>
          </p:cNvGraphicFramePr>
          <p:nvPr>
            <p:extLst>
              <p:ext uri="{D42A27DB-BD31-4B8C-83A1-F6EECF244321}">
                <p14:modId xmlns:p14="http://schemas.microsoft.com/office/powerpoint/2010/main" val="2611837724"/>
              </p:ext>
            </p:extLst>
          </p:nvPr>
        </p:nvGraphicFramePr>
        <p:xfrm>
          <a:off x="7296150" y="800100"/>
          <a:ext cx="949325" cy="465138"/>
        </p:xfrm>
        <a:graphic>
          <a:graphicData uri="http://schemas.openxmlformats.org/presentationml/2006/ole">
            <mc:AlternateContent xmlns:mc="http://schemas.openxmlformats.org/markup-compatibility/2006">
              <mc:Choice xmlns:v="urn:schemas-microsoft-com:vml" Requires="v">
                <p:oleObj spid="_x0000_s1377380" name="Equation" r:id="rId3" imgW="571500" imgH="279400" progId="Equation.DSMT4">
                  <p:embed/>
                </p:oleObj>
              </mc:Choice>
              <mc:Fallback>
                <p:oleObj name="Equation" r:id="rId3" imgW="571500" imgH="279400" progId="Equation.DSMT4">
                  <p:embed/>
                  <p:pic>
                    <p:nvPicPr>
                      <p:cNvPr id="0" name=""/>
                      <p:cNvPicPr>
                        <a:picLocks noChangeAspect="1" noChangeArrowheads="1"/>
                      </p:cNvPicPr>
                      <p:nvPr/>
                    </p:nvPicPr>
                    <p:blipFill>
                      <a:blip r:embed="rId4"/>
                      <a:srcRect/>
                      <a:stretch>
                        <a:fillRect/>
                      </a:stretch>
                    </p:blipFill>
                    <p:spPr bwMode="auto">
                      <a:xfrm>
                        <a:off x="7296150" y="800100"/>
                        <a:ext cx="949325" cy="465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6205" name="Text Box 21"/>
          <p:cNvSpPr txBox="1">
            <a:spLocks/>
          </p:cNvSpPr>
          <p:nvPr/>
        </p:nvSpPr>
        <p:spPr bwMode="auto">
          <a:xfrm>
            <a:off x="167482" y="195421"/>
            <a:ext cx="8552180" cy="51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In fact</a:t>
            </a:r>
            <a:r>
              <a:rPr lang="en-US" sz="2000" dirty="0">
                <a:latin typeface="Times New Roman"/>
                <a:cs typeface="Times New Roman"/>
              </a:rPr>
              <a:t>, there are </a:t>
            </a:r>
            <a:r>
              <a:rPr lang="en-US" sz="2000" dirty="0">
                <a:solidFill>
                  <a:srgbClr val="0000FF"/>
                </a:solidFill>
                <a:latin typeface="Times New Roman"/>
                <a:cs typeface="Times New Roman"/>
              </a:rPr>
              <a:t>three ways </a:t>
            </a:r>
            <a:r>
              <a:rPr lang="en-US" sz="2000" dirty="0">
                <a:latin typeface="Times New Roman"/>
                <a:cs typeface="Times New Roman"/>
              </a:rPr>
              <a:t>to </a:t>
            </a:r>
            <a:r>
              <a:rPr lang="en-US" sz="2000" dirty="0">
                <a:solidFill>
                  <a:srgbClr val="0000FF"/>
                </a:solidFill>
                <a:latin typeface="Times New Roman"/>
                <a:cs typeface="Times New Roman"/>
              </a:rPr>
              <a:t>calculate a torque using polar information</a:t>
            </a:r>
            <a:r>
              <a:rPr lang="en-US" sz="2000" dirty="0">
                <a:latin typeface="Times New Roman"/>
                <a:cs typeface="Times New Roman"/>
              </a:rPr>
              <a:t>:</a:t>
            </a:r>
          </a:p>
        </p:txBody>
      </p:sp>
      <p:grpSp>
        <p:nvGrpSpPr>
          <p:cNvPr id="136200" name="Group 2"/>
          <p:cNvGrpSpPr>
            <a:grpSpLocks/>
          </p:cNvGrpSpPr>
          <p:nvPr/>
        </p:nvGrpSpPr>
        <p:grpSpPr bwMode="auto">
          <a:xfrm>
            <a:off x="4792022" y="1323201"/>
            <a:ext cx="3650070" cy="902265"/>
            <a:chOff x="912" y="1680"/>
            <a:chExt cx="4272" cy="1056"/>
          </a:xfrm>
        </p:grpSpPr>
        <p:sp>
          <p:nvSpPr>
            <p:cNvPr id="136211" name="Rectangle 3"/>
            <p:cNvSpPr>
              <a:spLocks/>
            </p:cNvSpPr>
            <p:nvPr/>
          </p:nvSpPr>
          <p:spPr bwMode="auto">
            <a:xfrm>
              <a:off x="1872" y="2064"/>
              <a:ext cx="3312" cy="336"/>
            </a:xfrm>
            <a:prstGeom prst="rect">
              <a:avLst/>
            </a:prstGeom>
            <a:solidFill>
              <a:srgbClr val="FCFF23"/>
            </a:solidFill>
            <a:ln w="25400">
              <a:solidFill>
                <a:srgbClr val="000000"/>
              </a:solidFill>
              <a:miter lim="800000"/>
              <a:headEnd/>
              <a:tailEnd/>
            </a:ln>
          </p:spPr>
          <p:txBody>
            <a:bodyPr wrap="none" anchor="ctr"/>
            <a:lstStyle/>
            <a:p>
              <a:endParaRPr lang="en-US"/>
            </a:p>
          </p:txBody>
        </p:sp>
        <p:sp>
          <p:nvSpPr>
            <p:cNvPr id="136212" name="Oval 4"/>
            <p:cNvSpPr>
              <a:spLocks/>
            </p:cNvSpPr>
            <p:nvPr/>
          </p:nvSpPr>
          <p:spPr bwMode="auto">
            <a:xfrm>
              <a:off x="960" y="1680"/>
              <a:ext cx="960" cy="1056"/>
            </a:xfrm>
            <a:prstGeom prst="ellipse">
              <a:avLst/>
            </a:prstGeom>
            <a:solidFill>
              <a:srgbClr val="FCFF23"/>
            </a:solidFill>
            <a:ln w="25400">
              <a:solidFill>
                <a:srgbClr val="000000"/>
              </a:solidFill>
              <a:round/>
              <a:headEnd/>
              <a:tailEnd/>
            </a:ln>
          </p:spPr>
          <p:txBody>
            <a:bodyPr wrap="none" anchor="ctr"/>
            <a:lstStyle/>
            <a:p>
              <a:endParaRPr lang="en-US"/>
            </a:p>
          </p:txBody>
        </p:sp>
        <p:sp>
          <p:nvSpPr>
            <p:cNvPr id="136213" name="Rectangle 5"/>
            <p:cNvSpPr>
              <a:spLocks/>
            </p:cNvSpPr>
            <p:nvPr/>
          </p:nvSpPr>
          <p:spPr bwMode="auto">
            <a:xfrm>
              <a:off x="912" y="2064"/>
              <a:ext cx="192" cy="336"/>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36214" name="Line 6"/>
            <p:cNvSpPr>
              <a:spLocks noChangeShapeType="1"/>
            </p:cNvSpPr>
            <p:nvPr/>
          </p:nvSpPr>
          <p:spPr bwMode="auto">
            <a:xfrm>
              <a:off x="960" y="2064"/>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15" name="Line 7"/>
            <p:cNvSpPr>
              <a:spLocks noChangeShapeType="1"/>
            </p:cNvSpPr>
            <p:nvPr/>
          </p:nvSpPr>
          <p:spPr bwMode="auto">
            <a:xfrm>
              <a:off x="960" y="2400"/>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16" name="Line 8"/>
            <p:cNvSpPr>
              <a:spLocks noChangeShapeType="1"/>
            </p:cNvSpPr>
            <p:nvPr/>
          </p:nvSpPr>
          <p:spPr bwMode="auto">
            <a:xfrm flipV="1">
              <a:off x="1440" y="2064"/>
              <a:ext cx="0" cy="33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17" name="Rectangle 9"/>
            <p:cNvSpPr>
              <a:spLocks/>
            </p:cNvSpPr>
            <p:nvPr/>
          </p:nvSpPr>
          <p:spPr bwMode="auto">
            <a:xfrm>
              <a:off x="1104" y="2064"/>
              <a:ext cx="336" cy="336"/>
            </a:xfrm>
            <a:prstGeom prst="rect">
              <a:avLst/>
            </a:prstGeom>
            <a:solidFill>
              <a:srgbClr val="119922"/>
            </a:solidFill>
            <a:ln w="25400">
              <a:solidFill>
                <a:srgbClr val="000000"/>
              </a:solidFill>
              <a:miter lim="800000"/>
              <a:headEnd/>
              <a:tailEnd/>
            </a:ln>
          </p:spPr>
          <p:txBody>
            <a:bodyPr wrap="none" anchor="ctr"/>
            <a:lstStyle/>
            <a:p>
              <a:endParaRPr lang="en-US"/>
            </a:p>
          </p:txBody>
        </p:sp>
      </p:grpSp>
      <p:sp>
        <p:nvSpPr>
          <p:cNvPr id="136201" name="Line 10"/>
          <p:cNvSpPr>
            <a:spLocks noChangeShapeType="1"/>
          </p:cNvSpPr>
          <p:nvPr/>
        </p:nvSpPr>
        <p:spPr bwMode="auto">
          <a:xfrm>
            <a:off x="5079106" y="1774334"/>
            <a:ext cx="2501733" cy="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136202" name="Line 11"/>
          <p:cNvSpPr>
            <a:spLocks noChangeShapeType="1"/>
          </p:cNvSpPr>
          <p:nvPr/>
        </p:nvSpPr>
        <p:spPr bwMode="auto">
          <a:xfrm flipV="1">
            <a:off x="7580839" y="831057"/>
            <a:ext cx="1271373" cy="94327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136206" name="Freeform 27"/>
          <p:cNvSpPr>
            <a:spLocks/>
          </p:cNvSpPr>
          <p:nvPr/>
        </p:nvSpPr>
        <p:spPr bwMode="auto">
          <a:xfrm>
            <a:off x="7908936" y="1528262"/>
            <a:ext cx="88859" cy="246072"/>
          </a:xfrm>
          <a:custGeom>
            <a:avLst/>
            <a:gdLst>
              <a:gd name="T0" fmla="*/ 0 w 104"/>
              <a:gd name="T1" fmla="*/ 0 h 288"/>
              <a:gd name="T2" fmla="*/ 2147483647 w 104"/>
              <a:gd name="T3" fmla="*/ 2147483647 h 288"/>
              <a:gd name="T4" fmla="*/ 2147483647 w 104"/>
              <a:gd name="T5" fmla="*/ 2147483647 h 288"/>
              <a:gd name="T6" fmla="*/ 2147483647 w 104"/>
              <a:gd name="T7" fmla="*/ 2147483647 h 288"/>
              <a:gd name="T8" fmla="*/ 0 60000 65536"/>
              <a:gd name="T9" fmla="*/ 0 60000 65536"/>
              <a:gd name="T10" fmla="*/ 0 60000 65536"/>
              <a:gd name="T11" fmla="*/ 0 60000 65536"/>
              <a:gd name="T12" fmla="*/ 0 w 104"/>
              <a:gd name="T13" fmla="*/ 0 h 288"/>
              <a:gd name="T14" fmla="*/ 104 w 104"/>
              <a:gd name="T15" fmla="*/ 288 h 288"/>
            </a:gdLst>
            <a:ahLst/>
            <a:cxnLst>
              <a:cxn ang="T8">
                <a:pos x="T0" y="T1"/>
              </a:cxn>
              <a:cxn ang="T9">
                <a:pos x="T2" y="T3"/>
              </a:cxn>
              <a:cxn ang="T10">
                <a:pos x="T4" y="T5"/>
              </a:cxn>
              <a:cxn ang="T11">
                <a:pos x="T6" y="T7"/>
              </a:cxn>
            </a:cxnLst>
            <a:rect l="T12" t="T13" r="T14" b="T15"/>
            <a:pathLst>
              <a:path w="104" h="288">
                <a:moveTo>
                  <a:pt x="0" y="0"/>
                </a:moveTo>
                <a:cubicBezTo>
                  <a:pt x="16" y="32"/>
                  <a:pt x="32" y="64"/>
                  <a:pt x="48" y="96"/>
                </a:cubicBezTo>
                <a:cubicBezTo>
                  <a:pt x="64" y="128"/>
                  <a:pt x="88" y="160"/>
                  <a:pt x="96" y="192"/>
                </a:cubicBezTo>
                <a:cubicBezTo>
                  <a:pt x="104" y="224"/>
                  <a:pt x="96" y="272"/>
                  <a:pt x="96" y="288"/>
                </a:cubicBezTo>
              </a:path>
            </a:pathLst>
          </a:custGeom>
          <a:noFill/>
          <a:ln w="12700" cmpd="sng">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graphicFrame>
        <p:nvGraphicFramePr>
          <p:cNvPr id="136197" name="Object 5"/>
          <p:cNvGraphicFramePr>
            <a:graphicFrameLocks noChangeAspect="1"/>
          </p:cNvGraphicFramePr>
          <p:nvPr>
            <p:extLst>
              <p:ext uri="{D42A27DB-BD31-4B8C-83A1-F6EECF244321}">
                <p14:modId xmlns:p14="http://schemas.microsoft.com/office/powerpoint/2010/main" val="2489796896"/>
              </p:ext>
            </p:extLst>
          </p:nvPr>
        </p:nvGraphicFramePr>
        <p:xfrm>
          <a:off x="8120063" y="1345845"/>
          <a:ext cx="788987" cy="332559"/>
        </p:xfrm>
        <a:graphic>
          <a:graphicData uri="http://schemas.openxmlformats.org/presentationml/2006/ole">
            <mc:AlternateContent xmlns:mc="http://schemas.openxmlformats.org/markup-compatibility/2006">
              <mc:Choice xmlns:v="urn:schemas-microsoft-com:vml" Requires="v">
                <p:oleObj spid="_x0000_s1377381" name="Equation" r:id="rId5" imgW="482600" imgH="203200" progId="Equation.DSMT4">
                  <p:embed/>
                </p:oleObj>
              </mc:Choice>
              <mc:Fallback>
                <p:oleObj name="Equation" r:id="rId5" imgW="482600" imgH="203200" progId="Equation.DSMT4">
                  <p:embed/>
                  <p:pic>
                    <p:nvPicPr>
                      <p:cNvPr id="0" name=""/>
                      <p:cNvPicPr>
                        <a:picLocks noChangeAspect="1" noChangeArrowheads="1"/>
                      </p:cNvPicPr>
                      <p:nvPr/>
                    </p:nvPicPr>
                    <p:blipFill>
                      <a:blip r:embed="rId6"/>
                      <a:srcRect/>
                      <a:stretch>
                        <a:fillRect/>
                      </a:stretch>
                    </p:blipFill>
                    <p:spPr bwMode="auto">
                      <a:xfrm>
                        <a:off x="8120063" y="1345845"/>
                        <a:ext cx="788987" cy="332559"/>
                      </a:xfrm>
                      <a:prstGeom prst="rect">
                        <a:avLst/>
                      </a:prstGeom>
                      <a:noFill/>
                      <a:ln>
                        <a:noFill/>
                      </a:ln>
                      <a:effectLst/>
                    </p:spPr>
                  </p:pic>
                </p:oleObj>
              </mc:Fallback>
            </mc:AlternateContent>
          </a:graphicData>
        </a:graphic>
      </p:graphicFrame>
      <p:sp>
        <p:nvSpPr>
          <p:cNvPr id="136207" name="Rectangle 29"/>
          <p:cNvSpPr>
            <a:spLocks noChangeArrowheads="1"/>
          </p:cNvSpPr>
          <p:nvPr/>
        </p:nvSpPr>
        <p:spPr bwMode="auto">
          <a:xfrm>
            <a:off x="0" y="0"/>
            <a:ext cx="9144000" cy="68580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36208" name="TextBox 30"/>
          <p:cNvSpPr txBox="1">
            <a:spLocks noChangeArrowheads="1"/>
          </p:cNvSpPr>
          <p:nvPr/>
        </p:nvSpPr>
        <p:spPr bwMode="auto">
          <a:xfrm>
            <a:off x="8719662" y="6515100"/>
            <a:ext cx="389017"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38.)</a:t>
            </a:r>
          </a:p>
        </p:txBody>
      </p:sp>
      <p:sp>
        <p:nvSpPr>
          <p:cNvPr id="26" name="Text Box 21"/>
          <p:cNvSpPr txBox="1">
            <a:spLocks/>
          </p:cNvSpPr>
          <p:nvPr/>
        </p:nvSpPr>
        <p:spPr bwMode="auto">
          <a:xfrm>
            <a:off x="510262" y="973249"/>
            <a:ext cx="3617238"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Definition approach:</a:t>
            </a:r>
            <a:endParaRPr lang="en-US" sz="2000" dirty="0">
              <a:latin typeface="Times New Roman"/>
              <a:cs typeface="Times New Roman"/>
            </a:endParaRPr>
          </a:p>
        </p:txBody>
      </p:sp>
      <p:graphicFrame>
        <p:nvGraphicFramePr>
          <p:cNvPr id="32" name="Object 7"/>
          <p:cNvGraphicFramePr>
            <a:graphicFrameLocks noChangeAspect="1"/>
          </p:cNvGraphicFramePr>
          <p:nvPr>
            <p:extLst>
              <p:ext uri="{D42A27DB-BD31-4B8C-83A1-F6EECF244321}">
                <p14:modId xmlns:p14="http://schemas.microsoft.com/office/powerpoint/2010/main" val="2715487504"/>
              </p:ext>
            </p:extLst>
          </p:nvPr>
        </p:nvGraphicFramePr>
        <p:xfrm>
          <a:off x="1106488" y="1528763"/>
          <a:ext cx="2662237" cy="1047750"/>
        </p:xfrm>
        <a:graphic>
          <a:graphicData uri="http://schemas.openxmlformats.org/presentationml/2006/ole">
            <mc:AlternateContent xmlns:mc="http://schemas.openxmlformats.org/markup-compatibility/2006">
              <mc:Choice xmlns:v="urn:schemas-microsoft-com:vml" Requires="v">
                <p:oleObj spid="_x0000_s1377382" name="Equation" r:id="rId7" imgW="1460500" imgH="571500" progId="Equation.DSMT4">
                  <p:embed/>
                </p:oleObj>
              </mc:Choice>
              <mc:Fallback>
                <p:oleObj name="Equation" r:id="rId7" imgW="1460500" imgH="571500" progId="Equation.DSMT4">
                  <p:embed/>
                  <p:pic>
                    <p:nvPicPr>
                      <p:cNvPr id="0" name=""/>
                      <p:cNvPicPr>
                        <a:picLocks noChangeAspect="1" noChangeArrowheads="1"/>
                      </p:cNvPicPr>
                      <p:nvPr/>
                    </p:nvPicPr>
                    <p:blipFill>
                      <a:blip r:embed="rId8"/>
                      <a:srcRect/>
                      <a:stretch>
                        <a:fillRect/>
                      </a:stretch>
                    </p:blipFill>
                    <p:spPr bwMode="auto">
                      <a:xfrm>
                        <a:off x="1106488" y="1528763"/>
                        <a:ext cx="2662237" cy="1047750"/>
                      </a:xfrm>
                      <a:prstGeom prst="rect">
                        <a:avLst/>
                      </a:prstGeom>
                      <a:noFill/>
                      <a:ln>
                        <a:noFill/>
                      </a:ln>
                      <a:effectLst/>
                    </p:spPr>
                  </p:pic>
                </p:oleObj>
              </mc:Fallback>
            </mc:AlternateContent>
          </a:graphicData>
        </a:graphic>
      </p:graphicFrame>
      <p:graphicFrame>
        <p:nvGraphicFramePr>
          <p:cNvPr id="33" name="Object 2"/>
          <p:cNvGraphicFramePr>
            <a:graphicFrameLocks noChangeAspect="1"/>
          </p:cNvGraphicFramePr>
          <p:nvPr>
            <p:extLst>
              <p:ext uri="{D42A27DB-BD31-4B8C-83A1-F6EECF244321}">
                <p14:modId xmlns:p14="http://schemas.microsoft.com/office/powerpoint/2010/main" val="3772484762"/>
              </p:ext>
            </p:extLst>
          </p:nvPr>
        </p:nvGraphicFramePr>
        <p:xfrm>
          <a:off x="6137275" y="1295400"/>
          <a:ext cx="1025525" cy="417513"/>
        </p:xfrm>
        <a:graphic>
          <a:graphicData uri="http://schemas.openxmlformats.org/presentationml/2006/ole">
            <mc:AlternateContent xmlns:mc="http://schemas.openxmlformats.org/markup-compatibility/2006">
              <mc:Choice xmlns:v="urn:schemas-microsoft-com:vml" Requires="v">
                <p:oleObj spid="_x0000_s1377383" name="Equation" r:id="rId9" imgW="558800" imgH="228600" progId="Equation.DSMT4">
                  <p:embed/>
                </p:oleObj>
              </mc:Choice>
              <mc:Fallback>
                <p:oleObj name="Equation" r:id="rId9" imgW="558800" imgH="228600" progId="Equation.DSMT4">
                  <p:embed/>
                  <p:pic>
                    <p:nvPicPr>
                      <p:cNvPr id="0" name=""/>
                      <p:cNvPicPr>
                        <a:picLocks noChangeAspect="1" noChangeArrowheads="1"/>
                      </p:cNvPicPr>
                      <p:nvPr/>
                    </p:nvPicPr>
                    <p:blipFill>
                      <a:blip r:embed="rId10"/>
                      <a:srcRect/>
                      <a:stretch>
                        <a:fillRect/>
                      </a:stretch>
                    </p:blipFill>
                    <p:spPr bwMode="auto">
                      <a:xfrm>
                        <a:off x="6137275" y="1295400"/>
                        <a:ext cx="1025525" cy="417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34" name="Group 33"/>
          <p:cNvGrpSpPr/>
          <p:nvPr/>
        </p:nvGrpSpPr>
        <p:grpSpPr>
          <a:xfrm>
            <a:off x="4792022" y="2430526"/>
            <a:ext cx="4060190" cy="1394409"/>
            <a:chOff x="674370" y="831057"/>
            <a:chExt cx="6789420" cy="2331720"/>
          </a:xfrm>
        </p:grpSpPr>
        <p:grpSp>
          <p:nvGrpSpPr>
            <p:cNvPr id="35" name="Group 2"/>
            <p:cNvGrpSpPr>
              <a:grpSpLocks/>
            </p:cNvGrpSpPr>
            <p:nvPr/>
          </p:nvGrpSpPr>
          <p:grpSpPr bwMode="auto">
            <a:xfrm>
              <a:off x="674370" y="1654017"/>
              <a:ext cx="6103620" cy="1508760"/>
              <a:chOff x="912" y="1680"/>
              <a:chExt cx="4272" cy="1056"/>
            </a:xfrm>
          </p:grpSpPr>
          <p:sp>
            <p:nvSpPr>
              <p:cNvPr id="41" name="Rectangle 3"/>
              <p:cNvSpPr>
                <a:spLocks/>
              </p:cNvSpPr>
              <p:nvPr/>
            </p:nvSpPr>
            <p:spPr bwMode="auto">
              <a:xfrm>
                <a:off x="1872" y="2064"/>
                <a:ext cx="3312" cy="336"/>
              </a:xfrm>
              <a:prstGeom prst="rect">
                <a:avLst/>
              </a:prstGeom>
              <a:solidFill>
                <a:srgbClr val="FCFF23"/>
              </a:solidFill>
              <a:ln w="25400">
                <a:solidFill>
                  <a:srgbClr val="000000"/>
                </a:solidFill>
                <a:miter lim="800000"/>
                <a:headEnd/>
                <a:tailEnd/>
              </a:ln>
            </p:spPr>
            <p:txBody>
              <a:bodyPr wrap="none" anchor="ctr"/>
              <a:lstStyle/>
              <a:p>
                <a:endParaRPr lang="en-US"/>
              </a:p>
            </p:txBody>
          </p:sp>
          <p:sp>
            <p:nvSpPr>
              <p:cNvPr id="42" name="Oval 4"/>
              <p:cNvSpPr>
                <a:spLocks/>
              </p:cNvSpPr>
              <p:nvPr/>
            </p:nvSpPr>
            <p:spPr bwMode="auto">
              <a:xfrm>
                <a:off x="960" y="1680"/>
                <a:ext cx="960" cy="1056"/>
              </a:xfrm>
              <a:prstGeom prst="ellipse">
                <a:avLst/>
              </a:prstGeom>
              <a:solidFill>
                <a:srgbClr val="FCFF23"/>
              </a:solidFill>
              <a:ln w="25400">
                <a:solidFill>
                  <a:srgbClr val="000000"/>
                </a:solidFill>
                <a:round/>
                <a:headEnd/>
                <a:tailEnd/>
              </a:ln>
            </p:spPr>
            <p:txBody>
              <a:bodyPr wrap="none" anchor="ctr"/>
              <a:lstStyle/>
              <a:p>
                <a:endParaRPr lang="en-US"/>
              </a:p>
            </p:txBody>
          </p:sp>
          <p:sp>
            <p:nvSpPr>
              <p:cNvPr id="43" name="Rectangle 5"/>
              <p:cNvSpPr>
                <a:spLocks/>
              </p:cNvSpPr>
              <p:nvPr/>
            </p:nvSpPr>
            <p:spPr bwMode="auto">
              <a:xfrm>
                <a:off x="912" y="2064"/>
                <a:ext cx="192" cy="336"/>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44" name="Line 6"/>
              <p:cNvSpPr>
                <a:spLocks noChangeShapeType="1"/>
              </p:cNvSpPr>
              <p:nvPr/>
            </p:nvSpPr>
            <p:spPr bwMode="auto">
              <a:xfrm>
                <a:off x="960" y="2064"/>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7"/>
              <p:cNvSpPr>
                <a:spLocks noChangeShapeType="1"/>
              </p:cNvSpPr>
              <p:nvPr/>
            </p:nvSpPr>
            <p:spPr bwMode="auto">
              <a:xfrm>
                <a:off x="960" y="2400"/>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8"/>
              <p:cNvSpPr>
                <a:spLocks noChangeShapeType="1"/>
              </p:cNvSpPr>
              <p:nvPr/>
            </p:nvSpPr>
            <p:spPr bwMode="auto">
              <a:xfrm flipV="1">
                <a:off x="1440" y="2064"/>
                <a:ext cx="0" cy="33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Rectangle 9"/>
              <p:cNvSpPr>
                <a:spLocks/>
              </p:cNvSpPr>
              <p:nvPr/>
            </p:nvSpPr>
            <p:spPr bwMode="auto">
              <a:xfrm>
                <a:off x="1104" y="2064"/>
                <a:ext cx="336" cy="336"/>
              </a:xfrm>
              <a:prstGeom prst="rect">
                <a:avLst/>
              </a:prstGeom>
              <a:solidFill>
                <a:srgbClr val="119922"/>
              </a:solidFill>
              <a:ln w="25400">
                <a:solidFill>
                  <a:srgbClr val="000000"/>
                </a:solidFill>
                <a:miter lim="800000"/>
                <a:headEnd/>
                <a:tailEnd/>
              </a:ln>
            </p:spPr>
            <p:txBody>
              <a:bodyPr wrap="none" anchor="ctr"/>
              <a:lstStyle/>
              <a:p>
                <a:endParaRPr lang="en-US"/>
              </a:p>
            </p:txBody>
          </p:sp>
        </p:grpSp>
        <p:sp>
          <p:nvSpPr>
            <p:cNvPr id="36" name="Line 10"/>
            <p:cNvSpPr>
              <a:spLocks noChangeShapeType="1"/>
            </p:cNvSpPr>
            <p:nvPr/>
          </p:nvSpPr>
          <p:spPr bwMode="auto">
            <a:xfrm>
              <a:off x="1154430" y="2408397"/>
              <a:ext cx="4183380" cy="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37" name="Line 11"/>
            <p:cNvSpPr>
              <a:spLocks noChangeShapeType="1"/>
            </p:cNvSpPr>
            <p:nvPr/>
          </p:nvSpPr>
          <p:spPr bwMode="auto">
            <a:xfrm flipV="1">
              <a:off x="5337810" y="831057"/>
              <a:ext cx="2125980" cy="157734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38" name="Line 12"/>
            <p:cNvSpPr>
              <a:spLocks noChangeShapeType="1"/>
            </p:cNvSpPr>
            <p:nvPr/>
          </p:nvSpPr>
          <p:spPr bwMode="auto">
            <a:xfrm>
              <a:off x="5406390" y="2408397"/>
              <a:ext cx="2057400" cy="0"/>
            </a:xfrm>
            <a:prstGeom prst="line">
              <a:avLst/>
            </a:prstGeom>
            <a:noFill/>
            <a:ln w="19050" cmpd="sng">
              <a:solidFill>
                <a:srgbClr val="000000"/>
              </a:solidFill>
              <a:prstDash val="dash"/>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39" name="Line 13"/>
            <p:cNvSpPr>
              <a:spLocks noChangeShapeType="1"/>
            </p:cNvSpPr>
            <p:nvPr/>
          </p:nvSpPr>
          <p:spPr bwMode="auto">
            <a:xfrm flipV="1">
              <a:off x="7463790" y="968217"/>
              <a:ext cx="0" cy="1371600"/>
            </a:xfrm>
            <a:prstGeom prst="line">
              <a:avLst/>
            </a:prstGeom>
            <a:noFill/>
            <a:ln w="28575" cmpd="sng">
              <a:solidFill>
                <a:srgbClr val="FF0000"/>
              </a:solidFill>
              <a:prstDash val="dash"/>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grpSp>
      <p:cxnSp>
        <p:nvCxnSpPr>
          <p:cNvPr id="4" name="Straight Connector 3"/>
          <p:cNvCxnSpPr/>
          <p:nvPr/>
        </p:nvCxnSpPr>
        <p:spPr>
          <a:xfrm>
            <a:off x="7708900" y="1774334"/>
            <a:ext cx="889158" cy="0"/>
          </a:xfrm>
          <a:prstGeom prst="line">
            <a:avLst/>
          </a:prstGeom>
          <a:ln w="9525" cmpd="sng">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49" name="Object 3"/>
          <p:cNvGraphicFramePr>
            <a:graphicFrameLocks noChangeAspect="1"/>
          </p:cNvGraphicFramePr>
          <p:nvPr>
            <p:extLst>
              <p:ext uri="{D42A27DB-BD31-4B8C-83A1-F6EECF244321}">
                <p14:modId xmlns:p14="http://schemas.microsoft.com/office/powerpoint/2010/main" val="3426414827"/>
              </p:ext>
            </p:extLst>
          </p:nvPr>
        </p:nvGraphicFramePr>
        <p:xfrm>
          <a:off x="7156732" y="2444250"/>
          <a:ext cx="1181100" cy="401637"/>
        </p:xfrm>
        <a:graphic>
          <a:graphicData uri="http://schemas.openxmlformats.org/presentationml/2006/ole">
            <mc:AlternateContent xmlns:mc="http://schemas.openxmlformats.org/markup-compatibility/2006">
              <mc:Choice xmlns:v="urn:schemas-microsoft-com:vml" Requires="v">
                <p:oleObj spid="_x0000_s1377384" name="Equation" r:id="rId11" imgW="711200" imgH="241300" progId="Equation.DSMT4">
                  <p:embed/>
                </p:oleObj>
              </mc:Choice>
              <mc:Fallback>
                <p:oleObj name="Equation" r:id="rId11" imgW="711200" imgH="241300" progId="Equation.DSMT4">
                  <p:embed/>
                  <p:pic>
                    <p:nvPicPr>
                      <p:cNvPr id="0" name=""/>
                      <p:cNvPicPr>
                        <a:picLocks noChangeAspect="1" noChangeArrowheads="1"/>
                      </p:cNvPicPr>
                      <p:nvPr/>
                    </p:nvPicPr>
                    <p:blipFill>
                      <a:blip r:embed="rId12"/>
                      <a:srcRect/>
                      <a:stretch>
                        <a:fillRect/>
                      </a:stretch>
                    </p:blipFill>
                    <p:spPr bwMode="auto">
                      <a:xfrm>
                        <a:off x="7156732" y="2444250"/>
                        <a:ext cx="1181100" cy="401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0" name="Text Box 21"/>
          <p:cNvSpPr txBox="1">
            <a:spLocks/>
          </p:cNvSpPr>
          <p:nvPr/>
        </p:nvSpPr>
        <p:spPr bwMode="auto">
          <a:xfrm>
            <a:off x="510262" y="2779317"/>
            <a:ext cx="3617238"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F-perpendicular approach:</a:t>
            </a:r>
            <a:endParaRPr lang="en-US" sz="2000" dirty="0">
              <a:latin typeface="Times New Roman"/>
              <a:cs typeface="Times New Roman"/>
            </a:endParaRPr>
          </a:p>
        </p:txBody>
      </p:sp>
      <p:graphicFrame>
        <p:nvGraphicFramePr>
          <p:cNvPr id="51" name="Object 7"/>
          <p:cNvGraphicFramePr>
            <a:graphicFrameLocks noChangeAspect="1"/>
          </p:cNvGraphicFramePr>
          <p:nvPr>
            <p:extLst>
              <p:ext uri="{D42A27DB-BD31-4B8C-83A1-F6EECF244321}">
                <p14:modId xmlns:p14="http://schemas.microsoft.com/office/powerpoint/2010/main" val="187850564"/>
              </p:ext>
            </p:extLst>
          </p:nvPr>
        </p:nvGraphicFramePr>
        <p:xfrm>
          <a:off x="1109663" y="3332163"/>
          <a:ext cx="1873250" cy="955675"/>
        </p:xfrm>
        <a:graphic>
          <a:graphicData uri="http://schemas.openxmlformats.org/presentationml/2006/ole">
            <mc:AlternateContent xmlns:mc="http://schemas.openxmlformats.org/markup-compatibility/2006">
              <mc:Choice xmlns:v="urn:schemas-microsoft-com:vml" Requires="v">
                <p:oleObj spid="_x0000_s1377385" name="Equation" r:id="rId13" imgW="1028700" imgH="520700" progId="Equation.DSMT4">
                  <p:embed/>
                </p:oleObj>
              </mc:Choice>
              <mc:Fallback>
                <p:oleObj name="Equation" r:id="rId13" imgW="1028700" imgH="520700" progId="Equation.DSMT4">
                  <p:embed/>
                  <p:pic>
                    <p:nvPicPr>
                      <p:cNvPr id="0" name=""/>
                      <p:cNvPicPr>
                        <a:picLocks noChangeAspect="1" noChangeArrowheads="1"/>
                      </p:cNvPicPr>
                      <p:nvPr/>
                    </p:nvPicPr>
                    <p:blipFill>
                      <a:blip r:embed="rId14"/>
                      <a:srcRect/>
                      <a:stretch>
                        <a:fillRect/>
                      </a:stretch>
                    </p:blipFill>
                    <p:spPr bwMode="auto">
                      <a:xfrm>
                        <a:off x="1109663" y="3332163"/>
                        <a:ext cx="1873250" cy="955675"/>
                      </a:xfrm>
                      <a:prstGeom prst="rect">
                        <a:avLst/>
                      </a:prstGeom>
                      <a:noFill/>
                      <a:ln>
                        <a:noFill/>
                      </a:ln>
                      <a:effectLst/>
                    </p:spPr>
                  </p:pic>
                </p:oleObj>
              </mc:Fallback>
            </mc:AlternateContent>
          </a:graphicData>
        </a:graphic>
      </p:graphicFrame>
      <p:sp>
        <p:nvSpPr>
          <p:cNvPr id="52" name="Text Box 21"/>
          <p:cNvSpPr txBox="1">
            <a:spLocks/>
          </p:cNvSpPr>
          <p:nvPr/>
        </p:nvSpPr>
        <p:spPr bwMode="auto">
          <a:xfrm>
            <a:off x="510262" y="4521885"/>
            <a:ext cx="3617238"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r-perpendicular approach:</a:t>
            </a:r>
            <a:endParaRPr lang="en-US" sz="2000" dirty="0">
              <a:latin typeface="Times New Roman"/>
              <a:cs typeface="Times New Roman"/>
            </a:endParaRPr>
          </a:p>
        </p:txBody>
      </p:sp>
      <p:graphicFrame>
        <p:nvGraphicFramePr>
          <p:cNvPr id="53" name="Object 7"/>
          <p:cNvGraphicFramePr>
            <a:graphicFrameLocks noChangeAspect="1"/>
          </p:cNvGraphicFramePr>
          <p:nvPr>
            <p:extLst>
              <p:ext uri="{D42A27DB-BD31-4B8C-83A1-F6EECF244321}">
                <p14:modId xmlns:p14="http://schemas.microsoft.com/office/powerpoint/2010/main" val="2598841561"/>
              </p:ext>
            </p:extLst>
          </p:nvPr>
        </p:nvGraphicFramePr>
        <p:xfrm>
          <a:off x="1108075" y="5087938"/>
          <a:ext cx="2060575" cy="1023937"/>
        </p:xfrm>
        <a:graphic>
          <a:graphicData uri="http://schemas.openxmlformats.org/presentationml/2006/ole">
            <mc:AlternateContent xmlns:mc="http://schemas.openxmlformats.org/markup-compatibility/2006">
              <mc:Choice xmlns:v="urn:schemas-microsoft-com:vml" Requires="v">
                <p:oleObj spid="_x0000_s1377386" name="Equation" r:id="rId15" imgW="1130300" imgH="558800" progId="Equation.DSMT4">
                  <p:embed/>
                </p:oleObj>
              </mc:Choice>
              <mc:Fallback>
                <p:oleObj name="Equation" r:id="rId15" imgW="1130300" imgH="558800" progId="Equation.DSMT4">
                  <p:embed/>
                  <p:pic>
                    <p:nvPicPr>
                      <p:cNvPr id="0" name=""/>
                      <p:cNvPicPr>
                        <a:picLocks noChangeAspect="1" noChangeArrowheads="1"/>
                      </p:cNvPicPr>
                      <p:nvPr/>
                    </p:nvPicPr>
                    <p:blipFill>
                      <a:blip r:embed="rId16"/>
                      <a:srcRect/>
                      <a:stretch>
                        <a:fillRect/>
                      </a:stretch>
                    </p:blipFill>
                    <p:spPr bwMode="auto">
                      <a:xfrm>
                        <a:off x="1108075" y="5087938"/>
                        <a:ext cx="2060575" cy="1023937"/>
                      </a:xfrm>
                      <a:prstGeom prst="rect">
                        <a:avLst/>
                      </a:prstGeom>
                      <a:noFill/>
                      <a:ln>
                        <a:noFill/>
                      </a:ln>
                      <a:effectLst/>
                    </p:spPr>
                  </p:pic>
                </p:oleObj>
              </mc:Fallback>
            </mc:AlternateContent>
          </a:graphicData>
        </a:graphic>
      </p:graphicFrame>
      <p:graphicFrame>
        <p:nvGraphicFramePr>
          <p:cNvPr id="54" name="Object 2"/>
          <p:cNvGraphicFramePr>
            <a:graphicFrameLocks noChangeAspect="1"/>
          </p:cNvGraphicFramePr>
          <p:nvPr>
            <p:extLst>
              <p:ext uri="{D42A27DB-BD31-4B8C-83A1-F6EECF244321}">
                <p14:modId xmlns:p14="http://schemas.microsoft.com/office/powerpoint/2010/main" val="2915019555"/>
              </p:ext>
            </p:extLst>
          </p:nvPr>
        </p:nvGraphicFramePr>
        <p:xfrm>
          <a:off x="6367745" y="2873375"/>
          <a:ext cx="744537" cy="371475"/>
        </p:xfrm>
        <a:graphic>
          <a:graphicData uri="http://schemas.openxmlformats.org/presentationml/2006/ole">
            <mc:AlternateContent xmlns:mc="http://schemas.openxmlformats.org/markup-compatibility/2006">
              <mc:Choice xmlns:v="urn:schemas-microsoft-com:vml" Requires="v">
                <p:oleObj spid="_x0000_s1377387" name="Equation" r:id="rId17" imgW="406400" imgH="203200" progId="Equation.DSMT4">
                  <p:embed/>
                </p:oleObj>
              </mc:Choice>
              <mc:Fallback>
                <p:oleObj name="Equation" r:id="rId17" imgW="406400" imgH="203200" progId="Equation.DSMT4">
                  <p:embed/>
                  <p:pic>
                    <p:nvPicPr>
                      <p:cNvPr id="0" name=""/>
                      <p:cNvPicPr>
                        <a:picLocks noChangeAspect="1" noChangeArrowheads="1"/>
                      </p:cNvPicPr>
                      <p:nvPr/>
                    </p:nvPicPr>
                    <p:blipFill>
                      <a:blip r:embed="rId18"/>
                      <a:srcRect/>
                      <a:stretch>
                        <a:fillRect/>
                      </a:stretch>
                    </p:blipFill>
                    <p:spPr bwMode="auto">
                      <a:xfrm>
                        <a:off x="6367745" y="2873375"/>
                        <a:ext cx="744537" cy="37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56" name="Group 2"/>
          <p:cNvGrpSpPr>
            <a:grpSpLocks/>
          </p:cNvGrpSpPr>
          <p:nvPr/>
        </p:nvGrpSpPr>
        <p:grpSpPr bwMode="auto">
          <a:xfrm>
            <a:off x="4888879" y="4707700"/>
            <a:ext cx="3650070" cy="902265"/>
            <a:chOff x="912" y="1680"/>
            <a:chExt cx="4272" cy="1056"/>
          </a:xfrm>
        </p:grpSpPr>
        <p:sp>
          <p:nvSpPr>
            <p:cNvPr id="62" name="Rectangle 3"/>
            <p:cNvSpPr>
              <a:spLocks/>
            </p:cNvSpPr>
            <p:nvPr/>
          </p:nvSpPr>
          <p:spPr bwMode="auto">
            <a:xfrm>
              <a:off x="1872" y="2064"/>
              <a:ext cx="3312" cy="336"/>
            </a:xfrm>
            <a:prstGeom prst="rect">
              <a:avLst/>
            </a:prstGeom>
            <a:solidFill>
              <a:srgbClr val="FCFF23"/>
            </a:solidFill>
            <a:ln w="25400">
              <a:solidFill>
                <a:srgbClr val="000000"/>
              </a:solidFill>
              <a:miter lim="800000"/>
              <a:headEnd/>
              <a:tailEnd/>
            </a:ln>
          </p:spPr>
          <p:txBody>
            <a:bodyPr wrap="none" anchor="ctr"/>
            <a:lstStyle/>
            <a:p>
              <a:endParaRPr lang="en-US"/>
            </a:p>
          </p:txBody>
        </p:sp>
        <p:sp>
          <p:nvSpPr>
            <p:cNvPr id="63" name="Oval 4"/>
            <p:cNvSpPr>
              <a:spLocks/>
            </p:cNvSpPr>
            <p:nvPr/>
          </p:nvSpPr>
          <p:spPr bwMode="auto">
            <a:xfrm>
              <a:off x="960" y="1680"/>
              <a:ext cx="960" cy="1056"/>
            </a:xfrm>
            <a:prstGeom prst="ellipse">
              <a:avLst/>
            </a:prstGeom>
            <a:solidFill>
              <a:srgbClr val="FCFF23"/>
            </a:solidFill>
            <a:ln w="25400">
              <a:solidFill>
                <a:srgbClr val="000000"/>
              </a:solidFill>
              <a:round/>
              <a:headEnd/>
              <a:tailEnd/>
            </a:ln>
          </p:spPr>
          <p:txBody>
            <a:bodyPr wrap="none" anchor="ctr"/>
            <a:lstStyle/>
            <a:p>
              <a:endParaRPr lang="en-US"/>
            </a:p>
          </p:txBody>
        </p:sp>
        <p:sp>
          <p:nvSpPr>
            <p:cNvPr id="64" name="Rectangle 5"/>
            <p:cNvSpPr>
              <a:spLocks/>
            </p:cNvSpPr>
            <p:nvPr/>
          </p:nvSpPr>
          <p:spPr bwMode="auto">
            <a:xfrm>
              <a:off x="912" y="2064"/>
              <a:ext cx="192" cy="336"/>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65" name="Line 6"/>
            <p:cNvSpPr>
              <a:spLocks noChangeShapeType="1"/>
            </p:cNvSpPr>
            <p:nvPr/>
          </p:nvSpPr>
          <p:spPr bwMode="auto">
            <a:xfrm>
              <a:off x="960" y="2064"/>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 name="Line 7"/>
            <p:cNvSpPr>
              <a:spLocks noChangeShapeType="1"/>
            </p:cNvSpPr>
            <p:nvPr/>
          </p:nvSpPr>
          <p:spPr bwMode="auto">
            <a:xfrm>
              <a:off x="960" y="2400"/>
              <a:ext cx="4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 name="Line 8"/>
            <p:cNvSpPr>
              <a:spLocks noChangeShapeType="1"/>
            </p:cNvSpPr>
            <p:nvPr/>
          </p:nvSpPr>
          <p:spPr bwMode="auto">
            <a:xfrm flipV="1">
              <a:off x="1440" y="2064"/>
              <a:ext cx="0" cy="33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Rectangle 9"/>
            <p:cNvSpPr>
              <a:spLocks/>
            </p:cNvSpPr>
            <p:nvPr/>
          </p:nvSpPr>
          <p:spPr bwMode="auto">
            <a:xfrm>
              <a:off x="1104" y="2064"/>
              <a:ext cx="336" cy="336"/>
            </a:xfrm>
            <a:prstGeom prst="rect">
              <a:avLst/>
            </a:prstGeom>
            <a:solidFill>
              <a:srgbClr val="119922"/>
            </a:solidFill>
            <a:ln w="25400">
              <a:solidFill>
                <a:srgbClr val="000000"/>
              </a:solidFill>
              <a:miter lim="800000"/>
              <a:headEnd/>
              <a:tailEnd/>
            </a:ln>
          </p:spPr>
          <p:txBody>
            <a:bodyPr wrap="none" anchor="ctr"/>
            <a:lstStyle/>
            <a:p>
              <a:endParaRPr lang="en-US"/>
            </a:p>
          </p:txBody>
        </p:sp>
      </p:grpSp>
      <p:sp>
        <p:nvSpPr>
          <p:cNvPr id="57" name="Line 10"/>
          <p:cNvSpPr>
            <a:spLocks noChangeShapeType="1"/>
          </p:cNvSpPr>
          <p:nvPr/>
        </p:nvSpPr>
        <p:spPr bwMode="auto">
          <a:xfrm>
            <a:off x="5175963" y="5158833"/>
            <a:ext cx="2501733"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sp>
        <p:nvSpPr>
          <p:cNvPr id="58" name="Line 11"/>
          <p:cNvSpPr>
            <a:spLocks noChangeShapeType="1"/>
          </p:cNvSpPr>
          <p:nvPr/>
        </p:nvSpPr>
        <p:spPr bwMode="auto">
          <a:xfrm flipV="1">
            <a:off x="7677696" y="4215556"/>
            <a:ext cx="1271373" cy="94327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2296" tIns="41148" rIns="82296" bIns="41148" anchor="ctr"/>
          <a:lstStyle/>
          <a:p>
            <a:endParaRPr lang="en-US"/>
          </a:p>
        </p:txBody>
      </p:sp>
      <p:graphicFrame>
        <p:nvGraphicFramePr>
          <p:cNvPr id="70" name="Object 2"/>
          <p:cNvGraphicFramePr>
            <a:graphicFrameLocks noChangeAspect="1"/>
          </p:cNvGraphicFramePr>
          <p:nvPr>
            <p:extLst>
              <p:ext uri="{D42A27DB-BD31-4B8C-83A1-F6EECF244321}">
                <p14:modId xmlns:p14="http://schemas.microsoft.com/office/powerpoint/2010/main" val="2577114405"/>
              </p:ext>
            </p:extLst>
          </p:nvPr>
        </p:nvGraphicFramePr>
        <p:xfrm>
          <a:off x="4274258" y="5799210"/>
          <a:ext cx="1557338" cy="650875"/>
        </p:xfrm>
        <a:graphic>
          <a:graphicData uri="http://schemas.openxmlformats.org/presentationml/2006/ole">
            <mc:AlternateContent xmlns:mc="http://schemas.openxmlformats.org/markup-compatibility/2006">
              <mc:Choice xmlns:v="urn:schemas-microsoft-com:vml" Requires="v">
                <p:oleObj spid="_x0000_s1377388" name="Equation" r:id="rId19" imgW="850900" imgH="355600" progId="Equation.DSMT4">
                  <p:embed/>
                </p:oleObj>
              </mc:Choice>
              <mc:Fallback>
                <p:oleObj name="Equation" r:id="rId19" imgW="850900" imgH="355600" progId="Equation.DSMT4">
                  <p:embed/>
                  <p:pic>
                    <p:nvPicPr>
                      <p:cNvPr id="0" name=""/>
                      <p:cNvPicPr>
                        <a:picLocks noChangeAspect="1" noChangeArrowheads="1"/>
                      </p:cNvPicPr>
                      <p:nvPr/>
                    </p:nvPicPr>
                    <p:blipFill>
                      <a:blip r:embed="rId20"/>
                      <a:srcRect/>
                      <a:stretch>
                        <a:fillRect/>
                      </a:stretch>
                    </p:blipFill>
                    <p:spPr bwMode="auto">
                      <a:xfrm>
                        <a:off x="4274258" y="5799210"/>
                        <a:ext cx="1557338" cy="650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 name="Object 3"/>
          <p:cNvGraphicFramePr>
            <a:graphicFrameLocks noChangeAspect="1"/>
          </p:cNvGraphicFramePr>
          <p:nvPr>
            <p:extLst>
              <p:ext uri="{D42A27DB-BD31-4B8C-83A1-F6EECF244321}">
                <p14:modId xmlns:p14="http://schemas.microsoft.com/office/powerpoint/2010/main" val="4019850066"/>
              </p:ext>
            </p:extLst>
          </p:nvPr>
        </p:nvGraphicFramePr>
        <p:xfrm>
          <a:off x="7410743" y="4193267"/>
          <a:ext cx="949325" cy="465138"/>
        </p:xfrm>
        <a:graphic>
          <a:graphicData uri="http://schemas.openxmlformats.org/presentationml/2006/ole">
            <mc:AlternateContent xmlns:mc="http://schemas.openxmlformats.org/markup-compatibility/2006">
              <mc:Choice xmlns:v="urn:schemas-microsoft-com:vml" Requires="v">
                <p:oleObj spid="_x0000_s1377389" name="Equation" r:id="rId21" imgW="571500" imgH="279400" progId="Equation.DSMT4">
                  <p:embed/>
                </p:oleObj>
              </mc:Choice>
              <mc:Fallback>
                <p:oleObj name="Equation" r:id="rId21" imgW="571500" imgH="279400" progId="Equation.DSMT4">
                  <p:embed/>
                  <p:pic>
                    <p:nvPicPr>
                      <p:cNvPr id="0" name=""/>
                      <p:cNvPicPr>
                        <a:picLocks noChangeAspect="1" noChangeArrowheads="1"/>
                      </p:cNvPicPr>
                      <p:nvPr/>
                    </p:nvPicPr>
                    <p:blipFill>
                      <a:blip r:embed="rId4"/>
                      <a:srcRect/>
                      <a:stretch>
                        <a:fillRect/>
                      </a:stretch>
                    </p:blipFill>
                    <p:spPr bwMode="auto">
                      <a:xfrm>
                        <a:off x="7410743" y="4193267"/>
                        <a:ext cx="949325" cy="465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6" name="Straight Connector 5"/>
          <p:cNvCxnSpPr/>
          <p:nvPr/>
        </p:nvCxnSpPr>
        <p:spPr>
          <a:xfrm flipH="1">
            <a:off x="5603349" y="5239430"/>
            <a:ext cx="1977490" cy="1466243"/>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5175963" y="5168098"/>
            <a:ext cx="869237" cy="1093002"/>
          </a:xfrm>
          <a:prstGeom prst="line">
            <a:avLst/>
          </a:prstGeom>
          <a:ln>
            <a:solidFill>
              <a:srgbClr val="FF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76" name="Object 2"/>
          <p:cNvGraphicFramePr>
            <a:graphicFrameLocks noChangeAspect="1"/>
          </p:cNvGraphicFramePr>
          <p:nvPr>
            <p:extLst>
              <p:ext uri="{D42A27DB-BD31-4B8C-83A1-F6EECF244321}">
                <p14:modId xmlns:p14="http://schemas.microsoft.com/office/powerpoint/2010/main" val="2965776792"/>
              </p:ext>
            </p:extLst>
          </p:nvPr>
        </p:nvGraphicFramePr>
        <p:xfrm>
          <a:off x="6137275" y="4659385"/>
          <a:ext cx="1025525" cy="417513"/>
        </p:xfrm>
        <a:graphic>
          <a:graphicData uri="http://schemas.openxmlformats.org/presentationml/2006/ole">
            <mc:AlternateContent xmlns:mc="http://schemas.openxmlformats.org/markup-compatibility/2006">
              <mc:Choice xmlns:v="urn:schemas-microsoft-com:vml" Requires="v">
                <p:oleObj spid="_x0000_s1377390" name="Equation" r:id="rId22" imgW="558800" imgH="228600" progId="Equation.DSMT4">
                  <p:embed/>
                </p:oleObj>
              </mc:Choice>
              <mc:Fallback>
                <p:oleObj name="Equation" r:id="rId22" imgW="558800" imgH="228600" progId="Equation.DSMT4">
                  <p:embed/>
                  <p:pic>
                    <p:nvPicPr>
                      <p:cNvPr id="0" name=""/>
                      <p:cNvPicPr>
                        <a:picLocks noChangeAspect="1" noChangeArrowheads="1"/>
                      </p:cNvPicPr>
                      <p:nvPr/>
                    </p:nvPicPr>
                    <p:blipFill>
                      <a:blip r:embed="rId10"/>
                      <a:srcRect/>
                      <a:stretch>
                        <a:fillRect/>
                      </a:stretch>
                    </p:blipFill>
                    <p:spPr bwMode="auto">
                      <a:xfrm>
                        <a:off x="6137275" y="4659385"/>
                        <a:ext cx="1025525" cy="417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3895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6200"/>
                                        </p:tgtEl>
                                        <p:attrNameLst>
                                          <p:attrName>style.visibility</p:attrName>
                                        </p:attrNameLst>
                                      </p:cBhvr>
                                      <p:to>
                                        <p:strVal val="visible"/>
                                      </p:to>
                                    </p:set>
                                    <p:animEffect transition="in" filter="dissolve">
                                      <p:cBhvr>
                                        <p:cTn id="7" dur="500"/>
                                        <p:tgtEl>
                                          <p:spTgt spid="13620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6201"/>
                                        </p:tgtEl>
                                        <p:attrNameLst>
                                          <p:attrName>style.visibility</p:attrName>
                                        </p:attrNameLst>
                                      </p:cBhvr>
                                      <p:to>
                                        <p:strVal val="visible"/>
                                      </p:to>
                                    </p:set>
                                    <p:animEffect transition="in" filter="dissolve">
                                      <p:cBhvr>
                                        <p:cTn id="10" dur="500"/>
                                        <p:tgtEl>
                                          <p:spTgt spid="13620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6202"/>
                                        </p:tgtEl>
                                        <p:attrNameLst>
                                          <p:attrName>style.visibility</p:attrName>
                                        </p:attrNameLst>
                                      </p:cBhvr>
                                      <p:to>
                                        <p:strVal val="visible"/>
                                      </p:to>
                                    </p:set>
                                    <p:animEffect transition="in" filter="dissolve">
                                      <p:cBhvr>
                                        <p:cTn id="13" dur="500"/>
                                        <p:tgtEl>
                                          <p:spTgt spid="13620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6206"/>
                                        </p:tgtEl>
                                        <p:attrNameLst>
                                          <p:attrName>style.visibility</p:attrName>
                                        </p:attrNameLst>
                                      </p:cBhvr>
                                      <p:to>
                                        <p:strVal val="visible"/>
                                      </p:to>
                                    </p:set>
                                    <p:animEffect transition="in" filter="dissolve">
                                      <p:cBhvr>
                                        <p:cTn id="16" dur="500"/>
                                        <p:tgtEl>
                                          <p:spTgt spid="136206"/>
                                        </p:tgtEl>
                                      </p:cBhvr>
                                    </p:animEffect>
                                  </p:childTnLst>
                                </p:cTn>
                              </p:par>
                              <p:par>
                                <p:cTn id="17" presetID="9" presetClass="entr" presetSubtype="0" fill="hold" nodeType="withEffect">
                                  <p:stCondLst>
                                    <p:cond delay="0"/>
                                  </p:stCondLst>
                                  <p:childTnLst>
                                    <p:set>
                                      <p:cBhvr>
                                        <p:cTn id="18" dur="1" fill="hold">
                                          <p:stCondLst>
                                            <p:cond delay="0"/>
                                          </p:stCondLst>
                                        </p:cTn>
                                        <p:tgtEl>
                                          <p:spTgt spid="136197"/>
                                        </p:tgtEl>
                                        <p:attrNameLst>
                                          <p:attrName>style.visibility</p:attrName>
                                        </p:attrNameLst>
                                      </p:cBhvr>
                                      <p:to>
                                        <p:strVal val="visible"/>
                                      </p:to>
                                    </p:set>
                                    <p:animEffect transition="in" filter="dissolve">
                                      <p:cBhvr>
                                        <p:cTn id="19" dur="500"/>
                                        <p:tgtEl>
                                          <p:spTgt spid="136197"/>
                                        </p:tgtEl>
                                      </p:cBhvr>
                                    </p:animEffect>
                                  </p:childTnLst>
                                </p:cTn>
                              </p:par>
                              <p:par>
                                <p:cTn id="20" presetID="9"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par>
                                <p:cTn id="23" presetID="9"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nodeType="withEffect">
                                  <p:stCondLst>
                                    <p:cond delay="0"/>
                                  </p:stCondLst>
                                  <p:childTnLst>
                                    <p:set>
                                      <p:cBhvr>
                                        <p:cTn id="27" dur="1" fill="hold">
                                          <p:stCondLst>
                                            <p:cond delay="0"/>
                                          </p:stCondLst>
                                        </p:cTn>
                                        <p:tgtEl>
                                          <p:spTgt spid="136195"/>
                                        </p:tgtEl>
                                        <p:attrNameLst>
                                          <p:attrName>style.visibility</p:attrName>
                                        </p:attrNameLst>
                                      </p:cBhvr>
                                      <p:to>
                                        <p:strVal val="visible"/>
                                      </p:to>
                                    </p:set>
                                    <p:animEffect transition="in" filter="dissolve">
                                      <p:cBhvr>
                                        <p:cTn id="28" dur="500"/>
                                        <p:tgtEl>
                                          <p:spTgt spid="13619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dissolv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dissolve">
                                      <p:cBhvr>
                                        <p:cTn id="41" dur="500"/>
                                        <p:tgtEl>
                                          <p:spTgt spid="34"/>
                                        </p:tgtEl>
                                      </p:cBhvr>
                                    </p:animEffect>
                                  </p:childTnLst>
                                </p:cTn>
                              </p:par>
                              <p:par>
                                <p:cTn id="42" presetID="9"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dissolve">
                                      <p:cBhvr>
                                        <p:cTn id="44" dur="500"/>
                                        <p:tgtEl>
                                          <p:spTgt spid="49"/>
                                        </p:tgtEl>
                                      </p:cBhvr>
                                    </p:animEffect>
                                  </p:childTnLst>
                                </p:cTn>
                              </p:par>
                              <p:par>
                                <p:cTn id="45" presetID="9"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dissolve">
                                      <p:cBhvr>
                                        <p:cTn id="47" dur="500"/>
                                        <p:tgtEl>
                                          <p:spTgt spid="5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dissolve">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dissolve">
                                      <p:cBhvr>
                                        <p:cTn id="55" dur="5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dissolve">
                                      <p:cBhvr>
                                        <p:cTn id="60" dur="500"/>
                                        <p:tgtEl>
                                          <p:spTgt spid="56"/>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dissolve">
                                      <p:cBhvr>
                                        <p:cTn id="63" dur="500"/>
                                        <p:tgtEl>
                                          <p:spTgt spid="57"/>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dissolve">
                                      <p:cBhvr>
                                        <p:cTn id="66" dur="500"/>
                                        <p:tgtEl>
                                          <p:spTgt spid="58"/>
                                        </p:tgtEl>
                                      </p:cBhvr>
                                    </p:animEffect>
                                  </p:childTnLst>
                                </p:cTn>
                              </p:par>
                              <p:par>
                                <p:cTn id="67" presetID="9"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dissolve">
                                      <p:cBhvr>
                                        <p:cTn id="69" dur="500"/>
                                        <p:tgtEl>
                                          <p:spTgt spid="70"/>
                                        </p:tgtEl>
                                      </p:cBhvr>
                                    </p:animEffect>
                                  </p:childTnLst>
                                </p:cTn>
                              </p:par>
                              <p:par>
                                <p:cTn id="70" presetID="9" presetClass="entr" presetSubtype="0" fill="hold"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dissolve">
                                      <p:cBhvr>
                                        <p:cTn id="72" dur="500"/>
                                        <p:tgtEl>
                                          <p:spTgt spid="71"/>
                                        </p:tgtEl>
                                      </p:cBhvr>
                                    </p:animEffect>
                                  </p:childTnLst>
                                </p:cTn>
                              </p:par>
                              <p:par>
                                <p:cTn id="73" presetID="9" presetClass="entr" presetSubtype="0"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dissolve">
                                      <p:cBhvr>
                                        <p:cTn id="75" dur="500"/>
                                        <p:tgtEl>
                                          <p:spTgt spid="6"/>
                                        </p:tgtEl>
                                      </p:cBhvr>
                                    </p:animEffect>
                                  </p:childTnLst>
                                </p:cTn>
                              </p:par>
                              <p:par>
                                <p:cTn id="76" presetID="9" presetClass="entr" presetSubtype="0" fill="hold" nodeType="with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dissolve">
                                      <p:cBhvr>
                                        <p:cTn id="78" dur="500"/>
                                        <p:tgtEl>
                                          <p:spTgt spid="74"/>
                                        </p:tgtEl>
                                      </p:cBhvr>
                                    </p:animEffect>
                                  </p:childTnLst>
                                </p:cTn>
                              </p:par>
                              <p:par>
                                <p:cTn id="79" presetID="9" presetClass="entr" presetSubtype="0" fill="hold" nodeType="with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dissolve">
                                      <p:cBhvr>
                                        <p:cTn id="81" dur="500"/>
                                        <p:tgtEl>
                                          <p:spTgt spid="76"/>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dissolve">
                                      <p:cBhvr>
                                        <p:cTn id="84" dur="500"/>
                                        <p:tgtEl>
                                          <p:spTgt spid="52"/>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dissolve">
                                      <p:cBhvr>
                                        <p:cTn id="8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1" grpId="0" animBg="1"/>
      <p:bldP spid="136202" grpId="0" animBg="1"/>
      <p:bldP spid="136206" grpId="0" animBg="1"/>
      <p:bldP spid="26" grpId="0"/>
      <p:bldP spid="50" grpId="0"/>
      <p:bldP spid="52" grpId="0"/>
      <p:bldP spid="57" grpId="0" animBg="1"/>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05" name="Text Box 21"/>
          <p:cNvSpPr txBox="1">
            <a:spLocks/>
          </p:cNvSpPr>
          <p:nvPr/>
        </p:nvSpPr>
        <p:spPr bwMode="auto">
          <a:xfrm>
            <a:off x="396081" y="328408"/>
            <a:ext cx="8358981" cy="51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Why is the </a:t>
            </a:r>
            <a:r>
              <a:rPr lang="en-US" sz="2000" i="1" dirty="0">
                <a:solidFill>
                  <a:srgbClr val="0000FF"/>
                </a:solidFill>
                <a:latin typeface="Times New Roman"/>
                <a:cs typeface="Times New Roman"/>
              </a:rPr>
              <a:t>r-perpendicular approach </a:t>
            </a:r>
            <a:r>
              <a:rPr lang="en-US" sz="2000" dirty="0">
                <a:latin typeface="Times New Roman"/>
                <a:cs typeface="Times New Roman"/>
              </a:rPr>
              <a:t>so powerful (and mostly preferred)?</a:t>
            </a:r>
          </a:p>
        </p:txBody>
      </p:sp>
      <p:sp>
        <p:nvSpPr>
          <p:cNvPr id="136207" name="Rectangle 29"/>
          <p:cNvSpPr>
            <a:spLocks noChangeArrowheads="1"/>
          </p:cNvSpPr>
          <p:nvPr/>
        </p:nvSpPr>
        <p:spPr bwMode="auto">
          <a:xfrm>
            <a:off x="0" y="0"/>
            <a:ext cx="9144000" cy="68580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36208" name="TextBox 30"/>
          <p:cNvSpPr txBox="1">
            <a:spLocks noChangeArrowheads="1"/>
          </p:cNvSpPr>
          <p:nvPr/>
        </p:nvSpPr>
        <p:spPr bwMode="auto">
          <a:xfrm>
            <a:off x="8719662" y="6515100"/>
            <a:ext cx="389017"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39.)</a:t>
            </a:r>
          </a:p>
        </p:txBody>
      </p:sp>
      <p:sp>
        <p:nvSpPr>
          <p:cNvPr id="59" name="Text Box 21"/>
          <p:cNvSpPr txBox="1">
            <a:spLocks/>
          </p:cNvSpPr>
          <p:nvPr/>
        </p:nvSpPr>
        <p:spPr bwMode="auto">
          <a:xfrm>
            <a:off x="626296" y="970291"/>
            <a:ext cx="8322773"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Can you find </a:t>
            </a:r>
            <a:r>
              <a:rPr lang="en-US" sz="2000" dirty="0">
                <a:latin typeface="Times New Roman"/>
                <a:cs typeface="Times New Roman"/>
              </a:rPr>
              <a:t>the </a:t>
            </a:r>
            <a:r>
              <a:rPr lang="en-US" sz="2000" i="1" dirty="0">
                <a:solidFill>
                  <a:srgbClr val="0000FF"/>
                </a:solidFill>
                <a:latin typeface="Times New Roman"/>
                <a:cs typeface="Times New Roman"/>
              </a:rPr>
              <a:t>shortest distance between a point and a line</a:t>
            </a:r>
            <a:r>
              <a:rPr lang="en-US" sz="2000" dirty="0">
                <a:latin typeface="Times New Roman"/>
                <a:cs typeface="Times New Roman"/>
              </a:rPr>
              <a:t>?  If so, you can find     for any situation.  Called the </a:t>
            </a:r>
            <a:r>
              <a:rPr lang="en-US" sz="2000" dirty="0">
                <a:solidFill>
                  <a:srgbClr val="FF0000"/>
                </a:solidFill>
                <a:latin typeface="Times New Roman"/>
                <a:cs typeface="Times New Roman"/>
              </a:rPr>
              <a:t>moment arm</a:t>
            </a:r>
            <a:r>
              <a:rPr lang="en-US" sz="2000" dirty="0">
                <a:latin typeface="Times New Roman"/>
                <a:cs typeface="Times New Roman"/>
              </a:rPr>
              <a:t>, that is what     is, the </a:t>
            </a:r>
            <a:r>
              <a:rPr lang="en-US" sz="2000" dirty="0">
                <a:solidFill>
                  <a:srgbClr val="FF0000"/>
                </a:solidFill>
                <a:latin typeface="Times New Roman"/>
                <a:cs typeface="Times New Roman"/>
              </a:rPr>
              <a:t>shortest distance between</a:t>
            </a:r>
            <a:r>
              <a:rPr lang="en-US" sz="2000" dirty="0">
                <a:latin typeface="Times New Roman"/>
                <a:cs typeface="Times New Roman"/>
              </a:rPr>
              <a:t> the </a:t>
            </a:r>
            <a:r>
              <a:rPr lang="en-US" sz="2000" i="1" dirty="0">
                <a:solidFill>
                  <a:srgbClr val="0000FF"/>
                </a:solidFill>
                <a:latin typeface="Times New Roman"/>
                <a:cs typeface="Times New Roman"/>
              </a:rPr>
              <a:t>point about which you are taking the torque </a:t>
            </a:r>
            <a:r>
              <a:rPr lang="en-US" sz="2000" dirty="0">
                <a:latin typeface="Times New Roman"/>
                <a:cs typeface="Times New Roman"/>
              </a:rPr>
              <a:t>and </a:t>
            </a:r>
            <a:r>
              <a:rPr lang="en-US" sz="2000" i="1" dirty="0">
                <a:solidFill>
                  <a:srgbClr val="0000FF"/>
                </a:solidFill>
                <a:latin typeface="Times New Roman"/>
                <a:cs typeface="Times New Roman"/>
              </a:rPr>
              <a:t>the line of the force</a:t>
            </a:r>
            <a:r>
              <a:rPr lang="en-US" sz="2000" dirty="0">
                <a:latin typeface="Times New Roman"/>
                <a:cs typeface="Times New Roman"/>
              </a:rPr>
              <a:t>.  With it, </a:t>
            </a:r>
          </a:p>
        </p:txBody>
      </p:sp>
      <p:graphicFrame>
        <p:nvGraphicFramePr>
          <p:cNvPr id="60" name="Object 2"/>
          <p:cNvGraphicFramePr>
            <a:graphicFrameLocks noChangeAspect="1"/>
          </p:cNvGraphicFramePr>
          <p:nvPr>
            <p:extLst>
              <p:ext uri="{D42A27DB-BD31-4B8C-83A1-F6EECF244321}">
                <p14:modId xmlns:p14="http://schemas.microsoft.com/office/powerpoint/2010/main" val="2893284537"/>
              </p:ext>
            </p:extLst>
          </p:nvPr>
        </p:nvGraphicFramePr>
        <p:xfrm>
          <a:off x="1156350" y="1295881"/>
          <a:ext cx="279400" cy="373063"/>
        </p:xfrm>
        <a:graphic>
          <a:graphicData uri="http://schemas.openxmlformats.org/presentationml/2006/ole">
            <mc:AlternateContent xmlns:mc="http://schemas.openxmlformats.org/markup-compatibility/2006">
              <mc:Choice xmlns:v="urn:schemas-microsoft-com:vml" Requires="v">
                <p:oleObj spid="_x0000_s1776491" name="Equation" r:id="rId3" imgW="152400" imgH="203200" progId="Equation.DSMT4">
                  <p:embed/>
                </p:oleObj>
              </mc:Choice>
              <mc:Fallback>
                <p:oleObj name="Equation" r:id="rId3" imgW="152400" imgH="203200" progId="Equation.DSMT4">
                  <p:embed/>
                  <p:pic>
                    <p:nvPicPr>
                      <p:cNvPr id="0" name=""/>
                      <p:cNvPicPr>
                        <a:picLocks noChangeAspect="1" noChangeArrowheads="1"/>
                      </p:cNvPicPr>
                      <p:nvPr/>
                    </p:nvPicPr>
                    <p:blipFill>
                      <a:blip r:embed="rId4"/>
                      <a:srcRect/>
                      <a:stretch>
                        <a:fillRect/>
                      </a:stretch>
                    </p:blipFill>
                    <p:spPr bwMode="auto">
                      <a:xfrm>
                        <a:off x="1156350" y="1295881"/>
                        <a:ext cx="279400" cy="373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1" name="Object 7"/>
          <p:cNvGraphicFramePr>
            <a:graphicFrameLocks noChangeAspect="1"/>
          </p:cNvGraphicFramePr>
          <p:nvPr>
            <p:extLst>
              <p:ext uri="{D42A27DB-BD31-4B8C-83A1-F6EECF244321}">
                <p14:modId xmlns:p14="http://schemas.microsoft.com/office/powerpoint/2010/main" val="550495762"/>
              </p:ext>
            </p:extLst>
          </p:nvPr>
        </p:nvGraphicFramePr>
        <p:xfrm>
          <a:off x="2593975" y="1893888"/>
          <a:ext cx="974725" cy="439737"/>
        </p:xfrm>
        <a:graphic>
          <a:graphicData uri="http://schemas.openxmlformats.org/presentationml/2006/ole">
            <mc:AlternateContent xmlns:mc="http://schemas.openxmlformats.org/markup-compatibility/2006">
              <mc:Choice xmlns:v="urn:schemas-microsoft-com:vml" Requires="v">
                <p:oleObj spid="_x0000_s1776492" name="Equation" r:id="rId5" imgW="622300" imgH="279400" progId="Equation.DSMT4">
                  <p:embed/>
                </p:oleObj>
              </mc:Choice>
              <mc:Fallback>
                <p:oleObj name="Equation" r:id="rId5" imgW="622300" imgH="279400" progId="Equation.DSMT4">
                  <p:embed/>
                  <p:pic>
                    <p:nvPicPr>
                      <p:cNvPr id="0" name=""/>
                      <p:cNvPicPr>
                        <a:picLocks noChangeAspect="1" noChangeArrowheads="1"/>
                      </p:cNvPicPr>
                      <p:nvPr/>
                    </p:nvPicPr>
                    <p:blipFill>
                      <a:blip r:embed="rId6"/>
                      <a:srcRect/>
                      <a:stretch>
                        <a:fillRect/>
                      </a:stretch>
                    </p:blipFill>
                    <p:spPr bwMode="auto">
                      <a:xfrm>
                        <a:off x="2593975" y="1893888"/>
                        <a:ext cx="974725" cy="439737"/>
                      </a:xfrm>
                      <a:prstGeom prst="rect">
                        <a:avLst/>
                      </a:prstGeom>
                      <a:noFill/>
                      <a:ln>
                        <a:noFill/>
                      </a:ln>
                      <a:effectLst/>
                    </p:spPr>
                  </p:pic>
                </p:oleObj>
              </mc:Fallback>
            </mc:AlternateContent>
          </a:graphicData>
        </a:graphic>
      </p:graphicFrame>
      <p:graphicFrame>
        <p:nvGraphicFramePr>
          <p:cNvPr id="69" name="Object 2"/>
          <p:cNvGraphicFramePr>
            <a:graphicFrameLocks noChangeAspect="1"/>
          </p:cNvGraphicFramePr>
          <p:nvPr>
            <p:extLst>
              <p:ext uri="{D42A27DB-BD31-4B8C-83A1-F6EECF244321}">
                <p14:modId xmlns:p14="http://schemas.microsoft.com/office/powerpoint/2010/main" val="162329368"/>
              </p:ext>
            </p:extLst>
          </p:nvPr>
        </p:nvGraphicFramePr>
        <p:xfrm>
          <a:off x="7006992" y="1295881"/>
          <a:ext cx="279400" cy="373063"/>
        </p:xfrm>
        <a:graphic>
          <a:graphicData uri="http://schemas.openxmlformats.org/presentationml/2006/ole">
            <mc:AlternateContent xmlns:mc="http://schemas.openxmlformats.org/markup-compatibility/2006">
              <mc:Choice xmlns:v="urn:schemas-microsoft-com:vml" Requires="v">
                <p:oleObj spid="_x0000_s1776493" name="Equation" r:id="rId7" imgW="152400" imgH="203200" progId="Equation.DSMT4">
                  <p:embed/>
                </p:oleObj>
              </mc:Choice>
              <mc:Fallback>
                <p:oleObj name="Equation" r:id="rId7" imgW="152400" imgH="203200" progId="Equation.DSMT4">
                  <p:embed/>
                  <p:pic>
                    <p:nvPicPr>
                      <p:cNvPr id="0" name=""/>
                      <p:cNvPicPr>
                        <a:picLocks noChangeAspect="1" noChangeArrowheads="1"/>
                      </p:cNvPicPr>
                      <p:nvPr/>
                    </p:nvPicPr>
                    <p:blipFill>
                      <a:blip r:embed="rId4"/>
                      <a:srcRect/>
                      <a:stretch>
                        <a:fillRect/>
                      </a:stretch>
                    </p:blipFill>
                    <p:spPr bwMode="auto">
                      <a:xfrm>
                        <a:off x="7006992" y="1295881"/>
                        <a:ext cx="279400" cy="373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2" name="Text Box 21"/>
          <p:cNvSpPr txBox="1">
            <a:spLocks/>
          </p:cNvSpPr>
          <p:nvPr/>
        </p:nvSpPr>
        <p:spPr bwMode="auto">
          <a:xfrm>
            <a:off x="290116" y="2492554"/>
            <a:ext cx="5361384"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Example 6: </a:t>
            </a:r>
            <a:r>
              <a:rPr lang="en-US" sz="2000" dirty="0">
                <a:latin typeface="Times New Roman"/>
                <a:cs typeface="Times New Roman"/>
              </a:rPr>
              <a:t>A </a:t>
            </a:r>
            <a:r>
              <a:rPr lang="en-US" sz="2000" dirty="0">
                <a:solidFill>
                  <a:srgbClr val="0000FF"/>
                </a:solidFill>
                <a:latin typeface="Times New Roman"/>
                <a:cs typeface="Times New Roman"/>
              </a:rPr>
              <a:t>ladder</a:t>
            </a:r>
            <a:r>
              <a:rPr lang="en-US" sz="2000" dirty="0">
                <a:latin typeface="Times New Roman"/>
                <a:cs typeface="Times New Roman"/>
              </a:rPr>
              <a:t> sits against a wall.  Using the     approach, determine the </a:t>
            </a:r>
            <a:r>
              <a:rPr lang="en-US" sz="2000" dirty="0">
                <a:solidFill>
                  <a:srgbClr val="0000FF"/>
                </a:solidFill>
                <a:latin typeface="Times New Roman"/>
                <a:cs typeface="Times New Roman"/>
              </a:rPr>
              <a:t>torque </a:t>
            </a:r>
            <a:r>
              <a:rPr lang="en-US" sz="2000" dirty="0">
                <a:solidFill>
                  <a:schemeClr val="tx1"/>
                </a:solidFill>
                <a:latin typeface="Times New Roman"/>
                <a:cs typeface="Times New Roman"/>
              </a:rPr>
              <a:t>generated by the </a:t>
            </a:r>
            <a:r>
              <a:rPr lang="en-US" sz="2000" dirty="0">
                <a:solidFill>
                  <a:srgbClr val="0000FF"/>
                </a:solidFill>
                <a:latin typeface="Times New Roman"/>
                <a:cs typeface="Times New Roman"/>
              </a:rPr>
              <a:t>wall’s normal force </a:t>
            </a:r>
            <a:r>
              <a:rPr lang="en-US" sz="2000" i="1" dirty="0">
                <a:solidFill>
                  <a:srgbClr val="0000FF"/>
                </a:solidFill>
                <a:latin typeface="Times New Roman"/>
                <a:cs typeface="Times New Roman"/>
              </a:rPr>
              <a:t>N</a:t>
            </a:r>
            <a:r>
              <a:rPr lang="en-US" sz="2000" dirty="0">
                <a:solidFill>
                  <a:srgbClr val="0000FF"/>
                </a:solidFill>
                <a:latin typeface="Times New Roman"/>
                <a:cs typeface="Times New Roman"/>
              </a:rPr>
              <a:t> </a:t>
            </a:r>
            <a:r>
              <a:rPr lang="en-US" sz="2000" dirty="0">
                <a:latin typeface="Times New Roman"/>
                <a:cs typeface="Times New Roman"/>
              </a:rPr>
              <a:t>about the </a:t>
            </a:r>
            <a:r>
              <a:rPr lang="en-US" sz="2000" dirty="0">
                <a:solidFill>
                  <a:srgbClr val="0000FF"/>
                </a:solidFill>
                <a:latin typeface="Times New Roman"/>
                <a:cs typeface="Times New Roman"/>
              </a:rPr>
              <a:t>ladder’s contact with the floor</a:t>
            </a:r>
            <a:r>
              <a:rPr lang="en-US" sz="2000" dirty="0">
                <a:latin typeface="Times New Roman"/>
                <a:cs typeface="Times New Roman"/>
              </a:rPr>
              <a:t>.</a:t>
            </a:r>
          </a:p>
        </p:txBody>
      </p:sp>
      <p:graphicFrame>
        <p:nvGraphicFramePr>
          <p:cNvPr id="73" name="Object 2"/>
          <p:cNvGraphicFramePr>
            <a:graphicFrameLocks noChangeAspect="1"/>
          </p:cNvGraphicFramePr>
          <p:nvPr>
            <p:extLst>
              <p:ext uri="{D42A27DB-BD31-4B8C-83A1-F6EECF244321}">
                <p14:modId xmlns:p14="http://schemas.microsoft.com/office/powerpoint/2010/main" val="3955113380"/>
              </p:ext>
            </p:extLst>
          </p:nvPr>
        </p:nvGraphicFramePr>
        <p:xfrm>
          <a:off x="5587826" y="2504328"/>
          <a:ext cx="279400" cy="373063"/>
        </p:xfrm>
        <a:graphic>
          <a:graphicData uri="http://schemas.openxmlformats.org/presentationml/2006/ole">
            <mc:AlternateContent xmlns:mc="http://schemas.openxmlformats.org/markup-compatibility/2006">
              <mc:Choice xmlns:v="urn:schemas-microsoft-com:vml" Requires="v">
                <p:oleObj spid="_x0000_s1776494" name="Equation" r:id="rId8" imgW="152400" imgH="203200" progId="Equation.DSMT4">
                  <p:embed/>
                </p:oleObj>
              </mc:Choice>
              <mc:Fallback>
                <p:oleObj name="Equation" r:id="rId8" imgW="152400" imgH="203200" progId="Equation.DSMT4">
                  <p:embed/>
                  <p:pic>
                    <p:nvPicPr>
                      <p:cNvPr id="0" name=""/>
                      <p:cNvPicPr>
                        <a:picLocks noChangeAspect="1" noChangeArrowheads="1"/>
                      </p:cNvPicPr>
                      <p:nvPr/>
                    </p:nvPicPr>
                    <p:blipFill>
                      <a:blip r:embed="rId4"/>
                      <a:srcRect/>
                      <a:stretch>
                        <a:fillRect/>
                      </a:stretch>
                    </p:blipFill>
                    <p:spPr bwMode="auto">
                      <a:xfrm>
                        <a:off x="5587826" y="2504328"/>
                        <a:ext cx="279400" cy="373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 name="Text Box 15"/>
          <p:cNvSpPr txBox="1">
            <a:spLocks/>
          </p:cNvSpPr>
          <p:nvPr/>
        </p:nvSpPr>
        <p:spPr bwMode="auto">
          <a:xfrm>
            <a:off x="6524392" y="2660091"/>
            <a:ext cx="1600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1400" dirty="0">
                <a:solidFill>
                  <a:srgbClr val="FF0000"/>
                </a:solidFill>
              </a:rPr>
              <a:t>line of the force</a:t>
            </a:r>
            <a:endParaRPr lang="en-US" sz="1200" dirty="0">
              <a:solidFill>
                <a:srgbClr val="FF0000"/>
              </a:solidFill>
            </a:endParaRPr>
          </a:p>
        </p:txBody>
      </p:sp>
      <p:graphicFrame>
        <p:nvGraphicFramePr>
          <p:cNvPr id="25" name="Object 4"/>
          <p:cNvGraphicFramePr>
            <a:graphicFrameLocks noChangeAspect="1"/>
          </p:cNvGraphicFramePr>
          <p:nvPr>
            <p:extLst>
              <p:ext uri="{D42A27DB-BD31-4B8C-83A1-F6EECF244321}">
                <p14:modId xmlns:p14="http://schemas.microsoft.com/office/powerpoint/2010/main" val="2951795933"/>
              </p:ext>
            </p:extLst>
          </p:nvPr>
        </p:nvGraphicFramePr>
        <p:xfrm>
          <a:off x="7059379" y="5789659"/>
          <a:ext cx="227013" cy="315913"/>
        </p:xfrm>
        <a:graphic>
          <a:graphicData uri="http://schemas.openxmlformats.org/presentationml/2006/ole">
            <mc:AlternateContent xmlns:mc="http://schemas.openxmlformats.org/markup-compatibility/2006">
              <mc:Choice xmlns:v="urn:schemas-microsoft-com:vml" Requires="v">
                <p:oleObj spid="_x0000_s1776495" name="Equation" r:id="rId9" imgW="127000" imgH="177800" progId="Equation.DSMT4">
                  <p:embed/>
                </p:oleObj>
              </mc:Choice>
              <mc:Fallback>
                <p:oleObj name="Equation" r:id="rId9" imgW="127000" imgH="177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9379" y="5789659"/>
                        <a:ext cx="227013" cy="315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 name="Line 23"/>
          <p:cNvSpPr>
            <a:spLocks noChangeShapeType="1"/>
          </p:cNvSpPr>
          <p:nvPr/>
        </p:nvSpPr>
        <p:spPr bwMode="auto">
          <a:xfrm flipV="1">
            <a:off x="6057901" y="2995769"/>
            <a:ext cx="2929768" cy="18525"/>
          </a:xfrm>
          <a:prstGeom prst="line">
            <a:avLst/>
          </a:prstGeom>
          <a:noFill/>
          <a:ln w="9525" cmpd="sng">
            <a:solidFill>
              <a:srgbClr val="FF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7"/>
          <p:cNvSpPr>
            <a:spLocks noChangeShapeType="1"/>
          </p:cNvSpPr>
          <p:nvPr/>
        </p:nvSpPr>
        <p:spPr bwMode="auto">
          <a:xfrm flipH="1">
            <a:off x="8260658" y="2993923"/>
            <a:ext cx="794442" cy="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10"/>
          <p:cNvSpPr>
            <a:spLocks noChangeArrowheads="1"/>
          </p:cNvSpPr>
          <p:nvPr/>
        </p:nvSpPr>
        <p:spPr bwMode="auto">
          <a:xfrm rot="17569210">
            <a:off x="5547978" y="4533302"/>
            <a:ext cx="3636098" cy="184703"/>
          </a:xfrm>
          <a:prstGeom prst="rect">
            <a:avLst/>
          </a:prstGeom>
          <a:solidFill>
            <a:srgbClr val="FFFF00"/>
          </a:solidFill>
          <a:ln w="6350">
            <a:solidFill>
              <a:schemeClr val="tx1"/>
            </a:solidFill>
            <a:miter lim="800000"/>
            <a:headEnd/>
            <a:tailEnd/>
          </a:ln>
        </p:spPr>
        <p:txBody>
          <a:bodyPr/>
          <a:lstStyle/>
          <a:p>
            <a:endParaRPr lang="en-US"/>
          </a:p>
        </p:txBody>
      </p:sp>
      <p:sp>
        <p:nvSpPr>
          <p:cNvPr id="21" name="Line 24"/>
          <p:cNvSpPr>
            <a:spLocks noChangeShapeType="1"/>
          </p:cNvSpPr>
          <p:nvPr/>
        </p:nvSpPr>
        <p:spPr bwMode="auto">
          <a:xfrm flipV="1">
            <a:off x="6669010" y="2953183"/>
            <a:ext cx="1405550" cy="3299988"/>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26"/>
          <p:cNvSpPr>
            <a:spLocks noChangeShapeType="1"/>
          </p:cNvSpPr>
          <p:nvPr/>
        </p:nvSpPr>
        <p:spPr bwMode="auto">
          <a:xfrm>
            <a:off x="6669010" y="6253171"/>
            <a:ext cx="1405550" cy="0"/>
          </a:xfrm>
          <a:prstGeom prst="line">
            <a:avLst/>
          </a:prstGeom>
          <a:noFill/>
          <a:ln w="9525"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Arc 27"/>
          <p:cNvSpPr>
            <a:spLocks/>
          </p:cNvSpPr>
          <p:nvPr/>
        </p:nvSpPr>
        <p:spPr bwMode="auto">
          <a:xfrm>
            <a:off x="6791232" y="5947616"/>
            <a:ext cx="305554" cy="305554"/>
          </a:xfrm>
          <a:custGeom>
            <a:avLst/>
            <a:gdLst>
              <a:gd name="T0" fmla="*/ 0 w 21600"/>
              <a:gd name="T1" fmla="*/ 0 h 21600"/>
              <a:gd name="T2" fmla="*/ 118540689 w 21600"/>
              <a:gd name="T3" fmla="*/ 118540689 h 21600"/>
              <a:gd name="T4" fmla="*/ 0 w 21600"/>
              <a:gd name="T5" fmla="*/ 11854068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cmpd="sng">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Arc 29"/>
          <p:cNvSpPr>
            <a:spLocks/>
          </p:cNvSpPr>
          <p:nvPr/>
        </p:nvSpPr>
        <p:spPr bwMode="auto">
          <a:xfrm rot="10352875">
            <a:off x="7585673" y="3014294"/>
            <a:ext cx="305554" cy="305554"/>
          </a:xfrm>
          <a:custGeom>
            <a:avLst/>
            <a:gdLst>
              <a:gd name="T0" fmla="*/ 0 w 21600"/>
              <a:gd name="T1" fmla="*/ 0 h 21600"/>
              <a:gd name="T2" fmla="*/ 118540689 w 21600"/>
              <a:gd name="T3" fmla="*/ 118540689 h 21600"/>
              <a:gd name="T4" fmla="*/ 0 w 21600"/>
              <a:gd name="T5" fmla="*/ 11854068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cmpd="sng">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27" name="Object 5"/>
          <p:cNvGraphicFramePr>
            <a:graphicFrameLocks noChangeAspect="1"/>
          </p:cNvGraphicFramePr>
          <p:nvPr>
            <p:extLst>
              <p:ext uri="{D42A27DB-BD31-4B8C-83A1-F6EECF244321}">
                <p14:modId xmlns:p14="http://schemas.microsoft.com/office/powerpoint/2010/main" val="1513637370"/>
              </p:ext>
            </p:extLst>
          </p:nvPr>
        </p:nvGraphicFramePr>
        <p:xfrm>
          <a:off x="7453641" y="3180416"/>
          <a:ext cx="227013" cy="315913"/>
        </p:xfrm>
        <a:graphic>
          <a:graphicData uri="http://schemas.openxmlformats.org/presentationml/2006/ole">
            <mc:AlternateContent xmlns:mc="http://schemas.openxmlformats.org/markup-compatibility/2006">
              <mc:Choice xmlns:v="urn:schemas-microsoft-com:vml" Requires="v">
                <p:oleObj spid="_x0000_s1776496" name="Equation" r:id="rId11" imgW="127000" imgH="177800" progId="Equation.DSMT4">
                  <p:embed/>
                </p:oleObj>
              </mc:Choice>
              <mc:Fallback>
                <p:oleObj name="Equation" r:id="rId11" imgW="127000" imgH="177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3641" y="3180416"/>
                        <a:ext cx="227013" cy="315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 name="Text Box 21"/>
          <p:cNvSpPr txBox="1">
            <a:spLocks/>
          </p:cNvSpPr>
          <p:nvPr/>
        </p:nvSpPr>
        <p:spPr bwMode="auto">
          <a:xfrm>
            <a:off x="626295" y="3828920"/>
            <a:ext cx="576180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1. </a:t>
            </a:r>
            <a:r>
              <a:rPr lang="en-US" sz="2000" dirty="0">
                <a:solidFill>
                  <a:srgbClr val="FF0000"/>
                </a:solidFill>
                <a:latin typeface="Times New Roman"/>
                <a:cs typeface="Times New Roman"/>
              </a:rPr>
              <a:t>Identify</a:t>
            </a:r>
            <a:r>
              <a:rPr lang="en-US" sz="2000" dirty="0">
                <a:latin typeface="Times New Roman"/>
                <a:cs typeface="Times New Roman"/>
              </a:rPr>
              <a:t> the </a:t>
            </a:r>
            <a:r>
              <a:rPr lang="en-US" sz="2000" dirty="0">
                <a:solidFill>
                  <a:srgbClr val="0000FF"/>
                </a:solidFill>
                <a:latin typeface="Times New Roman"/>
                <a:cs typeface="Times New Roman"/>
              </a:rPr>
              <a:t>position vector    </a:t>
            </a:r>
            <a:r>
              <a:rPr lang="en-US" sz="2000" dirty="0">
                <a:latin typeface="Times New Roman"/>
                <a:cs typeface="Times New Roman"/>
              </a:rPr>
              <a:t>for the normal force.</a:t>
            </a:r>
          </a:p>
        </p:txBody>
      </p:sp>
      <p:graphicFrame>
        <p:nvGraphicFramePr>
          <p:cNvPr id="30" name="Object 2"/>
          <p:cNvGraphicFramePr>
            <a:graphicFrameLocks noChangeAspect="1"/>
          </p:cNvGraphicFramePr>
          <p:nvPr>
            <p:extLst>
              <p:ext uri="{D42A27DB-BD31-4B8C-83A1-F6EECF244321}">
                <p14:modId xmlns:p14="http://schemas.microsoft.com/office/powerpoint/2010/main" val="61183060"/>
              </p:ext>
            </p:extLst>
          </p:nvPr>
        </p:nvGraphicFramePr>
        <p:xfrm>
          <a:off x="3718099" y="3835835"/>
          <a:ext cx="209550" cy="303213"/>
        </p:xfrm>
        <a:graphic>
          <a:graphicData uri="http://schemas.openxmlformats.org/presentationml/2006/ole">
            <mc:AlternateContent xmlns:mc="http://schemas.openxmlformats.org/markup-compatibility/2006">
              <mc:Choice xmlns:v="urn:schemas-microsoft-com:vml" Requires="v">
                <p:oleObj spid="_x0000_s1776497" name="Equation" r:id="rId13" imgW="114300" imgH="165100" progId="Equation.DSMT4">
                  <p:embed/>
                </p:oleObj>
              </mc:Choice>
              <mc:Fallback>
                <p:oleObj name="Equation" r:id="rId13" imgW="114300" imgH="165100" progId="Equation.DSMT4">
                  <p:embed/>
                  <p:pic>
                    <p:nvPicPr>
                      <p:cNvPr id="0" name=""/>
                      <p:cNvPicPr>
                        <a:picLocks noChangeAspect="1" noChangeArrowheads="1"/>
                      </p:cNvPicPr>
                      <p:nvPr/>
                    </p:nvPicPr>
                    <p:blipFill>
                      <a:blip r:embed="rId14"/>
                      <a:srcRect/>
                      <a:stretch>
                        <a:fillRect/>
                      </a:stretch>
                    </p:blipFill>
                    <p:spPr bwMode="auto">
                      <a:xfrm>
                        <a:off x="3718099" y="3835835"/>
                        <a:ext cx="209550" cy="303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1" name="Object 2"/>
          <p:cNvGraphicFramePr>
            <a:graphicFrameLocks noChangeAspect="1"/>
          </p:cNvGraphicFramePr>
          <p:nvPr>
            <p:extLst>
              <p:ext uri="{D42A27DB-BD31-4B8C-83A1-F6EECF244321}">
                <p14:modId xmlns:p14="http://schemas.microsoft.com/office/powerpoint/2010/main" val="4194150132"/>
              </p:ext>
            </p:extLst>
          </p:nvPr>
        </p:nvGraphicFramePr>
        <p:xfrm>
          <a:off x="7639877" y="4264026"/>
          <a:ext cx="209550" cy="303213"/>
        </p:xfrm>
        <a:graphic>
          <a:graphicData uri="http://schemas.openxmlformats.org/presentationml/2006/ole">
            <mc:AlternateContent xmlns:mc="http://schemas.openxmlformats.org/markup-compatibility/2006">
              <mc:Choice xmlns:v="urn:schemas-microsoft-com:vml" Requires="v">
                <p:oleObj spid="_x0000_s1776498" name="Equation" r:id="rId15" imgW="114300" imgH="165100" progId="Equation.DSMT4">
                  <p:embed/>
                </p:oleObj>
              </mc:Choice>
              <mc:Fallback>
                <p:oleObj name="Equation" r:id="rId15" imgW="114300" imgH="165100" progId="Equation.DSMT4">
                  <p:embed/>
                  <p:pic>
                    <p:nvPicPr>
                      <p:cNvPr id="0" name=""/>
                      <p:cNvPicPr>
                        <a:picLocks noChangeAspect="1" noChangeArrowheads="1"/>
                      </p:cNvPicPr>
                      <p:nvPr/>
                    </p:nvPicPr>
                    <p:blipFill>
                      <a:blip r:embed="rId16"/>
                      <a:srcRect/>
                      <a:stretch>
                        <a:fillRect/>
                      </a:stretch>
                    </p:blipFill>
                    <p:spPr bwMode="auto">
                      <a:xfrm>
                        <a:off x="7639877" y="4264026"/>
                        <a:ext cx="209550" cy="303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2" name="Text Box 21"/>
          <p:cNvSpPr txBox="1">
            <a:spLocks/>
          </p:cNvSpPr>
          <p:nvPr/>
        </p:nvSpPr>
        <p:spPr bwMode="auto">
          <a:xfrm>
            <a:off x="626295" y="4206701"/>
            <a:ext cx="452990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2. </a:t>
            </a:r>
            <a:r>
              <a:rPr lang="en-US" sz="2000" dirty="0">
                <a:solidFill>
                  <a:srgbClr val="FF0000"/>
                </a:solidFill>
                <a:latin typeface="Times New Roman"/>
                <a:cs typeface="Times New Roman"/>
              </a:rPr>
              <a:t>Identify</a:t>
            </a:r>
            <a:r>
              <a:rPr lang="en-US" sz="2000" dirty="0">
                <a:latin typeface="Times New Roman"/>
                <a:cs typeface="Times New Roman"/>
              </a:rPr>
              <a:t> the </a:t>
            </a:r>
            <a:r>
              <a:rPr lang="en-US" sz="2000" i="1" dirty="0">
                <a:solidFill>
                  <a:srgbClr val="0000FF"/>
                </a:solidFill>
                <a:latin typeface="Times New Roman"/>
                <a:cs typeface="Times New Roman"/>
              </a:rPr>
              <a:t>line of N</a:t>
            </a:r>
            <a:r>
              <a:rPr lang="en-US" sz="2000" dirty="0">
                <a:latin typeface="Times New Roman"/>
                <a:cs typeface="Times New Roman"/>
              </a:rPr>
              <a:t>.  </a:t>
            </a:r>
          </a:p>
        </p:txBody>
      </p:sp>
      <p:graphicFrame>
        <p:nvGraphicFramePr>
          <p:cNvPr id="33" name="Object 5"/>
          <p:cNvGraphicFramePr>
            <a:graphicFrameLocks noChangeAspect="1"/>
          </p:cNvGraphicFramePr>
          <p:nvPr>
            <p:extLst>
              <p:ext uri="{D42A27DB-BD31-4B8C-83A1-F6EECF244321}">
                <p14:modId xmlns:p14="http://schemas.microsoft.com/office/powerpoint/2010/main" val="510486384"/>
              </p:ext>
            </p:extLst>
          </p:nvPr>
        </p:nvGraphicFramePr>
        <p:xfrm>
          <a:off x="8459788" y="2663825"/>
          <a:ext cx="295275" cy="271463"/>
        </p:xfrm>
        <a:graphic>
          <a:graphicData uri="http://schemas.openxmlformats.org/presentationml/2006/ole">
            <mc:AlternateContent xmlns:mc="http://schemas.openxmlformats.org/markup-compatibility/2006">
              <mc:Choice xmlns:v="urn:schemas-microsoft-com:vml" Requires="v">
                <p:oleObj spid="_x0000_s1776499" name="Equation" r:id="rId17" imgW="165100" imgH="152400" progId="Equation.DSMT4">
                  <p:embed/>
                </p:oleObj>
              </mc:Choice>
              <mc:Fallback>
                <p:oleObj name="Equation" r:id="rId17" imgW="165100" imgH="152400" progId="Equation.DSMT4">
                  <p:embed/>
                  <p:pic>
                    <p:nvPicPr>
                      <p:cNvPr id="0" name=""/>
                      <p:cNvPicPr>
                        <a:picLocks noChangeAspect="1" noChangeArrowheads="1"/>
                      </p:cNvPicPr>
                      <p:nvPr/>
                    </p:nvPicPr>
                    <p:blipFill>
                      <a:blip r:embed="rId18"/>
                      <a:srcRect/>
                      <a:stretch>
                        <a:fillRect/>
                      </a:stretch>
                    </p:blipFill>
                    <p:spPr bwMode="auto">
                      <a:xfrm>
                        <a:off x="8459788" y="2663825"/>
                        <a:ext cx="295275" cy="271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4" name="Text Box 21"/>
          <p:cNvSpPr txBox="1">
            <a:spLocks/>
          </p:cNvSpPr>
          <p:nvPr/>
        </p:nvSpPr>
        <p:spPr bwMode="auto">
          <a:xfrm>
            <a:off x="626295" y="4591096"/>
            <a:ext cx="5431605"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3. </a:t>
            </a:r>
            <a:r>
              <a:rPr lang="en-US" sz="2000" dirty="0">
                <a:solidFill>
                  <a:srgbClr val="FF0000"/>
                </a:solidFill>
                <a:latin typeface="Times New Roman"/>
                <a:cs typeface="Times New Roman"/>
              </a:rPr>
              <a:t>Identify</a:t>
            </a:r>
            <a:r>
              <a:rPr lang="en-US" sz="2000" dirty="0">
                <a:latin typeface="Times New Roman"/>
                <a:cs typeface="Times New Roman"/>
              </a:rPr>
              <a:t> </a:t>
            </a:r>
            <a:r>
              <a:rPr lang="en-US" sz="2000" dirty="0">
                <a:solidFill>
                  <a:srgbClr val="0000FF"/>
                </a:solidFill>
                <a:latin typeface="Times New Roman"/>
                <a:cs typeface="Times New Roman"/>
              </a:rPr>
              <a:t>shortest distance </a:t>
            </a:r>
            <a:r>
              <a:rPr lang="en-US" sz="2000" dirty="0">
                <a:latin typeface="Times New Roman"/>
                <a:cs typeface="Times New Roman"/>
              </a:rPr>
              <a:t>between </a:t>
            </a:r>
            <a:r>
              <a:rPr lang="en-US" sz="2000" i="1" dirty="0">
                <a:solidFill>
                  <a:srgbClr val="0000FF"/>
                </a:solidFill>
                <a:latin typeface="Times New Roman"/>
                <a:cs typeface="Times New Roman"/>
              </a:rPr>
              <a:t>floor contact </a:t>
            </a:r>
            <a:r>
              <a:rPr lang="en-US" sz="2000" dirty="0">
                <a:latin typeface="Times New Roman"/>
                <a:cs typeface="Times New Roman"/>
              </a:rPr>
              <a:t>and </a:t>
            </a:r>
            <a:r>
              <a:rPr lang="en-US" sz="2000" i="1" dirty="0">
                <a:solidFill>
                  <a:srgbClr val="0000FF"/>
                </a:solidFill>
                <a:latin typeface="Times New Roman"/>
                <a:cs typeface="Times New Roman"/>
              </a:rPr>
              <a:t>line of N</a:t>
            </a:r>
            <a:r>
              <a:rPr lang="en-US" sz="2000" dirty="0">
                <a:latin typeface="Times New Roman"/>
                <a:cs typeface="Times New Roman"/>
              </a:rPr>
              <a:t>, then express in terms of     .</a:t>
            </a:r>
          </a:p>
        </p:txBody>
      </p:sp>
      <p:graphicFrame>
        <p:nvGraphicFramePr>
          <p:cNvPr id="35" name="Object 2"/>
          <p:cNvGraphicFramePr>
            <a:graphicFrameLocks noChangeAspect="1"/>
          </p:cNvGraphicFramePr>
          <p:nvPr>
            <p:extLst>
              <p:ext uri="{D42A27DB-BD31-4B8C-83A1-F6EECF244321}">
                <p14:modId xmlns:p14="http://schemas.microsoft.com/office/powerpoint/2010/main" val="3859021078"/>
              </p:ext>
            </p:extLst>
          </p:nvPr>
        </p:nvGraphicFramePr>
        <p:xfrm>
          <a:off x="4637088" y="4894284"/>
          <a:ext cx="303212" cy="420688"/>
        </p:xfrm>
        <a:graphic>
          <a:graphicData uri="http://schemas.openxmlformats.org/presentationml/2006/ole">
            <mc:AlternateContent xmlns:mc="http://schemas.openxmlformats.org/markup-compatibility/2006">
              <mc:Choice xmlns:v="urn:schemas-microsoft-com:vml" Requires="v">
                <p:oleObj spid="_x0000_s1776500" name="Equation" r:id="rId19" imgW="165100" imgH="228600" progId="Equation.DSMT4">
                  <p:embed/>
                </p:oleObj>
              </mc:Choice>
              <mc:Fallback>
                <p:oleObj name="Equation" r:id="rId19" imgW="165100" imgH="228600" progId="Equation.DSMT4">
                  <p:embed/>
                  <p:pic>
                    <p:nvPicPr>
                      <p:cNvPr id="0" name=""/>
                      <p:cNvPicPr>
                        <a:picLocks noChangeAspect="1" noChangeArrowheads="1"/>
                      </p:cNvPicPr>
                      <p:nvPr/>
                    </p:nvPicPr>
                    <p:blipFill>
                      <a:blip r:embed="rId20"/>
                      <a:srcRect/>
                      <a:stretch>
                        <a:fillRect/>
                      </a:stretch>
                    </p:blipFill>
                    <p:spPr bwMode="auto">
                      <a:xfrm>
                        <a:off x="4637088" y="4894284"/>
                        <a:ext cx="303212"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6" name="Object 2"/>
          <p:cNvGraphicFramePr>
            <a:graphicFrameLocks noChangeAspect="1"/>
          </p:cNvGraphicFramePr>
          <p:nvPr>
            <p:extLst>
              <p:ext uri="{D42A27DB-BD31-4B8C-83A1-F6EECF244321}">
                <p14:modId xmlns:p14="http://schemas.microsoft.com/office/powerpoint/2010/main" val="925708335"/>
              </p:ext>
            </p:extLst>
          </p:nvPr>
        </p:nvGraphicFramePr>
        <p:xfrm>
          <a:off x="6283691" y="3983831"/>
          <a:ext cx="279400" cy="373063"/>
        </p:xfrm>
        <a:graphic>
          <a:graphicData uri="http://schemas.openxmlformats.org/presentationml/2006/ole">
            <mc:AlternateContent xmlns:mc="http://schemas.openxmlformats.org/markup-compatibility/2006">
              <mc:Choice xmlns:v="urn:schemas-microsoft-com:vml" Requires="v">
                <p:oleObj spid="_x0000_s1776501" name="Equation" r:id="rId21" imgW="152400" imgH="203200" progId="Equation.DSMT4">
                  <p:embed/>
                </p:oleObj>
              </mc:Choice>
              <mc:Fallback>
                <p:oleObj name="Equation" r:id="rId21" imgW="152400" imgH="203200" progId="Equation.DSMT4">
                  <p:embed/>
                  <p:pic>
                    <p:nvPicPr>
                      <p:cNvPr id="0" name=""/>
                      <p:cNvPicPr>
                        <a:picLocks noChangeAspect="1" noChangeArrowheads="1"/>
                      </p:cNvPicPr>
                      <p:nvPr/>
                    </p:nvPicPr>
                    <p:blipFill>
                      <a:blip r:embed="rId4"/>
                      <a:srcRect/>
                      <a:stretch>
                        <a:fillRect/>
                      </a:stretch>
                    </p:blipFill>
                    <p:spPr bwMode="auto">
                      <a:xfrm>
                        <a:off x="6283691" y="3983831"/>
                        <a:ext cx="279400" cy="373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7" name="Object 2"/>
          <p:cNvGraphicFramePr>
            <a:graphicFrameLocks noChangeAspect="1"/>
          </p:cNvGraphicFramePr>
          <p:nvPr>
            <p:extLst>
              <p:ext uri="{D42A27DB-BD31-4B8C-83A1-F6EECF244321}">
                <p14:modId xmlns:p14="http://schemas.microsoft.com/office/powerpoint/2010/main" val="167175903"/>
              </p:ext>
            </p:extLst>
          </p:nvPr>
        </p:nvGraphicFramePr>
        <p:xfrm>
          <a:off x="5837604" y="4311589"/>
          <a:ext cx="831484" cy="387411"/>
        </p:xfrm>
        <a:graphic>
          <a:graphicData uri="http://schemas.openxmlformats.org/presentationml/2006/ole">
            <mc:AlternateContent xmlns:mc="http://schemas.openxmlformats.org/markup-compatibility/2006">
              <mc:Choice xmlns:v="urn:schemas-microsoft-com:vml" Requires="v">
                <p:oleObj spid="_x0000_s1776502" name="Equation" r:id="rId22" imgW="546100" imgH="254000" progId="Equation.DSMT4">
                  <p:embed/>
                </p:oleObj>
              </mc:Choice>
              <mc:Fallback>
                <p:oleObj name="Equation" r:id="rId22" imgW="546100" imgH="254000" progId="Equation.DSMT4">
                  <p:embed/>
                  <p:pic>
                    <p:nvPicPr>
                      <p:cNvPr id="0" name=""/>
                      <p:cNvPicPr>
                        <a:picLocks noChangeAspect="1" noChangeArrowheads="1"/>
                      </p:cNvPicPr>
                      <p:nvPr/>
                    </p:nvPicPr>
                    <p:blipFill>
                      <a:blip r:embed="rId23"/>
                      <a:srcRect/>
                      <a:stretch>
                        <a:fillRect/>
                      </a:stretch>
                    </p:blipFill>
                    <p:spPr bwMode="auto">
                      <a:xfrm>
                        <a:off x="5837604" y="4311589"/>
                        <a:ext cx="831484" cy="3874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8" name="Text Box 21"/>
          <p:cNvSpPr txBox="1">
            <a:spLocks/>
          </p:cNvSpPr>
          <p:nvPr/>
        </p:nvSpPr>
        <p:spPr bwMode="auto">
          <a:xfrm>
            <a:off x="626296" y="5242635"/>
            <a:ext cx="543160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4. </a:t>
            </a:r>
            <a:r>
              <a:rPr lang="en-US" sz="2000" dirty="0">
                <a:latin typeface="Times New Roman"/>
                <a:cs typeface="Times New Roman"/>
              </a:rPr>
              <a:t>Determine the torque with</a:t>
            </a:r>
          </a:p>
        </p:txBody>
      </p:sp>
      <p:graphicFrame>
        <p:nvGraphicFramePr>
          <p:cNvPr id="39" name="Object 7"/>
          <p:cNvGraphicFramePr>
            <a:graphicFrameLocks noChangeAspect="1"/>
          </p:cNvGraphicFramePr>
          <p:nvPr>
            <p:extLst>
              <p:ext uri="{D42A27DB-BD31-4B8C-83A1-F6EECF244321}">
                <p14:modId xmlns:p14="http://schemas.microsoft.com/office/powerpoint/2010/main" val="3289183140"/>
              </p:ext>
            </p:extLst>
          </p:nvPr>
        </p:nvGraphicFramePr>
        <p:xfrm>
          <a:off x="3717925" y="5267325"/>
          <a:ext cx="974725" cy="439738"/>
        </p:xfrm>
        <a:graphic>
          <a:graphicData uri="http://schemas.openxmlformats.org/presentationml/2006/ole">
            <mc:AlternateContent xmlns:mc="http://schemas.openxmlformats.org/markup-compatibility/2006">
              <mc:Choice xmlns:v="urn:schemas-microsoft-com:vml" Requires="v">
                <p:oleObj spid="_x0000_s1776503" name="Equation" r:id="rId24" imgW="622300" imgH="279400" progId="Equation.DSMT4">
                  <p:embed/>
                </p:oleObj>
              </mc:Choice>
              <mc:Fallback>
                <p:oleObj name="Equation" r:id="rId24" imgW="622300" imgH="279400" progId="Equation.DSMT4">
                  <p:embed/>
                  <p:pic>
                    <p:nvPicPr>
                      <p:cNvPr id="0" name=""/>
                      <p:cNvPicPr>
                        <a:picLocks noChangeAspect="1" noChangeArrowheads="1"/>
                      </p:cNvPicPr>
                      <p:nvPr/>
                    </p:nvPicPr>
                    <p:blipFill>
                      <a:blip r:embed="rId6"/>
                      <a:srcRect/>
                      <a:stretch>
                        <a:fillRect/>
                      </a:stretch>
                    </p:blipFill>
                    <p:spPr bwMode="auto">
                      <a:xfrm>
                        <a:off x="3717925" y="5267325"/>
                        <a:ext cx="974725" cy="439738"/>
                      </a:xfrm>
                      <a:prstGeom prst="rect">
                        <a:avLst/>
                      </a:prstGeom>
                      <a:noFill/>
                      <a:ln>
                        <a:noFill/>
                      </a:ln>
                      <a:effectLst/>
                    </p:spPr>
                  </p:pic>
                </p:oleObj>
              </mc:Fallback>
            </mc:AlternateContent>
          </a:graphicData>
        </a:graphic>
      </p:graphicFrame>
      <p:sp>
        <p:nvSpPr>
          <p:cNvPr id="40" name="Text Box 15"/>
          <p:cNvSpPr txBox="1">
            <a:spLocks/>
          </p:cNvSpPr>
          <p:nvPr/>
        </p:nvSpPr>
        <p:spPr bwMode="auto">
          <a:xfrm>
            <a:off x="6334492" y="6273632"/>
            <a:ext cx="59614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1400" dirty="0">
                <a:solidFill>
                  <a:srgbClr val="FF0000"/>
                </a:solidFill>
              </a:rPr>
              <a:t>floor</a:t>
            </a:r>
            <a:endParaRPr lang="en-US" sz="1200" dirty="0">
              <a:solidFill>
                <a:srgbClr val="FF0000"/>
              </a:solidFill>
            </a:endParaRPr>
          </a:p>
        </p:txBody>
      </p:sp>
      <p:sp>
        <p:nvSpPr>
          <p:cNvPr id="41" name="Line 23"/>
          <p:cNvSpPr>
            <a:spLocks noChangeShapeType="1"/>
          </p:cNvSpPr>
          <p:nvPr/>
        </p:nvSpPr>
        <p:spPr bwMode="auto">
          <a:xfrm flipH="1" flipV="1">
            <a:off x="6669010" y="3014293"/>
            <a:ext cx="78" cy="3238875"/>
          </a:xfrm>
          <a:prstGeom prst="line">
            <a:avLst/>
          </a:prstGeom>
          <a:noFill/>
          <a:ln w="9525" cmpd="sng">
            <a:solidFill>
              <a:srgbClr val="FF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Text Box 15"/>
          <p:cNvSpPr txBox="1">
            <a:spLocks/>
          </p:cNvSpPr>
          <p:nvPr/>
        </p:nvSpPr>
        <p:spPr bwMode="auto">
          <a:xfrm>
            <a:off x="6283691" y="3496329"/>
            <a:ext cx="8557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1400" dirty="0">
                <a:solidFill>
                  <a:srgbClr val="FF0000"/>
                </a:solidFill>
              </a:rPr>
              <a:t>shortest </a:t>
            </a:r>
          </a:p>
          <a:p>
            <a:pPr algn="l" eaLnBrk="1" hangingPunct="1"/>
            <a:r>
              <a:rPr lang="en-US" sz="1400" dirty="0">
                <a:solidFill>
                  <a:srgbClr val="FF0000"/>
                </a:solidFill>
              </a:rPr>
              <a:t>distance</a:t>
            </a:r>
            <a:endParaRPr lang="en-US" sz="1200" dirty="0">
              <a:solidFill>
                <a:srgbClr val="FF0000"/>
              </a:solidFill>
            </a:endParaRPr>
          </a:p>
        </p:txBody>
      </p:sp>
    </p:spTree>
    <p:extLst>
      <p:ext uri="{BB962C8B-B14F-4D97-AF65-F5344CB8AC3E}">
        <p14:creationId xmlns:p14="http://schemas.microsoft.com/office/powerpoint/2010/main" val="255886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dissolve">
                                      <p:cBhvr>
                                        <p:cTn id="7" dur="500"/>
                                        <p:tgtEl>
                                          <p:spTgt spid="7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dissolve">
                                      <p:cBhvr>
                                        <p:cTn id="10" dur="500"/>
                                        <p:tgtEl>
                                          <p:spTgt spid="7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par>
                                <p:cTn id="20" presetID="9"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dissolve">
                                      <p:cBhvr>
                                        <p:cTn id="33" dur="500"/>
                                        <p:tgtEl>
                                          <p:spTgt spid="3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ssolve">
                                      <p:cBhvr>
                                        <p:cTn id="36" dur="500"/>
                                        <p:tgtEl>
                                          <p:spTgt spid="2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par>
                                <p:cTn id="40" presetID="9"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dissolve">
                                      <p:cBhvr>
                                        <p:cTn id="47" dur="500"/>
                                        <p:tgtEl>
                                          <p:spTgt spid="3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par>
                                <p:cTn id="51" presetID="9" presetClass="entr" presetSubtype="0" fill="hold" grpId="1"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dissolve">
                                      <p:cBhvr>
                                        <p:cTn id="53" dur="500"/>
                                        <p:tgtEl>
                                          <p:spTgt spid="1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dissolve">
                                      <p:cBhvr>
                                        <p:cTn id="56" dur="500"/>
                                        <p:tgtEl>
                                          <p:spTgt spid="26"/>
                                        </p:tgtEl>
                                      </p:cBhvr>
                                    </p:animEffect>
                                  </p:childTnLst>
                                </p:cTn>
                              </p:par>
                              <p:par>
                                <p:cTn id="57" presetID="9"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dissolv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dissolve">
                                      <p:cBhvr>
                                        <p:cTn id="64" dur="500"/>
                                        <p:tgtEl>
                                          <p:spTgt spid="41"/>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dissolve">
                                      <p:cBhvr>
                                        <p:cTn id="67" dur="500"/>
                                        <p:tgtEl>
                                          <p:spTgt spid="42"/>
                                        </p:tgtEl>
                                      </p:cBhvr>
                                    </p:animEffect>
                                  </p:childTnLst>
                                </p:cTn>
                              </p:par>
                              <p:par>
                                <p:cTn id="68" presetID="9"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dissolve">
                                      <p:cBhvr>
                                        <p:cTn id="70" dur="500"/>
                                        <p:tgtEl>
                                          <p:spTgt spid="36"/>
                                        </p:tgtEl>
                                      </p:cBhvr>
                                    </p:animEffect>
                                  </p:childTnLst>
                                </p:cTn>
                              </p:par>
                              <p:par>
                                <p:cTn id="71" presetID="9"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dissolve">
                                      <p:cBhvr>
                                        <p:cTn id="73" dur="500"/>
                                        <p:tgtEl>
                                          <p:spTgt spid="37"/>
                                        </p:tgtEl>
                                      </p:cBhvr>
                                    </p:animEffect>
                                  </p:childTnLst>
                                </p:cTn>
                              </p:par>
                              <p:par>
                                <p:cTn id="74" presetID="9" presetClass="entr" presetSubtype="0" fill="hold"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dissolve">
                                      <p:cBhvr>
                                        <p:cTn id="76" dur="500"/>
                                        <p:tgtEl>
                                          <p:spTgt spid="35"/>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dissolve">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dissolve">
                                      <p:cBhvr>
                                        <p:cTn id="84" dur="500"/>
                                        <p:tgtEl>
                                          <p:spTgt spid="39"/>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dissolve">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8" grpId="1"/>
      <p:bldP spid="15" grpId="0" animBg="1"/>
      <p:bldP spid="16" grpId="0" animBg="1"/>
      <p:bldP spid="21" grpId="0" animBg="1"/>
      <p:bldP spid="23" grpId="0" animBg="1"/>
      <p:bldP spid="24" grpId="0" animBg="1"/>
      <p:bldP spid="26" grpId="0" animBg="1"/>
      <p:bldP spid="29" grpId="0"/>
      <p:bldP spid="32" grpId="0"/>
      <p:bldP spid="34" grpId="0"/>
      <p:bldP spid="38" grpId="0"/>
      <p:bldP spid="40" grpId="0"/>
      <p:bldP spid="41" grpId="0" animBg="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19701"/>
            <a:ext cx="9144000" cy="1323439"/>
          </a:xfrm>
          <a:prstGeom prst="rect">
            <a:avLst/>
          </a:prstGeom>
          <a:noFill/>
        </p:spPr>
        <p:txBody>
          <a:bodyPr wrap="square" rtlCol="0">
            <a:spAutoFit/>
          </a:bodyPr>
          <a:lstStyle/>
          <a:p>
            <a:pPr algn="ctr"/>
            <a:r>
              <a:rPr lang="en-US" sz="4000" dirty="0">
                <a:solidFill>
                  <a:srgbClr val="FF0000"/>
                </a:solidFill>
                <a:latin typeface="Apple Chancery"/>
                <a:cs typeface="Apple Chancery"/>
              </a:rPr>
              <a:t>CHAPTER  10:</a:t>
            </a:r>
          </a:p>
          <a:p>
            <a:pPr algn="ctr"/>
            <a:r>
              <a:rPr lang="en-US" sz="4000" dirty="0">
                <a:solidFill>
                  <a:srgbClr val="0000FF"/>
                </a:solidFill>
                <a:latin typeface="Apple Chancery"/>
                <a:cs typeface="Apple Chancery"/>
              </a:rPr>
              <a:t>Rotational Motion</a:t>
            </a:r>
            <a:endParaRPr lang="en-US" sz="28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4.)</a:t>
            </a:r>
          </a:p>
        </p:txBody>
      </p:sp>
      <p:sp>
        <p:nvSpPr>
          <p:cNvPr id="5" name="TextBox 4"/>
          <p:cNvSpPr txBox="1"/>
          <p:nvPr/>
        </p:nvSpPr>
        <p:spPr>
          <a:xfrm>
            <a:off x="274956" y="1456896"/>
            <a:ext cx="8754744" cy="1138773"/>
          </a:xfrm>
          <a:prstGeom prst="rect">
            <a:avLst/>
          </a:prstGeom>
          <a:noFill/>
        </p:spPr>
        <p:txBody>
          <a:bodyPr wrap="square" rtlCol="0">
            <a:spAutoFit/>
          </a:bodyPr>
          <a:lstStyle/>
          <a:p>
            <a:r>
              <a:rPr lang="en-US" sz="2800" dirty="0">
                <a:solidFill>
                  <a:srgbClr val="FF0000"/>
                </a:solidFill>
                <a:latin typeface="Apple Chancery"/>
                <a:cs typeface="Apple Chancery"/>
              </a:rPr>
              <a:t>For every parameter </a:t>
            </a:r>
            <a:r>
              <a:rPr lang="en-US" sz="2000" dirty="0">
                <a:latin typeface="Times New Roman"/>
                <a:cs typeface="Times New Roman"/>
              </a:rPr>
              <a:t>that exists with </a:t>
            </a:r>
            <a:r>
              <a:rPr lang="en-US" sz="2000" dirty="0">
                <a:solidFill>
                  <a:srgbClr val="000000"/>
                </a:solidFill>
                <a:latin typeface="Times New Roman"/>
                <a:cs typeface="Times New Roman"/>
              </a:rPr>
              <a:t>the</a:t>
            </a:r>
            <a:r>
              <a:rPr lang="en-US" sz="2000" dirty="0">
                <a:solidFill>
                  <a:srgbClr val="0000FF"/>
                </a:solidFill>
                <a:latin typeface="Times New Roman"/>
                <a:cs typeface="Times New Roman"/>
              </a:rPr>
              <a:t> world of translational motion, </a:t>
            </a:r>
            <a:r>
              <a:rPr lang="en-US" sz="2000" dirty="0">
                <a:solidFill>
                  <a:srgbClr val="000000"/>
                </a:solidFill>
                <a:latin typeface="Times New Roman"/>
                <a:cs typeface="Times New Roman"/>
              </a:rPr>
              <a:t>there exists a </a:t>
            </a:r>
            <a:r>
              <a:rPr lang="en-US" sz="2000" dirty="0">
                <a:solidFill>
                  <a:srgbClr val="0000FF"/>
                </a:solidFill>
                <a:latin typeface="Times New Roman"/>
                <a:cs typeface="Times New Roman"/>
              </a:rPr>
              <a:t>rotational counterpart.  </a:t>
            </a:r>
            <a:r>
              <a:rPr lang="en-US" sz="2000" dirty="0">
                <a:solidFill>
                  <a:srgbClr val="000000"/>
                </a:solidFill>
                <a:latin typeface="Times New Roman"/>
                <a:cs typeface="Times New Roman"/>
              </a:rPr>
              <a:t>To get into that world, we need to begin with some </a:t>
            </a:r>
            <a:r>
              <a:rPr lang="en-US" sz="2000" dirty="0">
                <a:solidFill>
                  <a:srgbClr val="0000FF"/>
                </a:solidFill>
                <a:latin typeface="Times New Roman"/>
                <a:cs typeface="Times New Roman"/>
              </a:rPr>
              <a:t>definitions.</a:t>
            </a:r>
            <a:endParaRPr lang="en-US" sz="2400" dirty="0">
              <a:latin typeface="Apple Chancery"/>
              <a:cs typeface="Apple Chancery"/>
            </a:endParaRPr>
          </a:p>
        </p:txBody>
      </p:sp>
      <p:sp>
        <p:nvSpPr>
          <p:cNvPr id="7" name="TextBox 6"/>
          <p:cNvSpPr txBox="1"/>
          <p:nvPr/>
        </p:nvSpPr>
        <p:spPr>
          <a:xfrm>
            <a:off x="274956" y="2626300"/>
            <a:ext cx="8754744" cy="523220"/>
          </a:xfrm>
          <a:prstGeom prst="rect">
            <a:avLst/>
          </a:prstGeom>
          <a:noFill/>
        </p:spPr>
        <p:txBody>
          <a:bodyPr wrap="square" rtlCol="0">
            <a:spAutoFit/>
          </a:bodyPr>
          <a:lstStyle/>
          <a:p>
            <a:r>
              <a:rPr lang="en-US" sz="2800" dirty="0">
                <a:solidFill>
                  <a:srgbClr val="FF0000"/>
                </a:solidFill>
                <a:latin typeface="Apple Chancery"/>
                <a:cs typeface="Apple Chancery"/>
              </a:rPr>
              <a:t>That is:</a:t>
            </a:r>
            <a:endParaRPr lang="en-US" sz="2000" dirty="0">
              <a:solidFill>
                <a:srgbClr val="FF0000"/>
              </a:solidFill>
              <a:latin typeface="Times New Roman"/>
              <a:cs typeface="Times New Roman"/>
            </a:endParaRPr>
          </a:p>
        </p:txBody>
      </p:sp>
      <p:sp>
        <p:nvSpPr>
          <p:cNvPr id="12" name="TextBox 11"/>
          <p:cNvSpPr txBox="1"/>
          <p:nvPr/>
        </p:nvSpPr>
        <p:spPr>
          <a:xfrm>
            <a:off x="567056" y="3149520"/>
            <a:ext cx="8322944" cy="707886"/>
          </a:xfrm>
          <a:prstGeom prst="rect">
            <a:avLst/>
          </a:prstGeom>
          <a:noFill/>
        </p:spPr>
        <p:txBody>
          <a:bodyPr wrap="square" rtlCol="0">
            <a:spAutoFit/>
          </a:bodyPr>
          <a:lstStyle/>
          <a:p>
            <a:r>
              <a:rPr lang="en-US" sz="2000" dirty="0">
                <a:solidFill>
                  <a:srgbClr val="008000"/>
                </a:solidFill>
                <a:latin typeface="Apple Chancery"/>
                <a:cs typeface="Apple Chancery"/>
              </a:rPr>
              <a:t>--whereas</a:t>
            </a:r>
            <a:r>
              <a:rPr lang="en-US" sz="2000" dirty="0">
                <a:solidFill>
                  <a:srgbClr val="0000FF"/>
                </a:solidFill>
                <a:latin typeface="Apple Chancery"/>
                <a:cs typeface="Apple Chancery"/>
              </a:rPr>
              <a:t> </a:t>
            </a:r>
            <a:r>
              <a:rPr lang="en-US" sz="2000" dirty="0">
                <a:solidFill>
                  <a:srgbClr val="000000"/>
                </a:solidFill>
                <a:latin typeface="Times New Roman"/>
                <a:cs typeface="Times New Roman"/>
              </a:rPr>
              <a:t>a body’s </a:t>
            </a:r>
            <a:r>
              <a:rPr lang="en-US" sz="2000" dirty="0">
                <a:solidFill>
                  <a:srgbClr val="0000FF"/>
                </a:solidFill>
                <a:latin typeface="Times New Roman"/>
                <a:cs typeface="Times New Roman"/>
              </a:rPr>
              <a:t>coordinate position </a:t>
            </a:r>
            <a:r>
              <a:rPr lang="en-US" sz="2000" dirty="0">
                <a:solidFill>
                  <a:srgbClr val="000000"/>
                </a:solidFill>
                <a:latin typeface="Times New Roman"/>
                <a:cs typeface="Times New Roman"/>
              </a:rPr>
              <a:t>is defined with an </a:t>
            </a:r>
            <a:r>
              <a:rPr lang="en-US" sz="2000" dirty="0">
                <a:solidFill>
                  <a:srgbClr val="0000FF"/>
                </a:solidFill>
                <a:latin typeface="Times New Roman"/>
                <a:cs typeface="Times New Roman"/>
              </a:rPr>
              <a:t>“x”</a:t>
            </a:r>
            <a:r>
              <a:rPr lang="en-US" sz="2000" dirty="0">
                <a:solidFill>
                  <a:srgbClr val="000000"/>
                </a:solidFill>
                <a:latin typeface="Times New Roman"/>
                <a:cs typeface="Times New Roman"/>
              </a:rPr>
              <a:t> or </a:t>
            </a:r>
            <a:r>
              <a:rPr lang="en-US" sz="2000" dirty="0">
                <a:solidFill>
                  <a:srgbClr val="0000FF"/>
                </a:solidFill>
                <a:latin typeface="Times New Roman"/>
                <a:cs typeface="Times New Roman"/>
              </a:rPr>
              <a:t>“y”</a:t>
            </a:r>
            <a:r>
              <a:rPr lang="en-US" sz="2000" dirty="0">
                <a:solidFill>
                  <a:srgbClr val="000000"/>
                </a:solidFill>
                <a:latin typeface="Times New Roman"/>
                <a:cs typeface="Times New Roman"/>
              </a:rPr>
              <a:t> (units </a:t>
            </a:r>
            <a:r>
              <a:rPr lang="en-US" sz="2000" dirty="0">
                <a:solidFill>
                  <a:srgbClr val="0000FF"/>
                </a:solidFill>
                <a:latin typeface="Times New Roman"/>
                <a:cs typeface="Times New Roman"/>
              </a:rPr>
              <a:t>meters)</a:t>
            </a:r>
            <a:r>
              <a:rPr lang="en-US" sz="2000" dirty="0">
                <a:solidFill>
                  <a:srgbClr val="000000"/>
                </a:solidFill>
                <a:latin typeface="Times New Roman"/>
                <a:cs typeface="Times New Roman"/>
              </a:rPr>
              <a:t>, a body’s </a:t>
            </a:r>
            <a:r>
              <a:rPr lang="en-US" sz="2000" i="1" dirty="0">
                <a:solidFill>
                  <a:srgbClr val="FF0000"/>
                </a:solidFill>
                <a:latin typeface="Times New Roman"/>
                <a:cs typeface="Times New Roman"/>
              </a:rPr>
              <a:t>angular </a:t>
            </a:r>
            <a:r>
              <a:rPr lang="en-US" sz="2000" dirty="0">
                <a:solidFill>
                  <a:srgbClr val="FF0000"/>
                </a:solidFill>
                <a:latin typeface="Times New Roman"/>
                <a:cs typeface="Times New Roman"/>
              </a:rPr>
              <a:t>position</a:t>
            </a:r>
            <a:r>
              <a:rPr lang="en-US" sz="2000" i="1" dirty="0">
                <a:solidFill>
                  <a:srgbClr val="FF0000"/>
                </a:solidFill>
                <a:latin typeface="Times New Roman"/>
                <a:cs typeface="Times New Roman"/>
              </a:rPr>
              <a:t> </a:t>
            </a:r>
            <a:r>
              <a:rPr lang="en-US" sz="2000" dirty="0">
                <a:solidFill>
                  <a:srgbClr val="000000"/>
                </a:solidFill>
                <a:latin typeface="Times New Roman"/>
                <a:cs typeface="Times New Roman"/>
              </a:rPr>
              <a:t>is defined by a    (measured in </a:t>
            </a:r>
            <a:r>
              <a:rPr lang="en-US" sz="2000" dirty="0">
                <a:solidFill>
                  <a:srgbClr val="FF0000"/>
                </a:solidFill>
                <a:latin typeface="Times New Roman"/>
                <a:cs typeface="Times New Roman"/>
              </a:rPr>
              <a:t>radians</a:t>
            </a:r>
            <a:r>
              <a:rPr lang="en-US" sz="2000" dirty="0">
                <a:solidFill>
                  <a:srgbClr val="000000"/>
                </a:solidFill>
                <a:latin typeface="Times New Roman"/>
                <a:cs typeface="Times New Roman"/>
              </a:rPr>
              <a:t>);  </a:t>
            </a:r>
            <a:endParaRPr lang="en-US" sz="2000" dirty="0">
              <a:solidFill>
                <a:srgbClr val="FF0000"/>
              </a:solidFill>
              <a:latin typeface="Times New Roman"/>
              <a:cs typeface="Times New Roman"/>
            </a:endParaRPr>
          </a:p>
        </p:txBody>
      </p:sp>
      <p:sp>
        <p:nvSpPr>
          <p:cNvPr id="14" name="TextBox 13"/>
          <p:cNvSpPr txBox="1"/>
          <p:nvPr/>
        </p:nvSpPr>
        <p:spPr>
          <a:xfrm>
            <a:off x="567056" y="3846363"/>
            <a:ext cx="8322944" cy="1323439"/>
          </a:xfrm>
          <a:prstGeom prst="rect">
            <a:avLst/>
          </a:prstGeom>
          <a:noFill/>
        </p:spPr>
        <p:txBody>
          <a:bodyPr wrap="square" rtlCol="0">
            <a:spAutoFit/>
          </a:bodyPr>
          <a:lstStyle/>
          <a:p>
            <a:r>
              <a:rPr lang="en-US" sz="2000" dirty="0">
                <a:solidFill>
                  <a:srgbClr val="008000"/>
                </a:solidFill>
                <a:latin typeface="Apple Chancery"/>
                <a:cs typeface="Apple Chancery"/>
              </a:rPr>
              <a:t>--whereas</a:t>
            </a:r>
            <a:r>
              <a:rPr lang="en-US" sz="2000" dirty="0">
                <a:solidFill>
                  <a:srgbClr val="0000FF"/>
                </a:solidFill>
                <a:latin typeface="Apple Chancery"/>
                <a:cs typeface="Apple Chancery"/>
              </a:rPr>
              <a:t> </a:t>
            </a:r>
            <a:r>
              <a:rPr lang="en-US" sz="2000" dirty="0">
                <a:solidFill>
                  <a:srgbClr val="000000"/>
                </a:solidFill>
                <a:latin typeface="Times New Roman"/>
                <a:cs typeface="Times New Roman"/>
              </a:rPr>
              <a:t>a body’s </a:t>
            </a:r>
            <a:r>
              <a:rPr lang="en-US" sz="2000" dirty="0">
                <a:solidFill>
                  <a:srgbClr val="0000FF"/>
                </a:solidFill>
                <a:latin typeface="Times New Roman"/>
                <a:cs typeface="Times New Roman"/>
              </a:rPr>
              <a:t>translational velocity </a:t>
            </a:r>
            <a:r>
              <a:rPr lang="en-US" sz="2000" dirty="0">
                <a:solidFill>
                  <a:srgbClr val="000000"/>
                </a:solidFill>
                <a:latin typeface="Times New Roman"/>
                <a:cs typeface="Times New Roman"/>
              </a:rPr>
              <a:t>(the </a:t>
            </a:r>
            <a:r>
              <a:rPr lang="en-US" sz="2000" dirty="0">
                <a:solidFill>
                  <a:srgbClr val="0000FF"/>
                </a:solidFill>
                <a:latin typeface="Times New Roman"/>
                <a:cs typeface="Times New Roman"/>
              </a:rPr>
              <a:t>number of meters </a:t>
            </a:r>
            <a:r>
              <a:rPr lang="en-US" sz="2000" dirty="0">
                <a:solidFill>
                  <a:srgbClr val="000000"/>
                </a:solidFill>
                <a:latin typeface="Times New Roman"/>
                <a:cs typeface="Times New Roman"/>
              </a:rPr>
              <a:t>it </a:t>
            </a:r>
            <a:r>
              <a:rPr lang="en-US" sz="2000" dirty="0">
                <a:solidFill>
                  <a:srgbClr val="0000FF"/>
                </a:solidFill>
                <a:latin typeface="Times New Roman"/>
                <a:cs typeface="Times New Roman"/>
              </a:rPr>
              <a:t>traverse per unit time</a:t>
            </a:r>
            <a:r>
              <a:rPr lang="en-US" sz="2000" dirty="0">
                <a:solidFill>
                  <a:srgbClr val="000000"/>
                </a:solidFill>
                <a:latin typeface="Times New Roman"/>
                <a:cs typeface="Times New Roman"/>
              </a:rPr>
              <a:t>) is defined with a </a:t>
            </a:r>
            <a:r>
              <a:rPr lang="en-US" sz="2000" dirty="0">
                <a:solidFill>
                  <a:srgbClr val="0000FF"/>
                </a:solidFill>
                <a:latin typeface="Times New Roman"/>
                <a:cs typeface="Times New Roman"/>
              </a:rPr>
              <a:t>“v”</a:t>
            </a:r>
            <a:r>
              <a:rPr lang="en-US" sz="2000" dirty="0">
                <a:solidFill>
                  <a:srgbClr val="000000"/>
                </a:solidFill>
                <a:latin typeface="Times New Roman"/>
                <a:cs typeface="Times New Roman"/>
              </a:rPr>
              <a:t> (units </a:t>
            </a:r>
            <a:r>
              <a:rPr lang="en-US" sz="2000" dirty="0">
                <a:solidFill>
                  <a:srgbClr val="0000FF"/>
                </a:solidFill>
                <a:latin typeface="Times New Roman"/>
                <a:cs typeface="Times New Roman"/>
              </a:rPr>
              <a:t>m/s</a:t>
            </a:r>
            <a:r>
              <a:rPr lang="en-US" sz="2000" dirty="0">
                <a:solidFill>
                  <a:srgbClr val="000000"/>
                </a:solidFill>
                <a:latin typeface="Times New Roman"/>
                <a:cs typeface="Times New Roman"/>
              </a:rPr>
              <a:t>), a body’s </a:t>
            </a:r>
            <a:r>
              <a:rPr lang="en-US" sz="2000" i="1" dirty="0">
                <a:solidFill>
                  <a:srgbClr val="FF0000"/>
                </a:solidFill>
                <a:latin typeface="Times New Roman"/>
                <a:cs typeface="Times New Roman"/>
              </a:rPr>
              <a:t>angular </a:t>
            </a:r>
            <a:r>
              <a:rPr lang="en-US" sz="2000" dirty="0">
                <a:solidFill>
                  <a:srgbClr val="FF0000"/>
                </a:solidFill>
                <a:latin typeface="Times New Roman"/>
                <a:cs typeface="Times New Roman"/>
              </a:rPr>
              <a:t>velocity</a:t>
            </a:r>
            <a:r>
              <a:rPr lang="en-US" sz="2000" i="1" dirty="0">
                <a:solidFill>
                  <a:srgbClr val="FF0000"/>
                </a:solidFill>
                <a:latin typeface="Times New Roman"/>
                <a:cs typeface="Times New Roman"/>
              </a:rPr>
              <a:t> </a:t>
            </a:r>
            <a:r>
              <a:rPr lang="en-US" sz="2000" dirty="0">
                <a:solidFill>
                  <a:srgbClr val="000000"/>
                </a:solidFill>
                <a:latin typeface="Times New Roman"/>
                <a:cs typeface="Times New Roman"/>
              </a:rPr>
              <a:t>(the number of </a:t>
            </a:r>
            <a:r>
              <a:rPr lang="en-US" sz="2000" dirty="0">
                <a:solidFill>
                  <a:srgbClr val="FF0000"/>
                </a:solidFill>
                <a:latin typeface="Times New Roman"/>
                <a:cs typeface="Times New Roman"/>
              </a:rPr>
              <a:t>radians</a:t>
            </a:r>
            <a:r>
              <a:rPr lang="en-US" sz="2000" dirty="0">
                <a:solidFill>
                  <a:srgbClr val="000000"/>
                </a:solidFill>
                <a:latin typeface="Times New Roman"/>
                <a:cs typeface="Times New Roman"/>
              </a:rPr>
              <a:t> it </a:t>
            </a:r>
            <a:r>
              <a:rPr lang="en-US" sz="2000" dirty="0">
                <a:solidFill>
                  <a:srgbClr val="FF0000"/>
                </a:solidFill>
                <a:latin typeface="Times New Roman"/>
                <a:cs typeface="Times New Roman"/>
              </a:rPr>
              <a:t>sweeps through per unit time</a:t>
            </a:r>
            <a:r>
              <a:rPr lang="en-US" sz="2000" dirty="0">
                <a:solidFill>
                  <a:srgbClr val="000000"/>
                </a:solidFill>
                <a:latin typeface="Times New Roman"/>
                <a:cs typeface="Times New Roman"/>
              </a:rPr>
              <a:t>) is defined using an     (measured in </a:t>
            </a:r>
            <a:r>
              <a:rPr lang="en-US" sz="2000" dirty="0">
                <a:solidFill>
                  <a:srgbClr val="FF0000"/>
                </a:solidFill>
                <a:latin typeface="Times New Roman"/>
                <a:cs typeface="Times New Roman"/>
              </a:rPr>
              <a:t>radians/sec</a:t>
            </a:r>
            <a:r>
              <a:rPr lang="en-US" sz="2000" dirty="0">
                <a:solidFill>
                  <a:srgbClr val="000000"/>
                </a:solidFill>
                <a:latin typeface="Times New Roman"/>
                <a:cs typeface="Times New Roman"/>
              </a:rPr>
              <a:t>), and;  </a:t>
            </a:r>
            <a:endParaRPr lang="en-US" sz="2000" dirty="0">
              <a:solidFill>
                <a:srgbClr val="FF0000"/>
              </a:solidFill>
              <a:latin typeface="Times New Roman"/>
              <a:cs typeface="Times New Roman"/>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46499742"/>
              </p:ext>
            </p:extLst>
          </p:nvPr>
        </p:nvGraphicFramePr>
        <p:xfrm>
          <a:off x="5722938" y="3517900"/>
          <a:ext cx="211137" cy="300038"/>
        </p:xfrm>
        <a:graphic>
          <a:graphicData uri="http://schemas.openxmlformats.org/presentationml/2006/ole">
            <mc:AlternateContent xmlns:mc="http://schemas.openxmlformats.org/markup-compatibility/2006">
              <mc:Choice xmlns:v="urn:schemas-microsoft-com:vml" Requires="v">
                <p:oleObj spid="_x0000_s2663424" name="Equation" r:id="rId3" imgW="127000" imgH="177800" progId="Equation.DSMT4">
                  <p:embed/>
                </p:oleObj>
              </mc:Choice>
              <mc:Fallback>
                <p:oleObj name="Equation" r:id="rId3" imgW="127000" imgH="177800" progId="Equation.DSMT4">
                  <p:embed/>
                  <p:pic>
                    <p:nvPicPr>
                      <p:cNvPr id="0" name=""/>
                      <p:cNvPicPr/>
                      <p:nvPr/>
                    </p:nvPicPr>
                    <p:blipFill>
                      <a:blip r:embed="rId4"/>
                      <a:stretch>
                        <a:fillRect/>
                      </a:stretch>
                    </p:blipFill>
                    <p:spPr>
                      <a:xfrm>
                        <a:off x="5722938" y="3517900"/>
                        <a:ext cx="211137" cy="30003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205422040"/>
              </p:ext>
            </p:extLst>
          </p:nvPr>
        </p:nvGraphicFramePr>
        <p:xfrm>
          <a:off x="7797800" y="4581525"/>
          <a:ext cx="254000" cy="236538"/>
        </p:xfrm>
        <a:graphic>
          <a:graphicData uri="http://schemas.openxmlformats.org/presentationml/2006/ole">
            <mc:AlternateContent xmlns:mc="http://schemas.openxmlformats.org/markup-compatibility/2006">
              <mc:Choice xmlns:v="urn:schemas-microsoft-com:vml" Requires="v">
                <p:oleObj spid="_x0000_s2663425" name="Equation" r:id="rId5" imgW="152400" imgH="139700" progId="Equation.DSMT4">
                  <p:embed/>
                </p:oleObj>
              </mc:Choice>
              <mc:Fallback>
                <p:oleObj name="Equation" r:id="rId5" imgW="152400" imgH="139700" progId="Equation.DSMT4">
                  <p:embed/>
                  <p:pic>
                    <p:nvPicPr>
                      <p:cNvPr id="0" name=""/>
                      <p:cNvPicPr/>
                      <p:nvPr/>
                    </p:nvPicPr>
                    <p:blipFill>
                      <a:blip r:embed="rId6"/>
                      <a:stretch>
                        <a:fillRect/>
                      </a:stretch>
                    </p:blipFill>
                    <p:spPr>
                      <a:xfrm>
                        <a:off x="7797800" y="4581525"/>
                        <a:ext cx="254000" cy="236538"/>
                      </a:xfrm>
                      <a:prstGeom prst="rect">
                        <a:avLst/>
                      </a:prstGeom>
                    </p:spPr>
                  </p:pic>
                </p:oleObj>
              </mc:Fallback>
            </mc:AlternateContent>
          </a:graphicData>
        </a:graphic>
      </p:graphicFrame>
      <p:sp>
        <p:nvSpPr>
          <p:cNvPr id="20" name="TextBox 19"/>
          <p:cNvSpPr txBox="1"/>
          <p:nvPr/>
        </p:nvSpPr>
        <p:spPr>
          <a:xfrm>
            <a:off x="567056" y="5141774"/>
            <a:ext cx="8322944" cy="1015663"/>
          </a:xfrm>
          <a:prstGeom prst="rect">
            <a:avLst/>
          </a:prstGeom>
          <a:noFill/>
        </p:spPr>
        <p:txBody>
          <a:bodyPr wrap="square" rtlCol="0">
            <a:spAutoFit/>
          </a:bodyPr>
          <a:lstStyle/>
          <a:p>
            <a:r>
              <a:rPr lang="en-US" sz="2000" dirty="0">
                <a:solidFill>
                  <a:srgbClr val="008000"/>
                </a:solidFill>
                <a:latin typeface="Apple Chancery"/>
                <a:cs typeface="Apple Chancery"/>
              </a:rPr>
              <a:t>--whereas</a:t>
            </a:r>
            <a:r>
              <a:rPr lang="en-US" sz="2000" dirty="0">
                <a:solidFill>
                  <a:srgbClr val="0000FF"/>
                </a:solidFill>
                <a:latin typeface="Apple Chancery"/>
                <a:cs typeface="Apple Chancery"/>
              </a:rPr>
              <a:t> </a:t>
            </a:r>
            <a:r>
              <a:rPr lang="en-US" sz="2000" dirty="0">
                <a:solidFill>
                  <a:srgbClr val="000000"/>
                </a:solidFill>
                <a:latin typeface="Times New Roman"/>
                <a:cs typeface="Times New Roman"/>
              </a:rPr>
              <a:t>a body’s </a:t>
            </a:r>
            <a:r>
              <a:rPr lang="en-US" sz="2000" dirty="0">
                <a:solidFill>
                  <a:srgbClr val="0000FF"/>
                </a:solidFill>
                <a:latin typeface="Times New Roman"/>
                <a:cs typeface="Times New Roman"/>
              </a:rPr>
              <a:t>translational acceleration </a:t>
            </a:r>
            <a:r>
              <a:rPr lang="en-US" sz="2000" dirty="0">
                <a:solidFill>
                  <a:srgbClr val="000000"/>
                </a:solidFill>
                <a:latin typeface="Times New Roman"/>
                <a:cs typeface="Times New Roman"/>
              </a:rPr>
              <a:t>(its </a:t>
            </a:r>
            <a:r>
              <a:rPr lang="en-US" sz="2000" dirty="0">
                <a:solidFill>
                  <a:srgbClr val="0000FF"/>
                </a:solidFill>
                <a:latin typeface="Times New Roman"/>
                <a:cs typeface="Times New Roman"/>
              </a:rPr>
              <a:t>velocity change per unit time</a:t>
            </a:r>
            <a:r>
              <a:rPr lang="en-US" sz="2000" dirty="0">
                <a:solidFill>
                  <a:srgbClr val="000000"/>
                </a:solidFill>
                <a:latin typeface="Times New Roman"/>
                <a:cs typeface="Times New Roman"/>
              </a:rPr>
              <a:t>) is defined with an </a:t>
            </a:r>
            <a:r>
              <a:rPr lang="en-US" sz="2000" dirty="0">
                <a:solidFill>
                  <a:srgbClr val="0000FF"/>
                </a:solidFill>
                <a:latin typeface="Times New Roman"/>
                <a:cs typeface="Times New Roman"/>
              </a:rPr>
              <a:t>“a”</a:t>
            </a:r>
            <a:r>
              <a:rPr lang="en-US" sz="2000" dirty="0">
                <a:solidFill>
                  <a:srgbClr val="000000"/>
                </a:solidFill>
                <a:latin typeface="Times New Roman"/>
                <a:cs typeface="Times New Roman"/>
              </a:rPr>
              <a:t> (units </a:t>
            </a:r>
            <a:r>
              <a:rPr lang="en-US" sz="2000" dirty="0">
                <a:solidFill>
                  <a:srgbClr val="0000FF"/>
                </a:solidFill>
                <a:latin typeface="Times New Roman"/>
                <a:cs typeface="Times New Roman"/>
              </a:rPr>
              <a:t>m/s/s</a:t>
            </a:r>
            <a:r>
              <a:rPr lang="en-US" sz="2000" dirty="0">
                <a:solidFill>
                  <a:srgbClr val="000000"/>
                </a:solidFill>
                <a:latin typeface="Times New Roman"/>
                <a:cs typeface="Times New Roman"/>
              </a:rPr>
              <a:t>), a body’s </a:t>
            </a:r>
            <a:r>
              <a:rPr lang="en-US" sz="2000" i="1" dirty="0">
                <a:solidFill>
                  <a:srgbClr val="FF0000"/>
                </a:solidFill>
                <a:latin typeface="Times New Roman"/>
                <a:cs typeface="Times New Roman"/>
              </a:rPr>
              <a:t>angular </a:t>
            </a:r>
            <a:r>
              <a:rPr lang="en-US" sz="2000" dirty="0">
                <a:solidFill>
                  <a:srgbClr val="FF0000"/>
                </a:solidFill>
                <a:latin typeface="Times New Roman"/>
                <a:cs typeface="Times New Roman"/>
              </a:rPr>
              <a:t>acceleration</a:t>
            </a:r>
            <a:r>
              <a:rPr lang="en-US" sz="2000" i="1" dirty="0">
                <a:solidFill>
                  <a:srgbClr val="FF0000"/>
                </a:solidFill>
                <a:latin typeface="Times New Roman"/>
                <a:cs typeface="Times New Roman"/>
              </a:rPr>
              <a:t> </a:t>
            </a:r>
            <a:r>
              <a:rPr lang="en-US" sz="2000" dirty="0">
                <a:solidFill>
                  <a:srgbClr val="000000"/>
                </a:solidFill>
                <a:latin typeface="Times New Roman"/>
                <a:cs typeface="Times New Roman"/>
              </a:rPr>
              <a:t>(its </a:t>
            </a:r>
            <a:r>
              <a:rPr lang="en-US" sz="2000" dirty="0">
                <a:solidFill>
                  <a:srgbClr val="FF0000"/>
                </a:solidFill>
                <a:latin typeface="Times New Roman"/>
                <a:cs typeface="Times New Roman"/>
              </a:rPr>
              <a:t>angular velocity change </a:t>
            </a:r>
            <a:r>
              <a:rPr lang="en-US" sz="2000" dirty="0">
                <a:solidFill>
                  <a:srgbClr val="000000"/>
                </a:solidFill>
                <a:latin typeface="Times New Roman"/>
                <a:cs typeface="Times New Roman"/>
              </a:rPr>
              <a:t>per </a:t>
            </a:r>
            <a:r>
              <a:rPr lang="en-US" sz="2000" dirty="0">
                <a:solidFill>
                  <a:srgbClr val="FF0000"/>
                </a:solidFill>
                <a:latin typeface="Times New Roman"/>
                <a:cs typeface="Times New Roman"/>
              </a:rPr>
              <a:t>unit time</a:t>
            </a:r>
            <a:r>
              <a:rPr lang="en-US" sz="2000" dirty="0">
                <a:solidFill>
                  <a:srgbClr val="000000"/>
                </a:solidFill>
                <a:latin typeface="Times New Roman"/>
                <a:cs typeface="Times New Roman"/>
              </a:rPr>
              <a:t>) is defined using an    (measured in </a:t>
            </a:r>
            <a:r>
              <a:rPr lang="en-US" sz="2000" dirty="0">
                <a:solidFill>
                  <a:srgbClr val="FF0000"/>
                </a:solidFill>
                <a:latin typeface="Times New Roman"/>
                <a:cs typeface="Times New Roman"/>
              </a:rPr>
              <a:t>rad/sec/sec</a:t>
            </a:r>
            <a:r>
              <a:rPr lang="en-US" sz="2000" dirty="0">
                <a:solidFill>
                  <a:srgbClr val="000000"/>
                </a:solidFill>
                <a:latin typeface="Times New Roman"/>
                <a:cs typeface="Times New Roman"/>
              </a:rPr>
              <a:t>).  </a:t>
            </a:r>
            <a:endParaRPr lang="en-US" sz="2000" dirty="0">
              <a:solidFill>
                <a:srgbClr val="FF0000"/>
              </a:solidFill>
              <a:latin typeface="Times New Roman"/>
              <a:cs typeface="Times New Roman"/>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345183086"/>
              </p:ext>
            </p:extLst>
          </p:nvPr>
        </p:nvGraphicFramePr>
        <p:xfrm>
          <a:off x="5697538" y="5873750"/>
          <a:ext cx="230187" cy="236538"/>
        </p:xfrm>
        <a:graphic>
          <a:graphicData uri="http://schemas.openxmlformats.org/presentationml/2006/ole">
            <mc:AlternateContent xmlns:mc="http://schemas.openxmlformats.org/markup-compatibility/2006">
              <mc:Choice xmlns:v="urn:schemas-microsoft-com:vml" Requires="v">
                <p:oleObj spid="_x0000_s2663426" name="Equation" r:id="rId7" imgW="139700" imgH="139700" progId="Equation.DSMT4">
                  <p:embed/>
                </p:oleObj>
              </mc:Choice>
              <mc:Fallback>
                <p:oleObj name="Equation" r:id="rId7" imgW="139700" imgH="139700" progId="Equation.DSMT4">
                  <p:embed/>
                  <p:pic>
                    <p:nvPicPr>
                      <p:cNvPr id="0" name=""/>
                      <p:cNvPicPr/>
                      <p:nvPr/>
                    </p:nvPicPr>
                    <p:blipFill>
                      <a:blip r:embed="rId8"/>
                      <a:stretch>
                        <a:fillRect/>
                      </a:stretch>
                    </p:blipFill>
                    <p:spPr>
                      <a:xfrm>
                        <a:off x="5697538" y="5873750"/>
                        <a:ext cx="230187" cy="236538"/>
                      </a:xfrm>
                      <a:prstGeom prst="rect">
                        <a:avLst/>
                      </a:prstGeom>
                    </p:spPr>
                  </p:pic>
                </p:oleObj>
              </mc:Fallback>
            </mc:AlternateContent>
          </a:graphicData>
        </a:graphic>
      </p:graphicFrame>
    </p:spTree>
    <p:extLst>
      <p:ext uri="{BB962C8B-B14F-4D97-AF65-F5344CB8AC3E}">
        <p14:creationId xmlns:p14="http://schemas.microsoft.com/office/powerpoint/2010/main" val="341824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par>
                                <p:cTn id="12" presetID="9"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9"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5"/>
          <p:cNvSpPr txBox="1">
            <a:spLocks/>
          </p:cNvSpPr>
          <p:nvPr/>
        </p:nvSpPr>
        <p:spPr bwMode="auto">
          <a:xfrm>
            <a:off x="320040" y="3147060"/>
            <a:ext cx="857250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where    is the angle between </a:t>
            </a:r>
            <a:r>
              <a:rPr lang="en-US" sz="2000" i="1" dirty="0">
                <a:solidFill>
                  <a:srgbClr val="0000FF"/>
                </a:solidFill>
                <a:latin typeface="Times New Roman"/>
                <a:cs typeface="Times New Roman"/>
              </a:rPr>
              <a:t>the line of</a:t>
            </a:r>
            <a:r>
              <a:rPr lang="en-US" sz="2000" dirty="0">
                <a:solidFill>
                  <a:srgbClr val="0000FF"/>
                </a:solidFill>
                <a:latin typeface="Times New Roman"/>
                <a:cs typeface="Times New Roman"/>
              </a:rPr>
              <a:t>     </a:t>
            </a:r>
            <a:r>
              <a:rPr lang="en-US" sz="2000" dirty="0">
                <a:latin typeface="Times New Roman"/>
                <a:cs typeface="Times New Roman"/>
              </a:rPr>
              <a:t>and </a:t>
            </a:r>
            <a:r>
              <a:rPr lang="en-US" sz="2000" i="1" dirty="0">
                <a:solidFill>
                  <a:srgbClr val="0000FF"/>
                </a:solidFill>
                <a:latin typeface="Times New Roman"/>
                <a:cs typeface="Times New Roman"/>
              </a:rPr>
              <a:t>the line of </a:t>
            </a:r>
            <a:r>
              <a:rPr lang="en-US" sz="2000" dirty="0">
                <a:solidFill>
                  <a:srgbClr val="0000FF"/>
                </a:solidFill>
                <a:latin typeface="Times New Roman"/>
                <a:cs typeface="Times New Roman"/>
              </a:rPr>
              <a:t>    </a:t>
            </a:r>
            <a:r>
              <a:rPr lang="en-US" sz="2000" dirty="0">
                <a:latin typeface="Times New Roman"/>
                <a:cs typeface="Times New Roman"/>
              </a:rPr>
              <a:t>.</a:t>
            </a:r>
          </a:p>
        </p:txBody>
      </p:sp>
      <p:sp>
        <p:nvSpPr>
          <p:cNvPr id="138247" name="Text Box 25"/>
          <p:cNvSpPr txBox="1">
            <a:spLocks/>
          </p:cNvSpPr>
          <p:nvPr/>
        </p:nvSpPr>
        <p:spPr bwMode="auto">
          <a:xfrm>
            <a:off x="320040" y="5026197"/>
            <a:ext cx="8572500"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Note that if     and     are in the </a:t>
            </a:r>
            <a:r>
              <a:rPr lang="en-US" sz="2000" dirty="0">
                <a:solidFill>
                  <a:srgbClr val="0000FF"/>
                </a:solidFill>
                <a:latin typeface="Times New Roman"/>
                <a:cs typeface="Times New Roman"/>
              </a:rPr>
              <a:t>x-y plane</a:t>
            </a:r>
            <a:r>
              <a:rPr lang="en-US" sz="2000" dirty="0">
                <a:latin typeface="Times New Roman"/>
                <a:cs typeface="Times New Roman"/>
              </a:rPr>
              <a:t>, the </a:t>
            </a:r>
            <a:r>
              <a:rPr lang="en-US" sz="2000" dirty="0">
                <a:solidFill>
                  <a:srgbClr val="0000FF"/>
                </a:solidFill>
                <a:latin typeface="Times New Roman"/>
                <a:cs typeface="Times New Roman"/>
              </a:rPr>
              <a:t>direction of the </a:t>
            </a:r>
            <a:r>
              <a:rPr lang="en-US" sz="2000" i="1" dirty="0">
                <a:solidFill>
                  <a:srgbClr val="0000FF"/>
                </a:solidFill>
                <a:latin typeface="Times New Roman"/>
                <a:cs typeface="Times New Roman"/>
              </a:rPr>
              <a:t>cross product </a:t>
            </a:r>
            <a:r>
              <a:rPr lang="en-US" sz="2000" dirty="0">
                <a:latin typeface="Times New Roman"/>
                <a:cs typeface="Times New Roman"/>
              </a:rPr>
              <a:t>will be in the </a:t>
            </a:r>
            <a:r>
              <a:rPr lang="en-US" sz="2000" dirty="0">
                <a:solidFill>
                  <a:srgbClr val="FF0000"/>
                </a:solidFill>
                <a:latin typeface="Times New Roman"/>
                <a:cs typeface="Times New Roman"/>
              </a:rPr>
              <a:t>+</a:t>
            </a:r>
            <a:r>
              <a:rPr lang="en-US" sz="2000" dirty="0">
                <a:latin typeface="Times New Roman"/>
                <a:cs typeface="Times New Roman"/>
              </a:rPr>
              <a:t> or </a:t>
            </a:r>
            <a:r>
              <a:rPr lang="en-US" sz="2000" dirty="0">
                <a:solidFill>
                  <a:srgbClr val="FF0000"/>
                </a:solidFill>
                <a:latin typeface="Times New Roman"/>
                <a:cs typeface="Times New Roman"/>
              </a:rPr>
              <a:t>–</a:t>
            </a:r>
            <a:r>
              <a:rPr lang="en-US" sz="2000" dirty="0">
                <a:latin typeface="Times New Roman"/>
                <a:cs typeface="Times New Roman"/>
              </a:rPr>
              <a:t>    </a:t>
            </a:r>
            <a:r>
              <a:rPr lang="en-US" sz="2000" dirty="0">
                <a:solidFill>
                  <a:srgbClr val="FF0000"/>
                </a:solidFill>
                <a:latin typeface="Times New Roman"/>
                <a:cs typeface="Times New Roman"/>
              </a:rPr>
              <a:t>-direction</a:t>
            </a:r>
            <a:r>
              <a:rPr lang="en-US" sz="2000" dirty="0">
                <a:latin typeface="Times New Roman"/>
                <a:cs typeface="Times New Roman"/>
              </a:rPr>
              <a:t>.</a:t>
            </a:r>
          </a:p>
        </p:txBody>
      </p:sp>
      <p:graphicFrame>
        <p:nvGraphicFramePr>
          <p:cNvPr id="138242" name="Object 2"/>
          <p:cNvGraphicFramePr>
            <a:graphicFrameLocks noChangeAspect="1"/>
          </p:cNvGraphicFramePr>
          <p:nvPr/>
        </p:nvGraphicFramePr>
        <p:xfrm>
          <a:off x="1047750" y="3213100"/>
          <a:ext cx="201613" cy="304800"/>
        </p:xfrm>
        <a:graphic>
          <a:graphicData uri="http://schemas.openxmlformats.org/presentationml/2006/ole">
            <mc:AlternateContent xmlns:mc="http://schemas.openxmlformats.org/markup-compatibility/2006">
              <mc:Choice xmlns:v="urn:schemas-microsoft-com:vml" Requires="v">
                <p:oleObj spid="_x0000_s2561109" name="Equation" r:id="rId3" imgW="127000" imgH="190500" progId="Equation.DSMT4">
                  <p:embed/>
                </p:oleObj>
              </mc:Choice>
              <mc:Fallback>
                <p:oleObj name="Equation" r:id="rId3" imgW="127000" imgH="190500" progId="Equation.DSMT4">
                  <p:embed/>
                  <p:pic>
                    <p:nvPicPr>
                      <p:cNvPr id="138242" name="Object 2"/>
                      <p:cNvPicPr>
                        <a:picLocks noChangeAspect="1" noChangeArrowheads="1"/>
                      </p:cNvPicPr>
                      <p:nvPr/>
                    </p:nvPicPr>
                    <p:blipFill>
                      <a:blip r:embed="rId4"/>
                      <a:srcRect/>
                      <a:stretch>
                        <a:fillRect/>
                      </a:stretch>
                    </p:blipFill>
                    <p:spPr bwMode="auto">
                      <a:xfrm>
                        <a:off x="1047750" y="3213100"/>
                        <a:ext cx="201613"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8244" name="Rectangle 29"/>
          <p:cNvSpPr>
            <a:spLocks noChangeArrowheads="1"/>
          </p:cNvSpPr>
          <p:nvPr/>
        </p:nvSpPr>
        <p:spPr bwMode="auto">
          <a:xfrm>
            <a:off x="0" y="0"/>
            <a:ext cx="9144000" cy="68580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8245" name="TextBox 30"/>
          <p:cNvSpPr txBox="1">
            <a:spLocks noChangeArrowheads="1"/>
          </p:cNvSpPr>
          <p:nvPr/>
        </p:nvSpPr>
        <p:spPr bwMode="auto">
          <a:xfrm>
            <a:off x="8719662" y="6515100"/>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40.)</a:t>
            </a:r>
          </a:p>
        </p:txBody>
      </p:sp>
      <p:sp>
        <p:nvSpPr>
          <p:cNvPr id="138246" name="Text Box 25"/>
          <p:cNvSpPr txBox="1">
            <a:spLocks/>
          </p:cNvSpPr>
          <p:nvPr/>
        </p:nvSpPr>
        <p:spPr bwMode="auto">
          <a:xfrm>
            <a:off x="320040" y="429260"/>
            <a:ext cx="8572500" cy="1129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Side point: </a:t>
            </a:r>
            <a:r>
              <a:rPr lang="en-US" sz="2000" dirty="0">
                <a:solidFill>
                  <a:srgbClr val="0000FF"/>
                </a:solidFill>
                <a:latin typeface="Apple Chancery"/>
                <a:cs typeface="Apple Chancery"/>
              </a:rPr>
              <a:t>Although we started </a:t>
            </a:r>
            <a:r>
              <a:rPr lang="en-US" sz="2000" dirty="0">
                <a:latin typeface="Times New Roman"/>
                <a:cs typeface="Times New Roman"/>
              </a:rPr>
              <a:t>by looking at a wrench, there are all sorts of instances in physics when we want to </a:t>
            </a:r>
            <a:r>
              <a:rPr lang="en-US" sz="2000" dirty="0">
                <a:solidFill>
                  <a:srgbClr val="FF0000"/>
                </a:solidFill>
                <a:latin typeface="Times New Roman"/>
                <a:cs typeface="Times New Roman"/>
              </a:rPr>
              <a:t>product of </a:t>
            </a:r>
            <a:r>
              <a:rPr lang="en-US" sz="2000" dirty="0">
                <a:latin typeface="Times New Roman"/>
                <a:cs typeface="Times New Roman"/>
              </a:rPr>
              <a:t>the </a:t>
            </a:r>
            <a:r>
              <a:rPr lang="en-US" sz="2000" dirty="0">
                <a:solidFill>
                  <a:srgbClr val="0000FF"/>
                </a:solidFill>
                <a:latin typeface="Times New Roman"/>
                <a:cs typeface="Times New Roman"/>
              </a:rPr>
              <a:t>magnitude of one vector </a:t>
            </a:r>
            <a:r>
              <a:rPr lang="en-US" sz="2000" dirty="0">
                <a:solidFill>
                  <a:srgbClr val="FF0000"/>
                </a:solidFill>
                <a:latin typeface="Times New Roman"/>
                <a:cs typeface="Times New Roman"/>
              </a:rPr>
              <a:t>and</a:t>
            </a:r>
            <a:r>
              <a:rPr lang="en-US" sz="2000" dirty="0">
                <a:latin typeface="Times New Roman"/>
                <a:cs typeface="Times New Roman"/>
              </a:rPr>
              <a:t> </a:t>
            </a:r>
            <a:r>
              <a:rPr lang="en-US" sz="2000" dirty="0">
                <a:solidFill>
                  <a:srgbClr val="0000FF"/>
                </a:solidFill>
                <a:latin typeface="Times New Roman"/>
                <a:cs typeface="Times New Roman"/>
              </a:rPr>
              <a:t>the perpendicular component of the second vector</a:t>
            </a:r>
            <a:r>
              <a:rPr lang="en-US" sz="2000" dirty="0">
                <a:latin typeface="Times New Roman"/>
                <a:cs typeface="Times New Roman"/>
              </a:rPr>
              <a:t>.</a:t>
            </a:r>
          </a:p>
        </p:txBody>
      </p:sp>
      <p:graphicFrame>
        <p:nvGraphicFramePr>
          <p:cNvPr id="138243" name="Object 3"/>
          <p:cNvGraphicFramePr>
            <a:graphicFrameLocks noChangeAspect="1"/>
          </p:cNvGraphicFramePr>
          <p:nvPr/>
        </p:nvGraphicFramePr>
        <p:xfrm>
          <a:off x="3282950" y="2535238"/>
          <a:ext cx="1936750" cy="468312"/>
        </p:xfrm>
        <a:graphic>
          <a:graphicData uri="http://schemas.openxmlformats.org/presentationml/2006/ole">
            <mc:AlternateContent xmlns:mc="http://schemas.openxmlformats.org/markup-compatibility/2006">
              <mc:Choice xmlns:v="urn:schemas-microsoft-com:vml" Requires="v">
                <p:oleObj spid="_x0000_s2561110" name="Equation" r:id="rId5" imgW="1155700" imgH="279400" progId="Equation.DSMT4">
                  <p:embed/>
                </p:oleObj>
              </mc:Choice>
              <mc:Fallback>
                <p:oleObj name="Equation" r:id="rId5" imgW="1155700" imgH="279400" progId="Equation.DSMT4">
                  <p:embed/>
                  <p:pic>
                    <p:nvPicPr>
                      <p:cNvPr id="138243" name="Object 3"/>
                      <p:cNvPicPr>
                        <a:picLocks noChangeAspect="1" noChangeArrowheads="1"/>
                      </p:cNvPicPr>
                      <p:nvPr/>
                    </p:nvPicPr>
                    <p:blipFill>
                      <a:blip r:embed="rId6"/>
                      <a:srcRect/>
                      <a:stretch>
                        <a:fillRect/>
                      </a:stretch>
                    </p:blipFill>
                    <p:spPr bwMode="auto">
                      <a:xfrm>
                        <a:off x="3282950" y="2535238"/>
                        <a:ext cx="1936750" cy="468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 name="Text Box 25"/>
          <p:cNvSpPr txBox="1">
            <a:spLocks/>
          </p:cNvSpPr>
          <p:nvPr/>
        </p:nvSpPr>
        <p:spPr bwMode="auto">
          <a:xfrm>
            <a:off x="320040" y="1694623"/>
            <a:ext cx="8572500"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Because it pops up so often, this process is called </a:t>
            </a:r>
            <a:r>
              <a:rPr lang="en-US" sz="2000" i="1" dirty="0">
                <a:latin typeface="Times New Roman"/>
                <a:cs typeface="Times New Roman"/>
              </a:rPr>
              <a:t>a </a:t>
            </a:r>
            <a:r>
              <a:rPr lang="en-US" sz="2000" i="1" dirty="0">
                <a:solidFill>
                  <a:srgbClr val="FF0000"/>
                </a:solidFill>
                <a:latin typeface="Times New Roman"/>
                <a:cs typeface="Times New Roman"/>
              </a:rPr>
              <a:t>cross product</a:t>
            </a:r>
            <a:r>
              <a:rPr lang="en-US" sz="2000" dirty="0">
                <a:latin typeface="Times New Roman"/>
                <a:cs typeface="Times New Roman"/>
              </a:rPr>
              <a:t>.  For two vectors     and     , the magnitude of          is defined such that:</a:t>
            </a:r>
          </a:p>
        </p:txBody>
      </p:sp>
      <p:graphicFrame>
        <p:nvGraphicFramePr>
          <p:cNvPr id="9" name="Object 2"/>
          <p:cNvGraphicFramePr>
            <a:graphicFrameLocks noChangeAspect="1"/>
          </p:cNvGraphicFramePr>
          <p:nvPr/>
        </p:nvGraphicFramePr>
        <p:xfrm>
          <a:off x="150884" y="2013910"/>
          <a:ext cx="224860" cy="307777"/>
        </p:xfrm>
        <a:graphic>
          <a:graphicData uri="http://schemas.openxmlformats.org/presentationml/2006/ole">
            <mc:AlternateContent xmlns:mc="http://schemas.openxmlformats.org/markup-compatibility/2006">
              <mc:Choice xmlns:v="urn:schemas-microsoft-com:vml" Requires="v">
                <p:oleObj spid="_x0000_s2561111" name="Equation" r:id="rId7" imgW="139700" imgH="190500" progId="Equation.DSMT4">
                  <p:embed/>
                </p:oleObj>
              </mc:Choice>
              <mc:Fallback>
                <p:oleObj name="Equation" r:id="rId7" imgW="139700" imgH="190500" progId="Equation.DSMT4">
                  <p:embed/>
                  <p:pic>
                    <p:nvPicPr>
                      <p:cNvPr id="9" name="Object 2"/>
                      <p:cNvPicPr>
                        <a:picLocks noChangeAspect="1" noChangeArrowheads="1"/>
                      </p:cNvPicPr>
                      <p:nvPr/>
                    </p:nvPicPr>
                    <p:blipFill>
                      <a:blip r:embed="rId8"/>
                      <a:srcRect/>
                      <a:stretch>
                        <a:fillRect/>
                      </a:stretch>
                    </p:blipFill>
                    <p:spPr bwMode="auto">
                      <a:xfrm>
                        <a:off x="150884" y="2013910"/>
                        <a:ext cx="224860"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 name="Object 2"/>
          <p:cNvGraphicFramePr>
            <a:graphicFrameLocks noChangeAspect="1"/>
          </p:cNvGraphicFramePr>
          <p:nvPr/>
        </p:nvGraphicFramePr>
        <p:xfrm>
          <a:off x="844637" y="2013909"/>
          <a:ext cx="244536" cy="307777"/>
        </p:xfrm>
        <a:graphic>
          <a:graphicData uri="http://schemas.openxmlformats.org/presentationml/2006/ole">
            <mc:AlternateContent xmlns:mc="http://schemas.openxmlformats.org/markup-compatibility/2006">
              <mc:Choice xmlns:v="urn:schemas-microsoft-com:vml" Requires="v">
                <p:oleObj spid="_x0000_s2561112" name="Equation" r:id="rId9" imgW="152400" imgH="190500" progId="Equation.DSMT4">
                  <p:embed/>
                </p:oleObj>
              </mc:Choice>
              <mc:Fallback>
                <p:oleObj name="Equation" r:id="rId9" imgW="152400" imgH="190500" progId="Equation.DSMT4">
                  <p:embed/>
                  <p:pic>
                    <p:nvPicPr>
                      <p:cNvPr id="10" name="Object 2"/>
                      <p:cNvPicPr>
                        <a:picLocks noChangeAspect="1" noChangeArrowheads="1"/>
                      </p:cNvPicPr>
                      <p:nvPr/>
                    </p:nvPicPr>
                    <p:blipFill>
                      <a:blip r:embed="rId10"/>
                      <a:srcRect/>
                      <a:stretch>
                        <a:fillRect/>
                      </a:stretch>
                    </p:blipFill>
                    <p:spPr bwMode="auto">
                      <a:xfrm>
                        <a:off x="844637" y="2013909"/>
                        <a:ext cx="244536"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 name="Object 2"/>
          <p:cNvGraphicFramePr>
            <a:graphicFrameLocks noChangeAspect="1"/>
          </p:cNvGraphicFramePr>
          <p:nvPr/>
        </p:nvGraphicFramePr>
        <p:xfrm>
          <a:off x="2987746" y="2011854"/>
          <a:ext cx="534287" cy="309547"/>
        </p:xfrm>
        <a:graphic>
          <a:graphicData uri="http://schemas.openxmlformats.org/presentationml/2006/ole">
            <mc:AlternateContent xmlns:mc="http://schemas.openxmlformats.org/markup-compatibility/2006">
              <mc:Choice xmlns:v="urn:schemas-microsoft-com:vml" Requires="v">
                <p:oleObj spid="_x0000_s2561113" name="Equation" r:id="rId11" imgW="330200" imgH="190500" progId="Equation.DSMT4">
                  <p:embed/>
                </p:oleObj>
              </mc:Choice>
              <mc:Fallback>
                <p:oleObj name="Equation" r:id="rId11" imgW="330200" imgH="190500" progId="Equation.DSMT4">
                  <p:embed/>
                  <p:pic>
                    <p:nvPicPr>
                      <p:cNvPr id="11" name="Object 2"/>
                      <p:cNvPicPr>
                        <a:picLocks noChangeAspect="1" noChangeArrowheads="1"/>
                      </p:cNvPicPr>
                      <p:nvPr/>
                    </p:nvPicPr>
                    <p:blipFill>
                      <a:blip r:embed="rId12"/>
                      <a:srcRect/>
                      <a:stretch>
                        <a:fillRect/>
                      </a:stretch>
                    </p:blipFill>
                    <p:spPr bwMode="auto">
                      <a:xfrm>
                        <a:off x="2987746" y="2011854"/>
                        <a:ext cx="534287" cy="3095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 name="Object 2"/>
          <p:cNvGraphicFramePr>
            <a:graphicFrameLocks noChangeAspect="1"/>
          </p:cNvGraphicFramePr>
          <p:nvPr/>
        </p:nvGraphicFramePr>
        <p:xfrm>
          <a:off x="4470400" y="3145149"/>
          <a:ext cx="254000" cy="347663"/>
        </p:xfrm>
        <a:graphic>
          <a:graphicData uri="http://schemas.openxmlformats.org/presentationml/2006/ole">
            <mc:AlternateContent xmlns:mc="http://schemas.openxmlformats.org/markup-compatibility/2006">
              <mc:Choice xmlns:v="urn:schemas-microsoft-com:vml" Requires="v">
                <p:oleObj spid="_x0000_s2561114" name="Equation" r:id="rId13" imgW="139700" imgH="190500" progId="Equation.DSMT4">
                  <p:embed/>
                </p:oleObj>
              </mc:Choice>
              <mc:Fallback>
                <p:oleObj name="Equation" r:id="rId13" imgW="139700" imgH="190500" progId="Equation.DSMT4">
                  <p:embed/>
                  <p:pic>
                    <p:nvPicPr>
                      <p:cNvPr id="12" name="Object 2"/>
                      <p:cNvPicPr>
                        <a:picLocks noChangeAspect="1" noChangeArrowheads="1"/>
                      </p:cNvPicPr>
                      <p:nvPr/>
                    </p:nvPicPr>
                    <p:blipFill>
                      <a:blip r:embed="rId8"/>
                      <a:srcRect/>
                      <a:stretch>
                        <a:fillRect/>
                      </a:stretch>
                    </p:blipFill>
                    <p:spPr bwMode="auto">
                      <a:xfrm>
                        <a:off x="4470400" y="3145149"/>
                        <a:ext cx="254000" cy="347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 name="Object 2"/>
          <p:cNvGraphicFramePr>
            <a:graphicFrameLocks noChangeAspect="1"/>
          </p:cNvGraphicFramePr>
          <p:nvPr/>
        </p:nvGraphicFramePr>
        <p:xfrm>
          <a:off x="6245225" y="3145149"/>
          <a:ext cx="276225" cy="347662"/>
        </p:xfrm>
        <a:graphic>
          <a:graphicData uri="http://schemas.openxmlformats.org/presentationml/2006/ole">
            <mc:AlternateContent xmlns:mc="http://schemas.openxmlformats.org/markup-compatibility/2006">
              <mc:Choice xmlns:v="urn:schemas-microsoft-com:vml" Requires="v">
                <p:oleObj spid="_x0000_s2561115" name="Equation" r:id="rId14" imgW="152400" imgH="190500" progId="Equation.DSMT4">
                  <p:embed/>
                </p:oleObj>
              </mc:Choice>
              <mc:Fallback>
                <p:oleObj name="Equation" r:id="rId14" imgW="152400" imgH="190500" progId="Equation.DSMT4">
                  <p:embed/>
                  <p:pic>
                    <p:nvPicPr>
                      <p:cNvPr id="13" name="Object 2"/>
                      <p:cNvPicPr>
                        <a:picLocks noChangeAspect="1" noChangeArrowheads="1"/>
                      </p:cNvPicPr>
                      <p:nvPr/>
                    </p:nvPicPr>
                    <p:blipFill>
                      <a:blip r:embed="rId10"/>
                      <a:srcRect/>
                      <a:stretch>
                        <a:fillRect/>
                      </a:stretch>
                    </p:blipFill>
                    <p:spPr bwMode="auto">
                      <a:xfrm>
                        <a:off x="6245225" y="3145149"/>
                        <a:ext cx="276225" cy="347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 name="Text Box 25"/>
          <p:cNvSpPr txBox="1">
            <a:spLocks/>
          </p:cNvSpPr>
          <p:nvPr/>
        </p:nvSpPr>
        <p:spPr bwMode="auto">
          <a:xfrm>
            <a:off x="320040" y="3978024"/>
            <a:ext cx="8572500" cy="82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The </a:t>
            </a:r>
            <a:r>
              <a:rPr lang="en-US" sz="2800" i="1" dirty="0">
                <a:solidFill>
                  <a:srgbClr val="FF0000"/>
                </a:solidFill>
                <a:latin typeface="Apple Chancery"/>
                <a:cs typeface="Apple Chancery"/>
              </a:rPr>
              <a:t>direction</a:t>
            </a:r>
            <a:r>
              <a:rPr lang="en-US" sz="2800" dirty="0">
                <a:solidFill>
                  <a:srgbClr val="FF0000"/>
                </a:solidFill>
                <a:latin typeface="Apple Chancery"/>
                <a:cs typeface="Apple Chancery"/>
              </a:rPr>
              <a:t> </a:t>
            </a:r>
            <a:r>
              <a:rPr lang="en-US" sz="2000" dirty="0">
                <a:solidFill>
                  <a:srgbClr val="0000FF"/>
                </a:solidFill>
                <a:latin typeface="Times New Roman"/>
                <a:cs typeface="Times New Roman"/>
              </a:rPr>
              <a:t>of a cross product </a:t>
            </a:r>
            <a:r>
              <a:rPr lang="en-US" sz="2000" dirty="0">
                <a:latin typeface="Times New Roman"/>
                <a:cs typeface="Times New Roman"/>
              </a:rPr>
              <a:t>will be </a:t>
            </a:r>
            <a:r>
              <a:rPr lang="en-US" sz="2000" i="1" dirty="0">
                <a:solidFill>
                  <a:srgbClr val="0000FF"/>
                </a:solidFill>
                <a:latin typeface="Times New Roman"/>
                <a:cs typeface="Times New Roman"/>
              </a:rPr>
              <a:t>perpendicular to the plane </a:t>
            </a:r>
            <a:r>
              <a:rPr lang="en-US" sz="2000" dirty="0">
                <a:latin typeface="Times New Roman"/>
                <a:cs typeface="Times New Roman"/>
              </a:rPr>
              <a:t>determined by     </a:t>
            </a:r>
            <a:r>
              <a:rPr lang="en-US" sz="2000" dirty="0">
                <a:solidFill>
                  <a:schemeClr val="tx1"/>
                </a:solidFill>
                <a:latin typeface="Times New Roman"/>
                <a:cs typeface="Times New Roman"/>
              </a:rPr>
              <a:t>and</a:t>
            </a:r>
            <a:r>
              <a:rPr lang="en-US" sz="2000" dirty="0">
                <a:solidFill>
                  <a:srgbClr val="0000FF"/>
                </a:solidFill>
                <a:latin typeface="Times New Roman"/>
                <a:cs typeface="Times New Roman"/>
              </a:rPr>
              <a:t> </a:t>
            </a:r>
            <a:r>
              <a:rPr lang="en-US" sz="2000" dirty="0">
                <a:latin typeface="Times New Roman"/>
                <a:cs typeface="Times New Roman"/>
              </a:rPr>
              <a:t>    , and can be determined using the </a:t>
            </a:r>
            <a:r>
              <a:rPr lang="en-US" sz="2000" i="1" dirty="0">
                <a:solidFill>
                  <a:srgbClr val="FF0000"/>
                </a:solidFill>
                <a:latin typeface="Times New Roman"/>
                <a:cs typeface="Times New Roman"/>
              </a:rPr>
              <a:t>right hand rule</a:t>
            </a:r>
            <a:r>
              <a:rPr lang="en-US" sz="2000" dirty="0">
                <a:latin typeface="Times New Roman"/>
                <a:cs typeface="Times New Roman"/>
              </a:rPr>
              <a:t>.</a:t>
            </a:r>
          </a:p>
        </p:txBody>
      </p:sp>
      <p:graphicFrame>
        <p:nvGraphicFramePr>
          <p:cNvPr id="16" name="Object 2"/>
          <p:cNvGraphicFramePr>
            <a:graphicFrameLocks noChangeAspect="1"/>
          </p:cNvGraphicFramePr>
          <p:nvPr/>
        </p:nvGraphicFramePr>
        <p:xfrm>
          <a:off x="1901825" y="4401324"/>
          <a:ext cx="254000" cy="347663"/>
        </p:xfrm>
        <a:graphic>
          <a:graphicData uri="http://schemas.openxmlformats.org/presentationml/2006/ole">
            <mc:AlternateContent xmlns:mc="http://schemas.openxmlformats.org/markup-compatibility/2006">
              <mc:Choice xmlns:v="urn:schemas-microsoft-com:vml" Requires="v">
                <p:oleObj spid="_x0000_s2561116" name="Equation" r:id="rId15" imgW="139700" imgH="190500" progId="Equation.DSMT4">
                  <p:embed/>
                </p:oleObj>
              </mc:Choice>
              <mc:Fallback>
                <p:oleObj name="Equation" r:id="rId15" imgW="139700" imgH="190500" progId="Equation.DSMT4">
                  <p:embed/>
                  <p:pic>
                    <p:nvPicPr>
                      <p:cNvPr id="16" name="Object 2"/>
                      <p:cNvPicPr>
                        <a:picLocks noChangeAspect="1" noChangeArrowheads="1"/>
                      </p:cNvPicPr>
                      <p:nvPr/>
                    </p:nvPicPr>
                    <p:blipFill>
                      <a:blip r:embed="rId8"/>
                      <a:srcRect/>
                      <a:stretch>
                        <a:fillRect/>
                      </a:stretch>
                    </p:blipFill>
                    <p:spPr bwMode="auto">
                      <a:xfrm>
                        <a:off x="1901825" y="4401324"/>
                        <a:ext cx="254000" cy="347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 name="Object 2"/>
          <p:cNvGraphicFramePr>
            <a:graphicFrameLocks noChangeAspect="1"/>
          </p:cNvGraphicFramePr>
          <p:nvPr/>
        </p:nvGraphicFramePr>
        <p:xfrm>
          <a:off x="2614295" y="4401325"/>
          <a:ext cx="276225" cy="347662"/>
        </p:xfrm>
        <a:graphic>
          <a:graphicData uri="http://schemas.openxmlformats.org/presentationml/2006/ole">
            <mc:AlternateContent xmlns:mc="http://schemas.openxmlformats.org/markup-compatibility/2006">
              <mc:Choice xmlns:v="urn:schemas-microsoft-com:vml" Requires="v">
                <p:oleObj spid="_x0000_s2561117" name="Equation" r:id="rId16" imgW="152400" imgH="190500" progId="Equation.DSMT4">
                  <p:embed/>
                </p:oleObj>
              </mc:Choice>
              <mc:Fallback>
                <p:oleObj name="Equation" r:id="rId16" imgW="152400" imgH="190500" progId="Equation.DSMT4">
                  <p:embed/>
                  <p:pic>
                    <p:nvPicPr>
                      <p:cNvPr id="17" name="Object 2"/>
                      <p:cNvPicPr>
                        <a:picLocks noChangeAspect="1" noChangeArrowheads="1"/>
                      </p:cNvPicPr>
                      <p:nvPr/>
                    </p:nvPicPr>
                    <p:blipFill>
                      <a:blip r:embed="rId10"/>
                      <a:srcRect/>
                      <a:stretch>
                        <a:fillRect/>
                      </a:stretch>
                    </p:blipFill>
                    <p:spPr bwMode="auto">
                      <a:xfrm>
                        <a:off x="2614295" y="4401325"/>
                        <a:ext cx="276225" cy="347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 name="Object 2"/>
          <p:cNvGraphicFramePr>
            <a:graphicFrameLocks noChangeAspect="1"/>
          </p:cNvGraphicFramePr>
          <p:nvPr/>
        </p:nvGraphicFramePr>
        <p:xfrm>
          <a:off x="2288381" y="5026197"/>
          <a:ext cx="254000" cy="347663"/>
        </p:xfrm>
        <a:graphic>
          <a:graphicData uri="http://schemas.openxmlformats.org/presentationml/2006/ole">
            <mc:AlternateContent xmlns:mc="http://schemas.openxmlformats.org/markup-compatibility/2006">
              <mc:Choice xmlns:v="urn:schemas-microsoft-com:vml" Requires="v">
                <p:oleObj spid="_x0000_s2561118" name="Equation" r:id="rId17" imgW="139700" imgH="190500" progId="Equation.DSMT4">
                  <p:embed/>
                </p:oleObj>
              </mc:Choice>
              <mc:Fallback>
                <p:oleObj name="Equation" r:id="rId17" imgW="139700" imgH="190500" progId="Equation.DSMT4">
                  <p:embed/>
                  <p:pic>
                    <p:nvPicPr>
                      <p:cNvPr id="18" name="Object 2"/>
                      <p:cNvPicPr>
                        <a:picLocks noChangeAspect="1" noChangeArrowheads="1"/>
                      </p:cNvPicPr>
                      <p:nvPr/>
                    </p:nvPicPr>
                    <p:blipFill>
                      <a:blip r:embed="rId18"/>
                      <a:srcRect/>
                      <a:stretch>
                        <a:fillRect/>
                      </a:stretch>
                    </p:blipFill>
                    <p:spPr bwMode="auto">
                      <a:xfrm>
                        <a:off x="2288381" y="5026197"/>
                        <a:ext cx="254000" cy="347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 name="Object 2"/>
          <p:cNvGraphicFramePr>
            <a:graphicFrameLocks noChangeAspect="1"/>
          </p:cNvGraphicFramePr>
          <p:nvPr/>
        </p:nvGraphicFramePr>
        <p:xfrm>
          <a:off x="1639887" y="5075372"/>
          <a:ext cx="207963" cy="301625"/>
        </p:xfrm>
        <a:graphic>
          <a:graphicData uri="http://schemas.openxmlformats.org/presentationml/2006/ole">
            <mc:AlternateContent xmlns:mc="http://schemas.openxmlformats.org/markup-compatibility/2006">
              <mc:Choice xmlns:v="urn:schemas-microsoft-com:vml" Requires="v">
                <p:oleObj spid="_x0000_s2561119" name="Equation" r:id="rId19" imgW="114300" imgH="165100" progId="Equation.DSMT4">
                  <p:embed/>
                </p:oleObj>
              </mc:Choice>
              <mc:Fallback>
                <p:oleObj name="Equation" r:id="rId19" imgW="114300" imgH="165100" progId="Equation.DSMT4">
                  <p:embed/>
                  <p:pic>
                    <p:nvPicPr>
                      <p:cNvPr id="19" name="Object 2"/>
                      <p:cNvPicPr>
                        <a:picLocks noChangeAspect="1" noChangeArrowheads="1"/>
                      </p:cNvPicPr>
                      <p:nvPr/>
                    </p:nvPicPr>
                    <p:blipFill>
                      <a:blip r:embed="rId20"/>
                      <a:srcRect/>
                      <a:stretch>
                        <a:fillRect/>
                      </a:stretch>
                    </p:blipFill>
                    <p:spPr bwMode="auto">
                      <a:xfrm>
                        <a:off x="1639887" y="5075372"/>
                        <a:ext cx="207963"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 name="Object 2"/>
          <p:cNvGraphicFramePr>
            <a:graphicFrameLocks noChangeAspect="1"/>
          </p:cNvGraphicFramePr>
          <p:nvPr/>
        </p:nvGraphicFramePr>
        <p:xfrm>
          <a:off x="1684462" y="5278825"/>
          <a:ext cx="231775" cy="371475"/>
        </p:xfrm>
        <a:graphic>
          <a:graphicData uri="http://schemas.openxmlformats.org/presentationml/2006/ole">
            <mc:AlternateContent xmlns:mc="http://schemas.openxmlformats.org/markup-compatibility/2006">
              <mc:Choice xmlns:v="urn:schemas-microsoft-com:vml" Requires="v">
                <p:oleObj spid="_x0000_s2561120" name="Equation" r:id="rId21" imgW="127000" imgH="203200" progId="Equation.DSMT4">
                  <p:embed/>
                </p:oleObj>
              </mc:Choice>
              <mc:Fallback>
                <p:oleObj name="Equation" r:id="rId21" imgW="127000" imgH="203200" progId="Equation.DSMT4">
                  <p:embed/>
                  <p:pic>
                    <p:nvPicPr>
                      <p:cNvPr id="20" name="Object 2"/>
                      <p:cNvPicPr>
                        <a:picLocks noChangeAspect="1" noChangeArrowheads="1"/>
                      </p:cNvPicPr>
                      <p:nvPr/>
                    </p:nvPicPr>
                    <p:blipFill>
                      <a:blip r:embed="rId22"/>
                      <a:srcRect/>
                      <a:stretch>
                        <a:fillRect/>
                      </a:stretch>
                    </p:blipFill>
                    <p:spPr bwMode="auto">
                      <a:xfrm>
                        <a:off x="1684462" y="5278825"/>
                        <a:ext cx="231775" cy="371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73153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8247"/>
                                        </p:tgtEl>
                                        <p:attrNameLst>
                                          <p:attrName>style.visibility</p:attrName>
                                        </p:attrNameLst>
                                      </p:cBhvr>
                                      <p:to>
                                        <p:strVal val="visible"/>
                                      </p:to>
                                    </p:set>
                                    <p:animEffect transition="in" filter="dissolve">
                                      <p:cBhvr>
                                        <p:cTn id="24" dur="500"/>
                                        <p:tgtEl>
                                          <p:spTgt spid="138247"/>
                                        </p:tgtEl>
                                      </p:cBhvr>
                                    </p:animEffect>
                                  </p:childTnLst>
                                </p:cTn>
                              </p:par>
                              <p:par>
                                <p:cTn id="25" presetID="9"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7"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5"/>
          <p:cNvSpPr txBox="1">
            <a:spLocks/>
          </p:cNvSpPr>
          <p:nvPr/>
        </p:nvSpPr>
        <p:spPr bwMode="auto">
          <a:xfrm>
            <a:off x="320040" y="2102712"/>
            <a:ext cx="857250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Then</a:t>
            </a:r>
          </a:p>
        </p:txBody>
      </p:sp>
      <p:sp>
        <p:nvSpPr>
          <p:cNvPr id="138247" name="Text Box 25"/>
          <p:cNvSpPr txBox="1">
            <a:spLocks/>
          </p:cNvSpPr>
          <p:nvPr/>
        </p:nvSpPr>
        <p:spPr bwMode="auto">
          <a:xfrm>
            <a:off x="320040" y="6155372"/>
            <a:ext cx="857250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Question is, </a:t>
            </a:r>
            <a:r>
              <a:rPr lang="en-US" sz="2000" dirty="0">
                <a:solidFill>
                  <a:srgbClr val="FF0000"/>
                </a:solidFill>
                <a:latin typeface="Times New Roman"/>
                <a:cs typeface="Times New Roman"/>
              </a:rPr>
              <a:t>how</a:t>
            </a:r>
            <a:r>
              <a:rPr lang="en-US" sz="2000" dirty="0">
                <a:latin typeface="Times New Roman"/>
                <a:cs typeface="Times New Roman"/>
              </a:rPr>
              <a:t> do you evaluate a matrix like this?</a:t>
            </a:r>
          </a:p>
        </p:txBody>
      </p:sp>
      <p:sp>
        <p:nvSpPr>
          <p:cNvPr id="138244" name="Rectangle 29"/>
          <p:cNvSpPr>
            <a:spLocks noChangeArrowheads="1"/>
          </p:cNvSpPr>
          <p:nvPr/>
        </p:nvSpPr>
        <p:spPr bwMode="auto">
          <a:xfrm>
            <a:off x="0" y="0"/>
            <a:ext cx="9144000" cy="68580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38245" name="TextBox 30"/>
          <p:cNvSpPr txBox="1">
            <a:spLocks noChangeArrowheads="1"/>
          </p:cNvSpPr>
          <p:nvPr/>
        </p:nvSpPr>
        <p:spPr bwMode="auto">
          <a:xfrm>
            <a:off x="8719662" y="6515100"/>
            <a:ext cx="353751"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41)</a:t>
            </a:r>
          </a:p>
        </p:txBody>
      </p:sp>
      <p:sp>
        <p:nvSpPr>
          <p:cNvPr id="138246" name="Text Box 25"/>
          <p:cNvSpPr txBox="1">
            <a:spLocks/>
          </p:cNvSpPr>
          <p:nvPr/>
        </p:nvSpPr>
        <p:spPr bwMode="auto">
          <a:xfrm>
            <a:off x="257176" y="314960"/>
            <a:ext cx="8747124" cy="82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This is all </a:t>
            </a:r>
            <a:r>
              <a:rPr lang="en-US" sz="2000" dirty="0">
                <a:latin typeface="Times New Roman"/>
                <a:cs typeface="Times New Roman"/>
              </a:rPr>
              <a:t>fine and swell if you are dealing with </a:t>
            </a:r>
            <a:r>
              <a:rPr lang="en-US" sz="2000" dirty="0">
                <a:solidFill>
                  <a:srgbClr val="0000FF"/>
                </a:solidFill>
                <a:latin typeface="Times New Roman"/>
                <a:cs typeface="Times New Roman"/>
              </a:rPr>
              <a:t>polar notation</a:t>
            </a:r>
            <a:r>
              <a:rPr lang="en-US" sz="2000" dirty="0">
                <a:latin typeface="Times New Roman"/>
                <a:cs typeface="Times New Roman"/>
              </a:rPr>
              <a:t>, but what about vectors in </a:t>
            </a:r>
            <a:r>
              <a:rPr lang="en-US" sz="2000" i="1" dirty="0">
                <a:solidFill>
                  <a:srgbClr val="FF0000"/>
                </a:solidFill>
                <a:latin typeface="Times New Roman"/>
                <a:cs typeface="Times New Roman"/>
              </a:rPr>
              <a:t>unit vector notation</a:t>
            </a:r>
            <a:r>
              <a:rPr lang="en-US" sz="2000" dirty="0">
                <a:latin typeface="Times New Roman"/>
                <a:cs typeface="Times New Roman"/>
              </a:rPr>
              <a:t>?  Specifically, if:</a:t>
            </a:r>
          </a:p>
        </p:txBody>
      </p:sp>
      <p:graphicFrame>
        <p:nvGraphicFramePr>
          <p:cNvPr id="21" name="Object 2"/>
          <p:cNvGraphicFramePr>
            <a:graphicFrameLocks noChangeAspect="1"/>
          </p:cNvGraphicFramePr>
          <p:nvPr>
            <p:extLst>
              <p:ext uri="{D42A27DB-BD31-4B8C-83A1-F6EECF244321}">
                <p14:modId xmlns:p14="http://schemas.microsoft.com/office/powerpoint/2010/main" val="2444252996"/>
              </p:ext>
            </p:extLst>
          </p:nvPr>
        </p:nvGraphicFramePr>
        <p:xfrm>
          <a:off x="3441383" y="1161925"/>
          <a:ext cx="2224088" cy="463550"/>
        </p:xfrm>
        <a:graphic>
          <a:graphicData uri="http://schemas.openxmlformats.org/presentationml/2006/ole">
            <mc:AlternateContent xmlns:mc="http://schemas.openxmlformats.org/markup-compatibility/2006">
              <mc:Choice xmlns:v="urn:schemas-microsoft-com:vml" Requires="v">
                <p:oleObj spid="_x0000_s1091512" name="Equation" r:id="rId3" imgW="1282700" imgH="266700" progId="Equation.DSMT4">
                  <p:embed/>
                </p:oleObj>
              </mc:Choice>
              <mc:Fallback>
                <p:oleObj name="Equation" r:id="rId3" imgW="1282700" imgH="266700" progId="Equation.DSMT4">
                  <p:embed/>
                  <p:pic>
                    <p:nvPicPr>
                      <p:cNvPr id="0" name=""/>
                      <p:cNvPicPr>
                        <a:picLocks noChangeAspect="1"/>
                      </p:cNvPicPr>
                      <p:nvPr/>
                    </p:nvPicPr>
                    <p:blipFill>
                      <a:blip r:embed="rId4"/>
                      <a:srcRect/>
                      <a:stretch>
                        <a:fillRect/>
                      </a:stretch>
                    </p:blipFill>
                    <p:spPr bwMode="auto">
                      <a:xfrm>
                        <a:off x="3441383" y="1161925"/>
                        <a:ext cx="2224088" cy="463550"/>
                      </a:xfrm>
                      <a:prstGeom prst="rect">
                        <a:avLst/>
                      </a:prstGeom>
                      <a:noFill/>
                      <a:ln>
                        <a:noFill/>
                      </a:ln>
                      <a:effectLst/>
                    </p:spPr>
                  </p:pic>
                </p:oleObj>
              </mc:Fallback>
            </mc:AlternateContent>
          </a:graphicData>
        </a:graphic>
      </p:graphicFrame>
      <p:graphicFrame>
        <p:nvGraphicFramePr>
          <p:cNvPr id="22" name="Object 3"/>
          <p:cNvGraphicFramePr>
            <a:graphicFrameLocks noChangeAspect="1"/>
          </p:cNvGraphicFramePr>
          <p:nvPr>
            <p:extLst>
              <p:ext uri="{D42A27DB-BD31-4B8C-83A1-F6EECF244321}">
                <p14:modId xmlns:p14="http://schemas.microsoft.com/office/powerpoint/2010/main" val="1729718877"/>
              </p:ext>
            </p:extLst>
          </p:nvPr>
        </p:nvGraphicFramePr>
        <p:xfrm>
          <a:off x="3466783" y="1556284"/>
          <a:ext cx="2133600" cy="469900"/>
        </p:xfrm>
        <a:graphic>
          <a:graphicData uri="http://schemas.openxmlformats.org/presentationml/2006/ole">
            <mc:AlternateContent xmlns:mc="http://schemas.openxmlformats.org/markup-compatibility/2006">
              <mc:Choice xmlns:v="urn:schemas-microsoft-com:vml" Requires="v">
                <p:oleObj spid="_x0000_s1091513" name="Equation" r:id="rId5" imgW="1206500" imgH="266700" progId="Equation.DSMT4">
                  <p:embed/>
                </p:oleObj>
              </mc:Choice>
              <mc:Fallback>
                <p:oleObj name="Equation" r:id="rId5" imgW="1206500" imgH="266700" progId="Equation.DSMT4">
                  <p:embed/>
                  <p:pic>
                    <p:nvPicPr>
                      <p:cNvPr id="0" name=""/>
                      <p:cNvPicPr>
                        <a:picLocks noChangeAspect="1"/>
                      </p:cNvPicPr>
                      <p:nvPr/>
                    </p:nvPicPr>
                    <p:blipFill>
                      <a:blip r:embed="rId6"/>
                      <a:srcRect/>
                      <a:stretch>
                        <a:fillRect/>
                      </a:stretch>
                    </p:blipFill>
                    <p:spPr bwMode="auto">
                      <a:xfrm>
                        <a:off x="3466783" y="1556284"/>
                        <a:ext cx="2133600" cy="469900"/>
                      </a:xfrm>
                      <a:prstGeom prst="rect">
                        <a:avLst/>
                      </a:prstGeom>
                      <a:noFill/>
                      <a:ln>
                        <a:noFill/>
                      </a:ln>
                      <a:effectLst/>
                    </p:spPr>
                  </p:pic>
                </p:oleObj>
              </mc:Fallback>
            </mc:AlternateContent>
          </a:graphicData>
        </a:graphic>
      </p:graphicFrame>
      <p:sp>
        <p:nvSpPr>
          <p:cNvPr id="23" name="Text Box 25"/>
          <p:cNvSpPr txBox="1">
            <a:spLocks/>
          </p:cNvSpPr>
          <p:nvPr/>
        </p:nvSpPr>
        <p:spPr bwMode="auto">
          <a:xfrm>
            <a:off x="2715896" y="1393700"/>
            <a:ext cx="610077"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and</a:t>
            </a:r>
          </a:p>
        </p:txBody>
      </p:sp>
      <p:graphicFrame>
        <p:nvGraphicFramePr>
          <p:cNvPr id="24" name="Object 2"/>
          <p:cNvGraphicFramePr>
            <a:graphicFrameLocks noChangeAspect="1"/>
          </p:cNvGraphicFramePr>
          <p:nvPr>
            <p:extLst>
              <p:ext uri="{D42A27DB-BD31-4B8C-83A1-F6EECF244321}">
                <p14:modId xmlns:p14="http://schemas.microsoft.com/office/powerpoint/2010/main" val="1956877858"/>
              </p:ext>
            </p:extLst>
          </p:nvPr>
        </p:nvGraphicFramePr>
        <p:xfrm>
          <a:off x="4085590" y="4438679"/>
          <a:ext cx="2625800" cy="1487858"/>
        </p:xfrm>
        <a:graphic>
          <a:graphicData uri="http://schemas.openxmlformats.org/presentationml/2006/ole">
            <mc:AlternateContent xmlns:mc="http://schemas.openxmlformats.org/markup-compatibility/2006">
              <mc:Choice xmlns:v="urn:schemas-microsoft-com:vml" Requires="v">
                <p:oleObj spid="_x0000_s1091514" name="Equation" r:id="rId7" imgW="1524000" imgH="863600" progId="Equation.DSMT4">
                  <p:embed/>
                </p:oleObj>
              </mc:Choice>
              <mc:Fallback>
                <p:oleObj name="Equation" r:id="rId7" imgW="1524000" imgH="863600" progId="Equation.DSMT4">
                  <p:embed/>
                  <p:pic>
                    <p:nvPicPr>
                      <p:cNvPr id="0" nam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85590" y="4438679"/>
                        <a:ext cx="2625800" cy="1487858"/>
                      </a:xfrm>
                      <a:prstGeom prst="rect">
                        <a:avLst/>
                      </a:prstGeom>
                      <a:noFill/>
                      <a:ln>
                        <a:noFill/>
                      </a:ln>
                      <a:effectLst/>
                    </p:spPr>
                  </p:pic>
                </p:oleObj>
              </mc:Fallback>
            </mc:AlternateContent>
          </a:graphicData>
        </a:graphic>
      </p:graphicFrame>
      <p:graphicFrame>
        <p:nvGraphicFramePr>
          <p:cNvPr id="13" name="Object 2"/>
          <p:cNvGraphicFramePr>
            <a:graphicFrameLocks noChangeAspect="1"/>
          </p:cNvGraphicFramePr>
          <p:nvPr>
            <p:extLst>
              <p:ext uri="{D42A27DB-BD31-4B8C-83A1-F6EECF244321}">
                <p14:modId xmlns:p14="http://schemas.microsoft.com/office/powerpoint/2010/main" val="265421502"/>
              </p:ext>
            </p:extLst>
          </p:nvPr>
        </p:nvGraphicFramePr>
        <p:xfrm>
          <a:off x="998538" y="2062163"/>
          <a:ext cx="4689475" cy="995362"/>
        </p:xfrm>
        <a:graphic>
          <a:graphicData uri="http://schemas.openxmlformats.org/presentationml/2006/ole">
            <mc:AlternateContent xmlns:mc="http://schemas.openxmlformats.org/markup-compatibility/2006">
              <mc:Choice xmlns:v="urn:schemas-microsoft-com:vml" Requires="v">
                <p:oleObj spid="_x0000_s1091515" name="Equation" r:id="rId9" imgW="2705100" imgH="571500" progId="Equation.DSMT4">
                  <p:embed/>
                </p:oleObj>
              </mc:Choice>
              <mc:Fallback>
                <p:oleObj name="Equation" r:id="rId9" imgW="2705100" imgH="571500" progId="Equation.DSMT4">
                  <p:embed/>
                  <p:pic>
                    <p:nvPicPr>
                      <p:cNvPr id="0" name=""/>
                      <p:cNvPicPr>
                        <a:picLocks noChangeAspect="1"/>
                      </p:cNvPicPr>
                      <p:nvPr/>
                    </p:nvPicPr>
                    <p:blipFill>
                      <a:blip r:embed="rId10"/>
                      <a:srcRect/>
                      <a:stretch>
                        <a:fillRect/>
                      </a:stretch>
                    </p:blipFill>
                    <p:spPr bwMode="auto">
                      <a:xfrm>
                        <a:off x="998538" y="2062163"/>
                        <a:ext cx="4689475" cy="995362"/>
                      </a:xfrm>
                      <a:prstGeom prst="rect">
                        <a:avLst/>
                      </a:prstGeom>
                      <a:noFill/>
                      <a:ln>
                        <a:noFill/>
                      </a:ln>
                      <a:effectLst/>
                    </p:spPr>
                  </p:pic>
                </p:oleObj>
              </mc:Fallback>
            </mc:AlternateContent>
          </a:graphicData>
        </a:graphic>
      </p:graphicFrame>
      <p:sp>
        <p:nvSpPr>
          <p:cNvPr id="15" name="Text Box 25"/>
          <p:cNvSpPr txBox="1">
            <a:spLocks/>
          </p:cNvSpPr>
          <p:nvPr/>
        </p:nvSpPr>
        <p:spPr bwMode="auto">
          <a:xfrm>
            <a:off x="307976" y="3034750"/>
            <a:ext cx="857250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But                                                   , so all the like-terms go to zero, and                  </a:t>
            </a:r>
          </a:p>
        </p:txBody>
      </p:sp>
      <p:graphicFrame>
        <p:nvGraphicFramePr>
          <p:cNvPr id="16" name="Object 2"/>
          <p:cNvGraphicFramePr>
            <a:graphicFrameLocks noChangeAspect="1"/>
          </p:cNvGraphicFramePr>
          <p:nvPr>
            <p:extLst>
              <p:ext uri="{D42A27DB-BD31-4B8C-83A1-F6EECF244321}">
                <p14:modId xmlns:p14="http://schemas.microsoft.com/office/powerpoint/2010/main" val="21814649"/>
              </p:ext>
            </p:extLst>
          </p:nvPr>
        </p:nvGraphicFramePr>
        <p:xfrm>
          <a:off x="808037" y="3009350"/>
          <a:ext cx="3236913" cy="530225"/>
        </p:xfrm>
        <a:graphic>
          <a:graphicData uri="http://schemas.openxmlformats.org/presentationml/2006/ole">
            <mc:AlternateContent xmlns:mc="http://schemas.openxmlformats.org/markup-compatibility/2006">
              <mc:Choice xmlns:v="urn:schemas-microsoft-com:vml" Requires="v">
                <p:oleObj spid="_x0000_s1091516" name="Equation" r:id="rId11" imgW="1866900" imgH="304800" progId="Equation.DSMT4">
                  <p:embed/>
                </p:oleObj>
              </mc:Choice>
              <mc:Fallback>
                <p:oleObj name="Equation" r:id="rId11" imgW="1866900" imgH="304800" progId="Equation.DSMT4">
                  <p:embed/>
                  <p:pic>
                    <p:nvPicPr>
                      <p:cNvPr id="0" name=""/>
                      <p:cNvPicPr>
                        <a:picLocks noChangeAspect="1"/>
                      </p:cNvPicPr>
                      <p:nvPr/>
                    </p:nvPicPr>
                    <p:blipFill>
                      <a:blip r:embed="rId12"/>
                      <a:srcRect/>
                      <a:stretch>
                        <a:fillRect/>
                      </a:stretch>
                    </p:blipFill>
                    <p:spPr bwMode="auto">
                      <a:xfrm>
                        <a:off x="808037" y="3009350"/>
                        <a:ext cx="3236913" cy="530225"/>
                      </a:xfrm>
                      <a:prstGeom prst="rect">
                        <a:avLst/>
                      </a:prstGeom>
                      <a:noFill/>
                      <a:ln>
                        <a:noFill/>
                      </a:ln>
                      <a:effectLst/>
                    </p:spPr>
                  </p:pic>
                </p:oleObj>
              </mc:Fallback>
            </mc:AlternateContent>
          </a:graphicData>
        </a:graphic>
      </p:graphicFrame>
      <p:graphicFrame>
        <p:nvGraphicFramePr>
          <p:cNvPr id="17" name="Object 2"/>
          <p:cNvGraphicFramePr>
            <a:graphicFrameLocks noChangeAspect="1"/>
          </p:cNvGraphicFramePr>
          <p:nvPr>
            <p:extLst>
              <p:ext uri="{D42A27DB-BD31-4B8C-83A1-F6EECF244321}">
                <p14:modId xmlns:p14="http://schemas.microsoft.com/office/powerpoint/2010/main" val="2590118426"/>
              </p:ext>
            </p:extLst>
          </p:nvPr>
        </p:nvGraphicFramePr>
        <p:xfrm>
          <a:off x="320040" y="3476426"/>
          <a:ext cx="3765550" cy="530225"/>
        </p:xfrm>
        <a:graphic>
          <a:graphicData uri="http://schemas.openxmlformats.org/presentationml/2006/ole">
            <mc:AlternateContent xmlns:mc="http://schemas.openxmlformats.org/markup-compatibility/2006">
              <mc:Choice xmlns:v="urn:schemas-microsoft-com:vml" Requires="v">
                <p:oleObj spid="_x0000_s1091517" name="Equation" r:id="rId13" imgW="2171700" imgH="304800" progId="Equation.DSMT4">
                  <p:embed/>
                </p:oleObj>
              </mc:Choice>
              <mc:Fallback>
                <p:oleObj name="Equation" r:id="rId13" imgW="2171700" imgH="304800" progId="Equation.DSMT4">
                  <p:embed/>
                  <p:pic>
                    <p:nvPicPr>
                      <p:cNvPr id="0" name=""/>
                      <p:cNvPicPr>
                        <a:picLocks noChangeAspect="1"/>
                      </p:cNvPicPr>
                      <p:nvPr/>
                    </p:nvPicPr>
                    <p:blipFill>
                      <a:blip r:embed="rId14"/>
                      <a:srcRect/>
                      <a:stretch>
                        <a:fillRect/>
                      </a:stretch>
                    </p:blipFill>
                    <p:spPr bwMode="auto">
                      <a:xfrm>
                        <a:off x="320040" y="3476426"/>
                        <a:ext cx="3765550" cy="530225"/>
                      </a:xfrm>
                      <a:prstGeom prst="rect">
                        <a:avLst/>
                      </a:prstGeom>
                      <a:noFill/>
                      <a:ln>
                        <a:noFill/>
                      </a:ln>
                      <a:effectLst/>
                    </p:spPr>
                  </p:pic>
                </p:oleObj>
              </mc:Fallback>
            </mc:AlternateContent>
          </a:graphicData>
        </a:graphic>
      </p:graphicFrame>
      <p:sp>
        <p:nvSpPr>
          <p:cNvPr id="18" name="Text Box 25"/>
          <p:cNvSpPr txBox="1">
            <a:spLocks/>
          </p:cNvSpPr>
          <p:nvPr/>
        </p:nvSpPr>
        <p:spPr bwMode="auto">
          <a:xfrm>
            <a:off x="4044950" y="3526875"/>
            <a:ext cx="495935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in the -k direction, so we end up with 6 non- </a:t>
            </a:r>
          </a:p>
        </p:txBody>
      </p:sp>
      <p:sp>
        <p:nvSpPr>
          <p:cNvPr id="20" name="Text Box 25"/>
          <p:cNvSpPr txBox="1">
            <a:spLocks/>
          </p:cNvSpPr>
          <p:nvPr/>
        </p:nvSpPr>
        <p:spPr bwMode="auto">
          <a:xfrm>
            <a:off x="7858219" y="3773113"/>
            <a:ext cx="124777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zero parts.</a:t>
            </a:r>
          </a:p>
        </p:txBody>
      </p:sp>
      <p:sp>
        <p:nvSpPr>
          <p:cNvPr id="26" name="Text Box 25"/>
          <p:cNvSpPr txBox="1">
            <a:spLocks/>
          </p:cNvSpPr>
          <p:nvPr/>
        </p:nvSpPr>
        <p:spPr bwMode="auto">
          <a:xfrm>
            <a:off x="257176" y="4190397"/>
            <a:ext cx="3828414" cy="112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What’s interesting </a:t>
            </a:r>
            <a:r>
              <a:rPr lang="en-US" sz="2000" dirty="0">
                <a:latin typeface="Times New Roman"/>
                <a:cs typeface="Times New Roman"/>
              </a:rPr>
              <a:t>is that those six parts fall out with the evaluation of the matrix:</a:t>
            </a:r>
          </a:p>
        </p:txBody>
      </p:sp>
    </p:spTree>
    <p:extLst>
      <p:ext uri="{BB962C8B-B14F-4D97-AF65-F5344CB8AC3E}">
        <p14:creationId xmlns:p14="http://schemas.microsoft.com/office/powerpoint/2010/main" val="233325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38247"/>
                                        </p:tgtEl>
                                        <p:attrNameLst>
                                          <p:attrName>style.visibility</p:attrName>
                                        </p:attrNameLst>
                                      </p:cBhvr>
                                      <p:to>
                                        <p:strVal val="visible"/>
                                      </p:to>
                                    </p:set>
                                    <p:animEffect transition="in" filter="dissolve">
                                      <p:cBhvr>
                                        <p:cTn id="44" dur="500"/>
                                        <p:tgtEl>
                                          <p:spTgt spid="138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247" grpId="0"/>
      <p:bldP spid="15" grpId="0"/>
      <p:bldP spid="18" grpId="0"/>
      <p:bldP spid="20" grpId="0"/>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2"/>
          <p:cNvGraphicFramePr>
            <a:graphicFrameLocks noChangeAspect="1"/>
          </p:cNvGraphicFramePr>
          <p:nvPr>
            <p:extLst>
              <p:ext uri="{D42A27DB-BD31-4B8C-83A1-F6EECF244321}">
                <p14:modId xmlns:p14="http://schemas.microsoft.com/office/powerpoint/2010/main" val="1327075768"/>
              </p:ext>
            </p:extLst>
          </p:nvPr>
        </p:nvGraphicFramePr>
        <p:xfrm>
          <a:off x="1878013" y="1117600"/>
          <a:ext cx="4248150" cy="1658938"/>
        </p:xfrm>
        <a:graphic>
          <a:graphicData uri="http://schemas.openxmlformats.org/presentationml/2006/ole">
            <mc:AlternateContent xmlns:mc="http://schemas.openxmlformats.org/markup-compatibility/2006">
              <mc:Choice xmlns:v="urn:schemas-microsoft-com:vml" Requires="v">
                <p:oleObj spid="_x0000_s1092537" name="Equation" r:id="rId3" imgW="2209800" imgH="863600" progId="Equation.DSMT4">
                  <p:embed/>
                </p:oleObj>
              </mc:Choice>
              <mc:Fallback>
                <p:oleObj name="Equation" r:id="rId3" imgW="2209800" imgH="863600" progId="Equation.DSMT4">
                  <p:embed/>
                  <p:pic>
                    <p:nvPicPr>
                      <p:cNvPr id="0" name=""/>
                      <p:cNvPicPr>
                        <a:picLocks noChangeAspect="1"/>
                      </p:cNvPicPr>
                      <p:nvPr/>
                    </p:nvPicPr>
                    <p:blipFill>
                      <a:blip r:embed="rId4"/>
                      <a:srcRect/>
                      <a:stretch>
                        <a:fillRect/>
                      </a:stretch>
                    </p:blipFill>
                    <p:spPr bwMode="auto">
                      <a:xfrm>
                        <a:off x="1878013" y="1117600"/>
                        <a:ext cx="4248150" cy="1658938"/>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8244" name="Rectangle 29"/>
          <p:cNvSpPr>
            <a:spLocks noChangeArrowheads="1"/>
          </p:cNvSpPr>
          <p:nvPr/>
        </p:nvSpPr>
        <p:spPr bwMode="auto">
          <a:xfrm>
            <a:off x="0" y="69450"/>
            <a:ext cx="9144000" cy="68580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38245" name="TextBox 30"/>
          <p:cNvSpPr txBox="1">
            <a:spLocks noChangeArrowheads="1"/>
          </p:cNvSpPr>
          <p:nvPr/>
        </p:nvSpPr>
        <p:spPr bwMode="auto">
          <a:xfrm>
            <a:off x="8719662" y="6515100"/>
            <a:ext cx="389017"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42.)</a:t>
            </a:r>
          </a:p>
        </p:txBody>
      </p:sp>
      <p:sp>
        <p:nvSpPr>
          <p:cNvPr id="138246" name="Text Box 25"/>
          <p:cNvSpPr txBox="1">
            <a:spLocks/>
          </p:cNvSpPr>
          <p:nvPr/>
        </p:nvSpPr>
        <p:spPr bwMode="auto">
          <a:xfrm>
            <a:off x="254000" y="403860"/>
            <a:ext cx="8572500" cy="51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The operation </a:t>
            </a:r>
            <a:r>
              <a:rPr lang="en-US" sz="2000" dirty="0">
                <a:latin typeface="Times New Roman"/>
                <a:cs typeface="Times New Roman"/>
              </a:rPr>
              <a:t>is fairly simple (something you do over and over again).  </a:t>
            </a:r>
          </a:p>
        </p:txBody>
      </p:sp>
      <p:sp>
        <p:nvSpPr>
          <p:cNvPr id="15" name="Oval 8"/>
          <p:cNvSpPr>
            <a:spLocks noChangeArrowheads="1"/>
          </p:cNvSpPr>
          <p:nvPr/>
        </p:nvSpPr>
        <p:spPr bwMode="auto">
          <a:xfrm>
            <a:off x="2870200" y="1206500"/>
            <a:ext cx="533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16" name="Straight Connector 12"/>
          <p:cNvCxnSpPr>
            <a:cxnSpLocks noChangeShapeType="1"/>
          </p:cNvCxnSpPr>
          <p:nvPr/>
        </p:nvCxnSpPr>
        <p:spPr bwMode="auto">
          <a:xfrm>
            <a:off x="3403600" y="1511300"/>
            <a:ext cx="26670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cxnSp>
      <p:cxnSp>
        <p:nvCxnSpPr>
          <p:cNvPr id="17" name="Straight Connector 17"/>
          <p:cNvCxnSpPr>
            <a:cxnSpLocks noChangeShapeType="1"/>
          </p:cNvCxnSpPr>
          <p:nvPr/>
        </p:nvCxnSpPr>
        <p:spPr bwMode="auto">
          <a:xfrm rot="5400000">
            <a:off x="2604294" y="2235994"/>
            <a:ext cx="9906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cxnSp>
      <p:sp>
        <p:nvSpPr>
          <p:cNvPr id="18" name="Freeform 18"/>
          <p:cNvSpPr>
            <a:spLocks noChangeArrowheads="1"/>
          </p:cNvSpPr>
          <p:nvPr/>
        </p:nvSpPr>
        <p:spPr bwMode="auto">
          <a:xfrm>
            <a:off x="3479800" y="1752600"/>
            <a:ext cx="101600" cy="927100"/>
          </a:xfrm>
          <a:custGeom>
            <a:avLst/>
            <a:gdLst>
              <a:gd name="T0" fmla="*/ 101600 w 101600"/>
              <a:gd name="T1" fmla="*/ 0 h 927100"/>
              <a:gd name="T2" fmla="*/ 0 w 101600"/>
              <a:gd name="T3" fmla="*/ 444500 h 927100"/>
              <a:gd name="T4" fmla="*/ 101600 w 101600"/>
              <a:gd name="T5" fmla="*/ 927100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 name="Freeform 19"/>
          <p:cNvSpPr>
            <a:spLocks noChangeArrowheads="1"/>
          </p:cNvSpPr>
          <p:nvPr/>
        </p:nvSpPr>
        <p:spPr bwMode="auto">
          <a:xfrm flipH="1">
            <a:off x="4546600" y="1739900"/>
            <a:ext cx="101600" cy="927100"/>
          </a:xfrm>
          <a:custGeom>
            <a:avLst/>
            <a:gdLst>
              <a:gd name="T0" fmla="*/ 101600 w 101600"/>
              <a:gd name="T1" fmla="*/ 0 h 927100"/>
              <a:gd name="T2" fmla="*/ 0 w 101600"/>
              <a:gd name="T3" fmla="*/ 444500 h 927100"/>
              <a:gd name="T4" fmla="*/ 101600 w 101600"/>
              <a:gd name="T5" fmla="*/ 927100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20" name="Straight Arrow Connector 21"/>
          <p:cNvCxnSpPr>
            <a:cxnSpLocks noChangeShapeType="1"/>
          </p:cNvCxnSpPr>
          <p:nvPr/>
        </p:nvCxnSpPr>
        <p:spPr bwMode="auto">
          <a:xfrm rot="16200000" flipH="1">
            <a:off x="3937000" y="2044700"/>
            <a:ext cx="304800" cy="30480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cxnSp>
        <p:nvCxnSpPr>
          <p:cNvPr id="25" name="Straight Arrow Connector 23"/>
          <p:cNvCxnSpPr>
            <a:cxnSpLocks noChangeShapeType="1"/>
          </p:cNvCxnSpPr>
          <p:nvPr/>
        </p:nvCxnSpPr>
        <p:spPr bwMode="auto">
          <a:xfrm rot="5400000">
            <a:off x="3822700" y="2082800"/>
            <a:ext cx="381000" cy="30480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graphicFrame>
        <p:nvGraphicFramePr>
          <p:cNvPr id="26" name="Object 2"/>
          <p:cNvGraphicFramePr>
            <a:graphicFrameLocks noChangeAspect="1"/>
          </p:cNvGraphicFramePr>
          <p:nvPr>
            <p:extLst>
              <p:ext uri="{D42A27DB-BD31-4B8C-83A1-F6EECF244321}">
                <p14:modId xmlns:p14="http://schemas.microsoft.com/office/powerpoint/2010/main" val="2517510112"/>
              </p:ext>
            </p:extLst>
          </p:nvPr>
        </p:nvGraphicFramePr>
        <p:xfrm>
          <a:off x="2490788" y="2827338"/>
          <a:ext cx="3149600" cy="585787"/>
        </p:xfrm>
        <a:graphic>
          <a:graphicData uri="http://schemas.openxmlformats.org/presentationml/2006/ole">
            <mc:AlternateContent xmlns:mc="http://schemas.openxmlformats.org/markup-compatibility/2006">
              <mc:Choice xmlns:v="urn:schemas-microsoft-com:vml" Requires="v">
                <p:oleObj spid="_x0000_s1092538" name="Equation" r:id="rId5" imgW="1638300" imgH="304800" progId="Equation.DSMT4">
                  <p:embed/>
                </p:oleObj>
              </mc:Choice>
              <mc:Fallback>
                <p:oleObj name="Equation" r:id="rId5" imgW="1638300" imgH="304800" progId="Equation.DSMT4">
                  <p:embed/>
                  <p:pic>
                    <p:nvPicPr>
                      <p:cNvPr id="0" name=""/>
                      <p:cNvPicPr>
                        <a:picLocks noChangeAspect="1"/>
                      </p:cNvPicPr>
                      <p:nvPr/>
                    </p:nvPicPr>
                    <p:blipFill>
                      <a:blip r:embed="rId6"/>
                      <a:srcRect/>
                      <a:stretch>
                        <a:fillRect/>
                      </a:stretch>
                    </p:blipFill>
                    <p:spPr bwMode="auto">
                      <a:xfrm>
                        <a:off x="2490788" y="2827338"/>
                        <a:ext cx="3149600" cy="585787"/>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Box 1"/>
          <p:cNvSpPr txBox="1"/>
          <p:nvPr/>
        </p:nvSpPr>
        <p:spPr>
          <a:xfrm>
            <a:off x="254000" y="3898900"/>
            <a:ext cx="6766496" cy="400110"/>
          </a:xfrm>
          <a:prstGeom prst="rect">
            <a:avLst/>
          </a:prstGeom>
          <a:noFill/>
        </p:spPr>
        <p:txBody>
          <a:bodyPr wrap="none" rtlCol="0">
            <a:spAutoFit/>
          </a:bodyPr>
          <a:lstStyle/>
          <a:p>
            <a:r>
              <a:rPr lang="en-US" sz="2000" dirty="0">
                <a:latin typeface="Times New Roman"/>
                <a:cs typeface="Times New Roman"/>
              </a:rPr>
              <a:t>Blank out the </a:t>
            </a:r>
            <a:r>
              <a:rPr lang="en-US" sz="2000" dirty="0">
                <a:solidFill>
                  <a:srgbClr val="0000FF"/>
                </a:solidFill>
                <a:latin typeface="Times New Roman"/>
                <a:cs typeface="Times New Roman"/>
              </a:rPr>
              <a:t>column and row </a:t>
            </a:r>
            <a:r>
              <a:rPr lang="en-US" sz="2000" dirty="0">
                <a:solidFill>
                  <a:srgbClr val="008000"/>
                </a:solidFill>
                <a:latin typeface="Times New Roman"/>
                <a:cs typeface="Times New Roman"/>
              </a:rPr>
              <a:t>in which exists </a:t>
            </a:r>
            <a:r>
              <a:rPr lang="en-US" sz="2000" dirty="0">
                <a:solidFill>
                  <a:srgbClr val="0000FF"/>
                </a:solidFill>
                <a:latin typeface="Times New Roman"/>
                <a:cs typeface="Times New Roman"/>
              </a:rPr>
              <a:t>the unit vector   </a:t>
            </a:r>
            <a:r>
              <a:rPr lang="en-US" sz="2000" dirty="0">
                <a:latin typeface="Times New Roman"/>
                <a:cs typeface="Times New Roman"/>
              </a:rPr>
              <a:t>.</a:t>
            </a:r>
          </a:p>
        </p:txBody>
      </p:sp>
      <p:graphicFrame>
        <p:nvGraphicFramePr>
          <p:cNvPr id="28" name="Object 2"/>
          <p:cNvGraphicFramePr>
            <a:graphicFrameLocks noChangeAspect="1"/>
          </p:cNvGraphicFramePr>
          <p:nvPr>
            <p:extLst>
              <p:ext uri="{D42A27DB-BD31-4B8C-83A1-F6EECF244321}">
                <p14:modId xmlns:p14="http://schemas.microsoft.com/office/powerpoint/2010/main" val="4137534190"/>
              </p:ext>
            </p:extLst>
          </p:nvPr>
        </p:nvGraphicFramePr>
        <p:xfrm>
          <a:off x="6570663" y="3876675"/>
          <a:ext cx="185737" cy="371475"/>
        </p:xfrm>
        <a:graphic>
          <a:graphicData uri="http://schemas.openxmlformats.org/presentationml/2006/ole">
            <mc:AlternateContent xmlns:mc="http://schemas.openxmlformats.org/markup-compatibility/2006">
              <mc:Choice xmlns:v="urn:schemas-microsoft-com:vml" Requires="v">
                <p:oleObj spid="_x0000_s1092539" name="Equation" r:id="rId7" imgW="101600" imgH="203200" progId="Equation.DSMT4">
                  <p:embed/>
                </p:oleObj>
              </mc:Choice>
              <mc:Fallback>
                <p:oleObj name="Equation" r:id="rId7" imgW="101600" imgH="203200" progId="Equation.DSMT4">
                  <p:embed/>
                  <p:pic>
                    <p:nvPicPr>
                      <p:cNvPr id="0" name=""/>
                      <p:cNvPicPr>
                        <a:picLocks noChangeAspect="1" noChangeArrowheads="1"/>
                      </p:cNvPicPr>
                      <p:nvPr/>
                    </p:nvPicPr>
                    <p:blipFill>
                      <a:blip r:embed="rId8"/>
                      <a:srcRect/>
                      <a:stretch>
                        <a:fillRect/>
                      </a:stretch>
                    </p:blipFill>
                    <p:spPr bwMode="auto">
                      <a:xfrm>
                        <a:off x="6570663" y="3876675"/>
                        <a:ext cx="185737" cy="37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9" name="TextBox 28"/>
          <p:cNvSpPr txBox="1"/>
          <p:nvPr/>
        </p:nvSpPr>
        <p:spPr>
          <a:xfrm>
            <a:off x="254000" y="4318120"/>
            <a:ext cx="8753719" cy="400110"/>
          </a:xfrm>
          <a:prstGeom prst="rect">
            <a:avLst/>
          </a:prstGeom>
          <a:noFill/>
        </p:spPr>
        <p:txBody>
          <a:bodyPr wrap="none" rtlCol="0">
            <a:spAutoFit/>
          </a:bodyPr>
          <a:lstStyle/>
          <a:p>
            <a:r>
              <a:rPr lang="en-US" sz="2000" dirty="0">
                <a:solidFill>
                  <a:srgbClr val="0000FF"/>
                </a:solidFill>
                <a:latin typeface="Times New Roman"/>
                <a:cs typeface="Times New Roman"/>
              </a:rPr>
              <a:t>Evaluate the two-by-two matrix </a:t>
            </a:r>
            <a:r>
              <a:rPr lang="en-US" sz="2000" dirty="0">
                <a:latin typeface="Times New Roman"/>
                <a:cs typeface="Times New Roman"/>
              </a:rPr>
              <a:t>that is </a:t>
            </a:r>
            <a:r>
              <a:rPr lang="en-US" sz="2000" dirty="0">
                <a:solidFill>
                  <a:srgbClr val="0000FF"/>
                </a:solidFill>
                <a:latin typeface="Times New Roman"/>
                <a:cs typeface="Times New Roman"/>
              </a:rPr>
              <a:t>to the immediate right</a:t>
            </a:r>
            <a:r>
              <a:rPr lang="en-US" sz="2000" dirty="0">
                <a:latin typeface="Times New Roman"/>
                <a:cs typeface="Times New Roman"/>
              </a:rPr>
              <a:t>, and </a:t>
            </a:r>
            <a:r>
              <a:rPr lang="en-US" sz="2000" dirty="0">
                <a:solidFill>
                  <a:srgbClr val="0000FF"/>
                </a:solidFill>
                <a:latin typeface="Times New Roman"/>
                <a:cs typeface="Times New Roman"/>
              </a:rPr>
              <a:t>multiply it by   </a:t>
            </a:r>
            <a:r>
              <a:rPr lang="en-US" sz="2000" dirty="0">
                <a:latin typeface="Times New Roman"/>
                <a:cs typeface="Times New Roman"/>
              </a:rPr>
              <a:t>.</a:t>
            </a:r>
          </a:p>
        </p:txBody>
      </p:sp>
      <p:graphicFrame>
        <p:nvGraphicFramePr>
          <p:cNvPr id="30" name="Object 2"/>
          <p:cNvGraphicFramePr>
            <a:graphicFrameLocks noChangeAspect="1"/>
          </p:cNvGraphicFramePr>
          <p:nvPr>
            <p:extLst>
              <p:ext uri="{D42A27DB-BD31-4B8C-83A1-F6EECF244321}">
                <p14:modId xmlns:p14="http://schemas.microsoft.com/office/powerpoint/2010/main" val="3387312816"/>
              </p:ext>
            </p:extLst>
          </p:nvPr>
        </p:nvGraphicFramePr>
        <p:xfrm>
          <a:off x="8526463" y="4286310"/>
          <a:ext cx="185737" cy="371475"/>
        </p:xfrm>
        <a:graphic>
          <a:graphicData uri="http://schemas.openxmlformats.org/presentationml/2006/ole">
            <mc:AlternateContent xmlns:mc="http://schemas.openxmlformats.org/markup-compatibility/2006">
              <mc:Choice xmlns:v="urn:schemas-microsoft-com:vml" Requires="v">
                <p:oleObj spid="_x0000_s1092540" name="Equation" r:id="rId9" imgW="101600" imgH="203200" progId="Equation.DSMT4">
                  <p:embed/>
                </p:oleObj>
              </mc:Choice>
              <mc:Fallback>
                <p:oleObj name="Equation" r:id="rId9" imgW="101600" imgH="203200" progId="Equation.DSMT4">
                  <p:embed/>
                  <p:pic>
                    <p:nvPicPr>
                      <p:cNvPr id="0" name=""/>
                      <p:cNvPicPr>
                        <a:picLocks noChangeAspect="1" noChangeArrowheads="1"/>
                      </p:cNvPicPr>
                      <p:nvPr/>
                    </p:nvPicPr>
                    <p:blipFill>
                      <a:blip r:embed="rId8"/>
                      <a:srcRect/>
                      <a:stretch>
                        <a:fillRect/>
                      </a:stretch>
                    </p:blipFill>
                    <p:spPr bwMode="auto">
                      <a:xfrm>
                        <a:off x="8526463" y="4286310"/>
                        <a:ext cx="185737" cy="37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675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dissolve">
                                      <p:cBhvr>
                                        <p:cTn id="26" dur="500"/>
                                        <p:tgtEl>
                                          <p:spTgt spid="29"/>
                                        </p:tgtEl>
                                      </p:cBhvr>
                                    </p:animEffect>
                                  </p:childTnLst>
                                </p:cTn>
                              </p:par>
                              <p:par>
                                <p:cTn id="27" presetID="9"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par>
                                <p:cTn id="38" presetID="9"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dissolve">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 grpId="0"/>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1"/>
          <p:cNvSpPr>
            <a:spLocks noChangeArrowheads="1"/>
          </p:cNvSpPr>
          <p:nvPr/>
        </p:nvSpPr>
        <p:spPr bwMode="auto">
          <a:xfrm>
            <a:off x="328613" y="177800"/>
            <a:ext cx="8426768" cy="54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Adding</a:t>
            </a:r>
            <a:r>
              <a:rPr lang="en-US" sz="2000" dirty="0">
                <a:solidFill>
                  <a:srgbClr val="FF0000"/>
                </a:solidFill>
                <a:latin typeface="Times New Roman"/>
                <a:cs typeface="Times New Roman"/>
              </a:rPr>
              <a:t> </a:t>
            </a:r>
            <a:r>
              <a:rPr lang="en-US" sz="2000" dirty="0">
                <a:latin typeface="Times New Roman"/>
                <a:cs typeface="Times New Roman"/>
              </a:rPr>
              <a:t>in the    term looks like:</a:t>
            </a:r>
          </a:p>
        </p:txBody>
      </p:sp>
      <p:sp>
        <p:nvSpPr>
          <p:cNvPr id="148485" name="Rectangle 16"/>
          <p:cNvSpPr>
            <a:spLocks noChangeArrowheads="1"/>
          </p:cNvSpPr>
          <p:nvPr/>
        </p:nvSpPr>
        <p:spPr bwMode="auto">
          <a:xfrm>
            <a:off x="0" y="0"/>
            <a:ext cx="9144000" cy="68580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48486" name="TextBox 17"/>
          <p:cNvSpPr txBox="1">
            <a:spLocks noChangeArrowheads="1"/>
          </p:cNvSpPr>
          <p:nvPr/>
        </p:nvSpPr>
        <p:spPr bwMode="auto">
          <a:xfrm>
            <a:off x="8579644" y="6515100"/>
            <a:ext cx="389017"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43.)</a:t>
            </a:r>
          </a:p>
        </p:txBody>
      </p:sp>
      <p:graphicFrame>
        <p:nvGraphicFramePr>
          <p:cNvPr id="148482" name="Object 2"/>
          <p:cNvGraphicFramePr>
            <a:graphicFrameLocks noChangeAspect="1"/>
          </p:cNvGraphicFramePr>
          <p:nvPr>
            <p:extLst>
              <p:ext uri="{D42A27DB-BD31-4B8C-83A1-F6EECF244321}">
                <p14:modId xmlns:p14="http://schemas.microsoft.com/office/powerpoint/2010/main" val="180910744"/>
              </p:ext>
            </p:extLst>
          </p:nvPr>
        </p:nvGraphicFramePr>
        <p:xfrm>
          <a:off x="1713072" y="787400"/>
          <a:ext cx="6219348" cy="2043113"/>
        </p:xfrm>
        <a:graphic>
          <a:graphicData uri="http://schemas.openxmlformats.org/presentationml/2006/ole">
            <mc:AlternateContent xmlns:mc="http://schemas.openxmlformats.org/markup-compatibility/2006">
              <mc:Choice xmlns:v="urn:schemas-microsoft-com:vml" Requires="v">
                <p:oleObj spid="_x0000_s1140651" name="Equation" r:id="rId3" imgW="3594100" imgH="1181100" progId="Equation.DSMT4">
                  <p:embed/>
                </p:oleObj>
              </mc:Choice>
              <mc:Fallback>
                <p:oleObj name="Equation" r:id="rId3" imgW="3594100" imgH="1181100" progId="Equation.DSMT4">
                  <p:embed/>
                  <p:pic>
                    <p:nvPicPr>
                      <p:cNvPr id="0" nam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3072" y="787400"/>
                        <a:ext cx="6219348" cy="2043113"/>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8487" name="Oval 8"/>
          <p:cNvSpPr>
            <a:spLocks noChangeArrowheads="1"/>
          </p:cNvSpPr>
          <p:nvPr/>
        </p:nvSpPr>
        <p:spPr bwMode="auto">
          <a:xfrm>
            <a:off x="3131820" y="855980"/>
            <a:ext cx="480060" cy="48006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8488" name="Straight Connector 12"/>
          <p:cNvCxnSpPr>
            <a:cxnSpLocks noChangeShapeType="1"/>
          </p:cNvCxnSpPr>
          <p:nvPr/>
        </p:nvCxnSpPr>
        <p:spPr bwMode="auto">
          <a:xfrm>
            <a:off x="3611880" y="1130300"/>
            <a:ext cx="1851660" cy="1429"/>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cxnSp>
      <p:cxnSp>
        <p:nvCxnSpPr>
          <p:cNvPr id="148489" name="Straight Connector 17"/>
          <p:cNvCxnSpPr>
            <a:cxnSpLocks noChangeShapeType="1"/>
          </p:cNvCxnSpPr>
          <p:nvPr/>
        </p:nvCxnSpPr>
        <p:spPr bwMode="auto">
          <a:xfrm rot="5400000">
            <a:off x="2892505" y="1782525"/>
            <a:ext cx="891540" cy="1429"/>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cxnSp>
      <p:sp>
        <p:nvSpPr>
          <p:cNvPr id="148490" name="Freeform 18"/>
          <p:cNvSpPr>
            <a:spLocks noChangeArrowheads="1"/>
          </p:cNvSpPr>
          <p:nvPr/>
        </p:nvSpPr>
        <p:spPr bwMode="auto">
          <a:xfrm>
            <a:off x="3726180" y="1347470"/>
            <a:ext cx="91440" cy="834390"/>
          </a:xfrm>
          <a:custGeom>
            <a:avLst/>
            <a:gdLst>
              <a:gd name="T0" fmla="*/ 101600 w 101600"/>
              <a:gd name="T1" fmla="*/ 0 h 927100"/>
              <a:gd name="T2" fmla="*/ 0 w 101600"/>
              <a:gd name="T3" fmla="*/ 444500 h 927100"/>
              <a:gd name="T4" fmla="*/ 101600 w 101600"/>
              <a:gd name="T5" fmla="*/ 927100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48491" name="Freeform 19"/>
          <p:cNvSpPr>
            <a:spLocks noChangeArrowheads="1"/>
          </p:cNvSpPr>
          <p:nvPr/>
        </p:nvSpPr>
        <p:spPr bwMode="auto">
          <a:xfrm flipH="1">
            <a:off x="4686300" y="1336040"/>
            <a:ext cx="91440" cy="834390"/>
          </a:xfrm>
          <a:custGeom>
            <a:avLst/>
            <a:gdLst>
              <a:gd name="T0" fmla="*/ 101600 w 101600"/>
              <a:gd name="T1" fmla="*/ 0 h 927100"/>
              <a:gd name="T2" fmla="*/ 0 w 101600"/>
              <a:gd name="T3" fmla="*/ 444500 h 927100"/>
              <a:gd name="T4" fmla="*/ 101600 w 101600"/>
              <a:gd name="T5" fmla="*/ 927100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8492" name="Straight Arrow Connector 21"/>
          <p:cNvCxnSpPr>
            <a:cxnSpLocks noChangeShapeType="1"/>
          </p:cNvCxnSpPr>
          <p:nvPr/>
        </p:nvCxnSpPr>
        <p:spPr bwMode="auto">
          <a:xfrm rot="16200000" flipH="1">
            <a:off x="4137660" y="1610360"/>
            <a:ext cx="274320" cy="27432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cxnSp>
        <p:nvCxnSpPr>
          <p:cNvPr id="148493" name="Straight Arrow Connector 23"/>
          <p:cNvCxnSpPr>
            <a:cxnSpLocks noChangeShapeType="1"/>
          </p:cNvCxnSpPr>
          <p:nvPr/>
        </p:nvCxnSpPr>
        <p:spPr bwMode="auto">
          <a:xfrm rot="5400000">
            <a:off x="4034790" y="1644650"/>
            <a:ext cx="342900" cy="27432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sp>
        <p:nvSpPr>
          <p:cNvPr id="148494" name="Rectangle 1"/>
          <p:cNvSpPr>
            <a:spLocks noChangeArrowheads="1"/>
          </p:cNvSpPr>
          <p:nvPr/>
        </p:nvSpPr>
        <p:spPr bwMode="auto">
          <a:xfrm>
            <a:off x="307182" y="2994660"/>
            <a:ext cx="8426768" cy="54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Finishing off with </a:t>
            </a:r>
            <a:r>
              <a:rPr lang="en-US" sz="2000" dirty="0">
                <a:latin typeface="Times New Roman"/>
                <a:cs typeface="Times New Roman"/>
              </a:rPr>
              <a:t>the     term gives us:</a:t>
            </a:r>
          </a:p>
        </p:txBody>
      </p:sp>
      <p:graphicFrame>
        <p:nvGraphicFramePr>
          <p:cNvPr id="148483" name="Object 3"/>
          <p:cNvGraphicFramePr>
            <a:graphicFrameLocks noChangeAspect="1"/>
          </p:cNvGraphicFramePr>
          <p:nvPr>
            <p:extLst>
              <p:ext uri="{D42A27DB-BD31-4B8C-83A1-F6EECF244321}">
                <p14:modId xmlns:p14="http://schemas.microsoft.com/office/powerpoint/2010/main" val="2698507457"/>
              </p:ext>
            </p:extLst>
          </p:nvPr>
        </p:nvGraphicFramePr>
        <p:xfrm>
          <a:off x="321469" y="3680460"/>
          <a:ext cx="8296751" cy="1863090"/>
        </p:xfrm>
        <a:graphic>
          <a:graphicData uri="http://schemas.openxmlformats.org/presentationml/2006/ole">
            <mc:AlternateContent xmlns:mc="http://schemas.openxmlformats.org/markup-compatibility/2006">
              <mc:Choice xmlns:v="urn:schemas-microsoft-com:vml" Requires="v">
                <p:oleObj spid="_x0000_s1140652" name="Equation" r:id="rId5" imgW="5257800" imgH="1181100" progId="Equation.DSMT4">
                  <p:embed/>
                </p:oleObj>
              </mc:Choice>
              <mc:Fallback>
                <p:oleObj name="Equation" r:id="rId5" imgW="5257800" imgH="1181100" progId="Equation.DSMT4">
                  <p:embed/>
                  <p:pic>
                    <p:nvPicPr>
                      <p:cNvPr id="0" nam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1469" y="3680460"/>
                        <a:ext cx="8296751" cy="1863090"/>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8495" name="Oval 20"/>
          <p:cNvSpPr>
            <a:spLocks noChangeArrowheads="1"/>
          </p:cNvSpPr>
          <p:nvPr/>
        </p:nvSpPr>
        <p:spPr bwMode="auto">
          <a:xfrm>
            <a:off x="2171700" y="3680460"/>
            <a:ext cx="480060" cy="48006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8496" name="Straight Connector 22"/>
          <p:cNvCxnSpPr>
            <a:cxnSpLocks noChangeShapeType="1"/>
          </p:cNvCxnSpPr>
          <p:nvPr/>
        </p:nvCxnSpPr>
        <p:spPr bwMode="auto">
          <a:xfrm>
            <a:off x="2651760" y="3954780"/>
            <a:ext cx="1097280" cy="1429"/>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cxnSp>
      <p:cxnSp>
        <p:nvCxnSpPr>
          <p:cNvPr id="148497" name="Straight Connector 24"/>
          <p:cNvCxnSpPr>
            <a:cxnSpLocks noChangeShapeType="1"/>
          </p:cNvCxnSpPr>
          <p:nvPr/>
        </p:nvCxnSpPr>
        <p:spPr bwMode="auto">
          <a:xfrm rot="5400000">
            <a:off x="1932385" y="4607005"/>
            <a:ext cx="891540" cy="1429"/>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cxnSp>
      <p:sp>
        <p:nvSpPr>
          <p:cNvPr id="148498" name="Freeform 25"/>
          <p:cNvSpPr>
            <a:spLocks noChangeArrowheads="1"/>
          </p:cNvSpPr>
          <p:nvPr/>
        </p:nvSpPr>
        <p:spPr bwMode="auto">
          <a:xfrm>
            <a:off x="2766060" y="4171950"/>
            <a:ext cx="91440" cy="834390"/>
          </a:xfrm>
          <a:custGeom>
            <a:avLst/>
            <a:gdLst>
              <a:gd name="T0" fmla="*/ 101600 w 101600"/>
              <a:gd name="T1" fmla="*/ 0 h 927100"/>
              <a:gd name="T2" fmla="*/ 0 w 101600"/>
              <a:gd name="T3" fmla="*/ 444500 h 927100"/>
              <a:gd name="T4" fmla="*/ 101600 w 101600"/>
              <a:gd name="T5" fmla="*/ 927100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48499" name="Freeform 26"/>
          <p:cNvSpPr>
            <a:spLocks noChangeArrowheads="1"/>
          </p:cNvSpPr>
          <p:nvPr/>
        </p:nvSpPr>
        <p:spPr bwMode="auto">
          <a:xfrm flipH="1">
            <a:off x="3680460" y="4160520"/>
            <a:ext cx="91440" cy="834390"/>
          </a:xfrm>
          <a:custGeom>
            <a:avLst/>
            <a:gdLst>
              <a:gd name="T0" fmla="*/ 101600 w 101600"/>
              <a:gd name="T1" fmla="*/ 0 h 927100"/>
              <a:gd name="T2" fmla="*/ 0 w 101600"/>
              <a:gd name="T3" fmla="*/ 444500 h 927100"/>
              <a:gd name="T4" fmla="*/ 101600 w 101600"/>
              <a:gd name="T5" fmla="*/ 927100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8500" name="Straight Arrow Connector 27"/>
          <p:cNvCxnSpPr>
            <a:cxnSpLocks noChangeShapeType="1"/>
          </p:cNvCxnSpPr>
          <p:nvPr/>
        </p:nvCxnSpPr>
        <p:spPr bwMode="auto">
          <a:xfrm rot="16200000" flipH="1">
            <a:off x="3131820" y="4434840"/>
            <a:ext cx="274320" cy="27432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cxnSp>
        <p:nvCxnSpPr>
          <p:cNvPr id="148501" name="Straight Arrow Connector 28"/>
          <p:cNvCxnSpPr>
            <a:cxnSpLocks noChangeShapeType="1"/>
          </p:cNvCxnSpPr>
          <p:nvPr/>
        </p:nvCxnSpPr>
        <p:spPr bwMode="auto">
          <a:xfrm rot="5400000">
            <a:off x="3028950" y="4469130"/>
            <a:ext cx="342900" cy="27432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graphicFrame>
        <p:nvGraphicFramePr>
          <p:cNvPr id="22" name="Object 2"/>
          <p:cNvGraphicFramePr>
            <a:graphicFrameLocks noChangeAspect="1"/>
          </p:cNvGraphicFramePr>
          <p:nvPr>
            <p:extLst>
              <p:ext uri="{D42A27DB-BD31-4B8C-83A1-F6EECF244321}">
                <p14:modId xmlns:p14="http://schemas.microsoft.com/office/powerpoint/2010/main" val="757574271"/>
              </p:ext>
            </p:extLst>
          </p:nvPr>
        </p:nvGraphicFramePr>
        <p:xfrm>
          <a:off x="1758633" y="224631"/>
          <a:ext cx="184150" cy="439737"/>
        </p:xfrm>
        <a:graphic>
          <a:graphicData uri="http://schemas.openxmlformats.org/presentationml/2006/ole">
            <mc:AlternateContent xmlns:mc="http://schemas.openxmlformats.org/markup-compatibility/2006">
              <mc:Choice xmlns:v="urn:schemas-microsoft-com:vml" Requires="v">
                <p:oleObj spid="_x0000_s1140653" name="Equation" r:id="rId7" imgW="101600" imgH="241300" progId="Equation.DSMT4">
                  <p:embed/>
                </p:oleObj>
              </mc:Choice>
              <mc:Fallback>
                <p:oleObj name="Equation" r:id="rId7" imgW="101600" imgH="241300" progId="Equation.DSMT4">
                  <p:embed/>
                  <p:pic>
                    <p:nvPicPr>
                      <p:cNvPr id="0" name=""/>
                      <p:cNvPicPr>
                        <a:picLocks noChangeAspect="1" noChangeArrowheads="1"/>
                      </p:cNvPicPr>
                      <p:nvPr/>
                    </p:nvPicPr>
                    <p:blipFill>
                      <a:blip r:embed="rId8"/>
                      <a:srcRect/>
                      <a:stretch>
                        <a:fillRect/>
                      </a:stretch>
                    </p:blipFill>
                    <p:spPr bwMode="auto">
                      <a:xfrm>
                        <a:off x="1758633" y="224631"/>
                        <a:ext cx="184150" cy="439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3" name="Object 2"/>
          <p:cNvGraphicFramePr>
            <a:graphicFrameLocks noChangeAspect="1"/>
          </p:cNvGraphicFramePr>
          <p:nvPr>
            <p:extLst>
              <p:ext uri="{D42A27DB-BD31-4B8C-83A1-F6EECF244321}">
                <p14:modId xmlns:p14="http://schemas.microsoft.com/office/powerpoint/2010/main" val="3675672927"/>
              </p:ext>
            </p:extLst>
          </p:nvPr>
        </p:nvGraphicFramePr>
        <p:xfrm>
          <a:off x="2627312" y="3042920"/>
          <a:ext cx="230188" cy="369888"/>
        </p:xfrm>
        <a:graphic>
          <a:graphicData uri="http://schemas.openxmlformats.org/presentationml/2006/ole">
            <mc:AlternateContent xmlns:mc="http://schemas.openxmlformats.org/markup-compatibility/2006">
              <mc:Choice xmlns:v="urn:schemas-microsoft-com:vml" Requires="v">
                <p:oleObj spid="_x0000_s1140654" name="Equation" r:id="rId9" imgW="127000" imgH="203200" progId="Equation.DSMT4">
                  <p:embed/>
                </p:oleObj>
              </mc:Choice>
              <mc:Fallback>
                <p:oleObj name="Equation" r:id="rId9" imgW="127000" imgH="203200" progId="Equation.DSMT4">
                  <p:embed/>
                  <p:pic>
                    <p:nvPicPr>
                      <p:cNvPr id="0" name=""/>
                      <p:cNvPicPr>
                        <a:picLocks noChangeAspect="1" noChangeArrowheads="1"/>
                      </p:cNvPicPr>
                      <p:nvPr/>
                    </p:nvPicPr>
                    <p:blipFill>
                      <a:blip r:embed="rId10"/>
                      <a:srcRect/>
                      <a:stretch>
                        <a:fillRect/>
                      </a:stretch>
                    </p:blipFill>
                    <p:spPr bwMode="auto">
                      <a:xfrm>
                        <a:off x="2627312" y="3042920"/>
                        <a:ext cx="230188"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4" name="Rectangle 1"/>
          <p:cNvSpPr>
            <a:spLocks noChangeArrowheads="1"/>
          </p:cNvSpPr>
          <p:nvPr/>
        </p:nvSpPr>
        <p:spPr bwMode="auto">
          <a:xfrm>
            <a:off x="307182" y="5966460"/>
            <a:ext cx="8426768" cy="54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800" dirty="0">
                <a:solidFill>
                  <a:srgbClr val="FF0000"/>
                </a:solidFill>
                <a:latin typeface="Apple Chancery"/>
                <a:cs typeface="Apple Chancery"/>
              </a:rPr>
              <a:t>DON’T MEMORIZE </a:t>
            </a:r>
            <a:r>
              <a:rPr lang="en-US" sz="2000" dirty="0">
                <a:latin typeface="Times New Roman"/>
                <a:cs typeface="Times New Roman"/>
              </a:rPr>
              <a:t>the end result.  </a:t>
            </a:r>
            <a:r>
              <a:rPr lang="en-US" sz="2000" i="1" dirty="0">
                <a:solidFill>
                  <a:srgbClr val="0000FF"/>
                </a:solidFill>
                <a:latin typeface="Times New Roman"/>
                <a:cs typeface="Times New Roman"/>
              </a:rPr>
              <a:t>Know the approach</a:t>
            </a:r>
            <a:r>
              <a:rPr lang="en-US" sz="2000" dirty="0">
                <a:latin typeface="Times New Roman"/>
                <a:cs typeface="Times New Roman"/>
              </a:rPr>
              <a:t>!</a:t>
            </a:r>
          </a:p>
        </p:txBody>
      </p:sp>
    </p:spTree>
    <p:extLst>
      <p:ext uri="{BB962C8B-B14F-4D97-AF65-F5344CB8AC3E}">
        <p14:creationId xmlns:p14="http://schemas.microsoft.com/office/powerpoint/2010/main" val="206457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dissolve">
                                      <p:cBhvr>
                                        <p:cTn id="7" dur="500"/>
                                        <p:tgtEl>
                                          <p:spTgt spid="14848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8487"/>
                                        </p:tgtEl>
                                        <p:attrNameLst>
                                          <p:attrName>style.visibility</p:attrName>
                                        </p:attrNameLst>
                                      </p:cBhvr>
                                      <p:to>
                                        <p:strVal val="visible"/>
                                      </p:to>
                                    </p:set>
                                    <p:animEffect transition="in" filter="dissolve">
                                      <p:cBhvr>
                                        <p:cTn id="10" dur="500"/>
                                        <p:tgtEl>
                                          <p:spTgt spid="148487"/>
                                        </p:tgtEl>
                                      </p:cBhvr>
                                    </p:animEffect>
                                  </p:childTnLst>
                                </p:cTn>
                              </p:par>
                              <p:par>
                                <p:cTn id="11" presetID="9" presetClass="entr" presetSubtype="0" fill="hold" nodeType="withEffect">
                                  <p:stCondLst>
                                    <p:cond delay="0"/>
                                  </p:stCondLst>
                                  <p:childTnLst>
                                    <p:set>
                                      <p:cBhvr>
                                        <p:cTn id="12" dur="1" fill="hold">
                                          <p:stCondLst>
                                            <p:cond delay="0"/>
                                          </p:stCondLst>
                                        </p:cTn>
                                        <p:tgtEl>
                                          <p:spTgt spid="148488"/>
                                        </p:tgtEl>
                                        <p:attrNameLst>
                                          <p:attrName>style.visibility</p:attrName>
                                        </p:attrNameLst>
                                      </p:cBhvr>
                                      <p:to>
                                        <p:strVal val="visible"/>
                                      </p:to>
                                    </p:set>
                                    <p:animEffect transition="in" filter="dissolve">
                                      <p:cBhvr>
                                        <p:cTn id="13" dur="500"/>
                                        <p:tgtEl>
                                          <p:spTgt spid="148488"/>
                                        </p:tgtEl>
                                      </p:cBhvr>
                                    </p:animEffect>
                                  </p:childTnLst>
                                </p:cTn>
                              </p:par>
                              <p:par>
                                <p:cTn id="14" presetID="9" presetClass="entr" presetSubtype="0" fill="hold" nodeType="withEffect">
                                  <p:stCondLst>
                                    <p:cond delay="0"/>
                                  </p:stCondLst>
                                  <p:childTnLst>
                                    <p:set>
                                      <p:cBhvr>
                                        <p:cTn id="15" dur="1" fill="hold">
                                          <p:stCondLst>
                                            <p:cond delay="0"/>
                                          </p:stCondLst>
                                        </p:cTn>
                                        <p:tgtEl>
                                          <p:spTgt spid="148489"/>
                                        </p:tgtEl>
                                        <p:attrNameLst>
                                          <p:attrName>style.visibility</p:attrName>
                                        </p:attrNameLst>
                                      </p:cBhvr>
                                      <p:to>
                                        <p:strVal val="visible"/>
                                      </p:to>
                                    </p:set>
                                    <p:animEffect transition="in" filter="dissolve">
                                      <p:cBhvr>
                                        <p:cTn id="16" dur="500"/>
                                        <p:tgtEl>
                                          <p:spTgt spid="14848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8490"/>
                                        </p:tgtEl>
                                        <p:attrNameLst>
                                          <p:attrName>style.visibility</p:attrName>
                                        </p:attrNameLst>
                                      </p:cBhvr>
                                      <p:to>
                                        <p:strVal val="visible"/>
                                      </p:to>
                                    </p:set>
                                    <p:animEffect transition="in" filter="dissolve">
                                      <p:cBhvr>
                                        <p:cTn id="19" dur="500"/>
                                        <p:tgtEl>
                                          <p:spTgt spid="14849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8491"/>
                                        </p:tgtEl>
                                        <p:attrNameLst>
                                          <p:attrName>style.visibility</p:attrName>
                                        </p:attrNameLst>
                                      </p:cBhvr>
                                      <p:to>
                                        <p:strVal val="visible"/>
                                      </p:to>
                                    </p:set>
                                    <p:animEffect transition="in" filter="dissolve">
                                      <p:cBhvr>
                                        <p:cTn id="22" dur="500"/>
                                        <p:tgtEl>
                                          <p:spTgt spid="148491"/>
                                        </p:tgtEl>
                                      </p:cBhvr>
                                    </p:animEffect>
                                  </p:childTnLst>
                                </p:cTn>
                              </p:par>
                              <p:par>
                                <p:cTn id="23" presetID="9" presetClass="entr" presetSubtype="0" fill="hold" nodeType="withEffect">
                                  <p:stCondLst>
                                    <p:cond delay="0"/>
                                  </p:stCondLst>
                                  <p:childTnLst>
                                    <p:set>
                                      <p:cBhvr>
                                        <p:cTn id="24" dur="1" fill="hold">
                                          <p:stCondLst>
                                            <p:cond delay="0"/>
                                          </p:stCondLst>
                                        </p:cTn>
                                        <p:tgtEl>
                                          <p:spTgt spid="148492"/>
                                        </p:tgtEl>
                                        <p:attrNameLst>
                                          <p:attrName>style.visibility</p:attrName>
                                        </p:attrNameLst>
                                      </p:cBhvr>
                                      <p:to>
                                        <p:strVal val="visible"/>
                                      </p:to>
                                    </p:set>
                                    <p:animEffect transition="in" filter="dissolve">
                                      <p:cBhvr>
                                        <p:cTn id="25" dur="500"/>
                                        <p:tgtEl>
                                          <p:spTgt spid="148492"/>
                                        </p:tgtEl>
                                      </p:cBhvr>
                                    </p:animEffect>
                                  </p:childTnLst>
                                </p:cTn>
                              </p:par>
                              <p:par>
                                <p:cTn id="26" presetID="9" presetClass="entr" presetSubtype="0" fill="hold" nodeType="withEffect">
                                  <p:stCondLst>
                                    <p:cond delay="0"/>
                                  </p:stCondLst>
                                  <p:childTnLst>
                                    <p:set>
                                      <p:cBhvr>
                                        <p:cTn id="27" dur="1" fill="hold">
                                          <p:stCondLst>
                                            <p:cond delay="0"/>
                                          </p:stCondLst>
                                        </p:cTn>
                                        <p:tgtEl>
                                          <p:spTgt spid="148493"/>
                                        </p:tgtEl>
                                        <p:attrNameLst>
                                          <p:attrName>style.visibility</p:attrName>
                                        </p:attrNameLst>
                                      </p:cBhvr>
                                      <p:to>
                                        <p:strVal val="visible"/>
                                      </p:to>
                                    </p:set>
                                    <p:animEffect transition="in" filter="dissolve">
                                      <p:cBhvr>
                                        <p:cTn id="28" dur="500"/>
                                        <p:tgtEl>
                                          <p:spTgt spid="14849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8494"/>
                                        </p:tgtEl>
                                        <p:attrNameLst>
                                          <p:attrName>style.visibility</p:attrName>
                                        </p:attrNameLst>
                                      </p:cBhvr>
                                      <p:to>
                                        <p:strVal val="visible"/>
                                      </p:to>
                                    </p:set>
                                    <p:animEffect transition="in" filter="dissolve">
                                      <p:cBhvr>
                                        <p:cTn id="33" dur="500"/>
                                        <p:tgtEl>
                                          <p:spTgt spid="148494"/>
                                        </p:tgtEl>
                                      </p:cBhvr>
                                    </p:animEffect>
                                  </p:childTnLst>
                                </p:cTn>
                              </p:par>
                              <p:par>
                                <p:cTn id="34" presetID="9" presetClass="entr" presetSubtype="0" fill="hold" nodeType="withEffect">
                                  <p:stCondLst>
                                    <p:cond delay="0"/>
                                  </p:stCondLst>
                                  <p:childTnLst>
                                    <p:set>
                                      <p:cBhvr>
                                        <p:cTn id="35" dur="1" fill="hold">
                                          <p:stCondLst>
                                            <p:cond delay="0"/>
                                          </p:stCondLst>
                                        </p:cTn>
                                        <p:tgtEl>
                                          <p:spTgt spid="148483"/>
                                        </p:tgtEl>
                                        <p:attrNameLst>
                                          <p:attrName>style.visibility</p:attrName>
                                        </p:attrNameLst>
                                      </p:cBhvr>
                                      <p:to>
                                        <p:strVal val="visible"/>
                                      </p:to>
                                    </p:set>
                                    <p:animEffect transition="in" filter="dissolve">
                                      <p:cBhvr>
                                        <p:cTn id="36" dur="500"/>
                                        <p:tgtEl>
                                          <p:spTgt spid="14848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48495"/>
                                        </p:tgtEl>
                                        <p:attrNameLst>
                                          <p:attrName>style.visibility</p:attrName>
                                        </p:attrNameLst>
                                      </p:cBhvr>
                                      <p:to>
                                        <p:strVal val="visible"/>
                                      </p:to>
                                    </p:set>
                                    <p:animEffect transition="in" filter="dissolve">
                                      <p:cBhvr>
                                        <p:cTn id="39" dur="500"/>
                                        <p:tgtEl>
                                          <p:spTgt spid="148495"/>
                                        </p:tgtEl>
                                      </p:cBhvr>
                                    </p:animEffect>
                                  </p:childTnLst>
                                </p:cTn>
                              </p:par>
                              <p:par>
                                <p:cTn id="40" presetID="9" presetClass="entr" presetSubtype="0" fill="hold" nodeType="withEffect">
                                  <p:stCondLst>
                                    <p:cond delay="0"/>
                                  </p:stCondLst>
                                  <p:childTnLst>
                                    <p:set>
                                      <p:cBhvr>
                                        <p:cTn id="41" dur="1" fill="hold">
                                          <p:stCondLst>
                                            <p:cond delay="0"/>
                                          </p:stCondLst>
                                        </p:cTn>
                                        <p:tgtEl>
                                          <p:spTgt spid="148496"/>
                                        </p:tgtEl>
                                        <p:attrNameLst>
                                          <p:attrName>style.visibility</p:attrName>
                                        </p:attrNameLst>
                                      </p:cBhvr>
                                      <p:to>
                                        <p:strVal val="visible"/>
                                      </p:to>
                                    </p:set>
                                    <p:animEffect transition="in" filter="dissolve">
                                      <p:cBhvr>
                                        <p:cTn id="42" dur="500"/>
                                        <p:tgtEl>
                                          <p:spTgt spid="148496"/>
                                        </p:tgtEl>
                                      </p:cBhvr>
                                    </p:animEffect>
                                  </p:childTnLst>
                                </p:cTn>
                              </p:par>
                              <p:par>
                                <p:cTn id="43" presetID="9" presetClass="entr" presetSubtype="0" fill="hold" nodeType="withEffect">
                                  <p:stCondLst>
                                    <p:cond delay="0"/>
                                  </p:stCondLst>
                                  <p:childTnLst>
                                    <p:set>
                                      <p:cBhvr>
                                        <p:cTn id="44" dur="1" fill="hold">
                                          <p:stCondLst>
                                            <p:cond delay="0"/>
                                          </p:stCondLst>
                                        </p:cTn>
                                        <p:tgtEl>
                                          <p:spTgt spid="148497"/>
                                        </p:tgtEl>
                                        <p:attrNameLst>
                                          <p:attrName>style.visibility</p:attrName>
                                        </p:attrNameLst>
                                      </p:cBhvr>
                                      <p:to>
                                        <p:strVal val="visible"/>
                                      </p:to>
                                    </p:set>
                                    <p:animEffect transition="in" filter="dissolve">
                                      <p:cBhvr>
                                        <p:cTn id="45" dur="500"/>
                                        <p:tgtEl>
                                          <p:spTgt spid="148497"/>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48498"/>
                                        </p:tgtEl>
                                        <p:attrNameLst>
                                          <p:attrName>style.visibility</p:attrName>
                                        </p:attrNameLst>
                                      </p:cBhvr>
                                      <p:to>
                                        <p:strVal val="visible"/>
                                      </p:to>
                                    </p:set>
                                    <p:animEffect transition="in" filter="dissolve">
                                      <p:cBhvr>
                                        <p:cTn id="48" dur="500"/>
                                        <p:tgtEl>
                                          <p:spTgt spid="14849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48499"/>
                                        </p:tgtEl>
                                        <p:attrNameLst>
                                          <p:attrName>style.visibility</p:attrName>
                                        </p:attrNameLst>
                                      </p:cBhvr>
                                      <p:to>
                                        <p:strVal val="visible"/>
                                      </p:to>
                                    </p:set>
                                    <p:animEffect transition="in" filter="dissolve">
                                      <p:cBhvr>
                                        <p:cTn id="51" dur="500"/>
                                        <p:tgtEl>
                                          <p:spTgt spid="148499"/>
                                        </p:tgtEl>
                                      </p:cBhvr>
                                    </p:animEffect>
                                  </p:childTnLst>
                                </p:cTn>
                              </p:par>
                              <p:par>
                                <p:cTn id="52" presetID="9" presetClass="entr" presetSubtype="0" fill="hold" nodeType="withEffect">
                                  <p:stCondLst>
                                    <p:cond delay="0"/>
                                  </p:stCondLst>
                                  <p:childTnLst>
                                    <p:set>
                                      <p:cBhvr>
                                        <p:cTn id="53" dur="1" fill="hold">
                                          <p:stCondLst>
                                            <p:cond delay="0"/>
                                          </p:stCondLst>
                                        </p:cTn>
                                        <p:tgtEl>
                                          <p:spTgt spid="148500"/>
                                        </p:tgtEl>
                                        <p:attrNameLst>
                                          <p:attrName>style.visibility</p:attrName>
                                        </p:attrNameLst>
                                      </p:cBhvr>
                                      <p:to>
                                        <p:strVal val="visible"/>
                                      </p:to>
                                    </p:set>
                                    <p:animEffect transition="in" filter="dissolve">
                                      <p:cBhvr>
                                        <p:cTn id="54" dur="500"/>
                                        <p:tgtEl>
                                          <p:spTgt spid="148500"/>
                                        </p:tgtEl>
                                      </p:cBhvr>
                                    </p:animEffect>
                                  </p:childTnLst>
                                </p:cTn>
                              </p:par>
                              <p:par>
                                <p:cTn id="55" presetID="9" presetClass="entr" presetSubtype="0" fill="hold" nodeType="withEffect">
                                  <p:stCondLst>
                                    <p:cond delay="0"/>
                                  </p:stCondLst>
                                  <p:childTnLst>
                                    <p:set>
                                      <p:cBhvr>
                                        <p:cTn id="56" dur="1" fill="hold">
                                          <p:stCondLst>
                                            <p:cond delay="0"/>
                                          </p:stCondLst>
                                        </p:cTn>
                                        <p:tgtEl>
                                          <p:spTgt spid="148501"/>
                                        </p:tgtEl>
                                        <p:attrNameLst>
                                          <p:attrName>style.visibility</p:attrName>
                                        </p:attrNameLst>
                                      </p:cBhvr>
                                      <p:to>
                                        <p:strVal val="visible"/>
                                      </p:to>
                                    </p:set>
                                    <p:animEffect transition="in" filter="dissolve">
                                      <p:cBhvr>
                                        <p:cTn id="57" dur="500"/>
                                        <p:tgtEl>
                                          <p:spTgt spid="148501"/>
                                        </p:tgtEl>
                                      </p:cBhvr>
                                    </p:animEffect>
                                  </p:childTnLst>
                                </p:cTn>
                              </p:par>
                              <p:par>
                                <p:cTn id="58" presetID="9"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dissolv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dissolv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7" grpId="0" animBg="1"/>
      <p:bldP spid="148490" grpId="0" animBg="1"/>
      <p:bldP spid="148491" grpId="0" animBg="1"/>
      <p:bldP spid="148494" grpId="0"/>
      <p:bldP spid="148495" grpId="0" animBg="1"/>
      <p:bldP spid="148498" grpId="0" animBg="1"/>
      <p:bldP spid="148499" grpId="0" animBg="1"/>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2" name="Rectangle 1"/>
          <p:cNvSpPr>
            <a:spLocks noChangeArrowheads="1"/>
          </p:cNvSpPr>
          <p:nvPr/>
        </p:nvSpPr>
        <p:spPr bwMode="auto">
          <a:xfrm>
            <a:off x="328613" y="342900"/>
            <a:ext cx="842676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800" dirty="0">
                <a:solidFill>
                  <a:srgbClr val="FF0000"/>
                </a:solidFill>
                <a:latin typeface="Apple Chancery"/>
                <a:cs typeface="Apple Chancery"/>
              </a:rPr>
              <a:t>Example 8:  </a:t>
            </a:r>
            <a:r>
              <a:rPr lang="en-US" sz="2800" dirty="0">
                <a:solidFill>
                  <a:srgbClr val="0000FF"/>
                </a:solidFill>
                <a:latin typeface="Apple Chancery"/>
                <a:cs typeface="Apple Chancery"/>
              </a:rPr>
              <a:t>Determine </a:t>
            </a:r>
          </a:p>
        </p:txBody>
      </p:sp>
      <p:sp>
        <p:nvSpPr>
          <p:cNvPr id="149513" name="Rectangle 16"/>
          <p:cNvSpPr>
            <a:spLocks noChangeArrowheads="1"/>
          </p:cNvSpPr>
          <p:nvPr/>
        </p:nvSpPr>
        <p:spPr bwMode="auto">
          <a:xfrm>
            <a:off x="0" y="0"/>
            <a:ext cx="9144000" cy="68580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graphicFrame>
        <p:nvGraphicFramePr>
          <p:cNvPr id="149506" name="Object 2"/>
          <p:cNvGraphicFramePr>
            <a:graphicFrameLocks noChangeAspect="1"/>
          </p:cNvGraphicFramePr>
          <p:nvPr>
            <p:extLst>
              <p:ext uri="{D42A27DB-BD31-4B8C-83A1-F6EECF244321}">
                <p14:modId xmlns:p14="http://schemas.microsoft.com/office/powerpoint/2010/main" val="1175157739"/>
              </p:ext>
            </p:extLst>
          </p:nvPr>
        </p:nvGraphicFramePr>
        <p:xfrm>
          <a:off x="2107247" y="2703908"/>
          <a:ext cx="3826611" cy="1525191"/>
        </p:xfrm>
        <a:graphic>
          <a:graphicData uri="http://schemas.openxmlformats.org/presentationml/2006/ole">
            <mc:AlternateContent xmlns:mc="http://schemas.openxmlformats.org/markup-compatibility/2006">
              <mc:Choice xmlns:v="urn:schemas-microsoft-com:vml" Requires="v">
                <p:oleObj spid="_x0000_s1141667" name="Equation" r:id="rId3" imgW="1879600" imgH="749300" progId="Equation.DSMT4">
                  <p:embed/>
                </p:oleObj>
              </mc:Choice>
              <mc:Fallback>
                <p:oleObj name="Equation" r:id="rId3" imgW="1879600" imgH="749300" progId="Equation.DSMT4">
                  <p:embed/>
                  <p:pic>
                    <p:nvPicPr>
                      <p:cNvPr id="0" nam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7247" y="2703908"/>
                        <a:ext cx="3826611" cy="1525191"/>
                      </a:xfrm>
                      <a:prstGeom prst="rect">
                        <a:avLst/>
                      </a:prstGeom>
                      <a:noFill/>
                      <a:ln>
                        <a:noFill/>
                      </a:ln>
                      <a:effectLst/>
                    </p:spPr>
                  </p:pic>
                </p:oleObj>
              </mc:Fallback>
            </mc:AlternateContent>
          </a:graphicData>
        </a:graphic>
      </p:graphicFrame>
      <p:graphicFrame>
        <p:nvGraphicFramePr>
          <p:cNvPr id="149507" name="Object 3"/>
          <p:cNvGraphicFramePr>
            <a:graphicFrameLocks noChangeAspect="1"/>
          </p:cNvGraphicFramePr>
          <p:nvPr>
            <p:extLst>
              <p:ext uri="{D42A27DB-BD31-4B8C-83A1-F6EECF244321}">
                <p14:modId xmlns:p14="http://schemas.microsoft.com/office/powerpoint/2010/main" val="1981143486"/>
              </p:ext>
            </p:extLst>
          </p:nvPr>
        </p:nvGraphicFramePr>
        <p:xfrm>
          <a:off x="2631758" y="1175862"/>
          <a:ext cx="1803083" cy="440055"/>
        </p:xfrm>
        <a:graphic>
          <a:graphicData uri="http://schemas.openxmlformats.org/presentationml/2006/ole">
            <mc:AlternateContent xmlns:mc="http://schemas.openxmlformats.org/markup-compatibility/2006">
              <mc:Choice xmlns:v="urn:schemas-microsoft-com:vml" Requires="v">
                <p:oleObj spid="_x0000_s1141668" name="Equation" r:id="rId5" imgW="1041400" imgH="254000" progId="Equation.DSMT4">
                  <p:embed/>
                </p:oleObj>
              </mc:Choice>
              <mc:Fallback>
                <p:oleObj name="Equation" r:id="rId5" imgW="1041400" imgH="254000" progId="Equation.DSMT4">
                  <p:embed/>
                  <p:pic>
                    <p:nvPicPr>
                      <p:cNvPr id="0" nam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31758" y="1175862"/>
                        <a:ext cx="1803083" cy="440055"/>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9508" name="Object 4"/>
          <p:cNvGraphicFramePr>
            <a:graphicFrameLocks noChangeAspect="1"/>
          </p:cNvGraphicFramePr>
          <p:nvPr/>
        </p:nvGraphicFramePr>
        <p:xfrm>
          <a:off x="2624614" y="1675924"/>
          <a:ext cx="2461736" cy="438626"/>
        </p:xfrm>
        <a:graphic>
          <a:graphicData uri="http://schemas.openxmlformats.org/presentationml/2006/ole">
            <mc:AlternateContent xmlns:mc="http://schemas.openxmlformats.org/markup-compatibility/2006">
              <mc:Choice xmlns:v="urn:schemas-microsoft-com:vml" Requires="v">
                <p:oleObj spid="_x0000_s1141669" name="Equation" r:id="rId7" imgW="1422400" imgH="254000" progId="Equation.DSMT4">
                  <p:embed/>
                </p:oleObj>
              </mc:Choice>
              <mc:Fallback>
                <p:oleObj name="Equation" r:id="rId7" imgW="1422400" imgH="254000" progId="Equation.DSMT4">
                  <p:embed/>
                  <p:pic>
                    <p:nvPicPr>
                      <p:cNvPr id="0" nam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24614" y="1675924"/>
                        <a:ext cx="2461736" cy="438626"/>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 name="Object 3"/>
          <p:cNvGraphicFramePr>
            <a:graphicFrameLocks noChangeAspect="1"/>
          </p:cNvGraphicFramePr>
          <p:nvPr>
            <p:extLst>
              <p:ext uri="{D42A27DB-BD31-4B8C-83A1-F6EECF244321}">
                <p14:modId xmlns:p14="http://schemas.microsoft.com/office/powerpoint/2010/main" val="1139843708"/>
              </p:ext>
            </p:extLst>
          </p:nvPr>
        </p:nvGraphicFramePr>
        <p:xfrm>
          <a:off x="3779838" y="541338"/>
          <a:ext cx="857250" cy="330200"/>
        </p:xfrm>
        <a:graphic>
          <a:graphicData uri="http://schemas.openxmlformats.org/presentationml/2006/ole">
            <mc:AlternateContent xmlns:mc="http://schemas.openxmlformats.org/markup-compatibility/2006">
              <mc:Choice xmlns:v="urn:schemas-microsoft-com:vml" Requires="v">
                <p:oleObj spid="_x0000_s1141670" name="Equation" r:id="rId9" imgW="495300" imgH="190500" progId="Equation.DSMT4">
                  <p:embed/>
                </p:oleObj>
              </mc:Choice>
              <mc:Fallback>
                <p:oleObj name="Equation" r:id="rId9" imgW="495300" imgH="190500" progId="Equation.DSMT4">
                  <p:embed/>
                  <p:pic>
                    <p:nvPicPr>
                      <p:cNvPr id="0" name=""/>
                      <p:cNvPicPr>
                        <a:picLocks noChangeAspect="1"/>
                      </p:cNvPicPr>
                      <p:nvPr/>
                    </p:nvPicPr>
                    <p:blipFill>
                      <a:blip r:embed="rId10"/>
                      <a:srcRect/>
                      <a:stretch>
                        <a:fillRect/>
                      </a:stretch>
                    </p:blipFill>
                    <p:spPr bwMode="auto">
                      <a:xfrm>
                        <a:off x="3779838" y="541338"/>
                        <a:ext cx="857250" cy="330200"/>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 name="TextBox 17"/>
          <p:cNvSpPr txBox="1">
            <a:spLocks noChangeArrowheads="1"/>
          </p:cNvSpPr>
          <p:nvPr/>
        </p:nvSpPr>
        <p:spPr bwMode="auto">
          <a:xfrm>
            <a:off x="8579644" y="6515100"/>
            <a:ext cx="389017"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44.)</a:t>
            </a:r>
          </a:p>
        </p:txBody>
      </p:sp>
    </p:spTree>
    <p:extLst>
      <p:ext uri="{BB962C8B-B14F-4D97-AF65-F5344CB8AC3E}">
        <p14:creationId xmlns:p14="http://schemas.microsoft.com/office/powerpoint/2010/main" val="4716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3" name="Rectangle 16"/>
          <p:cNvSpPr>
            <a:spLocks noChangeArrowheads="1"/>
          </p:cNvSpPr>
          <p:nvPr/>
        </p:nvSpPr>
        <p:spPr bwMode="auto">
          <a:xfrm>
            <a:off x="0" y="0"/>
            <a:ext cx="9144000" cy="68580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graphicFrame>
        <p:nvGraphicFramePr>
          <p:cNvPr id="149506" name="Object 2"/>
          <p:cNvGraphicFramePr>
            <a:graphicFrameLocks noChangeAspect="1"/>
          </p:cNvGraphicFramePr>
          <p:nvPr>
            <p:extLst>
              <p:ext uri="{D42A27DB-BD31-4B8C-83A1-F6EECF244321}">
                <p14:modId xmlns:p14="http://schemas.microsoft.com/office/powerpoint/2010/main" val="1810036126"/>
              </p:ext>
            </p:extLst>
          </p:nvPr>
        </p:nvGraphicFramePr>
        <p:xfrm>
          <a:off x="388620" y="3091180"/>
          <a:ext cx="2606040" cy="1038702"/>
        </p:xfrm>
        <a:graphic>
          <a:graphicData uri="http://schemas.openxmlformats.org/presentationml/2006/ole">
            <mc:AlternateContent xmlns:mc="http://schemas.openxmlformats.org/markup-compatibility/2006">
              <mc:Choice xmlns:v="urn:schemas-microsoft-com:vml" Requires="v">
                <p:oleObj spid="_x0000_s1734222" name="Equation" r:id="rId3" imgW="1879600" imgH="749300" progId="Equation.DSMT4">
                  <p:embed/>
                </p:oleObj>
              </mc:Choice>
              <mc:Fallback>
                <p:oleObj name="Equation" r:id="rId3" imgW="1879600" imgH="749300" progId="Equation.DSMT4">
                  <p:embed/>
                  <p:pic>
                    <p:nvPicPr>
                      <p:cNvPr id="0" nam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20" y="3091180"/>
                        <a:ext cx="2606040" cy="1038702"/>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9507" name="Object 3"/>
          <p:cNvGraphicFramePr>
            <a:graphicFrameLocks noChangeAspect="1"/>
          </p:cNvGraphicFramePr>
          <p:nvPr>
            <p:extLst>
              <p:ext uri="{D42A27DB-BD31-4B8C-83A1-F6EECF244321}">
                <p14:modId xmlns:p14="http://schemas.microsoft.com/office/powerpoint/2010/main" val="1919205786"/>
              </p:ext>
            </p:extLst>
          </p:nvPr>
        </p:nvGraphicFramePr>
        <p:xfrm>
          <a:off x="2631758" y="1175862"/>
          <a:ext cx="1803083" cy="440055"/>
        </p:xfrm>
        <a:graphic>
          <a:graphicData uri="http://schemas.openxmlformats.org/presentationml/2006/ole">
            <mc:AlternateContent xmlns:mc="http://schemas.openxmlformats.org/markup-compatibility/2006">
              <mc:Choice xmlns:v="urn:schemas-microsoft-com:vml" Requires="v">
                <p:oleObj spid="_x0000_s1734223" name="Equation" r:id="rId5" imgW="1041400" imgH="254000" progId="Equation.DSMT4">
                  <p:embed/>
                </p:oleObj>
              </mc:Choice>
              <mc:Fallback>
                <p:oleObj name="Equation" r:id="rId5" imgW="1041400" imgH="254000" progId="Equation.DSMT4">
                  <p:embed/>
                  <p:pic>
                    <p:nvPicPr>
                      <p:cNvPr id="0" nam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31758" y="1175862"/>
                        <a:ext cx="1803083" cy="440055"/>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9508" name="Object 4"/>
          <p:cNvGraphicFramePr>
            <a:graphicFrameLocks noChangeAspect="1"/>
          </p:cNvGraphicFramePr>
          <p:nvPr/>
        </p:nvGraphicFramePr>
        <p:xfrm>
          <a:off x="2624614" y="1675924"/>
          <a:ext cx="2461736" cy="438626"/>
        </p:xfrm>
        <a:graphic>
          <a:graphicData uri="http://schemas.openxmlformats.org/presentationml/2006/ole">
            <mc:AlternateContent xmlns:mc="http://schemas.openxmlformats.org/markup-compatibility/2006">
              <mc:Choice xmlns:v="urn:schemas-microsoft-com:vml" Requires="v">
                <p:oleObj spid="_x0000_s1734224" name="Equation" r:id="rId7" imgW="1422400" imgH="254000" progId="Equation.DSMT4">
                  <p:embed/>
                </p:oleObj>
              </mc:Choice>
              <mc:Fallback>
                <p:oleObj name="Equation" r:id="rId7" imgW="1422400" imgH="254000" progId="Equation.DSMT4">
                  <p:embed/>
                  <p:pic>
                    <p:nvPicPr>
                      <p:cNvPr id="0" nam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24614" y="1675924"/>
                        <a:ext cx="2461736" cy="438626"/>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15" name="Freeform 29"/>
          <p:cNvSpPr>
            <a:spLocks noChangeArrowheads="1"/>
          </p:cNvSpPr>
          <p:nvPr/>
        </p:nvSpPr>
        <p:spPr bwMode="auto">
          <a:xfrm>
            <a:off x="1485900" y="3502660"/>
            <a:ext cx="68580" cy="617220"/>
          </a:xfrm>
          <a:custGeom>
            <a:avLst/>
            <a:gdLst>
              <a:gd name="T0" fmla="*/ 42863 w 101600"/>
              <a:gd name="T1" fmla="*/ 0 h 927100"/>
              <a:gd name="T2" fmla="*/ 0 w 101600"/>
              <a:gd name="T3" fmla="*/ 179922 h 927100"/>
              <a:gd name="T4" fmla="*/ 42863 w 101600"/>
              <a:gd name="T5" fmla="*/ 375266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9516" name="Straight Arrow Connector 31"/>
          <p:cNvCxnSpPr>
            <a:cxnSpLocks noChangeShapeType="1"/>
          </p:cNvCxnSpPr>
          <p:nvPr/>
        </p:nvCxnSpPr>
        <p:spPr bwMode="auto">
          <a:xfrm rot="16200000" flipH="1">
            <a:off x="1691640" y="3708400"/>
            <a:ext cx="205740" cy="20574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cxnSp>
        <p:nvCxnSpPr>
          <p:cNvPr id="149517" name="Straight Arrow Connector 32"/>
          <p:cNvCxnSpPr>
            <a:cxnSpLocks noChangeShapeType="1"/>
          </p:cNvCxnSpPr>
          <p:nvPr/>
        </p:nvCxnSpPr>
        <p:spPr bwMode="auto">
          <a:xfrm rot="5400000">
            <a:off x="1691640" y="3708400"/>
            <a:ext cx="205740" cy="20574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sp>
        <p:nvSpPr>
          <p:cNvPr id="149518" name="Oval 33"/>
          <p:cNvSpPr>
            <a:spLocks noChangeArrowheads="1"/>
          </p:cNvSpPr>
          <p:nvPr/>
        </p:nvSpPr>
        <p:spPr bwMode="auto">
          <a:xfrm>
            <a:off x="1143000" y="3159760"/>
            <a:ext cx="274320" cy="342900"/>
          </a:xfrm>
          <a:prstGeom prst="ellipse">
            <a:avLst/>
          </a:pr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9519" name="Straight Connector 35"/>
          <p:cNvCxnSpPr>
            <a:cxnSpLocks noChangeShapeType="1"/>
          </p:cNvCxnSpPr>
          <p:nvPr/>
        </p:nvCxnSpPr>
        <p:spPr bwMode="auto">
          <a:xfrm>
            <a:off x="1417320" y="3365500"/>
            <a:ext cx="1577340" cy="1429"/>
          </a:xfrm>
          <a:prstGeom prst="line">
            <a:avLst/>
          </a:prstGeom>
          <a:noFill/>
          <a:ln w="9525">
            <a:solidFill>
              <a:srgbClr val="000000"/>
            </a:solidFill>
            <a:prstDash val="lgDash"/>
            <a:round/>
            <a:headEnd/>
            <a:tailEnd/>
          </a:ln>
          <a:extLst>
            <a:ext uri="{909E8E84-426E-40dd-AFC4-6F175D3DCCD1}">
              <a14:hiddenFill xmlns:a14="http://schemas.microsoft.com/office/drawing/2010/main" xmlns="">
                <a:noFill/>
              </a14:hiddenFill>
            </a:ext>
          </a:extLst>
        </p:spPr>
      </p:cxnSp>
      <p:cxnSp>
        <p:nvCxnSpPr>
          <p:cNvPr id="149520" name="Straight Connector 41"/>
          <p:cNvCxnSpPr>
            <a:cxnSpLocks noChangeShapeType="1"/>
          </p:cNvCxnSpPr>
          <p:nvPr/>
        </p:nvCxnSpPr>
        <p:spPr bwMode="auto">
          <a:xfrm rot="5400000">
            <a:off x="972265" y="3810556"/>
            <a:ext cx="617220" cy="1429"/>
          </a:xfrm>
          <a:prstGeom prst="line">
            <a:avLst/>
          </a:prstGeom>
          <a:noFill/>
          <a:ln w="9525">
            <a:solidFill>
              <a:srgbClr val="000000"/>
            </a:solidFill>
            <a:prstDash val="lgDash"/>
            <a:round/>
            <a:headEnd/>
            <a:tailEnd/>
          </a:ln>
          <a:extLst>
            <a:ext uri="{909E8E84-426E-40dd-AFC4-6F175D3DCCD1}">
              <a14:hiddenFill xmlns:a14="http://schemas.microsoft.com/office/drawing/2010/main" xmlns="">
                <a:noFill/>
              </a14:hiddenFill>
            </a:ext>
          </a:extLst>
        </p:spPr>
      </p:cxnSp>
      <p:graphicFrame>
        <p:nvGraphicFramePr>
          <p:cNvPr id="149509" name="Object 5"/>
          <p:cNvGraphicFramePr>
            <a:graphicFrameLocks noChangeAspect="1"/>
          </p:cNvGraphicFramePr>
          <p:nvPr>
            <p:extLst>
              <p:ext uri="{D42A27DB-BD31-4B8C-83A1-F6EECF244321}">
                <p14:modId xmlns:p14="http://schemas.microsoft.com/office/powerpoint/2010/main" val="1379446964"/>
              </p:ext>
            </p:extLst>
          </p:nvPr>
        </p:nvGraphicFramePr>
        <p:xfrm>
          <a:off x="1143000" y="4874260"/>
          <a:ext cx="7145179" cy="854393"/>
        </p:xfrm>
        <a:graphic>
          <a:graphicData uri="http://schemas.openxmlformats.org/presentationml/2006/ole">
            <mc:AlternateContent xmlns:mc="http://schemas.openxmlformats.org/markup-compatibility/2006">
              <mc:Choice xmlns:v="urn:schemas-microsoft-com:vml" Requires="v">
                <p:oleObj spid="_x0000_s1734225" name="Equation" r:id="rId9" imgW="4356100" imgH="520700" progId="Equation.DSMT4">
                  <p:embed/>
                </p:oleObj>
              </mc:Choice>
              <mc:Fallback>
                <p:oleObj name="Equation" r:id="rId9" imgW="4356100" imgH="520700" progId="Equation.DSMT4">
                  <p:embed/>
                  <p:pic>
                    <p:nvPicPr>
                      <p:cNvPr id="0" name=""/>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874260"/>
                        <a:ext cx="7145179" cy="854393"/>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21" name="Freeform 49"/>
          <p:cNvSpPr>
            <a:spLocks noChangeArrowheads="1"/>
          </p:cNvSpPr>
          <p:nvPr/>
        </p:nvSpPr>
        <p:spPr bwMode="auto">
          <a:xfrm flipH="1">
            <a:off x="2034540" y="3502660"/>
            <a:ext cx="68580" cy="617220"/>
          </a:xfrm>
          <a:custGeom>
            <a:avLst/>
            <a:gdLst>
              <a:gd name="T0" fmla="*/ 42863 w 101600"/>
              <a:gd name="T1" fmla="*/ 0 h 927100"/>
              <a:gd name="T2" fmla="*/ 0 w 101600"/>
              <a:gd name="T3" fmla="*/ 179922 h 927100"/>
              <a:gd name="T4" fmla="*/ 42863 w 101600"/>
              <a:gd name="T5" fmla="*/ 375266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graphicFrame>
        <p:nvGraphicFramePr>
          <p:cNvPr id="149510" name="Object 6"/>
          <p:cNvGraphicFramePr>
            <a:graphicFrameLocks noChangeAspect="1"/>
          </p:cNvGraphicFramePr>
          <p:nvPr>
            <p:extLst>
              <p:ext uri="{D42A27DB-BD31-4B8C-83A1-F6EECF244321}">
                <p14:modId xmlns:p14="http://schemas.microsoft.com/office/powerpoint/2010/main" val="879959661"/>
              </p:ext>
            </p:extLst>
          </p:nvPr>
        </p:nvGraphicFramePr>
        <p:xfrm>
          <a:off x="3337560" y="3091180"/>
          <a:ext cx="2606040" cy="1038702"/>
        </p:xfrm>
        <a:graphic>
          <a:graphicData uri="http://schemas.openxmlformats.org/presentationml/2006/ole">
            <mc:AlternateContent xmlns:mc="http://schemas.openxmlformats.org/markup-compatibility/2006">
              <mc:Choice xmlns:v="urn:schemas-microsoft-com:vml" Requires="v">
                <p:oleObj spid="_x0000_s1734226" name="Equation" r:id="rId11" imgW="1879600" imgH="749300" progId="Equation.DSMT4">
                  <p:embed/>
                </p:oleObj>
              </mc:Choice>
              <mc:Fallback>
                <p:oleObj name="Equation" r:id="rId11" imgW="1879600" imgH="749300" progId="Equation.DSMT4">
                  <p:embed/>
                  <p:pic>
                    <p:nvPicPr>
                      <p:cNvPr id="0" nam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7560" y="3091180"/>
                        <a:ext cx="2606040" cy="1038702"/>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22" name="Freeform 56"/>
          <p:cNvSpPr>
            <a:spLocks noChangeArrowheads="1"/>
          </p:cNvSpPr>
          <p:nvPr/>
        </p:nvSpPr>
        <p:spPr bwMode="auto">
          <a:xfrm>
            <a:off x="4777740" y="3502660"/>
            <a:ext cx="68580" cy="617220"/>
          </a:xfrm>
          <a:custGeom>
            <a:avLst/>
            <a:gdLst>
              <a:gd name="T0" fmla="*/ 42863 w 101600"/>
              <a:gd name="T1" fmla="*/ 0 h 927100"/>
              <a:gd name="T2" fmla="*/ 0 w 101600"/>
              <a:gd name="T3" fmla="*/ 179922 h 927100"/>
              <a:gd name="T4" fmla="*/ 42863 w 101600"/>
              <a:gd name="T5" fmla="*/ 375266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9523" name="Straight Arrow Connector 57"/>
          <p:cNvCxnSpPr>
            <a:cxnSpLocks noChangeShapeType="1"/>
          </p:cNvCxnSpPr>
          <p:nvPr/>
        </p:nvCxnSpPr>
        <p:spPr bwMode="auto">
          <a:xfrm rot="16200000" flipH="1">
            <a:off x="5052060" y="3708400"/>
            <a:ext cx="205740" cy="20574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cxnSp>
        <p:nvCxnSpPr>
          <p:cNvPr id="149524" name="Straight Arrow Connector 58"/>
          <p:cNvCxnSpPr>
            <a:cxnSpLocks noChangeShapeType="1"/>
          </p:cNvCxnSpPr>
          <p:nvPr/>
        </p:nvCxnSpPr>
        <p:spPr bwMode="auto">
          <a:xfrm rot="5400000">
            <a:off x="4983480" y="3708400"/>
            <a:ext cx="205740" cy="20574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sp>
        <p:nvSpPr>
          <p:cNvPr id="149525" name="Oval 59"/>
          <p:cNvSpPr>
            <a:spLocks noChangeArrowheads="1"/>
          </p:cNvSpPr>
          <p:nvPr/>
        </p:nvSpPr>
        <p:spPr bwMode="auto">
          <a:xfrm>
            <a:off x="4434840" y="3159760"/>
            <a:ext cx="274320" cy="342900"/>
          </a:xfrm>
          <a:prstGeom prst="ellipse">
            <a:avLst/>
          </a:pr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9526" name="Straight Connector 60"/>
          <p:cNvCxnSpPr>
            <a:cxnSpLocks noChangeShapeType="1"/>
          </p:cNvCxnSpPr>
          <p:nvPr/>
        </p:nvCxnSpPr>
        <p:spPr bwMode="auto">
          <a:xfrm>
            <a:off x="4709160" y="3365500"/>
            <a:ext cx="1234440" cy="1429"/>
          </a:xfrm>
          <a:prstGeom prst="line">
            <a:avLst/>
          </a:prstGeom>
          <a:noFill/>
          <a:ln w="9525">
            <a:solidFill>
              <a:srgbClr val="000000"/>
            </a:solidFill>
            <a:prstDash val="lgDash"/>
            <a:round/>
            <a:headEnd/>
            <a:tailEnd/>
          </a:ln>
          <a:extLst>
            <a:ext uri="{909E8E84-426E-40dd-AFC4-6F175D3DCCD1}">
              <a14:hiddenFill xmlns:a14="http://schemas.microsoft.com/office/drawing/2010/main" xmlns="">
                <a:noFill/>
              </a14:hiddenFill>
            </a:ext>
          </a:extLst>
        </p:spPr>
      </p:cxnSp>
      <p:cxnSp>
        <p:nvCxnSpPr>
          <p:cNvPr id="149527" name="Straight Connector 61"/>
          <p:cNvCxnSpPr>
            <a:cxnSpLocks noChangeShapeType="1"/>
          </p:cNvCxnSpPr>
          <p:nvPr/>
        </p:nvCxnSpPr>
        <p:spPr bwMode="auto">
          <a:xfrm rot="5400000">
            <a:off x="4264105" y="3810556"/>
            <a:ext cx="617220" cy="1429"/>
          </a:xfrm>
          <a:prstGeom prst="line">
            <a:avLst/>
          </a:prstGeom>
          <a:noFill/>
          <a:ln w="9525">
            <a:solidFill>
              <a:srgbClr val="000000"/>
            </a:solidFill>
            <a:prstDash val="lgDash"/>
            <a:round/>
            <a:headEnd/>
            <a:tailEnd/>
          </a:ln>
          <a:extLst>
            <a:ext uri="{909E8E84-426E-40dd-AFC4-6F175D3DCCD1}">
              <a14:hiddenFill xmlns:a14="http://schemas.microsoft.com/office/drawing/2010/main" xmlns="">
                <a:noFill/>
              </a14:hiddenFill>
            </a:ext>
          </a:extLst>
        </p:spPr>
      </p:cxnSp>
      <p:sp>
        <p:nvSpPr>
          <p:cNvPr id="149528" name="Freeform 62"/>
          <p:cNvSpPr>
            <a:spLocks noChangeArrowheads="1"/>
          </p:cNvSpPr>
          <p:nvPr/>
        </p:nvSpPr>
        <p:spPr bwMode="auto">
          <a:xfrm flipH="1">
            <a:off x="5463540" y="3502660"/>
            <a:ext cx="68580" cy="617220"/>
          </a:xfrm>
          <a:custGeom>
            <a:avLst/>
            <a:gdLst>
              <a:gd name="T0" fmla="*/ 42863 w 101600"/>
              <a:gd name="T1" fmla="*/ 0 h 927100"/>
              <a:gd name="T2" fmla="*/ 0 w 101600"/>
              <a:gd name="T3" fmla="*/ 179922 h 927100"/>
              <a:gd name="T4" fmla="*/ 42863 w 101600"/>
              <a:gd name="T5" fmla="*/ 375266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graphicFrame>
        <p:nvGraphicFramePr>
          <p:cNvPr id="149511" name="Object 7"/>
          <p:cNvGraphicFramePr>
            <a:graphicFrameLocks noChangeAspect="1"/>
          </p:cNvGraphicFramePr>
          <p:nvPr>
            <p:extLst>
              <p:ext uri="{D42A27DB-BD31-4B8C-83A1-F6EECF244321}">
                <p14:modId xmlns:p14="http://schemas.microsoft.com/office/powerpoint/2010/main" val="3942409960"/>
              </p:ext>
            </p:extLst>
          </p:nvPr>
        </p:nvGraphicFramePr>
        <p:xfrm>
          <a:off x="6286500" y="3081179"/>
          <a:ext cx="2606040" cy="1038701"/>
        </p:xfrm>
        <a:graphic>
          <a:graphicData uri="http://schemas.openxmlformats.org/presentationml/2006/ole">
            <mc:AlternateContent xmlns:mc="http://schemas.openxmlformats.org/markup-compatibility/2006">
              <mc:Choice xmlns:v="urn:schemas-microsoft-com:vml" Requires="v">
                <p:oleObj spid="_x0000_s1734227" name="Equation" r:id="rId12" imgW="1879600" imgH="749300" progId="Equation.DSMT4">
                  <p:embed/>
                </p:oleObj>
              </mc:Choice>
              <mc:Fallback>
                <p:oleObj name="Equation" r:id="rId12" imgW="1879600" imgH="749300" progId="Equation.DSMT4">
                  <p:embed/>
                  <p:pic>
                    <p:nvPicPr>
                      <p:cNvPr id="0" nam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3081179"/>
                        <a:ext cx="2606040" cy="1038701"/>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29" name="Freeform 64"/>
          <p:cNvSpPr>
            <a:spLocks noChangeArrowheads="1"/>
          </p:cNvSpPr>
          <p:nvPr/>
        </p:nvSpPr>
        <p:spPr bwMode="auto">
          <a:xfrm>
            <a:off x="8138160" y="3492659"/>
            <a:ext cx="68580" cy="617220"/>
          </a:xfrm>
          <a:custGeom>
            <a:avLst/>
            <a:gdLst>
              <a:gd name="T0" fmla="*/ 42863 w 101600"/>
              <a:gd name="T1" fmla="*/ 0 h 927100"/>
              <a:gd name="T2" fmla="*/ 0 w 101600"/>
              <a:gd name="T3" fmla="*/ 179922 h 927100"/>
              <a:gd name="T4" fmla="*/ 42863 w 101600"/>
              <a:gd name="T5" fmla="*/ 375266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9530" name="Straight Arrow Connector 65"/>
          <p:cNvCxnSpPr>
            <a:cxnSpLocks noChangeShapeType="1"/>
          </p:cNvCxnSpPr>
          <p:nvPr/>
        </p:nvCxnSpPr>
        <p:spPr bwMode="auto">
          <a:xfrm rot="16200000" flipH="1">
            <a:off x="8412480" y="3698399"/>
            <a:ext cx="205740" cy="20574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cxnSp>
        <p:nvCxnSpPr>
          <p:cNvPr id="149531" name="Straight Arrow Connector 66"/>
          <p:cNvCxnSpPr>
            <a:cxnSpLocks noChangeShapeType="1"/>
          </p:cNvCxnSpPr>
          <p:nvPr/>
        </p:nvCxnSpPr>
        <p:spPr bwMode="auto">
          <a:xfrm rot="5400000">
            <a:off x="8412480" y="3698399"/>
            <a:ext cx="205740" cy="20574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sp>
        <p:nvSpPr>
          <p:cNvPr id="149532" name="Oval 67"/>
          <p:cNvSpPr>
            <a:spLocks noChangeArrowheads="1"/>
          </p:cNvSpPr>
          <p:nvPr/>
        </p:nvSpPr>
        <p:spPr bwMode="auto">
          <a:xfrm>
            <a:off x="7726680" y="3149759"/>
            <a:ext cx="274320" cy="342900"/>
          </a:xfrm>
          <a:prstGeom prst="ellipse">
            <a:avLst/>
          </a:pr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cxnSp>
        <p:nvCxnSpPr>
          <p:cNvPr id="149533" name="Straight Connector 68"/>
          <p:cNvCxnSpPr>
            <a:cxnSpLocks noChangeShapeType="1"/>
          </p:cNvCxnSpPr>
          <p:nvPr/>
        </p:nvCxnSpPr>
        <p:spPr bwMode="auto">
          <a:xfrm flipV="1">
            <a:off x="8001000" y="3356928"/>
            <a:ext cx="891540" cy="8573"/>
          </a:xfrm>
          <a:prstGeom prst="line">
            <a:avLst/>
          </a:prstGeom>
          <a:noFill/>
          <a:ln w="9525">
            <a:solidFill>
              <a:srgbClr val="000000"/>
            </a:solidFill>
            <a:prstDash val="lgDash"/>
            <a:round/>
            <a:headEnd/>
            <a:tailEnd/>
          </a:ln>
          <a:extLst>
            <a:ext uri="{909E8E84-426E-40dd-AFC4-6F175D3DCCD1}">
              <a14:hiddenFill xmlns:a14="http://schemas.microsoft.com/office/drawing/2010/main" xmlns="">
                <a:noFill/>
              </a14:hiddenFill>
            </a:ext>
          </a:extLst>
        </p:spPr>
      </p:cxnSp>
      <p:cxnSp>
        <p:nvCxnSpPr>
          <p:cNvPr id="149534" name="Straight Connector 69"/>
          <p:cNvCxnSpPr>
            <a:cxnSpLocks noChangeShapeType="1"/>
          </p:cNvCxnSpPr>
          <p:nvPr/>
        </p:nvCxnSpPr>
        <p:spPr bwMode="auto">
          <a:xfrm rot="5400000">
            <a:off x="7555945" y="3800555"/>
            <a:ext cx="617220" cy="1429"/>
          </a:xfrm>
          <a:prstGeom prst="line">
            <a:avLst/>
          </a:prstGeom>
          <a:noFill/>
          <a:ln w="9525">
            <a:solidFill>
              <a:srgbClr val="000000"/>
            </a:solidFill>
            <a:prstDash val="lgDash"/>
            <a:round/>
            <a:headEnd/>
            <a:tailEnd/>
          </a:ln>
          <a:extLst>
            <a:ext uri="{909E8E84-426E-40dd-AFC4-6F175D3DCCD1}">
              <a14:hiddenFill xmlns:a14="http://schemas.microsoft.com/office/drawing/2010/main" xmlns="">
                <a:noFill/>
              </a14:hiddenFill>
            </a:ext>
          </a:extLst>
        </p:spPr>
      </p:cxnSp>
      <p:sp>
        <p:nvSpPr>
          <p:cNvPr id="149535" name="Freeform 70"/>
          <p:cNvSpPr>
            <a:spLocks noChangeArrowheads="1"/>
          </p:cNvSpPr>
          <p:nvPr/>
        </p:nvSpPr>
        <p:spPr bwMode="auto">
          <a:xfrm flipH="1">
            <a:off x="8755380" y="3492659"/>
            <a:ext cx="68580" cy="617220"/>
          </a:xfrm>
          <a:custGeom>
            <a:avLst/>
            <a:gdLst>
              <a:gd name="T0" fmla="*/ 42863 w 101600"/>
              <a:gd name="T1" fmla="*/ 0 h 927100"/>
              <a:gd name="T2" fmla="*/ 0 w 101600"/>
              <a:gd name="T3" fmla="*/ 179922 h 927100"/>
              <a:gd name="T4" fmla="*/ 42863 w 101600"/>
              <a:gd name="T5" fmla="*/ 375266 h 927100"/>
              <a:gd name="T6" fmla="*/ 0 60000 65536"/>
              <a:gd name="T7" fmla="*/ 0 60000 65536"/>
              <a:gd name="T8" fmla="*/ 0 60000 65536"/>
              <a:gd name="T9" fmla="*/ 0 w 101600"/>
              <a:gd name="T10" fmla="*/ 0 h 927100"/>
              <a:gd name="T11" fmla="*/ 101600 w 101600"/>
              <a:gd name="T12" fmla="*/ 927100 h 927100"/>
            </a:gdLst>
            <a:ahLst/>
            <a:cxnLst>
              <a:cxn ang="T6">
                <a:pos x="T0" y="T1"/>
              </a:cxn>
              <a:cxn ang="T7">
                <a:pos x="T2" y="T3"/>
              </a:cxn>
              <a:cxn ang="T8">
                <a:pos x="T4" y="T5"/>
              </a:cxn>
            </a:cxnLst>
            <a:rect l="T9" t="T10" r="T11" b="T12"/>
            <a:pathLst>
              <a:path w="101600" h="927100">
                <a:moveTo>
                  <a:pt x="101600" y="0"/>
                </a:moveTo>
                <a:cubicBezTo>
                  <a:pt x="50800" y="144991"/>
                  <a:pt x="0" y="289983"/>
                  <a:pt x="0" y="444500"/>
                </a:cubicBezTo>
                <a:cubicBezTo>
                  <a:pt x="0" y="599017"/>
                  <a:pt x="101600" y="927100"/>
                  <a:pt x="101600" y="927100"/>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49536" name="TextBox 73"/>
          <p:cNvSpPr txBox="1">
            <a:spLocks noChangeArrowheads="1"/>
          </p:cNvSpPr>
          <p:nvPr/>
        </p:nvSpPr>
        <p:spPr bwMode="auto">
          <a:xfrm>
            <a:off x="3036094" y="3416935"/>
            <a:ext cx="301466" cy="36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a:t>+</a:t>
            </a:r>
          </a:p>
        </p:txBody>
      </p:sp>
      <p:sp>
        <p:nvSpPr>
          <p:cNvPr id="149537" name="TextBox 74"/>
          <p:cNvSpPr txBox="1">
            <a:spLocks noChangeArrowheads="1"/>
          </p:cNvSpPr>
          <p:nvPr/>
        </p:nvSpPr>
        <p:spPr bwMode="auto">
          <a:xfrm>
            <a:off x="6012180" y="3416935"/>
            <a:ext cx="301467" cy="36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a:t>+</a:t>
            </a:r>
          </a:p>
        </p:txBody>
      </p:sp>
      <p:sp>
        <p:nvSpPr>
          <p:cNvPr id="35" name="Rectangle 1"/>
          <p:cNvSpPr>
            <a:spLocks noChangeArrowheads="1"/>
          </p:cNvSpPr>
          <p:nvPr/>
        </p:nvSpPr>
        <p:spPr bwMode="auto">
          <a:xfrm>
            <a:off x="328612" y="2051050"/>
            <a:ext cx="115728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Solution:</a:t>
            </a:r>
            <a:endParaRPr lang="en-US" sz="2000" dirty="0">
              <a:solidFill>
                <a:srgbClr val="0000FF"/>
              </a:solidFill>
              <a:latin typeface="Apple Chancery"/>
              <a:cs typeface="Apple Chancery"/>
            </a:endParaRPr>
          </a:p>
        </p:txBody>
      </p:sp>
      <p:sp>
        <p:nvSpPr>
          <p:cNvPr id="36" name="TextBox 17"/>
          <p:cNvSpPr txBox="1">
            <a:spLocks noChangeArrowheads="1"/>
          </p:cNvSpPr>
          <p:nvPr/>
        </p:nvSpPr>
        <p:spPr bwMode="auto">
          <a:xfrm>
            <a:off x="8579644" y="6515100"/>
            <a:ext cx="424283"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445)</a:t>
            </a:r>
          </a:p>
        </p:txBody>
      </p:sp>
      <p:sp>
        <p:nvSpPr>
          <p:cNvPr id="37" name="Rectangle 1"/>
          <p:cNvSpPr>
            <a:spLocks noChangeArrowheads="1"/>
          </p:cNvSpPr>
          <p:nvPr/>
        </p:nvSpPr>
        <p:spPr bwMode="auto">
          <a:xfrm>
            <a:off x="328613" y="342900"/>
            <a:ext cx="842676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800" dirty="0">
                <a:solidFill>
                  <a:srgbClr val="FF0000"/>
                </a:solidFill>
                <a:latin typeface="Apple Chancery"/>
                <a:cs typeface="Apple Chancery"/>
              </a:rPr>
              <a:t>Example 8: (</a:t>
            </a:r>
            <a:r>
              <a:rPr lang="en-US" sz="2800" dirty="0" err="1">
                <a:solidFill>
                  <a:srgbClr val="FF0000"/>
                </a:solidFill>
                <a:latin typeface="Apple Chancery"/>
                <a:cs typeface="Apple Chancery"/>
              </a:rPr>
              <a:t>con’t</a:t>
            </a:r>
            <a:r>
              <a:rPr lang="en-US" sz="2800" dirty="0">
                <a:solidFill>
                  <a:srgbClr val="FF0000"/>
                </a:solidFill>
                <a:latin typeface="Apple Chancery"/>
                <a:cs typeface="Apple Chancery"/>
              </a:rPr>
              <a:t>) </a:t>
            </a:r>
            <a:r>
              <a:rPr lang="en-US" sz="2800" dirty="0">
                <a:solidFill>
                  <a:srgbClr val="0000FF"/>
                </a:solidFill>
                <a:latin typeface="Apple Chancery"/>
                <a:cs typeface="Apple Chancery"/>
              </a:rPr>
              <a:t>Determine </a:t>
            </a:r>
          </a:p>
        </p:txBody>
      </p:sp>
      <p:graphicFrame>
        <p:nvGraphicFramePr>
          <p:cNvPr id="38" name="Object 3"/>
          <p:cNvGraphicFramePr>
            <a:graphicFrameLocks noChangeAspect="1"/>
          </p:cNvGraphicFramePr>
          <p:nvPr>
            <p:extLst>
              <p:ext uri="{D42A27DB-BD31-4B8C-83A1-F6EECF244321}">
                <p14:modId xmlns:p14="http://schemas.microsoft.com/office/powerpoint/2010/main" val="3233015588"/>
              </p:ext>
            </p:extLst>
          </p:nvPr>
        </p:nvGraphicFramePr>
        <p:xfrm>
          <a:off x="4719638" y="541338"/>
          <a:ext cx="857250" cy="330200"/>
        </p:xfrm>
        <a:graphic>
          <a:graphicData uri="http://schemas.openxmlformats.org/presentationml/2006/ole">
            <mc:AlternateContent xmlns:mc="http://schemas.openxmlformats.org/markup-compatibility/2006">
              <mc:Choice xmlns:v="urn:schemas-microsoft-com:vml" Requires="v">
                <p:oleObj spid="_x0000_s1734228" name="Equation" r:id="rId13" imgW="495300" imgH="190500" progId="Equation.DSMT4">
                  <p:embed/>
                </p:oleObj>
              </mc:Choice>
              <mc:Fallback>
                <p:oleObj name="Equation" r:id="rId13" imgW="495300" imgH="190500" progId="Equation.DSMT4">
                  <p:embed/>
                  <p:pic>
                    <p:nvPicPr>
                      <p:cNvPr id="0" name=""/>
                      <p:cNvPicPr>
                        <a:picLocks noChangeAspect="1"/>
                      </p:cNvPicPr>
                      <p:nvPr/>
                    </p:nvPicPr>
                    <p:blipFill>
                      <a:blip r:embed="rId14"/>
                      <a:srcRect/>
                      <a:stretch>
                        <a:fillRect/>
                      </a:stretch>
                    </p:blipFill>
                    <p:spPr bwMode="auto">
                      <a:xfrm>
                        <a:off x="4719638" y="541338"/>
                        <a:ext cx="857250" cy="330200"/>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58715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9515"/>
                                        </p:tgtEl>
                                        <p:attrNameLst>
                                          <p:attrName>style.visibility</p:attrName>
                                        </p:attrNameLst>
                                      </p:cBhvr>
                                      <p:to>
                                        <p:strVal val="visible"/>
                                      </p:to>
                                    </p:set>
                                    <p:animEffect transition="in" filter="dissolve">
                                      <p:cBhvr>
                                        <p:cTn id="10" dur="500"/>
                                        <p:tgtEl>
                                          <p:spTgt spid="149515"/>
                                        </p:tgtEl>
                                      </p:cBhvr>
                                    </p:animEffect>
                                  </p:childTnLst>
                                </p:cTn>
                              </p:par>
                              <p:par>
                                <p:cTn id="11" presetID="9" presetClass="entr" presetSubtype="0" fill="hold" nodeType="withEffect">
                                  <p:stCondLst>
                                    <p:cond delay="0"/>
                                  </p:stCondLst>
                                  <p:childTnLst>
                                    <p:set>
                                      <p:cBhvr>
                                        <p:cTn id="12" dur="1" fill="hold">
                                          <p:stCondLst>
                                            <p:cond delay="0"/>
                                          </p:stCondLst>
                                        </p:cTn>
                                        <p:tgtEl>
                                          <p:spTgt spid="149516"/>
                                        </p:tgtEl>
                                        <p:attrNameLst>
                                          <p:attrName>style.visibility</p:attrName>
                                        </p:attrNameLst>
                                      </p:cBhvr>
                                      <p:to>
                                        <p:strVal val="visible"/>
                                      </p:to>
                                    </p:set>
                                    <p:animEffect transition="in" filter="dissolve">
                                      <p:cBhvr>
                                        <p:cTn id="13" dur="500"/>
                                        <p:tgtEl>
                                          <p:spTgt spid="149516"/>
                                        </p:tgtEl>
                                      </p:cBhvr>
                                    </p:animEffect>
                                  </p:childTnLst>
                                </p:cTn>
                              </p:par>
                              <p:par>
                                <p:cTn id="14" presetID="9" presetClass="entr" presetSubtype="0" fill="hold" nodeType="withEffect">
                                  <p:stCondLst>
                                    <p:cond delay="0"/>
                                  </p:stCondLst>
                                  <p:childTnLst>
                                    <p:set>
                                      <p:cBhvr>
                                        <p:cTn id="15" dur="1" fill="hold">
                                          <p:stCondLst>
                                            <p:cond delay="0"/>
                                          </p:stCondLst>
                                        </p:cTn>
                                        <p:tgtEl>
                                          <p:spTgt spid="149517"/>
                                        </p:tgtEl>
                                        <p:attrNameLst>
                                          <p:attrName>style.visibility</p:attrName>
                                        </p:attrNameLst>
                                      </p:cBhvr>
                                      <p:to>
                                        <p:strVal val="visible"/>
                                      </p:to>
                                    </p:set>
                                    <p:animEffect transition="in" filter="dissolve">
                                      <p:cBhvr>
                                        <p:cTn id="16" dur="500"/>
                                        <p:tgtEl>
                                          <p:spTgt spid="14951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9518"/>
                                        </p:tgtEl>
                                        <p:attrNameLst>
                                          <p:attrName>style.visibility</p:attrName>
                                        </p:attrNameLst>
                                      </p:cBhvr>
                                      <p:to>
                                        <p:strVal val="visible"/>
                                      </p:to>
                                    </p:set>
                                    <p:animEffect transition="in" filter="dissolve">
                                      <p:cBhvr>
                                        <p:cTn id="19" dur="500"/>
                                        <p:tgtEl>
                                          <p:spTgt spid="149518"/>
                                        </p:tgtEl>
                                      </p:cBhvr>
                                    </p:animEffect>
                                  </p:childTnLst>
                                </p:cTn>
                              </p:par>
                              <p:par>
                                <p:cTn id="20" presetID="9" presetClass="entr" presetSubtype="0" fill="hold" nodeType="withEffect">
                                  <p:stCondLst>
                                    <p:cond delay="0"/>
                                  </p:stCondLst>
                                  <p:childTnLst>
                                    <p:set>
                                      <p:cBhvr>
                                        <p:cTn id="21" dur="1" fill="hold">
                                          <p:stCondLst>
                                            <p:cond delay="0"/>
                                          </p:stCondLst>
                                        </p:cTn>
                                        <p:tgtEl>
                                          <p:spTgt spid="149519"/>
                                        </p:tgtEl>
                                        <p:attrNameLst>
                                          <p:attrName>style.visibility</p:attrName>
                                        </p:attrNameLst>
                                      </p:cBhvr>
                                      <p:to>
                                        <p:strVal val="visible"/>
                                      </p:to>
                                    </p:set>
                                    <p:animEffect transition="in" filter="dissolve">
                                      <p:cBhvr>
                                        <p:cTn id="22" dur="500"/>
                                        <p:tgtEl>
                                          <p:spTgt spid="149519"/>
                                        </p:tgtEl>
                                      </p:cBhvr>
                                    </p:animEffect>
                                  </p:childTnLst>
                                </p:cTn>
                              </p:par>
                              <p:par>
                                <p:cTn id="23" presetID="9" presetClass="entr" presetSubtype="0" fill="hold" nodeType="withEffect">
                                  <p:stCondLst>
                                    <p:cond delay="0"/>
                                  </p:stCondLst>
                                  <p:childTnLst>
                                    <p:set>
                                      <p:cBhvr>
                                        <p:cTn id="24" dur="1" fill="hold">
                                          <p:stCondLst>
                                            <p:cond delay="0"/>
                                          </p:stCondLst>
                                        </p:cTn>
                                        <p:tgtEl>
                                          <p:spTgt spid="149520"/>
                                        </p:tgtEl>
                                        <p:attrNameLst>
                                          <p:attrName>style.visibility</p:attrName>
                                        </p:attrNameLst>
                                      </p:cBhvr>
                                      <p:to>
                                        <p:strVal val="visible"/>
                                      </p:to>
                                    </p:set>
                                    <p:animEffect transition="in" filter="dissolve">
                                      <p:cBhvr>
                                        <p:cTn id="25" dur="500"/>
                                        <p:tgtEl>
                                          <p:spTgt spid="1495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9521"/>
                                        </p:tgtEl>
                                        <p:attrNameLst>
                                          <p:attrName>style.visibility</p:attrName>
                                        </p:attrNameLst>
                                      </p:cBhvr>
                                      <p:to>
                                        <p:strVal val="visible"/>
                                      </p:to>
                                    </p:set>
                                    <p:animEffect transition="in" filter="dissolve">
                                      <p:cBhvr>
                                        <p:cTn id="28" dur="500"/>
                                        <p:tgtEl>
                                          <p:spTgt spid="149521"/>
                                        </p:tgtEl>
                                      </p:cBhvr>
                                    </p:animEffect>
                                  </p:childTnLst>
                                </p:cTn>
                              </p:par>
                              <p:par>
                                <p:cTn id="29" presetID="9" presetClass="entr" presetSubtype="0" fill="hold" nodeType="withEffect">
                                  <p:stCondLst>
                                    <p:cond delay="0"/>
                                  </p:stCondLst>
                                  <p:childTnLst>
                                    <p:set>
                                      <p:cBhvr>
                                        <p:cTn id="30" dur="1" fill="hold">
                                          <p:stCondLst>
                                            <p:cond delay="0"/>
                                          </p:stCondLst>
                                        </p:cTn>
                                        <p:tgtEl>
                                          <p:spTgt spid="149510"/>
                                        </p:tgtEl>
                                        <p:attrNameLst>
                                          <p:attrName>style.visibility</p:attrName>
                                        </p:attrNameLst>
                                      </p:cBhvr>
                                      <p:to>
                                        <p:strVal val="visible"/>
                                      </p:to>
                                    </p:set>
                                    <p:animEffect transition="in" filter="dissolve">
                                      <p:cBhvr>
                                        <p:cTn id="31" dur="500"/>
                                        <p:tgtEl>
                                          <p:spTgt spid="14951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9522"/>
                                        </p:tgtEl>
                                        <p:attrNameLst>
                                          <p:attrName>style.visibility</p:attrName>
                                        </p:attrNameLst>
                                      </p:cBhvr>
                                      <p:to>
                                        <p:strVal val="visible"/>
                                      </p:to>
                                    </p:set>
                                    <p:animEffect transition="in" filter="dissolve">
                                      <p:cBhvr>
                                        <p:cTn id="34" dur="500"/>
                                        <p:tgtEl>
                                          <p:spTgt spid="149522"/>
                                        </p:tgtEl>
                                      </p:cBhvr>
                                    </p:animEffect>
                                  </p:childTnLst>
                                </p:cTn>
                              </p:par>
                              <p:par>
                                <p:cTn id="35" presetID="9" presetClass="entr" presetSubtype="0" fill="hold" nodeType="withEffect">
                                  <p:stCondLst>
                                    <p:cond delay="0"/>
                                  </p:stCondLst>
                                  <p:childTnLst>
                                    <p:set>
                                      <p:cBhvr>
                                        <p:cTn id="36" dur="1" fill="hold">
                                          <p:stCondLst>
                                            <p:cond delay="0"/>
                                          </p:stCondLst>
                                        </p:cTn>
                                        <p:tgtEl>
                                          <p:spTgt spid="149523"/>
                                        </p:tgtEl>
                                        <p:attrNameLst>
                                          <p:attrName>style.visibility</p:attrName>
                                        </p:attrNameLst>
                                      </p:cBhvr>
                                      <p:to>
                                        <p:strVal val="visible"/>
                                      </p:to>
                                    </p:set>
                                    <p:animEffect transition="in" filter="dissolve">
                                      <p:cBhvr>
                                        <p:cTn id="37" dur="500"/>
                                        <p:tgtEl>
                                          <p:spTgt spid="149523"/>
                                        </p:tgtEl>
                                      </p:cBhvr>
                                    </p:animEffect>
                                  </p:childTnLst>
                                </p:cTn>
                              </p:par>
                              <p:par>
                                <p:cTn id="38" presetID="9" presetClass="entr" presetSubtype="0" fill="hold" nodeType="withEffect">
                                  <p:stCondLst>
                                    <p:cond delay="0"/>
                                  </p:stCondLst>
                                  <p:childTnLst>
                                    <p:set>
                                      <p:cBhvr>
                                        <p:cTn id="39" dur="1" fill="hold">
                                          <p:stCondLst>
                                            <p:cond delay="0"/>
                                          </p:stCondLst>
                                        </p:cTn>
                                        <p:tgtEl>
                                          <p:spTgt spid="149524"/>
                                        </p:tgtEl>
                                        <p:attrNameLst>
                                          <p:attrName>style.visibility</p:attrName>
                                        </p:attrNameLst>
                                      </p:cBhvr>
                                      <p:to>
                                        <p:strVal val="visible"/>
                                      </p:to>
                                    </p:set>
                                    <p:animEffect transition="in" filter="dissolve">
                                      <p:cBhvr>
                                        <p:cTn id="40" dur="500"/>
                                        <p:tgtEl>
                                          <p:spTgt spid="14952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49525"/>
                                        </p:tgtEl>
                                        <p:attrNameLst>
                                          <p:attrName>style.visibility</p:attrName>
                                        </p:attrNameLst>
                                      </p:cBhvr>
                                      <p:to>
                                        <p:strVal val="visible"/>
                                      </p:to>
                                    </p:set>
                                    <p:animEffect transition="in" filter="dissolve">
                                      <p:cBhvr>
                                        <p:cTn id="43" dur="500"/>
                                        <p:tgtEl>
                                          <p:spTgt spid="149525"/>
                                        </p:tgtEl>
                                      </p:cBhvr>
                                    </p:animEffect>
                                  </p:childTnLst>
                                </p:cTn>
                              </p:par>
                              <p:par>
                                <p:cTn id="44" presetID="9" presetClass="entr" presetSubtype="0" fill="hold" nodeType="withEffect">
                                  <p:stCondLst>
                                    <p:cond delay="0"/>
                                  </p:stCondLst>
                                  <p:childTnLst>
                                    <p:set>
                                      <p:cBhvr>
                                        <p:cTn id="45" dur="1" fill="hold">
                                          <p:stCondLst>
                                            <p:cond delay="0"/>
                                          </p:stCondLst>
                                        </p:cTn>
                                        <p:tgtEl>
                                          <p:spTgt spid="149526"/>
                                        </p:tgtEl>
                                        <p:attrNameLst>
                                          <p:attrName>style.visibility</p:attrName>
                                        </p:attrNameLst>
                                      </p:cBhvr>
                                      <p:to>
                                        <p:strVal val="visible"/>
                                      </p:to>
                                    </p:set>
                                    <p:animEffect transition="in" filter="dissolve">
                                      <p:cBhvr>
                                        <p:cTn id="46" dur="500"/>
                                        <p:tgtEl>
                                          <p:spTgt spid="149526"/>
                                        </p:tgtEl>
                                      </p:cBhvr>
                                    </p:animEffect>
                                  </p:childTnLst>
                                </p:cTn>
                              </p:par>
                              <p:par>
                                <p:cTn id="47" presetID="9" presetClass="entr" presetSubtype="0" fill="hold" nodeType="withEffect">
                                  <p:stCondLst>
                                    <p:cond delay="0"/>
                                  </p:stCondLst>
                                  <p:childTnLst>
                                    <p:set>
                                      <p:cBhvr>
                                        <p:cTn id="48" dur="1" fill="hold">
                                          <p:stCondLst>
                                            <p:cond delay="0"/>
                                          </p:stCondLst>
                                        </p:cTn>
                                        <p:tgtEl>
                                          <p:spTgt spid="149527"/>
                                        </p:tgtEl>
                                        <p:attrNameLst>
                                          <p:attrName>style.visibility</p:attrName>
                                        </p:attrNameLst>
                                      </p:cBhvr>
                                      <p:to>
                                        <p:strVal val="visible"/>
                                      </p:to>
                                    </p:set>
                                    <p:animEffect transition="in" filter="dissolve">
                                      <p:cBhvr>
                                        <p:cTn id="49" dur="500"/>
                                        <p:tgtEl>
                                          <p:spTgt spid="14952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49528"/>
                                        </p:tgtEl>
                                        <p:attrNameLst>
                                          <p:attrName>style.visibility</p:attrName>
                                        </p:attrNameLst>
                                      </p:cBhvr>
                                      <p:to>
                                        <p:strVal val="visible"/>
                                      </p:to>
                                    </p:set>
                                    <p:animEffect transition="in" filter="dissolve">
                                      <p:cBhvr>
                                        <p:cTn id="52" dur="500"/>
                                        <p:tgtEl>
                                          <p:spTgt spid="149528"/>
                                        </p:tgtEl>
                                      </p:cBhvr>
                                    </p:animEffect>
                                  </p:childTnLst>
                                </p:cTn>
                              </p:par>
                              <p:par>
                                <p:cTn id="53" presetID="9" presetClass="entr" presetSubtype="0" fill="hold" nodeType="withEffect">
                                  <p:stCondLst>
                                    <p:cond delay="0"/>
                                  </p:stCondLst>
                                  <p:childTnLst>
                                    <p:set>
                                      <p:cBhvr>
                                        <p:cTn id="54" dur="1" fill="hold">
                                          <p:stCondLst>
                                            <p:cond delay="0"/>
                                          </p:stCondLst>
                                        </p:cTn>
                                        <p:tgtEl>
                                          <p:spTgt spid="149511"/>
                                        </p:tgtEl>
                                        <p:attrNameLst>
                                          <p:attrName>style.visibility</p:attrName>
                                        </p:attrNameLst>
                                      </p:cBhvr>
                                      <p:to>
                                        <p:strVal val="visible"/>
                                      </p:to>
                                    </p:set>
                                    <p:animEffect transition="in" filter="dissolve">
                                      <p:cBhvr>
                                        <p:cTn id="55" dur="500"/>
                                        <p:tgtEl>
                                          <p:spTgt spid="1495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49529"/>
                                        </p:tgtEl>
                                        <p:attrNameLst>
                                          <p:attrName>style.visibility</p:attrName>
                                        </p:attrNameLst>
                                      </p:cBhvr>
                                      <p:to>
                                        <p:strVal val="visible"/>
                                      </p:to>
                                    </p:set>
                                    <p:animEffect transition="in" filter="dissolve">
                                      <p:cBhvr>
                                        <p:cTn id="58" dur="500"/>
                                        <p:tgtEl>
                                          <p:spTgt spid="149529"/>
                                        </p:tgtEl>
                                      </p:cBhvr>
                                    </p:animEffect>
                                  </p:childTnLst>
                                </p:cTn>
                              </p:par>
                              <p:par>
                                <p:cTn id="59" presetID="9" presetClass="entr" presetSubtype="0" fill="hold" nodeType="withEffect">
                                  <p:stCondLst>
                                    <p:cond delay="0"/>
                                  </p:stCondLst>
                                  <p:childTnLst>
                                    <p:set>
                                      <p:cBhvr>
                                        <p:cTn id="60" dur="1" fill="hold">
                                          <p:stCondLst>
                                            <p:cond delay="0"/>
                                          </p:stCondLst>
                                        </p:cTn>
                                        <p:tgtEl>
                                          <p:spTgt spid="149530"/>
                                        </p:tgtEl>
                                        <p:attrNameLst>
                                          <p:attrName>style.visibility</p:attrName>
                                        </p:attrNameLst>
                                      </p:cBhvr>
                                      <p:to>
                                        <p:strVal val="visible"/>
                                      </p:to>
                                    </p:set>
                                    <p:animEffect transition="in" filter="dissolve">
                                      <p:cBhvr>
                                        <p:cTn id="61" dur="500"/>
                                        <p:tgtEl>
                                          <p:spTgt spid="149530"/>
                                        </p:tgtEl>
                                      </p:cBhvr>
                                    </p:animEffect>
                                  </p:childTnLst>
                                </p:cTn>
                              </p:par>
                              <p:par>
                                <p:cTn id="62" presetID="9" presetClass="entr" presetSubtype="0" fill="hold" nodeType="withEffect">
                                  <p:stCondLst>
                                    <p:cond delay="0"/>
                                  </p:stCondLst>
                                  <p:childTnLst>
                                    <p:set>
                                      <p:cBhvr>
                                        <p:cTn id="63" dur="1" fill="hold">
                                          <p:stCondLst>
                                            <p:cond delay="0"/>
                                          </p:stCondLst>
                                        </p:cTn>
                                        <p:tgtEl>
                                          <p:spTgt spid="149531"/>
                                        </p:tgtEl>
                                        <p:attrNameLst>
                                          <p:attrName>style.visibility</p:attrName>
                                        </p:attrNameLst>
                                      </p:cBhvr>
                                      <p:to>
                                        <p:strVal val="visible"/>
                                      </p:to>
                                    </p:set>
                                    <p:animEffect transition="in" filter="dissolve">
                                      <p:cBhvr>
                                        <p:cTn id="64" dur="500"/>
                                        <p:tgtEl>
                                          <p:spTgt spid="149531"/>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49532"/>
                                        </p:tgtEl>
                                        <p:attrNameLst>
                                          <p:attrName>style.visibility</p:attrName>
                                        </p:attrNameLst>
                                      </p:cBhvr>
                                      <p:to>
                                        <p:strVal val="visible"/>
                                      </p:to>
                                    </p:set>
                                    <p:animEffect transition="in" filter="dissolve">
                                      <p:cBhvr>
                                        <p:cTn id="67" dur="500"/>
                                        <p:tgtEl>
                                          <p:spTgt spid="149532"/>
                                        </p:tgtEl>
                                      </p:cBhvr>
                                    </p:animEffect>
                                  </p:childTnLst>
                                </p:cTn>
                              </p:par>
                              <p:par>
                                <p:cTn id="68" presetID="9" presetClass="entr" presetSubtype="0" fill="hold" nodeType="withEffect">
                                  <p:stCondLst>
                                    <p:cond delay="0"/>
                                  </p:stCondLst>
                                  <p:childTnLst>
                                    <p:set>
                                      <p:cBhvr>
                                        <p:cTn id="69" dur="1" fill="hold">
                                          <p:stCondLst>
                                            <p:cond delay="0"/>
                                          </p:stCondLst>
                                        </p:cTn>
                                        <p:tgtEl>
                                          <p:spTgt spid="149533"/>
                                        </p:tgtEl>
                                        <p:attrNameLst>
                                          <p:attrName>style.visibility</p:attrName>
                                        </p:attrNameLst>
                                      </p:cBhvr>
                                      <p:to>
                                        <p:strVal val="visible"/>
                                      </p:to>
                                    </p:set>
                                    <p:animEffect transition="in" filter="dissolve">
                                      <p:cBhvr>
                                        <p:cTn id="70" dur="500"/>
                                        <p:tgtEl>
                                          <p:spTgt spid="149533"/>
                                        </p:tgtEl>
                                      </p:cBhvr>
                                    </p:animEffect>
                                  </p:childTnLst>
                                </p:cTn>
                              </p:par>
                              <p:par>
                                <p:cTn id="71" presetID="9" presetClass="entr" presetSubtype="0" fill="hold" nodeType="withEffect">
                                  <p:stCondLst>
                                    <p:cond delay="0"/>
                                  </p:stCondLst>
                                  <p:childTnLst>
                                    <p:set>
                                      <p:cBhvr>
                                        <p:cTn id="72" dur="1" fill="hold">
                                          <p:stCondLst>
                                            <p:cond delay="0"/>
                                          </p:stCondLst>
                                        </p:cTn>
                                        <p:tgtEl>
                                          <p:spTgt spid="149534"/>
                                        </p:tgtEl>
                                        <p:attrNameLst>
                                          <p:attrName>style.visibility</p:attrName>
                                        </p:attrNameLst>
                                      </p:cBhvr>
                                      <p:to>
                                        <p:strVal val="visible"/>
                                      </p:to>
                                    </p:set>
                                    <p:animEffect transition="in" filter="dissolve">
                                      <p:cBhvr>
                                        <p:cTn id="73" dur="500"/>
                                        <p:tgtEl>
                                          <p:spTgt spid="149534"/>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49535"/>
                                        </p:tgtEl>
                                        <p:attrNameLst>
                                          <p:attrName>style.visibility</p:attrName>
                                        </p:attrNameLst>
                                      </p:cBhvr>
                                      <p:to>
                                        <p:strVal val="visible"/>
                                      </p:to>
                                    </p:set>
                                    <p:animEffect transition="in" filter="dissolve">
                                      <p:cBhvr>
                                        <p:cTn id="76" dur="500"/>
                                        <p:tgtEl>
                                          <p:spTgt spid="149535"/>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49536"/>
                                        </p:tgtEl>
                                        <p:attrNameLst>
                                          <p:attrName>style.visibility</p:attrName>
                                        </p:attrNameLst>
                                      </p:cBhvr>
                                      <p:to>
                                        <p:strVal val="visible"/>
                                      </p:to>
                                    </p:set>
                                    <p:animEffect transition="in" filter="dissolve">
                                      <p:cBhvr>
                                        <p:cTn id="79" dur="500"/>
                                        <p:tgtEl>
                                          <p:spTgt spid="149536"/>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49537"/>
                                        </p:tgtEl>
                                        <p:attrNameLst>
                                          <p:attrName>style.visibility</p:attrName>
                                        </p:attrNameLst>
                                      </p:cBhvr>
                                      <p:to>
                                        <p:strVal val="visible"/>
                                      </p:to>
                                    </p:set>
                                    <p:animEffect transition="in" filter="dissolve">
                                      <p:cBhvr>
                                        <p:cTn id="82" dur="500"/>
                                        <p:tgtEl>
                                          <p:spTgt spid="149537"/>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149509"/>
                                        </p:tgtEl>
                                        <p:attrNameLst>
                                          <p:attrName>style.visibility</p:attrName>
                                        </p:attrNameLst>
                                      </p:cBhvr>
                                      <p:to>
                                        <p:strVal val="visible"/>
                                      </p:to>
                                    </p:set>
                                    <p:animEffect transition="in" filter="dissolve">
                                      <p:cBhvr>
                                        <p:cTn id="8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5" grpId="0" animBg="1"/>
      <p:bldP spid="149518" grpId="0" animBg="1"/>
      <p:bldP spid="149521" grpId="0" animBg="1"/>
      <p:bldP spid="149522" grpId="0" animBg="1"/>
      <p:bldP spid="149525" grpId="0" animBg="1"/>
      <p:bldP spid="149528" grpId="0" animBg="1"/>
      <p:bldP spid="149529" grpId="0" animBg="1"/>
      <p:bldP spid="149532" grpId="0" animBg="1"/>
      <p:bldP spid="149535" grpId="0" animBg="1"/>
      <p:bldP spid="149536" grpId="0"/>
      <p:bldP spid="1495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90036" y="1038347"/>
            <a:ext cx="8612664" cy="236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Just as </a:t>
            </a:r>
            <a:r>
              <a:rPr lang="en-US" sz="2000" dirty="0">
                <a:latin typeface="Times New Roman"/>
                <a:cs typeface="Times New Roman"/>
              </a:rPr>
              <a:t>a </a:t>
            </a:r>
            <a:r>
              <a:rPr lang="en-US" sz="2000" i="1" dirty="0">
                <a:solidFill>
                  <a:srgbClr val="FF0000"/>
                </a:solidFill>
                <a:latin typeface="Times New Roman"/>
                <a:cs typeface="Times New Roman"/>
              </a:rPr>
              <a:t>net force </a:t>
            </a:r>
            <a:r>
              <a:rPr lang="en-US" sz="2000" dirty="0">
                <a:solidFill>
                  <a:srgbClr val="0000FF"/>
                </a:solidFill>
                <a:latin typeface="Times New Roman"/>
                <a:cs typeface="Times New Roman"/>
              </a:rPr>
              <a:t>acting on a mass </a:t>
            </a:r>
            <a:r>
              <a:rPr lang="en-US" sz="2000" dirty="0">
                <a:latin typeface="Times New Roman"/>
                <a:cs typeface="Times New Roman"/>
              </a:rPr>
              <a:t>is </a:t>
            </a:r>
            <a:r>
              <a:rPr lang="en-US" sz="2000" dirty="0">
                <a:solidFill>
                  <a:srgbClr val="0000FF"/>
                </a:solidFill>
                <a:latin typeface="Times New Roman"/>
                <a:cs typeface="Times New Roman"/>
              </a:rPr>
              <a:t>proportional to </a:t>
            </a:r>
            <a:r>
              <a:rPr lang="en-US" sz="2000" dirty="0">
                <a:latin typeface="Times New Roman"/>
                <a:cs typeface="Times New Roman"/>
              </a:rPr>
              <a:t>the </a:t>
            </a:r>
            <a:r>
              <a:rPr lang="en-US" sz="2000" dirty="0">
                <a:solidFill>
                  <a:srgbClr val="FF0000"/>
                </a:solidFill>
                <a:latin typeface="Times New Roman"/>
                <a:cs typeface="Times New Roman"/>
              </a:rPr>
              <a:t>acceleration</a:t>
            </a:r>
            <a:r>
              <a:rPr lang="en-US" sz="2000" dirty="0">
                <a:latin typeface="Times New Roman"/>
                <a:cs typeface="Times New Roman"/>
              </a:rPr>
              <a:t> of the body, with a </a:t>
            </a:r>
            <a:r>
              <a:rPr lang="en-US" sz="2000" dirty="0">
                <a:solidFill>
                  <a:srgbClr val="0000FF"/>
                </a:solidFill>
                <a:latin typeface="Times New Roman"/>
                <a:cs typeface="Times New Roman"/>
              </a:rPr>
              <a:t>proportionality constant </a:t>
            </a:r>
            <a:r>
              <a:rPr lang="en-US" sz="2000" dirty="0">
                <a:solidFill>
                  <a:schemeClr val="tx1"/>
                </a:solidFill>
                <a:latin typeface="Times New Roman"/>
                <a:cs typeface="Times New Roman"/>
              </a:rPr>
              <a:t>being </a:t>
            </a:r>
            <a:r>
              <a:rPr lang="en-US" sz="2000" dirty="0">
                <a:latin typeface="Times New Roman"/>
                <a:cs typeface="Times New Roman"/>
              </a:rPr>
              <a:t>the </a:t>
            </a:r>
            <a:r>
              <a:rPr lang="en-US" sz="2000" dirty="0">
                <a:solidFill>
                  <a:srgbClr val="FF0000"/>
                </a:solidFill>
                <a:latin typeface="Times New Roman"/>
                <a:cs typeface="Times New Roman"/>
              </a:rPr>
              <a:t>mass</a:t>
            </a:r>
            <a:r>
              <a:rPr lang="en-US" sz="2000" dirty="0">
                <a:latin typeface="Times New Roman"/>
                <a:cs typeface="Times New Roman"/>
              </a:rPr>
              <a:t> of the body (i.e., a </a:t>
            </a:r>
            <a:r>
              <a:rPr lang="en-US" sz="2000" dirty="0">
                <a:solidFill>
                  <a:srgbClr val="008000"/>
                </a:solidFill>
                <a:latin typeface="Times New Roman"/>
                <a:cs typeface="Times New Roman"/>
              </a:rPr>
              <a:t>relative measure of the body’s resistance to change its motion</a:t>
            </a:r>
            <a:r>
              <a:rPr lang="en-US" sz="2000" dirty="0">
                <a:latin typeface="Times New Roman"/>
                <a:cs typeface="Times New Roman"/>
              </a:rPr>
              <a:t>), the </a:t>
            </a:r>
            <a:r>
              <a:rPr lang="en-US" sz="2000" i="1" dirty="0">
                <a:solidFill>
                  <a:srgbClr val="FF0000"/>
                </a:solidFill>
                <a:latin typeface="Times New Roman"/>
                <a:cs typeface="Times New Roman"/>
              </a:rPr>
              <a:t>net torque </a:t>
            </a:r>
            <a:r>
              <a:rPr lang="en-US" sz="2000" dirty="0">
                <a:solidFill>
                  <a:schemeClr val="tx1"/>
                </a:solidFill>
                <a:latin typeface="Times New Roman"/>
                <a:cs typeface="Times New Roman"/>
              </a:rPr>
              <a:t>a body experiences </a:t>
            </a:r>
            <a:r>
              <a:rPr lang="en-US" sz="2000" dirty="0">
                <a:solidFill>
                  <a:srgbClr val="FF0000"/>
                </a:solidFill>
                <a:latin typeface="Times New Roman"/>
                <a:cs typeface="Times New Roman"/>
              </a:rPr>
              <a:t>about a point </a:t>
            </a:r>
            <a:r>
              <a:rPr lang="en-US" sz="2000" dirty="0">
                <a:latin typeface="Times New Roman"/>
                <a:cs typeface="Times New Roman"/>
              </a:rPr>
              <a:t>will be </a:t>
            </a:r>
            <a:r>
              <a:rPr lang="en-US" sz="2000" dirty="0">
                <a:solidFill>
                  <a:srgbClr val="0000FF"/>
                </a:solidFill>
                <a:latin typeface="Times New Roman"/>
                <a:cs typeface="Times New Roman"/>
              </a:rPr>
              <a:t>proportional to </a:t>
            </a:r>
            <a:r>
              <a:rPr lang="en-US" sz="2000" dirty="0">
                <a:latin typeface="Times New Roman"/>
                <a:cs typeface="Times New Roman"/>
              </a:rPr>
              <a:t>the </a:t>
            </a:r>
            <a:r>
              <a:rPr lang="en-US" sz="2000" i="1" dirty="0">
                <a:solidFill>
                  <a:srgbClr val="FF0000"/>
                </a:solidFill>
                <a:latin typeface="Times New Roman"/>
                <a:cs typeface="Times New Roman"/>
              </a:rPr>
              <a:t>angular</a:t>
            </a:r>
            <a:r>
              <a:rPr lang="en-US" sz="2000" dirty="0">
                <a:solidFill>
                  <a:srgbClr val="FF0000"/>
                </a:solidFill>
                <a:latin typeface="Times New Roman"/>
                <a:cs typeface="Times New Roman"/>
              </a:rPr>
              <a:t> acceleration of the body </a:t>
            </a:r>
            <a:r>
              <a:rPr lang="en-US" sz="2000" dirty="0">
                <a:latin typeface="Times New Roman"/>
                <a:cs typeface="Times New Roman"/>
              </a:rPr>
              <a:t>about that point, with the </a:t>
            </a:r>
            <a:r>
              <a:rPr lang="en-US" sz="2000" dirty="0">
                <a:solidFill>
                  <a:srgbClr val="0000FF"/>
                </a:solidFill>
                <a:latin typeface="Times New Roman"/>
                <a:cs typeface="Times New Roman"/>
              </a:rPr>
              <a:t>proportionality constant </a:t>
            </a:r>
            <a:r>
              <a:rPr lang="en-US" sz="2000" dirty="0">
                <a:latin typeface="Times New Roman"/>
                <a:cs typeface="Times New Roman"/>
              </a:rPr>
              <a:t>being the </a:t>
            </a:r>
            <a:r>
              <a:rPr lang="en-US" sz="2000" i="1" dirty="0">
                <a:solidFill>
                  <a:srgbClr val="FF0000"/>
                </a:solidFill>
                <a:latin typeface="Times New Roman"/>
                <a:cs typeface="Times New Roman"/>
              </a:rPr>
              <a:t>moment of inertia </a:t>
            </a:r>
            <a:r>
              <a:rPr lang="en-US" sz="2000" dirty="0">
                <a:latin typeface="Times New Roman"/>
                <a:cs typeface="Times New Roman"/>
              </a:rPr>
              <a:t>about that point (i.e., a </a:t>
            </a:r>
            <a:r>
              <a:rPr lang="en-US" sz="2000" dirty="0">
                <a:solidFill>
                  <a:srgbClr val="008000"/>
                </a:solidFill>
                <a:latin typeface="Times New Roman"/>
                <a:cs typeface="Times New Roman"/>
              </a:rPr>
              <a:t>relative measure of the body’s resistance to changing its </a:t>
            </a:r>
            <a:r>
              <a:rPr lang="en-US" sz="2000" i="1" dirty="0">
                <a:solidFill>
                  <a:srgbClr val="008000"/>
                </a:solidFill>
                <a:latin typeface="Times New Roman"/>
                <a:cs typeface="Times New Roman"/>
              </a:rPr>
              <a:t>rotational</a:t>
            </a:r>
            <a:r>
              <a:rPr lang="en-US" sz="2000" dirty="0">
                <a:solidFill>
                  <a:srgbClr val="008000"/>
                </a:solidFill>
                <a:latin typeface="Times New Roman"/>
                <a:cs typeface="Times New Roman"/>
              </a:rPr>
              <a:t> motion about that point</a:t>
            </a:r>
            <a:r>
              <a:rPr lang="en-US" sz="2000" dirty="0">
                <a:latin typeface="Times New Roman"/>
                <a:cs typeface="Times New Roman"/>
              </a:rPr>
              <a:t>).  In other words, just as:</a:t>
            </a:r>
          </a:p>
        </p:txBody>
      </p:sp>
      <p:sp>
        <p:nvSpPr>
          <p:cNvPr id="17412" name="Text Box 179"/>
          <p:cNvSpPr txBox="1">
            <a:spLocks/>
          </p:cNvSpPr>
          <p:nvPr/>
        </p:nvSpPr>
        <p:spPr bwMode="auto">
          <a:xfrm>
            <a:off x="0" y="274320"/>
            <a:ext cx="9144000" cy="74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300" dirty="0">
                <a:solidFill>
                  <a:srgbClr val="FF1215"/>
                </a:solidFill>
                <a:latin typeface="Apple Chancery"/>
                <a:cs typeface="Apple Chancery"/>
              </a:rPr>
              <a:t>Newton’s Second Law Problems</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46.)</a:t>
            </a:r>
          </a:p>
        </p:txBody>
      </p:sp>
      <p:graphicFrame>
        <p:nvGraphicFramePr>
          <p:cNvPr id="48" name="Object 2"/>
          <p:cNvGraphicFramePr>
            <a:graphicFrameLocks noChangeAspect="1"/>
          </p:cNvGraphicFramePr>
          <p:nvPr>
            <p:extLst>
              <p:ext uri="{D42A27DB-BD31-4B8C-83A1-F6EECF244321}">
                <p14:modId xmlns:p14="http://schemas.microsoft.com/office/powerpoint/2010/main" val="2890921522"/>
              </p:ext>
            </p:extLst>
          </p:nvPr>
        </p:nvGraphicFramePr>
        <p:xfrm>
          <a:off x="1947863" y="3413919"/>
          <a:ext cx="1198562" cy="430212"/>
        </p:xfrm>
        <a:graphic>
          <a:graphicData uri="http://schemas.openxmlformats.org/presentationml/2006/ole">
            <mc:AlternateContent xmlns:mc="http://schemas.openxmlformats.org/markup-compatibility/2006">
              <mc:Choice xmlns:v="urn:schemas-microsoft-com:vml" Requires="v">
                <p:oleObj spid="_x0000_s1154888" name="Equation" r:id="rId4" imgW="596900" imgH="228600" progId="Equation.DSMT4">
                  <p:embed/>
                </p:oleObj>
              </mc:Choice>
              <mc:Fallback>
                <p:oleObj name="Equation" r:id="rId4" imgW="596900" imgH="228600" progId="Equation.DSMT4">
                  <p:embed/>
                  <p:pic>
                    <p:nvPicPr>
                      <p:cNvPr id="0" name=""/>
                      <p:cNvPicPr>
                        <a:picLocks noChangeAspect="1" noChangeArrowheads="1"/>
                      </p:cNvPicPr>
                      <p:nvPr/>
                    </p:nvPicPr>
                    <p:blipFill>
                      <a:blip r:embed="rId5"/>
                      <a:srcRect/>
                      <a:stretch>
                        <a:fillRect/>
                      </a:stretch>
                    </p:blipFill>
                    <p:spPr bwMode="auto">
                      <a:xfrm>
                        <a:off x="1947863" y="3413919"/>
                        <a:ext cx="1198562" cy="430212"/>
                      </a:xfrm>
                      <a:prstGeom prst="rect">
                        <a:avLst/>
                      </a:prstGeom>
                      <a:noFill/>
                      <a:ln>
                        <a:noFill/>
                      </a:ln>
                      <a:effectLst/>
                    </p:spPr>
                  </p:pic>
                </p:oleObj>
              </mc:Fallback>
            </mc:AlternateContent>
          </a:graphicData>
        </a:graphic>
      </p:graphicFrame>
      <p:sp>
        <p:nvSpPr>
          <p:cNvPr id="28" name="Text Box 180"/>
          <p:cNvSpPr txBox="1">
            <a:spLocks/>
          </p:cNvSpPr>
          <p:nvPr/>
        </p:nvSpPr>
        <p:spPr bwMode="auto">
          <a:xfrm>
            <a:off x="290036" y="3629025"/>
            <a:ext cx="86126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chemeClr val="tx1"/>
                </a:solidFill>
                <a:latin typeface="Times New Roman"/>
                <a:cs typeface="Times New Roman"/>
              </a:rPr>
              <a:t>so also is:</a:t>
            </a:r>
            <a:endParaRPr lang="en-US" sz="1600" dirty="0">
              <a:solidFill>
                <a:schemeClr val="tx1"/>
              </a:solidFill>
              <a:latin typeface="Times New Roman"/>
              <a:cs typeface="Times New Roman"/>
            </a:endParaRPr>
          </a:p>
        </p:txBody>
      </p:sp>
      <p:graphicFrame>
        <p:nvGraphicFramePr>
          <p:cNvPr id="34" name="Object 2"/>
          <p:cNvGraphicFramePr>
            <a:graphicFrameLocks noChangeAspect="1"/>
          </p:cNvGraphicFramePr>
          <p:nvPr>
            <p:extLst>
              <p:ext uri="{D42A27DB-BD31-4B8C-83A1-F6EECF244321}">
                <p14:modId xmlns:p14="http://schemas.microsoft.com/office/powerpoint/2010/main" val="3880563014"/>
              </p:ext>
            </p:extLst>
          </p:nvPr>
        </p:nvGraphicFramePr>
        <p:xfrm>
          <a:off x="1947863" y="3941763"/>
          <a:ext cx="1096962" cy="382587"/>
        </p:xfrm>
        <a:graphic>
          <a:graphicData uri="http://schemas.openxmlformats.org/presentationml/2006/ole">
            <mc:AlternateContent xmlns:mc="http://schemas.openxmlformats.org/markup-compatibility/2006">
              <mc:Choice xmlns:v="urn:schemas-microsoft-com:vml" Requires="v">
                <p:oleObj spid="_x0000_s1154889" name="Equation" r:id="rId6" imgW="546100" imgH="203200" progId="Equation.DSMT4">
                  <p:embed/>
                </p:oleObj>
              </mc:Choice>
              <mc:Fallback>
                <p:oleObj name="Equation" r:id="rId6" imgW="546100" imgH="203200" progId="Equation.DSMT4">
                  <p:embed/>
                  <p:pic>
                    <p:nvPicPr>
                      <p:cNvPr id="0" name=""/>
                      <p:cNvPicPr>
                        <a:picLocks noChangeAspect="1" noChangeArrowheads="1"/>
                      </p:cNvPicPr>
                      <p:nvPr/>
                    </p:nvPicPr>
                    <p:blipFill>
                      <a:blip r:embed="rId7"/>
                      <a:srcRect/>
                      <a:stretch>
                        <a:fillRect/>
                      </a:stretch>
                    </p:blipFill>
                    <p:spPr bwMode="auto">
                      <a:xfrm>
                        <a:off x="1947863" y="3941763"/>
                        <a:ext cx="1096962" cy="382587"/>
                      </a:xfrm>
                      <a:prstGeom prst="rect">
                        <a:avLst/>
                      </a:prstGeom>
                      <a:noFill/>
                      <a:ln>
                        <a:noFill/>
                      </a:ln>
                      <a:effectLst/>
                    </p:spPr>
                  </p:pic>
                </p:oleObj>
              </mc:Fallback>
            </mc:AlternateContent>
          </a:graphicData>
        </a:graphic>
      </p:graphicFrame>
      <p:sp>
        <p:nvSpPr>
          <p:cNvPr id="36" name="Text Box 180"/>
          <p:cNvSpPr txBox="1">
            <a:spLocks/>
          </p:cNvSpPr>
          <p:nvPr/>
        </p:nvSpPr>
        <p:spPr bwMode="auto">
          <a:xfrm>
            <a:off x="290036" y="4543425"/>
            <a:ext cx="8612664" cy="1560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Because </a:t>
            </a:r>
            <a:r>
              <a:rPr lang="en-US" sz="2000" dirty="0">
                <a:solidFill>
                  <a:schemeClr val="tx1"/>
                </a:solidFill>
                <a:latin typeface="Times New Roman"/>
                <a:cs typeface="Times New Roman"/>
              </a:rPr>
              <a:t>all of our problems are going to have </a:t>
            </a:r>
            <a:r>
              <a:rPr lang="en-US" sz="2000" dirty="0">
                <a:solidFill>
                  <a:srgbClr val="FF0000"/>
                </a:solidFill>
                <a:latin typeface="Times New Roman"/>
                <a:cs typeface="Times New Roman"/>
              </a:rPr>
              <a:t>rotation in the plane of the page</a:t>
            </a:r>
            <a:r>
              <a:rPr lang="en-US" sz="2000" dirty="0">
                <a:solidFill>
                  <a:schemeClr val="tx1"/>
                </a:solidFill>
                <a:latin typeface="Times New Roman"/>
                <a:cs typeface="Times New Roman"/>
              </a:rPr>
              <a:t>, they will all have </a:t>
            </a:r>
            <a:r>
              <a:rPr lang="en-US" sz="2000" dirty="0">
                <a:solidFill>
                  <a:srgbClr val="FF0000"/>
                </a:solidFill>
                <a:latin typeface="Times New Roman"/>
                <a:cs typeface="Times New Roman"/>
              </a:rPr>
              <a:t>rotational vector directions </a:t>
            </a:r>
            <a:r>
              <a:rPr lang="en-US" sz="2000" dirty="0">
                <a:solidFill>
                  <a:schemeClr val="tx1"/>
                </a:solidFill>
                <a:latin typeface="Times New Roman"/>
                <a:cs typeface="Times New Roman"/>
              </a:rPr>
              <a:t>of       .  We will need to </a:t>
            </a:r>
            <a:r>
              <a:rPr lang="en-US" sz="2000" dirty="0">
                <a:solidFill>
                  <a:srgbClr val="0000FF"/>
                </a:solidFill>
                <a:latin typeface="Times New Roman"/>
                <a:cs typeface="Times New Roman"/>
              </a:rPr>
              <a:t>keep track of signs</a:t>
            </a:r>
            <a:r>
              <a:rPr lang="en-US" sz="2000" dirty="0">
                <a:solidFill>
                  <a:schemeClr val="tx1"/>
                </a:solidFill>
                <a:latin typeface="Times New Roman"/>
                <a:cs typeface="Times New Roman"/>
              </a:rPr>
              <a:t>, but we </a:t>
            </a:r>
            <a:r>
              <a:rPr lang="en-US" sz="2000" dirty="0">
                <a:solidFill>
                  <a:srgbClr val="0000FF"/>
                </a:solidFill>
                <a:latin typeface="Times New Roman"/>
                <a:cs typeface="Times New Roman"/>
              </a:rPr>
              <a:t>won’t need the unit vector</a:t>
            </a:r>
            <a:r>
              <a:rPr lang="en-US" sz="2000" dirty="0">
                <a:solidFill>
                  <a:schemeClr val="tx1"/>
                </a:solidFill>
                <a:latin typeface="Times New Roman"/>
                <a:cs typeface="Times New Roman"/>
              </a:rPr>
              <a:t>.  As a consequence, the rotational version of N.S.L. can be written as:</a:t>
            </a:r>
          </a:p>
          <a:p>
            <a:pPr algn="l" eaLnBrk="1" hangingPunct="1"/>
            <a:endParaRPr lang="en-US" sz="1600" dirty="0">
              <a:latin typeface="Times New Roman"/>
              <a:cs typeface="Times New Roman"/>
            </a:endParaRPr>
          </a:p>
        </p:txBody>
      </p:sp>
      <p:graphicFrame>
        <p:nvGraphicFramePr>
          <p:cNvPr id="37" name="Object 2"/>
          <p:cNvGraphicFramePr>
            <a:graphicFrameLocks noChangeAspect="1"/>
          </p:cNvGraphicFramePr>
          <p:nvPr>
            <p:extLst>
              <p:ext uri="{D42A27DB-BD31-4B8C-83A1-F6EECF244321}">
                <p14:modId xmlns:p14="http://schemas.microsoft.com/office/powerpoint/2010/main" val="3933745958"/>
              </p:ext>
            </p:extLst>
          </p:nvPr>
        </p:nvGraphicFramePr>
        <p:xfrm>
          <a:off x="5258451" y="4829447"/>
          <a:ext cx="433387" cy="361406"/>
        </p:xfrm>
        <a:graphic>
          <a:graphicData uri="http://schemas.openxmlformats.org/presentationml/2006/ole">
            <mc:AlternateContent xmlns:mc="http://schemas.openxmlformats.org/markup-compatibility/2006">
              <mc:Choice xmlns:v="urn:schemas-microsoft-com:vml" Requires="v">
                <p:oleObj spid="_x0000_s1154890" name="Equation" r:id="rId8" imgW="228600" imgH="203200" progId="Equation.DSMT4">
                  <p:embed/>
                </p:oleObj>
              </mc:Choice>
              <mc:Fallback>
                <p:oleObj name="Equation" r:id="rId8" imgW="228600" imgH="203200" progId="Equation.DSMT4">
                  <p:embed/>
                  <p:pic>
                    <p:nvPicPr>
                      <p:cNvPr id="0" name=""/>
                      <p:cNvPicPr>
                        <a:picLocks noChangeAspect="1" noChangeArrowheads="1"/>
                      </p:cNvPicPr>
                      <p:nvPr/>
                    </p:nvPicPr>
                    <p:blipFill>
                      <a:blip r:embed="rId9"/>
                      <a:srcRect/>
                      <a:stretch>
                        <a:fillRect/>
                      </a:stretch>
                    </p:blipFill>
                    <p:spPr bwMode="auto">
                      <a:xfrm>
                        <a:off x="5258451" y="4829447"/>
                        <a:ext cx="433387" cy="361406"/>
                      </a:xfrm>
                      <a:prstGeom prst="rect">
                        <a:avLst/>
                      </a:prstGeom>
                      <a:noFill/>
                      <a:ln>
                        <a:noFill/>
                      </a:ln>
                      <a:effectLst/>
                    </p:spPr>
                  </p:pic>
                </p:oleObj>
              </mc:Fallback>
            </mc:AlternateContent>
          </a:graphicData>
        </a:graphic>
      </p:graphicFrame>
      <p:graphicFrame>
        <p:nvGraphicFramePr>
          <p:cNvPr id="38" name="Object 2"/>
          <p:cNvGraphicFramePr>
            <a:graphicFrameLocks noChangeAspect="1"/>
          </p:cNvGraphicFramePr>
          <p:nvPr>
            <p:extLst>
              <p:ext uri="{D42A27DB-BD31-4B8C-83A1-F6EECF244321}">
                <p14:modId xmlns:p14="http://schemas.microsoft.com/office/powerpoint/2010/main" val="895739407"/>
              </p:ext>
            </p:extLst>
          </p:nvPr>
        </p:nvGraphicFramePr>
        <p:xfrm>
          <a:off x="3687763" y="5694363"/>
          <a:ext cx="1098550" cy="382587"/>
        </p:xfrm>
        <a:graphic>
          <a:graphicData uri="http://schemas.openxmlformats.org/presentationml/2006/ole">
            <mc:AlternateContent xmlns:mc="http://schemas.openxmlformats.org/markup-compatibility/2006">
              <mc:Choice xmlns:v="urn:schemas-microsoft-com:vml" Requires="v">
                <p:oleObj spid="_x0000_s1154891" name="Equation" r:id="rId10" imgW="546100" imgH="203200" progId="Equation.DSMT4">
                  <p:embed/>
                </p:oleObj>
              </mc:Choice>
              <mc:Fallback>
                <p:oleObj name="Equation" r:id="rId10" imgW="546100" imgH="203200" progId="Equation.DSMT4">
                  <p:embed/>
                  <p:pic>
                    <p:nvPicPr>
                      <p:cNvPr id="0" name=""/>
                      <p:cNvPicPr>
                        <a:picLocks noChangeAspect="1" noChangeArrowheads="1"/>
                      </p:cNvPicPr>
                      <p:nvPr/>
                    </p:nvPicPr>
                    <p:blipFill>
                      <a:blip r:embed="rId11"/>
                      <a:srcRect/>
                      <a:stretch>
                        <a:fillRect/>
                      </a:stretch>
                    </p:blipFill>
                    <p:spPr bwMode="auto">
                      <a:xfrm>
                        <a:off x="3687763" y="5694363"/>
                        <a:ext cx="1098550" cy="3825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920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par>
                                <p:cTn id="8" presetID="9"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3" name="Text Box 2"/>
          <p:cNvSpPr txBox="1">
            <a:spLocks/>
          </p:cNvSpPr>
          <p:nvPr/>
        </p:nvSpPr>
        <p:spPr bwMode="auto">
          <a:xfrm>
            <a:off x="274320" y="256202"/>
            <a:ext cx="5605780" cy="1745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9: A beam </a:t>
            </a:r>
            <a:r>
              <a:rPr lang="en-US" sz="2000" dirty="0">
                <a:latin typeface="Times New Roman"/>
                <a:cs typeface="Times New Roman"/>
              </a:rPr>
              <a:t>of mass </a:t>
            </a:r>
            <a:r>
              <a:rPr lang="en-US" sz="2000" i="1" dirty="0">
                <a:solidFill>
                  <a:srgbClr val="FF0000"/>
                </a:solidFill>
                <a:latin typeface="Times New Roman"/>
                <a:cs typeface="Times New Roman"/>
              </a:rPr>
              <a:t>    </a:t>
            </a:r>
            <a:r>
              <a:rPr lang="en-US" sz="2000" dirty="0">
                <a:latin typeface="Times New Roman"/>
                <a:cs typeface="Times New Roman"/>
              </a:rPr>
              <a:t>  and length </a:t>
            </a:r>
            <a:r>
              <a:rPr lang="en-US" sz="2000" dirty="0">
                <a:solidFill>
                  <a:srgbClr val="FF0000"/>
                </a:solidFill>
                <a:latin typeface="Times New Roman"/>
                <a:cs typeface="Times New Roman"/>
              </a:rPr>
              <a:t>L</a:t>
            </a:r>
            <a:r>
              <a:rPr lang="en-US" sz="2000" dirty="0">
                <a:latin typeface="Times New Roman"/>
                <a:cs typeface="Times New Roman"/>
              </a:rPr>
              <a:t> is pinned at an angle     a quarter of the way up the beam (i.e., </a:t>
            </a:r>
            <a:r>
              <a:rPr lang="en-US" sz="2000" dirty="0">
                <a:solidFill>
                  <a:srgbClr val="FF0000"/>
                </a:solidFill>
                <a:latin typeface="Times New Roman"/>
                <a:cs typeface="Times New Roman"/>
              </a:rPr>
              <a:t>at L/4</a:t>
            </a:r>
            <a:r>
              <a:rPr lang="en-US" sz="2000" dirty="0">
                <a:latin typeface="Times New Roman"/>
                <a:cs typeface="Times New Roman"/>
              </a:rPr>
              <a:t>).  A hanging mass       is attached at the end.  Tension in a rope </a:t>
            </a:r>
            <a:r>
              <a:rPr lang="en-US" sz="2000" dirty="0">
                <a:solidFill>
                  <a:srgbClr val="FF0000"/>
                </a:solidFill>
                <a:latin typeface="Times New Roman"/>
                <a:cs typeface="Times New Roman"/>
              </a:rPr>
              <a:t>three-quarters of the way</a:t>
            </a:r>
            <a:r>
              <a:rPr lang="en-US" sz="2000" dirty="0">
                <a:latin typeface="Times New Roman"/>
                <a:cs typeface="Times New Roman"/>
              </a:rPr>
              <a:t> from the end keeps it stationary.  What is known is:</a:t>
            </a:r>
          </a:p>
        </p:txBody>
      </p:sp>
      <p:graphicFrame>
        <p:nvGraphicFramePr>
          <p:cNvPr id="137218" name="Object 2"/>
          <p:cNvGraphicFramePr>
            <a:graphicFrameLocks noChangeAspect="1"/>
          </p:cNvGraphicFramePr>
          <p:nvPr>
            <p:extLst>
              <p:ext uri="{D42A27DB-BD31-4B8C-83A1-F6EECF244321}">
                <p14:modId xmlns:p14="http://schemas.microsoft.com/office/powerpoint/2010/main" val="4219761682"/>
              </p:ext>
            </p:extLst>
          </p:nvPr>
        </p:nvGraphicFramePr>
        <p:xfrm>
          <a:off x="874713" y="1978025"/>
          <a:ext cx="4370387" cy="722313"/>
        </p:xfrm>
        <a:graphic>
          <a:graphicData uri="http://schemas.openxmlformats.org/presentationml/2006/ole">
            <mc:AlternateContent xmlns:mc="http://schemas.openxmlformats.org/markup-compatibility/2006">
              <mc:Choice xmlns:v="urn:schemas-microsoft-com:vml" Requires="v">
                <p:oleObj spid="_x0000_s1533055" name="Equation" r:id="rId4" imgW="2387600" imgH="393700" progId="Equation.DSMT4">
                  <p:embed/>
                </p:oleObj>
              </mc:Choice>
              <mc:Fallback>
                <p:oleObj name="Equation" r:id="rId4" imgW="2387600" imgH="393700" progId="Equation.DSMT4">
                  <p:embed/>
                  <p:pic>
                    <p:nvPicPr>
                      <p:cNvPr id="0" name=""/>
                      <p:cNvPicPr>
                        <a:picLocks noChangeAspect="1" noChangeArrowheads="1"/>
                      </p:cNvPicPr>
                      <p:nvPr/>
                    </p:nvPicPr>
                    <p:blipFill>
                      <a:blip r:embed="rId5"/>
                      <a:srcRect/>
                      <a:stretch>
                        <a:fillRect/>
                      </a:stretch>
                    </p:blipFill>
                    <p:spPr bwMode="auto">
                      <a:xfrm>
                        <a:off x="874713" y="1978025"/>
                        <a:ext cx="4370387" cy="722313"/>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550070" y="3017761"/>
            <a:ext cx="831453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Draw</a:t>
            </a:r>
            <a:r>
              <a:rPr lang="en-US" sz="2000" dirty="0">
                <a:latin typeface="Times New Roman"/>
                <a:cs typeface="Times New Roman"/>
              </a:rPr>
              <a:t> a </a:t>
            </a:r>
            <a:r>
              <a:rPr lang="en-US" sz="2000" dirty="0" err="1">
                <a:latin typeface="Times New Roman"/>
                <a:cs typeface="Times New Roman"/>
              </a:rPr>
              <a:t>f.b.d</a:t>
            </a:r>
            <a:r>
              <a:rPr lang="en-US" sz="2000" dirty="0">
                <a:latin typeface="Times New Roman"/>
                <a:cs typeface="Times New Roman"/>
              </a:rPr>
              <a:t>. identifying all the forces acting on the beam.</a:t>
            </a:r>
          </a:p>
        </p:txBody>
      </p:sp>
      <p:graphicFrame>
        <p:nvGraphicFramePr>
          <p:cNvPr id="137220" name="Object 4"/>
          <p:cNvGraphicFramePr>
            <a:graphicFrameLocks noChangeAspect="1"/>
          </p:cNvGraphicFramePr>
          <p:nvPr>
            <p:extLst>
              <p:ext uri="{D42A27DB-BD31-4B8C-83A1-F6EECF244321}">
                <p14:modId xmlns:p14="http://schemas.microsoft.com/office/powerpoint/2010/main" val="4228506313"/>
              </p:ext>
            </p:extLst>
          </p:nvPr>
        </p:nvGraphicFramePr>
        <p:xfrm>
          <a:off x="7396551" y="256202"/>
          <a:ext cx="278620" cy="302771"/>
        </p:xfrm>
        <a:graphic>
          <a:graphicData uri="http://schemas.openxmlformats.org/presentationml/2006/ole">
            <mc:AlternateContent xmlns:mc="http://schemas.openxmlformats.org/markup-compatibility/2006">
              <mc:Choice xmlns:v="urn:schemas-microsoft-com:vml" Requires="v">
                <p:oleObj spid="_x0000_s1533056" name="Equation" r:id="rId6" imgW="139700" imgH="152400" progId="Equation.DSMT4">
                  <p:embed/>
                </p:oleObj>
              </mc:Choice>
              <mc:Fallback>
                <p:oleObj name="Equation" r:id="rId6" imgW="139700" imgH="152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6551" y="256202"/>
                        <a:ext cx="278620" cy="3027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7232" name="Rectangle 14"/>
          <p:cNvSpPr>
            <a:spLocks/>
          </p:cNvSpPr>
          <p:nvPr/>
        </p:nvSpPr>
        <p:spPr bwMode="auto">
          <a:xfrm rot="20376940">
            <a:off x="5869623" y="1662551"/>
            <a:ext cx="3088958" cy="160162"/>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137233" name="AutoShape 15"/>
          <p:cNvSpPr>
            <a:spLocks/>
          </p:cNvSpPr>
          <p:nvPr/>
        </p:nvSpPr>
        <p:spPr bwMode="auto">
          <a:xfrm>
            <a:off x="6608954" y="1978486"/>
            <a:ext cx="81173" cy="81178"/>
          </a:xfrm>
          <a:custGeom>
            <a:avLst/>
            <a:gdLst>
              <a:gd name="T0" fmla="*/ 207082907 w 21600"/>
              <a:gd name="T1" fmla="*/ 0 h 21600"/>
              <a:gd name="T2" fmla="*/ 60647202 w 21600"/>
              <a:gd name="T3" fmla="*/ 60649227 h 21600"/>
              <a:gd name="T4" fmla="*/ 0 w 21600"/>
              <a:gd name="T5" fmla="*/ 207095147 h 21600"/>
              <a:gd name="T6" fmla="*/ 60647202 w 21600"/>
              <a:gd name="T7" fmla="*/ 353538018 h 21600"/>
              <a:gd name="T8" fmla="*/ 207082907 w 21600"/>
              <a:gd name="T9" fmla="*/ 414187245 h 21600"/>
              <a:gd name="T10" fmla="*/ 353513744 w 21600"/>
              <a:gd name="T11" fmla="*/ 353538018 h 21600"/>
              <a:gd name="T12" fmla="*/ 414160269 w 21600"/>
              <a:gd name="T13" fmla="*/ 207095147 h 21600"/>
              <a:gd name="T14" fmla="*/ 353513744 w 21600"/>
              <a:gd name="T15" fmla="*/ 6064922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chemeClr val="tx1"/>
            </a:solidFill>
            <a:round/>
            <a:headEnd/>
            <a:tailEnd/>
          </a:ln>
        </p:spPr>
        <p:txBody>
          <a:bodyPr wrap="none" anchor="ctr"/>
          <a:lstStyle/>
          <a:p>
            <a:endParaRPr lang="en-US"/>
          </a:p>
        </p:txBody>
      </p:sp>
      <p:sp>
        <p:nvSpPr>
          <p:cNvPr id="137234" name="Line 16"/>
          <p:cNvSpPr>
            <a:spLocks noChangeShapeType="1"/>
          </p:cNvSpPr>
          <p:nvPr/>
        </p:nvSpPr>
        <p:spPr bwMode="auto">
          <a:xfrm flipH="1" flipV="1">
            <a:off x="6852473" y="205740"/>
            <a:ext cx="1368970" cy="1127713"/>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7235" name="Arc 17"/>
          <p:cNvSpPr>
            <a:spLocks/>
          </p:cNvSpPr>
          <p:nvPr/>
        </p:nvSpPr>
        <p:spPr bwMode="auto">
          <a:xfrm flipH="1">
            <a:off x="7817773" y="1100889"/>
            <a:ext cx="162346" cy="394919"/>
          </a:xfrm>
          <a:custGeom>
            <a:avLst/>
            <a:gdLst>
              <a:gd name="T0" fmla="*/ 2147483647 w 21600"/>
              <a:gd name="T1" fmla="*/ 0 h 21187"/>
              <a:gd name="T2" fmla="*/ 2147483647 w 21600"/>
              <a:gd name="T3" fmla="*/ 2147483647 h 21187"/>
              <a:gd name="T4" fmla="*/ 0 w 21600"/>
              <a:gd name="T5" fmla="*/ 2147483647 h 21187"/>
              <a:gd name="T6" fmla="*/ 0 60000 65536"/>
              <a:gd name="T7" fmla="*/ 0 60000 65536"/>
              <a:gd name="T8" fmla="*/ 0 60000 65536"/>
              <a:gd name="T9" fmla="*/ 0 w 21600"/>
              <a:gd name="T10" fmla="*/ 0 h 21187"/>
              <a:gd name="T11" fmla="*/ 21600 w 21600"/>
              <a:gd name="T12" fmla="*/ 21187 h 21187"/>
            </a:gdLst>
            <a:ahLst/>
            <a:cxnLst>
              <a:cxn ang="T6">
                <a:pos x="T0" y="T1"/>
              </a:cxn>
              <a:cxn ang="T7">
                <a:pos x="T2" y="T3"/>
              </a:cxn>
              <a:cxn ang="T8">
                <a:pos x="T4" y="T5"/>
              </a:cxn>
            </a:cxnLst>
            <a:rect l="T9" t="T10" r="T11" b="T12"/>
            <a:pathLst>
              <a:path w="21600" h="21187" fill="none" extrusionOk="0">
                <a:moveTo>
                  <a:pt x="4200" y="-1"/>
                </a:moveTo>
                <a:cubicBezTo>
                  <a:pt x="14313" y="2004"/>
                  <a:pt x="21600" y="10876"/>
                  <a:pt x="21600" y="21187"/>
                </a:cubicBezTo>
              </a:path>
              <a:path w="21600" h="21187" stroke="0" extrusionOk="0">
                <a:moveTo>
                  <a:pt x="4200" y="-1"/>
                </a:moveTo>
                <a:cubicBezTo>
                  <a:pt x="14313" y="2004"/>
                  <a:pt x="21600" y="10876"/>
                  <a:pt x="21600" y="21187"/>
                </a:cubicBezTo>
                <a:lnTo>
                  <a:pt x="0" y="21187"/>
                </a:lnTo>
                <a:close/>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137221" name="Object 5"/>
          <p:cNvGraphicFramePr>
            <a:graphicFrameLocks noChangeAspect="1"/>
          </p:cNvGraphicFramePr>
          <p:nvPr>
            <p:extLst>
              <p:ext uri="{D42A27DB-BD31-4B8C-83A1-F6EECF244321}">
                <p14:modId xmlns:p14="http://schemas.microsoft.com/office/powerpoint/2010/main" val="2151762375"/>
              </p:ext>
            </p:extLst>
          </p:nvPr>
        </p:nvGraphicFramePr>
        <p:xfrm>
          <a:off x="6809424" y="1978486"/>
          <a:ext cx="252295" cy="353234"/>
        </p:xfrm>
        <a:graphic>
          <a:graphicData uri="http://schemas.openxmlformats.org/presentationml/2006/ole">
            <mc:AlternateContent xmlns:mc="http://schemas.openxmlformats.org/markup-compatibility/2006">
              <mc:Choice xmlns:v="urn:schemas-microsoft-com:vml" Requires="v">
                <p:oleObj spid="_x0000_s1533057"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9424" y="1978486"/>
                        <a:ext cx="252295" cy="3532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7236" name="Line 19"/>
          <p:cNvSpPr>
            <a:spLocks noChangeShapeType="1"/>
          </p:cNvSpPr>
          <p:nvPr/>
        </p:nvSpPr>
        <p:spPr bwMode="auto">
          <a:xfrm>
            <a:off x="6448802" y="2301004"/>
            <a:ext cx="886320" cy="0"/>
          </a:xfrm>
          <a:prstGeom prst="line">
            <a:avLst/>
          </a:prstGeom>
          <a:noFill/>
          <a:ln w="12700"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137222" name="Object 6"/>
          <p:cNvGraphicFramePr>
            <a:graphicFrameLocks noChangeAspect="1"/>
          </p:cNvGraphicFramePr>
          <p:nvPr>
            <p:extLst>
              <p:ext uri="{D42A27DB-BD31-4B8C-83A1-F6EECF244321}">
                <p14:modId xmlns:p14="http://schemas.microsoft.com/office/powerpoint/2010/main" val="3456991186"/>
              </p:ext>
            </p:extLst>
          </p:nvPr>
        </p:nvGraphicFramePr>
        <p:xfrm>
          <a:off x="7567672" y="1037264"/>
          <a:ext cx="250101" cy="377366"/>
        </p:xfrm>
        <a:graphic>
          <a:graphicData uri="http://schemas.openxmlformats.org/presentationml/2006/ole">
            <mc:AlternateContent xmlns:mc="http://schemas.openxmlformats.org/markup-compatibility/2006">
              <mc:Choice xmlns:v="urn:schemas-microsoft-com:vml" Requires="v">
                <p:oleObj spid="_x0000_s1533058" name="Equation" r:id="rId10" imgW="127000" imgH="190500" progId="Equation.DSMT4">
                  <p:embed/>
                </p:oleObj>
              </mc:Choice>
              <mc:Fallback>
                <p:oleObj name="Equation" r:id="rId10" imgW="127000" imgH="1905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7672" y="1037264"/>
                        <a:ext cx="250101" cy="3773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7237" name="Text Box 22"/>
          <p:cNvSpPr txBox="1">
            <a:spLocks/>
          </p:cNvSpPr>
          <p:nvPr/>
        </p:nvSpPr>
        <p:spPr bwMode="auto">
          <a:xfrm>
            <a:off x="5884980" y="1541883"/>
            <a:ext cx="64499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400"/>
              <a:t>pin</a:t>
            </a:r>
            <a:endParaRPr lang="en-US" sz="2200"/>
          </a:p>
        </p:txBody>
      </p:sp>
      <p:sp>
        <p:nvSpPr>
          <p:cNvPr id="137238" name="Line 23"/>
          <p:cNvSpPr>
            <a:spLocks noChangeShapeType="1"/>
          </p:cNvSpPr>
          <p:nvPr/>
        </p:nvSpPr>
        <p:spPr bwMode="auto">
          <a:xfrm flipV="1">
            <a:off x="6608954" y="1737148"/>
            <a:ext cx="0" cy="162356"/>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39" name="Line 24"/>
          <p:cNvSpPr>
            <a:spLocks noChangeShapeType="1"/>
          </p:cNvSpPr>
          <p:nvPr/>
        </p:nvSpPr>
        <p:spPr bwMode="auto">
          <a:xfrm flipH="1" flipV="1">
            <a:off x="6448802" y="1818326"/>
            <a:ext cx="160151" cy="8117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40" name="Freeform 25"/>
          <p:cNvSpPr>
            <a:spLocks/>
          </p:cNvSpPr>
          <p:nvPr/>
        </p:nvSpPr>
        <p:spPr bwMode="auto">
          <a:xfrm>
            <a:off x="6288650" y="1710819"/>
            <a:ext cx="320304" cy="188683"/>
          </a:xfrm>
          <a:custGeom>
            <a:avLst/>
            <a:gdLst>
              <a:gd name="T0" fmla="*/ 0 w 192"/>
              <a:gd name="T1" fmla="*/ 2147483647 h 112"/>
              <a:gd name="T2" fmla="*/ 2147483647 w 192"/>
              <a:gd name="T3" fmla="*/ 2147483647 h 112"/>
              <a:gd name="T4" fmla="*/ 2147483647 w 192"/>
              <a:gd name="T5" fmla="*/ 2147483647 h 112"/>
              <a:gd name="T6" fmla="*/ 0 60000 65536"/>
              <a:gd name="T7" fmla="*/ 0 60000 65536"/>
              <a:gd name="T8" fmla="*/ 0 60000 65536"/>
              <a:gd name="T9" fmla="*/ 0 w 192"/>
              <a:gd name="T10" fmla="*/ 0 h 112"/>
              <a:gd name="T11" fmla="*/ 192 w 192"/>
              <a:gd name="T12" fmla="*/ 112 h 112"/>
            </a:gdLst>
            <a:ahLst/>
            <a:cxnLst>
              <a:cxn ang="T6">
                <a:pos x="T0" y="T1"/>
              </a:cxn>
              <a:cxn ang="T7">
                <a:pos x="T2" y="T3"/>
              </a:cxn>
              <a:cxn ang="T8">
                <a:pos x="T4" y="T5"/>
              </a:cxn>
            </a:cxnLst>
            <a:rect l="T9" t="T10" r="T11" b="T12"/>
            <a:pathLst>
              <a:path w="192" h="112">
                <a:moveTo>
                  <a:pt x="0" y="16"/>
                </a:moveTo>
                <a:cubicBezTo>
                  <a:pt x="32" y="8"/>
                  <a:pt x="64" y="0"/>
                  <a:pt x="96" y="16"/>
                </a:cubicBezTo>
                <a:cubicBezTo>
                  <a:pt x="128" y="32"/>
                  <a:pt x="176" y="96"/>
                  <a:pt x="192" y="112"/>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grpSp>
        <p:nvGrpSpPr>
          <p:cNvPr id="2" name="Group 1"/>
          <p:cNvGrpSpPr/>
          <p:nvPr/>
        </p:nvGrpSpPr>
        <p:grpSpPr>
          <a:xfrm>
            <a:off x="2699862" y="4815576"/>
            <a:ext cx="3088958" cy="397193"/>
            <a:chOff x="2240280" y="3207544"/>
            <a:chExt cx="3088958" cy="397193"/>
          </a:xfrm>
        </p:grpSpPr>
        <p:sp>
          <p:nvSpPr>
            <p:cNvPr id="137230" name="Rectangle 14"/>
            <p:cNvSpPr>
              <a:spLocks/>
            </p:cNvSpPr>
            <p:nvPr/>
          </p:nvSpPr>
          <p:spPr bwMode="auto">
            <a:xfrm rot="-1223060">
              <a:off x="2240280" y="3207544"/>
              <a:ext cx="3088958" cy="160020"/>
            </a:xfrm>
            <a:prstGeom prst="rect">
              <a:avLst/>
            </a:prstGeom>
            <a:solidFill>
              <a:srgbClr val="20FF38"/>
            </a:solidFill>
            <a:ln w="25400">
              <a:solidFill>
                <a:srgbClr val="000000"/>
              </a:solidFill>
              <a:miter lim="800000"/>
              <a:headEnd/>
              <a:tailEnd/>
            </a:ln>
          </p:spPr>
          <p:txBody>
            <a:bodyPr wrap="none" lIns="82296" tIns="41148" rIns="82296" bIns="41148" anchor="ctr"/>
            <a:lstStyle/>
            <a:p>
              <a:endParaRPr lang="en-US"/>
            </a:p>
          </p:txBody>
        </p:sp>
        <p:sp>
          <p:nvSpPr>
            <p:cNvPr id="137231" name="AutoShape 15"/>
            <p:cNvSpPr>
              <a:spLocks/>
            </p:cNvSpPr>
            <p:nvPr/>
          </p:nvSpPr>
          <p:spPr bwMode="auto">
            <a:xfrm>
              <a:off x="2978945" y="3523298"/>
              <a:ext cx="81438" cy="81439"/>
            </a:xfrm>
            <a:custGeom>
              <a:avLst/>
              <a:gdLst>
                <a:gd name="T0" fmla="*/ 207746414 w 21600"/>
                <a:gd name="T1" fmla="*/ 0 h 21600"/>
                <a:gd name="T2" fmla="*/ 60841519 w 21600"/>
                <a:gd name="T3" fmla="*/ 60844223 h 21600"/>
                <a:gd name="T4" fmla="*/ 0 w 21600"/>
                <a:gd name="T5" fmla="*/ 207760988 h 21600"/>
                <a:gd name="T6" fmla="*/ 60841519 w 21600"/>
                <a:gd name="T7" fmla="*/ 354674695 h 21600"/>
                <a:gd name="T8" fmla="*/ 207746414 w 21600"/>
                <a:gd name="T9" fmla="*/ 415518919 h 21600"/>
                <a:gd name="T10" fmla="*/ 354646424 w 21600"/>
                <a:gd name="T11" fmla="*/ 354674695 h 21600"/>
                <a:gd name="T12" fmla="*/ 415487264 w 21600"/>
                <a:gd name="T13" fmla="*/ 207760988 h 21600"/>
                <a:gd name="T14" fmla="*/ 354646424 w 21600"/>
                <a:gd name="T15" fmla="*/ 6084422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chemeClr val="tx1"/>
              </a:solidFill>
              <a:round/>
              <a:headEnd/>
              <a:tailEnd/>
            </a:ln>
          </p:spPr>
          <p:txBody>
            <a:bodyPr wrap="none" lIns="82296" tIns="41148" rIns="82296" bIns="41148" anchor="ctr"/>
            <a:lstStyle/>
            <a:p>
              <a:endParaRPr lang="en-US"/>
            </a:p>
          </p:txBody>
        </p:sp>
      </p:grpSp>
      <p:graphicFrame>
        <p:nvGraphicFramePr>
          <p:cNvPr id="25" name="Object 5"/>
          <p:cNvGraphicFramePr>
            <a:graphicFrameLocks noChangeAspect="1"/>
          </p:cNvGraphicFramePr>
          <p:nvPr>
            <p:extLst>
              <p:ext uri="{D42A27DB-BD31-4B8C-83A1-F6EECF244321}">
                <p14:modId xmlns:p14="http://schemas.microsoft.com/office/powerpoint/2010/main" val="1109405789"/>
              </p:ext>
            </p:extLst>
          </p:nvPr>
        </p:nvGraphicFramePr>
        <p:xfrm>
          <a:off x="2707958" y="722939"/>
          <a:ext cx="227013" cy="314325"/>
        </p:xfrm>
        <a:graphic>
          <a:graphicData uri="http://schemas.openxmlformats.org/presentationml/2006/ole">
            <mc:AlternateContent xmlns:mc="http://schemas.openxmlformats.org/markup-compatibility/2006">
              <mc:Choice xmlns:v="urn:schemas-microsoft-com:vml" Requires="v">
                <p:oleObj spid="_x0000_s1533059" name="Equation" r:id="rId12" imgW="127000" imgH="177800" progId="Equation.DSMT4">
                  <p:embed/>
                </p:oleObj>
              </mc:Choice>
              <mc:Fallback>
                <p:oleObj name="Equation" r:id="rId12" imgW="127000" imgH="177800" progId="Equation.DSMT4">
                  <p:embed/>
                  <p:pic>
                    <p:nvPicPr>
                      <p:cNvPr id="0" name=""/>
                      <p:cNvPicPr>
                        <a:picLocks noChangeAspect="1" noChangeArrowheads="1"/>
                      </p:cNvPicPr>
                      <p:nvPr/>
                    </p:nvPicPr>
                    <p:blipFill>
                      <a:blip r:embed="rId13"/>
                      <a:srcRect/>
                      <a:stretch>
                        <a:fillRect/>
                      </a:stretch>
                    </p:blipFill>
                    <p:spPr bwMode="auto">
                      <a:xfrm>
                        <a:off x="2707958" y="722939"/>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 name="Line 16"/>
          <p:cNvSpPr>
            <a:spLocks noChangeShapeType="1"/>
          </p:cNvSpPr>
          <p:nvPr/>
        </p:nvSpPr>
        <p:spPr bwMode="auto">
          <a:xfrm flipH="1" flipV="1">
            <a:off x="3682999" y="3632199"/>
            <a:ext cx="1148369" cy="929550"/>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Arc 17"/>
          <p:cNvSpPr>
            <a:spLocks/>
          </p:cNvSpPr>
          <p:nvPr/>
        </p:nvSpPr>
        <p:spPr bwMode="auto">
          <a:xfrm flipH="1">
            <a:off x="4401473" y="4338475"/>
            <a:ext cx="162346" cy="394919"/>
          </a:xfrm>
          <a:custGeom>
            <a:avLst/>
            <a:gdLst>
              <a:gd name="T0" fmla="*/ 2147483647 w 21600"/>
              <a:gd name="T1" fmla="*/ 0 h 21187"/>
              <a:gd name="T2" fmla="*/ 2147483647 w 21600"/>
              <a:gd name="T3" fmla="*/ 2147483647 h 21187"/>
              <a:gd name="T4" fmla="*/ 0 w 21600"/>
              <a:gd name="T5" fmla="*/ 2147483647 h 21187"/>
              <a:gd name="T6" fmla="*/ 0 60000 65536"/>
              <a:gd name="T7" fmla="*/ 0 60000 65536"/>
              <a:gd name="T8" fmla="*/ 0 60000 65536"/>
              <a:gd name="T9" fmla="*/ 0 w 21600"/>
              <a:gd name="T10" fmla="*/ 0 h 21187"/>
              <a:gd name="T11" fmla="*/ 21600 w 21600"/>
              <a:gd name="T12" fmla="*/ 21187 h 21187"/>
            </a:gdLst>
            <a:ahLst/>
            <a:cxnLst>
              <a:cxn ang="T6">
                <a:pos x="T0" y="T1"/>
              </a:cxn>
              <a:cxn ang="T7">
                <a:pos x="T2" y="T3"/>
              </a:cxn>
              <a:cxn ang="T8">
                <a:pos x="T4" y="T5"/>
              </a:cxn>
            </a:cxnLst>
            <a:rect l="T9" t="T10" r="T11" b="T12"/>
            <a:pathLst>
              <a:path w="21600" h="21187" fill="none" extrusionOk="0">
                <a:moveTo>
                  <a:pt x="4200" y="-1"/>
                </a:moveTo>
                <a:cubicBezTo>
                  <a:pt x="14313" y="2004"/>
                  <a:pt x="21600" y="10876"/>
                  <a:pt x="21600" y="21187"/>
                </a:cubicBezTo>
              </a:path>
              <a:path w="21600" h="21187" stroke="0" extrusionOk="0">
                <a:moveTo>
                  <a:pt x="4200" y="-1"/>
                </a:moveTo>
                <a:cubicBezTo>
                  <a:pt x="14313" y="2004"/>
                  <a:pt x="21600" y="10876"/>
                  <a:pt x="21600" y="21187"/>
                </a:cubicBezTo>
                <a:lnTo>
                  <a:pt x="0" y="21187"/>
                </a:lnTo>
                <a:close/>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31" name="Object 6"/>
          <p:cNvGraphicFramePr>
            <a:graphicFrameLocks noChangeAspect="1"/>
          </p:cNvGraphicFramePr>
          <p:nvPr>
            <p:extLst>
              <p:ext uri="{D42A27DB-BD31-4B8C-83A1-F6EECF244321}">
                <p14:modId xmlns:p14="http://schemas.microsoft.com/office/powerpoint/2010/main" val="2729413767"/>
              </p:ext>
            </p:extLst>
          </p:nvPr>
        </p:nvGraphicFramePr>
        <p:xfrm>
          <a:off x="4151372" y="4274850"/>
          <a:ext cx="250101" cy="377366"/>
        </p:xfrm>
        <a:graphic>
          <a:graphicData uri="http://schemas.openxmlformats.org/presentationml/2006/ole">
            <mc:AlternateContent xmlns:mc="http://schemas.openxmlformats.org/markup-compatibility/2006">
              <mc:Choice xmlns:v="urn:schemas-microsoft-com:vml" Requires="v">
                <p:oleObj spid="_x0000_s1533060" name="Equation" r:id="rId14" imgW="127000" imgH="190500" progId="Equation.DSMT4">
                  <p:embed/>
                </p:oleObj>
              </mc:Choice>
              <mc:Fallback>
                <p:oleObj name="Equation" r:id="rId14" imgW="127000" imgH="1905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1372" y="4274850"/>
                        <a:ext cx="250101" cy="3773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3" name="Line 16"/>
          <p:cNvSpPr>
            <a:spLocks noChangeShapeType="1"/>
          </p:cNvSpPr>
          <p:nvPr/>
        </p:nvSpPr>
        <p:spPr bwMode="auto">
          <a:xfrm flipH="1">
            <a:off x="4285050" y="4853848"/>
            <a:ext cx="0" cy="1051651"/>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16"/>
          <p:cNvSpPr>
            <a:spLocks noChangeShapeType="1"/>
          </p:cNvSpPr>
          <p:nvPr/>
        </p:nvSpPr>
        <p:spPr bwMode="auto">
          <a:xfrm flipH="1" flipV="1">
            <a:off x="3474315" y="5239974"/>
            <a:ext cx="0" cy="1041198"/>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16"/>
          <p:cNvSpPr>
            <a:spLocks noChangeShapeType="1"/>
          </p:cNvSpPr>
          <p:nvPr/>
        </p:nvSpPr>
        <p:spPr bwMode="auto">
          <a:xfrm flipV="1">
            <a:off x="2458315" y="5164102"/>
            <a:ext cx="937104" cy="0"/>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Freeform 3"/>
          <p:cNvSpPr/>
          <p:nvPr/>
        </p:nvSpPr>
        <p:spPr>
          <a:xfrm>
            <a:off x="6553200" y="2146300"/>
            <a:ext cx="95485" cy="152400"/>
          </a:xfrm>
          <a:custGeom>
            <a:avLst/>
            <a:gdLst>
              <a:gd name="connsiteX0" fmla="*/ 0 w 95485"/>
              <a:gd name="connsiteY0" fmla="*/ 0 h 152400"/>
              <a:gd name="connsiteX1" fmla="*/ 88900 w 95485"/>
              <a:gd name="connsiteY1" fmla="*/ 76200 h 152400"/>
              <a:gd name="connsiteX2" fmla="*/ 88900 w 95485"/>
              <a:gd name="connsiteY2" fmla="*/ 152400 h 152400"/>
            </a:gdLst>
            <a:ahLst/>
            <a:cxnLst>
              <a:cxn ang="0">
                <a:pos x="connsiteX0" y="connsiteY0"/>
              </a:cxn>
              <a:cxn ang="0">
                <a:pos x="connsiteX1" y="connsiteY1"/>
              </a:cxn>
              <a:cxn ang="0">
                <a:pos x="connsiteX2" y="connsiteY2"/>
              </a:cxn>
            </a:cxnLst>
            <a:rect l="l" t="t" r="r" b="b"/>
            <a:pathLst>
              <a:path w="95485" h="152400">
                <a:moveTo>
                  <a:pt x="0" y="0"/>
                </a:moveTo>
                <a:cubicBezTo>
                  <a:pt x="37041" y="25400"/>
                  <a:pt x="74083" y="50800"/>
                  <a:pt x="88900" y="76200"/>
                </a:cubicBezTo>
                <a:cubicBezTo>
                  <a:pt x="103717" y="101600"/>
                  <a:pt x="88900" y="152400"/>
                  <a:pt x="88900" y="15240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0" name="Object 5"/>
          <p:cNvGraphicFramePr>
            <a:graphicFrameLocks noChangeAspect="1"/>
          </p:cNvGraphicFramePr>
          <p:nvPr>
            <p:extLst>
              <p:ext uri="{D42A27DB-BD31-4B8C-83A1-F6EECF244321}">
                <p14:modId xmlns:p14="http://schemas.microsoft.com/office/powerpoint/2010/main" val="943021904"/>
              </p:ext>
            </p:extLst>
          </p:nvPr>
        </p:nvGraphicFramePr>
        <p:xfrm>
          <a:off x="3536594" y="5208422"/>
          <a:ext cx="252295" cy="353234"/>
        </p:xfrm>
        <a:graphic>
          <a:graphicData uri="http://schemas.openxmlformats.org/presentationml/2006/ole">
            <mc:AlternateContent xmlns:mc="http://schemas.openxmlformats.org/markup-compatibility/2006">
              <mc:Choice xmlns:v="urn:schemas-microsoft-com:vml" Requires="v">
                <p:oleObj spid="_x0000_s1533061" name="Equation" r:id="rId15" imgW="127000" imgH="177800" progId="Equation.DSMT4">
                  <p:embed/>
                </p:oleObj>
              </mc:Choice>
              <mc:Fallback>
                <p:oleObj name="Equation" r:id="rId15" imgW="127000" imgH="177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6594" y="5208422"/>
                        <a:ext cx="252295" cy="3532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1" name="Line 19"/>
          <p:cNvSpPr>
            <a:spLocks noChangeShapeType="1"/>
          </p:cNvSpPr>
          <p:nvPr/>
        </p:nvSpPr>
        <p:spPr bwMode="auto">
          <a:xfrm>
            <a:off x="2921972" y="5530940"/>
            <a:ext cx="886320" cy="0"/>
          </a:xfrm>
          <a:prstGeom prst="line">
            <a:avLst/>
          </a:prstGeom>
          <a:noFill/>
          <a:ln w="12700"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43" name="Object 5"/>
          <p:cNvGraphicFramePr>
            <a:graphicFrameLocks noChangeAspect="1"/>
          </p:cNvGraphicFramePr>
          <p:nvPr>
            <p:extLst>
              <p:ext uri="{D42A27DB-BD31-4B8C-83A1-F6EECF244321}">
                <p14:modId xmlns:p14="http://schemas.microsoft.com/office/powerpoint/2010/main" val="2707041546"/>
              </p:ext>
            </p:extLst>
          </p:nvPr>
        </p:nvGraphicFramePr>
        <p:xfrm>
          <a:off x="4287838" y="5305425"/>
          <a:ext cx="606425" cy="404813"/>
        </p:xfrm>
        <a:graphic>
          <a:graphicData uri="http://schemas.openxmlformats.org/presentationml/2006/ole">
            <mc:AlternateContent xmlns:mc="http://schemas.openxmlformats.org/markup-compatibility/2006">
              <mc:Choice xmlns:v="urn:schemas-microsoft-com:vml" Requires="v">
                <p:oleObj spid="_x0000_s1533062" name="Equation" r:id="rId16" imgW="304800" imgH="203200" progId="Equation.DSMT4">
                  <p:embed/>
                </p:oleObj>
              </mc:Choice>
              <mc:Fallback>
                <p:oleObj name="Equation" r:id="rId16" imgW="304800" imgH="203200" progId="Equation.DSMT4">
                  <p:embed/>
                  <p:pic>
                    <p:nvPicPr>
                      <p:cNvPr id="0" name=""/>
                      <p:cNvPicPr>
                        <a:picLocks noChangeAspect="1" noChangeArrowheads="1"/>
                      </p:cNvPicPr>
                      <p:nvPr/>
                    </p:nvPicPr>
                    <p:blipFill>
                      <a:blip r:embed="rId17"/>
                      <a:srcRect/>
                      <a:stretch>
                        <a:fillRect/>
                      </a:stretch>
                    </p:blipFill>
                    <p:spPr bwMode="auto">
                      <a:xfrm>
                        <a:off x="4287838" y="5305425"/>
                        <a:ext cx="606425" cy="404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4" name="Object 5"/>
          <p:cNvGraphicFramePr>
            <a:graphicFrameLocks noChangeAspect="1"/>
          </p:cNvGraphicFramePr>
          <p:nvPr>
            <p:extLst>
              <p:ext uri="{D42A27DB-BD31-4B8C-83A1-F6EECF244321}">
                <p14:modId xmlns:p14="http://schemas.microsoft.com/office/powerpoint/2010/main" val="4042126516"/>
              </p:ext>
            </p:extLst>
          </p:nvPr>
        </p:nvGraphicFramePr>
        <p:xfrm>
          <a:off x="4194175" y="3644900"/>
          <a:ext cx="277813" cy="303213"/>
        </p:xfrm>
        <a:graphic>
          <a:graphicData uri="http://schemas.openxmlformats.org/presentationml/2006/ole">
            <mc:AlternateContent xmlns:mc="http://schemas.openxmlformats.org/markup-compatibility/2006">
              <mc:Choice xmlns:v="urn:schemas-microsoft-com:vml" Requires="v">
                <p:oleObj spid="_x0000_s1533063" name="Equation" r:id="rId18" imgW="139700" imgH="152400" progId="Equation.DSMT4">
                  <p:embed/>
                </p:oleObj>
              </mc:Choice>
              <mc:Fallback>
                <p:oleObj name="Equation" r:id="rId18" imgW="139700" imgH="152400" progId="Equation.DSMT4">
                  <p:embed/>
                  <p:pic>
                    <p:nvPicPr>
                      <p:cNvPr id="0" name=""/>
                      <p:cNvPicPr>
                        <a:picLocks noChangeAspect="1" noChangeArrowheads="1"/>
                      </p:cNvPicPr>
                      <p:nvPr/>
                    </p:nvPicPr>
                    <p:blipFill>
                      <a:blip r:embed="rId19"/>
                      <a:srcRect/>
                      <a:stretch>
                        <a:fillRect/>
                      </a:stretch>
                    </p:blipFill>
                    <p:spPr bwMode="auto">
                      <a:xfrm>
                        <a:off x="4194175" y="3644900"/>
                        <a:ext cx="277813" cy="303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5" name="Object 5"/>
          <p:cNvGraphicFramePr>
            <a:graphicFrameLocks noChangeAspect="1"/>
          </p:cNvGraphicFramePr>
          <p:nvPr>
            <p:extLst>
              <p:ext uri="{D42A27DB-BD31-4B8C-83A1-F6EECF244321}">
                <p14:modId xmlns:p14="http://schemas.microsoft.com/office/powerpoint/2010/main" val="3233434321"/>
              </p:ext>
            </p:extLst>
          </p:nvPr>
        </p:nvGraphicFramePr>
        <p:xfrm>
          <a:off x="2586038" y="4746625"/>
          <a:ext cx="328612" cy="303213"/>
        </p:xfrm>
        <a:graphic>
          <a:graphicData uri="http://schemas.openxmlformats.org/presentationml/2006/ole">
            <mc:AlternateContent xmlns:mc="http://schemas.openxmlformats.org/markup-compatibility/2006">
              <mc:Choice xmlns:v="urn:schemas-microsoft-com:vml" Requires="v">
                <p:oleObj spid="_x0000_s1533064" name="Equation" r:id="rId20" imgW="165100" imgH="152400" progId="Equation.DSMT4">
                  <p:embed/>
                </p:oleObj>
              </mc:Choice>
              <mc:Fallback>
                <p:oleObj name="Equation" r:id="rId20" imgW="165100" imgH="152400" progId="Equation.DSMT4">
                  <p:embed/>
                  <p:pic>
                    <p:nvPicPr>
                      <p:cNvPr id="0" name=""/>
                      <p:cNvPicPr>
                        <a:picLocks noChangeAspect="1" noChangeArrowheads="1"/>
                      </p:cNvPicPr>
                      <p:nvPr/>
                    </p:nvPicPr>
                    <p:blipFill>
                      <a:blip r:embed="rId21"/>
                      <a:srcRect/>
                      <a:stretch>
                        <a:fillRect/>
                      </a:stretch>
                    </p:blipFill>
                    <p:spPr bwMode="auto">
                      <a:xfrm>
                        <a:off x="2586038" y="4746625"/>
                        <a:ext cx="328612" cy="303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6" name="Object 5"/>
          <p:cNvGraphicFramePr>
            <a:graphicFrameLocks noChangeAspect="1"/>
          </p:cNvGraphicFramePr>
          <p:nvPr>
            <p:extLst>
              <p:ext uri="{D42A27DB-BD31-4B8C-83A1-F6EECF244321}">
                <p14:modId xmlns:p14="http://schemas.microsoft.com/office/powerpoint/2010/main" val="4082119753"/>
              </p:ext>
            </p:extLst>
          </p:nvPr>
        </p:nvGraphicFramePr>
        <p:xfrm>
          <a:off x="3549650" y="5753100"/>
          <a:ext cx="303213" cy="303213"/>
        </p:xfrm>
        <a:graphic>
          <a:graphicData uri="http://schemas.openxmlformats.org/presentationml/2006/ole">
            <mc:AlternateContent xmlns:mc="http://schemas.openxmlformats.org/markup-compatibility/2006">
              <mc:Choice xmlns:v="urn:schemas-microsoft-com:vml" Requires="v">
                <p:oleObj spid="_x0000_s1533065" name="Equation" r:id="rId22" imgW="152400" imgH="152400" progId="Equation.DSMT4">
                  <p:embed/>
                </p:oleObj>
              </mc:Choice>
              <mc:Fallback>
                <p:oleObj name="Equation" r:id="rId22" imgW="152400" imgH="152400" progId="Equation.DSMT4">
                  <p:embed/>
                  <p:pic>
                    <p:nvPicPr>
                      <p:cNvPr id="0" name=""/>
                      <p:cNvPicPr>
                        <a:picLocks noChangeAspect="1" noChangeArrowheads="1"/>
                      </p:cNvPicPr>
                      <p:nvPr/>
                    </p:nvPicPr>
                    <p:blipFill>
                      <a:blip r:embed="rId23"/>
                      <a:srcRect/>
                      <a:stretch>
                        <a:fillRect/>
                      </a:stretch>
                    </p:blipFill>
                    <p:spPr bwMode="auto">
                      <a:xfrm>
                        <a:off x="3549650" y="5753100"/>
                        <a:ext cx="303213" cy="303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47.)</a:t>
            </a:r>
          </a:p>
        </p:txBody>
      </p:sp>
      <p:graphicFrame>
        <p:nvGraphicFramePr>
          <p:cNvPr id="37" name="Object 5"/>
          <p:cNvGraphicFramePr>
            <a:graphicFrameLocks noChangeAspect="1"/>
          </p:cNvGraphicFramePr>
          <p:nvPr>
            <p:extLst>
              <p:ext uri="{D42A27DB-BD31-4B8C-83A1-F6EECF244321}">
                <p14:modId xmlns:p14="http://schemas.microsoft.com/office/powerpoint/2010/main" val="2071116791"/>
              </p:ext>
            </p:extLst>
          </p:nvPr>
        </p:nvGraphicFramePr>
        <p:xfrm>
          <a:off x="4017298" y="1024564"/>
          <a:ext cx="409575" cy="358775"/>
        </p:xfrm>
        <a:graphic>
          <a:graphicData uri="http://schemas.openxmlformats.org/presentationml/2006/ole">
            <mc:AlternateContent xmlns:mc="http://schemas.openxmlformats.org/markup-compatibility/2006">
              <mc:Choice xmlns:v="urn:schemas-microsoft-com:vml" Requires="v">
                <p:oleObj spid="_x0000_s1533066" name="Equation" r:id="rId24" imgW="228600" imgH="203200" progId="Equation.DSMT4">
                  <p:embed/>
                </p:oleObj>
              </mc:Choice>
              <mc:Fallback>
                <p:oleObj name="Equation" r:id="rId24" imgW="228600" imgH="203200" progId="Equation.DSMT4">
                  <p:embed/>
                  <p:pic>
                    <p:nvPicPr>
                      <p:cNvPr id="0" name=""/>
                      <p:cNvPicPr>
                        <a:picLocks noChangeAspect="1" noChangeArrowheads="1"/>
                      </p:cNvPicPr>
                      <p:nvPr/>
                    </p:nvPicPr>
                    <p:blipFill>
                      <a:blip r:embed="rId25"/>
                      <a:srcRect/>
                      <a:stretch>
                        <a:fillRect/>
                      </a:stretch>
                    </p:blipFill>
                    <p:spPr bwMode="auto">
                      <a:xfrm>
                        <a:off x="4017298" y="1024564"/>
                        <a:ext cx="409575" cy="358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8" name="Object 5"/>
          <p:cNvGraphicFramePr>
            <a:graphicFrameLocks noChangeAspect="1"/>
          </p:cNvGraphicFramePr>
          <p:nvPr>
            <p:extLst>
              <p:ext uri="{D42A27DB-BD31-4B8C-83A1-F6EECF244321}">
                <p14:modId xmlns:p14="http://schemas.microsoft.com/office/powerpoint/2010/main" val="1629888467"/>
              </p:ext>
            </p:extLst>
          </p:nvPr>
        </p:nvGraphicFramePr>
        <p:xfrm>
          <a:off x="4172744" y="410527"/>
          <a:ext cx="407988" cy="358775"/>
        </p:xfrm>
        <a:graphic>
          <a:graphicData uri="http://schemas.openxmlformats.org/presentationml/2006/ole">
            <mc:AlternateContent xmlns:mc="http://schemas.openxmlformats.org/markup-compatibility/2006">
              <mc:Choice xmlns:v="urn:schemas-microsoft-com:vml" Requires="v">
                <p:oleObj spid="_x0000_s1533067" name="Equation" r:id="rId26" imgW="228600" imgH="203200" progId="Equation.DSMT4">
                  <p:embed/>
                </p:oleObj>
              </mc:Choice>
              <mc:Fallback>
                <p:oleObj name="Equation" r:id="rId26" imgW="228600" imgH="203200" progId="Equation.DSMT4">
                  <p:embed/>
                  <p:pic>
                    <p:nvPicPr>
                      <p:cNvPr id="0" name=""/>
                      <p:cNvPicPr>
                        <a:picLocks noChangeAspect="1" noChangeArrowheads="1"/>
                      </p:cNvPicPr>
                      <p:nvPr/>
                    </p:nvPicPr>
                    <p:blipFill>
                      <a:blip r:embed="rId27"/>
                      <a:srcRect/>
                      <a:stretch>
                        <a:fillRect/>
                      </a:stretch>
                    </p:blipFill>
                    <p:spPr bwMode="auto">
                      <a:xfrm>
                        <a:off x="4172744" y="410527"/>
                        <a:ext cx="407988" cy="358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9" name="Line 19"/>
          <p:cNvSpPr>
            <a:spLocks noChangeShapeType="1"/>
          </p:cNvSpPr>
          <p:nvPr/>
        </p:nvSpPr>
        <p:spPr bwMode="auto">
          <a:xfrm>
            <a:off x="8859960" y="1252087"/>
            <a:ext cx="0" cy="513634"/>
          </a:xfrm>
          <a:prstGeom prst="line">
            <a:avLst/>
          </a:prstGeom>
          <a:noFill/>
          <a:ln w="19050" cmpd="sng">
            <a:solidFill>
              <a:srgbClr val="000000"/>
            </a:solidFill>
            <a:prstDash val="solid"/>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Rectangle 14"/>
          <p:cNvSpPr>
            <a:spLocks/>
          </p:cNvSpPr>
          <p:nvPr/>
        </p:nvSpPr>
        <p:spPr bwMode="auto">
          <a:xfrm>
            <a:off x="8748761" y="1716236"/>
            <a:ext cx="222397" cy="207389"/>
          </a:xfrm>
          <a:prstGeom prst="rect">
            <a:avLst/>
          </a:prstGeom>
          <a:solidFill>
            <a:srgbClr val="FF0000"/>
          </a:solidFill>
          <a:ln w="25400">
            <a:solidFill>
              <a:srgbClr val="000000"/>
            </a:solidFill>
            <a:miter lim="800000"/>
            <a:headEnd/>
            <a:tailEnd/>
          </a:ln>
        </p:spPr>
        <p:txBody>
          <a:bodyPr wrap="none" anchor="ctr"/>
          <a:lstStyle/>
          <a:p>
            <a:endParaRPr lang="en-US"/>
          </a:p>
        </p:txBody>
      </p:sp>
      <p:sp>
        <p:nvSpPr>
          <p:cNvPr id="48" name="Line 16"/>
          <p:cNvSpPr>
            <a:spLocks noChangeShapeType="1"/>
          </p:cNvSpPr>
          <p:nvPr/>
        </p:nvSpPr>
        <p:spPr bwMode="auto">
          <a:xfrm flipH="1">
            <a:off x="5679437" y="4477347"/>
            <a:ext cx="0" cy="572492"/>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49" name="Object 5"/>
          <p:cNvGraphicFramePr>
            <a:graphicFrameLocks noChangeAspect="1"/>
          </p:cNvGraphicFramePr>
          <p:nvPr>
            <p:extLst>
              <p:ext uri="{D42A27DB-BD31-4B8C-83A1-F6EECF244321}">
                <p14:modId xmlns:p14="http://schemas.microsoft.com/office/powerpoint/2010/main" val="3111342552"/>
              </p:ext>
            </p:extLst>
          </p:nvPr>
        </p:nvGraphicFramePr>
        <p:xfrm>
          <a:off x="5702119" y="4561749"/>
          <a:ext cx="606425" cy="404813"/>
        </p:xfrm>
        <a:graphic>
          <a:graphicData uri="http://schemas.openxmlformats.org/presentationml/2006/ole">
            <mc:AlternateContent xmlns:mc="http://schemas.openxmlformats.org/markup-compatibility/2006">
              <mc:Choice xmlns:v="urn:schemas-microsoft-com:vml" Requires="v">
                <p:oleObj spid="_x0000_s1533068" name="Equation" r:id="rId28" imgW="304800" imgH="203200" progId="Equation.DSMT4">
                  <p:embed/>
                </p:oleObj>
              </mc:Choice>
              <mc:Fallback>
                <p:oleObj name="Equation" r:id="rId28" imgW="304800" imgH="203200" progId="Equation.DSMT4">
                  <p:embed/>
                  <p:pic>
                    <p:nvPicPr>
                      <p:cNvPr id="0" name=""/>
                      <p:cNvPicPr>
                        <a:picLocks noChangeAspect="1" noChangeArrowheads="1"/>
                      </p:cNvPicPr>
                      <p:nvPr/>
                    </p:nvPicPr>
                    <p:blipFill>
                      <a:blip r:embed="rId29"/>
                      <a:srcRect/>
                      <a:stretch>
                        <a:fillRect/>
                      </a:stretch>
                    </p:blipFill>
                    <p:spPr bwMode="auto">
                      <a:xfrm>
                        <a:off x="5702119" y="4561749"/>
                        <a:ext cx="606425" cy="404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15759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dissolve">
                                      <p:cBhvr>
                                        <p:cTn id="10" dur="500"/>
                                        <p:tgtEl>
                                          <p:spTgt spid="4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dissolve">
                                      <p:cBhvr>
                                        <p:cTn id="13" dur="500"/>
                                        <p:tgtEl>
                                          <p:spTgt spid="41"/>
                                        </p:tgtEl>
                                      </p:cBhvr>
                                    </p:animEffect>
                                  </p:childTnLst>
                                </p:cTn>
                              </p:par>
                              <p:par>
                                <p:cTn id="14" presetID="9"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dissolve">
                                      <p:cBhvr>
                                        <p:cTn id="16" dur="500"/>
                                        <p:tgtEl>
                                          <p:spTgt spid="4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ssolve">
                                      <p:cBhvr>
                                        <p:cTn id="19" dur="500"/>
                                        <p:tgtEl>
                                          <p:spTgt spid="35"/>
                                        </p:tgtEl>
                                      </p:cBhvr>
                                    </p:animEffect>
                                  </p:childTnLst>
                                </p:cTn>
                              </p:par>
                              <p:par>
                                <p:cTn id="20" presetID="9"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dissolve">
                                      <p:cBhvr>
                                        <p:cTn id="25" dur="500"/>
                                        <p:tgtEl>
                                          <p:spTgt spid="33"/>
                                        </p:tgtEl>
                                      </p:cBhvr>
                                    </p:animEffect>
                                  </p:childTnLst>
                                </p:cTn>
                              </p:par>
                              <p:par>
                                <p:cTn id="26" presetID="9"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dissolve">
                                      <p:cBhvr>
                                        <p:cTn id="28" dur="500"/>
                                        <p:tgtEl>
                                          <p:spTgt spid="4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dissolve">
                                      <p:cBhvr>
                                        <p:cTn id="31" dur="500"/>
                                        <p:tgtEl>
                                          <p:spTgt spid="30"/>
                                        </p:tgtEl>
                                      </p:cBhvr>
                                    </p:animEffect>
                                  </p:childTnLst>
                                </p:cTn>
                              </p:par>
                              <p:par>
                                <p:cTn id="32" presetID="9"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ssolve">
                                      <p:cBhvr>
                                        <p:cTn id="34" dur="500"/>
                                        <p:tgtEl>
                                          <p:spTgt spid="3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cTn>
                              </p:par>
                              <p:par>
                                <p:cTn id="38" presetID="9"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dissolve">
                                      <p:cBhvr>
                                        <p:cTn id="40" dur="500"/>
                                        <p:tgtEl>
                                          <p:spTgt spid="4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dissolve">
                                      <p:cBhvr>
                                        <p:cTn id="43" dur="500"/>
                                        <p:tgtEl>
                                          <p:spTgt spid="48"/>
                                        </p:tgtEl>
                                      </p:cBhvr>
                                    </p:animEffect>
                                  </p:childTnLst>
                                </p:cTn>
                              </p:par>
                              <p:par>
                                <p:cTn id="44" presetID="9"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dissolve">
                                      <p:cBhvr>
                                        <p:cTn id="4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3" grpId="0" animBg="1"/>
      <p:bldP spid="34" grpId="0" animBg="1"/>
      <p:bldP spid="35" grpId="0" animBg="1"/>
      <p:bldP spid="41" grpId="0" animBg="1"/>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5" name="Text Box 5"/>
          <p:cNvSpPr txBox="1">
            <a:spLocks/>
          </p:cNvSpPr>
          <p:nvPr/>
        </p:nvSpPr>
        <p:spPr bwMode="auto">
          <a:xfrm>
            <a:off x="314723" y="1037264"/>
            <a:ext cx="5616177"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 Derive</a:t>
            </a:r>
            <a:r>
              <a:rPr lang="en-US" sz="2000" dirty="0">
                <a:latin typeface="Times New Roman"/>
                <a:cs typeface="Times New Roman"/>
              </a:rPr>
              <a:t> an expression for the tension in the line.</a:t>
            </a: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37230" name="Rectangle 14"/>
          <p:cNvSpPr>
            <a:spLocks/>
          </p:cNvSpPr>
          <p:nvPr/>
        </p:nvSpPr>
        <p:spPr bwMode="auto">
          <a:xfrm rot="20376940">
            <a:off x="5883435" y="3099915"/>
            <a:ext cx="3088958" cy="160020"/>
          </a:xfrm>
          <a:prstGeom prst="rect">
            <a:avLst/>
          </a:prstGeom>
          <a:solidFill>
            <a:srgbClr val="20FF38"/>
          </a:solidFill>
          <a:ln w="25400">
            <a:solidFill>
              <a:srgbClr val="000000"/>
            </a:solidFill>
            <a:miter lim="800000"/>
            <a:headEnd/>
            <a:tailEnd/>
          </a:ln>
        </p:spPr>
        <p:txBody>
          <a:bodyPr wrap="none" lIns="82296" tIns="41148" rIns="82296" bIns="41148" anchor="ctr"/>
          <a:lstStyle/>
          <a:p>
            <a:endParaRPr lang="en-US"/>
          </a:p>
        </p:txBody>
      </p:sp>
      <p:sp>
        <p:nvSpPr>
          <p:cNvPr id="137231" name="AutoShape 15"/>
          <p:cNvSpPr>
            <a:spLocks/>
          </p:cNvSpPr>
          <p:nvPr/>
        </p:nvSpPr>
        <p:spPr bwMode="auto">
          <a:xfrm>
            <a:off x="6672900" y="3402969"/>
            <a:ext cx="81438" cy="81439"/>
          </a:xfrm>
          <a:custGeom>
            <a:avLst/>
            <a:gdLst>
              <a:gd name="T0" fmla="*/ 207746414 w 21600"/>
              <a:gd name="T1" fmla="*/ 0 h 21600"/>
              <a:gd name="T2" fmla="*/ 60841519 w 21600"/>
              <a:gd name="T3" fmla="*/ 60844223 h 21600"/>
              <a:gd name="T4" fmla="*/ 0 w 21600"/>
              <a:gd name="T5" fmla="*/ 207760988 h 21600"/>
              <a:gd name="T6" fmla="*/ 60841519 w 21600"/>
              <a:gd name="T7" fmla="*/ 354674695 h 21600"/>
              <a:gd name="T8" fmla="*/ 207746414 w 21600"/>
              <a:gd name="T9" fmla="*/ 415518919 h 21600"/>
              <a:gd name="T10" fmla="*/ 354646424 w 21600"/>
              <a:gd name="T11" fmla="*/ 354674695 h 21600"/>
              <a:gd name="T12" fmla="*/ 415487264 w 21600"/>
              <a:gd name="T13" fmla="*/ 207760988 h 21600"/>
              <a:gd name="T14" fmla="*/ 354646424 w 21600"/>
              <a:gd name="T15" fmla="*/ 6084422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chemeClr val="tx1"/>
            </a:solidFill>
            <a:round/>
            <a:headEnd/>
            <a:tailEnd/>
          </a:ln>
        </p:spPr>
        <p:txBody>
          <a:bodyPr wrap="none" lIns="82296" tIns="41148" rIns="82296" bIns="41148" anchor="ctr"/>
          <a:lstStyle/>
          <a:p>
            <a:endParaRPr lang="en-US"/>
          </a:p>
        </p:txBody>
      </p:sp>
      <p:sp>
        <p:nvSpPr>
          <p:cNvPr id="27" name="Line 16"/>
          <p:cNvSpPr>
            <a:spLocks noChangeShapeType="1"/>
          </p:cNvSpPr>
          <p:nvPr/>
        </p:nvSpPr>
        <p:spPr bwMode="auto">
          <a:xfrm flipH="1" flipV="1">
            <a:off x="6917372" y="1903838"/>
            <a:ext cx="1148369" cy="929550"/>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Arc 17"/>
          <p:cNvSpPr>
            <a:spLocks/>
          </p:cNvSpPr>
          <p:nvPr/>
        </p:nvSpPr>
        <p:spPr bwMode="auto">
          <a:xfrm flipH="1">
            <a:off x="7635846" y="2622814"/>
            <a:ext cx="162346" cy="394919"/>
          </a:xfrm>
          <a:custGeom>
            <a:avLst/>
            <a:gdLst>
              <a:gd name="T0" fmla="*/ 2147483647 w 21600"/>
              <a:gd name="T1" fmla="*/ 0 h 21187"/>
              <a:gd name="T2" fmla="*/ 2147483647 w 21600"/>
              <a:gd name="T3" fmla="*/ 2147483647 h 21187"/>
              <a:gd name="T4" fmla="*/ 0 w 21600"/>
              <a:gd name="T5" fmla="*/ 2147483647 h 21187"/>
              <a:gd name="T6" fmla="*/ 0 60000 65536"/>
              <a:gd name="T7" fmla="*/ 0 60000 65536"/>
              <a:gd name="T8" fmla="*/ 0 60000 65536"/>
              <a:gd name="T9" fmla="*/ 0 w 21600"/>
              <a:gd name="T10" fmla="*/ 0 h 21187"/>
              <a:gd name="T11" fmla="*/ 21600 w 21600"/>
              <a:gd name="T12" fmla="*/ 21187 h 21187"/>
            </a:gdLst>
            <a:ahLst/>
            <a:cxnLst>
              <a:cxn ang="T6">
                <a:pos x="T0" y="T1"/>
              </a:cxn>
              <a:cxn ang="T7">
                <a:pos x="T2" y="T3"/>
              </a:cxn>
              <a:cxn ang="T8">
                <a:pos x="T4" y="T5"/>
              </a:cxn>
            </a:cxnLst>
            <a:rect l="T9" t="T10" r="T11" b="T12"/>
            <a:pathLst>
              <a:path w="21600" h="21187" fill="none" extrusionOk="0">
                <a:moveTo>
                  <a:pt x="4200" y="-1"/>
                </a:moveTo>
                <a:cubicBezTo>
                  <a:pt x="14313" y="2004"/>
                  <a:pt x="21600" y="10876"/>
                  <a:pt x="21600" y="21187"/>
                </a:cubicBezTo>
              </a:path>
              <a:path w="21600" h="21187" stroke="0" extrusionOk="0">
                <a:moveTo>
                  <a:pt x="4200" y="-1"/>
                </a:moveTo>
                <a:cubicBezTo>
                  <a:pt x="14313" y="2004"/>
                  <a:pt x="21600" y="10876"/>
                  <a:pt x="21600" y="21187"/>
                </a:cubicBezTo>
                <a:lnTo>
                  <a:pt x="0" y="21187"/>
                </a:lnTo>
                <a:close/>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31" name="Object 6"/>
          <p:cNvGraphicFramePr>
            <a:graphicFrameLocks noChangeAspect="1"/>
          </p:cNvGraphicFramePr>
          <p:nvPr>
            <p:extLst>
              <p:ext uri="{D42A27DB-BD31-4B8C-83A1-F6EECF244321}">
                <p14:modId xmlns:p14="http://schemas.microsoft.com/office/powerpoint/2010/main" val="667640475"/>
              </p:ext>
            </p:extLst>
          </p:nvPr>
        </p:nvGraphicFramePr>
        <p:xfrm>
          <a:off x="7385745" y="2559189"/>
          <a:ext cx="250101" cy="377366"/>
        </p:xfrm>
        <a:graphic>
          <a:graphicData uri="http://schemas.openxmlformats.org/presentationml/2006/ole">
            <mc:AlternateContent xmlns:mc="http://schemas.openxmlformats.org/markup-compatibility/2006">
              <mc:Choice xmlns:v="urn:schemas-microsoft-com:vml" Requires="v">
                <p:oleObj spid="_x0000_s1460342" name="Equation" r:id="rId4" imgW="127000" imgH="190500" progId="Equation.DSMT4">
                  <p:embed/>
                </p:oleObj>
              </mc:Choice>
              <mc:Fallback>
                <p:oleObj name="Equation" r:id="rId4" imgW="127000" imgH="1905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5745" y="2559189"/>
                        <a:ext cx="250101" cy="3773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4" name="Object 5"/>
          <p:cNvGraphicFramePr>
            <a:graphicFrameLocks noChangeAspect="1"/>
          </p:cNvGraphicFramePr>
          <p:nvPr>
            <p:extLst>
              <p:ext uri="{D42A27DB-BD31-4B8C-83A1-F6EECF244321}">
                <p14:modId xmlns:p14="http://schemas.microsoft.com/office/powerpoint/2010/main" val="3005503737"/>
              </p:ext>
            </p:extLst>
          </p:nvPr>
        </p:nvGraphicFramePr>
        <p:xfrm>
          <a:off x="7428548" y="1916539"/>
          <a:ext cx="277813" cy="303213"/>
        </p:xfrm>
        <a:graphic>
          <a:graphicData uri="http://schemas.openxmlformats.org/presentationml/2006/ole">
            <mc:AlternateContent xmlns:mc="http://schemas.openxmlformats.org/markup-compatibility/2006">
              <mc:Choice xmlns:v="urn:schemas-microsoft-com:vml" Requires="v">
                <p:oleObj spid="_x0000_s1460343" name="Equation" r:id="rId6" imgW="139700" imgH="152400" progId="Equation.DSMT4">
                  <p:embed/>
                </p:oleObj>
              </mc:Choice>
              <mc:Fallback>
                <p:oleObj name="Equation" r:id="rId6" imgW="139700" imgH="152400" progId="Equation.DSMT4">
                  <p:embed/>
                  <p:pic>
                    <p:nvPicPr>
                      <p:cNvPr id="0" name=""/>
                      <p:cNvPicPr>
                        <a:picLocks noChangeAspect="1" noChangeArrowheads="1"/>
                      </p:cNvPicPr>
                      <p:nvPr/>
                    </p:nvPicPr>
                    <p:blipFill>
                      <a:blip r:embed="rId7"/>
                      <a:srcRect/>
                      <a:stretch>
                        <a:fillRect/>
                      </a:stretch>
                    </p:blipFill>
                    <p:spPr bwMode="auto">
                      <a:xfrm>
                        <a:off x="7428548" y="1916539"/>
                        <a:ext cx="277813" cy="303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 name="Text Box 5"/>
          <p:cNvSpPr txBox="1">
            <a:spLocks/>
          </p:cNvSpPr>
          <p:nvPr/>
        </p:nvSpPr>
        <p:spPr bwMode="auto">
          <a:xfrm>
            <a:off x="644923" y="1490146"/>
            <a:ext cx="4668559" cy="2237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 clever thing </a:t>
            </a:r>
            <a:r>
              <a:rPr lang="en-US" sz="2000" dirty="0">
                <a:latin typeface="Times New Roman"/>
                <a:cs typeface="Times New Roman"/>
              </a:rPr>
              <a:t>to do here is to </a:t>
            </a:r>
            <a:r>
              <a:rPr lang="en-US" sz="2000" dirty="0">
                <a:solidFill>
                  <a:srgbClr val="0000FF"/>
                </a:solidFill>
                <a:latin typeface="Times New Roman"/>
                <a:cs typeface="Times New Roman"/>
              </a:rPr>
              <a:t>sum the torques about the pin</a:t>
            </a:r>
            <a:r>
              <a:rPr lang="en-US" sz="2000" dirty="0">
                <a:latin typeface="Times New Roman"/>
                <a:cs typeface="Times New Roman"/>
              </a:rPr>
              <a:t>.  That will eliminate both </a:t>
            </a:r>
            <a:r>
              <a:rPr lang="en-US" sz="2000" i="1" dirty="0">
                <a:solidFill>
                  <a:srgbClr val="FF0000"/>
                </a:solidFill>
                <a:latin typeface="Times New Roman"/>
                <a:cs typeface="Times New Roman"/>
              </a:rPr>
              <a:t>H</a:t>
            </a:r>
            <a:r>
              <a:rPr lang="en-US" sz="2000" i="1" dirty="0">
                <a:latin typeface="Times New Roman"/>
                <a:cs typeface="Times New Roman"/>
              </a:rPr>
              <a:t> </a:t>
            </a:r>
            <a:r>
              <a:rPr lang="en-US" sz="2000" dirty="0">
                <a:latin typeface="Times New Roman"/>
                <a:cs typeface="Times New Roman"/>
              </a:rPr>
              <a:t>and </a:t>
            </a:r>
            <a:r>
              <a:rPr lang="en-US" sz="2000" i="1" dirty="0">
                <a:solidFill>
                  <a:srgbClr val="FF0000"/>
                </a:solidFill>
                <a:latin typeface="Times New Roman"/>
                <a:cs typeface="Times New Roman"/>
              </a:rPr>
              <a:t>V</a:t>
            </a:r>
            <a:r>
              <a:rPr lang="en-US" sz="2000" i="1" dirty="0">
                <a:latin typeface="Times New Roman"/>
                <a:cs typeface="Times New Roman"/>
              </a:rPr>
              <a:t> </a:t>
            </a:r>
            <a:r>
              <a:rPr lang="en-US" sz="2000" dirty="0">
                <a:latin typeface="Times New Roman"/>
                <a:cs typeface="Times New Roman"/>
              </a:rPr>
              <a:t>leaving you with only one unknown, </a:t>
            </a:r>
            <a:r>
              <a:rPr lang="en-US" sz="2000" i="1" dirty="0">
                <a:solidFill>
                  <a:srgbClr val="FF0000"/>
                </a:solidFill>
                <a:latin typeface="Times New Roman"/>
                <a:cs typeface="Times New Roman"/>
              </a:rPr>
              <a:t>T</a:t>
            </a:r>
            <a:r>
              <a:rPr lang="en-US" sz="2000" dirty="0">
                <a:latin typeface="Times New Roman"/>
                <a:cs typeface="Times New Roman"/>
              </a:rPr>
              <a:t>.  What’s even more clever is to use the </a:t>
            </a:r>
            <a:r>
              <a:rPr lang="en-US" sz="2000" i="1" dirty="0">
                <a:solidFill>
                  <a:srgbClr val="0000FF"/>
                </a:solidFill>
                <a:latin typeface="Times New Roman"/>
                <a:cs typeface="Times New Roman"/>
              </a:rPr>
              <a:t>F-perpendicular approach </a:t>
            </a:r>
            <a:r>
              <a:rPr lang="en-US" sz="2000" dirty="0">
                <a:latin typeface="Times New Roman"/>
                <a:cs typeface="Times New Roman"/>
              </a:rPr>
              <a:t>on </a:t>
            </a:r>
            <a:r>
              <a:rPr lang="en-US" sz="2000" i="1" dirty="0">
                <a:solidFill>
                  <a:srgbClr val="0000FF"/>
                </a:solidFill>
                <a:latin typeface="Times New Roman"/>
                <a:cs typeface="Times New Roman"/>
              </a:rPr>
              <a:t>T</a:t>
            </a:r>
            <a:r>
              <a:rPr lang="en-US" sz="2000" i="1" dirty="0">
                <a:latin typeface="Times New Roman"/>
                <a:cs typeface="Times New Roman"/>
              </a:rPr>
              <a:t> </a:t>
            </a:r>
            <a:r>
              <a:rPr lang="en-US" sz="2000" dirty="0">
                <a:latin typeface="Times New Roman"/>
                <a:cs typeface="Times New Roman"/>
              </a:rPr>
              <a:t>as that component is REALLY easy to determine (given    ).</a:t>
            </a:r>
          </a:p>
        </p:txBody>
      </p:sp>
      <p:graphicFrame>
        <p:nvGraphicFramePr>
          <p:cNvPr id="37" name="Object 6"/>
          <p:cNvGraphicFramePr>
            <a:graphicFrameLocks noChangeAspect="1"/>
          </p:cNvGraphicFramePr>
          <p:nvPr>
            <p:extLst>
              <p:ext uri="{D42A27DB-BD31-4B8C-83A1-F6EECF244321}">
                <p14:modId xmlns:p14="http://schemas.microsoft.com/office/powerpoint/2010/main" val="3863819426"/>
              </p:ext>
            </p:extLst>
          </p:nvPr>
        </p:nvGraphicFramePr>
        <p:xfrm>
          <a:off x="2475402" y="3375716"/>
          <a:ext cx="250101" cy="377366"/>
        </p:xfrm>
        <a:graphic>
          <a:graphicData uri="http://schemas.openxmlformats.org/presentationml/2006/ole">
            <mc:AlternateContent xmlns:mc="http://schemas.openxmlformats.org/markup-compatibility/2006">
              <mc:Choice xmlns:v="urn:schemas-microsoft-com:vml" Requires="v">
                <p:oleObj spid="_x0000_s1460344" name="Equation" r:id="rId8" imgW="127000" imgH="190500" progId="Equation.DSMT4">
                  <p:embed/>
                </p:oleObj>
              </mc:Choice>
              <mc:Fallback>
                <p:oleObj name="Equation" r:id="rId8" imgW="127000" imgH="190500" progId="Equation.DSMT4">
                  <p:embed/>
                  <p:pic>
                    <p:nvPicPr>
                      <p:cNvPr id="0" name=""/>
                      <p:cNvPicPr>
                        <a:picLocks noChangeAspect="1" noChangeArrowheads="1"/>
                      </p:cNvPicPr>
                      <p:nvPr/>
                    </p:nvPicPr>
                    <p:blipFill>
                      <a:blip r:embed="rId9"/>
                      <a:srcRect/>
                      <a:stretch>
                        <a:fillRect/>
                      </a:stretch>
                    </p:blipFill>
                    <p:spPr bwMode="auto">
                      <a:xfrm>
                        <a:off x="2475402" y="3375716"/>
                        <a:ext cx="250101" cy="3773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7" name="Object 5"/>
          <p:cNvGraphicFramePr>
            <a:graphicFrameLocks noChangeAspect="1"/>
          </p:cNvGraphicFramePr>
          <p:nvPr>
            <p:extLst>
              <p:ext uri="{D42A27DB-BD31-4B8C-83A1-F6EECF244321}">
                <p14:modId xmlns:p14="http://schemas.microsoft.com/office/powerpoint/2010/main" val="995876488"/>
              </p:ext>
            </p:extLst>
          </p:nvPr>
        </p:nvGraphicFramePr>
        <p:xfrm>
          <a:off x="6492717" y="5684043"/>
          <a:ext cx="1405803" cy="493713"/>
        </p:xfrm>
        <a:graphic>
          <a:graphicData uri="http://schemas.openxmlformats.org/presentationml/2006/ole">
            <mc:AlternateContent xmlns:mc="http://schemas.openxmlformats.org/markup-compatibility/2006">
              <mc:Choice xmlns:v="urn:schemas-microsoft-com:vml" Requires="v">
                <p:oleObj spid="_x0000_s1460345" name="Equation" r:id="rId10" imgW="838200" imgH="292100" progId="Equation.DSMT4">
                  <p:embed/>
                </p:oleObj>
              </mc:Choice>
              <mc:Fallback>
                <p:oleObj name="Equation" r:id="rId10" imgW="838200" imgH="292100" progId="Equation.DSMT4">
                  <p:embed/>
                  <p:pic>
                    <p:nvPicPr>
                      <p:cNvPr id="0" name=""/>
                      <p:cNvPicPr>
                        <a:picLocks noChangeAspect="1" noChangeArrowheads="1"/>
                      </p:cNvPicPr>
                      <p:nvPr/>
                    </p:nvPicPr>
                    <p:blipFill>
                      <a:blip r:embed="rId11"/>
                      <a:srcRect/>
                      <a:stretch>
                        <a:fillRect/>
                      </a:stretch>
                    </p:blipFill>
                    <p:spPr bwMode="auto">
                      <a:xfrm>
                        <a:off x="6492717" y="5684043"/>
                        <a:ext cx="1405803" cy="493713"/>
                      </a:xfrm>
                      <a:prstGeom prst="rect">
                        <a:avLst/>
                      </a:prstGeom>
                      <a:noFill/>
                      <a:ln>
                        <a:noFill/>
                      </a:ln>
                      <a:effectLst/>
                    </p:spPr>
                  </p:pic>
                </p:oleObj>
              </mc:Fallback>
            </mc:AlternateContent>
          </a:graphicData>
        </a:graphic>
      </p:graphicFrame>
      <p:sp>
        <p:nvSpPr>
          <p:cNvPr id="58" name="Line 16"/>
          <p:cNvSpPr>
            <a:spLocks noChangeShapeType="1"/>
          </p:cNvSpPr>
          <p:nvPr/>
        </p:nvSpPr>
        <p:spPr bwMode="auto">
          <a:xfrm flipH="1" flipV="1">
            <a:off x="7002305" y="2063721"/>
            <a:ext cx="383440" cy="1006476"/>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9" name="Object 5"/>
          <p:cNvGraphicFramePr>
            <a:graphicFrameLocks noChangeAspect="1"/>
          </p:cNvGraphicFramePr>
          <p:nvPr>
            <p:extLst>
              <p:ext uri="{D42A27DB-BD31-4B8C-83A1-F6EECF244321}">
                <p14:modId xmlns:p14="http://schemas.microsoft.com/office/powerpoint/2010/main" val="1316435380"/>
              </p:ext>
            </p:extLst>
          </p:nvPr>
        </p:nvGraphicFramePr>
        <p:xfrm>
          <a:off x="5997847" y="2515952"/>
          <a:ext cx="1129072" cy="317435"/>
        </p:xfrm>
        <a:graphic>
          <a:graphicData uri="http://schemas.openxmlformats.org/presentationml/2006/ole">
            <mc:AlternateContent xmlns:mc="http://schemas.openxmlformats.org/markup-compatibility/2006">
              <mc:Choice xmlns:v="urn:schemas-microsoft-com:vml" Requires="v">
                <p:oleObj spid="_x0000_s1460346" name="Equation" r:id="rId12" imgW="723900" imgH="203200" progId="Equation.DSMT4">
                  <p:embed/>
                </p:oleObj>
              </mc:Choice>
              <mc:Fallback>
                <p:oleObj name="Equation" r:id="rId12" imgW="723900" imgH="203200" progId="Equation.DSMT4">
                  <p:embed/>
                  <p:pic>
                    <p:nvPicPr>
                      <p:cNvPr id="0" name=""/>
                      <p:cNvPicPr>
                        <a:picLocks noChangeAspect="1" noChangeArrowheads="1"/>
                      </p:cNvPicPr>
                      <p:nvPr/>
                    </p:nvPicPr>
                    <p:blipFill>
                      <a:blip r:embed="rId13"/>
                      <a:srcRect/>
                      <a:stretch>
                        <a:fillRect/>
                      </a:stretch>
                    </p:blipFill>
                    <p:spPr bwMode="auto">
                      <a:xfrm>
                        <a:off x="5997847" y="2515952"/>
                        <a:ext cx="1129072" cy="317435"/>
                      </a:xfrm>
                      <a:prstGeom prst="rect">
                        <a:avLst/>
                      </a:prstGeom>
                      <a:noFill/>
                      <a:ln>
                        <a:noFill/>
                      </a:ln>
                      <a:effectLst/>
                    </p:spPr>
                  </p:pic>
                </p:oleObj>
              </mc:Fallback>
            </mc:AlternateContent>
          </a:graphicData>
        </a:graphic>
      </p:graphicFrame>
      <p:sp>
        <p:nvSpPr>
          <p:cNvPr id="60" name="Rectangle 14"/>
          <p:cNvSpPr>
            <a:spLocks/>
          </p:cNvSpPr>
          <p:nvPr/>
        </p:nvSpPr>
        <p:spPr bwMode="auto">
          <a:xfrm rot="20376940">
            <a:off x="5943759" y="4517390"/>
            <a:ext cx="3088958" cy="160020"/>
          </a:xfrm>
          <a:prstGeom prst="rect">
            <a:avLst/>
          </a:prstGeom>
          <a:solidFill>
            <a:srgbClr val="20FF38"/>
          </a:solidFill>
          <a:ln w="25400">
            <a:solidFill>
              <a:srgbClr val="000000"/>
            </a:solidFill>
            <a:miter lim="800000"/>
            <a:headEnd/>
            <a:tailEnd/>
          </a:ln>
        </p:spPr>
        <p:txBody>
          <a:bodyPr wrap="none" lIns="82296" tIns="41148" rIns="82296" bIns="41148" anchor="ctr"/>
          <a:lstStyle/>
          <a:p>
            <a:endParaRPr lang="en-US"/>
          </a:p>
        </p:txBody>
      </p:sp>
      <p:sp>
        <p:nvSpPr>
          <p:cNvPr id="61" name="AutoShape 15"/>
          <p:cNvSpPr>
            <a:spLocks/>
          </p:cNvSpPr>
          <p:nvPr/>
        </p:nvSpPr>
        <p:spPr bwMode="auto">
          <a:xfrm>
            <a:off x="6733224" y="4820444"/>
            <a:ext cx="81438" cy="81439"/>
          </a:xfrm>
          <a:custGeom>
            <a:avLst/>
            <a:gdLst>
              <a:gd name="T0" fmla="*/ 207746414 w 21600"/>
              <a:gd name="T1" fmla="*/ 0 h 21600"/>
              <a:gd name="T2" fmla="*/ 60841519 w 21600"/>
              <a:gd name="T3" fmla="*/ 60844223 h 21600"/>
              <a:gd name="T4" fmla="*/ 0 w 21600"/>
              <a:gd name="T5" fmla="*/ 207760988 h 21600"/>
              <a:gd name="T6" fmla="*/ 60841519 w 21600"/>
              <a:gd name="T7" fmla="*/ 354674695 h 21600"/>
              <a:gd name="T8" fmla="*/ 207746414 w 21600"/>
              <a:gd name="T9" fmla="*/ 415518919 h 21600"/>
              <a:gd name="T10" fmla="*/ 354646424 w 21600"/>
              <a:gd name="T11" fmla="*/ 354674695 h 21600"/>
              <a:gd name="T12" fmla="*/ 415487264 w 21600"/>
              <a:gd name="T13" fmla="*/ 207760988 h 21600"/>
              <a:gd name="T14" fmla="*/ 354646424 w 21600"/>
              <a:gd name="T15" fmla="*/ 6084422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chemeClr val="tx1"/>
            </a:solidFill>
            <a:round/>
            <a:headEnd/>
            <a:tailEnd/>
          </a:ln>
        </p:spPr>
        <p:txBody>
          <a:bodyPr wrap="none" lIns="82296" tIns="41148" rIns="82296" bIns="41148" anchor="ctr"/>
          <a:lstStyle/>
          <a:p>
            <a:endParaRPr lang="en-US"/>
          </a:p>
        </p:txBody>
      </p:sp>
      <p:sp>
        <p:nvSpPr>
          <p:cNvPr id="65" name="Line 16"/>
          <p:cNvSpPr>
            <a:spLocks noChangeShapeType="1"/>
          </p:cNvSpPr>
          <p:nvPr/>
        </p:nvSpPr>
        <p:spPr bwMode="auto">
          <a:xfrm flipH="1">
            <a:off x="7490847" y="4568362"/>
            <a:ext cx="0" cy="1051651"/>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6" name="Object 5"/>
          <p:cNvGraphicFramePr>
            <a:graphicFrameLocks noChangeAspect="1"/>
          </p:cNvGraphicFramePr>
          <p:nvPr>
            <p:extLst>
              <p:ext uri="{D42A27DB-BD31-4B8C-83A1-F6EECF244321}">
                <p14:modId xmlns:p14="http://schemas.microsoft.com/office/powerpoint/2010/main" val="1010938203"/>
              </p:ext>
            </p:extLst>
          </p:nvPr>
        </p:nvGraphicFramePr>
        <p:xfrm>
          <a:off x="6607076" y="4921596"/>
          <a:ext cx="252295" cy="353234"/>
        </p:xfrm>
        <a:graphic>
          <a:graphicData uri="http://schemas.openxmlformats.org/presentationml/2006/ole">
            <mc:AlternateContent xmlns:mc="http://schemas.openxmlformats.org/markup-compatibility/2006">
              <mc:Choice xmlns:v="urn:schemas-microsoft-com:vml" Requires="v">
                <p:oleObj spid="_x0000_s1460347" name="Equation" r:id="rId14" imgW="127000" imgH="177800" progId="Equation.DSMT4">
                  <p:embed/>
                </p:oleObj>
              </mc:Choice>
              <mc:Fallback>
                <p:oleObj name="Equation" r:id="rId14" imgW="127000" imgH="1778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07076" y="4921596"/>
                        <a:ext cx="252295" cy="3532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7" name="Line 19"/>
          <p:cNvSpPr>
            <a:spLocks noChangeShapeType="1"/>
          </p:cNvSpPr>
          <p:nvPr/>
        </p:nvSpPr>
        <p:spPr bwMode="auto">
          <a:xfrm>
            <a:off x="6843991" y="4864984"/>
            <a:ext cx="620276" cy="0"/>
          </a:xfrm>
          <a:prstGeom prst="line">
            <a:avLst/>
          </a:prstGeom>
          <a:noFill/>
          <a:ln w="12700" cmpd="sng">
            <a:solidFill>
              <a:srgbClr val="0000FF"/>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8" name="Object 5"/>
          <p:cNvGraphicFramePr>
            <a:graphicFrameLocks noChangeAspect="1"/>
          </p:cNvGraphicFramePr>
          <p:nvPr>
            <p:extLst>
              <p:ext uri="{D42A27DB-BD31-4B8C-83A1-F6EECF244321}">
                <p14:modId xmlns:p14="http://schemas.microsoft.com/office/powerpoint/2010/main" val="3108904115"/>
              </p:ext>
            </p:extLst>
          </p:nvPr>
        </p:nvGraphicFramePr>
        <p:xfrm>
          <a:off x="7502525" y="5072063"/>
          <a:ext cx="604838" cy="404812"/>
        </p:xfrm>
        <a:graphic>
          <a:graphicData uri="http://schemas.openxmlformats.org/presentationml/2006/ole">
            <mc:AlternateContent xmlns:mc="http://schemas.openxmlformats.org/markup-compatibility/2006">
              <mc:Choice xmlns:v="urn:schemas-microsoft-com:vml" Requires="v">
                <p:oleObj spid="_x0000_s1460348" name="Equation" r:id="rId16" imgW="304800" imgH="203200" progId="Equation.DSMT4">
                  <p:embed/>
                </p:oleObj>
              </mc:Choice>
              <mc:Fallback>
                <p:oleObj name="Equation" r:id="rId16" imgW="304800" imgH="203200" progId="Equation.DSMT4">
                  <p:embed/>
                  <p:pic>
                    <p:nvPicPr>
                      <p:cNvPr id="0" name=""/>
                      <p:cNvPicPr>
                        <a:picLocks noChangeAspect="1" noChangeArrowheads="1"/>
                      </p:cNvPicPr>
                      <p:nvPr/>
                    </p:nvPicPr>
                    <p:blipFill>
                      <a:blip r:embed="rId17"/>
                      <a:srcRect/>
                      <a:stretch>
                        <a:fillRect/>
                      </a:stretch>
                    </p:blipFill>
                    <p:spPr bwMode="auto">
                      <a:xfrm>
                        <a:off x="7502525" y="5072063"/>
                        <a:ext cx="604838" cy="404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 name="Object 5"/>
          <p:cNvGraphicFramePr>
            <a:graphicFrameLocks noChangeAspect="1"/>
          </p:cNvGraphicFramePr>
          <p:nvPr>
            <p:extLst>
              <p:ext uri="{D42A27DB-BD31-4B8C-83A1-F6EECF244321}">
                <p14:modId xmlns:p14="http://schemas.microsoft.com/office/powerpoint/2010/main" val="1757527287"/>
              </p:ext>
            </p:extLst>
          </p:nvPr>
        </p:nvGraphicFramePr>
        <p:xfrm>
          <a:off x="7037230" y="4805554"/>
          <a:ext cx="301625" cy="404812"/>
        </p:xfrm>
        <a:graphic>
          <a:graphicData uri="http://schemas.openxmlformats.org/presentationml/2006/ole">
            <mc:AlternateContent xmlns:mc="http://schemas.openxmlformats.org/markup-compatibility/2006">
              <mc:Choice xmlns:v="urn:schemas-microsoft-com:vml" Requires="v">
                <p:oleObj spid="_x0000_s1460349" name="Equation" r:id="rId18" imgW="152400" imgH="203200" progId="Equation.DSMT4">
                  <p:embed/>
                </p:oleObj>
              </mc:Choice>
              <mc:Fallback>
                <p:oleObj name="Equation" r:id="rId18" imgW="152400" imgH="203200" progId="Equation.DSMT4">
                  <p:embed/>
                  <p:pic>
                    <p:nvPicPr>
                      <p:cNvPr id="0" name=""/>
                      <p:cNvPicPr>
                        <a:picLocks noChangeAspect="1" noChangeArrowheads="1"/>
                      </p:cNvPicPr>
                      <p:nvPr/>
                    </p:nvPicPr>
                    <p:blipFill>
                      <a:blip r:embed="rId19"/>
                      <a:srcRect/>
                      <a:stretch>
                        <a:fillRect/>
                      </a:stretch>
                    </p:blipFill>
                    <p:spPr bwMode="auto">
                      <a:xfrm>
                        <a:off x="7037230" y="4805554"/>
                        <a:ext cx="301625" cy="404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2" name="Line 19"/>
          <p:cNvSpPr>
            <a:spLocks noChangeShapeType="1"/>
          </p:cNvSpPr>
          <p:nvPr/>
        </p:nvSpPr>
        <p:spPr bwMode="auto">
          <a:xfrm>
            <a:off x="6153426" y="5239634"/>
            <a:ext cx="746423" cy="0"/>
          </a:xfrm>
          <a:prstGeom prst="line">
            <a:avLst/>
          </a:prstGeom>
          <a:noFill/>
          <a:ln w="12700" cmpd="sng">
            <a:solidFill>
              <a:schemeClr val="tx1"/>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Freeform 72"/>
          <p:cNvSpPr/>
          <p:nvPr/>
        </p:nvSpPr>
        <p:spPr>
          <a:xfrm>
            <a:off x="6492717" y="5051689"/>
            <a:ext cx="69850" cy="187325"/>
          </a:xfrm>
          <a:custGeom>
            <a:avLst/>
            <a:gdLst>
              <a:gd name="connsiteX0" fmla="*/ 0 w 69850"/>
              <a:gd name="connsiteY0" fmla="*/ 0 h 187325"/>
              <a:gd name="connsiteX1" fmla="*/ 57150 w 69850"/>
              <a:gd name="connsiteY1" fmla="*/ 95250 h 187325"/>
              <a:gd name="connsiteX2" fmla="*/ 69850 w 69850"/>
              <a:gd name="connsiteY2" fmla="*/ 187325 h 187325"/>
            </a:gdLst>
            <a:ahLst/>
            <a:cxnLst>
              <a:cxn ang="0">
                <a:pos x="connsiteX0" y="connsiteY0"/>
              </a:cxn>
              <a:cxn ang="0">
                <a:pos x="connsiteX1" y="connsiteY1"/>
              </a:cxn>
              <a:cxn ang="0">
                <a:pos x="connsiteX2" y="connsiteY2"/>
              </a:cxn>
            </a:cxnLst>
            <a:rect l="l" t="t" r="r" b="b"/>
            <a:pathLst>
              <a:path w="69850" h="187325">
                <a:moveTo>
                  <a:pt x="0" y="0"/>
                </a:moveTo>
                <a:cubicBezTo>
                  <a:pt x="22754" y="32014"/>
                  <a:pt x="45508" y="64029"/>
                  <a:pt x="57150" y="95250"/>
                </a:cubicBezTo>
                <a:cubicBezTo>
                  <a:pt x="68792" y="126471"/>
                  <a:pt x="69321" y="156898"/>
                  <a:pt x="69850" y="18732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Line 16"/>
          <p:cNvSpPr>
            <a:spLocks noChangeShapeType="1"/>
          </p:cNvSpPr>
          <p:nvPr/>
        </p:nvSpPr>
        <p:spPr bwMode="auto">
          <a:xfrm flipV="1">
            <a:off x="6754338" y="2936554"/>
            <a:ext cx="1314420" cy="49528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77" name="Object 5"/>
          <p:cNvGraphicFramePr>
            <a:graphicFrameLocks noChangeAspect="1"/>
          </p:cNvGraphicFramePr>
          <p:nvPr>
            <p:extLst>
              <p:ext uri="{D42A27DB-BD31-4B8C-83A1-F6EECF244321}">
                <p14:modId xmlns:p14="http://schemas.microsoft.com/office/powerpoint/2010/main" val="2448527507"/>
              </p:ext>
            </p:extLst>
          </p:nvPr>
        </p:nvGraphicFramePr>
        <p:xfrm>
          <a:off x="7095968" y="3213527"/>
          <a:ext cx="1036638" cy="582612"/>
        </p:xfrm>
        <a:graphic>
          <a:graphicData uri="http://schemas.openxmlformats.org/presentationml/2006/ole">
            <mc:AlternateContent xmlns:mc="http://schemas.openxmlformats.org/markup-compatibility/2006">
              <mc:Choice xmlns:v="urn:schemas-microsoft-com:vml" Requires="v">
                <p:oleObj spid="_x0000_s1460350" name="Equation" r:id="rId20" imgW="520700" imgH="292100" progId="Equation.DSMT4">
                  <p:embed/>
                </p:oleObj>
              </mc:Choice>
              <mc:Fallback>
                <p:oleObj name="Equation" r:id="rId20" imgW="520700" imgH="292100" progId="Equation.DSMT4">
                  <p:embed/>
                  <p:pic>
                    <p:nvPicPr>
                      <p:cNvPr id="0" name=""/>
                      <p:cNvPicPr>
                        <a:picLocks noChangeAspect="1" noChangeArrowheads="1"/>
                      </p:cNvPicPr>
                      <p:nvPr/>
                    </p:nvPicPr>
                    <p:blipFill>
                      <a:blip r:embed="rId21"/>
                      <a:srcRect/>
                      <a:stretch>
                        <a:fillRect/>
                      </a:stretch>
                    </p:blipFill>
                    <p:spPr bwMode="auto">
                      <a:xfrm>
                        <a:off x="7095968" y="3213527"/>
                        <a:ext cx="1036638" cy="582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8" name="Text Box 5"/>
          <p:cNvSpPr txBox="1">
            <a:spLocks/>
          </p:cNvSpPr>
          <p:nvPr/>
        </p:nvSpPr>
        <p:spPr bwMode="auto">
          <a:xfrm>
            <a:off x="5563821" y="1721101"/>
            <a:ext cx="99874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0000FF"/>
                </a:solidFill>
                <a:latin typeface="Apple Chancery"/>
                <a:cs typeface="Apple Chancery"/>
              </a:rPr>
              <a:t>For T:</a:t>
            </a:r>
            <a:endParaRPr lang="en-US" sz="2000" dirty="0">
              <a:solidFill>
                <a:srgbClr val="0000FF"/>
              </a:solidFill>
              <a:latin typeface="Times New Roman"/>
              <a:cs typeface="Times New Roman"/>
            </a:endParaRPr>
          </a:p>
        </p:txBody>
      </p:sp>
      <p:sp>
        <p:nvSpPr>
          <p:cNvPr id="79" name="Text Box 5"/>
          <p:cNvSpPr txBox="1">
            <a:spLocks/>
          </p:cNvSpPr>
          <p:nvPr/>
        </p:nvSpPr>
        <p:spPr bwMode="auto">
          <a:xfrm>
            <a:off x="5563821" y="4123610"/>
            <a:ext cx="119976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0000FF"/>
                </a:solidFill>
                <a:latin typeface="Apple Chancery"/>
                <a:cs typeface="Apple Chancery"/>
              </a:rPr>
              <a:t>For mg’s:</a:t>
            </a:r>
            <a:endParaRPr lang="en-US" sz="2000" dirty="0">
              <a:solidFill>
                <a:srgbClr val="0000FF"/>
              </a:solidFill>
              <a:latin typeface="Times New Roman"/>
              <a:cs typeface="Times New Roman"/>
            </a:endParaRPr>
          </a:p>
        </p:txBody>
      </p:sp>
      <p:grpSp>
        <p:nvGrpSpPr>
          <p:cNvPr id="2" name="Group 1"/>
          <p:cNvGrpSpPr/>
          <p:nvPr/>
        </p:nvGrpSpPr>
        <p:grpSpPr>
          <a:xfrm>
            <a:off x="284490" y="4177485"/>
            <a:ext cx="5375881" cy="1788339"/>
            <a:chOff x="398790" y="4177485"/>
            <a:chExt cx="5375881" cy="1788339"/>
          </a:xfrm>
        </p:grpSpPr>
        <p:graphicFrame>
          <p:nvGraphicFramePr>
            <p:cNvPr id="38" name="Object 37"/>
            <p:cNvGraphicFramePr>
              <a:graphicFrameLocks noChangeAspect="1"/>
            </p:cNvGraphicFramePr>
            <p:nvPr>
              <p:extLst>
                <p:ext uri="{D42A27DB-BD31-4B8C-83A1-F6EECF244321}">
                  <p14:modId xmlns:p14="http://schemas.microsoft.com/office/powerpoint/2010/main" val="1845336107"/>
                </p:ext>
              </p:extLst>
            </p:nvPr>
          </p:nvGraphicFramePr>
          <p:xfrm>
            <a:off x="398790" y="4177485"/>
            <a:ext cx="5232073" cy="1788339"/>
          </p:xfrm>
          <a:graphic>
            <a:graphicData uri="http://schemas.openxmlformats.org/presentationml/2006/ole">
              <mc:AlternateContent xmlns:mc="http://schemas.openxmlformats.org/markup-compatibility/2006">
                <mc:Choice xmlns:v="urn:schemas-microsoft-com:vml" Requires="v">
                  <p:oleObj spid="_x0000_s1460351" name="Equation" r:id="rId22" imgW="3251200" imgH="1104900" progId="Equation.DSMT4">
                    <p:embed/>
                  </p:oleObj>
                </mc:Choice>
                <mc:Fallback>
                  <p:oleObj name="Equation" r:id="rId22" imgW="3251200" imgH="1104900" progId="Equation.DSMT4">
                    <p:embed/>
                    <p:pic>
                      <p:nvPicPr>
                        <p:cNvPr id="0" name=""/>
                        <p:cNvPicPr/>
                        <p:nvPr/>
                      </p:nvPicPr>
                      <p:blipFill>
                        <a:blip r:embed="rId23"/>
                        <a:stretch>
                          <a:fillRect/>
                        </a:stretch>
                      </p:blipFill>
                      <p:spPr>
                        <a:xfrm>
                          <a:off x="398790" y="4177485"/>
                          <a:ext cx="5232073" cy="1788339"/>
                        </a:xfrm>
                        <a:prstGeom prst="rect">
                          <a:avLst/>
                        </a:prstGeom>
                      </p:spPr>
                    </p:pic>
                  </p:oleObj>
                </mc:Fallback>
              </mc:AlternateContent>
            </a:graphicData>
          </a:graphic>
        </p:graphicFrame>
        <p:cxnSp>
          <p:nvCxnSpPr>
            <p:cNvPr id="12" name="Straight Connector 11"/>
            <p:cNvCxnSpPr/>
            <p:nvPr/>
          </p:nvCxnSpPr>
          <p:spPr>
            <a:xfrm flipV="1">
              <a:off x="5353050" y="4690594"/>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85" name="Object 84"/>
            <p:cNvGraphicFramePr>
              <a:graphicFrameLocks noChangeAspect="1"/>
            </p:cNvGraphicFramePr>
            <p:nvPr>
              <p:extLst>
                <p:ext uri="{D42A27DB-BD31-4B8C-83A1-F6EECF244321}">
                  <p14:modId xmlns:p14="http://schemas.microsoft.com/office/powerpoint/2010/main" val="2665418897"/>
                </p:ext>
              </p:extLst>
            </p:nvPr>
          </p:nvGraphicFramePr>
          <p:xfrm>
            <a:off x="5607051" y="4516431"/>
            <a:ext cx="167620" cy="201613"/>
          </p:xfrm>
          <a:graphic>
            <a:graphicData uri="http://schemas.openxmlformats.org/presentationml/2006/ole">
              <mc:AlternateContent xmlns:mc="http://schemas.openxmlformats.org/markup-compatibility/2006">
                <mc:Choice xmlns:v="urn:schemas-microsoft-com:vml" Requires="v">
                  <p:oleObj spid="_x0000_s1460352" name="Equation" r:id="rId24" imgW="127000" imgH="152400" progId="Equation.DSMT4">
                    <p:embed/>
                  </p:oleObj>
                </mc:Choice>
                <mc:Fallback>
                  <p:oleObj name="Equation" r:id="rId24" imgW="127000" imgH="152400" progId="Equation.DSMT4">
                    <p:embed/>
                    <p:pic>
                      <p:nvPicPr>
                        <p:cNvPr id="0" name=""/>
                        <p:cNvPicPr/>
                        <p:nvPr/>
                      </p:nvPicPr>
                      <p:blipFill>
                        <a:blip r:embed="rId25"/>
                        <a:stretch>
                          <a:fillRect/>
                        </a:stretch>
                      </p:blipFill>
                      <p:spPr>
                        <a:xfrm>
                          <a:off x="5607051" y="4516431"/>
                          <a:ext cx="167620" cy="201613"/>
                        </a:xfrm>
                        <a:prstGeom prst="rect">
                          <a:avLst/>
                        </a:prstGeom>
                      </p:spPr>
                    </p:pic>
                  </p:oleObj>
                </mc:Fallback>
              </mc:AlternateContent>
            </a:graphicData>
          </a:graphic>
        </p:graphicFrame>
        <p:cxnSp>
          <p:nvCxnSpPr>
            <p:cNvPr id="40" name="Straight Connector 39"/>
            <p:cNvCxnSpPr/>
            <p:nvPr/>
          </p:nvCxnSpPr>
          <p:spPr>
            <a:xfrm flipV="1">
              <a:off x="4019550" y="4514486"/>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2306892" y="4516431"/>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1191134" y="4518376"/>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6" name="Text Box 19"/>
          <p:cNvSpPr txBox="1">
            <a:spLocks/>
          </p:cNvSpPr>
          <p:nvPr/>
        </p:nvSpPr>
        <p:spPr bwMode="auto">
          <a:xfrm>
            <a:off x="8531814" y="6477000"/>
            <a:ext cx="50206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4le8)</a:t>
            </a:r>
          </a:p>
        </p:txBody>
      </p:sp>
      <p:sp>
        <p:nvSpPr>
          <p:cNvPr id="34" name="Line 16"/>
          <p:cNvSpPr>
            <a:spLocks noChangeShapeType="1"/>
          </p:cNvSpPr>
          <p:nvPr/>
        </p:nvSpPr>
        <p:spPr bwMode="auto">
          <a:xfrm flipH="1">
            <a:off x="8903543" y="4187363"/>
            <a:ext cx="0" cy="633081"/>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35" name="Object 5"/>
          <p:cNvGraphicFramePr>
            <a:graphicFrameLocks noChangeAspect="1"/>
          </p:cNvGraphicFramePr>
          <p:nvPr>
            <p:extLst>
              <p:ext uri="{D42A27DB-BD31-4B8C-83A1-F6EECF244321}">
                <p14:modId xmlns:p14="http://schemas.microsoft.com/office/powerpoint/2010/main" val="3270199578"/>
              </p:ext>
            </p:extLst>
          </p:nvPr>
        </p:nvGraphicFramePr>
        <p:xfrm>
          <a:off x="8469185" y="4834202"/>
          <a:ext cx="604838" cy="404812"/>
        </p:xfrm>
        <a:graphic>
          <a:graphicData uri="http://schemas.openxmlformats.org/presentationml/2006/ole">
            <mc:AlternateContent xmlns:mc="http://schemas.openxmlformats.org/markup-compatibility/2006">
              <mc:Choice xmlns:v="urn:schemas-microsoft-com:vml" Requires="v">
                <p:oleObj spid="_x0000_s1460353" name="Equation" r:id="rId26" imgW="304800" imgH="203200" progId="Equation.DSMT4">
                  <p:embed/>
                </p:oleObj>
              </mc:Choice>
              <mc:Fallback>
                <p:oleObj name="Equation" r:id="rId26" imgW="304800" imgH="203200" progId="Equation.DSMT4">
                  <p:embed/>
                  <p:pic>
                    <p:nvPicPr>
                      <p:cNvPr id="0" name=""/>
                      <p:cNvPicPr>
                        <a:picLocks noChangeAspect="1" noChangeArrowheads="1"/>
                      </p:cNvPicPr>
                      <p:nvPr/>
                    </p:nvPicPr>
                    <p:blipFill>
                      <a:blip r:embed="rId27"/>
                      <a:srcRect/>
                      <a:stretch>
                        <a:fillRect/>
                      </a:stretch>
                    </p:blipFill>
                    <p:spPr bwMode="auto">
                      <a:xfrm>
                        <a:off x="8469185" y="4834202"/>
                        <a:ext cx="604838" cy="404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9" name="Object 2"/>
          <p:cNvGraphicFramePr>
            <a:graphicFrameLocks noChangeAspect="1"/>
          </p:cNvGraphicFramePr>
          <p:nvPr>
            <p:extLst>
              <p:ext uri="{D42A27DB-BD31-4B8C-83A1-F6EECF244321}">
                <p14:modId xmlns:p14="http://schemas.microsoft.com/office/powerpoint/2010/main" val="1339149610"/>
              </p:ext>
            </p:extLst>
          </p:nvPr>
        </p:nvGraphicFramePr>
        <p:xfrm>
          <a:off x="901700" y="143368"/>
          <a:ext cx="4012010" cy="663082"/>
        </p:xfrm>
        <a:graphic>
          <a:graphicData uri="http://schemas.openxmlformats.org/presentationml/2006/ole">
            <mc:AlternateContent xmlns:mc="http://schemas.openxmlformats.org/markup-compatibility/2006">
              <mc:Choice xmlns:v="urn:schemas-microsoft-com:vml" Requires="v">
                <p:oleObj spid="_x0000_s1460354" name="Equation" r:id="rId28" imgW="2387600" imgH="393700" progId="Equation.DSMT4">
                  <p:embed/>
                </p:oleObj>
              </mc:Choice>
              <mc:Fallback>
                <p:oleObj name="Equation" r:id="rId28" imgW="2387600" imgH="393700" progId="Equation.DSMT4">
                  <p:embed/>
                  <p:pic>
                    <p:nvPicPr>
                      <p:cNvPr id="0" name=""/>
                      <p:cNvPicPr>
                        <a:picLocks noChangeAspect="1" noChangeArrowheads="1"/>
                      </p:cNvPicPr>
                      <p:nvPr/>
                    </p:nvPicPr>
                    <p:blipFill>
                      <a:blip r:embed="rId29"/>
                      <a:srcRect/>
                      <a:stretch>
                        <a:fillRect/>
                      </a:stretch>
                    </p:blipFill>
                    <p:spPr bwMode="auto">
                      <a:xfrm>
                        <a:off x="901700" y="143368"/>
                        <a:ext cx="4012010" cy="6630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2009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dissolve">
                                      <p:cBhvr>
                                        <p:cTn id="7" dur="500"/>
                                        <p:tgtEl>
                                          <p:spTgt spid="7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9"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ssolve">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dissolve">
                                      <p:cBhvr>
                                        <p:cTn id="19" dur="500"/>
                                        <p:tgtEl>
                                          <p:spTgt spid="4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7231"/>
                                        </p:tgtEl>
                                        <p:attrNameLst>
                                          <p:attrName>style.visibility</p:attrName>
                                        </p:attrNameLst>
                                      </p:cBhvr>
                                      <p:to>
                                        <p:strVal val="visible"/>
                                      </p:to>
                                    </p:set>
                                    <p:animEffect transition="in" filter="dissolve">
                                      <p:cBhvr>
                                        <p:cTn id="22" dur="500"/>
                                        <p:tgtEl>
                                          <p:spTgt spid="13723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7230"/>
                                        </p:tgtEl>
                                        <p:attrNameLst>
                                          <p:attrName>style.visibility</p:attrName>
                                        </p:attrNameLst>
                                      </p:cBhvr>
                                      <p:to>
                                        <p:strVal val="visible"/>
                                      </p:to>
                                    </p:set>
                                    <p:animEffect transition="in" filter="dissolve">
                                      <p:cBhvr>
                                        <p:cTn id="25" dur="500"/>
                                        <p:tgtEl>
                                          <p:spTgt spid="13723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dissolve">
                                      <p:cBhvr>
                                        <p:cTn id="30" dur="500"/>
                                        <p:tgtEl>
                                          <p:spTgt spid="76"/>
                                        </p:tgtEl>
                                      </p:cBhvr>
                                    </p:animEffect>
                                  </p:childTnLst>
                                </p:cTn>
                              </p:par>
                              <p:par>
                                <p:cTn id="31" presetID="9"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dissolve">
                                      <p:cBhvr>
                                        <p:cTn id="33" dur="500"/>
                                        <p:tgtEl>
                                          <p:spTgt spid="7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dissolve">
                                      <p:cBhvr>
                                        <p:cTn id="36" dur="500"/>
                                        <p:tgtEl>
                                          <p:spTgt spid="58"/>
                                        </p:tgtEl>
                                      </p:cBhvr>
                                    </p:animEffect>
                                  </p:childTnLst>
                                </p:cTn>
                              </p:par>
                              <p:par>
                                <p:cTn id="37" presetID="9"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dissolve">
                                      <p:cBhvr>
                                        <p:cTn id="39" dur="5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dissolve">
                                      <p:cBhvr>
                                        <p:cTn id="44" dur="500"/>
                                        <p:tgtEl>
                                          <p:spTgt spid="79"/>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dissolve">
                                      <p:cBhvr>
                                        <p:cTn id="47" dur="500"/>
                                        <p:tgtEl>
                                          <p:spTgt spid="6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dissolve">
                                      <p:cBhvr>
                                        <p:cTn id="50" dur="500"/>
                                        <p:tgtEl>
                                          <p:spTgt spid="6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dissolve">
                                      <p:cBhvr>
                                        <p:cTn id="53" dur="500"/>
                                        <p:tgtEl>
                                          <p:spTgt spid="65"/>
                                        </p:tgtEl>
                                      </p:cBhvr>
                                    </p:animEffect>
                                  </p:childTnLst>
                                </p:cTn>
                              </p:par>
                              <p:par>
                                <p:cTn id="54" presetID="9" presetClass="entr" presetSubtype="0" fill="hold" nodeType="with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dissolve">
                                      <p:cBhvr>
                                        <p:cTn id="56" dur="500"/>
                                        <p:tgtEl>
                                          <p:spTgt spid="6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dissolve">
                                      <p:cBhvr>
                                        <p:cTn id="59" dur="500"/>
                                        <p:tgtEl>
                                          <p:spTgt spid="34"/>
                                        </p:tgtEl>
                                      </p:cBhvr>
                                    </p:animEffect>
                                  </p:childTnLst>
                                </p:cTn>
                              </p:par>
                              <p:par>
                                <p:cTn id="60" presetID="9"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dissolv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dissolve">
                                      <p:cBhvr>
                                        <p:cTn id="67" dur="500"/>
                                        <p:tgtEl>
                                          <p:spTgt spid="67"/>
                                        </p:tgtEl>
                                      </p:cBhvr>
                                    </p:animEffect>
                                  </p:childTnLst>
                                </p:cTn>
                              </p:par>
                              <p:par>
                                <p:cTn id="68" presetID="9" presetClass="entr" presetSubtype="0" fill="hold"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dissolve">
                                      <p:cBhvr>
                                        <p:cTn id="70" dur="500"/>
                                        <p:tgtEl>
                                          <p:spTgt spid="71"/>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dissolve">
                                      <p:cBhvr>
                                        <p:cTn id="73" dur="500"/>
                                        <p:tgtEl>
                                          <p:spTgt spid="72"/>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dissolve">
                                      <p:cBhvr>
                                        <p:cTn id="76" dur="500"/>
                                        <p:tgtEl>
                                          <p:spTgt spid="73"/>
                                        </p:tgtEl>
                                      </p:cBhvr>
                                    </p:animEffect>
                                  </p:childTnLst>
                                </p:cTn>
                              </p:par>
                              <p:par>
                                <p:cTn id="77" presetID="9"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dissolve">
                                      <p:cBhvr>
                                        <p:cTn id="79" dur="500"/>
                                        <p:tgtEl>
                                          <p:spTgt spid="66"/>
                                        </p:tgtEl>
                                      </p:cBhvr>
                                    </p:animEffect>
                                  </p:childTnLst>
                                </p:cTn>
                              </p:par>
                              <p:par>
                                <p:cTn id="80" presetID="9" presetClass="entr" presetSubtype="0"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dissolve">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dissolve">
                                      <p:cBhvr>
                                        <p:cTn id="8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0" grpId="0" animBg="1"/>
      <p:bldP spid="137231" grpId="0" animBg="1"/>
      <p:bldP spid="27" grpId="0" animBg="1"/>
      <p:bldP spid="30" grpId="0" animBg="1"/>
      <p:bldP spid="58" grpId="0" animBg="1"/>
      <p:bldP spid="60" grpId="0" animBg="1"/>
      <p:bldP spid="61" grpId="0" animBg="1"/>
      <p:bldP spid="65" grpId="0" animBg="1"/>
      <p:bldP spid="67" grpId="0" animBg="1"/>
      <p:bldP spid="72" grpId="0" animBg="1"/>
      <p:bldP spid="73" grpId="0" animBg="1"/>
      <p:bldP spid="76" grpId="0" animBg="1"/>
      <p:bldP spid="78" grpId="0"/>
      <p:bldP spid="79" grpId="0"/>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5" name="Text Box 5"/>
          <p:cNvSpPr txBox="1">
            <a:spLocks/>
          </p:cNvSpPr>
          <p:nvPr/>
        </p:nvSpPr>
        <p:spPr bwMode="auto">
          <a:xfrm>
            <a:off x="314723" y="934328"/>
            <a:ext cx="5616177"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c.) Derive an expression </a:t>
            </a:r>
            <a:r>
              <a:rPr lang="en-US" sz="2000" dirty="0">
                <a:latin typeface="Times New Roman"/>
                <a:cs typeface="Times New Roman"/>
              </a:rPr>
              <a:t>for the </a:t>
            </a:r>
            <a:r>
              <a:rPr lang="en-US" sz="2000" dirty="0">
                <a:solidFill>
                  <a:srgbClr val="0000FF"/>
                </a:solidFill>
                <a:latin typeface="Times New Roman"/>
                <a:cs typeface="Times New Roman"/>
              </a:rPr>
              <a:t>angular acceleration of the beam </a:t>
            </a:r>
            <a:r>
              <a:rPr lang="en-US" sz="2000" i="1" dirty="0">
                <a:solidFill>
                  <a:srgbClr val="FF0000"/>
                </a:solidFill>
                <a:latin typeface="Times New Roman"/>
                <a:cs typeface="Times New Roman"/>
              </a:rPr>
              <a:t>about the pin </a:t>
            </a:r>
            <a:r>
              <a:rPr lang="en-US" sz="2000" dirty="0">
                <a:solidFill>
                  <a:srgbClr val="008000"/>
                </a:solidFill>
                <a:latin typeface="Times New Roman"/>
                <a:cs typeface="Times New Roman"/>
              </a:rPr>
              <a:t>just after the cable is cut</a:t>
            </a:r>
            <a:r>
              <a:rPr lang="en-US" sz="2000" dirty="0">
                <a:latin typeface="Times New Roman"/>
                <a:cs typeface="Times New Roman"/>
              </a:rPr>
              <a:t>.  </a:t>
            </a: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36" name="Text Box 5"/>
          <p:cNvSpPr txBox="1">
            <a:spLocks/>
          </p:cNvSpPr>
          <p:nvPr/>
        </p:nvSpPr>
        <p:spPr bwMode="auto">
          <a:xfrm>
            <a:off x="644923" y="1714620"/>
            <a:ext cx="4668559" cy="254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This is the same </a:t>
            </a:r>
            <a:r>
              <a:rPr lang="en-US" sz="2000" dirty="0">
                <a:latin typeface="Times New Roman"/>
                <a:cs typeface="Times New Roman"/>
              </a:rPr>
              <a:t>problem you just did with one major difference.  You don’t have to do a </a:t>
            </a:r>
            <a:r>
              <a:rPr lang="en-US" sz="2000" dirty="0">
                <a:solidFill>
                  <a:srgbClr val="0000FF"/>
                </a:solidFill>
                <a:latin typeface="Times New Roman"/>
                <a:cs typeface="Times New Roman"/>
              </a:rPr>
              <a:t>torque calculation for the tension </a:t>
            </a:r>
            <a:r>
              <a:rPr lang="en-US" sz="2000" dirty="0">
                <a:latin typeface="Times New Roman"/>
                <a:cs typeface="Times New Roman"/>
              </a:rPr>
              <a:t>because </a:t>
            </a:r>
            <a:r>
              <a:rPr lang="en-US" sz="2000" i="1" dirty="0">
                <a:latin typeface="Times New Roman"/>
                <a:cs typeface="Times New Roman"/>
              </a:rPr>
              <a:t>T </a:t>
            </a:r>
            <a:r>
              <a:rPr lang="en-US" sz="2000" dirty="0">
                <a:latin typeface="Times New Roman"/>
                <a:cs typeface="Times New Roman"/>
              </a:rPr>
              <a:t>is no more, and the       term (where </a:t>
            </a:r>
            <a:r>
              <a:rPr lang="en-US" sz="2000" i="1" dirty="0">
                <a:solidFill>
                  <a:srgbClr val="FF0000"/>
                </a:solidFill>
                <a:latin typeface="Times New Roman"/>
                <a:cs typeface="Times New Roman"/>
              </a:rPr>
              <a:t>I</a:t>
            </a:r>
            <a:r>
              <a:rPr lang="en-US" sz="2000" i="1" dirty="0">
                <a:latin typeface="Times New Roman"/>
                <a:cs typeface="Times New Roman"/>
              </a:rPr>
              <a:t> </a:t>
            </a:r>
            <a:r>
              <a:rPr lang="en-US" sz="2000" dirty="0">
                <a:latin typeface="Times New Roman"/>
                <a:cs typeface="Times New Roman"/>
              </a:rPr>
              <a:t>is the </a:t>
            </a:r>
            <a:r>
              <a:rPr lang="en-US" sz="2000" dirty="0">
                <a:solidFill>
                  <a:srgbClr val="FF0000"/>
                </a:solidFill>
                <a:latin typeface="Times New Roman"/>
                <a:cs typeface="Times New Roman"/>
              </a:rPr>
              <a:t>moment of inertia </a:t>
            </a:r>
            <a:r>
              <a:rPr lang="en-US" sz="2000" i="1" dirty="0">
                <a:solidFill>
                  <a:srgbClr val="0000FF"/>
                </a:solidFill>
                <a:latin typeface="Times New Roman"/>
                <a:cs typeface="Times New Roman"/>
              </a:rPr>
              <a:t>about the pin</a:t>
            </a:r>
            <a:r>
              <a:rPr lang="en-US" sz="2000" dirty="0">
                <a:solidFill>
                  <a:srgbClr val="0000FF"/>
                </a:solidFill>
                <a:latin typeface="Times New Roman"/>
                <a:cs typeface="Times New Roman"/>
              </a:rPr>
              <a:t>)</a:t>
            </a:r>
            <a:r>
              <a:rPr lang="en-US" sz="2000" i="1" dirty="0">
                <a:solidFill>
                  <a:srgbClr val="0000FF"/>
                </a:solidFill>
                <a:latin typeface="Times New Roman"/>
                <a:cs typeface="Times New Roman"/>
              </a:rPr>
              <a:t> </a:t>
            </a:r>
            <a:r>
              <a:rPr lang="en-US" sz="2000" dirty="0">
                <a:latin typeface="Times New Roman"/>
                <a:cs typeface="Times New Roman"/>
              </a:rPr>
              <a:t>is </a:t>
            </a:r>
            <a:r>
              <a:rPr lang="en-US" sz="2000" dirty="0">
                <a:solidFill>
                  <a:srgbClr val="0000FF"/>
                </a:solidFill>
                <a:latin typeface="Times New Roman"/>
                <a:cs typeface="Times New Roman"/>
              </a:rPr>
              <a:t>no longer zero</a:t>
            </a:r>
            <a:r>
              <a:rPr lang="en-US" sz="2000" dirty="0">
                <a:latin typeface="Times New Roman"/>
                <a:cs typeface="Times New Roman"/>
              </a:rPr>
              <a:t>.  With the non-zero torques about the pin being gravity and the hanging mass, and we can write:</a:t>
            </a:r>
          </a:p>
        </p:txBody>
      </p:sp>
      <p:graphicFrame>
        <p:nvGraphicFramePr>
          <p:cNvPr id="38" name="Object 37"/>
          <p:cNvGraphicFramePr>
            <a:graphicFrameLocks noChangeAspect="1"/>
          </p:cNvGraphicFramePr>
          <p:nvPr>
            <p:extLst>
              <p:ext uri="{D42A27DB-BD31-4B8C-83A1-F6EECF244321}">
                <p14:modId xmlns:p14="http://schemas.microsoft.com/office/powerpoint/2010/main" val="2433561970"/>
              </p:ext>
            </p:extLst>
          </p:nvPr>
        </p:nvGraphicFramePr>
        <p:xfrm>
          <a:off x="1958341" y="4259932"/>
          <a:ext cx="4832350" cy="1209675"/>
        </p:xfrm>
        <a:graphic>
          <a:graphicData uri="http://schemas.openxmlformats.org/presentationml/2006/ole">
            <mc:AlternateContent xmlns:mc="http://schemas.openxmlformats.org/markup-compatibility/2006">
              <mc:Choice xmlns:v="urn:schemas-microsoft-com:vml" Requires="v">
                <p:oleObj spid="_x0000_s1733497" name="Equation" r:id="rId4" imgW="2705100" imgH="673100" progId="Equation.DSMT4">
                  <p:embed/>
                </p:oleObj>
              </mc:Choice>
              <mc:Fallback>
                <p:oleObj name="Equation" r:id="rId4" imgW="2705100" imgH="673100" progId="Equation.DSMT4">
                  <p:embed/>
                  <p:pic>
                    <p:nvPicPr>
                      <p:cNvPr id="0" name=""/>
                      <p:cNvPicPr/>
                      <p:nvPr/>
                    </p:nvPicPr>
                    <p:blipFill>
                      <a:blip r:embed="rId5"/>
                      <a:stretch>
                        <a:fillRect/>
                      </a:stretch>
                    </p:blipFill>
                    <p:spPr>
                      <a:xfrm>
                        <a:off x="1958341" y="4259932"/>
                        <a:ext cx="4832350" cy="1209675"/>
                      </a:xfrm>
                      <a:prstGeom prst="rect">
                        <a:avLst/>
                      </a:prstGeom>
                    </p:spPr>
                  </p:pic>
                </p:oleObj>
              </mc:Fallback>
            </mc:AlternateContent>
          </a:graphicData>
        </a:graphic>
      </p:graphicFrame>
      <p:graphicFrame>
        <p:nvGraphicFramePr>
          <p:cNvPr id="57" name="Object 5"/>
          <p:cNvGraphicFramePr>
            <a:graphicFrameLocks noChangeAspect="1"/>
          </p:cNvGraphicFramePr>
          <p:nvPr>
            <p:extLst>
              <p:ext uri="{D42A27DB-BD31-4B8C-83A1-F6EECF244321}">
                <p14:modId xmlns:p14="http://schemas.microsoft.com/office/powerpoint/2010/main" val="3504223031"/>
              </p:ext>
            </p:extLst>
          </p:nvPr>
        </p:nvGraphicFramePr>
        <p:xfrm>
          <a:off x="6147012" y="3458443"/>
          <a:ext cx="1405803" cy="493713"/>
        </p:xfrm>
        <a:graphic>
          <a:graphicData uri="http://schemas.openxmlformats.org/presentationml/2006/ole">
            <mc:AlternateContent xmlns:mc="http://schemas.openxmlformats.org/markup-compatibility/2006">
              <mc:Choice xmlns:v="urn:schemas-microsoft-com:vml" Requires="v">
                <p:oleObj spid="_x0000_s1733498" name="Equation" r:id="rId6" imgW="838200" imgH="292100" progId="Equation.DSMT4">
                  <p:embed/>
                </p:oleObj>
              </mc:Choice>
              <mc:Fallback>
                <p:oleObj name="Equation" r:id="rId6" imgW="838200" imgH="292100" progId="Equation.DSMT4">
                  <p:embed/>
                  <p:pic>
                    <p:nvPicPr>
                      <p:cNvPr id="0" name=""/>
                      <p:cNvPicPr>
                        <a:picLocks noChangeAspect="1" noChangeArrowheads="1"/>
                      </p:cNvPicPr>
                      <p:nvPr/>
                    </p:nvPicPr>
                    <p:blipFill>
                      <a:blip r:embed="rId7"/>
                      <a:srcRect/>
                      <a:stretch>
                        <a:fillRect/>
                      </a:stretch>
                    </p:blipFill>
                    <p:spPr bwMode="auto">
                      <a:xfrm>
                        <a:off x="6147012" y="3458443"/>
                        <a:ext cx="1405803" cy="493713"/>
                      </a:xfrm>
                      <a:prstGeom prst="rect">
                        <a:avLst/>
                      </a:prstGeom>
                      <a:noFill/>
                      <a:ln>
                        <a:noFill/>
                      </a:ln>
                      <a:effectLst/>
                    </p:spPr>
                  </p:pic>
                </p:oleObj>
              </mc:Fallback>
            </mc:AlternateContent>
          </a:graphicData>
        </a:graphic>
      </p:graphicFrame>
      <p:sp>
        <p:nvSpPr>
          <p:cNvPr id="60" name="Rectangle 14"/>
          <p:cNvSpPr>
            <a:spLocks/>
          </p:cNvSpPr>
          <p:nvPr/>
        </p:nvSpPr>
        <p:spPr bwMode="auto">
          <a:xfrm rot="20376940">
            <a:off x="5665788" y="2352835"/>
            <a:ext cx="3088958" cy="160020"/>
          </a:xfrm>
          <a:prstGeom prst="rect">
            <a:avLst/>
          </a:prstGeom>
          <a:solidFill>
            <a:srgbClr val="20FF38"/>
          </a:solidFill>
          <a:ln w="25400">
            <a:solidFill>
              <a:srgbClr val="000000"/>
            </a:solidFill>
            <a:miter lim="800000"/>
            <a:headEnd/>
            <a:tailEnd/>
          </a:ln>
        </p:spPr>
        <p:txBody>
          <a:bodyPr wrap="none" lIns="82296" tIns="41148" rIns="82296" bIns="41148" anchor="ctr"/>
          <a:lstStyle/>
          <a:p>
            <a:endParaRPr lang="en-US"/>
          </a:p>
        </p:txBody>
      </p:sp>
      <p:sp>
        <p:nvSpPr>
          <p:cNvPr id="61" name="AutoShape 15"/>
          <p:cNvSpPr>
            <a:spLocks/>
          </p:cNvSpPr>
          <p:nvPr/>
        </p:nvSpPr>
        <p:spPr bwMode="auto">
          <a:xfrm>
            <a:off x="6455253" y="2655889"/>
            <a:ext cx="81438" cy="81439"/>
          </a:xfrm>
          <a:custGeom>
            <a:avLst/>
            <a:gdLst>
              <a:gd name="T0" fmla="*/ 207746414 w 21600"/>
              <a:gd name="T1" fmla="*/ 0 h 21600"/>
              <a:gd name="T2" fmla="*/ 60841519 w 21600"/>
              <a:gd name="T3" fmla="*/ 60844223 h 21600"/>
              <a:gd name="T4" fmla="*/ 0 w 21600"/>
              <a:gd name="T5" fmla="*/ 207760988 h 21600"/>
              <a:gd name="T6" fmla="*/ 60841519 w 21600"/>
              <a:gd name="T7" fmla="*/ 354674695 h 21600"/>
              <a:gd name="T8" fmla="*/ 207746414 w 21600"/>
              <a:gd name="T9" fmla="*/ 415518919 h 21600"/>
              <a:gd name="T10" fmla="*/ 354646424 w 21600"/>
              <a:gd name="T11" fmla="*/ 354674695 h 21600"/>
              <a:gd name="T12" fmla="*/ 415487264 w 21600"/>
              <a:gd name="T13" fmla="*/ 207760988 h 21600"/>
              <a:gd name="T14" fmla="*/ 354646424 w 21600"/>
              <a:gd name="T15" fmla="*/ 6084422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chemeClr val="tx1"/>
            </a:solidFill>
            <a:round/>
            <a:headEnd/>
            <a:tailEnd/>
          </a:ln>
        </p:spPr>
        <p:txBody>
          <a:bodyPr wrap="none" lIns="82296" tIns="41148" rIns="82296" bIns="41148" anchor="ctr"/>
          <a:lstStyle/>
          <a:p>
            <a:endParaRPr lang="en-US"/>
          </a:p>
        </p:txBody>
      </p:sp>
      <p:sp>
        <p:nvSpPr>
          <p:cNvPr id="65" name="Line 16"/>
          <p:cNvSpPr>
            <a:spLocks noChangeShapeType="1"/>
          </p:cNvSpPr>
          <p:nvPr/>
        </p:nvSpPr>
        <p:spPr bwMode="auto">
          <a:xfrm flipH="1">
            <a:off x="7212876" y="2403807"/>
            <a:ext cx="0" cy="1051651"/>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6" name="Object 5"/>
          <p:cNvGraphicFramePr>
            <a:graphicFrameLocks noChangeAspect="1"/>
          </p:cNvGraphicFramePr>
          <p:nvPr>
            <p:extLst>
              <p:ext uri="{D42A27DB-BD31-4B8C-83A1-F6EECF244321}">
                <p14:modId xmlns:p14="http://schemas.microsoft.com/office/powerpoint/2010/main" val="4039553445"/>
              </p:ext>
            </p:extLst>
          </p:nvPr>
        </p:nvGraphicFramePr>
        <p:xfrm>
          <a:off x="6329105" y="2757041"/>
          <a:ext cx="252295" cy="353234"/>
        </p:xfrm>
        <a:graphic>
          <a:graphicData uri="http://schemas.openxmlformats.org/presentationml/2006/ole">
            <mc:AlternateContent xmlns:mc="http://schemas.openxmlformats.org/markup-compatibility/2006">
              <mc:Choice xmlns:v="urn:schemas-microsoft-com:vml" Requires="v">
                <p:oleObj spid="_x0000_s1733499"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9105" y="2757041"/>
                        <a:ext cx="252295" cy="3532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7" name="Line 19"/>
          <p:cNvSpPr>
            <a:spLocks noChangeShapeType="1"/>
          </p:cNvSpPr>
          <p:nvPr/>
        </p:nvSpPr>
        <p:spPr bwMode="auto">
          <a:xfrm>
            <a:off x="6566020" y="2700429"/>
            <a:ext cx="620276" cy="0"/>
          </a:xfrm>
          <a:prstGeom prst="line">
            <a:avLst/>
          </a:prstGeom>
          <a:noFill/>
          <a:ln w="12700" cmpd="sng">
            <a:solidFill>
              <a:srgbClr val="0000FF"/>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8" name="Object 5"/>
          <p:cNvGraphicFramePr>
            <a:graphicFrameLocks noChangeAspect="1"/>
          </p:cNvGraphicFramePr>
          <p:nvPr>
            <p:extLst>
              <p:ext uri="{D42A27DB-BD31-4B8C-83A1-F6EECF244321}">
                <p14:modId xmlns:p14="http://schemas.microsoft.com/office/powerpoint/2010/main" val="382899934"/>
              </p:ext>
            </p:extLst>
          </p:nvPr>
        </p:nvGraphicFramePr>
        <p:xfrm>
          <a:off x="7249001" y="2945969"/>
          <a:ext cx="479425" cy="328612"/>
        </p:xfrm>
        <a:graphic>
          <a:graphicData uri="http://schemas.openxmlformats.org/presentationml/2006/ole">
            <mc:AlternateContent xmlns:mc="http://schemas.openxmlformats.org/markup-compatibility/2006">
              <mc:Choice xmlns:v="urn:schemas-microsoft-com:vml" Requires="v">
                <p:oleObj spid="_x0000_s1733500" name="Equation" r:id="rId10" imgW="241300" imgH="165100" progId="Equation.DSMT4">
                  <p:embed/>
                </p:oleObj>
              </mc:Choice>
              <mc:Fallback>
                <p:oleObj name="Equation" r:id="rId10" imgW="241300" imgH="165100" progId="Equation.DSMT4">
                  <p:embed/>
                  <p:pic>
                    <p:nvPicPr>
                      <p:cNvPr id="0" name=""/>
                      <p:cNvPicPr>
                        <a:picLocks noChangeAspect="1" noChangeArrowheads="1"/>
                      </p:cNvPicPr>
                      <p:nvPr/>
                    </p:nvPicPr>
                    <p:blipFill>
                      <a:blip r:embed="rId11"/>
                      <a:srcRect/>
                      <a:stretch>
                        <a:fillRect/>
                      </a:stretch>
                    </p:blipFill>
                    <p:spPr bwMode="auto">
                      <a:xfrm>
                        <a:off x="7249001" y="2945969"/>
                        <a:ext cx="479425" cy="328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 name="Object 5"/>
          <p:cNvGraphicFramePr>
            <a:graphicFrameLocks noChangeAspect="1"/>
          </p:cNvGraphicFramePr>
          <p:nvPr>
            <p:extLst>
              <p:ext uri="{D42A27DB-BD31-4B8C-83A1-F6EECF244321}">
                <p14:modId xmlns:p14="http://schemas.microsoft.com/office/powerpoint/2010/main" val="2499528090"/>
              </p:ext>
            </p:extLst>
          </p:nvPr>
        </p:nvGraphicFramePr>
        <p:xfrm>
          <a:off x="6759259" y="2640999"/>
          <a:ext cx="301625" cy="404812"/>
        </p:xfrm>
        <a:graphic>
          <a:graphicData uri="http://schemas.openxmlformats.org/presentationml/2006/ole">
            <mc:AlternateContent xmlns:mc="http://schemas.openxmlformats.org/markup-compatibility/2006">
              <mc:Choice xmlns:v="urn:schemas-microsoft-com:vml" Requires="v">
                <p:oleObj spid="_x0000_s1733501" name="Equation" r:id="rId12" imgW="152400" imgH="203200" progId="Equation.DSMT4">
                  <p:embed/>
                </p:oleObj>
              </mc:Choice>
              <mc:Fallback>
                <p:oleObj name="Equation" r:id="rId12" imgW="152400" imgH="203200" progId="Equation.DSMT4">
                  <p:embed/>
                  <p:pic>
                    <p:nvPicPr>
                      <p:cNvPr id="0" name=""/>
                      <p:cNvPicPr>
                        <a:picLocks noChangeAspect="1" noChangeArrowheads="1"/>
                      </p:cNvPicPr>
                      <p:nvPr/>
                    </p:nvPicPr>
                    <p:blipFill>
                      <a:blip r:embed="rId13"/>
                      <a:srcRect/>
                      <a:stretch>
                        <a:fillRect/>
                      </a:stretch>
                    </p:blipFill>
                    <p:spPr bwMode="auto">
                      <a:xfrm>
                        <a:off x="6759259" y="2640999"/>
                        <a:ext cx="301625" cy="404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2" name="Line 19"/>
          <p:cNvSpPr>
            <a:spLocks noChangeShapeType="1"/>
          </p:cNvSpPr>
          <p:nvPr/>
        </p:nvSpPr>
        <p:spPr bwMode="auto">
          <a:xfrm>
            <a:off x="5875455" y="3075079"/>
            <a:ext cx="746423" cy="0"/>
          </a:xfrm>
          <a:prstGeom prst="line">
            <a:avLst/>
          </a:prstGeom>
          <a:noFill/>
          <a:ln w="12700" cmpd="sng">
            <a:solidFill>
              <a:schemeClr val="tx1"/>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Freeform 72"/>
          <p:cNvSpPr/>
          <p:nvPr/>
        </p:nvSpPr>
        <p:spPr>
          <a:xfrm>
            <a:off x="6214746" y="2887134"/>
            <a:ext cx="69850" cy="187325"/>
          </a:xfrm>
          <a:custGeom>
            <a:avLst/>
            <a:gdLst>
              <a:gd name="connsiteX0" fmla="*/ 0 w 69850"/>
              <a:gd name="connsiteY0" fmla="*/ 0 h 187325"/>
              <a:gd name="connsiteX1" fmla="*/ 57150 w 69850"/>
              <a:gd name="connsiteY1" fmla="*/ 95250 h 187325"/>
              <a:gd name="connsiteX2" fmla="*/ 69850 w 69850"/>
              <a:gd name="connsiteY2" fmla="*/ 187325 h 187325"/>
            </a:gdLst>
            <a:ahLst/>
            <a:cxnLst>
              <a:cxn ang="0">
                <a:pos x="connsiteX0" y="connsiteY0"/>
              </a:cxn>
              <a:cxn ang="0">
                <a:pos x="connsiteX1" y="connsiteY1"/>
              </a:cxn>
              <a:cxn ang="0">
                <a:pos x="connsiteX2" y="connsiteY2"/>
              </a:cxn>
            </a:cxnLst>
            <a:rect l="l" t="t" r="r" b="b"/>
            <a:pathLst>
              <a:path w="69850" h="187325">
                <a:moveTo>
                  <a:pt x="0" y="0"/>
                </a:moveTo>
                <a:cubicBezTo>
                  <a:pt x="22754" y="32014"/>
                  <a:pt x="45508" y="64029"/>
                  <a:pt x="57150" y="95250"/>
                </a:cubicBezTo>
                <a:cubicBezTo>
                  <a:pt x="68792" y="126471"/>
                  <a:pt x="69321" y="156898"/>
                  <a:pt x="69850" y="18732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2" name="Object 31"/>
          <p:cNvGraphicFramePr>
            <a:graphicFrameLocks noChangeAspect="1"/>
          </p:cNvGraphicFramePr>
          <p:nvPr>
            <p:extLst>
              <p:ext uri="{D42A27DB-BD31-4B8C-83A1-F6EECF244321}">
                <p14:modId xmlns:p14="http://schemas.microsoft.com/office/powerpoint/2010/main" val="3842754522"/>
              </p:ext>
            </p:extLst>
          </p:nvPr>
        </p:nvGraphicFramePr>
        <p:xfrm>
          <a:off x="2917825" y="2700429"/>
          <a:ext cx="339725" cy="296863"/>
        </p:xfrm>
        <a:graphic>
          <a:graphicData uri="http://schemas.openxmlformats.org/presentationml/2006/ole">
            <mc:AlternateContent xmlns:mc="http://schemas.openxmlformats.org/markup-compatibility/2006">
              <mc:Choice xmlns:v="urn:schemas-microsoft-com:vml" Requires="v">
                <p:oleObj spid="_x0000_s1733502" name="Equation" r:id="rId14" imgW="190500" imgH="165100" progId="Equation.DSMT4">
                  <p:embed/>
                </p:oleObj>
              </mc:Choice>
              <mc:Fallback>
                <p:oleObj name="Equation" r:id="rId14" imgW="190500" imgH="165100" progId="Equation.DSMT4">
                  <p:embed/>
                  <p:pic>
                    <p:nvPicPr>
                      <p:cNvPr id="0" name=""/>
                      <p:cNvPicPr/>
                      <p:nvPr/>
                    </p:nvPicPr>
                    <p:blipFill>
                      <a:blip r:embed="rId15"/>
                      <a:stretch>
                        <a:fillRect/>
                      </a:stretch>
                    </p:blipFill>
                    <p:spPr>
                      <a:xfrm>
                        <a:off x="2917825" y="2700429"/>
                        <a:ext cx="339725" cy="296863"/>
                      </a:xfrm>
                      <a:prstGeom prst="rect">
                        <a:avLst/>
                      </a:prstGeom>
                    </p:spPr>
                  </p:pic>
                </p:oleObj>
              </mc:Fallback>
            </mc:AlternateContent>
          </a:graphicData>
        </a:graphic>
      </p:graphicFrame>
      <p:sp>
        <p:nvSpPr>
          <p:cNvPr id="33" name="Text Box 5"/>
          <p:cNvSpPr txBox="1">
            <a:spLocks/>
          </p:cNvSpPr>
          <p:nvPr/>
        </p:nvSpPr>
        <p:spPr bwMode="auto">
          <a:xfrm>
            <a:off x="314723" y="5648709"/>
            <a:ext cx="8625173"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Problem:  </a:t>
            </a:r>
            <a:r>
              <a:rPr lang="en-US" sz="2000" dirty="0">
                <a:latin typeface="Times New Roman"/>
                <a:cs typeface="Times New Roman"/>
              </a:rPr>
              <a:t>We weren’t given      , we were given      .  Enter </a:t>
            </a:r>
            <a:r>
              <a:rPr lang="en-US" sz="2000" i="1" dirty="0">
                <a:latin typeface="Times New Roman"/>
                <a:cs typeface="Times New Roman"/>
              </a:rPr>
              <a:t>the </a:t>
            </a:r>
            <a:r>
              <a:rPr lang="en-US" sz="2000" i="1" dirty="0">
                <a:solidFill>
                  <a:srgbClr val="0000FF"/>
                </a:solidFill>
                <a:latin typeface="Times New Roman"/>
                <a:cs typeface="Times New Roman"/>
              </a:rPr>
              <a:t>parallel axis theorem</a:t>
            </a:r>
            <a:r>
              <a:rPr lang="en-US" sz="2000" dirty="0">
                <a:latin typeface="Times New Roman"/>
                <a:cs typeface="Times New Roman"/>
              </a:rPr>
              <a:t>! </a:t>
            </a:r>
          </a:p>
        </p:txBody>
      </p:sp>
      <p:graphicFrame>
        <p:nvGraphicFramePr>
          <p:cNvPr id="34" name="Object 33"/>
          <p:cNvGraphicFramePr>
            <a:graphicFrameLocks noChangeAspect="1"/>
          </p:cNvGraphicFramePr>
          <p:nvPr>
            <p:extLst>
              <p:ext uri="{D42A27DB-BD31-4B8C-83A1-F6EECF244321}">
                <p14:modId xmlns:p14="http://schemas.microsoft.com/office/powerpoint/2010/main" val="2671116340"/>
              </p:ext>
            </p:extLst>
          </p:nvPr>
        </p:nvGraphicFramePr>
        <p:xfrm>
          <a:off x="3279775" y="5684838"/>
          <a:ext cx="385763" cy="411162"/>
        </p:xfrm>
        <a:graphic>
          <a:graphicData uri="http://schemas.openxmlformats.org/presentationml/2006/ole">
            <mc:AlternateContent xmlns:mc="http://schemas.openxmlformats.org/markup-compatibility/2006">
              <mc:Choice xmlns:v="urn:schemas-microsoft-com:vml" Requires="v">
                <p:oleObj spid="_x0000_s1733503" name="Equation" r:id="rId16" imgW="215900" imgH="228600" progId="Equation.DSMT4">
                  <p:embed/>
                </p:oleObj>
              </mc:Choice>
              <mc:Fallback>
                <p:oleObj name="Equation" r:id="rId16" imgW="215900" imgH="228600" progId="Equation.DSMT4">
                  <p:embed/>
                  <p:pic>
                    <p:nvPicPr>
                      <p:cNvPr id="0" name=""/>
                      <p:cNvPicPr/>
                      <p:nvPr/>
                    </p:nvPicPr>
                    <p:blipFill>
                      <a:blip r:embed="rId17"/>
                      <a:stretch>
                        <a:fillRect/>
                      </a:stretch>
                    </p:blipFill>
                    <p:spPr>
                      <a:xfrm>
                        <a:off x="3279775" y="5684838"/>
                        <a:ext cx="385763" cy="411162"/>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186562082"/>
              </p:ext>
            </p:extLst>
          </p:nvPr>
        </p:nvGraphicFramePr>
        <p:xfrm>
          <a:off x="5275263" y="5694363"/>
          <a:ext cx="385762" cy="366712"/>
        </p:xfrm>
        <a:graphic>
          <a:graphicData uri="http://schemas.openxmlformats.org/presentationml/2006/ole">
            <mc:AlternateContent xmlns:mc="http://schemas.openxmlformats.org/markup-compatibility/2006">
              <mc:Choice xmlns:v="urn:schemas-microsoft-com:vml" Requires="v">
                <p:oleObj spid="_x0000_s1733504" name="Equation" r:id="rId18" imgW="215900" imgH="203200" progId="Equation.DSMT4">
                  <p:embed/>
                </p:oleObj>
              </mc:Choice>
              <mc:Fallback>
                <p:oleObj name="Equation" r:id="rId18" imgW="215900" imgH="203200" progId="Equation.DSMT4">
                  <p:embed/>
                  <p:pic>
                    <p:nvPicPr>
                      <p:cNvPr id="0" name=""/>
                      <p:cNvPicPr/>
                      <p:nvPr/>
                    </p:nvPicPr>
                    <p:blipFill>
                      <a:blip r:embed="rId19"/>
                      <a:stretch>
                        <a:fillRect/>
                      </a:stretch>
                    </p:blipFill>
                    <p:spPr>
                      <a:xfrm>
                        <a:off x="5275263" y="5694363"/>
                        <a:ext cx="385762" cy="366712"/>
                      </a:xfrm>
                      <a:prstGeom prst="rect">
                        <a:avLst/>
                      </a:prstGeom>
                    </p:spPr>
                  </p:pic>
                </p:oleObj>
              </mc:Fallback>
            </mc:AlternateContent>
          </a:graphicData>
        </a:graphic>
      </p:graphicFrame>
      <p:sp>
        <p:nvSpPr>
          <p:cNvPr id="39"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49.)</a:t>
            </a:r>
          </a:p>
        </p:txBody>
      </p:sp>
      <p:sp>
        <p:nvSpPr>
          <p:cNvPr id="24" name="Line 16"/>
          <p:cNvSpPr>
            <a:spLocks noChangeShapeType="1"/>
          </p:cNvSpPr>
          <p:nvPr/>
        </p:nvSpPr>
        <p:spPr bwMode="auto">
          <a:xfrm flipH="1">
            <a:off x="8648639" y="1994160"/>
            <a:ext cx="0" cy="633081"/>
          </a:xfrm>
          <a:prstGeom prst="line">
            <a:avLst/>
          </a:prstGeom>
          <a:noFill/>
          <a:ln w="38100" cmpd="sng">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25" name="Object 5"/>
          <p:cNvGraphicFramePr>
            <a:graphicFrameLocks noChangeAspect="1"/>
          </p:cNvGraphicFramePr>
          <p:nvPr>
            <p:extLst>
              <p:ext uri="{D42A27DB-BD31-4B8C-83A1-F6EECF244321}">
                <p14:modId xmlns:p14="http://schemas.microsoft.com/office/powerpoint/2010/main" val="610788875"/>
              </p:ext>
            </p:extLst>
          </p:nvPr>
        </p:nvGraphicFramePr>
        <p:xfrm>
          <a:off x="8214281" y="2640999"/>
          <a:ext cx="604838" cy="404812"/>
        </p:xfrm>
        <a:graphic>
          <a:graphicData uri="http://schemas.openxmlformats.org/presentationml/2006/ole">
            <mc:AlternateContent xmlns:mc="http://schemas.openxmlformats.org/markup-compatibility/2006">
              <mc:Choice xmlns:v="urn:schemas-microsoft-com:vml" Requires="v">
                <p:oleObj spid="_x0000_s1733505" name="Equation" r:id="rId20" imgW="304800" imgH="203200" progId="Equation.DSMT4">
                  <p:embed/>
                </p:oleObj>
              </mc:Choice>
              <mc:Fallback>
                <p:oleObj name="Equation" r:id="rId20" imgW="304800" imgH="203200" progId="Equation.DSMT4">
                  <p:embed/>
                  <p:pic>
                    <p:nvPicPr>
                      <p:cNvPr id="0" name=""/>
                      <p:cNvPicPr>
                        <a:picLocks noChangeAspect="1" noChangeArrowheads="1"/>
                      </p:cNvPicPr>
                      <p:nvPr/>
                    </p:nvPicPr>
                    <p:blipFill>
                      <a:blip r:embed="rId21"/>
                      <a:srcRect/>
                      <a:stretch>
                        <a:fillRect/>
                      </a:stretch>
                    </p:blipFill>
                    <p:spPr bwMode="auto">
                      <a:xfrm>
                        <a:off x="8214281" y="2640999"/>
                        <a:ext cx="604838" cy="404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6" name="Object 2"/>
          <p:cNvGraphicFramePr>
            <a:graphicFrameLocks noChangeAspect="1"/>
          </p:cNvGraphicFramePr>
          <p:nvPr>
            <p:extLst>
              <p:ext uri="{D42A27DB-BD31-4B8C-83A1-F6EECF244321}">
                <p14:modId xmlns:p14="http://schemas.microsoft.com/office/powerpoint/2010/main" val="510325950"/>
              </p:ext>
            </p:extLst>
          </p:nvPr>
        </p:nvGraphicFramePr>
        <p:xfrm>
          <a:off x="901700" y="143368"/>
          <a:ext cx="4012010" cy="663082"/>
        </p:xfrm>
        <a:graphic>
          <a:graphicData uri="http://schemas.openxmlformats.org/presentationml/2006/ole">
            <mc:AlternateContent xmlns:mc="http://schemas.openxmlformats.org/markup-compatibility/2006">
              <mc:Choice xmlns:v="urn:schemas-microsoft-com:vml" Requires="v">
                <p:oleObj spid="_x0000_s1733506" name="Equation" r:id="rId22" imgW="2387600" imgH="393700" progId="Equation.DSMT4">
                  <p:embed/>
                </p:oleObj>
              </mc:Choice>
              <mc:Fallback>
                <p:oleObj name="Equation" r:id="rId22" imgW="2387600" imgH="393700" progId="Equation.DSMT4">
                  <p:embed/>
                  <p:pic>
                    <p:nvPicPr>
                      <p:cNvPr id="0" name=""/>
                      <p:cNvPicPr>
                        <a:picLocks noChangeAspect="1" noChangeArrowheads="1"/>
                      </p:cNvPicPr>
                      <p:nvPr/>
                    </p:nvPicPr>
                    <p:blipFill>
                      <a:blip r:embed="rId23"/>
                      <a:srcRect/>
                      <a:stretch>
                        <a:fillRect/>
                      </a:stretch>
                    </p:blipFill>
                    <p:spPr bwMode="auto">
                      <a:xfrm>
                        <a:off x="901700" y="143368"/>
                        <a:ext cx="4012010" cy="6630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610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500"/>
                                        <p:tgtEl>
                                          <p:spTgt spid="6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dissolve">
                                      <p:cBhvr>
                                        <p:cTn id="16" dur="500"/>
                                        <p:tgtEl>
                                          <p:spTgt spid="6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dissolve">
                                      <p:cBhvr>
                                        <p:cTn id="19" dur="500"/>
                                        <p:tgtEl>
                                          <p:spTgt spid="65"/>
                                        </p:tgtEl>
                                      </p:cBhvr>
                                    </p:animEffect>
                                  </p:childTnLst>
                                </p:cTn>
                              </p:par>
                              <p:par>
                                <p:cTn id="20" presetID="9"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dissolve">
                                      <p:cBhvr>
                                        <p:cTn id="22" dur="500"/>
                                        <p:tgtEl>
                                          <p:spTgt spid="6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dissolve">
                                      <p:cBhvr>
                                        <p:cTn id="33" dur="500"/>
                                        <p:tgtEl>
                                          <p:spTgt spid="7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dissolve">
                                      <p:cBhvr>
                                        <p:cTn id="36" dur="500"/>
                                        <p:tgtEl>
                                          <p:spTgt spid="72"/>
                                        </p:tgtEl>
                                      </p:cBhvr>
                                    </p:animEffect>
                                  </p:childTnLst>
                                </p:cTn>
                              </p:par>
                              <p:par>
                                <p:cTn id="37" presetID="9"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dissolve">
                                      <p:cBhvr>
                                        <p:cTn id="39" dur="500"/>
                                        <p:tgtEl>
                                          <p:spTgt spid="66"/>
                                        </p:tgtEl>
                                      </p:cBhvr>
                                    </p:animEffect>
                                  </p:childTnLst>
                                </p:cTn>
                              </p:par>
                              <p:par>
                                <p:cTn id="40" presetID="9" presetClass="entr" presetSubtype="0"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dissolve">
                                      <p:cBhvr>
                                        <p:cTn id="42" dur="500"/>
                                        <p:tgtEl>
                                          <p:spTgt spid="7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dissolve">
                                      <p:cBhvr>
                                        <p:cTn id="45" dur="500"/>
                                        <p:tgtEl>
                                          <p:spTgt spid="67"/>
                                        </p:tgtEl>
                                      </p:cBhvr>
                                    </p:animEffect>
                                  </p:childTnLst>
                                </p:cTn>
                              </p:par>
                              <p:par>
                                <p:cTn id="46" presetID="9" presetClass="entr" presetSubtype="0" fill="hold"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dissolve">
                                      <p:cBhvr>
                                        <p:cTn id="48" dur="50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dissolv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dissolve">
                                      <p:cBhvr>
                                        <p:cTn id="58" dur="500"/>
                                        <p:tgtEl>
                                          <p:spTgt spid="34"/>
                                        </p:tgtEl>
                                      </p:cBhvr>
                                    </p:animEffect>
                                  </p:childTnLst>
                                </p:cTn>
                              </p:par>
                              <p:par>
                                <p:cTn id="59" presetID="9"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dissolve">
                                      <p:cBhvr>
                                        <p:cTn id="6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0" grpId="0" animBg="1"/>
      <p:bldP spid="61" grpId="0" animBg="1"/>
      <p:bldP spid="65" grpId="0" animBg="1"/>
      <p:bldP spid="67" grpId="0" animBg="1"/>
      <p:bldP spid="72" grpId="0" animBg="1"/>
      <p:bldP spid="73" grpId="0" animBg="1"/>
      <p:bldP spid="33"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31" name="Oval 49"/>
          <p:cNvSpPr>
            <a:spLocks/>
          </p:cNvSpPr>
          <p:nvPr/>
        </p:nvSpPr>
        <p:spPr bwMode="auto">
          <a:xfrm>
            <a:off x="4969193" y="803595"/>
            <a:ext cx="3429000" cy="3429000"/>
          </a:xfrm>
          <a:prstGeom prst="ellipse">
            <a:avLst/>
          </a:prstGeom>
          <a:noFill/>
          <a:ln w="12700" cmpd="sng">
            <a:solidFill>
              <a:srgbClr val="00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latin typeface="Times New Roman"/>
              <a:cs typeface="Times New Roman"/>
            </a:endParaRPr>
          </a:p>
        </p:txBody>
      </p:sp>
      <p:sp>
        <p:nvSpPr>
          <p:cNvPr id="137232" name="Rectangle 53"/>
          <p:cNvSpPr>
            <a:spLocks/>
          </p:cNvSpPr>
          <p:nvPr/>
        </p:nvSpPr>
        <p:spPr bwMode="auto">
          <a:xfrm>
            <a:off x="4257675" y="3210402"/>
            <a:ext cx="4046220" cy="164592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nchor="ctr"/>
          <a:lstStyle/>
          <a:p>
            <a:endParaRPr lang="en-US">
              <a:latin typeface="Times New Roman"/>
              <a:cs typeface="Times New Roman"/>
            </a:endParaRPr>
          </a:p>
        </p:txBody>
      </p:sp>
      <p:sp>
        <p:nvSpPr>
          <p:cNvPr id="137233" name="Line 21"/>
          <p:cNvSpPr>
            <a:spLocks noChangeShapeType="1"/>
          </p:cNvSpPr>
          <p:nvPr/>
        </p:nvSpPr>
        <p:spPr bwMode="auto">
          <a:xfrm>
            <a:off x="1514792" y="1495902"/>
            <a:ext cx="0" cy="1468280"/>
          </a:xfrm>
          <a:prstGeom prst="line">
            <a:avLst/>
          </a:prstGeom>
          <a:noFill/>
          <a:ln w="12700" cmpd="sng">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37234" name="Line 22"/>
          <p:cNvSpPr>
            <a:spLocks noChangeShapeType="1"/>
          </p:cNvSpPr>
          <p:nvPr/>
        </p:nvSpPr>
        <p:spPr bwMode="auto">
          <a:xfrm>
            <a:off x="1240472" y="2827022"/>
            <a:ext cx="1783080" cy="0"/>
          </a:xfrm>
          <a:prstGeom prst="line">
            <a:avLst/>
          </a:prstGeom>
          <a:noFill/>
          <a:ln w="12700" cmpd="sng">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37235" name="Rectangle 24"/>
          <p:cNvSpPr>
            <a:spLocks/>
          </p:cNvSpPr>
          <p:nvPr/>
        </p:nvSpPr>
        <p:spPr bwMode="auto">
          <a:xfrm>
            <a:off x="2020252" y="2689862"/>
            <a:ext cx="137160" cy="137160"/>
          </a:xfrm>
          <a:prstGeom prst="rect">
            <a:avLst/>
          </a:prstGeom>
          <a:solidFill>
            <a:srgbClr val="FF0000"/>
          </a:solidFill>
          <a:ln w="25400">
            <a:solidFill>
              <a:srgbClr val="000000"/>
            </a:solidFill>
            <a:miter lim="800000"/>
            <a:headEnd/>
            <a:tailEnd/>
          </a:ln>
        </p:spPr>
        <p:txBody>
          <a:bodyPr wrap="none" lIns="82296" tIns="41148" rIns="82296" bIns="41148" anchor="ctr"/>
          <a:lstStyle/>
          <a:p>
            <a:endParaRPr lang="en-US">
              <a:latin typeface="Times New Roman"/>
              <a:cs typeface="Times New Roman"/>
            </a:endParaRPr>
          </a:p>
        </p:txBody>
      </p:sp>
      <p:sp>
        <p:nvSpPr>
          <p:cNvPr id="137237" name="Rectangle 28"/>
          <p:cNvSpPr>
            <a:spLocks/>
          </p:cNvSpPr>
          <p:nvPr/>
        </p:nvSpPr>
        <p:spPr bwMode="auto">
          <a:xfrm>
            <a:off x="1651635" y="3566160"/>
            <a:ext cx="274320" cy="36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p>
            <a:endParaRPr lang="en-US">
              <a:latin typeface="Times New Roman"/>
              <a:cs typeface="Times New Roman"/>
            </a:endParaRPr>
          </a:p>
        </p:txBody>
      </p:sp>
      <p:graphicFrame>
        <p:nvGraphicFramePr>
          <p:cNvPr id="137218" name="Object 2"/>
          <p:cNvGraphicFramePr>
            <a:graphicFrameLocks noChangeAspect="1"/>
          </p:cNvGraphicFramePr>
          <p:nvPr>
            <p:extLst>
              <p:ext uri="{D42A27DB-BD31-4B8C-83A1-F6EECF244321}">
                <p14:modId xmlns:p14="http://schemas.microsoft.com/office/powerpoint/2010/main" val="2708039632"/>
              </p:ext>
            </p:extLst>
          </p:nvPr>
        </p:nvGraphicFramePr>
        <p:xfrm>
          <a:off x="1990725" y="2885918"/>
          <a:ext cx="226902" cy="225582"/>
        </p:xfrm>
        <a:graphic>
          <a:graphicData uri="http://schemas.openxmlformats.org/presentationml/2006/ole">
            <mc:AlternateContent xmlns:mc="http://schemas.openxmlformats.org/markup-compatibility/2006">
              <mc:Choice xmlns:v="urn:schemas-microsoft-com:vml" Requires="v">
                <p:oleObj spid="_x0000_s1461357" name="Equation" r:id="rId4" imgW="127000" imgH="127000" progId="Equation.DSMT4">
                  <p:embed/>
                </p:oleObj>
              </mc:Choice>
              <mc:Fallback>
                <p:oleObj name="Equation" r:id="rId4" imgW="127000" imgH="127000" progId="Equation.DSMT4">
                  <p:embed/>
                  <p:pic>
                    <p:nvPicPr>
                      <p:cNvPr id="0" name=""/>
                      <p:cNvPicPr>
                        <a:picLocks noChangeAspect="1" noChangeArrowheads="1"/>
                      </p:cNvPicPr>
                      <p:nvPr/>
                    </p:nvPicPr>
                    <p:blipFill>
                      <a:blip r:embed="rId5"/>
                      <a:srcRect/>
                      <a:stretch>
                        <a:fillRect/>
                      </a:stretch>
                    </p:blipFill>
                    <p:spPr bwMode="auto">
                      <a:xfrm>
                        <a:off x="1990725" y="2885918"/>
                        <a:ext cx="226902" cy="225582"/>
                      </a:xfrm>
                      <a:prstGeom prst="rect">
                        <a:avLst/>
                      </a:prstGeom>
                      <a:noFill/>
                      <a:ln>
                        <a:noFill/>
                      </a:ln>
                      <a:effectLst/>
                    </p:spPr>
                  </p:pic>
                </p:oleObj>
              </mc:Fallback>
            </mc:AlternateContent>
          </a:graphicData>
        </a:graphic>
      </p:graphicFrame>
      <p:sp>
        <p:nvSpPr>
          <p:cNvPr id="137238" name="Text Box 32"/>
          <p:cNvSpPr txBox="1">
            <a:spLocks/>
          </p:cNvSpPr>
          <p:nvPr/>
        </p:nvSpPr>
        <p:spPr bwMode="auto">
          <a:xfrm>
            <a:off x="867705" y="3555842"/>
            <a:ext cx="1085872" cy="42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200" dirty="0">
                <a:solidFill>
                  <a:schemeClr val="accent1"/>
                </a:solidFill>
                <a:latin typeface="Times New Roman"/>
                <a:cs typeface="Times New Roman"/>
              </a:rPr>
              <a:t>position</a:t>
            </a:r>
            <a:endParaRPr lang="en-US" dirty="0">
              <a:solidFill>
                <a:schemeClr val="accent1"/>
              </a:solidFill>
              <a:latin typeface="Times New Roman"/>
              <a:cs typeface="Times New Roman"/>
            </a:endParaRPr>
          </a:p>
        </p:txBody>
      </p:sp>
      <p:graphicFrame>
        <p:nvGraphicFramePr>
          <p:cNvPr id="12326" name="Object 4"/>
          <p:cNvGraphicFramePr>
            <a:graphicFrameLocks noChangeAspect="1"/>
          </p:cNvGraphicFramePr>
          <p:nvPr>
            <p:extLst>
              <p:ext uri="{D42A27DB-BD31-4B8C-83A1-F6EECF244321}">
                <p14:modId xmlns:p14="http://schemas.microsoft.com/office/powerpoint/2010/main" val="2594233380"/>
              </p:ext>
            </p:extLst>
          </p:nvPr>
        </p:nvGraphicFramePr>
        <p:xfrm>
          <a:off x="750615" y="5359559"/>
          <a:ext cx="1521619" cy="392906"/>
        </p:xfrm>
        <a:graphic>
          <a:graphicData uri="http://schemas.openxmlformats.org/presentationml/2006/ole">
            <mc:AlternateContent xmlns:mc="http://schemas.openxmlformats.org/markup-compatibility/2006">
              <mc:Choice xmlns:v="urn:schemas-microsoft-com:vml" Requires="v">
                <p:oleObj spid="_x0000_s1461358" name="Equation" r:id="rId6" imgW="787400" imgH="203200" progId="Equation.DSMT4">
                  <p:embed/>
                </p:oleObj>
              </mc:Choice>
              <mc:Fallback>
                <p:oleObj name="Equation" r:id="rId6" imgW="7874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615" y="5359559"/>
                        <a:ext cx="1521619" cy="3929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32" name="Object 6"/>
          <p:cNvGraphicFramePr>
            <a:graphicFrameLocks noChangeAspect="1"/>
          </p:cNvGraphicFramePr>
          <p:nvPr>
            <p:extLst>
              <p:ext uri="{D42A27DB-BD31-4B8C-83A1-F6EECF244321}">
                <p14:modId xmlns:p14="http://schemas.microsoft.com/office/powerpoint/2010/main" val="2242811679"/>
              </p:ext>
            </p:extLst>
          </p:nvPr>
        </p:nvGraphicFramePr>
        <p:xfrm>
          <a:off x="3777615" y="5359559"/>
          <a:ext cx="1274445" cy="392906"/>
        </p:xfrm>
        <a:graphic>
          <a:graphicData uri="http://schemas.openxmlformats.org/presentationml/2006/ole">
            <mc:AlternateContent xmlns:mc="http://schemas.openxmlformats.org/markup-compatibility/2006">
              <mc:Choice xmlns:v="urn:schemas-microsoft-com:vml" Requires="v">
                <p:oleObj spid="_x0000_s1461359" name="Equation" r:id="rId8" imgW="660400" imgH="203200" progId="Equation.DSMT4">
                  <p:embed/>
                </p:oleObj>
              </mc:Choice>
              <mc:Fallback>
                <p:oleObj name="Equation" r:id="rId8" imgW="660400" imgH="203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7615" y="5359559"/>
                        <a:ext cx="1274445" cy="3929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33" name="Object 7"/>
          <p:cNvGraphicFramePr>
            <a:graphicFrameLocks noChangeAspect="1"/>
          </p:cNvGraphicFramePr>
          <p:nvPr>
            <p:extLst>
              <p:ext uri="{D42A27DB-BD31-4B8C-83A1-F6EECF244321}">
                <p14:modId xmlns:p14="http://schemas.microsoft.com/office/powerpoint/2010/main" val="466999838"/>
              </p:ext>
            </p:extLst>
          </p:nvPr>
        </p:nvGraphicFramePr>
        <p:xfrm>
          <a:off x="6830695" y="5310982"/>
          <a:ext cx="1398747" cy="441483"/>
        </p:xfrm>
        <a:graphic>
          <a:graphicData uri="http://schemas.openxmlformats.org/presentationml/2006/ole">
            <mc:AlternateContent xmlns:mc="http://schemas.openxmlformats.org/markup-compatibility/2006">
              <mc:Choice xmlns:v="urn:schemas-microsoft-com:vml" Requires="v">
                <p:oleObj spid="_x0000_s1461360" name="Equation" r:id="rId10" imgW="723900" imgH="228600" progId="Equation.DSMT4">
                  <p:embed/>
                </p:oleObj>
              </mc:Choice>
              <mc:Fallback>
                <p:oleObj name="Equation" r:id="rId10" imgW="7239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0695" y="5310982"/>
                        <a:ext cx="1398747" cy="4414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7242" name="Line 46"/>
          <p:cNvSpPr>
            <a:spLocks noChangeShapeType="1"/>
          </p:cNvSpPr>
          <p:nvPr/>
        </p:nvSpPr>
        <p:spPr bwMode="auto">
          <a:xfrm>
            <a:off x="6698615" y="1076802"/>
            <a:ext cx="0" cy="1577340"/>
          </a:xfrm>
          <a:prstGeom prst="line">
            <a:avLst/>
          </a:prstGeom>
          <a:noFill/>
          <a:ln w="12700" cmpd="sng">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37243" name="Line 47"/>
          <p:cNvSpPr>
            <a:spLocks noChangeShapeType="1"/>
          </p:cNvSpPr>
          <p:nvPr/>
        </p:nvSpPr>
        <p:spPr bwMode="auto">
          <a:xfrm>
            <a:off x="6424295" y="2516982"/>
            <a:ext cx="2537460" cy="0"/>
          </a:xfrm>
          <a:prstGeom prst="line">
            <a:avLst/>
          </a:prstGeom>
          <a:noFill/>
          <a:ln w="12700" cmpd="sng">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37244" name="Rectangle 51"/>
          <p:cNvSpPr>
            <a:spLocks/>
          </p:cNvSpPr>
          <p:nvPr/>
        </p:nvSpPr>
        <p:spPr bwMode="auto">
          <a:xfrm>
            <a:off x="3777615" y="1358742"/>
            <a:ext cx="1508760" cy="349758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nchor="ctr"/>
          <a:lstStyle/>
          <a:p>
            <a:endParaRPr lang="en-US">
              <a:latin typeface="Times New Roman"/>
              <a:cs typeface="Times New Roman"/>
            </a:endParaRPr>
          </a:p>
        </p:txBody>
      </p:sp>
      <p:sp>
        <p:nvSpPr>
          <p:cNvPr id="137245" name="Rectangle 52"/>
          <p:cNvSpPr>
            <a:spLocks/>
          </p:cNvSpPr>
          <p:nvPr/>
        </p:nvSpPr>
        <p:spPr bwMode="auto">
          <a:xfrm>
            <a:off x="4734577" y="1920430"/>
            <a:ext cx="1508760" cy="349758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nchor="ctr"/>
          <a:lstStyle/>
          <a:p>
            <a:endParaRPr lang="en-US">
              <a:latin typeface="Times New Roman"/>
              <a:cs typeface="Times New Roman"/>
            </a:endParaRPr>
          </a:p>
        </p:txBody>
      </p:sp>
      <p:sp>
        <p:nvSpPr>
          <p:cNvPr id="137246" name="Text Box 33"/>
          <p:cNvSpPr txBox="1">
            <a:spLocks/>
          </p:cNvSpPr>
          <p:nvPr/>
        </p:nvSpPr>
        <p:spPr bwMode="auto">
          <a:xfrm>
            <a:off x="3255327" y="3420488"/>
            <a:ext cx="2316799" cy="760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ctr" eaLnBrk="1" hangingPunct="1"/>
            <a:r>
              <a:rPr lang="en-US" sz="2200" dirty="0">
                <a:solidFill>
                  <a:schemeClr val="accent1"/>
                </a:solidFill>
                <a:latin typeface="Times New Roman"/>
                <a:cs typeface="Times New Roman"/>
              </a:rPr>
              <a:t>rate of change of position</a:t>
            </a:r>
            <a:endParaRPr lang="en-US" dirty="0">
              <a:solidFill>
                <a:schemeClr val="accent1"/>
              </a:solidFill>
              <a:latin typeface="Times New Roman"/>
              <a:cs typeface="Times New Roman"/>
            </a:endParaRPr>
          </a:p>
        </p:txBody>
      </p:sp>
      <p:sp>
        <p:nvSpPr>
          <p:cNvPr id="137247" name="Text Box 34"/>
          <p:cNvSpPr txBox="1">
            <a:spLocks/>
          </p:cNvSpPr>
          <p:nvPr/>
        </p:nvSpPr>
        <p:spPr bwMode="auto">
          <a:xfrm>
            <a:off x="6189521" y="3422884"/>
            <a:ext cx="2417445" cy="760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ctr" eaLnBrk="1" hangingPunct="1"/>
            <a:r>
              <a:rPr lang="en-US" sz="2200" dirty="0">
                <a:solidFill>
                  <a:schemeClr val="accent1"/>
                </a:solidFill>
                <a:latin typeface="Times New Roman"/>
                <a:cs typeface="Times New Roman"/>
              </a:rPr>
              <a:t>rate of change of velocity</a:t>
            </a:r>
            <a:endParaRPr lang="en-US" dirty="0">
              <a:solidFill>
                <a:schemeClr val="accent1"/>
              </a:solidFill>
              <a:latin typeface="Times New Roman"/>
              <a:cs typeface="Times New Roman"/>
            </a:endParaRPr>
          </a:p>
        </p:txBody>
      </p:sp>
      <p:graphicFrame>
        <p:nvGraphicFramePr>
          <p:cNvPr id="12330" name="Object 8"/>
          <p:cNvGraphicFramePr>
            <a:graphicFrameLocks noChangeAspect="1"/>
          </p:cNvGraphicFramePr>
          <p:nvPr>
            <p:extLst>
              <p:ext uri="{D42A27DB-BD31-4B8C-83A1-F6EECF244321}">
                <p14:modId xmlns:p14="http://schemas.microsoft.com/office/powerpoint/2010/main" val="2582115766"/>
              </p:ext>
            </p:extLst>
          </p:nvPr>
        </p:nvGraphicFramePr>
        <p:xfrm>
          <a:off x="3803015" y="4545206"/>
          <a:ext cx="1054418" cy="392906"/>
        </p:xfrm>
        <a:graphic>
          <a:graphicData uri="http://schemas.openxmlformats.org/presentationml/2006/ole">
            <mc:AlternateContent xmlns:mc="http://schemas.openxmlformats.org/markup-compatibility/2006">
              <mc:Choice xmlns:v="urn:schemas-microsoft-com:vml" Requires="v">
                <p:oleObj spid="_x0000_s1461361" name="Equation" r:id="rId12" imgW="546100" imgH="203200" progId="Equation.DSMT4">
                  <p:embed/>
                </p:oleObj>
              </mc:Choice>
              <mc:Fallback>
                <p:oleObj name="Equation" r:id="rId12" imgW="546100" imgH="203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03015" y="4545206"/>
                        <a:ext cx="1054418" cy="3929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31" name="Object 9"/>
          <p:cNvGraphicFramePr>
            <a:graphicFrameLocks noChangeAspect="1"/>
          </p:cNvGraphicFramePr>
          <p:nvPr>
            <p:extLst>
              <p:ext uri="{D42A27DB-BD31-4B8C-83A1-F6EECF244321}">
                <p14:modId xmlns:p14="http://schemas.microsoft.com/office/powerpoint/2010/main" val="1549602241"/>
              </p:ext>
            </p:extLst>
          </p:nvPr>
        </p:nvGraphicFramePr>
        <p:xfrm>
          <a:off x="6863080" y="4502662"/>
          <a:ext cx="1177290" cy="441484"/>
        </p:xfrm>
        <a:graphic>
          <a:graphicData uri="http://schemas.openxmlformats.org/presentationml/2006/ole">
            <mc:AlternateContent xmlns:mc="http://schemas.openxmlformats.org/markup-compatibility/2006">
              <mc:Choice xmlns:v="urn:schemas-microsoft-com:vml" Requires="v">
                <p:oleObj spid="_x0000_s1461362" name="Equation" r:id="rId14" imgW="609600" imgH="228600" progId="Equation.DSMT4">
                  <p:embed/>
                </p:oleObj>
              </mc:Choice>
              <mc:Fallback>
                <p:oleObj name="Equation" r:id="rId14" imgW="6096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63080" y="4502662"/>
                        <a:ext cx="1177290" cy="4414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23" name="Object 10"/>
          <p:cNvGraphicFramePr>
            <a:graphicFrameLocks noChangeAspect="1"/>
          </p:cNvGraphicFramePr>
          <p:nvPr>
            <p:extLst>
              <p:ext uri="{D42A27DB-BD31-4B8C-83A1-F6EECF244321}">
                <p14:modId xmlns:p14="http://schemas.microsoft.com/office/powerpoint/2010/main" val="551091920"/>
              </p:ext>
            </p:extLst>
          </p:nvPr>
        </p:nvGraphicFramePr>
        <p:xfrm>
          <a:off x="737915" y="4575528"/>
          <a:ext cx="1447324" cy="368618"/>
        </p:xfrm>
        <a:graphic>
          <a:graphicData uri="http://schemas.openxmlformats.org/presentationml/2006/ole">
            <mc:AlternateContent xmlns:mc="http://schemas.openxmlformats.org/markup-compatibility/2006">
              <mc:Choice xmlns:v="urn:schemas-microsoft-com:vml" Requires="v">
                <p:oleObj spid="_x0000_s1461363" name="Equation" r:id="rId16" imgW="749300" imgH="190500" progId="Equation.DSMT4">
                  <p:embed/>
                </p:oleObj>
              </mc:Choice>
              <mc:Fallback>
                <p:oleObj name="Equation" r:id="rId16" imgW="749300" imgH="1905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7915" y="4575528"/>
                        <a:ext cx="1447324" cy="3686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7253" name="Line 48"/>
          <p:cNvSpPr>
            <a:spLocks noChangeShapeType="1"/>
          </p:cNvSpPr>
          <p:nvPr/>
        </p:nvSpPr>
        <p:spPr bwMode="auto">
          <a:xfrm flipV="1">
            <a:off x="6698615" y="1501015"/>
            <a:ext cx="1211551" cy="999935"/>
          </a:xfrm>
          <a:prstGeom prst="line">
            <a:avLst/>
          </a:prstGeom>
          <a:noFill/>
          <a:ln w="12700"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37258" name="AutoShape 67"/>
          <p:cNvSpPr>
            <a:spLocks/>
          </p:cNvSpPr>
          <p:nvPr/>
        </p:nvSpPr>
        <p:spPr bwMode="auto">
          <a:xfrm rot="20700000">
            <a:off x="7925580" y="1348441"/>
            <a:ext cx="137160" cy="137160"/>
          </a:xfrm>
          <a:custGeom>
            <a:avLst/>
            <a:gdLst>
              <a:gd name="T0" fmla="*/ 48 w 21600"/>
              <a:gd name="T1" fmla="*/ 0 h 21600"/>
              <a:gd name="T2" fmla="*/ 14 w 21600"/>
              <a:gd name="T3" fmla="*/ 14 h 21600"/>
              <a:gd name="T4" fmla="*/ 0 w 21600"/>
              <a:gd name="T5" fmla="*/ 48 h 21600"/>
              <a:gd name="T6" fmla="*/ 14 w 21600"/>
              <a:gd name="T7" fmla="*/ 82 h 21600"/>
              <a:gd name="T8" fmla="*/ 48 w 21600"/>
              <a:gd name="T9" fmla="*/ 96 h 21600"/>
              <a:gd name="T10" fmla="*/ 82 w 21600"/>
              <a:gd name="T11" fmla="*/ 82 h 21600"/>
              <a:gd name="T12" fmla="*/ 96 w 21600"/>
              <a:gd name="T13" fmla="*/ 48 h 21600"/>
              <a:gd name="T14" fmla="*/ 82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25400">
            <a:solidFill>
              <a:srgbClr val="FF0000"/>
            </a:solidFill>
            <a:round/>
            <a:headEnd/>
            <a:tailEnd/>
          </a:ln>
        </p:spPr>
        <p:txBody>
          <a:bodyPr wrap="none" anchor="ctr"/>
          <a:lstStyle/>
          <a:p>
            <a:endParaRPr lang="en-US">
              <a:latin typeface="Times New Roman"/>
              <a:cs typeface="Times New Roman"/>
            </a:endParaRPr>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18973"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5.)</a:t>
            </a:r>
          </a:p>
        </p:txBody>
      </p:sp>
      <p:sp>
        <p:nvSpPr>
          <p:cNvPr id="45" name="Rectangle 4"/>
          <p:cNvSpPr txBox="1">
            <a:spLocks noChangeArrowheads="1"/>
          </p:cNvSpPr>
          <p:nvPr/>
        </p:nvSpPr>
        <p:spPr bwMode="auto">
          <a:xfrm>
            <a:off x="324327" y="205740"/>
            <a:ext cx="3478688" cy="754380"/>
          </a:xfrm>
          <a:prstGeom prst="rect">
            <a:avLst/>
          </a:prstGeom>
          <a:noFill/>
          <a:ln w="12700">
            <a:noFill/>
            <a:miter lim="800000"/>
            <a:headEnd/>
            <a:tailEnd/>
          </a:ln>
        </p:spPr>
        <p:txBody>
          <a:bodyPr lIns="123444" tIns="0" rIns="148133" bIns="0" anchor="b"/>
          <a:lstStyle/>
          <a:p>
            <a:pPr>
              <a:defRPr/>
            </a:pPr>
            <a:r>
              <a:rPr lang="en-US" sz="4400" kern="0" dirty="0">
                <a:ln>
                  <a:solidFill>
                    <a:srgbClr val="FF0000"/>
                  </a:solidFill>
                </a:ln>
                <a:solidFill>
                  <a:srgbClr val="FF0000"/>
                </a:solidFill>
                <a:latin typeface="Apple Chancery"/>
                <a:ea typeface="+mj-ea"/>
                <a:cs typeface="Apple Chancery"/>
              </a:rPr>
              <a:t>Summary:</a:t>
            </a:r>
          </a:p>
        </p:txBody>
      </p:sp>
      <p:sp>
        <p:nvSpPr>
          <p:cNvPr id="4" name="Freeform 3"/>
          <p:cNvSpPr/>
          <p:nvPr/>
        </p:nvSpPr>
        <p:spPr>
          <a:xfrm>
            <a:off x="7248684" y="2078039"/>
            <a:ext cx="203041" cy="439736"/>
          </a:xfrm>
          <a:custGeom>
            <a:avLst/>
            <a:gdLst>
              <a:gd name="connsiteX0" fmla="*/ 0 w 393700"/>
              <a:gd name="connsiteY0" fmla="*/ 0 h 596900"/>
              <a:gd name="connsiteX1" fmla="*/ 269875 w 393700"/>
              <a:gd name="connsiteY1" fmla="*/ 238125 h 596900"/>
              <a:gd name="connsiteX2" fmla="*/ 393700 w 393700"/>
              <a:gd name="connsiteY2" fmla="*/ 596900 h 596900"/>
            </a:gdLst>
            <a:ahLst/>
            <a:cxnLst>
              <a:cxn ang="0">
                <a:pos x="connsiteX0" y="connsiteY0"/>
              </a:cxn>
              <a:cxn ang="0">
                <a:pos x="connsiteX1" y="connsiteY1"/>
              </a:cxn>
              <a:cxn ang="0">
                <a:pos x="connsiteX2" y="connsiteY2"/>
              </a:cxn>
            </a:cxnLst>
            <a:rect l="l" t="t" r="r" b="b"/>
            <a:pathLst>
              <a:path w="393700" h="596900">
                <a:moveTo>
                  <a:pt x="0" y="0"/>
                </a:moveTo>
                <a:cubicBezTo>
                  <a:pt x="102129" y="69321"/>
                  <a:pt x="204258" y="138642"/>
                  <a:pt x="269875" y="238125"/>
                </a:cubicBezTo>
                <a:cubicBezTo>
                  <a:pt x="335492" y="337608"/>
                  <a:pt x="393700" y="596900"/>
                  <a:pt x="393700" y="59690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a:off x="1709737" y="2539210"/>
            <a:ext cx="859473" cy="0"/>
          </a:xfrm>
          <a:prstGeom prst="straightConnector1">
            <a:avLst/>
          </a:prstGeom>
          <a:ln w="190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990725" y="2135985"/>
            <a:ext cx="404812" cy="0"/>
          </a:xfrm>
          <a:prstGeom prst="straightConnector1">
            <a:avLst/>
          </a:prstGeom>
          <a:ln w="190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Freeform 7"/>
          <p:cNvSpPr/>
          <p:nvPr/>
        </p:nvSpPr>
        <p:spPr>
          <a:xfrm>
            <a:off x="7950200" y="1117600"/>
            <a:ext cx="368300" cy="444500"/>
          </a:xfrm>
          <a:custGeom>
            <a:avLst/>
            <a:gdLst>
              <a:gd name="connsiteX0" fmla="*/ 368300 w 368300"/>
              <a:gd name="connsiteY0" fmla="*/ 444500 h 444500"/>
              <a:gd name="connsiteX1" fmla="*/ 203200 w 368300"/>
              <a:gd name="connsiteY1" fmla="*/ 177800 h 444500"/>
              <a:gd name="connsiteX2" fmla="*/ 0 w 368300"/>
              <a:gd name="connsiteY2" fmla="*/ 0 h 444500"/>
            </a:gdLst>
            <a:ahLst/>
            <a:cxnLst>
              <a:cxn ang="0">
                <a:pos x="connsiteX0" y="connsiteY0"/>
              </a:cxn>
              <a:cxn ang="0">
                <a:pos x="connsiteX1" y="connsiteY1"/>
              </a:cxn>
              <a:cxn ang="0">
                <a:pos x="connsiteX2" y="connsiteY2"/>
              </a:cxn>
            </a:cxnLst>
            <a:rect l="l" t="t" r="r" b="b"/>
            <a:pathLst>
              <a:path w="368300" h="444500">
                <a:moveTo>
                  <a:pt x="368300" y="444500"/>
                </a:moveTo>
                <a:cubicBezTo>
                  <a:pt x="316441" y="348191"/>
                  <a:pt x="264583" y="251883"/>
                  <a:pt x="203200" y="177800"/>
                </a:cubicBezTo>
                <a:cubicBezTo>
                  <a:pt x="141817" y="103717"/>
                  <a:pt x="0" y="0"/>
                  <a:pt x="0" y="0"/>
                </a:cubicBezTo>
              </a:path>
            </a:pathLst>
          </a:cu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Connector 9"/>
          <p:cNvCxnSpPr>
            <a:stCxn id="8" idx="2"/>
          </p:cNvCxnSpPr>
          <p:nvPr/>
        </p:nvCxnSpPr>
        <p:spPr>
          <a:xfrm>
            <a:off x="7950200" y="1117600"/>
            <a:ext cx="66675" cy="14605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950200" y="1117600"/>
            <a:ext cx="159385" cy="34925"/>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rot="509396">
            <a:off x="8341331" y="990768"/>
            <a:ext cx="203358" cy="177463"/>
            <a:chOff x="8261192" y="1394162"/>
            <a:chExt cx="368300" cy="444500"/>
          </a:xfrm>
        </p:grpSpPr>
        <p:sp>
          <p:nvSpPr>
            <p:cNvPr id="59" name="Freeform 58"/>
            <p:cNvSpPr/>
            <p:nvPr/>
          </p:nvSpPr>
          <p:spPr>
            <a:xfrm>
              <a:off x="8261192" y="1394162"/>
              <a:ext cx="368300" cy="444500"/>
            </a:xfrm>
            <a:custGeom>
              <a:avLst/>
              <a:gdLst>
                <a:gd name="connsiteX0" fmla="*/ 368300 w 368300"/>
                <a:gd name="connsiteY0" fmla="*/ 444500 h 444500"/>
                <a:gd name="connsiteX1" fmla="*/ 203200 w 368300"/>
                <a:gd name="connsiteY1" fmla="*/ 177800 h 444500"/>
                <a:gd name="connsiteX2" fmla="*/ 0 w 368300"/>
                <a:gd name="connsiteY2" fmla="*/ 0 h 444500"/>
              </a:gdLst>
              <a:ahLst/>
              <a:cxnLst>
                <a:cxn ang="0">
                  <a:pos x="connsiteX0" y="connsiteY0"/>
                </a:cxn>
                <a:cxn ang="0">
                  <a:pos x="connsiteX1" y="connsiteY1"/>
                </a:cxn>
                <a:cxn ang="0">
                  <a:pos x="connsiteX2" y="connsiteY2"/>
                </a:cxn>
              </a:cxnLst>
              <a:rect l="l" t="t" r="r" b="b"/>
              <a:pathLst>
                <a:path w="368300" h="444500">
                  <a:moveTo>
                    <a:pt x="368300" y="444500"/>
                  </a:moveTo>
                  <a:cubicBezTo>
                    <a:pt x="316441" y="348191"/>
                    <a:pt x="264583" y="251883"/>
                    <a:pt x="203200" y="177800"/>
                  </a:cubicBezTo>
                  <a:cubicBezTo>
                    <a:pt x="141817" y="103717"/>
                    <a:pt x="0" y="0"/>
                    <a:pt x="0" y="0"/>
                  </a:cubicBezTo>
                </a:path>
              </a:pathLst>
            </a:cu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0" name="Straight Connector 59"/>
            <p:cNvCxnSpPr>
              <a:stCxn id="59" idx="2"/>
            </p:cNvCxnSpPr>
            <p:nvPr/>
          </p:nvCxnSpPr>
          <p:spPr>
            <a:xfrm>
              <a:off x="8261192" y="1394162"/>
              <a:ext cx="66675" cy="14605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261192" y="1394162"/>
              <a:ext cx="159385" cy="34925"/>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64" name="Object 2"/>
          <p:cNvGraphicFramePr>
            <a:graphicFrameLocks noChangeAspect="1"/>
          </p:cNvGraphicFramePr>
          <p:nvPr>
            <p:extLst>
              <p:ext uri="{D42A27DB-BD31-4B8C-83A1-F6EECF244321}">
                <p14:modId xmlns:p14="http://schemas.microsoft.com/office/powerpoint/2010/main" val="3514086285"/>
              </p:ext>
            </p:extLst>
          </p:nvPr>
        </p:nvGraphicFramePr>
        <p:xfrm>
          <a:off x="2055018" y="1867693"/>
          <a:ext cx="204788" cy="227013"/>
        </p:xfrm>
        <a:graphic>
          <a:graphicData uri="http://schemas.openxmlformats.org/presentationml/2006/ole">
            <mc:AlternateContent xmlns:mc="http://schemas.openxmlformats.org/markup-compatibility/2006">
              <mc:Choice xmlns:v="urn:schemas-microsoft-com:vml" Requires="v">
                <p:oleObj spid="_x0000_s1461364" name="Equation" r:id="rId18" imgW="114300" imgH="127000" progId="Equation.DSMT4">
                  <p:embed/>
                </p:oleObj>
              </mc:Choice>
              <mc:Fallback>
                <p:oleObj name="Equation" r:id="rId18" imgW="114300" imgH="127000" progId="Equation.DSMT4">
                  <p:embed/>
                  <p:pic>
                    <p:nvPicPr>
                      <p:cNvPr id="0" name=""/>
                      <p:cNvPicPr>
                        <a:picLocks noChangeAspect="1" noChangeArrowheads="1"/>
                      </p:cNvPicPr>
                      <p:nvPr/>
                    </p:nvPicPr>
                    <p:blipFill>
                      <a:blip r:embed="rId19"/>
                      <a:srcRect/>
                      <a:stretch>
                        <a:fillRect/>
                      </a:stretch>
                    </p:blipFill>
                    <p:spPr bwMode="auto">
                      <a:xfrm>
                        <a:off x="2055018" y="1867693"/>
                        <a:ext cx="204788" cy="227013"/>
                      </a:xfrm>
                      <a:prstGeom prst="rect">
                        <a:avLst/>
                      </a:prstGeom>
                      <a:noFill/>
                      <a:ln>
                        <a:noFill/>
                      </a:ln>
                      <a:effectLst/>
                    </p:spPr>
                  </p:pic>
                </p:oleObj>
              </mc:Fallback>
            </mc:AlternateContent>
          </a:graphicData>
        </a:graphic>
      </p:graphicFrame>
      <p:graphicFrame>
        <p:nvGraphicFramePr>
          <p:cNvPr id="65" name="Object 2"/>
          <p:cNvGraphicFramePr>
            <a:graphicFrameLocks noChangeAspect="1"/>
          </p:cNvGraphicFramePr>
          <p:nvPr>
            <p:extLst>
              <p:ext uri="{D42A27DB-BD31-4B8C-83A1-F6EECF244321}">
                <p14:modId xmlns:p14="http://schemas.microsoft.com/office/powerpoint/2010/main" val="2469283575"/>
              </p:ext>
            </p:extLst>
          </p:nvPr>
        </p:nvGraphicFramePr>
        <p:xfrm>
          <a:off x="2020252" y="2292350"/>
          <a:ext cx="204787" cy="225425"/>
        </p:xfrm>
        <a:graphic>
          <a:graphicData uri="http://schemas.openxmlformats.org/presentationml/2006/ole">
            <mc:AlternateContent xmlns:mc="http://schemas.openxmlformats.org/markup-compatibility/2006">
              <mc:Choice xmlns:v="urn:schemas-microsoft-com:vml" Requires="v">
                <p:oleObj spid="_x0000_s1461365" name="Equation" r:id="rId20" imgW="114300" imgH="127000" progId="Equation.DSMT4">
                  <p:embed/>
                </p:oleObj>
              </mc:Choice>
              <mc:Fallback>
                <p:oleObj name="Equation" r:id="rId20" imgW="114300" imgH="127000" progId="Equation.DSMT4">
                  <p:embed/>
                  <p:pic>
                    <p:nvPicPr>
                      <p:cNvPr id="0" name=""/>
                      <p:cNvPicPr>
                        <a:picLocks noChangeAspect="1" noChangeArrowheads="1"/>
                      </p:cNvPicPr>
                      <p:nvPr/>
                    </p:nvPicPr>
                    <p:blipFill>
                      <a:blip r:embed="rId21"/>
                      <a:srcRect/>
                      <a:stretch>
                        <a:fillRect/>
                      </a:stretch>
                    </p:blipFill>
                    <p:spPr bwMode="auto">
                      <a:xfrm>
                        <a:off x="2020252" y="2292350"/>
                        <a:ext cx="204787" cy="225425"/>
                      </a:xfrm>
                      <a:prstGeom prst="rect">
                        <a:avLst/>
                      </a:prstGeom>
                      <a:noFill/>
                      <a:ln>
                        <a:noFill/>
                      </a:ln>
                      <a:effectLst/>
                    </p:spPr>
                  </p:pic>
                </p:oleObj>
              </mc:Fallback>
            </mc:AlternateContent>
          </a:graphicData>
        </a:graphic>
      </p:graphicFrame>
      <p:graphicFrame>
        <p:nvGraphicFramePr>
          <p:cNvPr id="66" name="Object 2"/>
          <p:cNvGraphicFramePr>
            <a:graphicFrameLocks noChangeAspect="1"/>
          </p:cNvGraphicFramePr>
          <p:nvPr>
            <p:extLst>
              <p:ext uri="{D42A27DB-BD31-4B8C-83A1-F6EECF244321}">
                <p14:modId xmlns:p14="http://schemas.microsoft.com/office/powerpoint/2010/main" val="2942049707"/>
              </p:ext>
            </p:extLst>
          </p:nvPr>
        </p:nvGraphicFramePr>
        <p:xfrm>
          <a:off x="7451725" y="2045337"/>
          <a:ext cx="227012" cy="315913"/>
        </p:xfrm>
        <a:graphic>
          <a:graphicData uri="http://schemas.openxmlformats.org/presentationml/2006/ole">
            <mc:AlternateContent xmlns:mc="http://schemas.openxmlformats.org/markup-compatibility/2006">
              <mc:Choice xmlns:v="urn:schemas-microsoft-com:vml" Requires="v">
                <p:oleObj spid="_x0000_s1461366" name="Equation" r:id="rId22" imgW="127000" imgH="177800" progId="Equation.DSMT4">
                  <p:embed/>
                </p:oleObj>
              </mc:Choice>
              <mc:Fallback>
                <p:oleObj name="Equation" r:id="rId22" imgW="127000" imgH="177800" progId="Equation.DSMT4">
                  <p:embed/>
                  <p:pic>
                    <p:nvPicPr>
                      <p:cNvPr id="0" name=""/>
                      <p:cNvPicPr>
                        <a:picLocks noChangeAspect="1" noChangeArrowheads="1"/>
                      </p:cNvPicPr>
                      <p:nvPr/>
                    </p:nvPicPr>
                    <p:blipFill>
                      <a:blip r:embed="rId23"/>
                      <a:srcRect/>
                      <a:stretch>
                        <a:fillRect/>
                      </a:stretch>
                    </p:blipFill>
                    <p:spPr bwMode="auto">
                      <a:xfrm>
                        <a:off x="7451725" y="2045337"/>
                        <a:ext cx="227012" cy="315913"/>
                      </a:xfrm>
                      <a:prstGeom prst="rect">
                        <a:avLst/>
                      </a:prstGeom>
                      <a:noFill/>
                      <a:ln>
                        <a:noFill/>
                      </a:ln>
                      <a:effectLst/>
                    </p:spPr>
                  </p:pic>
                </p:oleObj>
              </mc:Fallback>
            </mc:AlternateContent>
          </a:graphicData>
        </a:graphic>
      </p:graphicFrame>
      <p:graphicFrame>
        <p:nvGraphicFramePr>
          <p:cNvPr id="67" name="Object 2"/>
          <p:cNvGraphicFramePr>
            <a:graphicFrameLocks noChangeAspect="1"/>
          </p:cNvGraphicFramePr>
          <p:nvPr>
            <p:extLst>
              <p:ext uri="{D42A27DB-BD31-4B8C-83A1-F6EECF244321}">
                <p14:modId xmlns:p14="http://schemas.microsoft.com/office/powerpoint/2010/main" val="3500066257"/>
              </p:ext>
            </p:extLst>
          </p:nvPr>
        </p:nvGraphicFramePr>
        <p:xfrm>
          <a:off x="8180388" y="1135063"/>
          <a:ext cx="273050" cy="247650"/>
        </p:xfrm>
        <a:graphic>
          <a:graphicData uri="http://schemas.openxmlformats.org/presentationml/2006/ole">
            <mc:AlternateContent xmlns:mc="http://schemas.openxmlformats.org/markup-compatibility/2006">
              <mc:Choice xmlns:v="urn:schemas-microsoft-com:vml" Requires="v">
                <p:oleObj spid="_x0000_s1461367" name="Equation" r:id="rId24" imgW="152400" imgH="139700" progId="Equation.DSMT4">
                  <p:embed/>
                </p:oleObj>
              </mc:Choice>
              <mc:Fallback>
                <p:oleObj name="Equation" r:id="rId24" imgW="152400" imgH="139700" progId="Equation.DSMT4">
                  <p:embed/>
                  <p:pic>
                    <p:nvPicPr>
                      <p:cNvPr id="0" name=""/>
                      <p:cNvPicPr>
                        <a:picLocks noChangeAspect="1" noChangeArrowheads="1"/>
                      </p:cNvPicPr>
                      <p:nvPr/>
                    </p:nvPicPr>
                    <p:blipFill>
                      <a:blip r:embed="rId25"/>
                      <a:srcRect/>
                      <a:stretch>
                        <a:fillRect/>
                      </a:stretch>
                    </p:blipFill>
                    <p:spPr bwMode="auto">
                      <a:xfrm>
                        <a:off x="8180388" y="1135063"/>
                        <a:ext cx="273050" cy="247650"/>
                      </a:xfrm>
                      <a:prstGeom prst="rect">
                        <a:avLst/>
                      </a:prstGeom>
                      <a:noFill/>
                      <a:ln>
                        <a:noFill/>
                      </a:ln>
                      <a:effectLst/>
                    </p:spPr>
                  </p:pic>
                </p:oleObj>
              </mc:Fallback>
            </mc:AlternateContent>
          </a:graphicData>
        </a:graphic>
      </p:graphicFrame>
      <p:graphicFrame>
        <p:nvGraphicFramePr>
          <p:cNvPr id="68" name="Object 2"/>
          <p:cNvGraphicFramePr>
            <a:graphicFrameLocks noChangeAspect="1"/>
          </p:cNvGraphicFramePr>
          <p:nvPr>
            <p:extLst>
              <p:ext uri="{D42A27DB-BD31-4B8C-83A1-F6EECF244321}">
                <p14:modId xmlns:p14="http://schemas.microsoft.com/office/powerpoint/2010/main" val="3218728122"/>
              </p:ext>
            </p:extLst>
          </p:nvPr>
        </p:nvGraphicFramePr>
        <p:xfrm>
          <a:off x="8529638" y="915988"/>
          <a:ext cx="250825" cy="247650"/>
        </p:xfrm>
        <a:graphic>
          <a:graphicData uri="http://schemas.openxmlformats.org/presentationml/2006/ole">
            <mc:AlternateContent xmlns:mc="http://schemas.openxmlformats.org/markup-compatibility/2006">
              <mc:Choice xmlns:v="urn:schemas-microsoft-com:vml" Requires="v">
                <p:oleObj spid="_x0000_s1461368" name="Equation" r:id="rId26" imgW="139700" imgH="139700" progId="Equation.DSMT4">
                  <p:embed/>
                </p:oleObj>
              </mc:Choice>
              <mc:Fallback>
                <p:oleObj name="Equation" r:id="rId26" imgW="139700" imgH="139700" progId="Equation.DSMT4">
                  <p:embed/>
                  <p:pic>
                    <p:nvPicPr>
                      <p:cNvPr id="0" name=""/>
                      <p:cNvPicPr>
                        <a:picLocks noChangeAspect="1" noChangeArrowheads="1"/>
                      </p:cNvPicPr>
                      <p:nvPr/>
                    </p:nvPicPr>
                    <p:blipFill>
                      <a:blip r:embed="rId27"/>
                      <a:srcRect/>
                      <a:stretch>
                        <a:fillRect/>
                      </a:stretch>
                    </p:blipFill>
                    <p:spPr bwMode="auto">
                      <a:xfrm>
                        <a:off x="8529638" y="915988"/>
                        <a:ext cx="250825" cy="247650"/>
                      </a:xfrm>
                      <a:prstGeom prst="rect">
                        <a:avLst/>
                      </a:prstGeom>
                      <a:noFill/>
                      <a:ln>
                        <a:noFill/>
                      </a:ln>
                      <a:effectLst/>
                    </p:spPr>
                  </p:pic>
                </p:oleObj>
              </mc:Fallback>
            </mc:AlternateContent>
          </a:graphicData>
        </a:graphic>
      </p:graphicFrame>
      <p:sp>
        <p:nvSpPr>
          <p:cNvPr id="69" name="Text Box 36"/>
          <p:cNvSpPr txBox="1">
            <a:spLocks/>
          </p:cNvSpPr>
          <p:nvPr/>
        </p:nvSpPr>
        <p:spPr bwMode="auto">
          <a:xfrm>
            <a:off x="429939" y="4230530"/>
            <a:ext cx="2139271"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chemeClr val="accent2"/>
                </a:solidFill>
                <a:latin typeface="Times New Roman"/>
                <a:cs typeface="Times New Roman"/>
              </a:rPr>
              <a:t>coordinate position</a:t>
            </a:r>
            <a:endParaRPr lang="en-US" sz="2800" dirty="0">
              <a:solidFill>
                <a:schemeClr val="accent2"/>
              </a:solidFill>
              <a:latin typeface="Times New Roman"/>
              <a:cs typeface="Times New Roman"/>
            </a:endParaRPr>
          </a:p>
        </p:txBody>
      </p:sp>
      <p:sp>
        <p:nvSpPr>
          <p:cNvPr id="70" name="Text Box 36"/>
          <p:cNvSpPr txBox="1">
            <a:spLocks/>
          </p:cNvSpPr>
          <p:nvPr/>
        </p:nvSpPr>
        <p:spPr bwMode="auto">
          <a:xfrm>
            <a:off x="3273160" y="4236882"/>
            <a:ext cx="233706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chemeClr val="accent2"/>
                </a:solidFill>
                <a:latin typeface="Times New Roman"/>
                <a:cs typeface="Times New Roman"/>
              </a:rPr>
              <a:t>translational velocity</a:t>
            </a:r>
            <a:endParaRPr lang="en-US" sz="2800" dirty="0">
              <a:solidFill>
                <a:schemeClr val="accent2"/>
              </a:solidFill>
              <a:latin typeface="Times New Roman"/>
              <a:cs typeface="Times New Roman"/>
            </a:endParaRPr>
          </a:p>
        </p:txBody>
      </p:sp>
      <p:sp>
        <p:nvSpPr>
          <p:cNvPr id="72" name="Text Box 36"/>
          <p:cNvSpPr txBox="1">
            <a:spLocks/>
          </p:cNvSpPr>
          <p:nvPr/>
        </p:nvSpPr>
        <p:spPr bwMode="auto">
          <a:xfrm>
            <a:off x="539476" y="4968208"/>
            <a:ext cx="182593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chemeClr val="accent2"/>
                </a:solidFill>
                <a:latin typeface="Times New Roman"/>
                <a:cs typeface="Times New Roman"/>
              </a:rPr>
              <a:t>angular position</a:t>
            </a:r>
            <a:endParaRPr lang="en-US" sz="2800" dirty="0">
              <a:solidFill>
                <a:schemeClr val="accent2"/>
              </a:solidFill>
              <a:latin typeface="Times New Roman"/>
              <a:cs typeface="Times New Roman"/>
            </a:endParaRPr>
          </a:p>
        </p:txBody>
      </p:sp>
      <p:sp>
        <p:nvSpPr>
          <p:cNvPr id="73" name="Text Box 36"/>
          <p:cNvSpPr txBox="1">
            <a:spLocks/>
          </p:cNvSpPr>
          <p:nvPr/>
        </p:nvSpPr>
        <p:spPr bwMode="auto">
          <a:xfrm>
            <a:off x="3496627" y="4965578"/>
            <a:ext cx="1825558"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chemeClr val="accent2"/>
                </a:solidFill>
                <a:latin typeface="Times New Roman"/>
                <a:cs typeface="Times New Roman"/>
              </a:rPr>
              <a:t>angular velocity</a:t>
            </a:r>
            <a:endParaRPr lang="en-US" sz="2800" dirty="0">
              <a:solidFill>
                <a:schemeClr val="accent2"/>
              </a:solidFill>
              <a:latin typeface="Times New Roman"/>
              <a:cs typeface="Times New Roman"/>
            </a:endParaRPr>
          </a:p>
        </p:txBody>
      </p:sp>
      <p:sp>
        <p:nvSpPr>
          <p:cNvPr id="74" name="Text Box 36"/>
          <p:cNvSpPr txBox="1">
            <a:spLocks/>
          </p:cNvSpPr>
          <p:nvPr/>
        </p:nvSpPr>
        <p:spPr bwMode="auto">
          <a:xfrm>
            <a:off x="6116337" y="4236882"/>
            <a:ext cx="274958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chemeClr val="accent2"/>
                </a:solidFill>
                <a:latin typeface="Times New Roman"/>
                <a:cs typeface="Times New Roman"/>
              </a:rPr>
              <a:t>translational acceleration</a:t>
            </a:r>
            <a:endParaRPr lang="en-US" sz="2800" dirty="0">
              <a:solidFill>
                <a:schemeClr val="accent2"/>
              </a:solidFill>
              <a:latin typeface="Times New Roman"/>
              <a:cs typeface="Times New Roman"/>
            </a:endParaRPr>
          </a:p>
        </p:txBody>
      </p:sp>
      <p:sp>
        <p:nvSpPr>
          <p:cNvPr id="75" name="Text Box 36"/>
          <p:cNvSpPr txBox="1">
            <a:spLocks/>
          </p:cNvSpPr>
          <p:nvPr/>
        </p:nvSpPr>
        <p:spPr bwMode="auto">
          <a:xfrm>
            <a:off x="6365204" y="4965578"/>
            <a:ext cx="2238081"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chemeClr val="accent2"/>
                </a:solidFill>
                <a:latin typeface="Times New Roman"/>
                <a:cs typeface="Times New Roman"/>
              </a:rPr>
              <a:t>angular acceleration</a:t>
            </a:r>
            <a:endParaRPr lang="en-US" sz="2800" dirty="0">
              <a:solidFill>
                <a:schemeClr val="accent2"/>
              </a:solidFill>
              <a:latin typeface="Times New Roman"/>
              <a:cs typeface="Times New Roman"/>
            </a:endParaRPr>
          </a:p>
        </p:txBody>
      </p:sp>
    </p:spTree>
    <p:extLst>
      <p:ext uri="{BB962C8B-B14F-4D97-AF65-F5344CB8AC3E}">
        <p14:creationId xmlns:p14="http://schemas.microsoft.com/office/powerpoint/2010/main" val="12407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par>
                                <p:cTn id="8" presetID="9" presetClass="entr" presetSubtype="0" fill="hold" nodeType="withEffect">
                                  <p:stCondLst>
                                    <p:cond delay="0"/>
                                  </p:stCondLst>
                                  <p:childTnLst>
                                    <p:set>
                                      <p:cBhvr>
                                        <p:cTn id="9" dur="1" fill="hold">
                                          <p:stCondLst>
                                            <p:cond delay="0"/>
                                          </p:stCondLst>
                                        </p:cTn>
                                        <p:tgtEl>
                                          <p:spTgt spid="12323"/>
                                        </p:tgtEl>
                                        <p:attrNameLst>
                                          <p:attrName>style.visibility</p:attrName>
                                        </p:attrNameLst>
                                      </p:cBhvr>
                                      <p:to>
                                        <p:strVal val="visible"/>
                                      </p:to>
                                    </p:set>
                                    <p:animEffect transition="in" filter="dissolve">
                                      <p:cBhvr>
                                        <p:cTn id="10" dur="500"/>
                                        <p:tgtEl>
                                          <p:spTgt spid="12323"/>
                                        </p:tgtEl>
                                      </p:cBhvr>
                                    </p:animEffect>
                                  </p:childTnLst>
                                </p:cTn>
                              </p:par>
                              <p:par>
                                <p:cTn id="11" presetID="9" presetClass="entr" presetSubtype="0" fill="hold" nodeType="withEffect">
                                  <p:stCondLst>
                                    <p:cond delay="0"/>
                                  </p:stCondLst>
                                  <p:childTnLst>
                                    <p:set>
                                      <p:cBhvr>
                                        <p:cTn id="12" dur="1" fill="hold">
                                          <p:stCondLst>
                                            <p:cond delay="0"/>
                                          </p:stCondLst>
                                        </p:cTn>
                                        <p:tgtEl>
                                          <p:spTgt spid="137218"/>
                                        </p:tgtEl>
                                        <p:attrNameLst>
                                          <p:attrName>style.visibility</p:attrName>
                                        </p:attrNameLst>
                                      </p:cBhvr>
                                      <p:to>
                                        <p:strVal val="visible"/>
                                      </p:to>
                                    </p:set>
                                    <p:animEffect transition="in" filter="dissolve">
                                      <p:cBhvr>
                                        <p:cTn id="13" dur="500"/>
                                        <p:tgtEl>
                                          <p:spTgt spid="1372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dissolve">
                                      <p:cBhvr>
                                        <p:cTn id="18" dur="500"/>
                                        <p:tgtEl>
                                          <p:spTgt spid="72"/>
                                        </p:tgtEl>
                                      </p:cBhvr>
                                    </p:animEffect>
                                  </p:childTnLst>
                                </p:cTn>
                              </p:par>
                              <p:par>
                                <p:cTn id="19" presetID="9" presetClass="entr" presetSubtype="0" fill="hold" nodeType="withEffect">
                                  <p:stCondLst>
                                    <p:cond delay="0"/>
                                  </p:stCondLst>
                                  <p:childTnLst>
                                    <p:set>
                                      <p:cBhvr>
                                        <p:cTn id="20" dur="1" fill="hold">
                                          <p:stCondLst>
                                            <p:cond delay="0"/>
                                          </p:stCondLst>
                                        </p:cTn>
                                        <p:tgtEl>
                                          <p:spTgt spid="12326"/>
                                        </p:tgtEl>
                                        <p:attrNameLst>
                                          <p:attrName>style.visibility</p:attrName>
                                        </p:attrNameLst>
                                      </p:cBhvr>
                                      <p:to>
                                        <p:strVal val="visible"/>
                                      </p:to>
                                    </p:set>
                                    <p:animEffect transition="in" filter="dissolve">
                                      <p:cBhvr>
                                        <p:cTn id="21" dur="500"/>
                                        <p:tgtEl>
                                          <p:spTgt spid="1232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dissolv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dissolve">
                                      <p:cBhvr>
                                        <p:cTn id="32" dur="500"/>
                                        <p:tgtEl>
                                          <p:spTgt spid="70"/>
                                        </p:tgtEl>
                                      </p:cBhvr>
                                    </p:animEffect>
                                  </p:childTnLst>
                                </p:cTn>
                              </p:par>
                              <p:par>
                                <p:cTn id="33" presetID="9" presetClass="entr" presetSubtype="0" fill="hold" nodeType="withEffect">
                                  <p:stCondLst>
                                    <p:cond delay="0"/>
                                  </p:stCondLst>
                                  <p:childTnLst>
                                    <p:set>
                                      <p:cBhvr>
                                        <p:cTn id="34" dur="1" fill="hold">
                                          <p:stCondLst>
                                            <p:cond delay="0"/>
                                          </p:stCondLst>
                                        </p:cTn>
                                        <p:tgtEl>
                                          <p:spTgt spid="12330"/>
                                        </p:tgtEl>
                                        <p:attrNameLst>
                                          <p:attrName>style.visibility</p:attrName>
                                        </p:attrNameLst>
                                      </p:cBhvr>
                                      <p:to>
                                        <p:strVal val="visible"/>
                                      </p:to>
                                    </p:set>
                                    <p:animEffect transition="in" filter="dissolve">
                                      <p:cBhvr>
                                        <p:cTn id="35" dur="500"/>
                                        <p:tgtEl>
                                          <p:spTgt spid="12330"/>
                                        </p:tgtEl>
                                      </p:cBhvr>
                                    </p:animEffect>
                                  </p:childTnLst>
                                </p:cTn>
                              </p:par>
                              <p:par>
                                <p:cTn id="36" presetID="9"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par>
                                <p:cTn id="39" presetID="9"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dissolv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2332"/>
                                        </p:tgtEl>
                                        <p:attrNameLst>
                                          <p:attrName>style.visibility</p:attrName>
                                        </p:attrNameLst>
                                      </p:cBhvr>
                                      <p:to>
                                        <p:strVal val="visible"/>
                                      </p:to>
                                    </p:set>
                                    <p:animEffect transition="in" filter="dissolve">
                                      <p:cBhvr>
                                        <p:cTn id="46" dur="500"/>
                                        <p:tgtEl>
                                          <p:spTgt spid="1233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dissolve">
                                      <p:cBhvr>
                                        <p:cTn id="49" dur="500"/>
                                        <p:tgtEl>
                                          <p:spTgt spid="73"/>
                                        </p:tgtEl>
                                      </p:cBhvr>
                                    </p:animEffect>
                                  </p:childTnLst>
                                </p:cTn>
                              </p:par>
                              <p:par>
                                <p:cTn id="50" presetID="9"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dissolve">
                                      <p:cBhvr>
                                        <p:cTn id="52" dur="500"/>
                                        <p:tgtEl>
                                          <p:spTgt spid="57"/>
                                        </p:tgtEl>
                                      </p:cBhvr>
                                    </p:animEffect>
                                  </p:childTnLst>
                                </p:cTn>
                              </p:par>
                              <p:par>
                                <p:cTn id="53" presetID="9"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dissolve">
                                      <p:cBhvr>
                                        <p:cTn id="55" dur="500"/>
                                        <p:tgtEl>
                                          <p:spTgt spid="10"/>
                                        </p:tgtEl>
                                      </p:cBhvr>
                                    </p:animEffect>
                                  </p:childTnLst>
                                </p:cTn>
                              </p:par>
                              <p:par>
                                <p:cTn id="56" presetID="9" presetClass="entr" presetSubtype="0" fill="hold" nodeType="with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dissolve">
                                      <p:cBhvr>
                                        <p:cTn id="58" dur="500"/>
                                        <p:tgtEl>
                                          <p:spTgt spid="6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dissolv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2331"/>
                                        </p:tgtEl>
                                        <p:attrNameLst>
                                          <p:attrName>style.visibility</p:attrName>
                                        </p:attrNameLst>
                                      </p:cBhvr>
                                      <p:to>
                                        <p:strVal val="visible"/>
                                      </p:to>
                                    </p:set>
                                    <p:animEffect transition="in" filter="dissolve">
                                      <p:cBhvr>
                                        <p:cTn id="66" dur="500"/>
                                        <p:tgtEl>
                                          <p:spTgt spid="12331"/>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dissolve">
                                      <p:cBhvr>
                                        <p:cTn id="69" dur="500"/>
                                        <p:tgtEl>
                                          <p:spTgt spid="74"/>
                                        </p:tgtEl>
                                      </p:cBhvr>
                                    </p:animEffect>
                                  </p:childTnLst>
                                </p:cTn>
                              </p:par>
                              <p:par>
                                <p:cTn id="70" presetID="9" presetClass="entr" presetSubtype="0" fill="hold"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dissolve">
                                      <p:cBhvr>
                                        <p:cTn id="72" dur="500"/>
                                        <p:tgtEl>
                                          <p:spTgt spid="50"/>
                                        </p:tgtEl>
                                      </p:cBhvr>
                                    </p:animEffect>
                                  </p:childTnLst>
                                </p:cTn>
                              </p:par>
                              <p:par>
                                <p:cTn id="73" presetID="9" presetClass="entr" presetSubtype="0" fill="hold" nodeType="with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dissolve">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dissolve">
                                      <p:cBhvr>
                                        <p:cTn id="80" dur="500"/>
                                        <p:tgtEl>
                                          <p:spTgt spid="68"/>
                                        </p:tgtEl>
                                      </p:cBhvr>
                                    </p:animEffect>
                                  </p:childTnLst>
                                </p:cTn>
                              </p:par>
                              <p:par>
                                <p:cTn id="81" presetID="9" presetClass="entr" presetSubtype="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dissolve">
                                      <p:cBhvr>
                                        <p:cTn id="83" dur="500"/>
                                        <p:tgtEl>
                                          <p:spTgt spid="12"/>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75"/>
                                        </p:tgtEl>
                                        <p:attrNameLst>
                                          <p:attrName>style.visibility</p:attrName>
                                        </p:attrNameLst>
                                      </p:cBhvr>
                                      <p:to>
                                        <p:strVal val="visible"/>
                                      </p:to>
                                    </p:set>
                                    <p:animEffect transition="in" filter="dissolve">
                                      <p:cBhvr>
                                        <p:cTn id="86" dur="500"/>
                                        <p:tgtEl>
                                          <p:spTgt spid="75"/>
                                        </p:tgtEl>
                                      </p:cBhvr>
                                    </p:animEffect>
                                  </p:childTnLst>
                                </p:cTn>
                              </p:par>
                              <p:par>
                                <p:cTn id="87" presetID="9" presetClass="entr" presetSubtype="0" fill="hold" nodeType="withEffect">
                                  <p:stCondLst>
                                    <p:cond delay="0"/>
                                  </p:stCondLst>
                                  <p:childTnLst>
                                    <p:set>
                                      <p:cBhvr>
                                        <p:cTn id="88" dur="1" fill="hold">
                                          <p:stCondLst>
                                            <p:cond delay="0"/>
                                          </p:stCondLst>
                                        </p:cTn>
                                        <p:tgtEl>
                                          <p:spTgt spid="12333"/>
                                        </p:tgtEl>
                                        <p:attrNameLst>
                                          <p:attrName>style.visibility</p:attrName>
                                        </p:attrNameLst>
                                      </p:cBhvr>
                                      <p:to>
                                        <p:strVal val="visible"/>
                                      </p:to>
                                    </p:set>
                                    <p:animEffect transition="in" filter="dissolve">
                                      <p:cBhvr>
                                        <p:cTn id="89" dur="500"/>
                                        <p:tgtEl>
                                          <p:spTgt spid="12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69" grpId="0"/>
      <p:bldP spid="70" grpId="0"/>
      <p:bldP spid="72" grpId="0"/>
      <p:bldP spid="73" grpId="0"/>
      <p:bldP spid="74" grpId="0"/>
      <p:bldP spid="7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5" name="Text Box 5"/>
          <p:cNvSpPr txBox="1">
            <a:spLocks/>
          </p:cNvSpPr>
          <p:nvPr/>
        </p:nvSpPr>
        <p:spPr bwMode="auto">
          <a:xfrm>
            <a:off x="314723" y="1010528"/>
            <a:ext cx="5616177"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 parallel axis theorem </a:t>
            </a:r>
            <a:r>
              <a:rPr lang="en-US" sz="2000" dirty="0">
                <a:latin typeface="Times New Roman"/>
                <a:cs typeface="Times New Roman"/>
              </a:rPr>
              <a:t>states:</a:t>
            </a: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2136265476"/>
              </p:ext>
            </p:extLst>
          </p:nvPr>
        </p:nvGraphicFramePr>
        <p:xfrm>
          <a:off x="901700" y="3635375"/>
          <a:ext cx="5851525" cy="2690813"/>
        </p:xfrm>
        <a:graphic>
          <a:graphicData uri="http://schemas.openxmlformats.org/presentationml/2006/ole">
            <mc:AlternateContent xmlns:mc="http://schemas.openxmlformats.org/markup-compatibility/2006">
              <mc:Choice xmlns:v="urn:schemas-microsoft-com:vml" Requires="v">
                <p:oleObj spid="_x0000_s1164343" name="Equation" r:id="rId4" imgW="3276600" imgH="1498600" progId="Equation.DSMT4">
                  <p:embed/>
                </p:oleObj>
              </mc:Choice>
              <mc:Fallback>
                <p:oleObj name="Equation" r:id="rId4" imgW="3276600" imgH="1498600" progId="Equation.DSMT4">
                  <p:embed/>
                  <p:pic>
                    <p:nvPicPr>
                      <p:cNvPr id="0" name=""/>
                      <p:cNvPicPr/>
                      <p:nvPr/>
                    </p:nvPicPr>
                    <p:blipFill>
                      <a:blip r:embed="rId5"/>
                      <a:stretch>
                        <a:fillRect/>
                      </a:stretch>
                    </p:blipFill>
                    <p:spPr>
                      <a:xfrm>
                        <a:off x="901700" y="3635375"/>
                        <a:ext cx="5851525" cy="2690813"/>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503778507"/>
              </p:ext>
            </p:extLst>
          </p:nvPr>
        </p:nvGraphicFramePr>
        <p:xfrm>
          <a:off x="8516937" y="-296863"/>
          <a:ext cx="339725" cy="296863"/>
        </p:xfrm>
        <a:graphic>
          <a:graphicData uri="http://schemas.openxmlformats.org/presentationml/2006/ole">
            <mc:AlternateContent xmlns:mc="http://schemas.openxmlformats.org/markup-compatibility/2006">
              <mc:Choice xmlns:v="urn:schemas-microsoft-com:vml" Requires="v">
                <p:oleObj spid="_x0000_s1164344" name="Equation" r:id="rId6" imgW="190500" imgH="165100" progId="Equation.DSMT4">
                  <p:embed/>
                </p:oleObj>
              </mc:Choice>
              <mc:Fallback>
                <p:oleObj name="Equation" r:id="rId6" imgW="190500" imgH="165100" progId="Equation.DSMT4">
                  <p:embed/>
                  <p:pic>
                    <p:nvPicPr>
                      <p:cNvPr id="0" name=""/>
                      <p:cNvPicPr/>
                      <p:nvPr/>
                    </p:nvPicPr>
                    <p:blipFill>
                      <a:blip r:embed="rId7"/>
                      <a:stretch>
                        <a:fillRect/>
                      </a:stretch>
                    </p:blipFill>
                    <p:spPr>
                      <a:xfrm>
                        <a:off x="8516937" y="-296863"/>
                        <a:ext cx="339725" cy="29686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510408515"/>
              </p:ext>
            </p:extLst>
          </p:nvPr>
        </p:nvGraphicFramePr>
        <p:xfrm>
          <a:off x="3267075" y="1511300"/>
          <a:ext cx="1587500" cy="457200"/>
        </p:xfrm>
        <a:graphic>
          <a:graphicData uri="http://schemas.openxmlformats.org/presentationml/2006/ole">
            <mc:AlternateContent xmlns:mc="http://schemas.openxmlformats.org/markup-compatibility/2006">
              <mc:Choice xmlns:v="urn:schemas-microsoft-com:vml" Requires="v">
                <p:oleObj spid="_x0000_s1164345" name="Equation" r:id="rId8" imgW="889000" imgH="254000" progId="Equation.DSMT4">
                  <p:embed/>
                </p:oleObj>
              </mc:Choice>
              <mc:Fallback>
                <p:oleObj name="Equation" r:id="rId8" imgW="889000" imgH="254000" progId="Equation.DSMT4">
                  <p:embed/>
                  <p:pic>
                    <p:nvPicPr>
                      <p:cNvPr id="0" name=""/>
                      <p:cNvPicPr/>
                      <p:nvPr/>
                    </p:nvPicPr>
                    <p:blipFill>
                      <a:blip r:embed="rId9"/>
                      <a:stretch>
                        <a:fillRect/>
                      </a:stretch>
                    </p:blipFill>
                    <p:spPr>
                      <a:xfrm>
                        <a:off x="3267075" y="1511300"/>
                        <a:ext cx="1587500" cy="457200"/>
                      </a:xfrm>
                      <a:prstGeom prst="rect">
                        <a:avLst/>
                      </a:prstGeom>
                    </p:spPr>
                  </p:pic>
                </p:oleObj>
              </mc:Fallback>
            </mc:AlternateContent>
          </a:graphicData>
        </a:graphic>
      </p:graphicFrame>
      <p:sp>
        <p:nvSpPr>
          <p:cNvPr id="24" name="Text Box 5"/>
          <p:cNvSpPr txBox="1">
            <a:spLocks/>
          </p:cNvSpPr>
          <p:nvPr/>
        </p:nvSpPr>
        <p:spPr bwMode="auto">
          <a:xfrm>
            <a:off x="314723" y="1968500"/>
            <a:ext cx="5616177"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where </a:t>
            </a:r>
            <a:r>
              <a:rPr lang="en-US" sz="2000" i="1" dirty="0">
                <a:solidFill>
                  <a:srgbClr val="FF0000"/>
                </a:solidFill>
                <a:latin typeface="Times New Roman"/>
                <a:cs typeface="Times New Roman"/>
              </a:rPr>
              <a:t>d</a:t>
            </a:r>
            <a:r>
              <a:rPr lang="en-US" sz="2000" i="1" dirty="0">
                <a:latin typeface="Times New Roman"/>
                <a:cs typeface="Times New Roman"/>
              </a:rPr>
              <a:t> </a:t>
            </a:r>
            <a:r>
              <a:rPr lang="en-US" sz="2000" dirty="0">
                <a:latin typeface="Times New Roman"/>
                <a:cs typeface="Times New Roman"/>
              </a:rPr>
              <a:t>is the </a:t>
            </a:r>
            <a:r>
              <a:rPr lang="en-US" sz="2000" dirty="0">
                <a:solidFill>
                  <a:srgbClr val="0000FF"/>
                </a:solidFill>
                <a:latin typeface="Times New Roman"/>
                <a:cs typeface="Times New Roman"/>
              </a:rPr>
              <a:t>distance between the two parallel axes</a:t>
            </a:r>
            <a:r>
              <a:rPr lang="en-US" sz="2000" dirty="0">
                <a:latin typeface="Times New Roman"/>
                <a:cs typeface="Times New Roman"/>
              </a:rPr>
              <a:t>.  In this case, that distance is </a:t>
            </a:r>
            <a:r>
              <a:rPr lang="en-US" sz="2000" i="1" dirty="0">
                <a:solidFill>
                  <a:srgbClr val="FF0000"/>
                </a:solidFill>
                <a:latin typeface="Times New Roman"/>
                <a:cs typeface="Times New Roman"/>
              </a:rPr>
              <a:t>L/4</a:t>
            </a:r>
            <a:r>
              <a:rPr lang="en-US" sz="2000" dirty="0">
                <a:latin typeface="Times New Roman"/>
                <a:cs typeface="Times New Roman"/>
              </a:rPr>
              <a:t>, so we can write:</a:t>
            </a:r>
          </a:p>
        </p:txBody>
      </p:sp>
      <p:graphicFrame>
        <p:nvGraphicFramePr>
          <p:cNvPr id="25" name="Object 24"/>
          <p:cNvGraphicFramePr>
            <a:graphicFrameLocks noChangeAspect="1"/>
          </p:cNvGraphicFramePr>
          <p:nvPr>
            <p:extLst>
              <p:ext uri="{D42A27DB-BD31-4B8C-83A1-F6EECF244321}">
                <p14:modId xmlns:p14="http://schemas.microsoft.com/office/powerpoint/2010/main" val="2441149957"/>
              </p:ext>
            </p:extLst>
          </p:nvPr>
        </p:nvGraphicFramePr>
        <p:xfrm>
          <a:off x="6191250" y="1968500"/>
          <a:ext cx="2471738" cy="1874838"/>
        </p:xfrm>
        <a:graphic>
          <a:graphicData uri="http://schemas.openxmlformats.org/presentationml/2006/ole">
            <mc:AlternateContent xmlns:mc="http://schemas.openxmlformats.org/markup-compatibility/2006">
              <mc:Choice xmlns:v="urn:schemas-microsoft-com:vml" Requires="v">
                <p:oleObj spid="_x0000_s1164346" name="Equation" r:id="rId10" imgW="1384300" imgH="1041400" progId="Equation.DSMT4">
                  <p:embed/>
                </p:oleObj>
              </mc:Choice>
              <mc:Fallback>
                <p:oleObj name="Equation" r:id="rId10" imgW="1384300" imgH="1041400" progId="Equation.DSMT4">
                  <p:embed/>
                  <p:pic>
                    <p:nvPicPr>
                      <p:cNvPr id="0" name=""/>
                      <p:cNvPicPr/>
                      <p:nvPr/>
                    </p:nvPicPr>
                    <p:blipFill>
                      <a:blip r:embed="rId11"/>
                      <a:stretch>
                        <a:fillRect/>
                      </a:stretch>
                    </p:blipFill>
                    <p:spPr>
                      <a:xfrm>
                        <a:off x="6191250" y="1968500"/>
                        <a:ext cx="2471738" cy="1874838"/>
                      </a:xfrm>
                      <a:prstGeom prst="rect">
                        <a:avLst/>
                      </a:prstGeom>
                    </p:spPr>
                  </p:pic>
                </p:oleObj>
              </mc:Fallback>
            </mc:AlternateContent>
          </a:graphicData>
        </a:graphic>
      </p:graphicFrame>
      <p:sp>
        <p:nvSpPr>
          <p:cNvPr id="26" name="Text Box 5"/>
          <p:cNvSpPr txBox="1">
            <a:spLocks/>
          </p:cNvSpPr>
          <p:nvPr/>
        </p:nvSpPr>
        <p:spPr bwMode="auto">
          <a:xfrm>
            <a:off x="314723" y="3257024"/>
            <a:ext cx="85149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and</a:t>
            </a:r>
          </a:p>
        </p:txBody>
      </p:sp>
      <p:cxnSp>
        <p:nvCxnSpPr>
          <p:cNvPr id="27" name="Straight Connector 26"/>
          <p:cNvCxnSpPr/>
          <p:nvPr/>
        </p:nvCxnSpPr>
        <p:spPr>
          <a:xfrm flipV="1">
            <a:off x="1880393" y="4038776"/>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836193" y="3991854"/>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943893" y="4400860"/>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242050" y="4981575"/>
            <a:ext cx="117892" cy="14040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50.)</a:t>
            </a:r>
          </a:p>
        </p:txBody>
      </p:sp>
      <p:graphicFrame>
        <p:nvGraphicFramePr>
          <p:cNvPr id="17" name="Object 2"/>
          <p:cNvGraphicFramePr>
            <a:graphicFrameLocks noChangeAspect="1"/>
          </p:cNvGraphicFramePr>
          <p:nvPr>
            <p:extLst>
              <p:ext uri="{D42A27DB-BD31-4B8C-83A1-F6EECF244321}">
                <p14:modId xmlns:p14="http://schemas.microsoft.com/office/powerpoint/2010/main" val="510325950"/>
              </p:ext>
            </p:extLst>
          </p:nvPr>
        </p:nvGraphicFramePr>
        <p:xfrm>
          <a:off x="901700" y="143368"/>
          <a:ext cx="4012010" cy="663082"/>
        </p:xfrm>
        <a:graphic>
          <a:graphicData uri="http://schemas.openxmlformats.org/presentationml/2006/ole">
            <mc:AlternateContent xmlns:mc="http://schemas.openxmlformats.org/markup-compatibility/2006">
              <mc:Choice xmlns:v="urn:schemas-microsoft-com:vml" Requires="v">
                <p:oleObj spid="_x0000_s1164347" name="Equation" r:id="rId12" imgW="2387600" imgH="393700" progId="Equation.DSMT4">
                  <p:embed/>
                </p:oleObj>
              </mc:Choice>
              <mc:Fallback>
                <p:oleObj name="Equation" r:id="rId12" imgW="2387600" imgH="393700" progId="Equation.DSMT4">
                  <p:embed/>
                  <p:pic>
                    <p:nvPicPr>
                      <p:cNvPr id="0" name=""/>
                      <p:cNvPicPr>
                        <a:picLocks noChangeAspect="1" noChangeArrowheads="1"/>
                      </p:cNvPicPr>
                      <p:nvPr/>
                    </p:nvPicPr>
                    <p:blipFill>
                      <a:blip r:embed="rId13"/>
                      <a:srcRect/>
                      <a:stretch>
                        <a:fillRect/>
                      </a:stretch>
                    </p:blipFill>
                    <p:spPr bwMode="auto">
                      <a:xfrm>
                        <a:off x="901700" y="143368"/>
                        <a:ext cx="4012010" cy="663082"/>
                      </a:xfrm>
                      <a:prstGeom prst="rect">
                        <a:avLst/>
                      </a:prstGeom>
                      <a:noFill/>
                      <a:ln>
                        <a:noFill/>
                      </a:ln>
                      <a:effectLst/>
                    </p:spPr>
                  </p:pic>
                </p:oleObj>
              </mc:Fallback>
            </mc:AlternateContent>
          </a:graphicData>
        </a:graphic>
      </p:graphicFrame>
      <p:cxnSp>
        <p:nvCxnSpPr>
          <p:cNvPr id="18" name="Straight Connector 17"/>
          <p:cNvCxnSpPr/>
          <p:nvPr/>
        </p:nvCxnSpPr>
        <p:spPr>
          <a:xfrm flipV="1">
            <a:off x="3772693" y="4400860"/>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492030145"/>
              </p:ext>
            </p:extLst>
          </p:nvPr>
        </p:nvGraphicFramePr>
        <p:xfrm>
          <a:off x="5210175" y="5558312"/>
          <a:ext cx="212725" cy="170975"/>
        </p:xfrm>
        <a:graphic>
          <a:graphicData uri="http://schemas.openxmlformats.org/presentationml/2006/ole">
            <mc:AlternateContent xmlns:mc="http://schemas.openxmlformats.org/markup-compatibility/2006">
              <mc:Choice xmlns:v="urn:schemas-microsoft-com:vml" Requires="v">
                <p:oleObj spid="_x0000_s1164348" name="Equation" r:id="rId14" imgW="190500" imgH="152400" progId="Equation.DSMT4">
                  <p:embed/>
                </p:oleObj>
              </mc:Choice>
              <mc:Fallback>
                <p:oleObj name="Equation" r:id="rId14" imgW="190500" imgH="152400" progId="Equation.DSMT4">
                  <p:embed/>
                  <p:pic>
                    <p:nvPicPr>
                      <p:cNvPr id="0" name=""/>
                      <p:cNvPicPr/>
                      <p:nvPr/>
                    </p:nvPicPr>
                    <p:blipFill>
                      <a:blip r:embed="rId15"/>
                      <a:stretch>
                        <a:fillRect/>
                      </a:stretch>
                    </p:blipFill>
                    <p:spPr>
                      <a:xfrm>
                        <a:off x="5210175" y="5558312"/>
                        <a:ext cx="212725" cy="170975"/>
                      </a:xfrm>
                      <a:prstGeom prst="rect">
                        <a:avLst/>
                      </a:prstGeom>
                    </p:spPr>
                  </p:pic>
                </p:oleObj>
              </mc:Fallback>
            </mc:AlternateContent>
          </a:graphicData>
        </a:graphic>
      </p:graphicFrame>
      <p:cxnSp>
        <p:nvCxnSpPr>
          <p:cNvPr id="4" name="Straight Arrow Connector 3"/>
          <p:cNvCxnSpPr/>
          <p:nvPr/>
        </p:nvCxnSpPr>
        <p:spPr>
          <a:xfrm flipH="1">
            <a:off x="5370512" y="5216115"/>
            <a:ext cx="373063" cy="361247"/>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9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dissolve">
                                      <p:cBhvr>
                                        <p:cTn id="20" dur="500"/>
                                        <p:tgtEl>
                                          <p:spTgt spid="3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par>
                                <p:cTn id="24" presetID="9"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500"/>
                                        <p:tgtEl>
                                          <p:spTgt spid="27"/>
                                        </p:tgtEl>
                                      </p:cBhvr>
                                    </p:animEffect>
                                  </p:childTnLst>
                                </p:cTn>
                              </p:par>
                              <p:par>
                                <p:cTn id="27" presetID="9"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9"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par>
                                <p:cTn id="33" presetID="9"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500"/>
                                        <p:tgtEl>
                                          <p:spTgt spid="30"/>
                                        </p:tgtEl>
                                      </p:cBhvr>
                                    </p:animEffect>
                                  </p:childTnLst>
                                </p:cTn>
                              </p:par>
                              <p:par>
                                <p:cTn id="36" presetID="9"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par>
                                <p:cTn id="39" presetID="9"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par>
                                <p:cTn id="42" presetID="9"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dissolv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a:spLocks/>
          </p:cNvSpPr>
          <p:nvPr/>
        </p:nvSpPr>
        <p:spPr bwMode="auto">
          <a:xfrm>
            <a:off x="8468785" y="1524501"/>
            <a:ext cx="81620" cy="1230890"/>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sp>
        <p:nvSpPr>
          <p:cNvPr id="137223" name="Text Box 2"/>
          <p:cNvSpPr txBox="1">
            <a:spLocks/>
          </p:cNvSpPr>
          <p:nvPr/>
        </p:nvSpPr>
        <p:spPr bwMode="auto">
          <a:xfrm>
            <a:off x="274320" y="256202"/>
            <a:ext cx="4962382" cy="2052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10: A ball </a:t>
            </a:r>
            <a:r>
              <a:rPr lang="en-US" sz="2000" dirty="0">
                <a:latin typeface="Times New Roman"/>
                <a:cs typeface="Times New Roman"/>
              </a:rPr>
              <a:t>of radius </a:t>
            </a:r>
            <a:r>
              <a:rPr lang="en-US" sz="2000" dirty="0">
                <a:solidFill>
                  <a:srgbClr val="FF0000"/>
                </a:solidFill>
                <a:latin typeface="Times New Roman"/>
                <a:cs typeface="Times New Roman"/>
              </a:rPr>
              <a:t>R</a:t>
            </a:r>
            <a:r>
              <a:rPr lang="en-US" sz="2000" dirty="0">
                <a:latin typeface="Times New Roman"/>
                <a:cs typeface="Times New Roman"/>
              </a:rPr>
              <a:t> rolls </a:t>
            </a:r>
            <a:r>
              <a:rPr lang="en-US" sz="2000" dirty="0">
                <a:solidFill>
                  <a:srgbClr val="0000FF"/>
                </a:solidFill>
                <a:latin typeface="Times New Roman"/>
                <a:cs typeface="Times New Roman"/>
              </a:rPr>
              <a:t>without slipping </a:t>
            </a:r>
            <a:r>
              <a:rPr lang="en-US" sz="2000" dirty="0">
                <a:latin typeface="Times New Roman"/>
                <a:cs typeface="Times New Roman"/>
              </a:rPr>
              <a:t>down an incline of </a:t>
            </a:r>
            <a:r>
              <a:rPr lang="en-US" sz="2000" dirty="0">
                <a:solidFill>
                  <a:srgbClr val="0000FF"/>
                </a:solidFill>
                <a:latin typeface="Times New Roman"/>
                <a:cs typeface="Times New Roman"/>
              </a:rPr>
              <a:t>angle</a:t>
            </a:r>
            <a:r>
              <a:rPr lang="en-US" sz="2000" dirty="0">
                <a:latin typeface="Times New Roman"/>
                <a:cs typeface="Times New Roman"/>
              </a:rPr>
              <a:t>    .  </a:t>
            </a:r>
            <a:r>
              <a:rPr lang="en-US" sz="2000" dirty="0">
                <a:solidFill>
                  <a:srgbClr val="FF0000"/>
                </a:solidFill>
                <a:latin typeface="Times New Roman"/>
                <a:cs typeface="Times New Roman"/>
              </a:rPr>
              <a:t>a.) </a:t>
            </a:r>
            <a:r>
              <a:rPr lang="en-US" sz="2000" dirty="0">
                <a:latin typeface="Times New Roman"/>
                <a:cs typeface="Times New Roman"/>
              </a:rPr>
              <a:t>What is the </a:t>
            </a:r>
            <a:r>
              <a:rPr lang="en-US" sz="2000" dirty="0">
                <a:solidFill>
                  <a:srgbClr val="0000FF"/>
                </a:solidFill>
                <a:latin typeface="Times New Roman"/>
                <a:cs typeface="Times New Roman"/>
              </a:rPr>
              <a:t>acceleration </a:t>
            </a:r>
            <a:r>
              <a:rPr lang="en-US" sz="2000" dirty="0">
                <a:solidFill>
                  <a:schemeClr val="tx1"/>
                </a:solidFill>
                <a:latin typeface="Times New Roman"/>
                <a:cs typeface="Times New Roman"/>
              </a:rPr>
              <a:t>of the </a:t>
            </a:r>
            <a:r>
              <a:rPr lang="en-US" sz="2000" i="1" dirty="0">
                <a:solidFill>
                  <a:srgbClr val="0000FF"/>
                </a:solidFill>
                <a:latin typeface="Times New Roman"/>
                <a:cs typeface="Times New Roman"/>
              </a:rPr>
              <a:t>center of mass</a:t>
            </a:r>
            <a:r>
              <a:rPr lang="en-US" sz="2000" dirty="0">
                <a:latin typeface="Times New Roman"/>
                <a:cs typeface="Times New Roman"/>
              </a:rPr>
              <a:t>, and </a:t>
            </a:r>
            <a:r>
              <a:rPr lang="en-US" sz="2000" dirty="0">
                <a:solidFill>
                  <a:srgbClr val="FF0000"/>
                </a:solidFill>
                <a:latin typeface="Times New Roman"/>
                <a:cs typeface="Times New Roman"/>
              </a:rPr>
              <a:t>b.) </a:t>
            </a:r>
            <a:r>
              <a:rPr lang="en-US" sz="2000" dirty="0">
                <a:latin typeface="Times New Roman"/>
                <a:cs typeface="Times New Roman"/>
              </a:rPr>
              <a:t>what is its </a:t>
            </a:r>
            <a:r>
              <a:rPr lang="en-US" sz="2000" dirty="0">
                <a:solidFill>
                  <a:srgbClr val="0000FF"/>
                </a:solidFill>
                <a:latin typeface="Times New Roman"/>
                <a:cs typeface="Times New Roman"/>
              </a:rPr>
              <a:t>speed</a:t>
            </a:r>
            <a:r>
              <a:rPr lang="en-US" sz="2000" dirty="0">
                <a:latin typeface="Times New Roman"/>
                <a:cs typeface="Times New Roman"/>
              </a:rPr>
              <a:t> after it has </a:t>
            </a:r>
            <a:r>
              <a:rPr lang="en-US" sz="2000" dirty="0">
                <a:solidFill>
                  <a:srgbClr val="0000FF"/>
                </a:solidFill>
                <a:latin typeface="Times New Roman"/>
                <a:cs typeface="Times New Roman"/>
              </a:rPr>
              <a:t>dropped a distance </a:t>
            </a:r>
            <a:r>
              <a:rPr lang="en-US" sz="2000" i="1" dirty="0">
                <a:solidFill>
                  <a:srgbClr val="FF0000"/>
                </a:solidFill>
                <a:latin typeface="Times New Roman"/>
                <a:cs typeface="Times New Roman"/>
              </a:rPr>
              <a:t>h</a:t>
            </a:r>
            <a:r>
              <a:rPr lang="en-US" sz="2000" dirty="0">
                <a:latin typeface="Times New Roman"/>
                <a:cs typeface="Times New Roman"/>
              </a:rPr>
              <a:t>?  </a:t>
            </a:r>
          </a:p>
          <a:p>
            <a:pPr algn="l" eaLnBrk="1" hangingPunct="1"/>
            <a:r>
              <a:rPr lang="en-US" sz="2000" dirty="0">
                <a:latin typeface="Times New Roman"/>
                <a:cs typeface="Times New Roman"/>
              </a:rPr>
              <a:t>      Assume you know:</a:t>
            </a:r>
          </a:p>
        </p:txBody>
      </p:sp>
      <p:graphicFrame>
        <p:nvGraphicFramePr>
          <p:cNvPr id="137218" name="Object 2"/>
          <p:cNvGraphicFramePr>
            <a:graphicFrameLocks noChangeAspect="1"/>
          </p:cNvGraphicFramePr>
          <p:nvPr/>
        </p:nvGraphicFramePr>
        <p:xfrm>
          <a:off x="1108870" y="2177974"/>
          <a:ext cx="3394075" cy="722313"/>
        </p:xfrm>
        <a:graphic>
          <a:graphicData uri="http://schemas.openxmlformats.org/presentationml/2006/ole">
            <mc:AlternateContent xmlns:mc="http://schemas.openxmlformats.org/markup-compatibility/2006">
              <mc:Choice xmlns:v="urn:schemas-microsoft-com:vml" Requires="v">
                <p:oleObj spid="_x0000_s2448440" name="Equation" r:id="rId4" imgW="1854200" imgH="393700" progId="Equation.DSMT4">
                  <p:embed/>
                </p:oleObj>
              </mc:Choice>
              <mc:Fallback>
                <p:oleObj name="Equation" r:id="rId4" imgW="1854200" imgH="393700" progId="Equation.DSMT4">
                  <p:embed/>
                  <p:pic>
                    <p:nvPicPr>
                      <p:cNvPr id="137218" name="Object 2"/>
                      <p:cNvPicPr>
                        <a:picLocks noChangeAspect="1" noChangeArrowheads="1"/>
                      </p:cNvPicPr>
                      <p:nvPr/>
                    </p:nvPicPr>
                    <p:blipFill>
                      <a:blip r:embed="rId5"/>
                      <a:srcRect/>
                      <a:stretch>
                        <a:fillRect/>
                      </a:stretch>
                    </p:blipFill>
                    <p:spPr bwMode="auto">
                      <a:xfrm>
                        <a:off x="1108870" y="2177974"/>
                        <a:ext cx="3394075" cy="722313"/>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286320" y="3014587"/>
            <a:ext cx="8710659"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Before we can do </a:t>
            </a:r>
            <a:r>
              <a:rPr lang="en-US" sz="2000" dirty="0">
                <a:latin typeface="Times New Roman"/>
                <a:cs typeface="Times New Roman"/>
              </a:rPr>
              <a:t>this problem, there is something that needs to be noted about </a:t>
            </a:r>
            <a:r>
              <a:rPr lang="en-US" sz="2000" dirty="0">
                <a:solidFill>
                  <a:srgbClr val="1019C5"/>
                </a:solidFill>
                <a:latin typeface="Times New Roman"/>
                <a:cs typeface="Times New Roman"/>
              </a:rPr>
              <a:t>objects rolling up or down an incline</a:t>
            </a:r>
            <a:r>
              <a:rPr lang="en-US" sz="2000" dirty="0">
                <a:latin typeface="Times New Roman"/>
                <a:cs typeface="Times New Roman"/>
              </a:rPr>
              <a:t>.  We need to talk about </a:t>
            </a:r>
            <a:r>
              <a:rPr lang="en-US" sz="2000" dirty="0">
                <a:solidFill>
                  <a:srgbClr val="FF0000"/>
                </a:solidFill>
                <a:latin typeface="Times New Roman"/>
                <a:cs typeface="Times New Roman"/>
              </a:rPr>
              <a:t>rolling friction </a:t>
            </a:r>
            <a:r>
              <a:rPr lang="en-US" sz="2000" dirty="0">
                <a:latin typeface="Times New Roman"/>
                <a:cs typeface="Times New Roman"/>
              </a:rPr>
              <a:t>and, more specifically, the </a:t>
            </a:r>
            <a:r>
              <a:rPr lang="en-US" sz="2000" dirty="0">
                <a:solidFill>
                  <a:srgbClr val="FF0000"/>
                </a:solidFill>
                <a:latin typeface="Times New Roman"/>
                <a:cs typeface="Times New Roman"/>
              </a:rPr>
              <a:t>direction</a:t>
            </a:r>
            <a:r>
              <a:rPr lang="en-US" sz="2000" dirty="0">
                <a:latin typeface="Times New Roman"/>
                <a:cs typeface="Times New Roman"/>
              </a:rPr>
              <a:t> of rolling friction. </a:t>
            </a: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graphicFrame>
        <p:nvGraphicFramePr>
          <p:cNvPr id="25" name="Object 5"/>
          <p:cNvGraphicFramePr>
            <a:graphicFrameLocks noChangeAspect="1"/>
          </p:cNvGraphicFramePr>
          <p:nvPr/>
        </p:nvGraphicFramePr>
        <p:xfrm>
          <a:off x="4629755" y="722939"/>
          <a:ext cx="227013" cy="314325"/>
        </p:xfrm>
        <a:graphic>
          <a:graphicData uri="http://schemas.openxmlformats.org/presentationml/2006/ole">
            <mc:AlternateContent xmlns:mc="http://schemas.openxmlformats.org/markup-compatibility/2006">
              <mc:Choice xmlns:v="urn:schemas-microsoft-com:vml" Requires="v">
                <p:oleObj spid="_x0000_s2448441" name="Equation" r:id="rId6" imgW="127000" imgH="177800" progId="Equation.DSMT4">
                  <p:embed/>
                </p:oleObj>
              </mc:Choice>
              <mc:Fallback>
                <p:oleObj name="Equation" r:id="rId6" imgW="127000" imgH="177800" progId="Equation.DSMT4">
                  <p:embed/>
                  <p:pic>
                    <p:nvPicPr>
                      <p:cNvPr id="25" name="Object 5"/>
                      <p:cNvPicPr>
                        <a:picLocks noChangeAspect="1" noChangeArrowheads="1"/>
                      </p:cNvPicPr>
                      <p:nvPr/>
                    </p:nvPicPr>
                    <p:blipFill>
                      <a:blip r:embed="rId7"/>
                      <a:srcRect/>
                      <a:stretch>
                        <a:fillRect/>
                      </a:stretch>
                    </p:blipFill>
                    <p:spPr bwMode="auto">
                      <a:xfrm>
                        <a:off x="4629755" y="722939"/>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51.)</a:t>
            </a:r>
          </a:p>
        </p:txBody>
      </p:sp>
      <p:sp>
        <p:nvSpPr>
          <p:cNvPr id="37" name="Rectangle 36"/>
          <p:cNvSpPr>
            <a:spLocks/>
          </p:cNvSpPr>
          <p:nvPr/>
        </p:nvSpPr>
        <p:spPr bwMode="auto">
          <a:xfrm rot="20376940">
            <a:off x="5145018" y="1903757"/>
            <a:ext cx="3836162" cy="163247"/>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sp>
        <p:nvSpPr>
          <p:cNvPr id="48" name="Oval 47"/>
          <p:cNvSpPr>
            <a:spLocks/>
          </p:cNvSpPr>
          <p:nvPr/>
        </p:nvSpPr>
        <p:spPr bwMode="auto">
          <a:xfrm>
            <a:off x="6766092" y="606850"/>
            <a:ext cx="1135884" cy="1135926"/>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graphicFrame>
        <p:nvGraphicFramePr>
          <p:cNvPr id="55" name="Object 5"/>
          <p:cNvGraphicFramePr>
            <a:graphicFrameLocks noChangeAspect="1"/>
          </p:cNvGraphicFramePr>
          <p:nvPr/>
        </p:nvGraphicFramePr>
        <p:xfrm>
          <a:off x="6112933" y="2415666"/>
          <a:ext cx="227013" cy="314325"/>
        </p:xfrm>
        <a:graphic>
          <a:graphicData uri="http://schemas.openxmlformats.org/presentationml/2006/ole">
            <mc:AlternateContent xmlns:mc="http://schemas.openxmlformats.org/markup-compatibility/2006">
              <mc:Choice xmlns:v="urn:schemas-microsoft-com:vml" Requires="v">
                <p:oleObj spid="_x0000_s2448442" name="Equation" r:id="rId8" imgW="127000" imgH="177800" progId="Equation.DSMT4">
                  <p:embed/>
                </p:oleObj>
              </mc:Choice>
              <mc:Fallback>
                <p:oleObj name="Equation" r:id="rId8" imgW="127000" imgH="177800" progId="Equation.DSMT4">
                  <p:embed/>
                  <p:pic>
                    <p:nvPicPr>
                      <p:cNvPr id="55" name="Object 5"/>
                      <p:cNvPicPr>
                        <a:picLocks noChangeAspect="1" noChangeArrowheads="1"/>
                      </p:cNvPicPr>
                      <p:nvPr/>
                    </p:nvPicPr>
                    <p:blipFill>
                      <a:blip r:embed="rId9"/>
                      <a:srcRect/>
                      <a:stretch>
                        <a:fillRect/>
                      </a:stretch>
                    </p:blipFill>
                    <p:spPr bwMode="auto">
                      <a:xfrm>
                        <a:off x="6112933" y="2415666"/>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 name="Rectangle 55"/>
          <p:cNvSpPr>
            <a:spLocks/>
          </p:cNvSpPr>
          <p:nvPr/>
        </p:nvSpPr>
        <p:spPr bwMode="auto">
          <a:xfrm>
            <a:off x="4975466" y="2755391"/>
            <a:ext cx="4021514" cy="95759"/>
          </a:xfrm>
          <a:prstGeom prst="rect">
            <a:avLst/>
          </a:prstGeom>
          <a:solidFill>
            <a:srgbClr val="800000">
              <a:alpha val="63000"/>
            </a:srgbClr>
          </a:solidFill>
          <a:ln w="12700" cmpd="sng">
            <a:solidFill>
              <a:srgbClr val="000000"/>
            </a:solidFill>
            <a:miter lim="800000"/>
            <a:headEnd/>
            <a:tailEnd/>
          </a:ln>
        </p:spPr>
        <p:txBody>
          <a:bodyPr wrap="none" anchor="ctr"/>
          <a:lstStyle/>
          <a:p>
            <a:endParaRPr lang="en-US" kern="1200" dirty="0"/>
          </a:p>
        </p:txBody>
      </p:sp>
      <p:sp>
        <p:nvSpPr>
          <p:cNvPr id="3" name="Freeform 2"/>
          <p:cNvSpPr/>
          <p:nvPr/>
        </p:nvSpPr>
        <p:spPr>
          <a:xfrm>
            <a:off x="5981700" y="2472267"/>
            <a:ext cx="131233" cy="275166"/>
          </a:xfrm>
          <a:custGeom>
            <a:avLst/>
            <a:gdLst>
              <a:gd name="connsiteX0" fmla="*/ 0 w 131233"/>
              <a:gd name="connsiteY0" fmla="*/ 0 h 275166"/>
              <a:gd name="connsiteX1" fmla="*/ 101600 w 131233"/>
              <a:gd name="connsiteY1" fmla="*/ 122766 h 275166"/>
              <a:gd name="connsiteX2" fmla="*/ 131233 w 131233"/>
              <a:gd name="connsiteY2" fmla="*/ 275166 h 275166"/>
            </a:gdLst>
            <a:ahLst/>
            <a:cxnLst>
              <a:cxn ang="0">
                <a:pos x="connsiteX0" y="connsiteY0"/>
              </a:cxn>
              <a:cxn ang="0">
                <a:pos x="connsiteX1" y="connsiteY1"/>
              </a:cxn>
              <a:cxn ang="0">
                <a:pos x="connsiteX2" y="connsiteY2"/>
              </a:cxn>
            </a:cxnLst>
            <a:rect l="l" t="t" r="r" b="b"/>
            <a:pathLst>
              <a:path w="131233" h="275166">
                <a:moveTo>
                  <a:pt x="0" y="0"/>
                </a:moveTo>
                <a:cubicBezTo>
                  <a:pt x="39864" y="38452"/>
                  <a:pt x="79728" y="76905"/>
                  <a:pt x="101600" y="122766"/>
                </a:cubicBezTo>
                <a:cubicBezTo>
                  <a:pt x="123472" y="168627"/>
                  <a:pt x="131233" y="275166"/>
                  <a:pt x="131233" y="275166"/>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7" name="Object 5"/>
          <p:cNvGraphicFramePr>
            <a:graphicFrameLocks noChangeAspect="1"/>
          </p:cNvGraphicFramePr>
          <p:nvPr/>
        </p:nvGraphicFramePr>
        <p:xfrm>
          <a:off x="7869238" y="830263"/>
          <a:ext cx="295275" cy="223837"/>
        </p:xfrm>
        <a:graphic>
          <a:graphicData uri="http://schemas.openxmlformats.org/presentationml/2006/ole">
            <mc:AlternateContent xmlns:mc="http://schemas.openxmlformats.org/markup-compatibility/2006">
              <mc:Choice xmlns:v="urn:schemas-microsoft-com:vml" Requires="v">
                <p:oleObj spid="_x0000_s2448443" name="Equation" r:id="rId10" imgW="165100" imgH="127000" progId="Equation.DSMT4">
                  <p:embed/>
                </p:oleObj>
              </mc:Choice>
              <mc:Fallback>
                <p:oleObj name="Equation" r:id="rId10" imgW="165100" imgH="127000" progId="Equation.DSMT4">
                  <p:embed/>
                  <p:pic>
                    <p:nvPicPr>
                      <p:cNvPr id="57" name="Object 5"/>
                      <p:cNvPicPr>
                        <a:picLocks noChangeAspect="1" noChangeArrowheads="1"/>
                      </p:cNvPicPr>
                      <p:nvPr/>
                    </p:nvPicPr>
                    <p:blipFill>
                      <a:blip r:embed="rId11"/>
                      <a:srcRect/>
                      <a:stretch>
                        <a:fillRect/>
                      </a:stretch>
                    </p:blipFill>
                    <p:spPr bwMode="auto">
                      <a:xfrm>
                        <a:off x="7869238" y="830263"/>
                        <a:ext cx="295275" cy="22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6" name="Straight Arrow Connector 5"/>
          <p:cNvCxnSpPr/>
          <p:nvPr/>
        </p:nvCxnSpPr>
        <p:spPr>
          <a:xfrm flipV="1">
            <a:off x="7336367" y="716589"/>
            <a:ext cx="309033" cy="4581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8" name="Object 5"/>
          <p:cNvGraphicFramePr>
            <a:graphicFrameLocks noChangeAspect="1"/>
          </p:cNvGraphicFramePr>
          <p:nvPr/>
        </p:nvGraphicFramePr>
        <p:xfrm>
          <a:off x="7186613" y="700088"/>
          <a:ext cx="273050" cy="268287"/>
        </p:xfrm>
        <a:graphic>
          <a:graphicData uri="http://schemas.openxmlformats.org/presentationml/2006/ole">
            <mc:AlternateContent xmlns:mc="http://schemas.openxmlformats.org/markup-compatibility/2006">
              <mc:Choice xmlns:v="urn:schemas-microsoft-com:vml" Requires="v">
                <p:oleObj spid="_x0000_s2448444" name="Equation" r:id="rId12" imgW="152400" imgH="152400" progId="Equation.DSMT4">
                  <p:embed/>
                </p:oleObj>
              </mc:Choice>
              <mc:Fallback>
                <p:oleObj name="Equation" r:id="rId12" imgW="152400" imgH="152400" progId="Equation.DSMT4">
                  <p:embed/>
                  <p:pic>
                    <p:nvPicPr>
                      <p:cNvPr id="58" name="Object 5"/>
                      <p:cNvPicPr>
                        <a:picLocks noChangeAspect="1" noChangeArrowheads="1"/>
                      </p:cNvPicPr>
                      <p:nvPr/>
                    </p:nvPicPr>
                    <p:blipFill>
                      <a:blip r:embed="rId13"/>
                      <a:srcRect/>
                      <a:stretch>
                        <a:fillRect/>
                      </a:stretch>
                    </p:blipFill>
                    <p:spPr bwMode="auto">
                      <a:xfrm>
                        <a:off x="7186613" y="700088"/>
                        <a:ext cx="273050" cy="268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9" name="Text Box 5"/>
          <p:cNvSpPr txBox="1">
            <a:spLocks/>
          </p:cNvSpPr>
          <p:nvPr/>
        </p:nvSpPr>
        <p:spPr bwMode="auto">
          <a:xfrm>
            <a:off x="274320" y="4083615"/>
            <a:ext cx="8807537" cy="254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Thinking back </a:t>
            </a:r>
            <a:r>
              <a:rPr lang="en-US" sz="2000" dirty="0">
                <a:latin typeface="Times New Roman"/>
                <a:cs typeface="Times New Roman"/>
              </a:rPr>
              <a:t>to what we said about </a:t>
            </a:r>
            <a:r>
              <a:rPr lang="en-US" sz="2000" dirty="0">
                <a:solidFill>
                  <a:srgbClr val="1019C5"/>
                </a:solidFill>
                <a:latin typeface="Times New Roman"/>
                <a:cs typeface="Times New Roman"/>
              </a:rPr>
              <a:t>static friction </a:t>
            </a:r>
            <a:r>
              <a:rPr lang="en-US" sz="2000" dirty="0">
                <a:latin typeface="Times New Roman"/>
                <a:cs typeface="Times New Roman"/>
              </a:rPr>
              <a:t>and its cause.  The </a:t>
            </a:r>
            <a:r>
              <a:rPr lang="en-US" sz="2000" dirty="0">
                <a:solidFill>
                  <a:srgbClr val="3366FF"/>
                </a:solidFill>
                <a:latin typeface="Times New Roman"/>
                <a:cs typeface="Times New Roman"/>
              </a:rPr>
              <a:t>molecular structure </a:t>
            </a:r>
            <a:r>
              <a:rPr lang="en-US" sz="2000" dirty="0">
                <a:latin typeface="Times New Roman"/>
                <a:cs typeface="Times New Roman"/>
              </a:rPr>
              <a:t>of the bodies in contact </a:t>
            </a:r>
            <a:r>
              <a:rPr lang="en-US" sz="2000" dirty="0">
                <a:solidFill>
                  <a:srgbClr val="3366FF"/>
                </a:solidFill>
                <a:latin typeface="Times New Roman"/>
                <a:cs typeface="Times New Roman"/>
              </a:rPr>
              <a:t>meld into one another</a:t>
            </a:r>
            <a:r>
              <a:rPr lang="en-US" sz="2000" dirty="0">
                <a:latin typeface="Times New Roman"/>
                <a:cs typeface="Times New Roman"/>
              </a:rPr>
              <a:t>, and the </a:t>
            </a:r>
            <a:r>
              <a:rPr lang="en-US" sz="2000" dirty="0">
                <a:solidFill>
                  <a:srgbClr val="3366FF"/>
                </a:solidFill>
                <a:latin typeface="Times New Roman"/>
                <a:cs typeface="Times New Roman"/>
              </a:rPr>
              <a:t>electron-repulsion</a:t>
            </a:r>
            <a:r>
              <a:rPr lang="en-US" sz="2000" dirty="0">
                <a:latin typeface="Times New Roman"/>
                <a:cs typeface="Times New Roman"/>
              </a:rPr>
              <a:t> of their elements </a:t>
            </a:r>
            <a:r>
              <a:rPr lang="en-US" sz="2000" dirty="0">
                <a:solidFill>
                  <a:srgbClr val="3366FF"/>
                </a:solidFill>
                <a:latin typeface="Times New Roman"/>
                <a:cs typeface="Times New Roman"/>
              </a:rPr>
              <a:t>create</a:t>
            </a:r>
            <a:r>
              <a:rPr lang="en-US" sz="2000" dirty="0">
                <a:latin typeface="Times New Roman"/>
                <a:cs typeface="Times New Roman"/>
              </a:rPr>
              <a:t> a kind of </a:t>
            </a:r>
            <a:r>
              <a:rPr lang="en-US" sz="2000" dirty="0">
                <a:solidFill>
                  <a:srgbClr val="3366FF"/>
                </a:solidFill>
                <a:latin typeface="Times New Roman"/>
                <a:cs typeface="Times New Roman"/>
              </a:rPr>
              <a:t>bonding</a:t>
            </a:r>
            <a:r>
              <a:rPr lang="en-US" sz="2000" dirty="0">
                <a:latin typeface="Times New Roman"/>
                <a:cs typeface="Times New Roman"/>
              </a:rPr>
              <a:t> that </a:t>
            </a:r>
            <a:r>
              <a:rPr lang="en-US" sz="2000" dirty="0">
                <a:solidFill>
                  <a:srgbClr val="3366FF"/>
                </a:solidFill>
                <a:latin typeface="Times New Roman"/>
                <a:cs typeface="Times New Roman"/>
              </a:rPr>
              <a:t>needs to be released </a:t>
            </a:r>
            <a:r>
              <a:rPr lang="en-US" sz="2000" dirty="0">
                <a:latin typeface="Times New Roman"/>
                <a:cs typeface="Times New Roman"/>
              </a:rPr>
              <a:t>before motion can occur (the slide I used to animate this idea is shown on the next page).  </a:t>
            </a:r>
            <a:r>
              <a:rPr lang="en-US" sz="2000" dirty="0">
                <a:solidFill>
                  <a:srgbClr val="FF0000"/>
                </a:solidFill>
                <a:latin typeface="Times New Roman"/>
                <a:cs typeface="Times New Roman"/>
              </a:rPr>
              <a:t>With sliding</a:t>
            </a:r>
            <a:r>
              <a:rPr lang="en-US" sz="2000" dirty="0">
                <a:latin typeface="Times New Roman"/>
                <a:cs typeface="Times New Roman"/>
              </a:rPr>
              <a:t>, </a:t>
            </a:r>
            <a:r>
              <a:rPr lang="en-US" sz="2000" dirty="0">
                <a:solidFill>
                  <a:srgbClr val="3366FF"/>
                </a:solidFill>
                <a:latin typeface="Times New Roman"/>
                <a:cs typeface="Times New Roman"/>
              </a:rPr>
              <a:t>that release takes the form </a:t>
            </a:r>
            <a:r>
              <a:rPr lang="en-US" sz="2000" dirty="0">
                <a:latin typeface="Times New Roman"/>
                <a:cs typeface="Times New Roman"/>
              </a:rPr>
              <a:t>of </a:t>
            </a:r>
            <a:r>
              <a:rPr lang="en-US" sz="2000" dirty="0">
                <a:solidFill>
                  <a:srgbClr val="FF0000"/>
                </a:solidFill>
                <a:latin typeface="Times New Roman"/>
                <a:cs typeface="Times New Roman"/>
              </a:rPr>
              <a:t>shearing</a:t>
            </a:r>
            <a:r>
              <a:rPr lang="en-US" sz="2000" dirty="0">
                <a:latin typeface="Times New Roman"/>
                <a:cs typeface="Times New Roman"/>
              </a:rPr>
              <a:t> and translates into what we call </a:t>
            </a:r>
            <a:r>
              <a:rPr lang="en-US" sz="2000" dirty="0">
                <a:solidFill>
                  <a:srgbClr val="FF0000"/>
                </a:solidFill>
                <a:latin typeface="Times New Roman"/>
                <a:cs typeface="Times New Roman"/>
              </a:rPr>
              <a:t>kinetic friction</a:t>
            </a:r>
            <a:r>
              <a:rPr lang="en-US" sz="2000" dirty="0">
                <a:latin typeface="Times New Roman"/>
                <a:cs typeface="Times New Roman"/>
              </a:rPr>
              <a:t>.  </a:t>
            </a:r>
            <a:r>
              <a:rPr lang="en-US" sz="2000" dirty="0">
                <a:solidFill>
                  <a:srgbClr val="00C201"/>
                </a:solidFill>
                <a:latin typeface="Times New Roman"/>
                <a:cs typeface="Times New Roman"/>
              </a:rPr>
              <a:t>With rolling</a:t>
            </a:r>
            <a:r>
              <a:rPr lang="en-US" sz="2000" dirty="0">
                <a:latin typeface="Times New Roman"/>
                <a:cs typeface="Times New Roman"/>
              </a:rPr>
              <a:t>, </a:t>
            </a:r>
            <a:r>
              <a:rPr lang="en-US" sz="2000" dirty="0">
                <a:solidFill>
                  <a:srgbClr val="3366FF"/>
                </a:solidFill>
                <a:latin typeface="Times New Roman"/>
                <a:cs typeface="Times New Roman"/>
              </a:rPr>
              <a:t>that release takes the form </a:t>
            </a:r>
            <a:r>
              <a:rPr lang="en-US" sz="2000" dirty="0">
                <a:latin typeface="Times New Roman"/>
                <a:cs typeface="Times New Roman"/>
              </a:rPr>
              <a:t>of </a:t>
            </a:r>
            <a:r>
              <a:rPr lang="en-US" sz="2000" dirty="0">
                <a:solidFill>
                  <a:srgbClr val="00C201"/>
                </a:solidFill>
                <a:latin typeface="Times New Roman"/>
                <a:cs typeface="Times New Roman"/>
              </a:rPr>
              <a:t>pealing</a:t>
            </a:r>
            <a:r>
              <a:rPr lang="en-US" sz="2000" dirty="0">
                <a:latin typeface="Times New Roman"/>
                <a:cs typeface="Times New Roman"/>
              </a:rPr>
              <a:t> and is called </a:t>
            </a:r>
            <a:r>
              <a:rPr lang="en-US" sz="2000" i="1" dirty="0">
                <a:solidFill>
                  <a:srgbClr val="00C201"/>
                </a:solidFill>
                <a:latin typeface="Times New Roman"/>
                <a:cs typeface="Times New Roman"/>
              </a:rPr>
              <a:t>rolling friction</a:t>
            </a:r>
            <a:r>
              <a:rPr lang="en-US" sz="2000" dirty="0">
                <a:latin typeface="Times New Roman"/>
                <a:cs typeface="Times New Roman"/>
              </a:rPr>
              <a:t>.  What is important to note is that both have the underlying melding mechanism associated with static friction.</a:t>
            </a:r>
          </a:p>
        </p:txBody>
      </p:sp>
    </p:spTree>
    <p:extLst>
      <p:ext uri="{BB962C8B-B14F-4D97-AF65-F5344CB8AC3E}">
        <p14:creationId xmlns:p14="http://schemas.microsoft.com/office/powerpoint/2010/main" val="5993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dissolv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52.)</a:t>
            </a:r>
          </a:p>
        </p:txBody>
      </p:sp>
      <p:sp>
        <p:nvSpPr>
          <p:cNvPr id="16" name="Rectangle 15"/>
          <p:cNvSpPr/>
          <p:nvPr/>
        </p:nvSpPr>
        <p:spPr>
          <a:xfrm>
            <a:off x="0" y="26313"/>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74957" y="394562"/>
            <a:ext cx="4286204" cy="2062103"/>
          </a:xfrm>
          <a:prstGeom prst="rect">
            <a:avLst/>
          </a:prstGeom>
          <a:noFill/>
        </p:spPr>
        <p:txBody>
          <a:bodyPr wrap="square" rtlCol="0">
            <a:spAutoFit/>
          </a:bodyPr>
          <a:lstStyle/>
          <a:p>
            <a:r>
              <a:rPr lang="en-US" sz="2800" dirty="0">
                <a:solidFill>
                  <a:srgbClr val="FF0000"/>
                </a:solidFill>
                <a:latin typeface="Apple Chancery"/>
                <a:cs typeface="Apple Chancery"/>
              </a:rPr>
              <a:t>A little closer look</a:t>
            </a:r>
            <a:r>
              <a:rPr lang="en-US" sz="2000" dirty="0">
                <a:solidFill>
                  <a:srgbClr val="FF0000"/>
                </a:solidFill>
                <a:latin typeface="Times New Roman"/>
                <a:cs typeface="Times New Roman"/>
              </a:rPr>
              <a:t> </a:t>
            </a:r>
            <a:r>
              <a:rPr lang="en-US" sz="2000" dirty="0">
                <a:latin typeface="Times New Roman"/>
                <a:cs typeface="Times New Roman"/>
              </a:rPr>
              <a:t>is instructive.  As the electrons of the upper object (in blue) nestle into the electron configuration of the lower object (in red), they apply a repulsive force to one another (see sketch).</a:t>
            </a:r>
            <a:endParaRPr lang="en-US" sz="2400" dirty="0">
              <a:latin typeface="Apple Chancery"/>
              <a:cs typeface="Apple Chancery"/>
            </a:endParaRPr>
          </a:p>
        </p:txBody>
      </p:sp>
      <p:sp>
        <p:nvSpPr>
          <p:cNvPr id="313" name="TextBox 312"/>
          <p:cNvSpPr txBox="1"/>
          <p:nvPr/>
        </p:nvSpPr>
        <p:spPr>
          <a:xfrm>
            <a:off x="274957" y="2315100"/>
            <a:ext cx="4262324" cy="1323439"/>
          </a:xfrm>
          <a:prstGeom prst="rect">
            <a:avLst/>
          </a:prstGeom>
          <a:noFill/>
        </p:spPr>
        <p:txBody>
          <a:bodyPr wrap="square" rtlCol="0">
            <a:spAutoFit/>
          </a:bodyPr>
          <a:lstStyle/>
          <a:p>
            <a:r>
              <a:rPr lang="en-US" sz="2000" dirty="0">
                <a:latin typeface="Times New Roman"/>
                <a:cs typeface="Times New Roman"/>
              </a:rPr>
              <a:t>     The horizontal components add to zero.  The vertical components producing the normal force that supports the upper object. </a:t>
            </a:r>
            <a:endParaRPr lang="en-US" sz="2400" dirty="0">
              <a:latin typeface="Apple Chancery"/>
              <a:cs typeface="Apple Chancery"/>
            </a:endParaRPr>
          </a:p>
        </p:txBody>
      </p:sp>
      <p:sp>
        <p:nvSpPr>
          <p:cNvPr id="314" name="TextBox 313"/>
          <p:cNvSpPr txBox="1"/>
          <p:nvPr/>
        </p:nvSpPr>
        <p:spPr>
          <a:xfrm>
            <a:off x="274957" y="3538927"/>
            <a:ext cx="3852543" cy="1015663"/>
          </a:xfrm>
          <a:prstGeom prst="rect">
            <a:avLst/>
          </a:prstGeom>
          <a:noFill/>
        </p:spPr>
        <p:txBody>
          <a:bodyPr wrap="square" rtlCol="0">
            <a:spAutoFit/>
          </a:bodyPr>
          <a:lstStyle/>
          <a:p>
            <a:r>
              <a:rPr lang="en-US" sz="2000" dirty="0">
                <a:solidFill>
                  <a:srgbClr val="FF0000"/>
                </a:solidFill>
                <a:latin typeface="Apple Chancery"/>
                <a:cs typeface="Apple Chancery"/>
              </a:rPr>
              <a:t>     But try to move </a:t>
            </a:r>
            <a:r>
              <a:rPr lang="en-US" sz="2000" dirty="0">
                <a:latin typeface="Times New Roman"/>
                <a:cs typeface="Times New Roman"/>
              </a:rPr>
              <a:t>the upper body to the right and the horizontal components will no longer cancel. </a:t>
            </a:r>
            <a:endParaRPr lang="en-US" sz="2400" dirty="0">
              <a:latin typeface="Apple Chancery"/>
              <a:cs typeface="Apple Chancery"/>
            </a:endParaRPr>
          </a:p>
        </p:txBody>
      </p:sp>
      <p:graphicFrame>
        <p:nvGraphicFramePr>
          <p:cNvPr id="310" name="Object 6"/>
          <p:cNvGraphicFramePr>
            <a:graphicFrameLocks noChangeAspect="1"/>
          </p:cNvGraphicFramePr>
          <p:nvPr/>
        </p:nvGraphicFramePr>
        <p:xfrm>
          <a:off x="6986484" y="1500468"/>
          <a:ext cx="410997" cy="528424"/>
        </p:xfrm>
        <a:graphic>
          <a:graphicData uri="http://schemas.openxmlformats.org/presentationml/2006/ole">
            <mc:AlternateContent xmlns:mc="http://schemas.openxmlformats.org/markup-compatibility/2006">
              <mc:Choice xmlns:v="urn:schemas-microsoft-com:vml" Requires="v">
                <p:oleObj spid="_x0000_s2450058" name="Equation" r:id="rId3" imgW="88900" imgH="114300" progId="Equation.DSMT4">
                  <p:embed/>
                </p:oleObj>
              </mc:Choice>
              <mc:Fallback>
                <p:oleObj name="Equation" r:id="rId3" imgW="88900" imgH="114300" progId="Equation.DSMT4">
                  <p:embed/>
                  <p:pic>
                    <p:nvPicPr>
                      <p:cNvPr id="310" name="Object 6"/>
                      <p:cNvPicPr>
                        <a:picLocks noChangeAspect="1" noChangeArrowheads="1"/>
                      </p:cNvPicPr>
                      <p:nvPr/>
                    </p:nvPicPr>
                    <p:blipFill>
                      <a:blip r:embed="rId4"/>
                      <a:srcRect/>
                      <a:stretch>
                        <a:fillRect/>
                      </a:stretch>
                    </p:blipFill>
                    <p:spPr bwMode="auto">
                      <a:xfrm>
                        <a:off x="6986484" y="150046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6" name="Object 6"/>
          <p:cNvGraphicFramePr>
            <a:graphicFrameLocks noChangeAspect="1"/>
          </p:cNvGraphicFramePr>
          <p:nvPr/>
        </p:nvGraphicFramePr>
        <p:xfrm>
          <a:off x="6147714" y="1487898"/>
          <a:ext cx="410997" cy="528424"/>
        </p:xfrm>
        <a:graphic>
          <a:graphicData uri="http://schemas.openxmlformats.org/presentationml/2006/ole">
            <mc:AlternateContent xmlns:mc="http://schemas.openxmlformats.org/markup-compatibility/2006">
              <mc:Choice xmlns:v="urn:schemas-microsoft-com:vml" Requires="v">
                <p:oleObj spid="_x0000_s2450059" name="Equation" r:id="rId5" imgW="88900" imgH="114300" progId="Equation.DSMT4">
                  <p:embed/>
                </p:oleObj>
              </mc:Choice>
              <mc:Fallback>
                <p:oleObj name="Equation" r:id="rId5" imgW="88900" imgH="114300" progId="Equation.DSMT4">
                  <p:embed/>
                  <p:pic>
                    <p:nvPicPr>
                      <p:cNvPr id="96" name="Object 6"/>
                      <p:cNvPicPr>
                        <a:picLocks noChangeAspect="1" noChangeArrowheads="1"/>
                      </p:cNvPicPr>
                      <p:nvPr/>
                    </p:nvPicPr>
                    <p:blipFill>
                      <a:blip r:embed="rId4"/>
                      <a:srcRect/>
                      <a:stretch>
                        <a:fillRect/>
                      </a:stretch>
                    </p:blipFill>
                    <p:spPr bwMode="auto">
                      <a:xfrm>
                        <a:off x="6147714" y="148789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11" name="Object 6"/>
          <p:cNvGraphicFramePr>
            <a:graphicFrameLocks noChangeAspect="1"/>
          </p:cNvGraphicFramePr>
          <p:nvPr/>
        </p:nvGraphicFramePr>
        <p:xfrm>
          <a:off x="6582591" y="1395623"/>
          <a:ext cx="410997" cy="528424"/>
        </p:xfrm>
        <a:graphic>
          <a:graphicData uri="http://schemas.openxmlformats.org/presentationml/2006/ole">
            <mc:AlternateContent xmlns:mc="http://schemas.openxmlformats.org/markup-compatibility/2006">
              <mc:Choice xmlns:v="urn:schemas-microsoft-com:vml" Requires="v">
                <p:oleObj spid="_x0000_s2450060" name="Equation" r:id="rId6" imgW="88900" imgH="114300" progId="Equation.DSMT4">
                  <p:embed/>
                </p:oleObj>
              </mc:Choice>
              <mc:Fallback>
                <p:oleObj name="Equation" r:id="rId6" imgW="88900" imgH="114300" progId="Equation.DSMT4">
                  <p:embed/>
                  <p:pic>
                    <p:nvPicPr>
                      <p:cNvPr id="311" name="Object 6"/>
                      <p:cNvPicPr>
                        <a:picLocks noChangeAspect="1" noChangeArrowheads="1"/>
                      </p:cNvPicPr>
                      <p:nvPr/>
                    </p:nvPicPr>
                    <p:blipFill>
                      <a:blip r:embed="rId7"/>
                      <a:srcRect/>
                      <a:stretch>
                        <a:fillRect/>
                      </a:stretch>
                    </p:blipFill>
                    <p:spPr bwMode="auto">
                      <a:xfrm>
                        <a:off x="6582591" y="139562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4" name="Object 6"/>
          <p:cNvGraphicFramePr>
            <a:graphicFrameLocks noChangeAspect="1"/>
          </p:cNvGraphicFramePr>
          <p:nvPr/>
        </p:nvGraphicFramePr>
        <p:xfrm>
          <a:off x="4935695" y="498154"/>
          <a:ext cx="410997" cy="528424"/>
        </p:xfrm>
        <a:graphic>
          <a:graphicData uri="http://schemas.openxmlformats.org/presentationml/2006/ole">
            <mc:AlternateContent xmlns:mc="http://schemas.openxmlformats.org/markup-compatibility/2006">
              <mc:Choice xmlns:v="urn:schemas-microsoft-com:vml" Requires="v">
                <p:oleObj spid="_x0000_s2450061" name="Equation" r:id="rId8" imgW="88900" imgH="114300" progId="Equation.DSMT4">
                  <p:embed/>
                </p:oleObj>
              </mc:Choice>
              <mc:Fallback>
                <p:oleObj name="Equation" r:id="rId8" imgW="88900" imgH="114300" progId="Equation.DSMT4">
                  <p:embed/>
                  <p:pic>
                    <p:nvPicPr>
                      <p:cNvPr id="64" name="Object 6"/>
                      <p:cNvPicPr>
                        <a:picLocks noChangeAspect="1" noChangeArrowheads="1"/>
                      </p:cNvPicPr>
                      <p:nvPr/>
                    </p:nvPicPr>
                    <p:blipFill>
                      <a:blip r:embed="rId7"/>
                      <a:srcRect/>
                      <a:stretch>
                        <a:fillRect/>
                      </a:stretch>
                    </p:blipFill>
                    <p:spPr bwMode="auto">
                      <a:xfrm>
                        <a:off x="4935695" y="49815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5" name="Object 6"/>
          <p:cNvGraphicFramePr>
            <a:graphicFrameLocks noChangeAspect="1"/>
          </p:cNvGraphicFramePr>
          <p:nvPr/>
        </p:nvGraphicFramePr>
        <p:xfrm>
          <a:off x="5770268" y="527510"/>
          <a:ext cx="410997" cy="528424"/>
        </p:xfrm>
        <a:graphic>
          <a:graphicData uri="http://schemas.openxmlformats.org/presentationml/2006/ole">
            <mc:AlternateContent xmlns:mc="http://schemas.openxmlformats.org/markup-compatibility/2006">
              <mc:Choice xmlns:v="urn:schemas-microsoft-com:vml" Requires="v">
                <p:oleObj spid="_x0000_s2450062" name="Equation" r:id="rId9" imgW="88900" imgH="114300" progId="Equation.DSMT4">
                  <p:embed/>
                </p:oleObj>
              </mc:Choice>
              <mc:Fallback>
                <p:oleObj name="Equation" r:id="rId9" imgW="88900" imgH="114300" progId="Equation.DSMT4">
                  <p:embed/>
                  <p:pic>
                    <p:nvPicPr>
                      <p:cNvPr id="65" name="Object 6"/>
                      <p:cNvPicPr>
                        <a:picLocks noChangeAspect="1" noChangeArrowheads="1"/>
                      </p:cNvPicPr>
                      <p:nvPr/>
                    </p:nvPicPr>
                    <p:blipFill>
                      <a:blip r:embed="rId7"/>
                      <a:srcRect/>
                      <a:stretch>
                        <a:fillRect/>
                      </a:stretch>
                    </p:blipFill>
                    <p:spPr bwMode="auto">
                      <a:xfrm>
                        <a:off x="5770268" y="527510"/>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6" name="Object 6"/>
          <p:cNvGraphicFramePr>
            <a:graphicFrameLocks noChangeAspect="1"/>
          </p:cNvGraphicFramePr>
          <p:nvPr/>
        </p:nvGraphicFramePr>
        <p:xfrm>
          <a:off x="6588065" y="523315"/>
          <a:ext cx="410997" cy="528424"/>
        </p:xfrm>
        <a:graphic>
          <a:graphicData uri="http://schemas.openxmlformats.org/presentationml/2006/ole">
            <mc:AlternateContent xmlns:mc="http://schemas.openxmlformats.org/markup-compatibility/2006">
              <mc:Choice xmlns:v="urn:schemas-microsoft-com:vml" Requires="v">
                <p:oleObj spid="_x0000_s2450063" name="Equation" r:id="rId10" imgW="88900" imgH="114300" progId="Equation.DSMT4">
                  <p:embed/>
                </p:oleObj>
              </mc:Choice>
              <mc:Fallback>
                <p:oleObj name="Equation" r:id="rId10" imgW="88900" imgH="114300" progId="Equation.DSMT4">
                  <p:embed/>
                  <p:pic>
                    <p:nvPicPr>
                      <p:cNvPr id="66" name="Object 6"/>
                      <p:cNvPicPr>
                        <a:picLocks noChangeAspect="1" noChangeArrowheads="1"/>
                      </p:cNvPicPr>
                      <p:nvPr/>
                    </p:nvPicPr>
                    <p:blipFill>
                      <a:blip r:embed="rId7"/>
                      <a:srcRect/>
                      <a:stretch>
                        <a:fillRect/>
                      </a:stretch>
                    </p:blipFill>
                    <p:spPr bwMode="auto">
                      <a:xfrm>
                        <a:off x="6588065" y="52331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7" name="Object 6"/>
          <p:cNvGraphicFramePr>
            <a:graphicFrameLocks noChangeAspect="1"/>
          </p:cNvGraphicFramePr>
          <p:nvPr/>
        </p:nvGraphicFramePr>
        <p:xfrm>
          <a:off x="7405862" y="519120"/>
          <a:ext cx="410997" cy="528424"/>
        </p:xfrm>
        <a:graphic>
          <a:graphicData uri="http://schemas.openxmlformats.org/presentationml/2006/ole">
            <mc:AlternateContent xmlns:mc="http://schemas.openxmlformats.org/markup-compatibility/2006">
              <mc:Choice xmlns:v="urn:schemas-microsoft-com:vml" Requires="v">
                <p:oleObj spid="_x0000_s2450064" name="Equation" r:id="rId11" imgW="88900" imgH="114300" progId="Equation.DSMT4">
                  <p:embed/>
                </p:oleObj>
              </mc:Choice>
              <mc:Fallback>
                <p:oleObj name="Equation" r:id="rId11" imgW="88900" imgH="114300" progId="Equation.DSMT4">
                  <p:embed/>
                  <p:pic>
                    <p:nvPicPr>
                      <p:cNvPr id="67" name="Object 6"/>
                      <p:cNvPicPr>
                        <a:picLocks noChangeAspect="1" noChangeArrowheads="1"/>
                      </p:cNvPicPr>
                      <p:nvPr/>
                    </p:nvPicPr>
                    <p:blipFill>
                      <a:blip r:embed="rId7"/>
                      <a:srcRect/>
                      <a:stretch>
                        <a:fillRect/>
                      </a:stretch>
                    </p:blipFill>
                    <p:spPr bwMode="auto">
                      <a:xfrm>
                        <a:off x="7405862" y="519120"/>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 name="Object 6"/>
          <p:cNvGraphicFramePr>
            <a:graphicFrameLocks noChangeAspect="1"/>
          </p:cNvGraphicFramePr>
          <p:nvPr/>
        </p:nvGraphicFramePr>
        <p:xfrm>
          <a:off x="8223660" y="514925"/>
          <a:ext cx="410997" cy="528424"/>
        </p:xfrm>
        <a:graphic>
          <a:graphicData uri="http://schemas.openxmlformats.org/presentationml/2006/ole">
            <mc:AlternateContent xmlns:mc="http://schemas.openxmlformats.org/markup-compatibility/2006">
              <mc:Choice xmlns:v="urn:schemas-microsoft-com:vml" Requires="v">
                <p:oleObj spid="_x0000_s2450065" name="Equation" r:id="rId12" imgW="88900" imgH="114300" progId="Equation.DSMT4">
                  <p:embed/>
                </p:oleObj>
              </mc:Choice>
              <mc:Fallback>
                <p:oleObj name="Equation" r:id="rId12" imgW="88900" imgH="114300" progId="Equation.DSMT4">
                  <p:embed/>
                  <p:pic>
                    <p:nvPicPr>
                      <p:cNvPr id="68" name="Object 6"/>
                      <p:cNvPicPr>
                        <a:picLocks noChangeAspect="1" noChangeArrowheads="1"/>
                      </p:cNvPicPr>
                      <p:nvPr/>
                    </p:nvPicPr>
                    <p:blipFill>
                      <a:blip r:embed="rId7"/>
                      <a:srcRect/>
                      <a:stretch>
                        <a:fillRect/>
                      </a:stretch>
                    </p:blipFill>
                    <p:spPr bwMode="auto">
                      <a:xfrm>
                        <a:off x="8223660" y="51492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8" name="Object 6"/>
          <p:cNvGraphicFramePr>
            <a:graphicFrameLocks noChangeAspect="1"/>
          </p:cNvGraphicFramePr>
          <p:nvPr/>
        </p:nvGraphicFramePr>
        <p:xfrm>
          <a:off x="4537281" y="938508"/>
          <a:ext cx="410997" cy="528424"/>
        </p:xfrm>
        <a:graphic>
          <a:graphicData uri="http://schemas.openxmlformats.org/presentationml/2006/ole">
            <mc:AlternateContent xmlns:mc="http://schemas.openxmlformats.org/markup-compatibility/2006">
              <mc:Choice xmlns:v="urn:schemas-microsoft-com:vml" Requires="v">
                <p:oleObj spid="_x0000_s2450066" name="Equation" r:id="rId13" imgW="88900" imgH="114300" progId="Equation.DSMT4">
                  <p:embed/>
                </p:oleObj>
              </mc:Choice>
              <mc:Fallback>
                <p:oleObj name="Equation" r:id="rId13" imgW="88900" imgH="114300" progId="Equation.DSMT4">
                  <p:embed/>
                  <p:pic>
                    <p:nvPicPr>
                      <p:cNvPr id="78" name="Object 6"/>
                      <p:cNvPicPr>
                        <a:picLocks noChangeAspect="1" noChangeArrowheads="1"/>
                      </p:cNvPicPr>
                      <p:nvPr/>
                    </p:nvPicPr>
                    <p:blipFill>
                      <a:blip r:embed="rId7"/>
                      <a:srcRect/>
                      <a:stretch>
                        <a:fillRect/>
                      </a:stretch>
                    </p:blipFill>
                    <p:spPr bwMode="auto">
                      <a:xfrm>
                        <a:off x="4537281" y="93850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9" name="Object 6"/>
          <p:cNvGraphicFramePr>
            <a:graphicFrameLocks noChangeAspect="1"/>
          </p:cNvGraphicFramePr>
          <p:nvPr/>
        </p:nvGraphicFramePr>
        <p:xfrm>
          <a:off x="5371854" y="934313"/>
          <a:ext cx="410997" cy="528424"/>
        </p:xfrm>
        <a:graphic>
          <a:graphicData uri="http://schemas.openxmlformats.org/presentationml/2006/ole">
            <mc:AlternateContent xmlns:mc="http://schemas.openxmlformats.org/markup-compatibility/2006">
              <mc:Choice xmlns:v="urn:schemas-microsoft-com:vml" Requires="v">
                <p:oleObj spid="_x0000_s2450067" name="Equation" r:id="rId14" imgW="88900" imgH="114300" progId="Equation.DSMT4">
                  <p:embed/>
                </p:oleObj>
              </mc:Choice>
              <mc:Fallback>
                <p:oleObj name="Equation" r:id="rId14" imgW="88900" imgH="114300" progId="Equation.DSMT4">
                  <p:embed/>
                  <p:pic>
                    <p:nvPicPr>
                      <p:cNvPr id="79" name="Object 6"/>
                      <p:cNvPicPr>
                        <a:picLocks noChangeAspect="1" noChangeArrowheads="1"/>
                      </p:cNvPicPr>
                      <p:nvPr/>
                    </p:nvPicPr>
                    <p:blipFill>
                      <a:blip r:embed="rId7"/>
                      <a:srcRect/>
                      <a:stretch>
                        <a:fillRect/>
                      </a:stretch>
                    </p:blipFill>
                    <p:spPr bwMode="auto">
                      <a:xfrm>
                        <a:off x="5371854" y="93431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0" name="Object 6"/>
          <p:cNvGraphicFramePr>
            <a:graphicFrameLocks noChangeAspect="1"/>
          </p:cNvGraphicFramePr>
          <p:nvPr/>
        </p:nvGraphicFramePr>
        <p:xfrm>
          <a:off x="6206427" y="963669"/>
          <a:ext cx="410997" cy="528424"/>
        </p:xfrm>
        <a:graphic>
          <a:graphicData uri="http://schemas.openxmlformats.org/presentationml/2006/ole">
            <mc:AlternateContent xmlns:mc="http://schemas.openxmlformats.org/markup-compatibility/2006">
              <mc:Choice xmlns:v="urn:schemas-microsoft-com:vml" Requires="v">
                <p:oleObj spid="_x0000_s2450068" name="Equation" r:id="rId15" imgW="88900" imgH="114300" progId="Equation.DSMT4">
                  <p:embed/>
                </p:oleObj>
              </mc:Choice>
              <mc:Fallback>
                <p:oleObj name="Equation" r:id="rId15" imgW="88900" imgH="114300" progId="Equation.DSMT4">
                  <p:embed/>
                  <p:pic>
                    <p:nvPicPr>
                      <p:cNvPr id="80" name="Object 6"/>
                      <p:cNvPicPr>
                        <a:picLocks noChangeAspect="1" noChangeArrowheads="1"/>
                      </p:cNvPicPr>
                      <p:nvPr/>
                    </p:nvPicPr>
                    <p:blipFill>
                      <a:blip r:embed="rId7"/>
                      <a:srcRect/>
                      <a:stretch>
                        <a:fillRect/>
                      </a:stretch>
                    </p:blipFill>
                    <p:spPr bwMode="auto">
                      <a:xfrm>
                        <a:off x="6206427" y="96366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1" name="Object 6"/>
          <p:cNvGraphicFramePr>
            <a:graphicFrameLocks noChangeAspect="1"/>
          </p:cNvGraphicFramePr>
          <p:nvPr/>
        </p:nvGraphicFramePr>
        <p:xfrm>
          <a:off x="7024224" y="959474"/>
          <a:ext cx="410997" cy="528424"/>
        </p:xfrm>
        <a:graphic>
          <a:graphicData uri="http://schemas.openxmlformats.org/presentationml/2006/ole">
            <mc:AlternateContent xmlns:mc="http://schemas.openxmlformats.org/markup-compatibility/2006">
              <mc:Choice xmlns:v="urn:schemas-microsoft-com:vml" Requires="v">
                <p:oleObj spid="_x0000_s2450069" name="Equation" r:id="rId16" imgW="88900" imgH="114300" progId="Equation.DSMT4">
                  <p:embed/>
                </p:oleObj>
              </mc:Choice>
              <mc:Fallback>
                <p:oleObj name="Equation" r:id="rId16" imgW="88900" imgH="114300" progId="Equation.DSMT4">
                  <p:embed/>
                  <p:pic>
                    <p:nvPicPr>
                      <p:cNvPr id="81" name="Object 6"/>
                      <p:cNvPicPr>
                        <a:picLocks noChangeAspect="1" noChangeArrowheads="1"/>
                      </p:cNvPicPr>
                      <p:nvPr/>
                    </p:nvPicPr>
                    <p:blipFill>
                      <a:blip r:embed="rId7"/>
                      <a:srcRect/>
                      <a:stretch>
                        <a:fillRect/>
                      </a:stretch>
                    </p:blipFill>
                    <p:spPr bwMode="auto">
                      <a:xfrm>
                        <a:off x="7024224" y="95947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2" name="Object 6"/>
          <p:cNvGraphicFramePr>
            <a:graphicFrameLocks noChangeAspect="1"/>
          </p:cNvGraphicFramePr>
          <p:nvPr/>
        </p:nvGraphicFramePr>
        <p:xfrm>
          <a:off x="7842022" y="955279"/>
          <a:ext cx="410997" cy="528424"/>
        </p:xfrm>
        <a:graphic>
          <a:graphicData uri="http://schemas.openxmlformats.org/presentationml/2006/ole">
            <mc:AlternateContent xmlns:mc="http://schemas.openxmlformats.org/markup-compatibility/2006">
              <mc:Choice xmlns:v="urn:schemas-microsoft-com:vml" Requires="v">
                <p:oleObj spid="_x0000_s2450070" name="Equation" r:id="rId17" imgW="88900" imgH="114300" progId="Equation.DSMT4">
                  <p:embed/>
                </p:oleObj>
              </mc:Choice>
              <mc:Fallback>
                <p:oleObj name="Equation" r:id="rId17" imgW="88900" imgH="114300" progId="Equation.DSMT4">
                  <p:embed/>
                  <p:pic>
                    <p:nvPicPr>
                      <p:cNvPr id="82" name="Object 6"/>
                      <p:cNvPicPr>
                        <a:picLocks noChangeAspect="1" noChangeArrowheads="1"/>
                      </p:cNvPicPr>
                      <p:nvPr/>
                    </p:nvPicPr>
                    <p:blipFill>
                      <a:blip r:embed="rId7"/>
                      <a:srcRect/>
                      <a:stretch>
                        <a:fillRect/>
                      </a:stretch>
                    </p:blipFill>
                    <p:spPr bwMode="auto">
                      <a:xfrm>
                        <a:off x="7842022" y="95527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3" name="Object 6"/>
          <p:cNvGraphicFramePr>
            <a:graphicFrameLocks noChangeAspect="1"/>
          </p:cNvGraphicFramePr>
          <p:nvPr/>
        </p:nvGraphicFramePr>
        <p:xfrm>
          <a:off x="8659819" y="951084"/>
          <a:ext cx="410997" cy="528424"/>
        </p:xfrm>
        <a:graphic>
          <a:graphicData uri="http://schemas.openxmlformats.org/presentationml/2006/ole">
            <mc:AlternateContent xmlns:mc="http://schemas.openxmlformats.org/markup-compatibility/2006">
              <mc:Choice xmlns:v="urn:schemas-microsoft-com:vml" Requires="v">
                <p:oleObj spid="_x0000_s2450071" name="Equation" r:id="rId18" imgW="88900" imgH="114300" progId="Equation.DSMT4">
                  <p:embed/>
                </p:oleObj>
              </mc:Choice>
              <mc:Fallback>
                <p:oleObj name="Equation" r:id="rId18" imgW="88900" imgH="114300" progId="Equation.DSMT4">
                  <p:embed/>
                  <p:pic>
                    <p:nvPicPr>
                      <p:cNvPr id="83" name="Object 6"/>
                      <p:cNvPicPr>
                        <a:picLocks noChangeAspect="1" noChangeArrowheads="1"/>
                      </p:cNvPicPr>
                      <p:nvPr/>
                    </p:nvPicPr>
                    <p:blipFill>
                      <a:blip r:embed="rId7"/>
                      <a:srcRect/>
                      <a:stretch>
                        <a:fillRect/>
                      </a:stretch>
                    </p:blipFill>
                    <p:spPr bwMode="auto">
                      <a:xfrm>
                        <a:off x="8659819" y="95108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4" name="Object 6"/>
          <p:cNvGraphicFramePr>
            <a:graphicFrameLocks noChangeAspect="1"/>
          </p:cNvGraphicFramePr>
          <p:nvPr/>
        </p:nvGraphicFramePr>
        <p:xfrm>
          <a:off x="4935695" y="1370473"/>
          <a:ext cx="410997" cy="528424"/>
        </p:xfrm>
        <a:graphic>
          <a:graphicData uri="http://schemas.openxmlformats.org/presentationml/2006/ole">
            <mc:AlternateContent xmlns:mc="http://schemas.openxmlformats.org/markup-compatibility/2006">
              <mc:Choice xmlns:v="urn:schemas-microsoft-com:vml" Requires="v">
                <p:oleObj spid="_x0000_s2450072" name="Equation" r:id="rId19" imgW="88900" imgH="114300" progId="Equation.DSMT4">
                  <p:embed/>
                </p:oleObj>
              </mc:Choice>
              <mc:Fallback>
                <p:oleObj name="Equation" r:id="rId19" imgW="88900" imgH="114300" progId="Equation.DSMT4">
                  <p:embed/>
                  <p:pic>
                    <p:nvPicPr>
                      <p:cNvPr id="94" name="Object 6"/>
                      <p:cNvPicPr>
                        <a:picLocks noChangeAspect="1" noChangeArrowheads="1"/>
                      </p:cNvPicPr>
                      <p:nvPr/>
                    </p:nvPicPr>
                    <p:blipFill>
                      <a:blip r:embed="rId7"/>
                      <a:srcRect/>
                      <a:stretch>
                        <a:fillRect/>
                      </a:stretch>
                    </p:blipFill>
                    <p:spPr bwMode="auto">
                      <a:xfrm>
                        <a:off x="4935695" y="137047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5" name="Object 6"/>
          <p:cNvGraphicFramePr>
            <a:graphicFrameLocks noChangeAspect="1"/>
          </p:cNvGraphicFramePr>
          <p:nvPr/>
        </p:nvGraphicFramePr>
        <p:xfrm>
          <a:off x="5770268" y="1399828"/>
          <a:ext cx="410997" cy="528424"/>
        </p:xfrm>
        <a:graphic>
          <a:graphicData uri="http://schemas.openxmlformats.org/presentationml/2006/ole">
            <mc:AlternateContent xmlns:mc="http://schemas.openxmlformats.org/markup-compatibility/2006">
              <mc:Choice xmlns:v="urn:schemas-microsoft-com:vml" Requires="v">
                <p:oleObj spid="_x0000_s2450073" name="Equation" r:id="rId20" imgW="88900" imgH="114300" progId="Equation.DSMT4">
                  <p:embed/>
                </p:oleObj>
              </mc:Choice>
              <mc:Fallback>
                <p:oleObj name="Equation" r:id="rId20" imgW="88900" imgH="114300" progId="Equation.DSMT4">
                  <p:embed/>
                  <p:pic>
                    <p:nvPicPr>
                      <p:cNvPr id="95" name="Object 6"/>
                      <p:cNvPicPr>
                        <a:picLocks noChangeAspect="1" noChangeArrowheads="1"/>
                      </p:cNvPicPr>
                      <p:nvPr/>
                    </p:nvPicPr>
                    <p:blipFill>
                      <a:blip r:embed="rId7"/>
                      <a:srcRect/>
                      <a:stretch>
                        <a:fillRect/>
                      </a:stretch>
                    </p:blipFill>
                    <p:spPr bwMode="auto">
                      <a:xfrm>
                        <a:off x="5770268" y="139982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7" name="Object 6"/>
          <p:cNvGraphicFramePr>
            <a:graphicFrameLocks noChangeAspect="1"/>
          </p:cNvGraphicFramePr>
          <p:nvPr/>
        </p:nvGraphicFramePr>
        <p:xfrm>
          <a:off x="7405862" y="1391438"/>
          <a:ext cx="410997" cy="528424"/>
        </p:xfrm>
        <a:graphic>
          <a:graphicData uri="http://schemas.openxmlformats.org/presentationml/2006/ole">
            <mc:AlternateContent xmlns:mc="http://schemas.openxmlformats.org/markup-compatibility/2006">
              <mc:Choice xmlns:v="urn:schemas-microsoft-com:vml" Requires="v">
                <p:oleObj spid="_x0000_s2450074" name="Equation" r:id="rId21" imgW="88900" imgH="114300" progId="Equation.DSMT4">
                  <p:embed/>
                </p:oleObj>
              </mc:Choice>
              <mc:Fallback>
                <p:oleObj name="Equation" r:id="rId21" imgW="88900" imgH="114300" progId="Equation.DSMT4">
                  <p:embed/>
                  <p:pic>
                    <p:nvPicPr>
                      <p:cNvPr id="97" name="Object 6"/>
                      <p:cNvPicPr>
                        <a:picLocks noChangeAspect="1" noChangeArrowheads="1"/>
                      </p:cNvPicPr>
                      <p:nvPr/>
                    </p:nvPicPr>
                    <p:blipFill>
                      <a:blip r:embed="rId22"/>
                      <a:srcRect/>
                      <a:stretch>
                        <a:fillRect/>
                      </a:stretch>
                    </p:blipFill>
                    <p:spPr bwMode="auto">
                      <a:xfrm>
                        <a:off x="7405862" y="139143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8" name="Object 6"/>
          <p:cNvGraphicFramePr>
            <a:graphicFrameLocks noChangeAspect="1"/>
          </p:cNvGraphicFramePr>
          <p:nvPr/>
        </p:nvGraphicFramePr>
        <p:xfrm>
          <a:off x="8223660" y="1387244"/>
          <a:ext cx="410997" cy="528424"/>
        </p:xfrm>
        <a:graphic>
          <a:graphicData uri="http://schemas.openxmlformats.org/presentationml/2006/ole">
            <mc:AlternateContent xmlns:mc="http://schemas.openxmlformats.org/markup-compatibility/2006">
              <mc:Choice xmlns:v="urn:schemas-microsoft-com:vml" Requires="v">
                <p:oleObj spid="_x0000_s2450075" name="Equation" r:id="rId23" imgW="88900" imgH="114300" progId="Equation.DSMT4">
                  <p:embed/>
                </p:oleObj>
              </mc:Choice>
              <mc:Fallback>
                <p:oleObj name="Equation" r:id="rId23" imgW="88900" imgH="114300" progId="Equation.DSMT4">
                  <p:embed/>
                  <p:pic>
                    <p:nvPicPr>
                      <p:cNvPr id="98" name="Object 6"/>
                      <p:cNvPicPr>
                        <a:picLocks noChangeAspect="1" noChangeArrowheads="1"/>
                      </p:cNvPicPr>
                      <p:nvPr/>
                    </p:nvPicPr>
                    <p:blipFill>
                      <a:blip r:embed="rId7"/>
                      <a:srcRect/>
                      <a:stretch>
                        <a:fillRect/>
                      </a:stretch>
                    </p:blipFill>
                    <p:spPr bwMode="auto">
                      <a:xfrm>
                        <a:off x="8223660" y="138724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09" name="Object 6"/>
          <p:cNvGraphicFramePr>
            <a:graphicFrameLocks noChangeAspect="1"/>
          </p:cNvGraphicFramePr>
          <p:nvPr/>
        </p:nvGraphicFramePr>
        <p:xfrm>
          <a:off x="7397480" y="1389945"/>
          <a:ext cx="410997" cy="528424"/>
        </p:xfrm>
        <a:graphic>
          <a:graphicData uri="http://schemas.openxmlformats.org/presentationml/2006/ole">
            <mc:AlternateContent xmlns:mc="http://schemas.openxmlformats.org/markup-compatibility/2006">
              <mc:Choice xmlns:v="urn:schemas-microsoft-com:vml" Requires="v">
                <p:oleObj spid="_x0000_s2450076" name="Equation" r:id="rId24" imgW="88900" imgH="114300" progId="Equation.DSMT4">
                  <p:embed/>
                </p:oleObj>
              </mc:Choice>
              <mc:Fallback>
                <p:oleObj name="Equation" r:id="rId24" imgW="88900" imgH="114300" progId="Equation.DSMT4">
                  <p:embed/>
                  <p:pic>
                    <p:nvPicPr>
                      <p:cNvPr id="309" name="Object 6"/>
                      <p:cNvPicPr>
                        <a:picLocks noChangeAspect="1" noChangeArrowheads="1"/>
                      </p:cNvPicPr>
                      <p:nvPr/>
                    </p:nvPicPr>
                    <p:blipFill>
                      <a:blip r:embed="rId7"/>
                      <a:srcRect/>
                      <a:stretch>
                        <a:fillRect/>
                      </a:stretch>
                    </p:blipFill>
                    <p:spPr bwMode="auto">
                      <a:xfrm>
                        <a:off x="7397480" y="138994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2" name="Object 6"/>
          <p:cNvGraphicFramePr>
            <a:graphicFrameLocks noChangeAspect="1"/>
          </p:cNvGraphicFramePr>
          <p:nvPr/>
        </p:nvGraphicFramePr>
        <p:xfrm>
          <a:off x="4520505" y="1475314"/>
          <a:ext cx="410997" cy="528424"/>
        </p:xfrm>
        <a:graphic>
          <a:graphicData uri="http://schemas.openxmlformats.org/presentationml/2006/ole">
            <mc:AlternateContent xmlns:mc="http://schemas.openxmlformats.org/markup-compatibility/2006">
              <mc:Choice xmlns:v="urn:schemas-microsoft-com:vml" Requires="v">
                <p:oleObj spid="_x0000_s2450077" name="Equation" r:id="rId25" imgW="88900" imgH="114300" progId="Equation.DSMT4">
                  <p:embed/>
                </p:oleObj>
              </mc:Choice>
              <mc:Fallback>
                <p:oleObj name="Equation" r:id="rId25" imgW="88900" imgH="114300" progId="Equation.DSMT4">
                  <p:embed/>
                  <p:pic>
                    <p:nvPicPr>
                      <p:cNvPr id="242" name="Object 6"/>
                      <p:cNvPicPr>
                        <a:picLocks noChangeAspect="1" noChangeArrowheads="1"/>
                      </p:cNvPicPr>
                      <p:nvPr/>
                    </p:nvPicPr>
                    <p:blipFill>
                      <a:blip r:embed="rId26"/>
                      <a:srcRect/>
                      <a:stretch>
                        <a:fillRect/>
                      </a:stretch>
                    </p:blipFill>
                    <p:spPr bwMode="auto">
                      <a:xfrm>
                        <a:off x="4520505" y="147531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7" name="Object 6"/>
          <p:cNvGraphicFramePr>
            <a:graphicFrameLocks noChangeAspect="1"/>
          </p:cNvGraphicFramePr>
          <p:nvPr/>
        </p:nvGraphicFramePr>
        <p:xfrm>
          <a:off x="5342498" y="1466922"/>
          <a:ext cx="410997" cy="528424"/>
        </p:xfrm>
        <a:graphic>
          <a:graphicData uri="http://schemas.openxmlformats.org/presentationml/2006/ole">
            <mc:AlternateContent xmlns:mc="http://schemas.openxmlformats.org/markup-compatibility/2006">
              <mc:Choice xmlns:v="urn:schemas-microsoft-com:vml" Requires="v">
                <p:oleObj spid="_x0000_s2450078" name="Equation" r:id="rId27" imgW="88900" imgH="114300" progId="Equation.DSMT4">
                  <p:embed/>
                </p:oleObj>
              </mc:Choice>
              <mc:Fallback>
                <p:oleObj name="Equation" r:id="rId27" imgW="88900" imgH="114300" progId="Equation.DSMT4">
                  <p:embed/>
                  <p:pic>
                    <p:nvPicPr>
                      <p:cNvPr id="247" name="Object 6"/>
                      <p:cNvPicPr>
                        <a:picLocks noChangeAspect="1" noChangeArrowheads="1"/>
                      </p:cNvPicPr>
                      <p:nvPr/>
                    </p:nvPicPr>
                    <p:blipFill>
                      <a:blip r:embed="rId26"/>
                      <a:srcRect/>
                      <a:stretch>
                        <a:fillRect/>
                      </a:stretch>
                    </p:blipFill>
                    <p:spPr bwMode="auto">
                      <a:xfrm>
                        <a:off x="5342498" y="1466922"/>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2" name="Object 6"/>
          <p:cNvGraphicFramePr>
            <a:graphicFrameLocks noChangeAspect="1"/>
          </p:cNvGraphicFramePr>
          <p:nvPr/>
        </p:nvGraphicFramePr>
        <p:xfrm>
          <a:off x="6147714" y="1487898"/>
          <a:ext cx="410997" cy="528424"/>
        </p:xfrm>
        <a:graphic>
          <a:graphicData uri="http://schemas.openxmlformats.org/presentationml/2006/ole">
            <mc:AlternateContent xmlns:mc="http://schemas.openxmlformats.org/markup-compatibility/2006">
              <mc:Choice xmlns:v="urn:schemas-microsoft-com:vml" Requires="v">
                <p:oleObj spid="_x0000_s2450079" name="Equation" r:id="rId28" imgW="88900" imgH="114300" progId="Equation.DSMT4">
                  <p:embed/>
                </p:oleObj>
              </mc:Choice>
              <mc:Fallback>
                <p:oleObj name="Equation" r:id="rId28" imgW="88900" imgH="114300" progId="Equation.DSMT4">
                  <p:embed/>
                  <p:pic>
                    <p:nvPicPr>
                      <p:cNvPr id="252" name="Object 6"/>
                      <p:cNvPicPr>
                        <a:picLocks noChangeAspect="1" noChangeArrowheads="1"/>
                      </p:cNvPicPr>
                      <p:nvPr/>
                    </p:nvPicPr>
                    <p:blipFill>
                      <a:blip r:embed="rId26"/>
                      <a:srcRect/>
                      <a:stretch>
                        <a:fillRect/>
                      </a:stretch>
                    </p:blipFill>
                    <p:spPr bwMode="auto">
                      <a:xfrm>
                        <a:off x="6147714" y="148789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3" name="Object 6"/>
          <p:cNvGraphicFramePr>
            <a:graphicFrameLocks noChangeAspect="1"/>
          </p:cNvGraphicFramePr>
          <p:nvPr/>
        </p:nvGraphicFramePr>
        <p:xfrm>
          <a:off x="4939890" y="1903085"/>
          <a:ext cx="410997" cy="528424"/>
        </p:xfrm>
        <a:graphic>
          <a:graphicData uri="http://schemas.openxmlformats.org/presentationml/2006/ole">
            <mc:AlternateContent xmlns:mc="http://schemas.openxmlformats.org/markup-compatibility/2006">
              <mc:Choice xmlns:v="urn:schemas-microsoft-com:vml" Requires="v">
                <p:oleObj spid="_x0000_s2450080" name="Equation" r:id="rId29" imgW="88900" imgH="114300" progId="Equation.DSMT4">
                  <p:embed/>
                </p:oleObj>
              </mc:Choice>
              <mc:Fallback>
                <p:oleObj name="Equation" r:id="rId29" imgW="88900" imgH="114300" progId="Equation.DSMT4">
                  <p:embed/>
                  <p:pic>
                    <p:nvPicPr>
                      <p:cNvPr id="243" name="Object 6"/>
                      <p:cNvPicPr>
                        <a:picLocks noChangeAspect="1" noChangeArrowheads="1"/>
                      </p:cNvPicPr>
                      <p:nvPr/>
                    </p:nvPicPr>
                    <p:blipFill>
                      <a:blip r:embed="rId26"/>
                      <a:srcRect/>
                      <a:stretch>
                        <a:fillRect/>
                      </a:stretch>
                    </p:blipFill>
                    <p:spPr bwMode="auto">
                      <a:xfrm>
                        <a:off x="4939890" y="190308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8" name="Object 6"/>
          <p:cNvGraphicFramePr>
            <a:graphicFrameLocks noChangeAspect="1"/>
          </p:cNvGraphicFramePr>
          <p:nvPr/>
        </p:nvGraphicFramePr>
        <p:xfrm>
          <a:off x="5761883" y="1894695"/>
          <a:ext cx="410997" cy="528424"/>
        </p:xfrm>
        <a:graphic>
          <a:graphicData uri="http://schemas.openxmlformats.org/presentationml/2006/ole">
            <mc:AlternateContent xmlns:mc="http://schemas.openxmlformats.org/markup-compatibility/2006">
              <mc:Choice xmlns:v="urn:schemas-microsoft-com:vml" Requires="v">
                <p:oleObj spid="_x0000_s2450081" name="Equation" r:id="rId30" imgW="88900" imgH="114300" progId="Equation.DSMT4">
                  <p:embed/>
                </p:oleObj>
              </mc:Choice>
              <mc:Fallback>
                <p:oleObj name="Equation" r:id="rId30" imgW="88900" imgH="114300" progId="Equation.DSMT4">
                  <p:embed/>
                  <p:pic>
                    <p:nvPicPr>
                      <p:cNvPr id="248" name="Object 6"/>
                      <p:cNvPicPr>
                        <a:picLocks noChangeAspect="1" noChangeArrowheads="1"/>
                      </p:cNvPicPr>
                      <p:nvPr/>
                    </p:nvPicPr>
                    <p:blipFill>
                      <a:blip r:embed="rId26"/>
                      <a:srcRect/>
                      <a:stretch>
                        <a:fillRect/>
                      </a:stretch>
                    </p:blipFill>
                    <p:spPr bwMode="auto">
                      <a:xfrm>
                        <a:off x="5761883" y="189469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3" name="Object 6"/>
          <p:cNvGraphicFramePr>
            <a:graphicFrameLocks noChangeAspect="1"/>
          </p:cNvGraphicFramePr>
          <p:nvPr/>
        </p:nvGraphicFramePr>
        <p:xfrm>
          <a:off x="6583875" y="1911468"/>
          <a:ext cx="410997" cy="528424"/>
        </p:xfrm>
        <a:graphic>
          <a:graphicData uri="http://schemas.openxmlformats.org/presentationml/2006/ole">
            <mc:AlternateContent xmlns:mc="http://schemas.openxmlformats.org/markup-compatibility/2006">
              <mc:Choice xmlns:v="urn:schemas-microsoft-com:vml" Requires="v">
                <p:oleObj spid="_x0000_s2450082" name="Equation" r:id="rId31" imgW="88900" imgH="114300" progId="Equation.DSMT4">
                  <p:embed/>
                </p:oleObj>
              </mc:Choice>
              <mc:Fallback>
                <p:oleObj name="Equation" r:id="rId31" imgW="88900" imgH="114300" progId="Equation.DSMT4">
                  <p:embed/>
                  <p:pic>
                    <p:nvPicPr>
                      <p:cNvPr id="253" name="Object 6"/>
                      <p:cNvPicPr>
                        <a:picLocks noChangeAspect="1" noChangeArrowheads="1"/>
                      </p:cNvPicPr>
                      <p:nvPr/>
                    </p:nvPicPr>
                    <p:blipFill>
                      <a:blip r:embed="rId26"/>
                      <a:srcRect/>
                      <a:stretch>
                        <a:fillRect/>
                      </a:stretch>
                    </p:blipFill>
                    <p:spPr bwMode="auto">
                      <a:xfrm>
                        <a:off x="6583875" y="191146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7" name="Object 6"/>
          <p:cNvGraphicFramePr>
            <a:graphicFrameLocks noChangeAspect="1"/>
          </p:cNvGraphicFramePr>
          <p:nvPr/>
        </p:nvGraphicFramePr>
        <p:xfrm>
          <a:off x="6986484" y="1500468"/>
          <a:ext cx="410997" cy="528424"/>
        </p:xfrm>
        <a:graphic>
          <a:graphicData uri="http://schemas.openxmlformats.org/presentationml/2006/ole">
            <mc:AlternateContent xmlns:mc="http://schemas.openxmlformats.org/markup-compatibility/2006">
              <mc:Choice xmlns:v="urn:schemas-microsoft-com:vml" Requires="v">
                <p:oleObj spid="_x0000_s2450083" name="Equation" r:id="rId32" imgW="88900" imgH="114300" progId="Equation.DSMT4">
                  <p:embed/>
                </p:oleObj>
              </mc:Choice>
              <mc:Fallback>
                <p:oleObj name="Equation" r:id="rId32" imgW="88900" imgH="114300" progId="Equation.DSMT4">
                  <p:embed/>
                  <p:pic>
                    <p:nvPicPr>
                      <p:cNvPr id="257" name="Object 6"/>
                      <p:cNvPicPr>
                        <a:picLocks noChangeAspect="1" noChangeArrowheads="1"/>
                      </p:cNvPicPr>
                      <p:nvPr/>
                    </p:nvPicPr>
                    <p:blipFill>
                      <a:blip r:embed="rId26"/>
                      <a:srcRect/>
                      <a:stretch>
                        <a:fillRect/>
                      </a:stretch>
                    </p:blipFill>
                    <p:spPr bwMode="auto">
                      <a:xfrm>
                        <a:off x="6986484" y="150046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8" name="Object 6"/>
          <p:cNvGraphicFramePr>
            <a:graphicFrameLocks noChangeAspect="1"/>
          </p:cNvGraphicFramePr>
          <p:nvPr/>
        </p:nvGraphicFramePr>
        <p:xfrm>
          <a:off x="7405868" y="1928241"/>
          <a:ext cx="410997" cy="528424"/>
        </p:xfrm>
        <a:graphic>
          <a:graphicData uri="http://schemas.openxmlformats.org/presentationml/2006/ole">
            <mc:AlternateContent xmlns:mc="http://schemas.openxmlformats.org/markup-compatibility/2006">
              <mc:Choice xmlns:v="urn:schemas-microsoft-com:vml" Requires="v">
                <p:oleObj spid="_x0000_s2450084" name="Equation" r:id="rId33" imgW="88900" imgH="114300" progId="Equation.DSMT4">
                  <p:embed/>
                </p:oleObj>
              </mc:Choice>
              <mc:Fallback>
                <p:oleObj name="Equation" r:id="rId33" imgW="88900" imgH="114300" progId="Equation.DSMT4">
                  <p:embed/>
                  <p:pic>
                    <p:nvPicPr>
                      <p:cNvPr id="258" name="Object 6"/>
                      <p:cNvPicPr>
                        <a:picLocks noChangeAspect="1" noChangeArrowheads="1"/>
                      </p:cNvPicPr>
                      <p:nvPr/>
                    </p:nvPicPr>
                    <p:blipFill>
                      <a:blip r:embed="rId26"/>
                      <a:srcRect/>
                      <a:stretch>
                        <a:fillRect/>
                      </a:stretch>
                    </p:blipFill>
                    <p:spPr bwMode="auto">
                      <a:xfrm>
                        <a:off x="7405868" y="1928241"/>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62" name="Object 6"/>
          <p:cNvGraphicFramePr>
            <a:graphicFrameLocks noChangeAspect="1"/>
          </p:cNvGraphicFramePr>
          <p:nvPr/>
        </p:nvGraphicFramePr>
        <p:xfrm>
          <a:off x="7808477" y="1500466"/>
          <a:ext cx="410997" cy="528424"/>
        </p:xfrm>
        <a:graphic>
          <a:graphicData uri="http://schemas.openxmlformats.org/presentationml/2006/ole">
            <mc:AlternateContent xmlns:mc="http://schemas.openxmlformats.org/markup-compatibility/2006">
              <mc:Choice xmlns:v="urn:schemas-microsoft-com:vml" Requires="v">
                <p:oleObj spid="_x0000_s2450085" name="Equation" r:id="rId34" imgW="88900" imgH="114300" progId="Equation.DSMT4">
                  <p:embed/>
                </p:oleObj>
              </mc:Choice>
              <mc:Fallback>
                <p:oleObj name="Equation" r:id="rId34" imgW="88900" imgH="114300" progId="Equation.DSMT4">
                  <p:embed/>
                  <p:pic>
                    <p:nvPicPr>
                      <p:cNvPr id="262" name="Object 6"/>
                      <p:cNvPicPr>
                        <a:picLocks noChangeAspect="1" noChangeArrowheads="1"/>
                      </p:cNvPicPr>
                      <p:nvPr/>
                    </p:nvPicPr>
                    <p:blipFill>
                      <a:blip r:embed="rId26"/>
                      <a:srcRect/>
                      <a:stretch>
                        <a:fillRect/>
                      </a:stretch>
                    </p:blipFill>
                    <p:spPr bwMode="auto">
                      <a:xfrm>
                        <a:off x="7808477" y="1500466"/>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63" name="Object 6"/>
          <p:cNvGraphicFramePr>
            <a:graphicFrameLocks noChangeAspect="1"/>
          </p:cNvGraphicFramePr>
          <p:nvPr/>
        </p:nvGraphicFramePr>
        <p:xfrm>
          <a:off x="8227860" y="1928237"/>
          <a:ext cx="410997" cy="528424"/>
        </p:xfrm>
        <a:graphic>
          <a:graphicData uri="http://schemas.openxmlformats.org/presentationml/2006/ole">
            <mc:AlternateContent xmlns:mc="http://schemas.openxmlformats.org/markup-compatibility/2006">
              <mc:Choice xmlns:v="urn:schemas-microsoft-com:vml" Requires="v">
                <p:oleObj spid="_x0000_s2450086" name="Equation" r:id="rId35" imgW="88900" imgH="114300" progId="Equation.DSMT4">
                  <p:embed/>
                </p:oleObj>
              </mc:Choice>
              <mc:Fallback>
                <p:oleObj name="Equation" r:id="rId35" imgW="88900" imgH="114300" progId="Equation.DSMT4">
                  <p:embed/>
                  <p:pic>
                    <p:nvPicPr>
                      <p:cNvPr id="263" name="Object 6"/>
                      <p:cNvPicPr>
                        <a:picLocks noChangeAspect="1" noChangeArrowheads="1"/>
                      </p:cNvPicPr>
                      <p:nvPr/>
                    </p:nvPicPr>
                    <p:blipFill>
                      <a:blip r:embed="rId26"/>
                      <a:srcRect/>
                      <a:stretch>
                        <a:fillRect/>
                      </a:stretch>
                    </p:blipFill>
                    <p:spPr bwMode="auto">
                      <a:xfrm>
                        <a:off x="8227860" y="192823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67" name="Object 6"/>
          <p:cNvGraphicFramePr>
            <a:graphicFrameLocks noChangeAspect="1"/>
          </p:cNvGraphicFramePr>
          <p:nvPr/>
        </p:nvGraphicFramePr>
        <p:xfrm>
          <a:off x="8630469" y="1492076"/>
          <a:ext cx="410997" cy="528424"/>
        </p:xfrm>
        <a:graphic>
          <a:graphicData uri="http://schemas.openxmlformats.org/presentationml/2006/ole">
            <mc:AlternateContent xmlns:mc="http://schemas.openxmlformats.org/markup-compatibility/2006">
              <mc:Choice xmlns:v="urn:schemas-microsoft-com:vml" Requires="v">
                <p:oleObj spid="_x0000_s2450087" name="Equation" r:id="rId36" imgW="88900" imgH="114300" progId="Equation.DSMT4">
                  <p:embed/>
                </p:oleObj>
              </mc:Choice>
              <mc:Fallback>
                <p:oleObj name="Equation" r:id="rId36" imgW="88900" imgH="114300" progId="Equation.DSMT4">
                  <p:embed/>
                  <p:pic>
                    <p:nvPicPr>
                      <p:cNvPr id="267" name="Object 6"/>
                      <p:cNvPicPr>
                        <a:picLocks noChangeAspect="1" noChangeArrowheads="1"/>
                      </p:cNvPicPr>
                      <p:nvPr/>
                    </p:nvPicPr>
                    <p:blipFill>
                      <a:blip r:embed="rId26"/>
                      <a:srcRect/>
                      <a:stretch>
                        <a:fillRect/>
                      </a:stretch>
                    </p:blipFill>
                    <p:spPr bwMode="auto">
                      <a:xfrm>
                        <a:off x="8630469" y="1492076"/>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306" name="Straight Arrow Connector 305"/>
          <p:cNvCxnSpPr/>
          <p:nvPr/>
        </p:nvCxnSpPr>
        <p:spPr>
          <a:xfrm flipH="1" flipV="1">
            <a:off x="5366603" y="1348502"/>
            <a:ext cx="1287505" cy="288502"/>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7" name="Straight Arrow Connector 306"/>
          <p:cNvCxnSpPr/>
          <p:nvPr/>
        </p:nvCxnSpPr>
        <p:spPr>
          <a:xfrm flipV="1">
            <a:off x="6890756" y="1345182"/>
            <a:ext cx="1287505" cy="288502"/>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H="1" flipV="1">
            <a:off x="5545841" y="1345182"/>
            <a:ext cx="1128139" cy="332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6871151" y="1344019"/>
            <a:ext cx="1128139" cy="332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V="1">
            <a:off x="6875450" y="1370474"/>
            <a:ext cx="0" cy="207501"/>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flipV="1">
            <a:off x="6673980" y="1375757"/>
            <a:ext cx="0" cy="207501"/>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Freeform 22"/>
          <p:cNvSpPr/>
          <p:nvPr/>
        </p:nvSpPr>
        <p:spPr>
          <a:xfrm>
            <a:off x="4546682" y="389710"/>
            <a:ext cx="4422207" cy="1226402"/>
          </a:xfrm>
          <a:custGeom>
            <a:avLst/>
            <a:gdLst>
              <a:gd name="connsiteX0" fmla="*/ 3992134 w 4422207"/>
              <a:gd name="connsiteY0" fmla="*/ 57965 h 1226402"/>
              <a:gd name="connsiteX1" fmla="*/ 1210834 w 4422207"/>
              <a:gd name="connsiteY1" fmla="*/ 7165 h 1226402"/>
              <a:gd name="connsiteX2" fmla="*/ 702834 w 4422207"/>
              <a:gd name="connsiteY2" fmla="*/ 7165 h 1226402"/>
              <a:gd name="connsiteX3" fmla="*/ 372634 w 4422207"/>
              <a:gd name="connsiteY3" fmla="*/ 70665 h 1226402"/>
              <a:gd name="connsiteX4" fmla="*/ 156734 w 4422207"/>
              <a:gd name="connsiteY4" fmla="*/ 235765 h 1226402"/>
              <a:gd name="connsiteX5" fmla="*/ 4334 w 4422207"/>
              <a:gd name="connsiteY5" fmla="*/ 604065 h 1226402"/>
              <a:gd name="connsiteX6" fmla="*/ 55134 w 4422207"/>
              <a:gd name="connsiteY6" fmla="*/ 883465 h 1226402"/>
              <a:gd name="connsiteX7" fmla="*/ 194834 w 4422207"/>
              <a:gd name="connsiteY7" fmla="*/ 1061265 h 1226402"/>
              <a:gd name="connsiteX8" fmla="*/ 486934 w 4422207"/>
              <a:gd name="connsiteY8" fmla="*/ 1200965 h 1226402"/>
              <a:gd name="connsiteX9" fmla="*/ 1629934 w 4422207"/>
              <a:gd name="connsiteY9" fmla="*/ 1226365 h 1226402"/>
              <a:gd name="connsiteX10" fmla="*/ 3217434 w 4422207"/>
              <a:gd name="connsiteY10" fmla="*/ 1200965 h 1226402"/>
              <a:gd name="connsiteX11" fmla="*/ 3865134 w 4422207"/>
              <a:gd name="connsiteY11" fmla="*/ 1200965 h 1226402"/>
              <a:gd name="connsiteX12" fmla="*/ 4157234 w 4422207"/>
              <a:gd name="connsiteY12" fmla="*/ 1112065 h 1226402"/>
              <a:gd name="connsiteX13" fmla="*/ 4373134 w 4422207"/>
              <a:gd name="connsiteY13" fmla="*/ 845365 h 1226402"/>
              <a:gd name="connsiteX14" fmla="*/ 4411234 w 4422207"/>
              <a:gd name="connsiteY14" fmla="*/ 527865 h 1226402"/>
              <a:gd name="connsiteX15" fmla="*/ 4220734 w 4422207"/>
              <a:gd name="connsiteY15" fmla="*/ 184965 h 1226402"/>
              <a:gd name="connsiteX16" fmla="*/ 3992134 w 4422207"/>
              <a:gd name="connsiteY16" fmla="*/ 57965 h 12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2207" h="1226402">
                <a:moveTo>
                  <a:pt x="3992134" y="57965"/>
                </a:moveTo>
                <a:cubicBezTo>
                  <a:pt x="3490484" y="28332"/>
                  <a:pt x="1759051" y="15632"/>
                  <a:pt x="1210834" y="7165"/>
                </a:cubicBezTo>
                <a:cubicBezTo>
                  <a:pt x="662617" y="-1302"/>
                  <a:pt x="842534" y="-3418"/>
                  <a:pt x="702834" y="7165"/>
                </a:cubicBezTo>
                <a:cubicBezTo>
                  <a:pt x="563134" y="17748"/>
                  <a:pt x="463651" y="32565"/>
                  <a:pt x="372634" y="70665"/>
                </a:cubicBezTo>
                <a:cubicBezTo>
                  <a:pt x="281617" y="108765"/>
                  <a:pt x="218117" y="146865"/>
                  <a:pt x="156734" y="235765"/>
                </a:cubicBezTo>
                <a:cubicBezTo>
                  <a:pt x="95351" y="324665"/>
                  <a:pt x="21267" y="496115"/>
                  <a:pt x="4334" y="604065"/>
                </a:cubicBezTo>
                <a:cubicBezTo>
                  <a:pt x="-12599" y="712015"/>
                  <a:pt x="23384" y="807265"/>
                  <a:pt x="55134" y="883465"/>
                </a:cubicBezTo>
                <a:cubicBezTo>
                  <a:pt x="86884" y="959665"/>
                  <a:pt x="122867" y="1008348"/>
                  <a:pt x="194834" y="1061265"/>
                </a:cubicBezTo>
                <a:cubicBezTo>
                  <a:pt x="266801" y="1114182"/>
                  <a:pt x="247751" y="1173448"/>
                  <a:pt x="486934" y="1200965"/>
                </a:cubicBezTo>
                <a:cubicBezTo>
                  <a:pt x="726117" y="1228482"/>
                  <a:pt x="1174851" y="1226365"/>
                  <a:pt x="1629934" y="1226365"/>
                </a:cubicBezTo>
                <a:cubicBezTo>
                  <a:pt x="2085017" y="1226365"/>
                  <a:pt x="2844901" y="1205198"/>
                  <a:pt x="3217434" y="1200965"/>
                </a:cubicBezTo>
                <a:cubicBezTo>
                  <a:pt x="3589967" y="1196732"/>
                  <a:pt x="3708501" y="1215782"/>
                  <a:pt x="3865134" y="1200965"/>
                </a:cubicBezTo>
                <a:cubicBezTo>
                  <a:pt x="4021767" y="1186148"/>
                  <a:pt x="4072567" y="1171332"/>
                  <a:pt x="4157234" y="1112065"/>
                </a:cubicBezTo>
                <a:cubicBezTo>
                  <a:pt x="4241901" y="1052798"/>
                  <a:pt x="4330801" y="942732"/>
                  <a:pt x="4373134" y="845365"/>
                </a:cubicBezTo>
                <a:cubicBezTo>
                  <a:pt x="4415467" y="747998"/>
                  <a:pt x="4436634" y="637932"/>
                  <a:pt x="4411234" y="527865"/>
                </a:cubicBezTo>
                <a:cubicBezTo>
                  <a:pt x="4385834" y="417798"/>
                  <a:pt x="4294817" y="261165"/>
                  <a:pt x="4220734" y="184965"/>
                </a:cubicBezTo>
                <a:cubicBezTo>
                  <a:pt x="4146651" y="108765"/>
                  <a:pt x="4493784" y="87598"/>
                  <a:pt x="3992134" y="57965"/>
                </a:cubicBezTo>
                <a:close/>
              </a:path>
            </a:pathLst>
          </a:custGeom>
          <a:no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4453531" y="1608917"/>
            <a:ext cx="4676139" cy="697801"/>
          </a:xfrm>
          <a:custGeom>
            <a:avLst/>
            <a:gdLst>
              <a:gd name="connsiteX0" fmla="*/ 1985369 w 4676139"/>
              <a:gd name="connsiteY0" fmla="*/ 689783 h 697801"/>
              <a:gd name="connsiteX1" fmla="*/ 524869 w 4676139"/>
              <a:gd name="connsiteY1" fmla="*/ 689783 h 697801"/>
              <a:gd name="connsiteX2" fmla="*/ 105769 w 4676139"/>
              <a:gd name="connsiteY2" fmla="*/ 588183 h 697801"/>
              <a:gd name="connsiteX3" fmla="*/ 4169 w 4676139"/>
              <a:gd name="connsiteY3" fmla="*/ 346883 h 697801"/>
              <a:gd name="connsiteX4" fmla="*/ 42269 w 4676139"/>
              <a:gd name="connsiteY4" fmla="*/ 169083 h 697801"/>
              <a:gd name="connsiteX5" fmla="*/ 245469 w 4676139"/>
              <a:gd name="connsiteY5" fmla="*/ 16683 h 697801"/>
              <a:gd name="connsiteX6" fmla="*/ 1058269 w 4676139"/>
              <a:gd name="connsiteY6" fmla="*/ 3983 h 697801"/>
              <a:gd name="connsiteX7" fmla="*/ 1871069 w 4676139"/>
              <a:gd name="connsiteY7" fmla="*/ 3983 h 697801"/>
              <a:gd name="connsiteX8" fmla="*/ 2734669 w 4676139"/>
              <a:gd name="connsiteY8" fmla="*/ 29383 h 697801"/>
              <a:gd name="connsiteX9" fmla="*/ 3547469 w 4676139"/>
              <a:gd name="connsiteY9" fmla="*/ 29383 h 697801"/>
              <a:gd name="connsiteX10" fmla="*/ 4360269 w 4676139"/>
              <a:gd name="connsiteY10" fmla="*/ 16683 h 697801"/>
              <a:gd name="connsiteX11" fmla="*/ 4525369 w 4676139"/>
              <a:gd name="connsiteY11" fmla="*/ 67483 h 697801"/>
              <a:gd name="connsiteX12" fmla="*/ 4639669 w 4676139"/>
              <a:gd name="connsiteY12" fmla="*/ 207183 h 697801"/>
              <a:gd name="connsiteX13" fmla="*/ 4665069 w 4676139"/>
              <a:gd name="connsiteY13" fmla="*/ 499283 h 697801"/>
              <a:gd name="connsiteX14" fmla="*/ 4474569 w 4676139"/>
              <a:gd name="connsiteY14" fmla="*/ 638983 h 697801"/>
              <a:gd name="connsiteX15" fmla="*/ 3458569 w 4676139"/>
              <a:gd name="connsiteY15" fmla="*/ 677083 h 697801"/>
              <a:gd name="connsiteX16" fmla="*/ 1985369 w 4676139"/>
              <a:gd name="connsiteY16" fmla="*/ 689783 h 69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6139" h="697801">
                <a:moveTo>
                  <a:pt x="1985369" y="689783"/>
                </a:moveTo>
                <a:cubicBezTo>
                  <a:pt x="1496419" y="691900"/>
                  <a:pt x="838136" y="706716"/>
                  <a:pt x="524869" y="689783"/>
                </a:cubicBezTo>
                <a:cubicBezTo>
                  <a:pt x="211602" y="672850"/>
                  <a:pt x="192552" y="645333"/>
                  <a:pt x="105769" y="588183"/>
                </a:cubicBezTo>
                <a:cubicBezTo>
                  <a:pt x="18986" y="531033"/>
                  <a:pt x="14752" y="416733"/>
                  <a:pt x="4169" y="346883"/>
                </a:cubicBezTo>
                <a:cubicBezTo>
                  <a:pt x="-6414" y="277033"/>
                  <a:pt x="2052" y="224116"/>
                  <a:pt x="42269" y="169083"/>
                </a:cubicBezTo>
                <a:cubicBezTo>
                  <a:pt x="82486" y="114050"/>
                  <a:pt x="76136" y="44200"/>
                  <a:pt x="245469" y="16683"/>
                </a:cubicBezTo>
                <a:cubicBezTo>
                  <a:pt x="414802" y="-10834"/>
                  <a:pt x="1058269" y="3983"/>
                  <a:pt x="1058269" y="3983"/>
                </a:cubicBezTo>
                <a:lnTo>
                  <a:pt x="1871069" y="3983"/>
                </a:lnTo>
                <a:cubicBezTo>
                  <a:pt x="2150469" y="8216"/>
                  <a:pt x="2455269" y="25150"/>
                  <a:pt x="2734669" y="29383"/>
                </a:cubicBezTo>
                <a:cubicBezTo>
                  <a:pt x="3014069" y="33616"/>
                  <a:pt x="3547469" y="29383"/>
                  <a:pt x="3547469" y="29383"/>
                </a:cubicBezTo>
                <a:cubicBezTo>
                  <a:pt x="3818402" y="27266"/>
                  <a:pt x="4197286" y="10333"/>
                  <a:pt x="4360269" y="16683"/>
                </a:cubicBezTo>
                <a:cubicBezTo>
                  <a:pt x="4523252" y="23033"/>
                  <a:pt x="4478802" y="35733"/>
                  <a:pt x="4525369" y="67483"/>
                </a:cubicBezTo>
                <a:cubicBezTo>
                  <a:pt x="4571936" y="99233"/>
                  <a:pt x="4616386" y="135216"/>
                  <a:pt x="4639669" y="207183"/>
                </a:cubicBezTo>
                <a:cubicBezTo>
                  <a:pt x="4662952" y="279150"/>
                  <a:pt x="4692586" y="427316"/>
                  <a:pt x="4665069" y="499283"/>
                </a:cubicBezTo>
                <a:cubicBezTo>
                  <a:pt x="4637552" y="571250"/>
                  <a:pt x="4675652" y="609350"/>
                  <a:pt x="4474569" y="638983"/>
                </a:cubicBezTo>
                <a:cubicBezTo>
                  <a:pt x="4273486" y="668616"/>
                  <a:pt x="3873436" y="668616"/>
                  <a:pt x="3458569" y="677083"/>
                </a:cubicBezTo>
                <a:cubicBezTo>
                  <a:pt x="3043702" y="685550"/>
                  <a:pt x="2474319" y="687666"/>
                  <a:pt x="1985369" y="689783"/>
                </a:cubicBezTo>
                <a:close/>
              </a:path>
            </a:pathLst>
          </a:cu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TextBox 222"/>
          <p:cNvSpPr txBox="1"/>
          <p:nvPr/>
        </p:nvSpPr>
        <p:spPr>
          <a:xfrm>
            <a:off x="274957" y="4755721"/>
            <a:ext cx="8693932" cy="1631216"/>
          </a:xfrm>
          <a:prstGeom prst="rect">
            <a:avLst/>
          </a:prstGeom>
          <a:noFill/>
        </p:spPr>
        <p:txBody>
          <a:bodyPr wrap="square" rtlCol="0">
            <a:spAutoFit/>
          </a:bodyPr>
          <a:lstStyle/>
          <a:p>
            <a:r>
              <a:rPr lang="en-US" sz="2000" dirty="0">
                <a:solidFill>
                  <a:srgbClr val="FF0000"/>
                </a:solidFill>
                <a:latin typeface="Apple Chancery"/>
                <a:cs typeface="Apple Chancery"/>
              </a:rPr>
              <a:t>     This net horizontal force </a:t>
            </a:r>
            <a:r>
              <a:rPr lang="en-US" sz="2000" dirty="0">
                <a:latin typeface="Times New Roman"/>
                <a:cs typeface="Times New Roman"/>
              </a:rPr>
              <a:t>is known as the </a:t>
            </a:r>
            <a:r>
              <a:rPr lang="en-US" sz="2000" i="1" dirty="0">
                <a:solidFill>
                  <a:srgbClr val="0000FF"/>
                </a:solidFill>
                <a:latin typeface="Times New Roman"/>
                <a:cs typeface="Times New Roman"/>
              </a:rPr>
              <a:t>static frictional force </a:t>
            </a:r>
            <a:r>
              <a:rPr lang="en-US" sz="2000" dirty="0">
                <a:latin typeface="Times New Roman"/>
                <a:cs typeface="Times New Roman"/>
              </a:rPr>
              <a:t>between the two bodies.  It is the force that has to be overcome before the upper body can actually accelerate to the right.  Put a little differently, for the top body to accelerate, an external force to the right that is large enough to effectively shearing the repulsive bonds that exist between electrons has to be applied.</a:t>
            </a:r>
            <a:endParaRPr lang="en-US" sz="2400" dirty="0">
              <a:latin typeface="Apple Chancery"/>
              <a:cs typeface="Apple Chancery"/>
            </a:endParaRPr>
          </a:p>
        </p:txBody>
      </p:sp>
      <p:pic>
        <p:nvPicPr>
          <p:cNvPr id="4" name="Picture 3">
            <a:extLst>
              <a:ext uri="{FF2B5EF4-FFF2-40B4-BE49-F238E27FC236}">
                <a16:creationId xmlns:a16="http://schemas.microsoft.com/office/drawing/2014/main" id="{2853D60C-3425-894F-BA36-146CEF833F82}"/>
              </a:ext>
            </a:extLst>
          </p:cNvPr>
          <p:cNvPicPr>
            <a:picLocks noChangeAspect="1"/>
          </p:cNvPicPr>
          <p:nvPr/>
        </p:nvPicPr>
        <p:blipFill>
          <a:blip r:embed="rId37"/>
          <a:stretch>
            <a:fillRect/>
          </a:stretch>
        </p:blipFill>
        <p:spPr>
          <a:xfrm>
            <a:off x="5896415" y="1674166"/>
            <a:ext cx="457200" cy="391886"/>
          </a:xfrm>
          <a:prstGeom prst="rect">
            <a:avLst/>
          </a:prstGeom>
        </p:spPr>
      </p:pic>
      <p:pic>
        <p:nvPicPr>
          <p:cNvPr id="5" name="Picture 4">
            <a:extLst>
              <a:ext uri="{FF2B5EF4-FFF2-40B4-BE49-F238E27FC236}">
                <a16:creationId xmlns:a16="http://schemas.microsoft.com/office/drawing/2014/main" id="{BD54E32D-CEF8-E641-9DB7-ECB360AB33C7}"/>
              </a:ext>
            </a:extLst>
          </p:cNvPr>
          <p:cNvPicPr>
            <a:picLocks noChangeAspect="1"/>
          </p:cNvPicPr>
          <p:nvPr/>
        </p:nvPicPr>
        <p:blipFill>
          <a:blip r:embed="rId38"/>
          <a:stretch>
            <a:fillRect/>
          </a:stretch>
        </p:blipFill>
        <p:spPr>
          <a:xfrm>
            <a:off x="7220871" y="1658125"/>
            <a:ext cx="490619" cy="406030"/>
          </a:xfrm>
          <a:prstGeom prst="rect">
            <a:avLst/>
          </a:prstGeom>
        </p:spPr>
      </p:pic>
      <p:pic>
        <p:nvPicPr>
          <p:cNvPr id="6" name="Picture 5">
            <a:extLst>
              <a:ext uri="{FF2B5EF4-FFF2-40B4-BE49-F238E27FC236}">
                <a16:creationId xmlns:a16="http://schemas.microsoft.com/office/drawing/2014/main" id="{54497C54-B7E1-2F41-BB72-038F2247DB42}"/>
              </a:ext>
            </a:extLst>
          </p:cNvPr>
          <p:cNvPicPr>
            <a:picLocks noChangeAspect="1"/>
          </p:cNvPicPr>
          <p:nvPr/>
        </p:nvPicPr>
        <p:blipFill>
          <a:blip r:embed="rId39"/>
          <a:stretch>
            <a:fillRect/>
          </a:stretch>
        </p:blipFill>
        <p:spPr>
          <a:xfrm>
            <a:off x="5118064" y="1060734"/>
            <a:ext cx="272175" cy="397794"/>
          </a:xfrm>
          <a:prstGeom prst="rect">
            <a:avLst/>
          </a:prstGeom>
        </p:spPr>
      </p:pic>
      <p:pic>
        <p:nvPicPr>
          <p:cNvPr id="7" name="Picture 6">
            <a:extLst>
              <a:ext uri="{FF2B5EF4-FFF2-40B4-BE49-F238E27FC236}">
                <a16:creationId xmlns:a16="http://schemas.microsoft.com/office/drawing/2014/main" id="{A11BB15E-163B-1049-9E13-0034DDE37DB4}"/>
              </a:ext>
            </a:extLst>
          </p:cNvPr>
          <p:cNvPicPr>
            <a:picLocks noChangeAspect="1"/>
          </p:cNvPicPr>
          <p:nvPr/>
        </p:nvPicPr>
        <p:blipFill>
          <a:blip r:embed="rId40"/>
          <a:stretch>
            <a:fillRect/>
          </a:stretch>
        </p:blipFill>
        <p:spPr>
          <a:xfrm>
            <a:off x="8132630" y="1054980"/>
            <a:ext cx="240773" cy="381224"/>
          </a:xfrm>
          <a:prstGeom prst="rect">
            <a:avLst/>
          </a:prstGeom>
        </p:spPr>
      </p:pic>
      <p:grpSp>
        <p:nvGrpSpPr>
          <p:cNvPr id="8" name="Group 7">
            <a:extLst>
              <a:ext uri="{FF2B5EF4-FFF2-40B4-BE49-F238E27FC236}">
                <a16:creationId xmlns:a16="http://schemas.microsoft.com/office/drawing/2014/main" id="{B2D000D2-5D21-C440-9E1A-E3A43E98CFF2}"/>
              </a:ext>
            </a:extLst>
          </p:cNvPr>
          <p:cNvGrpSpPr/>
          <p:nvPr/>
        </p:nvGrpSpPr>
        <p:grpSpPr>
          <a:xfrm>
            <a:off x="4467861" y="2671458"/>
            <a:ext cx="4716818" cy="2101036"/>
            <a:chOff x="4467861" y="2671458"/>
            <a:chExt cx="4716818" cy="2101036"/>
          </a:xfrm>
        </p:grpSpPr>
        <p:cxnSp>
          <p:nvCxnSpPr>
            <p:cNvPr id="202" name="Straight Arrow Connector 201"/>
            <p:cNvCxnSpPr/>
            <p:nvPr/>
          </p:nvCxnSpPr>
          <p:spPr>
            <a:xfrm flipH="1" flipV="1">
              <a:off x="4851401" y="3250142"/>
              <a:ext cx="1891171" cy="659975"/>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flipV="1">
              <a:off x="7039544" y="3807922"/>
              <a:ext cx="657824" cy="116191"/>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p:nvPr/>
          </p:nvCxnSpPr>
          <p:spPr>
            <a:xfrm flipH="1">
              <a:off x="5044805" y="3266913"/>
              <a:ext cx="1651649" cy="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p:cNvCxnSpPr/>
            <p:nvPr/>
          </p:nvCxnSpPr>
          <p:spPr>
            <a:xfrm>
              <a:off x="7023680" y="3778566"/>
              <a:ext cx="532113" cy="4195"/>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p:nvPr/>
          </p:nvCxnSpPr>
          <p:spPr>
            <a:xfrm flipV="1">
              <a:off x="7024224" y="3778566"/>
              <a:ext cx="0" cy="145548"/>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p:nvPr/>
          </p:nvCxnSpPr>
          <p:spPr>
            <a:xfrm flipH="1" flipV="1">
              <a:off x="6742572" y="3279498"/>
              <a:ext cx="15214" cy="53991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4467861" y="2704906"/>
              <a:ext cx="4716818" cy="2067588"/>
              <a:chOff x="4467861" y="2704906"/>
              <a:chExt cx="4716818" cy="2067588"/>
            </a:xfrm>
          </p:grpSpPr>
          <p:cxnSp>
            <p:nvCxnSpPr>
              <p:cNvPr id="385" name="Straight Arrow Connector 384"/>
              <p:cNvCxnSpPr/>
              <p:nvPr/>
            </p:nvCxnSpPr>
            <p:spPr>
              <a:xfrm>
                <a:off x="8107369" y="3357727"/>
                <a:ext cx="552450" cy="0"/>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91" name="Object 6"/>
              <p:cNvGraphicFramePr>
                <a:graphicFrameLocks noChangeAspect="1"/>
              </p:cNvGraphicFramePr>
              <p:nvPr/>
            </p:nvGraphicFramePr>
            <p:xfrm>
              <a:off x="4494668" y="3791143"/>
              <a:ext cx="410997" cy="528424"/>
            </p:xfrm>
            <a:graphic>
              <a:graphicData uri="http://schemas.openxmlformats.org/presentationml/2006/ole">
                <mc:AlternateContent xmlns:mc="http://schemas.openxmlformats.org/markup-compatibility/2006">
                  <mc:Choice xmlns:v="urn:schemas-microsoft-com:vml" Requires="v">
                    <p:oleObj spid="_x0000_s2450088" name="Equation" r:id="rId41" imgW="88900" imgH="114300" progId="Equation.DSMT4">
                      <p:embed/>
                    </p:oleObj>
                  </mc:Choice>
                  <mc:Fallback>
                    <p:oleObj name="Equation" r:id="rId41" imgW="88900" imgH="114300" progId="Equation.DSMT4">
                      <p:embed/>
                      <p:pic>
                        <p:nvPicPr>
                          <p:cNvPr id="191" name="Object 6"/>
                          <p:cNvPicPr>
                            <a:picLocks noChangeAspect="1" noChangeArrowheads="1"/>
                          </p:cNvPicPr>
                          <p:nvPr/>
                        </p:nvPicPr>
                        <p:blipFill>
                          <a:blip r:embed="rId26"/>
                          <a:srcRect/>
                          <a:stretch>
                            <a:fillRect/>
                          </a:stretch>
                        </p:blipFill>
                        <p:spPr bwMode="auto">
                          <a:xfrm>
                            <a:off x="4494668" y="379114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2" name="Object 6"/>
              <p:cNvGraphicFramePr>
                <a:graphicFrameLocks noChangeAspect="1"/>
              </p:cNvGraphicFramePr>
              <p:nvPr/>
            </p:nvGraphicFramePr>
            <p:xfrm>
              <a:off x="5316661" y="3782751"/>
              <a:ext cx="410997" cy="528424"/>
            </p:xfrm>
            <a:graphic>
              <a:graphicData uri="http://schemas.openxmlformats.org/presentationml/2006/ole">
                <mc:AlternateContent xmlns:mc="http://schemas.openxmlformats.org/markup-compatibility/2006">
                  <mc:Choice xmlns:v="urn:schemas-microsoft-com:vml" Requires="v">
                    <p:oleObj spid="_x0000_s2450089" name="Equation" r:id="rId42" imgW="88900" imgH="114300" progId="Equation.DSMT4">
                      <p:embed/>
                    </p:oleObj>
                  </mc:Choice>
                  <mc:Fallback>
                    <p:oleObj name="Equation" r:id="rId42" imgW="88900" imgH="114300" progId="Equation.DSMT4">
                      <p:embed/>
                      <p:pic>
                        <p:nvPicPr>
                          <p:cNvPr id="192" name="Object 6"/>
                          <p:cNvPicPr>
                            <a:picLocks noChangeAspect="1" noChangeArrowheads="1"/>
                          </p:cNvPicPr>
                          <p:nvPr/>
                        </p:nvPicPr>
                        <p:blipFill>
                          <a:blip r:embed="rId26"/>
                          <a:srcRect/>
                          <a:stretch>
                            <a:fillRect/>
                          </a:stretch>
                        </p:blipFill>
                        <p:spPr bwMode="auto">
                          <a:xfrm>
                            <a:off x="5316661" y="3782751"/>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 name="Object 6"/>
              <p:cNvGraphicFramePr>
                <a:graphicFrameLocks noChangeAspect="1"/>
              </p:cNvGraphicFramePr>
              <p:nvPr/>
            </p:nvGraphicFramePr>
            <p:xfrm>
              <a:off x="6121877" y="3791028"/>
              <a:ext cx="410997" cy="528424"/>
            </p:xfrm>
            <a:graphic>
              <a:graphicData uri="http://schemas.openxmlformats.org/presentationml/2006/ole">
                <mc:AlternateContent xmlns:mc="http://schemas.openxmlformats.org/markup-compatibility/2006">
                  <mc:Choice xmlns:v="urn:schemas-microsoft-com:vml" Requires="v">
                    <p:oleObj spid="_x0000_s2450090" name="Equation" r:id="rId43" imgW="88900" imgH="114300" progId="Equation.DSMT4">
                      <p:embed/>
                    </p:oleObj>
                  </mc:Choice>
                  <mc:Fallback>
                    <p:oleObj name="Equation" r:id="rId43" imgW="88900" imgH="114300" progId="Equation.DSMT4">
                      <p:embed/>
                      <p:pic>
                        <p:nvPicPr>
                          <p:cNvPr id="193" name="Object 6"/>
                          <p:cNvPicPr>
                            <a:picLocks noChangeAspect="1" noChangeArrowheads="1"/>
                          </p:cNvPicPr>
                          <p:nvPr/>
                        </p:nvPicPr>
                        <p:blipFill>
                          <a:blip r:embed="rId26"/>
                          <a:srcRect/>
                          <a:stretch>
                            <a:fillRect/>
                          </a:stretch>
                        </p:blipFill>
                        <p:spPr bwMode="auto">
                          <a:xfrm>
                            <a:off x="6121877" y="379102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4" name="Object 6"/>
              <p:cNvGraphicFramePr>
                <a:graphicFrameLocks noChangeAspect="1"/>
              </p:cNvGraphicFramePr>
              <p:nvPr/>
            </p:nvGraphicFramePr>
            <p:xfrm>
              <a:off x="4914053" y="4218914"/>
              <a:ext cx="410997" cy="528424"/>
            </p:xfrm>
            <a:graphic>
              <a:graphicData uri="http://schemas.openxmlformats.org/presentationml/2006/ole">
                <mc:AlternateContent xmlns:mc="http://schemas.openxmlformats.org/markup-compatibility/2006">
                  <mc:Choice xmlns:v="urn:schemas-microsoft-com:vml" Requires="v">
                    <p:oleObj spid="_x0000_s2450091" name="Equation" r:id="rId44" imgW="88900" imgH="114300" progId="Equation.DSMT4">
                      <p:embed/>
                    </p:oleObj>
                  </mc:Choice>
                  <mc:Fallback>
                    <p:oleObj name="Equation" r:id="rId44" imgW="88900" imgH="114300" progId="Equation.DSMT4">
                      <p:embed/>
                      <p:pic>
                        <p:nvPicPr>
                          <p:cNvPr id="194" name="Object 6"/>
                          <p:cNvPicPr>
                            <a:picLocks noChangeAspect="1" noChangeArrowheads="1"/>
                          </p:cNvPicPr>
                          <p:nvPr/>
                        </p:nvPicPr>
                        <p:blipFill>
                          <a:blip r:embed="rId26"/>
                          <a:srcRect/>
                          <a:stretch>
                            <a:fillRect/>
                          </a:stretch>
                        </p:blipFill>
                        <p:spPr bwMode="auto">
                          <a:xfrm>
                            <a:off x="4914053" y="421891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5" name="Object 6"/>
              <p:cNvGraphicFramePr>
                <a:graphicFrameLocks noChangeAspect="1"/>
              </p:cNvGraphicFramePr>
              <p:nvPr/>
            </p:nvGraphicFramePr>
            <p:xfrm>
              <a:off x="5736046" y="4210524"/>
              <a:ext cx="410997" cy="528424"/>
            </p:xfrm>
            <a:graphic>
              <a:graphicData uri="http://schemas.openxmlformats.org/presentationml/2006/ole">
                <mc:AlternateContent xmlns:mc="http://schemas.openxmlformats.org/markup-compatibility/2006">
                  <mc:Choice xmlns:v="urn:schemas-microsoft-com:vml" Requires="v">
                    <p:oleObj spid="_x0000_s2450092" name="Equation" r:id="rId45" imgW="88900" imgH="114300" progId="Equation.DSMT4">
                      <p:embed/>
                    </p:oleObj>
                  </mc:Choice>
                  <mc:Fallback>
                    <p:oleObj name="Equation" r:id="rId45" imgW="88900" imgH="114300" progId="Equation.DSMT4">
                      <p:embed/>
                      <p:pic>
                        <p:nvPicPr>
                          <p:cNvPr id="195" name="Object 6"/>
                          <p:cNvPicPr>
                            <a:picLocks noChangeAspect="1" noChangeArrowheads="1"/>
                          </p:cNvPicPr>
                          <p:nvPr/>
                        </p:nvPicPr>
                        <p:blipFill>
                          <a:blip r:embed="rId26"/>
                          <a:srcRect/>
                          <a:stretch>
                            <a:fillRect/>
                          </a:stretch>
                        </p:blipFill>
                        <p:spPr bwMode="auto">
                          <a:xfrm>
                            <a:off x="5736046" y="421052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6" name="Object 6"/>
              <p:cNvGraphicFramePr>
                <a:graphicFrameLocks noChangeAspect="1"/>
              </p:cNvGraphicFramePr>
              <p:nvPr/>
            </p:nvGraphicFramePr>
            <p:xfrm>
              <a:off x="6558038" y="4227297"/>
              <a:ext cx="410997" cy="528424"/>
            </p:xfrm>
            <a:graphic>
              <a:graphicData uri="http://schemas.openxmlformats.org/presentationml/2006/ole">
                <mc:AlternateContent xmlns:mc="http://schemas.openxmlformats.org/markup-compatibility/2006">
                  <mc:Choice xmlns:v="urn:schemas-microsoft-com:vml" Requires="v">
                    <p:oleObj spid="_x0000_s2450093" name="Equation" r:id="rId46" imgW="88900" imgH="114300" progId="Equation.DSMT4">
                      <p:embed/>
                    </p:oleObj>
                  </mc:Choice>
                  <mc:Fallback>
                    <p:oleObj name="Equation" r:id="rId46" imgW="88900" imgH="114300" progId="Equation.DSMT4">
                      <p:embed/>
                      <p:pic>
                        <p:nvPicPr>
                          <p:cNvPr id="196" name="Object 6"/>
                          <p:cNvPicPr>
                            <a:picLocks noChangeAspect="1" noChangeArrowheads="1"/>
                          </p:cNvPicPr>
                          <p:nvPr/>
                        </p:nvPicPr>
                        <p:blipFill>
                          <a:blip r:embed="rId26"/>
                          <a:srcRect/>
                          <a:stretch>
                            <a:fillRect/>
                          </a:stretch>
                        </p:blipFill>
                        <p:spPr bwMode="auto">
                          <a:xfrm>
                            <a:off x="6558038" y="422729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7" name="Object 6"/>
              <p:cNvGraphicFramePr>
                <a:graphicFrameLocks noChangeAspect="1"/>
              </p:cNvGraphicFramePr>
              <p:nvPr/>
            </p:nvGraphicFramePr>
            <p:xfrm>
              <a:off x="6960647" y="3812064"/>
              <a:ext cx="410997" cy="528424"/>
            </p:xfrm>
            <a:graphic>
              <a:graphicData uri="http://schemas.openxmlformats.org/presentationml/2006/ole">
                <mc:AlternateContent xmlns:mc="http://schemas.openxmlformats.org/markup-compatibility/2006">
                  <mc:Choice xmlns:v="urn:schemas-microsoft-com:vml" Requires="v">
                    <p:oleObj spid="_x0000_s2450094" name="Equation" r:id="rId47" imgW="88900" imgH="114300" progId="Equation.DSMT4">
                      <p:embed/>
                    </p:oleObj>
                  </mc:Choice>
                  <mc:Fallback>
                    <p:oleObj name="Equation" r:id="rId47" imgW="88900" imgH="114300" progId="Equation.DSMT4">
                      <p:embed/>
                      <p:pic>
                        <p:nvPicPr>
                          <p:cNvPr id="197" name="Object 6"/>
                          <p:cNvPicPr>
                            <a:picLocks noChangeAspect="1" noChangeArrowheads="1"/>
                          </p:cNvPicPr>
                          <p:nvPr/>
                        </p:nvPicPr>
                        <p:blipFill>
                          <a:blip r:embed="rId26"/>
                          <a:srcRect/>
                          <a:stretch>
                            <a:fillRect/>
                          </a:stretch>
                        </p:blipFill>
                        <p:spPr bwMode="auto">
                          <a:xfrm>
                            <a:off x="6960647" y="381206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8" name="Object 6"/>
              <p:cNvGraphicFramePr>
                <a:graphicFrameLocks noChangeAspect="1"/>
              </p:cNvGraphicFramePr>
              <p:nvPr/>
            </p:nvGraphicFramePr>
            <p:xfrm>
              <a:off x="7380031" y="4244070"/>
              <a:ext cx="410997" cy="528424"/>
            </p:xfrm>
            <a:graphic>
              <a:graphicData uri="http://schemas.openxmlformats.org/presentationml/2006/ole">
                <mc:AlternateContent xmlns:mc="http://schemas.openxmlformats.org/markup-compatibility/2006">
                  <mc:Choice xmlns:v="urn:schemas-microsoft-com:vml" Requires="v">
                    <p:oleObj spid="_x0000_s2450095" name="Equation" r:id="rId48" imgW="88900" imgH="114300" progId="Equation.DSMT4">
                      <p:embed/>
                    </p:oleObj>
                  </mc:Choice>
                  <mc:Fallback>
                    <p:oleObj name="Equation" r:id="rId48" imgW="88900" imgH="114300" progId="Equation.DSMT4">
                      <p:embed/>
                      <p:pic>
                        <p:nvPicPr>
                          <p:cNvPr id="198" name="Object 6"/>
                          <p:cNvPicPr>
                            <a:picLocks noChangeAspect="1" noChangeArrowheads="1"/>
                          </p:cNvPicPr>
                          <p:nvPr/>
                        </p:nvPicPr>
                        <p:blipFill>
                          <a:blip r:embed="rId26"/>
                          <a:srcRect/>
                          <a:stretch>
                            <a:fillRect/>
                          </a:stretch>
                        </p:blipFill>
                        <p:spPr bwMode="auto">
                          <a:xfrm>
                            <a:off x="7380031" y="4244070"/>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9" name="Object 6"/>
              <p:cNvGraphicFramePr>
                <a:graphicFrameLocks noChangeAspect="1"/>
              </p:cNvGraphicFramePr>
              <p:nvPr/>
            </p:nvGraphicFramePr>
            <p:xfrm>
              <a:off x="7782640" y="3816295"/>
              <a:ext cx="410997" cy="528424"/>
            </p:xfrm>
            <a:graphic>
              <a:graphicData uri="http://schemas.openxmlformats.org/presentationml/2006/ole">
                <mc:AlternateContent xmlns:mc="http://schemas.openxmlformats.org/markup-compatibility/2006">
                  <mc:Choice xmlns:v="urn:schemas-microsoft-com:vml" Requires="v">
                    <p:oleObj spid="_x0000_s2450096" name="Equation" r:id="rId49" imgW="88900" imgH="114300" progId="Equation.DSMT4">
                      <p:embed/>
                    </p:oleObj>
                  </mc:Choice>
                  <mc:Fallback>
                    <p:oleObj name="Equation" r:id="rId49" imgW="88900" imgH="114300" progId="Equation.DSMT4">
                      <p:embed/>
                      <p:pic>
                        <p:nvPicPr>
                          <p:cNvPr id="199" name="Object 6"/>
                          <p:cNvPicPr>
                            <a:picLocks noChangeAspect="1" noChangeArrowheads="1"/>
                          </p:cNvPicPr>
                          <p:nvPr/>
                        </p:nvPicPr>
                        <p:blipFill>
                          <a:blip r:embed="rId26"/>
                          <a:srcRect/>
                          <a:stretch>
                            <a:fillRect/>
                          </a:stretch>
                        </p:blipFill>
                        <p:spPr bwMode="auto">
                          <a:xfrm>
                            <a:off x="7782640" y="381629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0" name="Object 6"/>
              <p:cNvGraphicFramePr>
                <a:graphicFrameLocks noChangeAspect="1"/>
              </p:cNvGraphicFramePr>
              <p:nvPr/>
            </p:nvGraphicFramePr>
            <p:xfrm>
              <a:off x="8202023" y="4244066"/>
              <a:ext cx="410997" cy="528424"/>
            </p:xfrm>
            <a:graphic>
              <a:graphicData uri="http://schemas.openxmlformats.org/presentationml/2006/ole">
                <mc:AlternateContent xmlns:mc="http://schemas.openxmlformats.org/markup-compatibility/2006">
                  <mc:Choice xmlns:v="urn:schemas-microsoft-com:vml" Requires="v">
                    <p:oleObj spid="_x0000_s2450097" name="Equation" r:id="rId50" imgW="88900" imgH="114300" progId="Equation.DSMT4">
                      <p:embed/>
                    </p:oleObj>
                  </mc:Choice>
                  <mc:Fallback>
                    <p:oleObj name="Equation" r:id="rId50" imgW="88900" imgH="114300" progId="Equation.DSMT4">
                      <p:embed/>
                      <p:pic>
                        <p:nvPicPr>
                          <p:cNvPr id="200" name="Object 6"/>
                          <p:cNvPicPr>
                            <a:picLocks noChangeAspect="1" noChangeArrowheads="1"/>
                          </p:cNvPicPr>
                          <p:nvPr/>
                        </p:nvPicPr>
                        <p:blipFill>
                          <a:blip r:embed="rId26"/>
                          <a:srcRect/>
                          <a:stretch>
                            <a:fillRect/>
                          </a:stretch>
                        </p:blipFill>
                        <p:spPr bwMode="auto">
                          <a:xfrm>
                            <a:off x="8202023" y="4244066"/>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1" name="Object 6"/>
              <p:cNvGraphicFramePr>
                <a:graphicFrameLocks noChangeAspect="1"/>
              </p:cNvGraphicFramePr>
              <p:nvPr/>
            </p:nvGraphicFramePr>
            <p:xfrm>
              <a:off x="8604632" y="3807905"/>
              <a:ext cx="410997" cy="528424"/>
            </p:xfrm>
            <a:graphic>
              <a:graphicData uri="http://schemas.openxmlformats.org/presentationml/2006/ole">
                <mc:AlternateContent xmlns:mc="http://schemas.openxmlformats.org/markup-compatibility/2006">
                  <mc:Choice xmlns:v="urn:schemas-microsoft-com:vml" Requires="v">
                    <p:oleObj spid="_x0000_s2450098" name="Equation" r:id="rId51" imgW="88900" imgH="114300" progId="Equation.DSMT4">
                      <p:embed/>
                    </p:oleObj>
                  </mc:Choice>
                  <mc:Fallback>
                    <p:oleObj name="Equation" r:id="rId51" imgW="88900" imgH="114300" progId="Equation.DSMT4">
                      <p:embed/>
                      <p:pic>
                        <p:nvPicPr>
                          <p:cNvPr id="201" name="Object 6"/>
                          <p:cNvPicPr>
                            <a:picLocks noChangeAspect="1" noChangeArrowheads="1"/>
                          </p:cNvPicPr>
                          <p:nvPr/>
                        </p:nvPicPr>
                        <p:blipFill>
                          <a:blip r:embed="rId26"/>
                          <a:srcRect/>
                          <a:stretch>
                            <a:fillRect/>
                          </a:stretch>
                        </p:blipFill>
                        <p:spPr bwMode="auto">
                          <a:xfrm>
                            <a:off x="8604632" y="380790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4" name="Object 6"/>
              <p:cNvGraphicFramePr>
                <a:graphicFrameLocks noChangeAspect="1"/>
              </p:cNvGraphicFramePr>
              <p:nvPr/>
            </p:nvGraphicFramePr>
            <p:xfrm>
              <a:off x="6696454" y="3711452"/>
              <a:ext cx="410997" cy="528424"/>
            </p:xfrm>
            <a:graphic>
              <a:graphicData uri="http://schemas.openxmlformats.org/presentationml/2006/ole">
                <mc:AlternateContent xmlns:mc="http://schemas.openxmlformats.org/markup-compatibility/2006">
                  <mc:Choice xmlns:v="urn:schemas-microsoft-com:vml" Requires="v">
                    <p:oleObj spid="_x0000_s2450099" name="Equation" r:id="rId52" imgW="88900" imgH="114300" progId="Equation.DSMT4">
                      <p:embed/>
                    </p:oleObj>
                  </mc:Choice>
                  <mc:Fallback>
                    <p:oleObj name="Equation" r:id="rId52" imgW="88900" imgH="114300" progId="Equation.DSMT4">
                      <p:embed/>
                      <p:pic>
                        <p:nvPicPr>
                          <p:cNvPr id="174" name="Object 6"/>
                          <p:cNvPicPr>
                            <a:picLocks noChangeAspect="1" noChangeArrowheads="1"/>
                          </p:cNvPicPr>
                          <p:nvPr/>
                        </p:nvPicPr>
                        <p:blipFill>
                          <a:blip r:embed="rId7"/>
                          <a:srcRect/>
                          <a:stretch>
                            <a:fillRect/>
                          </a:stretch>
                        </p:blipFill>
                        <p:spPr bwMode="auto">
                          <a:xfrm>
                            <a:off x="6696454" y="3711452"/>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5" name="Object 6"/>
              <p:cNvGraphicFramePr>
                <a:graphicFrameLocks noChangeAspect="1"/>
              </p:cNvGraphicFramePr>
              <p:nvPr/>
            </p:nvGraphicFramePr>
            <p:xfrm>
              <a:off x="5049558" y="2813983"/>
              <a:ext cx="410997" cy="528424"/>
            </p:xfrm>
            <a:graphic>
              <a:graphicData uri="http://schemas.openxmlformats.org/presentationml/2006/ole">
                <mc:AlternateContent xmlns:mc="http://schemas.openxmlformats.org/markup-compatibility/2006">
                  <mc:Choice xmlns:v="urn:schemas-microsoft-com:vml" Requires="v">
                    <p:oleObj spid="_x0000_s2450100" name="Equation" r:id="rId53" imgW="88900" imgH="114300" progId="Equation.DSMT4">
                      <p:embed/>
                    </p:oleObj>
                  </mc:Choice>
                  <mc:Fallback>
                    <p:oleObj name="Equation" r:id="rId53" imgW="88900" imgH="114300" progId="Equation.DSMT4">
                      <p:embed/>
                      <p:pic>
                        <p:nvPicPr>
                          <p:cNvPr id="175" name="Object 6"/>
                          <p:cNvPicPr>
                            <a:picLocks noChangeAspect="1" noChangeArrowheads="1"/>
                          </p:cNvPicPr>
                          <p:nvPr/>
                        </p:nvPicPr>
                        <p:blipFill>
                          <a:blip r:embed="rId7"/>
                          <a:srcRect/>
                          <a:stretch>
                            <a:fillRect/>
                          </a:stretch>
                        </p:blipFill>
                        <p:spPr bwMode="auto">
                          <a:xfrm>
                            <a:off x="5049558" y="281398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6" name="Object 6"/>
              <p:cNvGraphicFramePr>
                <a:graphicFrameLocks noChangeAspect="1"/>
              </p:cNvGraphicFramePr>
              <p:nvPr/>
            </p:nvGraphicFramePr>
            <p:xfrm>
              <a:off x="5884131" y="2843339"/>
              <a:ext cx="410997" cy="528424"/>
            </p:xfrm>
            <a:graphic>
              <a:graphicData uri="http://schemas.openxmlformats.org/presentationml/2006/ole">
                <mc:AlternateContent xmlns:mc="http://schemas.openxmlformats.org/markup-compatibility/2006">
                  <mc:Choice xmlns:v="urn:schemas-microsoft-com:vml" Requires="v">
                    <p:oleObj spid="_x0000_s2450101" name="Equation" r:id="rId54" imgW="88900" imgH="114300" progId="Equation.DSMT4">
                      <p:embed/>
                    </p:oleObj>
                  </mc:Choice>
                  <mc:Fallback>
                    <p:oleObj name="Equation" r:id="rId54" imgW="88900" imgH="114300" progId="Equation.DSMT4">
                      <p:embed/>
                      <p:pic>
                        <p:nvPicPr>
                          <p:cNvPr id="176" name="Object 6"/>
                          <p:cNvPicPr>
                            <a:picLocks noChangeAspect="1" noChangeArrowheads="1"/>
                          </p:cNvPicPr>
                          <p:nvPr/>
                        </p:nvPicPr>
                        <p:blipFill>
                          <a:blip r:embed="rId7"/>
                          <a:srcRect/>
                          <a:stretch>
                            <a:fillRect/>
                          </a:stretch>
                        </p:blipFill>
                        <p:spPr bwMode="auto">
                          <a:xfrm>
                            <a:off x="5884131" y="284333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7" name="Object 6"/>
              <p:cNvGraphicFramePr>
                <a:graphicFrameLocks noChangeAspect="1"/>
              </p:cNvGraphicFramePr>
              <p:nvPr/>
            </p:nvGraphicFramePr>
            <p:xfrm>
              <a:off x="6701928" y="2839144"/>
              <a:ext cx="410997" cy="528424"/>
            </p:xfrm>
            <a:graphic>
              <a:graphicData uri="http://schemas.openxmlformats.org/presentationml/2006/ole">
                <mc:AlternateContent xmlns:mc="http://schemas.openxmlformats.org/markup-compatibility/2006">
                  <mc:Choice xmlns:v="urn:schemas-microsoft-com:vml" Requires="v">
                    <p:oleObj spid="_x0000_s2450102" name="Equation" r:id="rId55" imgW="88900" imgH="114300" progId="Equation.DSMT4">
                      <p:embed/>
                    </p:oleObj>
                  </mc:Choice>
                  <mc:Fallback>
                    <p:oleObj name="Equation" r:id="rId55" imgW="88900" imgH="114300" progId="Equation.DSMT4">
                      <p:embed/>
                      <p:pic>
                        <p:nvPicPr>
                          <p:cNvPr id="177" name="Object 6"/>
                          <p:cNvPicPr>
                            <a:picLocks noChangeAspect="1" noChangeArrowheads="1"/>
                          </p:cNvPicPr>
                          <p:nvPr/>
                        </p:nvPicPr>
                        <p:blipFill>
                          <a:blip r:embed="rId7"/>
                          <a:srcRect/>
                          <a:stretch>
                            <a:fillRect/>
                          </a:stretch>
                        </p:blipFill>
                        <p:spPr bwMode="auto">
                          <a:xfrm>
                            <a:off x="6701928" y="283914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8" name="Object 6"/>
              <p:cNvGraphicFramePr>
                <a:graphicFrameLocks noChangeAspect="1"/>
              </p:cNvGraphicFramePr>
              <p:nvPr/>
            </p:nvGraphicFramePr>
            <p:xfrm>
              <a:off x="7519725" y="2834949"/>
              <a:ext cx="410997" cy="528424"/>
            </p:xfrm>
            <a:graphic>
              <a:graphicData uri="http://schemas.openxmlformats.org/presentationml/2006/ole">
                <mc:AlternateContent xmlns:mc="http://schemas.openxmlformats.org/markup-compatibility/2006">
                  <mc:Choice xmlns:v="urn:schemas-microsoft-com:vml" Requires="v">
                    <p:oleObj spid="_x0000_s2450103" name="Equation" r:id="rId56" imgW="88900" imgH="114300" progId="Equation.DSMT4">
                      <p:embed/>
                    </p:oleObj>
                  </mc:Choice>
                  <mc:Fallback>
                    <p:oleObj name="Equation" r:id="rId56" imgW="88900" imgH="114300" progId="Equation.DSMT4">
                      <p:embed/>
                      <p:pic>
                        <p:nvPicPr>
                          <p:cNvPr id="178" name="Object 6"/>
                          <p:cNvPicPr>
                            <a:picLocks noChangeAspect="1" noChangeArrowheads="1"/>
                          </p:cNvPicPr>
                          <p:nvPr/>
                        </p:nvPicPr>
                        <p:blipFill>
                          <a:blip r:embed="rId7"/>
                          <a:srcRect/>
                          <a:stretch>
                            <a:fillRect/>
                          </a:stretch>
                        </p:blipFill>
                        <p:spPr bwMode="auto">
                          <a:xfrm>
                            <a:off x="7519725" y="283494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9" name="Object 6"/>
              <p:cNvGraphicFramePr>
                <a:graphicFrameLocks noChangeAspect="1"/>
              </p:cNvGraphicFramePr>
              <p:nvPr/>
            </p:nvGraphicFramePr>
            <p:xfrm>
              <a:off x="8337523" y="2830754"/>
              <a:ext cx="410997" cy="528424"/>
            </p:xfrm>
            <a:graphic>
              <a:graphicData uri="http://schemas.openxmlformats.org/presentationml/2006/ole">
                <mc:AlternateContent xmlns:mc="http://schemas.openxmlformats.org/markup-compatibility/2006">
                  <mc:Choice xmlns:v="urn:schemas-microsoft-com:vml" Requires="v">
                    <p:oleObj spid="_x0000_s2450104" name="Equation" r:id="rId57" imgW="88900" imgH="114300" progId="Equation.DSMT4">
                      <p:embed/>
                    </p:oleObj>
                  </mc:Choice>
                  <mc:Fallback>
                    <p:oleObj name="Equation" r:id="rId57" imgW="88900" imgH="114300" progId="Equation.DSMT4">
                      <p:embed/>
                      <p:pic>
                        <p:nvPicPr>
                          <p:cNvPr id="179" name="Object 6"/>
                          <p:cNvPicPr>
                            <a:picLocks noChangeAspect="1" noChangeArrowheads="1"/>
                          </p:cNvPicPr>
                          <p:nvPr/>
                        </p:nvPicPr>
                        <p:blipFill>
                          <a:blip r:embed="rId7"/>
                          <a:srcRect/>
                          <a:stretch>
                            <a:fillRect/>
                          </a:stretch>
                        </p:blipFill>
                        <p:spPr bwMode="auto">
                          <a:xfrm>
                            <a:off x="8337523" y="283075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0" name="Object 6"/>
              <p:cNvGraphicFramePr>
                <a:graphicFrameLocks noChangeAspect="1"/>
              </p:cNvGraphicFramePr>
              <p:nvPr/>
            </p:nvGraphicFramePr>
            <p:xfrm>
              <a:off x="4651144" y="3254337"/>
              <a:ext cx="410997" cy="528424"/>
            </p:xfrm>
            <a:graphic>
              <a:graphicData uri="http://schemas.openxmlformats.org/presentationml/2006/ole">
                <mc:AlternateContent xmlns:mc="http://schemas.openxmlformats.org/markup-compatibility/2006">
                  <mc:Choice xmlns:v="urn:schemas-microsoft-com:vml" Requires="v">
                    <p:oleObj spid="_x0000_s2450105" name="Equation" r:id="rId58" imgW="88900" imgH="114300" progId="Equation.DSMT4">
                      <p:embed/>
                    </p:oleObj>
                  </mc:Choice>
                  <mc:Fallback>
                    <p:oleObj name="Equation" r:id="rId58" imgW="88900" imgH="114300" progId="Equation.DSMT4">
                      <p:embed/>
                      <p:pic>
                        <p:nvPicPr>
                          <p:cNvPr id="180" name="Object 6"/>
                          <p:cNvPicPr>
                            <a:picLocks noChangeAspect="1" noChangeArrowheads="1"/>
                          </p:cNvPicPr>
                          <p:nvPr/>
                        </p:nvPicPr>
                        <p:blipFill>
                          <a:blip r:embed="rId7"/>
                          <a:srcRect/>
                          <a:stretch>
                            <a:fillRect/>
                          </a:stretch>
                        </p:blipFill>
                        <p:spPr bwMode="auto">
                          <a:xfrm>
                            <a:off x="4651144" y="325433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1" name="Object 6"/>
              <p:cNvGraphicFramePr>
                <a:graphicFrameLocks noChangeAspect="1"/>
              </p:cNvGraphicFramePr>
              <p:nvPr/>
            </p:nvGraphicFramePr>
            <p:xfrm>
              <a:off x="5485717" y="3250142"/>
              <a:ext cx="410997" cy="528424"/>
            </p:xfrm>
            <a:graphic>
              <a:graphicData uri="http://schemas.openxmlformats.org/presentationml/2006/ole">
                <mc:AlternateContent xmlns:mc="http://schemas.openxmlformats.org/markup-compatibility/2006">
                  <mc:Choice xmlns:v="urn:schemas-microsoft-com:vml" Requires="v">
                    <p:oleObj spid="_x0000_s2450106" name="Equation" r:id="rId59" imgW="88900" imgH="114300" progId="Equation.DSMT4">
                      <p:embed/>
                    </p:oleObj>
                  </mc:Choice>
                  <mc:Fallback>
                    <p:oleObj name="Equation" r:id="rId59" imgW="88900" imgH="114300" progId="Equation.DSMT4">
                      <p:embed/>
                      <p:pic>
                        <p:nvPicPr>
                          <p:cNvPr id="181" name="Object 6"/>
                          <p:cNvPicPr>
                            <a:picLocks noChangeAspect="1" noChangeArrowheads="1"/>
                          </p:cNvPicPr>
                          <p:nvPr/>
                        </p:nvPicPr>
                        <p:blipFill>
                          <a:blip r:embed="rId7"/>
                          <a:srcRect/>
                          <a:stretch>
                            <a:fillRect/>
                          </a:stretch>
                        </p:blipFill>
                        <p:spPr bwMode="auto">
                          <a:xfrm>
                            <a:off x="5485717" y="3250142"/>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2" name="Object 6"/>
              <p:cNvGraphicFramePr>
                <a:graphicFrameLocks noChangeAspect="1"/>
              </p:cNvGraphicFramePr>
              <p:nvPr/>
            </p:nvGraphicFramePr>
            <p:xfrm>
              <a:off x="6320290" y="3279498"/>
              <a:ext cx="410997" cy="528424"/>
            </p:xfrm>
            <a:graphic>
              <a:graphicData uri="http://schemas.openxmlformats.org/presentationml/2006/ole">
                <mc:AlternateContent xmlns:mc="http://schemas.openxmlformats.org/markup-compatibility/2006">
                  <mc:Choice xmlns:v="urn:schemas-microsoft-com:vml" Requires="v">
                    <p:oleObj spid="_x0000_s2450107" name="Equation" r:id="rId60" imgW="88900" imgH="114300" progId="Equation.DSMT4">
                      <p:embed/>
                    </p:oleObj>
                  </mc:Choice>
                  <mc:Fallback>
                    <p:oleObj name="Equation" r:id="rId60" imgW="88900" imgH="114300" progId="Equation.DSMT4">
                      <p:embed/>
                      <p:pic>
                        <p:nvPicPr>
                          <p:cNvPr id="182" name="Object 6"/>
                          <p:cNvPicPr>
                            <a:picLocks noChangeAspect="1" noChangeArrowheads="1"/>
                          </p:cNvPicPr>
                          <p:nvPr/>
                        </p:nvPicPr>
                        <p:blipFill>
                          <a:blip r:embed="rId7"/>
                          <a:srcRect/>
                          <a:stretch>
                            <a:fillRect/>
                          </a:stretch>
                        </p:blipFill>
                        <p:spPr bwMode="auto">
                          <a:xfrm>
                            <a:off x="6320290" y="327949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3" name="Object 6"/>
              <p:cNvGraphicFramePr>
                <a:graphicFrameLocks noChangeAspect="1"/>
              </p:cNvGraphicFramePr>
              <p:nvPr/>
            </p:nvGraphicFramePr>
            <p:xfrm>
              <a:off x="7138087" y="3275303"/>
              <a:ext cx="410997" cy="528424"/>
            </p:xfrm>
            <a:graphic>
              <a:graphicData uri="http://schemas.openxmlformats.org/presentationml/2006/ole">
                <mc:AlternateContent xmlns:mc="http://schemas.openxmlformats.org/markup-compatibility/2006">
                  <mc:Choice xmlns:v="urn:schemas-microsoft-com:vml" Requires="v">
                    <p:oleObj spid="_x0000_s2450108" name="Equation" r:id="rId61" imgW="88900" imgH="114300" progId="Equation.DSMT4">
                      <p:embed/>
                    </p:oleObj>
                  </mc:Choice>
                  <mc:Fallback>
                    <p:oleObj name="Equation" r:id="rId61" imgW="88900" imgH="114300" progId="Equation.DSMT4">
                      <p:embed/>
                      <p:pic>
                        <p:nvPicPr>
                          <p:cNvPr id="183" name="Object 6"/>
                          <p:cNvPicPr>
                            <a:picLocks noChangeAspect="1" noChangeArrowheads="1"/>
                          </p:cNvPicPr>
                          <p:nvPr/>
                        </p:nvPicPr>
                        <p:blipFill>
                          <a:blip r:embed="rId7"/>
                          <a:srcRect/>
                          <a:stretch>
                            <a:fillRect/>
                          </a:stretch>
                        </p:blipFill>
                        <p:spPr bwMode="auto">
                          <a:xfrm>
                            <a:off x="7138087" y="327530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4" name="Object 6"/>
              <p:cNvGraphicFramePr>
                <a:graphicFrameLocks noChangeAspect="1"/>
              </p:cNvGraphicFramePr>
              <p:nvPr/>
            </p:nvGraphicFramePr>
            <p:xfrm>
              <a:off x="7955885" y="3271108"/>
              <a:ext cx="410997" cy="528424"/>
            </p:xfrm>
            <a:graphic>
              <a:graphicData uri="http://schemas.openxmlformats.org/presentationml/2006/ole">
                <mc:AlternateContent xmlns:mc="http://schemas.openxmlformats.org/markup-compatibility/2006">
                  <mc:Choice xmlns:v="urn:schemas-microsoft-com:vml" Requires="v">
                    <p:oleObj spid="_x0000_s2450109" name="Equation" r:id="rId62" imgW="88900" imgH="114300" progId="Equation.DSMT4">
                      <p:embed/>
                    </p:oleObj>
                  </mc:Choice>
                  <mc:Fallback>
                    <p:oleObj name="Equation" r:id="rId62" imgW="88900" imgH="114300" progId="Equation.DSMT4">
                      <p:embed/>
                      <p:pic>
                        <p:nvPicPr>
                          <p:cNvPr id="184" name="Object 6"/>
                          <p:cNvPicPr>
                            <a:picLocks noChangeAspect="1" noChangeArrowheads="1"/>
                          </p:cNvPicPr>
                          <p:nvPr/>
                        </p:nvPicPr>
                        <p:blipFill>
                          <a:blip r:embed="rId7"/>
                          <a:srcRect/>
                          <a:stretch>
                            <a:fillRect/>
                          </a:stretch>
                        </p:blipFill>
                        <p:spPr bwMode="auto">
                          <a:xfrm>
                            <a:off x="7955885" y="327110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5" name="Object 6"/>
              <p:cNvGraphicFramePr>
                <a:graphicFrameLocks noChangeAspect="1"/>
              </p:cNvGraphicFramePr>
              <p:nvPr/>
            </p:nvGraphicFramePr>
            <p:xfrm>
              <a:off x="8773682" y="3266913"/>
              <a:ext cx="410997" cy="528424"/>
            </p:xfrm>
            <a:graphic>
              <a:graphicData uri="http://schemas.openxmlformats.org/presentationml/2006/ole">
                <mc:AlternateContent xmlns:mc="http://schemas.openxmlformats.org/markup-compatibility/2006">
                  <mc:Choice xmlns:v="urn:schemas-microsoft-com:vml" Requires="v">
                    <p:oleObj spid="_x0000_s2450110" name="Equation" r:id="rId63" imgW="88900" imgH="114300" progId="Equation.DSMT4">
                      <p:embed/>
                    </p:oleObj>
                  </mc:Choice>
                  <mc:Fallback>
                    <p:oleObj name="Equation" r:id="rId63" imgW="88900" imgH="114300" progId="Equation.DSMT4">
                      <p:embed/>
                      <p:pic>
                        <p:nvPicPr>
                          <p:cNvPr id="185" name="Object 6"/>
                          <p:cNvPicPr>
                            <a:picLocks noChangeAspect="1" noChangeArrowheads="1"/>
                          </p:cNvPicPr>
                          <p:nvPr/>
                        </p:nvPicPr>
                        <p:blipFill>
                          <a:blip r:embed="rId7"/>
                          <a:srcRect/>
                          <a:stretch>
                            <a:fillRect/>
                          </a:stretch>
                        </p:blipFill>
                        <p:spPr bwMode="auto">
                          <a:xfrm>
                            <a:off x="8773682" y="326691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6" name="Object 6"/>
              <p:cNvGraphicFramePr>
                <a:graphicFrameLocks noChangeAspect="1"/>
              </p:cNvGraphicFramePr>
              <p:nvPr/>
            </p:nvGraphicFramePr>
            <p:xfrm>
              <a:off x="5049558" y="3686302"/>
              <a:ext cx="410997" cy="528424"/>
            </p:xfrm>
            <a:graphic>
              <a:graphicData uri="http://schemas.openxmlformats.org/presentationml/2006/ole">
                <mc:AlternateContent xmlns:mc="http://schemas.openxmlformats.org/markup-compatibility/2006">
                  <mc:Choice xmlns:v="urn:schemas-microsoft-com:vml" Requires="v">
                    <p:oleObj spid="_x0000_s2450111" name="Equation" r:id="rId64" imgW="88900" imgH="114300" progId="Equation.DSMT4">
                      <p:embed/>
                    </p:oleObj>
                  </mc:Choice>
                  <mc:Fallback>
                    <p:oleObj name="Equation" r:id="rId64" imgW="88900" imgH="114300" progId="Equation.DSMT4">
                      <p:embed/>
                      <p:pic>
                        <p:nvPicPr>
                          <p:cNvPr id="186" name="Object 6"/>
                          <p:cNvPicPr>
                            <a:picLocks noChangeAspect="1" noChangeArrowheads="1"/>
                          </p:cNvPicPr>
                          <p:nvPr/>
                        </p:nvPicPr>
                        <p:blipFill>
                          <a:blip r:embed="rId7"/>
                          <a:srcRect/>
                          <a:stretch>
                            <a:fillRect/>
                          </a:stretch>
                        </p:blipFill>
                        <p:spPr bwMode="auto">
                          <a:xfrm>
                            <a:off x="5049558" y="3686302"/>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7" name="Object 6"/>
              <p:cNvGraphicFramePr>
                <a:graphicFrameLocks noChangeAspect="1"/>
              </p:cNvGraphicFramePr>
              <p:nvPr/>
            </p:nvGraphicFramePr>
            <p:xfrm>
              <a:off x="5884131" y="3715657"/>
              <a:ext cx="410997" cy="528424"/>
            </p:xfrm>
            <a:graphic>
              <a:graphicData uri="http://schemas.openxmlformats.org/presentationml/2006/ole">
                <mc:AlternateContent xmlns:mc="http://schemas.openxmlformats.org/markup-compatibility/2006">
                  <mc:Choice xmlns:v="urn:schemas-microsoft-com:vml" Requires="v">
                    <p:oleObj spid="_x0000_s2450112" name="Equation" r:id="rId65" imgW="88900" imgH="114300" progId="Equation.DSMT4">
                      <p:embed/>
                    </p:oleObj>
                  </mc:Choice>
                  <mc:Fallback>
                    <p:oleObj name="Equation" r:id="rId65" imgW="88900" imgH="114300" progId="Equation.DSMT4">
                      <p:embed/>
                      <p:pic>
                        <p:nvPicPr>
                          <p:cNvPr id="187" name="Object 6"/>
                          <p:cNvPicPr>
                            <a:picLocks noChangeAspect="1" noChangeArrowheads="1"/>
                          </p:cNvPicPr>
                          <p:nvPr/>
                        </p:nvPicPr>
                        <p:blipFill>
                          <a:blip r:embed="rId7"/>
                          <a:srcRect/>
                          <a:stretch>
                            <a:fillRect/>
                          </a:stretch>
                        </p:blipFill>
                        <p:spPr bwMode="auto">
                          <a:xfrm>
                            <a:off x="5884131" y="371565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9" name="Object 6"/>
              <p:cNvGraphicFramePr>
                <a:graphicFrameLocks noChangeAspect="1"/>
              </p:cNvGraphicFramePr>
              <p:nvPr/>
            </p:nvGraphicFramePr>
            <p:xfrm>
              <a:off x="8337523" y="3703073"/>
              <a:ext cx="410997" cy="528424"/>
            </p:xfrm>
            <a:graphic>
              <a:graphicData uri="http://schemas.openxmlformats.org/presentationml/2006/ole">
                <mc:AlternateContent xmlns:mc="http://schemas.openxmlformats.org/markup-compatibility/2006">
                  <mc:Choice xmlns:v="urn:schemas-microsoft-com:vml" Requires="v">
                    <p:oleObj spid="_x0000_s2450113" name="Equation" r:id="rId66" imgW="88900" imgH="114300" progId="Equation.DSMT4">
                      <p:embed/>
                    </p:oleObj>
                  </mc:Choice>
                  <mc:Fallback>
                    <p:oleObj name="Equation" r:id="rId66" imgW="88900" imgH="114300" progId="Equation.DSMT4">
                      <p:embed/>
                      <p:pic>
                        <p:nvPicPr>
                          <p:cNvPr id="189" name="Object 6"/>
                          <p:cNvPicPr>
                            <a:picLocks noChangeAspect="1" noChangeArrowheads="1"/>
                          </p:cNvPicPr>
                          <p:nvPr/>
                        </p:nvPicPr>
                        <p:blipFill>
                          <a:blip r:embed="rId7"/>
                          <a:srcRect/>
                          <a:stretch>
                            <a:fillRect/>
                          </a:stretch>
                        </p:blipFill>
                        <p:spPr bwMode="auto">
                          <a:xfrm>
                            <a:off x="8337523" y="370307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0" name="Object 6"/>
              <p:cNvGraphicFramePr>
                <a:graphicFrameLocks noChangeAspect="1"/>
              </p:cNvGraphicFramePr>
              <p:nvPr/>
            </p:nvGraphicFramePr>
            <p:xfrm>
              <a:off x="7511343" y="3705774"/>
              <a:ext cx="410997" cy="528424"/>
            </p:xfrm>
            <a:graphic>
              <a:graphicData uri="http://schemas.openxmlformats.org/presentationml/2006/ole">
                <mc:AlternateContent xmlns:mc="http://schemas.openxmlformats.org/markup-compatibility/2006">
                  <mc:Choice xmlns:v="urn:schemas-microsoft-com:vml" Requires="v">
                    <p:oleObj spid="_x0000_s2450114" name="Equation" r:id="rId67" imgW="88900" imgH="114300" progId="Equation.DSMT4">
                      <p:embed/>
                    </p:oleObj>
                  </mc:Choice>
                  <mc:Fallback>
                    <p:oleObj name="Equation" r:id="rId67" imgW="88900" imgH="114300" progId="Equation.DSMT4">
                      <p:embed/>
                      <p:pic>
                        <p:nvPicPr>
                          <p:cNvPr id="190" name="Object 6"/>
                          <p:cNvPicPr>
                            <a:picLocks noChangeAspect="1" noChangeArrowheads="1"/>
                          </p:cNvPicPr>
                          <p:nvPr/>
                        </p:nvPicPr>
                        <p:blipFill>
                          <a:blip r:embed="rId7"/>
                          <a:srcRect/>
                          <a:stretch>
                            <a:fillRect/>
                          </a:stretch>
                        </p:blipFill>
                        <p:spPr bwMode="auto">
                          <a:xfrm>
                            <a:off x="7511343" y="370577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0" name="Freeform 219"/>
              <p:cNvSpPr/>
              <p:nvPr/>
            </p:nvSpPr>
            <p:spPr>
              <a:xfrm>
                <a:off x="4675312" y="2704906"/>
                <a:ext cx="4422207" cy="1226402"/>
              </a:xfrm>
              <a:custGeom>
                <a:avLst/>
                <a:gdLst>
                  <a:gd name="connsiteX0" fmla="*/ 3992134 w 4422207"/>
                  <a:gd name="connsiteY0" fmla="*/ 57965 h 1226402"/>
                  <a:gd name="connsiteX1" fmla="*/ 1210834 w 4422207"/>
                  <a:gd name="connsiteY1" fmla="*/ 7165 h 1226402"/>
                  <a:gd name="connsiteX2" fmla="*/ 702834 w 4422207"/>
                  <a:gd name="connsiteY2" fmla="*/ 7165 h 1226402"/>
                  <a:gd name="connsiteX3" fmla="*/ 372634 w 4422207"/>
                  <a:gd name="connsiteY3" fmla="*/ 70665 h 1226402"/>
                  <a:gd name="connsiteX4" fmla="*/ 156734 w 4422207"/>
                  <a:gd name="connsiteY4" fmla="*/ 235765 h 1226402"/>
                  <a:gd name="connsiteX5" fmla="*/ 4334 w 4422207"/>
                  <a:gd name="connsiteY5" fmla="*/ 604065 h 1226402"/>
                  <a:gd name="connsiteX6" fmla="*/ 55134 w 4422207"/>
                  <a:gd name="connsiteY6" fmla="*/ 883465 h 1226402"/>
                  <a:gd name="connsiteX7" fmla="*/ 194834 w 4422207"/>
                  <a:gd name="connsiteY7" fmla="*/ 1061265 h 1226402"/>
                  <a:gd name="connsiteX8" fmla="*/ 486934 w 4422207"/>
                  <a:gd name="connsiteY8" fmla="*/ 1200965 h 1226402"/>
                  <a:gd name="connsiteX9" fmla="*/ 1629934 w 4422207"/>
                  <a:gd name="connsiteY9" fmla="*/ 1226365 h 1226402"/>
                  <a:gd name="connsiteX10" fmla="*/ 3217434 w 4422207"/>
                  <a:gd name="connsiteY10" fmla="*/ 1200965 h 1226402"/>
                  <a:gd name="connsiteX11" fmla="*/ 3865134 w 4422207"/>
                  <a:gd name="connsiteY11" fmla="*/ 1200965 h 1226402"/>
                  <a:gd name="connsiteX12" fmla="*/ 4157234 w 4422207"/>
                  <a:gd name="connsiteY12" fmla="*/ 1112065 h 1226402"/>
                  <a:gd name="connsiteX13" fmla="*/ 4373134 w 4422207"/>
                  <a:gd name="connsiteY13" fmla="*/ 845365 h 1226402"/>
                  <a:gd name="connsiteX14" fmla="*/ 4411234 w 4422207"/>
                  <a:gd name="connsiteY14" fmla="*/ 527865 h 1226402"/>
                  <a:gd name="connsiteX15" fmla="*/ 4220734 w 4422207"/>
                  <a:gd name="connsiteY15" fmla="*/ 184965 h 1226402"/>
                  <a:gd name="connsiteX16" fmla="*/ 3992134 w 4422207"/>
                  <a:gd name="connsiteY16" fmla="*/ 57965 h 12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2207" h="1226402">
                    <a:moveTo>
                      <a:pt x="3992134" y="57965"/>
                    </a:moveTo>
                    <a:cubicBezTo>
                      <a:pt x="3490484" y="28332"/>
                      <a:pt x="1759051" y="15632"/>
                      <a:pt x="1210834" y="7165"/>
                    </a:cubicBezTo>
                    <a:cubicBezTo>
                      <a:pt x="662617" y="-1302"/>
                      <a:pt x="842534" y="-3418"/>
                      <a:pt x="702834" y="7165"/>
                    </a:cubicBezTo>
                    <a:cubicBezTo>
                      <a:pt x="563134" y="17748"/>
                      <a:pt x="463651" y="32565"/>
                      <a:pt x="372634" y="70665"/>
                    </a:cubicBezTo>
                    <a:cubicBezTo>
                      <a:pt x="281617" y="108765"/>
                      <a:pt x="218117" y="146865"/>
                      <a:pt x="156734" y="235765"/>
                    </a:cubicBezTo>
                    <a:cubicBezTo>
                      <a:pt x="95351" y="324665"/>
                      <a:pt x="21267" y="496115"/>
                      <a:pt x="4334" y="604065"/>
                    </a:cubicBezTo>
                    <a:cubicBezTo>
                      <a:pt x="-12599" y="712015"/>
                      <a:pt x="23384" y="807265"/>
                      <a:pt x="55134" y="883465"/>
                    </a:cubicBezTo>
                    <a:cubicBezTo>
                      <a:pt x="86884" y="959665"/>
                      <a:pt x="122867" y="1008348"/>
                      <a:pt x="194834" y="1061265"/>
                    </a:cubicBezTo>
                    <a:cubicBezTo>
                      <a:pt x="266801" y="1114182"/>
                      <a:pt x="247751" y="1173448"/>
                      <a:pt x="486934" y="1200965"/>
                    </a:cubicBezTo>
                    <a:cubicBezTo>
                      <a:pt x="726117" y="1228482"/>
                      <a:pt x="1174851" y="1226365"/>
                      <a:pt x="1629934" y="1226365"/>
                    </a:cubicBezTo>
                    <a:cubicBezTo>
                      <a:pt x="2085017" y="1226365"/>
                      <a:pt x="2844901" y="1205198"/>
                      <a:pt x="3217434" y="1200965"/>
                    </a:cubicBezTo>
                    <a:cubicBezTo>
                      <a:pt x="3589967" y="1196732"/>
                      <a:pt x="3708501" y="1215782"/>
                      <a:pt x="3865134" y="1200965"/>
                    </a:cubicBezTo>
                    <a:cubicBezTo>
                      <a:pt x="4021767" y="1186148"/>
                      <a:pt x="4072567" y="1171332"/>
                      <a:pt x="4157234" y="1112065"/>
                    </a:cubicBezTo>
                    <a:cubicBezTo>
                      <a:pt x="4241901" y="1052798"/>
                      <a:pt x="4330801" y="942732"/>
                      <a:pt x="4373134" y="845365"/>
                    </a:cubicBezTo>
                    <a:cubicBezTo>
                      <a:pt x="4415467" y="747998"/>
                      <a:pt x="4436634" y="637932"/>
                      <a:pt x="4411234" y="527865"/>
                    </a:cubicBezTo>
                    <a:cubicBezTo>
                      <a:pt x="4385834" y="417798"/>
                      <a:pt x="4294817" y="261165"/>
                      <a:pt x="4220734" y="184965"/>
                    </a:cubicBezTo>
                    <a:cubicBezTo>
                      <a:pt x="4146651" y="108765"/>
                      <a:pt x="4493784" y="87598"/>
                      <a:pt x="3992134" y="57965"/>
                    </a:cubicBezTo>
                    <a:close/>
                  </a:path>
                </a:pathLst>
              </a:custGeom>
              <a:no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Freeform 220"/>
              <p:cNvSpPr/>
              <p:nvPr/>
            </p:nvSpPr>
            <p:spPr>
              <a:xfrm>
                <a:off x="4467861" y="3924113"/>
                <a:ext cx="4676139" cy="697801"/>
              </a:xfrm>
              <a:custGeom>
                <a:avLst/>
                <a:gdLst>
                  <a:gd name="connsiteX0" fmla="*/ 1985369 w 4676139"/>
                  <a:gd name="connsiteY0" fmla="*/ 689783 h 697801"/>
                  <a:gd name="connsiteX1" fmla="*/ 524869 w 4676139"/>
                  <a:gd name="connsiteY1" fmla="*/ 689783 h 697801"/>
                  <a:gd name="connsiteX2" fmla="*/ 105769 w 4676139"/>
                  <a:gd name="connsiteY2" fmla="*/ 588183 h 697801"/>
                  <a:gd name="connsiteX3" fmla="*/ 4169 w 4676139"/>
                  <a:gd name="connsiteY3" fmla="*/ 346883 h 697801"/>
                  <a:gd name="connsiteX4" fmla="*/ 42269 w 4676139"/>
                  <a:gd name="connsiteY4" fmla="*/ 169083 h 697801"/>
                  <a:gd name="connsiteX5" fmla="*/ 245469 w 4676139"/>
                  <a:gd name="connsiteY5" fmla="*/ 16683 h 697801"/>
                  <a:gd name="connsiteX6" fmla="*/ 1058269 w 4676139"/>
                  <a:gd name="connsiteY6" fmla="*/ 3983 h 697801"/>
                  <a:gd name="connsiteX7" fmla="*/ 1871069 w 4676139"/>
                  <a:gd name="connsiteY7" fmla="*/ 3983 h 697801"/>
                  <a:gd name="connsiteX8" fmla="*/ 2734669 w 4676139"/>
                  <a:gd name="connsiteY8" fmla="*/ 29383 h 697801"/>
                  <a:gd name="connsiteX9" fmla="*/ 3547469 w 4676139"/>
                  <a:gd name="connsiteY9" fmla="*/ 29383 h 697801"/>
                  <a:gd name="connsiteX10" fmla="*/ 4360269 w 4676139"/>
                  <a:gd name="connsiteY10" fmla="*/ 16683 h 697801"/>
                  <a:gd name="connsiteX11" fmla="*/ 4525369 w 4676139"/>
                  <a:gd name="connsiteY11" fmla="*/ 67483 h 697801"/>
                  <a:gd name="connsiteX12" fmla="*/ 4639669 w 4676139"/>
                  <a:gd name="connsiteY12" fmla="*/ 207183 h 697801"/>
                  <a:gd name="connsiteX13" fmla="*/ 4665069 w 4676139"/>
                  <a:gd name="connsiteY13" fmla="*/ 499283 h 697801"/>
                  <a:gd name="connsiteX14" fmla="*/ 4474569 w 4676139"/>
                  <a:gd name="connsiteY14" fmla="*/ 638983 h 697801"/>
                  <a:gd name="connsiteX15" fmla="*/ 3458569 w 4676139"/>
                  <a:gd name="connsiteY15" fmla="*/ 677083 h 697801"/>
                  <a:gd name="connsiteX16" fmla="*/ 1985369 w 4676139"/>
                  <a:gd name="connsiteY16" fmla="*/ 689783 h 69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6139" h="697801">
                    <a:moveTo>
                      <a:pt x="1985369" y="689783"/>
                    </a:moveTo>
                    <a:cubicBezTo>
                      <a:pt x="1496419" y="691900"/>
                      <a:pt x="838136" y="706716"/>
                      <a:pt x="524869" y="689783"/>
                    </a:cubicBezTo>
                    <a:cubicBezTo>
                      <a:pt x="211602" y="672850"/>
                      <a:pt x="192552" y="645333"/>
                      <a:pt x="105769" y="588183"/>
                    </a:cubicBezTo>
                    <a:cubicBezTo>
                      <a:pt x="18986" y="531033"/>
                      <a:pt x="14752" y="416733"/>
                      <a:pt x="4169" y="346883"/>
                    </a:cubicBezTo>
                    <a:cubicBezTo>
                      <a:pt x="-6414" y="277033"/>
                      <a:pt x="2052" y="224116"/>
                      <a:pt x="42269" y="169083"/>
                    </a:cubicBezTo>
                    <a:cubicBezTo>
                      <a:pt x="82486" y="114050"/>
                      <a:pt x="76136" y="44200"/>
                      <a:pt x="245469" y="16683"/>
                    </a:cubicBezTo>
                    <a:cubicBezTo>
                      <a:pt x="414802" y="-10834"/>
                      <a:pt x="1058269" y="3983"/>
                      <a:pt x="1058269" y="3983"/>
                    </a:cubicBezTo>
                    <a:lnTo>
                      <a:pt x="1871069" y="3983"/>
                    </a:lnTo>
                    <a:cubicBezTo>
                      <a:pt x="2150469" y="8216"/>
                      <a:pt x="2455269" y="25150"/>
                      <a:pt x="2734669" y="29383"/>
                    </a:cubicBezTo>
                    <a:cubicBezTo>
                      <a:pt x="3014069" y="33616"/>
                      <a:pt x="3547469" y="29383"/>
                      <a:pt x="3547469" y="29383"/>
                    </a:cubicBezTo>
                    <a:cubicBezTo>
                      <a:pt x="3818402" y="27266"/>
                      <a:pt x="4197286" y="10333"/>
                      <a:pt x="4360269" y="16683"/>
                    </a:cubicBezTo>
                    <a:cubicBezTo>
                      <a:pt x="4523252" y="23033"/>
                      <a:pt x="4478802" y="35733"/>
                      <a:pt x="4525369" y="67483"/>
                    </a:cubicBezTo>
                    <a:cubicBezTo>
                      <a:pt x="4571936" y="99233"/>
                      <a:pt x="4616386" y="135216"/>
                      <a:pt x="4639669" y="207183"/>
                    </a:cubicBezTo>
                    <a:cubicBezTo>
                      <a:pt x="4662952" y="279150"/>
                      <a:pt x="4692586" y="427316"/>
                      <a:pt x="4665069" y="499283"/>
                    </a:cubicBezTo>
                    <a:cubicBezTo>
                      <a:pt x="4637552" y="571250"/>
                      <a:pt x="4675652" y="609350"/>
                      <a:pt x="4474569" y="638983"/>
                    </a:cubicBezTo>
                    <a:cubicBezTo>
                      <a:pt x="4273486" y="668616"/>
                      <a:pt x="3873436" y="668616"/>
                      <a:pt x="3458569" y="677083"/>
                    </a:cubicBezTo>
                    <a:cubicBezTo>
                      <a:pt x="3043702" y="685550"/>
                      <a:pt x="2474319" y="687666"/>
                      <a:pt x="1985369" y="689783"/>
                    </a:cubicBezTo>
                    <a:close/>
                  </a:path>
                </a:pathLst>
              </a:cu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173" name="Object 6"/>
            <p:cNvGraphicFramePr>
              <a:graphicFrameLocks noChangeAspect="1"/>
            </p:cNvGraphicFramePr>
            <p:nvPr/>
          </p:nvGraphicFramePr>
          <p:xfrm>
            <a:off x="6121877" y="3791028"/>
            <a:ext cx="410997" cy="528424"/>
          </p:xfrm>
          <a:graphic>
            <a:graphicData uri="http://schemas.openxmlformats.org/presentationml/2006/ole">
              <mc:AlternateContent xmlns:mc="http://schemas.openxmlformats.org/markup-compatibility/2006">
                <mc:Choice xmlns:v="urn:schemas-microsoft-com:vml" Requires="v">
                  <p:oleObj spid="_x0000_s2450115" name="Equation" r:id="rId68" imgW="88900" imgH="114300" progId="Equation.DSMT4">
                    <p:embed/>
                  </p:oleObj>
                </mc:Choice>
                <mc:Fallback>
                  <p:oleObj name="Equation" r:id="rId68" imgW="88900" imgH="114300" progId="Equation.DSMT4">
                    <p:embed/>
                    <p:pic>
                      <p:nvPicPr>
                        <p:cNvPr id="173" name="Object 6"/>
                        <p:cNvPicPr>
                          <a:picLocks noChangeAspect="1" noChangeArrowheads="1"/>
                        </p:cNvPicPr>
                        <p:nvPr/>
                      </p:nvPicPr>
                      <p:blipFill>
                        <a:blip r:embed="rId4"/>
                        <a:srcRect/>
                        <a:stretch>
                          <a:fillRect/>
                        </a:stretch>
                      </p:blipFill>
                      <p:spPr bwMode="auto">
                        <a:xfrm>
                          <a:off x="6121877" y="379102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2" name="Object 6"/>
            <p:cNvGraphicFramePr>
              <a:graphicFrameLocks noChangeAspect="1"/>
            </p:cNvGraphicFramePr>
            <p:nvPr/>
          </p:nvGraphicFramePr>
          <p:xfrm>
            <a:off x="6960647" y="3807905"/>
            <a:ext cx="410997" cy="528424"/>
          </p:xfrm>
          <a:graphic>
            <a:graphicData uri="http://schemas.openxmlformats.org/presentationml/2006/ole">
              <mc:AlternateContent xmlns:mc="http://schemas.openxmlformats.org/markup-compatibility/2006">
                <mc:Choice xmlns:v="urn:schemas-microsoft-com:vml" Requires="v">
                  <p:oleObj spid="_x0000_s2450116" name="Equation" r:id="rId69" imgW="88900" imgH="114300" progId="Equation.DSMT4">
                    <p:embed/>
                  </p:oleObj>
                </mc:Choice>
                <mc:Fallback>
                  <p:oleObj name="Equation" r:id="rId69" imgW="88900" imgH="114300" progId="Equation.DSMT4">
                    <p:embed/>
                    <p:pic>
                      <p:nvPicPr>
                        <p:cNvPr id="172" name="Object 6"/>
                        <p:cNvPicPr>
                          <a:picLocks noChangeAspect="1" noChangeArrowheads="1"/>
                        </p:cNvPicPr>
                        <p:nvPr/>
                      </p:nvPicPr>
                      <p:blipFill>
                        <a:blip r:embed="rId4"/>
                        <a:srcRect/>
                        <a:stretch>
                          <a:fillRect/>
                        </a:stretch>
                      </p:blipFill>
                      <p:spPr bwMode="auto">
                        <a:xfrm>
                          <a:off x="6960647" y="380790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99" name="Picture 98">
              <a:extLst>
                <a:ext uri="{FF2B5EF4-FFF2-40B4-BE49-F238E27FC236}">
                  <a16:creationId xmlns:a16="http://schemas.microsoft.com/office/drawing/2014/main" id="{EECD1C4C-ADBE-914C-AA50-518F5903B723}"/>
                </a:ext>
              </a:extLst>
            </p:cNvPr>
            <p:cNvPicPr>
              <a:picLocks noChangeAspect="1"/>
            </p:cNvPicPr>
            <p:nvPr/>
          </p:nvPicPr>
          <p:blipFill>
            <a:blip r:embed="rId70"/>
            <a:stretch>
              <a:fillRect/>
            </a:stretch>
          </p:blipFill>
          <p:spPr>
            <a:xfrm>
              <a:off x="5857005" y="4024539"/>
              <a:ext cx="457200" cy="391886"/>
            </a:xfrm>
            <a:prstGeom prst="rect">
              <a:avLst/>
            </a:prstGeom>
          </p:spPr>
        </p:pic>
        <p:pic>
          <p:nvPicPr>
            <p:cNvPr id="100" name="Picture 99">
              <a:extLst>
                <a:ext uri="{FF2B5EF4-FFF2-40B4-BE49-F238E27FC236}">
                  <a16:creationId xmlns:a16="http://schemas.microsoft.com/office/drawing/2014/main" id="{568B06A3-77EC-4E49-9532-9D1B544C9CA6}"/>
                </a:ext>
              </a:extLst>
            </p:cNvPr>
            <p:cNvPicPr>
              <a:picLocks noChangeAspect="1"/>
            </p:cNvPicPr>
            <p:nvPr/>
          </p:nvPicPr>
          <p:blipFill>
            <a:blip r:embed="rId71"/>
            <a:stretch>
              <a:fillRect/>
            </a:stretch>
          </p:blipFill>
          <p:spPr>
            <a:xfrm>
              <a:off x="7181461" y="4008498"/>
              <a:ext cx="490619" cy="406030"/>
            </a:xfrm>
            <a:prstGeom prst="rect">
              <a:avLst/>
            </a:prstGeom>
          </p:spPr>
        </p:pic>
        <p:pic>
          <p:nvPicPr>
            <p:cNvPr id="101" name="Picture 100">
              <a:extLst>
                <a:ext uri="{FF2B5EF4-FFF2-40B4-BE49-F238E27FC236}">
                  <a16:creationId xmlns:a16="http://schemas.microsoft.com/office/drawing/2014/main" id="{B8A98129-097C-0C4A-BBE6-1AFDF7037324}"/>
                </a:ext>
              </a:extLst>
            </p:cNvPr>
            <p:cNvPicPr>
              <a:picLocks noChangeAspect="1"/>
            </p:cNvPicPr>
            <p:nvPr/>
          </p:nvPicPr>
          <p:blipFill>
            <a:blip r:embed="rId72"/>
            <a:stretch>
              <a:fillRect/>
            </a:stretch>
          </p:blipFill>
          <p:spPr>
            <a:xfrm>
              <a:off x="4535883" y="2671458"/>
              <a:ext cx="429713" cy="628042"/>
            </a:xfrm>
            <a:prstGeom prst="rect">
              <a:avLst/>
            </a:prstGeom>
          </p:spPr>
        </p:pic>
        <p:pic>
          <p:nvPicPr>
            <p:cNvPr id="102" name="Picture 101">
              <a:extLst>
                <a:ext uri="{FF2B5EF4-FFF2-40B4-BE49-F238E27FC236}">
                  <a16:creationId xmlns:a16="http://schemas.microsoft.com/office/drawing/2014/main" id="{54DA37A4-DD50-2D43-B0B4-A16738FACE4A}"/>
                </a:ext>
              </a:extLst>
            </p:cNvPr>
            <p:cNvPicPr>
              <a:picLocks noChangeAspect="1"/>
            </p:cNvPicPr>
            <p:nvPr/>
          </p:nvPicPr>
          <p:blipFill>
            <a:blip r:embed="rId73"/>
            <a:stretch>
              <a:fillRect/>
            </a:stretch>
          </p:blipFill>
          <p:spPr>
            <a:xfrm>
              <a:off x="7680421" y="3601122"/>
              <a:ext cx="161739" cy="256087"/>
            </a:xfrm>
            <a:prstGeom prst="rect">
              <a:avLst/>
            </a:prstGeom>
          </p:spPr>
        </p:pic>
      </p:grpSp>
    </p:spTree>
    <p:extLst>
      <p:ext uri="{BB962C8B-B14F-4D97-AF65-F5344CB8AC3E}">
        <p14:creationId xmlns:p14="http://schemas.microsoft.com/office/powerpoint/2010/main" val="75173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52"/>
                                        </p:tgtEl>
                                      </p:cBhvr>
                                    </p:animEffect>
                                    <p:set>
                                      <p:cBhvr>
                                        <p:cTn id="7" dur="1" fill="hold">
                                          <p:stCondLst>
                                            <p:cond delay="499"/>
                                          </p:stCondLst>
                                        </p:cTn>
                                        <p:tgtEl>
                                          <p:spTgt spid="25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7"/>
                                        </p:tgtEl>
                                        <p:attrNameLst>
                                          <p:attrName>style.visibility</p:attrName>
                                        </p:attrNameLst>
                                      </p:cBhvr>
                                      <p:to>
                                        <p:strVal val="visible"/>
                                      </p:to>
                                    </p:set>
                                    <p:animEffect transition="in" filter="dissolve">
                                      <p:cBhvr>
                                        <p:cTn id="17" dur="500"/>
                                        <p:tgtEl>
                                          <p:spTgt spid="30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257"/>
                                        </p:tgtEl>
                                      </p:cBhvr>
                                    </p:animEffect>
                                    <p:set>
                                      <p:cBhvr>
                                        <p:cTn id="27" dur="1" fill="hold">
                                          <p:stCondLst>
                                            <p:cond delay="499"/>
                                          </p:stCondLst>
                                        </p:cTn>
                                        <p:tgtEl>
                                          <p:spTgt spid="25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06"/>
                                        </p:tgtEl>
                                        <p:attrNameLst>
                                          <p:attrName>style.visibility</p:attrName>
                                        </p:attrNameLst>
                                      </p:cBhvr>
                                      <p:to>
                                        <p:strVal val="visible"/>
                                      </p:to>
                                    </p:set>
                                    <p:animEffect transition="in" filter="dissolve">
                                      <p:cBhvr>
                                        <p:cTn id="37" dur="500"/>
                                        <p:tgtEl>
                                          <p:spTgt spid="30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13"/>
                                        </p:tgtEl>
                                        <p:attrNameLst>
                                          <p:attrName>style.visibility</p:attrName>
                                        </p:attrNameLst>
                                      </p:cBhvr>
                                      <p:to>
                                        <p:strVal val="visible"/>
                                      </p:to>
                                    </p:set>
                                    <p:animEffect transition="in" filter="dissolve">
                                      <p:cBhvr>
                                        <p:cTn id="47" dur="500"/>
                                        <p:tgtEl>
                                          <p:spTgt spid="31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61"/>
                                        </p:tgtEl>
                                        <p:attrNameLst>
                                          <p:attrName>style.visibility</p:attrName>
                                        </p:attrNameLst>
                                      </p:cBhvr>
                                      <p:to>
                                        <p:strVal val="visible"/>
                                      </p:to>
                                    </p:set>
                                    <p:animEffect transition="in" filter="dissolve">
                                      <p:cBhvr>
                                        <p:cTn id="52" dur="500"/>
                                        <p:tgtEl>
                                          <p:spTgt spid="161"/>
                                        </p:tgtEl>
                                      </p:cBhvr>
                                    </p:animEffect>
                                  </p:childTnLst>
                                </p:cTn>
                              </p:par>
                              <p:par>
                                <p:cTn id="53" presetID="9" presetClass="entr" presetSubtype="0" fill="hold" nodeType="withEffect">
                                  <p:stCondLst>
                                    <p:cond delay="0"/>
                                  </p:stCondLst>
                                  <p:childTnLst>
                                    <p:set>
                                      <p:cBhvr>
                                        <p:cTn id="54" dur="1" fill="hold">
                                          <p:stCondLst>
                                            <p:cond delay="0"/>
                                          </p:stCondLst>
                                        </p:cTn>
                                        <p:tgtEl>
                                          <p:spTgt spid="164"/>
                                        </p:tgtEl>
                                        <p:attrNameLst>
                                          <p:attrName>style.visibility</p:attrName>
                                        </p:attrNameLst>
                                      </p:cBhvr>
                                      <p:to>
                                        <p:strVal val="visible"/>
                                      </p:to>
                                    </p:set>
                                    <p:animEffect transition="in" filter="dissolve">
                                      <p:cBhvr>
                                        <p:cTn id="55" dur="500"/>
                                        <p:tgtEl>
                                          <p:spTgt spid="16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68"/>
                                        </p:tgtEl>
                                        <p:attrNameLst>
                                          <p:attrName>style.visibility</p:attrName>
                                        </p:attrNameLst>
                                      </p:cBhvr>
                                      <p:to>
                                        <p:strVal val="visible"/>
                                      </p:to>
                                    </p:set>
                                    <p:animEffect transition="in" filter="dissolve">
                                      <p:cBhvr>
                                        <p:cTn id="60" dur="500"/>
                                        <p:tgtEl>
                                          <p:spTgt spid="168"/>
                                        </p:tgtEl>
                                      </p:cBhvr>
                                    </p:animEffect>
                                  </p:childTnLst>
                                </p:cTn>
                              </p:par>
                              <p:par>
                                <p:cTn id="61" presetID="9" presetClass="entr" presetSubtype="0" fill="hold" nodeType="withEffect">
                                  <p:stCondLst>
                                    <p:cond delay="0"/>
                                  </p:stCondLst>
                                  <p:childTnLst>
                                    <p:set>
                                      <p:cBhvr>
                                        <p:cTn id="62" dur="1" fill="hold">
                                          <p:stCondLst>
                                            <p:cond delay="0"/>
                                          </p:stCondLst>
                                        </p:cTn>
                                        <p:tgtEl>
                                          <p:spTgt spid="165"/>
                                        </p:tgtEl>
                                        <p:attrNameLst>
                                          <p:attrName>style.visibility</p:attrName>
                                        </p:attrNameLst>
                                      </p:cBhvr>
                                      <p:to>
                                        <p:strVal val="visible"/>
                                      </p:to>
                                    </p:set>
                                    <p:animEffect transition="in" filter="dissolve">
                                      <p:cBhvr>
                                        <p:cTn id="63" dur="500"/>
                                        <p:tgtEl>
                                          <p:spTgt spid="16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314"/>
                                        </p:tgtEl>
                                        <p:attrNameLst>
                                          <p:attrName>style.visibility</p:attrName>
                                        </p:attrNameLst>
                                      </p:cBhvr>
                                      <p:to>
                                        <p:strVal val="visible"/>
                                      </p:to>
                                    </p:set>
                                    <p:animEffect transition="in" filter="dissolve">
                                      <p:cBhvr>
                                        <p:cTn id="68" dur="500"/>
                                        <p:tgtEl>
                                          <p:spTgt spid="31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dissolv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223"/>
                                        </p:tgtEl>
                                        <p:attrNameLst>
                                          <p:attrName>style.visibility</p:attrName>
                                        </p:attrNameLst>
                                      </p:cBhvr>
                                      <p:to>
                                        <p:strVal val="visible"/>
                                      </p:to>
                                    </p:set>
                                    <p:animEffect transition="in" filter="dissolve">
                                      <p:cBhvr>
                                        <p:cTn id="78"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314" grpId="0"/>
      <p:bldP spid="2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53.)</a:t>
            </a:r>
          </a:p>
        </p:txBody>
      </p:sp>
      <p:sp>
        <p:nvSpPr>
          <p:cNvPr id="16" name="Rectangle 15"/>
          <p:cNvSpPr/>
          <p:nvPr/>
        </p:nvSpPr>
        <p:spPr>
          <a:xfrm>
            <a:off x="0" y="26313"/>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74957" y="394562"/>
            <a:ext cx="3891916" cy="6124754"/>
          </a:xfrm>
          <a:prstGeom prst="rect">
            <a:avLst/>
          </a:prstGeom>
          <a:noFill/>
        </p:spPr>
        <p:txBody>
          <a:bodyPr wrap="square" rtlCol="0">
            <a:spAutoFit/>
          </a:bodyPr>
          <a:lstStyle/>
          <a:p>
            <a:r>
              <a:rPr lang="en-US" sz="2800" dirty="0">
                <a:solidFill>
                  <a:srgbClr val="FF0000"/>
                </a:solidFill>
                <a:latin typeface="Apple Chancery"/>
                <a:cs typeface="Apple Chancery"/>
              </a:rPr>
              <a:t>What changes if </a:t>
            </a:r>
            <a:r>
              <a:rPr lang="en-US" sz="2000" dirty="0">
                <a:latin typeface="Times New Roman"/>
                <a:cs typeface="Times New Roman"/>
              </a:rPr>
              <a:t>the one of the bodies is round and the second object, the underneath object, is an incline.  The round body’s weight will motivate it to slough down against the repulsing (green) electrons of the incline (see sketch).  That tendency to </a:t>
            </a:r>
            <a:r>
              <a:rPr lang="en-US" sz="2000" dirty="0">
                <a:solidFill>
                  <a:srgbClr val="3366FF"/>
                </a:solidFill>
                <a:latin typeface="Times New Roman"/>
                <a:cs typeface="Times New Roman"/>
              </a:rPr>
              <a:t>ease down the incline </a:t>
            </a:r>
            <a:r>
              <a:rPr lang="en-US" sz="2000" dirty="0">
                <a:latin typeface="Times New Roman"/>
                <a:cs typeface="Times New Roman"/>
              </a:rPr>
              <a:t>is what produces the </a:t>
            </a:r>
            <a:r>
              <a:rPr lang="en-US" sz="2000" dirty="0">
                <a:solidFill>
                  <a:srgbClr val="FF0000"/>
                </a:solidFill>
                <a:latin typeface="Times New Roman"/>
                <a:cs typeface="Times New Roman"/>
              </a:rPr>
              <a:t>static frictional force UP the incline </a:t>
            </a:r>
            <a:r>
              <a:rPr lang="en-US" sz="2000" dirty="0">
                <a:latin typeface="Times New Roman"/>
                <a:cs typeface="Times New Roman"/>
              </a:rPr>
              <a:t>(again, notice offset of electrons in sketch).  </a:t>
            </a:r>
          </a:p>
          <a:p>
            <a:endParaRPr lang="en-US" sz="2000" dirty="0">
              <a:latin typeface="Times New Roman"/>
              <a:cs typeface="Times New Roman"/>
            </a:endParaRPr>
          </a:p>
          <a:p>
            <a:r>
              <a:rPr lang="en-US" sz="2400" dirty="0">
                <a:solidFill>
                  <a:srgbClr val="FF0000"/>
                </a:solidFill>
                <a:latin typeface="Apple Chancery" panose="03020702040506060504" pitchFamily="66" charset="-79"/>
                <a:cs typeface="Apple Chancery" panose="03020702040506060504" pitchFamily="66" charset="-79"/>
              </a:rPr>
              <a:t>In fact, </a:t>
            </a:r>
            <a:r>
              <a:rPr lang="en-US" sz="2000" dirty="0">
                <a:latin typeface="Times New Roman"/>
                <a:cs typeface="Times New Roman"/>
              </a:rPr>
              <a:t>it </a:t>
            </a:r>
            <a:r>
              <a:rPr lang="en-US" sz="2000" dirty="0">
                <a:solidFill>
                  <a:srgbClr val="3366FF"/>
                </a:solidFill>
                <a:latin typeface="Times New Roman"/>
                <a:cs typeface="Times New Roman"/>
              </a:rPr>
              <a:t>doesn’t matter </a:t>
            </a:r>
            <a:r>
              <a:rPr lang="en-US" sz="2000" dirty="0">
                <a:latin typeface="Times New Roman"/>
                <a:cs typeface="Times New Roman"/>
              </a:rPr>
              <a:t>whether the round body is </a:t>
            </a:r>
            <a:r>
              <a:rPr lang="en-US" sz="2000" dirty="0">
                <a:solidFill>
                  <a:srgbClr val="3366FF"/>
                </a:solidFill>
                <a:latin typeface="Times New Roman"/>
                <a:cs typeface="Times New Roman"/>
              </a:rPr>
              <a:t>rolling up the incline or down it</a:t>
            </a:r>
            <a:r>
              <a:rPr lang="en-US" sz="2000" dirty="0">
                <a:latin typeface="Times New Roman"/>
                <a:cs typeface="Times New Roman"/>
              </a:rPr>
              <a:t>, that electron interaction will always produce a static friction force that is UP the incline.  </a:t>
            </a:r>
            <a:endParaRPr lang="en-US" sz="2400" dirty="0">
              <a:latin typeface="Apple Chancery"/>
              <a:cs typeface="Apple Chancery"/>
            </a:endParaRPr>
          </a:p>
        </p:txBody>
      </p:sp>
      <p:grpSp>
        <p:nvGrpSpPr>
          <p:cNvPr id="31" name="Group 30">
            <a:extLst>
              <a:ext uri="{FF2B5EF4-FFF2-40B4-BE49-F238E27FC236}">
                <a16:creationId xmlns:a16="http://schemas.microsoft.com/office/drawing/2014/main" id="{A592B9F2-A5DB-4346-BAF1-75FE08C9143B}"/>
              </a:ext>
            </a:extLst>
          </p:cNvPr>
          <p:cNvGrpSpPr/>
          <p:nvPr/>
        </p:nvGrpSpPr>
        <p:grpSpPr>
          <a:xfrm>
            <a:off x="4166873" y="1305464"/>
            <a:ext cx="5013339" cy="3318064"/>
            <a:chOff x="4323033" y="2909313"/>
            <a:chExt cx="5013339" cy="3318064"/>
          </a:xfrm>
        </p:grpSpPr>
        <p:cxnSp>
          <p:nvCxnSpPr>
            <p:cNvPr id="202" name="Straight Arrow Connector 201"/>
            <p:cNvCxnSpPr>
              <a:cxnSpLocks/>
            </p:cNvCxnSpPr>
            <p:nvPr/>
          </p:nvCxnSpPr>
          <p:spPr>
            <a:xfrm flipV="1">
              <a:off x="6726119" y="3493754"/>
              <a:ext cx="763245" cy="1089452"/>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a:cxnSpLocks/>
            </p:cNvCxnSpPr>
            <p:nvPr/>
          </p:nvCxnSpPr>
          <p:spPr>
            <a:xfrm flipH="1">
              <a:off x="6017690" y="4665857"/>
              <a:ext cx="495670" cy="4417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5" name="Straight Arrow Connector 384"/>
            <p:cNvCxnSpPr>
              <a:cxnSpLocks/>
            </p:cNvCxnSpPr>
            <p:nvPr/>
          </p:nvCxnSpPr>
          <p:spPr>
            <a:xfrm flipV="1">
              <a:off x="6172401" y="3272298"/>
              <a:ext cx="637300" cy="286164"/>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18352C4E-6795-4C46-BA31-30F61529651A}"/>
                </a:ext>
              </a:extLst>
            </p:cNvPr>
            <p:cNvGrpSpPr/>
            <p:nvPr/>
          </p:nvGrpSpPr>
          <p:grpSpPr>
            <a:xfrm>
              <a:off x="4323033" y="2909313"/>
              <a:ext cx="4422207" cy="2744765"/>
              <a:chOff x="4393913" y="2845521"/>
              <a:chExt cx="4422207" cy="2744765"/>
            </a:xfrm>
          </p:grpSpPr>
          <p:graphicFrame>
            <p:nvGraphicFramePr>
              <p:cNvPr id="174" name="Object 6"/>
              <p:cNvGraphicFramePr>
                <a:graphicFrameLocks noChangeAspect="1"/>
              </p:cNvGraphicFramePr>
              <p:nvPr/>
            </p:nvGraphicFramePr>
            <p:xfrm>
              <a:off x="5953533" y="4114130"/>
              <a:ext cx="410997" cy="528424"/>
            </p:xfrm>
            <a:graphic>
              <a:graphicData uri="http://schemas.openxmlformats.org/presentationml/2006/ole">
                <mc:AlternateContent xmlns:mc="http://schemas.openxmlformats.org/markup-compatibility/2006">
                  <mc:Choice xmlns:v="urn:schemas-microsoft-com:vml" Requires="v">
                    <p:oleObj spid="_x0000_s2450752" name="Equation" r:id="rId3" imgW="88900" imgH="114300" progId="Equation.DSMT4">
                      <p:embed/>
                    </p:oleObj>
                  </mc:Choice>
                  <mc:Fallback>
                    <p:oleObj name="Equation" r:id="rId3" imgW="88900" imgH="114300" progId="Equation.DSMT4">
                      <p:embed/>
                      <p:pic>
                        <p:nvPicPr>
                          <p:cNvPr id="174" name="Object 6"/>
                          <p:cNvPicPr>
                            <a:picLocks noChangeAspect="1" noChangeArrowheads="1"/>
                          </p:cNvPicPr>
                          <p:nvPr/>
                        </p:nvPicPr>
                        <p:blipFill>
                          <a:blip r:embed="rId4"/>
                          <a:srcRect/>
                          <a:stretch>
                            <a:fillRect/>
                          </a:stretch>
                        </p:blipFill>
                        <p:spPr bwMode="auto">
                          <a:xfrm>
                            <a:off x="5953533" y="4114130"/>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5" name="Object 6"/>
              <p:cNvGraphicFramePr>
                <a:graphicFrameLocks noChangeAspect="1"/>
              </p:cNvGraphicFramePr>
              <p:nvPr/>
            </p:nvGraphicFramePr>
            <p:xfrm>
              <a:off x="5199822" y="4460578"/>
              <a:ext cx="410997" cy="528424"/>
            </p:xfrm>
            <a:graphic>
              <a:graphicData uri="http://schemas.openxmlformats.org/presentationml/2006/ole">
                <mc:AlternateContent xmlns:mc="http://schemas.openxmlformats.org/markup-compatibility/2006">
                  <mc:Choice xmlns:v="urn:schemas-microsoft-com:vml" Requires="v">
                    <p:oleObj spid="_x0000_s2450753" name="Equation" r:id="rId5" imgW="88900" imgH="114300" progId="Equation.DSMT4">
                      <p:embed/>
                    </p:oleObj>
                  </mc:Choice>
                  <mc:Fallback>
                    <p:oleObj name="Equation" r:id="rId5" imgW="88900" imgH="114300" progId="Equation.DSMT4">
                      <p:embed/>
                      <p:pic>
                        <p:nvPicPr>
                          <p:cNvPr id="175" name="Object 6"/>
                          <p:cNvPicPr>
                            <a:picLocks noChangeAspect="1" noChangeArrowheads="1"/>
                          </p:cNvPicPr>
                          <p:nvPr/>
                        </p:nvPicPr>
                        <p:blipFill>
                          <a:blip r:embed="rId4"/>
                          <a:srcRect/>
                          <a:stretch>
                            <a:fillRect/>
                          </a:stretch>
                        </p:blipFill>
                        <p:spPr bwMode="auto">
                          <a:xfrm>
                            <a:off x="5199822" y="446057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6" name="Object 6"/>
              <p:cNvGraphicFramePr>
                <a:graphicFrameLocks noChangeAspect="1"/>
              </p:cNvGraphicFramePr>
              <p:nvPr/>
            </p:nvGraphicFramePr>
            <p:xfrm>
              <a:off x="5377536" y="3869567"/>
              <a:ext cx="410997" cy="528424"/>
            </p:xfrm>
            <a:graphic>
              <a:graphicData uri="http://schemas.openxmlformats.org/presentationml/2006/ole">
                <mc:AlternateContent xmlns:mc="http://schemas.openxmlformats.org/markup-compatibility/2006">
                  <mc:Choice xmlns:v="urn:schemas-microsoft-com:vml" Requires="v">
                    <p:oleObj spid="_x0000_s2450754" name="Equation" r:id="rId6" imgW="88900" imgH="114300" progId="Equation.DSMT4">
                      <p:embed/>
                    </p:oleObj>
                  </mc:Choice>
                  <mc:Fallback>
                    <p:oleObj name="Equation" r:id="rId6" imgW="88900" imgH="114300" progId="Equation.DSMT4">
                      <p:embed/>
                      <p:pic>
                        <p:nvPicPr>
                          <p:cNvPr id="176" name="Object 6"/>
                          <p:cNvPicPr>
                            <a:picLocks noChangeAspect="1" noChangeArrowheads="1"/>
                          </p:cNvPicPr>
                          <p:nvPr/>
                        </p:nvPicPr>
                        <p:blipFill>
                          <a:blip r:embed="rId4"/>
                          <a:srcRect/>
                          <a:stretch>
                            <a:fillRect/>
                          </a:stretch>
                        </p:blipFill>
                        <p:spPr bwMode="auto">
                          <a:xfrm>
                            <a:off x="5377536" y="386956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7" name="Object 6"/>
              <p:cNvGraphicFramePr>
                <a:graphicFrameLocks noChangeAspect="1"/>
              </p:cNvGraphicFramePr>
              <p:nvPr/>
            </p:nvGraphicFramePr>
            <p:xfrm>
              <a:off x="6889258" y="3184551"/>
              <a:ext cx="410997" cy="528424"/>
            </p:xfrm>
            <a:graphic>
              <a:graphicData uri="http://schemas.openxmlformats.org/presentationml/2006/ole">
                <mc:AlternateContent xmlns:mc="http://schemas.openxmlformats.org/markup-compatibility/2006">
                  <mc:Choice xmlns:v="urn:schemas-microsoft-com:vml" Requires="v">
                    <p:oleObj spid="_x0000_s2450755" name="Equation" r:id="rId7" imgW="88900" imgH="114300" progId="Equation.DSMT4">
                      <p:embed/>
                    </p:oleObj>
                  </mc:Choice>
                  <mc:Fallback>
                    <p:oleObj name="Equation" r:id="rId7" imgW="88900" imgH="114300" progId="Equation.DSMT4">
                      <p:embed/>
                      <p:pic>
                        <p:nvPicPr>
                          <p:cNvPr id="177" name="Object 6"/>
                          <p:cNvPicPr>
                            <a:picLocks noChangeAspect="1" noChangeArrowheads="1"/>
                          </p:cNvPicPr>
                          <p:nvPr/>
                        </p:nvPicPr>
                        <p:blipFill>
                          <a:blip r:embed="rId4"/>
                          <a:srcRect/>
                          <a:stretch>
                            <a:fillRect/>
                          </a:stretch>
                        </p:blipFill>
                        <p:spPr bwMode="auto">
                          <a:xfrm>
                            <a:off x="6889258" y="3184551"/>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8" name="Object 6"/>
              <p:cNvGraphicFramePr>
                <a:graphicFrameLocks noChangeAspect="1"/>
              </p:cNvGraphicFramePr>
              <p:nvPr/>
            </p:nvGraphicFramePr>
            <p:xfrm>
              <a:off x="8045677" y="3670394"/>
              <a:ext cx="410997" cy="528424"/>
            </p:xfrm>
            <a:graphic>
              <a:graphicData uri="http://schemas.openxmlformats.org/presentationml/2006/ole">
                <mc:AlternateContent xmlns:mc="http://schemas.openxmlformats.org/markup-compatibility/2006">
                  <mc:Choice xmlns:v="urn:schemas-microsoft-com:vml" Requires="v">
                    <p:oleObj spid="_x0000_s2450756" name="Equation" r:id="rId8" imgW="88900" imgH="114300" progId="Equation.DSMT4">
                      <p:embed/>
                    </p:oleObj>
                  </mc:Choice>
                  <mc:Fallback>
                    <p:oleObj name="Equation" r:id="rId8" imgW="88900" imgH="114300" progId="Equation.DSMT4">
                      <p:embed/>
                      <p:pic>
                        <p:nvPicPr>
                          <p:cNvPr id="178" name="Object 6"/>
                          <p:cNvPicPr>
                            <a:picLocks noChangeAspect="1" noChangeArrowheads="1"/>
                          </p:cNvPicPr>
                          <p:nvPr/>
                        </p:nvPicPr>
                        <p:blipFill>
                          <a:blip r:embed="rId4"/>
                          <a:srcRect/>
                          <a:stretch>
                            <a:fillRect/>
                          </a:stretch>
                        </p:blipFill>
                        <p:spPr bwMode="auto">
                          <a:xfrm>
                            <a:off x="8045677" y="367039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9" name="Object 6"/>
              <p:cNvGraphicFramePr>
                <a:graphicFrameLocks noChangeAspect="1"/>
              </p:cNvGraphicFramePr>
              <p:nvPr/>
            </p:nvGraphicFramePr>
            <p:xfrm>
              <a:off x="8199670" y="3082128"/>
              <a:ext cx="410997" cy="528424"/>
            </p:xfrm>
            <a:graphic>
              <a:graphicData uri="http://schemas.openxmlformats.org/presentationml/2006/ole">
                <mc:AlternateContent xmlns:mc="http://schemas.openxmlformats.org/markup-compatibility/2006">
                  <mc:Choice xmlns:v="urn:schemas-microsoft-com:vml" Requires="v">
                    <p:oleObj spid="_x0000_s2450757" name="Equation" r:id="rId9" imgW="88900" imgH="114300" progId="Equation.DSMT4">
                      <p:embed/>
                    </p:oleObj>
                  </mc:Choice>
                  <mc:Fallback>
                    <p:oleObj name="Equation" r:id="rId9" imgW="88900" imgH="114300" progId="Equation.DSMT4">
                      <p:embed/>
                      <p:pic>
                        <p:nvPicPr>
                          <p:cNvPr id="179" name="Object 6"/>
                          <p:cNvPicPr>
                            <a:picLocks noChangeAspect="1" noChangeArrowheads="1"/>
                          </p:cNvPicPr>
                          <p:nvPr/>
                        </p:nvPicPr>
                        <p:blipFill>
                          <a:blip r:embed="rId4"/>
                          <a:srcRect/>
                          <a:stretch>
                            <a:fillRect/>
                          </a:stretch>
                        </p:blipFill>
                        <p:spPr bwMode="auto">
                          <a:xfrm>
                            <a:off x="8199670" y="308212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0" name="Object 6"/>
              <p:cNvGraphicFramePr>
                <a:graphicFrameLocks noChangeAspect="1"/>
              </p:cNvGraphicFramePr>
              <p:nvPr/>
            </p:nvGraphicFramePr>
            <p:xfrm>
              <a:off x="5033495" y="5061862"/>
              <a:ext cx="410997" cy="528424"/>
            </p:xfrm>
            <a:graphic>
              <a:graphicData uri="http://schemas.openxmlformats.org/presentationml/2006/ole">
                <mc:AlternateContent xmlns:mc="http://schemas.openxmlformats.org/markup-compatibility/2006">
                  <mc:Choice xmlns:v="urn:schemas-microsoft-com:vml" Requires="v">
                    <p:oleObj spid="_x0000_s2450758" name="Equation" r:id="rId10" imgW="88900" imgH="114300" progId="Equation.DSMT4">
                      <p:embed/>
                    </p:oleObj>
                  </mc:Choice>
                  <mc:Fallback>
                    <p:oleObj name="Equation" r:id="rId10" imgW="88900" imgH="114300" progId="Equation.DSMT4">
                      <p:embed/>
                      <p:pic>
                        <p:nvPicPr>
                          <p:cNvPr id="180" name="Object 6"/>
                          <p:cNvPicPr>
                            <a:picLocks noChangeAspect="1" noChangeArrowheads="1"/>
                          </p:cNvPicPr>
                          <p:nvPr/>
                        </p:nvPicPr>
                        <p:blipFill>
                          <a:blip r:embed="rId4"/>
                          <a:srcRect/>
                          <a:stretch>
                            <a:fillRect/>
                          </a:stretch>
                        </p:blipFill>
                        <p:spPr bwMode="auto">
                          <a:xfrm>
                            <a:off x="5033495" y="5061862"/>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1" name="Object 6"/>
              <p:cNvGraphicFramePr>
                <a:graphicFrameLocks noChangeAspect="1"/>
              </p:cNvGraphicFramePr>
              <p:nvPr/>
            </p:nvGraphicFramePr>
            <p:xfrm>
              <a:off x="6139032" y="3540287"/>
              <a:ext cx="410997" cy="528424"/>
            </p:xfrm>
            <a:graphic>
              <a:graphicData uri="http://schemas.openxmlformats.org/presentationml/2006/ole">
                <mc:AlternateContent xmlns:mc="http://schemas.openxmlformats.org/markup-compatibility/2006">
                  <mc:Choice xmlns:v="urn:schemas-microsoft-com:vml" Requires="v">
                    <p:oleObj spid="_x0000_s2450759" name="Equation" r:id="rId11" imgW="88900" imgH="114300" progId="Equation.DSMT4">
                      <p:embed/>
                    </p:oleObj>
                  </mc:Choice>
                  <mc:Fallback>
                    <p:oleObj name="Equation" r:id="rId11" imgW="88900" imgH="114300" progId="Equation.DSMT4">
                      <p:embed/>
                      <p:pic>
                        <p:nvPicPr>
                          <p:cNvPr id="181" name="Object 6"/>
                          <p:cNvPicPr>
                            <a:picLocks noChangeAspect="1" noChangeArrowheads="1"/>
                          </p:cNvPicPr>
                          <p:nvPr/>
                        </p:nvPicPr>
                        <p:blipFill>
                          <a:blip r:embed="rId4"/>
                          <a:srcRect/>
                          <a:stretch>
                            <a:fillRect/>
                          </a:stretch>
                        </p:blipFill>
                        <p:spPr bwMode="auto">
                          <a:xfrm>
                            <a:off x="6139032" y="354028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2" name="Object 6"/>
              <p:cNvGraphicFramePr>
                <a:graphicFrameLocks noChangeAspect="1"/>
              </p:cNvGraphicFramePr>
              <p:nvPr/>
            </p:nvGraphicFramePr>
            <p:xfrm>
              <a:off x="4458475" y="4797429"/>
              <a:ext cx="410997" cy="528424"/>
            </p:xfrm>
            <a:graphic>
              <a:graphicData uri="http://schemas.openxmlformats.org/presentationml/2006/ole">
                <mc:AlternateContent xmlns:mc="http://schemas.openxmlformats.org/markup-compatibility/2006">
                  <mc:Choice xmlns:v="urn:schemas-microsoft-com:vml" Requires="v">
                    <p:oleObj spid="_x0000_s2450760" name="Equation" r:id="rId12" imgW="88900" imgH="114300" progId="Equation.DSMT4">
                      <p:embed/>
                    </p:oleObj>
                  </mc:Choice>
                  <mc:Fallback>
                    <p:oleObj name="Equation" r:id="rId12" imgW="88900" imgH="114300" progId="Equation.DSMT4">
                      <p:embed/>
                      <p:pic>
                        <p:nvPicPr>
                          <p:cNvPr id="182" name="Object 6"/>
                          <p:cNvPicPr>
                            <a:picLocks noChangeAspect="1" noChangeArrowheads="1"/>
                          </p:cNvPicPr>
                          <p:nvPr/>
                        </p:nvPicPr>
                        <p:blipFill>
                          <a:blip r:embed="rId4"/>
                          <a:srcRect/>
                          <a:stretch>
                            <a:fillRect/>
                          </a:stretch>
                        </p:blipFill>
                        <p:spPr bwMode="auto">
                          <a:xfrm>
                            <a:off x="4458475" y="479742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3" name="Object 6"/>
              <p:cNvGraphicFramePr>
                <a:graphicFrameLocks noChangeAspect="1"/>
              </p:cNvGraphicFramePr>
              <p:nvPr/>
            </p:nvGraphicFramePr>
            <p:xfrm>
              <a:off x="6702509" y="3768273"/>
              <a:ext cx="410997" cy="528424"/>
            </p:xfrm>
            <a:graphic>
              <a:graphicData uri="http://schemas.openxmlformats.org/presentationml/2006/ole">
                <mc:AlternateContent xmlns:mc="http://schemas.openxmlformats.org/markup-compatibility/2006">
                  <mc:Choice xmlns:v="urn:schemas-microsoft-com:vml" Requires="v">
                    <p:oleObj spid="_x0000_s2450761" name="Equation" r:id="rId13" imgW="88900" imgH="114300" progId="Equation.DSMT4">
                      <p:embed/>
                    </p:oleObj>
                  </mc:Choice>
                  <mc:Fallback>
                    <p:oleObj name="Equation" r:id="rId13" imgW="88900" imgH="114300" progId="Equation.DSMT4">
                      <p:embed/>
                      <p:pic>
                        <p:nvPicPr>
                          <p:cNvPr id="183" name="Object 6"/>
                          <p:cNvPicPr>
                            <a:picLocks noChangeAspect="1" noChangeArrowheads="1"/>
                          </p:cNvPicPr>
                          <p:nvPr/>
                        </p:nvPicPr>
                        <p:blipFill>
                          <a:blip r:embed="rId4"/>
                          <a:srcRect/>
                          <a:stretch>
                            <a:fillRect/>
                          </a:stretch>
                        </p:blipFill>
                        <p:spPr bwMode="auto">
                          <a:xfrm>
                            <a:off x="6702509" y="376827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4" name="Object 6"/>
              <p:cNvGraphicFramePr>
                <a:graphicFrameLocks noChangeAspect="1"/>
              </p:cNvGraphicFramePr>
              <p:nvPr/>
            </p:nvGraphicFramePr>
            <p:xfrm>
              <a:off x="4630070" y="4229247"/>
              <a:ext cx="410997" cy="528424"/>
            </p:xfrm>
            <a:graphic>
              <a:graphicData uri="http://schemas.openxmlformats.org/presentationml/2006/ole">
                <mc:AlternateContent xmlns:mc="http://schemas.openxmlformats.org/markup-compatibility/2006">
                  <mc:Choice xmlns:v="urn:schemas-microsoft-com:vml" Requires="v">
                    <p:oleObj spid="_x0000_s2450762" name="Equation" r:id="rId14" imgW="88900" imgH="114300" progId="Equation.DSMT4">
                      <p:embed/>
                    </p:oleObj>
                  </mc:Choice>
                  <mc:Fallback>
                    <p:oleObj name="Equation" r:id="rId14" imgW="88900" imgH="114300" progId="Equation.DSMT4">
                      <p:embed/>
                      <p:pic>
                        <p:nvPicPr>
                          <p:cNvPr id="184" name="Object 6"/>
                          <p:cNvPicPr>
                            <a:picLocks noChangeAspect="1" noChangeArrowheads="1"/>
                          </p:cNvPicPr>
                          <p:nvPr/>
                        </p:nvPicPr>
                        <p:blipFill>
                          <a:blip r:embed="rId4"/>
                          <a:srcRect/>
                          <a:stretch>
                            <a:fillRect/>
                          </a:stretch>
                        </p:blipFill>
                        <p:spPr bwMode="auto">
                          <a:xfrm>
                            <a:off x="4630070" y="422924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5" name="Object 6"/>
              <p:cNvGraphicFramePr>
                <a:graphicFrameLocks noChangeAspect="1"/>
              </p:cNvGraphicFramePr>
              <p:nvPr/>
            </p:nvGraphicFramePr>
            <p:xfrm>
              <a:off x="7639656" y="2845521"/>
              <a:ext cx="410997" cy="528424"/>
            </p:xfrm>
            <a:graphic>
              <a:graphicData uri="http://schemas.openxmlformats.org/presentationml/2006/ole">
                <mc:AlternateContent xmlns:mc="http://schemas.openxmlformats.org/markup-compatibility/2006">
                  <mc:Choice xmlns:v="urn:schemas-microsoft-com:vml" Requires="v">
                    <p:oleObj spid="_x0000_s2450763" name="Equation" r:id="rId15" imgW="88900" imgH="114300" progId="Equation.DSMT4">
                      <p:embed/>
                    </p:oleObj>
                  </mc:Choice>
                  <mc:Fallback>
                    <p:oleObj name="Equation" r:id="rId15" imgW="88900" imgH="114300" progId="Equation.DSMT4">
                      <p:embed/>
                      <p:pic>
                        <p:nvPicPr>
                          <p:cNvPr id="185" name="Object 6"/>
                          <p:cNvPicPr>
                            <a:picLocks noChangeAspect="1" noChangeArrowheads="1"/>
                          </p:cNvPicPr>
                          <p:nvPr/>
                        </p:nvPicPr>
                        <p:blipFill>
                          <a:blip r:embed="rId4"/>
                          <a:srcRect/>
                          <a:stretch>
                            <a:fillRect/>
                          </a:stretch>
                        </p:blipFill>
                        <p:spPr bwMode="auto">
                          <a:xfrm>
                            <a:off x="7639656" y="2845521"/>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6" name="Object 6"/>
              <p:cNvGraphicFramePr>
                <a:graphicFrameLocks noChangeAspect="1"/>
              </p:cNvGraphicFramePr>
              <p:nvPr/>
            </p:nvGraphicFramePr>
            <p:xfrm>
              <a:off x="7470745" y="3425895"/>
              <a:ext cx="410997" cy="528424"/>
            </p:xfrm>
            <a:graphic>
              <a:graphicData uri="http://schemas.openxmlformats.org/presentationml/2006/ole">
                <mc:AlternateContent xmlns:mc="http://schemas.openxmlformats.org/markup-compatibility/2006">
                  <mc:Choice xmlns:v="urn:schemas-microsoft-com:vml" Requires="v">
                    <p:oleObj spid="_x0000_s2450764" name="Equation" r:id="rId16" imgW="88900" imgH="114300" progId="Equation.DSMT4">
                      <p:embed/>
                    </p:oleObj>
                  </mc:Choice>
                  <mc:Fallback>
                    <p:oleObj name="Equation" r:id="rId16" imgW="88900" imgH="114300" progId="Equation.DSMT4">
                      <p:embed/>
                      <p:pic>
                        <p:nvPicPr>
                          <p:cNvPr id="186" name="Object 6"/>
                          <p:cNvPicPr>
                            <a:picLocks noChangeAspect="1" noChangeArrowheads="1"/>
                          </p:cNvPicPr>
                          <p:nvPr/>
                        </p:nvPicPr>
                        <p:blipFill>
                          <a:blip r:embed="rId4"/>
                          <a:srcRect/>
                          <a:stretch>
                            <a:fillRect/>
                          </a:stretch>
                        </p:blipFill>
                        <p:spPr bwMode="auto">
                          <a:xfrm>
                            <a:off x="7470745" y="342589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7" name="Object 6"/>
              <p:cNvGraphicFramePr>
                <a:graphicFrameLocks noChangeAspect="1"/>
              </p:cNvGraphicFramePr>
              <p:nvPr/>
            </p:nvGraphicFramePr>
            <p:xfrm>
              <a:off x="6542888" y="4380494"/>
              <a:ext cx="410997" cy="528424"/>
            </p:xfrm>
            <a:graphic>
              <a:graphicData uri="http://schemas.openxmlformats.org/presentationml/2006/ole">
                <mc:AlternateContent xmlns:mc="http://schemas.openxmlformats.org/markup-compatibility/2006">
                  <mc:Choice xmlns:v="urn:schemas-microsoft-com:vml" Requires="v">
                    <p:oleObj spid="_x0000_s2450765" name="Equation" r:id="rId17" imgW="88900" imgH="114300" progId="Equation.DSMT4">
                      <p:embed/>
                    </p:oleObj>
                  </mc:Choice>
                  <mc:Fallback>
                    <p:oleObj name="Equation" r:id="rId17" imgW="88900" imgH="114300" progId="Equation.DSMT4">
                      <p:embed/>
                      <p:pic>
                        <p:nvPicPr>
                          <p:cNvPr id="187" name="Object 6"/>
                          <p:cNvPicPr>
                            <a:picLocks noChangeAspect="1" noChangeArrowheads="1"/>
                          </p:cNvPicPr>
                          <p:nvPr/>
                        </p:nvPicPr>
                        <p:blipFill>
                          <a:blip r:embed="rId4"/>
                          <a:srcRect/>
                          <a:stretch>
                            <a:fillRect/>
                          </a:stretch>
                        </p:blipFill>
                        <p:spPr bwMode="auto">
                          <a:xfrm>
                            <a:off x="6542888" y="438049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9" name="Object 6"/>
              <p:cNvGraphicFramePr>
                <a:graphicFrameLocks noChangeAspect="1"/>
              </p:cNvGraphicFramePr>
              <p:nvPr/>
            </p:nvGraphicFramePr>
            <p:xfrm>
              <a:off x="5797339" y="4725601"/>
              <a:ext cx="410997" cy="528424"/>
            </p:xfrm>
            <a:graphic>
              <a:graphicData uri="http://schemas.openxmlformats.org/presentationml/2006/ole">
                <mc:AlternateContent xmlns:mc="http://schemas.openxmlformats.org/markup-compatibility/2006">
                  <mc:Choice xmlns:v="urn:schemas-microsoft-com:vml" Requires="v">
                    <p:oleObj spid="_x0000_s2450766" name="Equation" r:id="rId18" imgW="88900" imgH="114300" progId="Equation.DSMT4">
                      <p:embed/>
                    </p:oleObj>
                  </mc:Choice>
                  <mc:Fallback>
                    <p:oleObj name="Equation" r:id="rId18" imgW="88900" imgH="114300" progId="Equation.DSMT4">
                      <p:embed/>
                      <p:pic>
                        <p:nvPicPr>
                          <p:cNvPr id="189" name="Object 6"/>
                          <p:cNvPicPr>
                            <a:picLocks noChangeAspect="1" noChangeArrowheads="1"/>
                          </p:cNvPicPr>
                          <p:nvPr/>
                        </p:nvPicPr>
                        <p:blipFill>
                          <a:blip r:embed="rId4"/>
                          <a:srcRect/>
                          <a:stretch>
                            <a:fillRect/>
                          </a:stretch>
                        </p:blipFill>
                        <p:spPr bwMode="auto">
                          <a:xfrm>
                            <a:off x="5797339" y="4725601"/>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0" name="Object 6"/>
              <p:cNvGraphicFramePr>
                <a:graphicFrameLocks noChangeAspect="1"/>
              </p:cNvGraphicFramePr>
              <p:nvPr/>
            </p:nvGraphicFramePr>
            <p:xfrm>
              <a:off x="7299523" y="4026184"/>
              <a:ext cx="410997" cy="528424"/>
            </p:xfrm>
            <a:graphic>
              <a:graphicData uri="http://schemas.openxmlformats.org/presentationml/2006/ole">
                <mc:AlternateContent xmlns:mc="http://schemas.openxmlformats.org/markup-compatibility/2006">
                  <mc:Choice xmlns:v="urn:schemas-microsoft-com:vml" Requires="v">
                    <p:oleObj spid="_x0000_s2450767" name="Equation" r:id="rId19" imgW="88900" imgH="114300" progId="Equation.DSMT4">
                      <p:embed/>
                    </p:oleObj>
                  </mc:Choice>
                  <mc:Fallback>
                    <p:oleObj name="Equation" r:id="rId19" imgW="88900" imgH="114300" progId="Equation.DSMT4">
                      <p:embed/>
                      <p:pic>
                        <p:nvPicPr>
                          <p:cNvPr id="190" name="Object 6"/>
                          <p:cNvPicPr>
                            <a:picLocks noChangeAspect="1" noChangeArrowheads="1"/>
                          </p:cNvPicPr>
                          <p:nvPr/>
                        </p:nvPicPr>
                        <p:blipFill>
                          <a:blip r:embed="rId4"/>
                          <a:srcRect/>
                          <a:stretch>
                            <a:fillRect/>
                          </a:stretch>
                        </p:blipFill>
                        <p:spPr bwMode="auto">
                          <a:xfrm>
                            <a:off x="7299523" y="402618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0" name="Freeform 219"/>
              <p:cNvSpPr/>
              <p:nvPr/>
            </p:nvSpPr>
            <p:spPr>
              <a:xfrm rot="20061900">
                <a:off x="4393913" y="3704676"/>
                <a:ext cx="4422207" cy="1226402"/>
              </a:xfrm>
              <a:custGeom>
                <a:avLst/>
                <a:gdLst>
                  <a:gd name="connsiteX0" fmla="*/ 3992134 w 4422207"/>
                  <a:gd name="connsiteY0" fmla="*/ 57965 h 1226402"/>
                  <a:gd name="connsiteX1" fmla="*/ 1210834 w 4422207"/>
                  <a:gd name="connsiteY1" fmla="*/ 7165 h 1226402"/>
                  <a:gd name="connsiteX2" fmla="*/ 702834 w 4422207"/>
                  <a:gd name="connsiteY2" fmla="*/ 7165 h 1226402"/>
                  <a:gd name="connsiteX3" fmla="*/ 372634 w 4422207"/>
                  <a:gd name="connsiteY3" fmla="*/ 70665 h 1226402"/>
                  <a:gd name="connsiteX4" fmla="*/ 156734 w 4422207"/>
                  <a:gd name="connsiteY4" fmla="*/ 235765 h 1226402"/>
                  <a:gd name="connsiteX5" fmla="*/ 4334 w 4422207"/>
                  <a:gd name="connsiteY5" fmla="*/ 604065 h 1226402"/>
                  <a:gd name="connsiteX6" fmla="*/ 55134 w 4422207"/>
                  <a:gd name="connsiteY6" fmla="*/ 883465 h 1226402"/>
                  <a:gd name="connsiteX7" fmla="*/ 194834 w 4422207"/>
                  <a:gd name="connsiteY7" fmla="*/ 1061265 h 1226402"/>
                  <a:gd name="connsiteX8" fmla="*/ 486934 w 4422207"/>
                  <a:gd name="connsiteY8" fmla="*/ 1200965 h 1226402"/>
                  <a:gd name="connsiteX9" fmla="*/ 1629934 w 4422207"/>
                  <a:gd name="connsiteY9" fmla="*/ 1226365 h 1226402"/>
                  <a:gd name="connsiteX10" fmla="*/ 3217434 w 4422207"/>
                  <a:gd name="connsiteY10" fmla="*/ 1200965 h 1226402"/>
                  <a:gd name="connsiteX11" fmla="*/ 3865134 w 4422207"/>
                  <a:gd name="connsiteY11" fmla="*/ 1200965 h 1226402"/>
                  <a:gd name="connsiteX12" fmla="*/ 4157234 w 4422207"/>
                  <a:gd name="connsiteY12" fmla="*/ 1112065 h 1226402"/>
                  <a:gd name="connsiteX13" fmla="*/ 4373134 w 4422207"/>
                  <a:gd name="connsiteY13" fmla="*/ 845365 h 1226402"/>
                  <a:gd name="connsiteX14" fmla="*/ 4411234 w 4422207"/>
                  <a:gd name="connsiteY14" fmla="*/ 527865 h 1226402"/>
                  <a:gd name="connsiteX15" fmla="*/ 4220734 w 4422207"/>
                  <a:gd name="connsiteY15" fmla="*/ 184965 h 1226402"/>
                  <a:gd name="connsiteX16" fmla="*/ 3992134 w 4422207"/>
                  <a:gd name="connsiteY16" fmla="*/ 57965 h 12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2207" h="1226402">
                    <a:moveTo>
                      <a:pt x="3992134" y="57965"/>
                    </a:moveTo>
                    <a:cubicBezTo>
                      <a:pt x="3490484" y="28332"/>
                      <a:pt x="1759051" y="15632"/>
                      <a:pt x="1210834" y="7165"/>
                    </a:cubicBezTo>
                    <a:cubicBezTo>
                      <a:pt x="662617" y="-1302"/>
                      <a:pt x="842534" y="-3418"/>
                      <a:pt x="702834" y="7165"/>
                    </a:cubicBezTo>
                    <a:cubicBezTo>
                      <a:pt x="563134" y="17748"/>
                      <a:pt x="463651" y="32565"/>
                      <a:pt x="372634" y="70665"/>
                    </a:cubicBezTo>
                    <a:cubicBezTo>
                      <a:pt x="281617" y="108765"/>
                      <a:pt x="218117" y="146865"/>
                      <a:pt x="156734" y="235765"/>
                    </a:cubicBezTo>
                    <a:cubicBezTo>
                      <a:pt x="95351" y="324665"/>
                      <a:pt x="21267" y="496115"/>
                      <a:pt x="4334" y="604065"/>
                    </a:cubicBezTo>
                    <a:cubicBezTo>
                      <a:pt x="-12599" y="712015"/>
                      <a:pt x="23384" y="807265"/>
                      <a:pt x="55134" y="883465"/>
                    </a:cubicBezTo>
                    <a:cubicBezTo>
                      <a:pt x="86884" y="959665"/>
                      <a:pt x="122867" y="1008348"/>
                      <a:pt x="194834" y="1061265"/>
                    </a:cubicBezTo>
                    <a:cubicBezTo>
                      <a:pt x="266801" y="1114182"/>
                      <a:pt x="247751" y="1173448"/>
                      <a:pt x="486934" y="1200965"/>
                    </a:cubicBezTo>
                    <a:cubicBezTo>
                      <a:pt x="726117" y="1228482"/>
                      <a:pt x="1174851" y="1226365"/>
                      <a:pt x="1629934" y="1226365"/>
                    </a:cubicBezTo>
                    <a:cubicBezTo>
                      <a:pt x="2085017" y="1226365"/>
                      <a:pt x="2844901" y="1205198"/>
                      <a:pt x="3217434" y="1200965"/>
                    </a:cubicBezTo>
                    <a:cubicBezTo>
                      <a:pt x="3589967" y="1196732"/>
                      <a:pt x="3708501" y="1215782"/>
                      <a:pt x="3865134" y="1200965"/>
                    </a:cubicBezTo>
                    <a:cubicBezTo>
                      <a:pt x="4021767" y="1186148"/>
                      <a:pt x="4072567" y="1171332"/>
                      <a:pt x="4157234" y="1112065"/>
                    </a:cubicBezTo>
                    <a:cubicBezTo>
                      <a:pt x="4241901" y="1052798"/>
                      <a:pt x="4330801" y="942732"/>
                      <a:pt x="4373134" y="845365"/>
                    </a:cubicBezTo>
                    <a:cubicBezTo>
                      <a:pt x="4415467" y="747998"/>
                      <a:pt x="4436634" y="637932"/>
                      <a:pt x="4411234" y="527865"/>
                    </a:cubicBezTo>
                    <a:cubicBezTo>
                      <a:pt x="4385834" y="417798"/>
                      <a:pt x="4294817" y="261165"/>
                      <a:pt x="4220734" y="184965"/>
                    </a:cubicBezTo>
                    <a:cubicBezTo>
                      <a:pt x="4146651" y="108765"/>
                      <a:pt x="4493784" y="87598"/>
                      <a:pt x="3992134" y="57965"/>
                    </a:cubicBezTo>
                    <a:close/>
                  </a:path>
                </a:pathLst>
              </a:custGeom>
              <a:no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193" name="Object 6"/>
            <p:cNvGraphicFramePr>
              <a:graphicFrameLocks noChangeAspect="1"/>
            </p:cNvGraphicFramePr>
            <p:nvPr/>
          </p:nvGraphicFramePr>
          <p:xfrm>
            <a:off x="6117681" y="5321498"/>
            <a:ext cx="410997" cy="528424"/>
          </p:xfrm>
          <a:graphic>
            <a:graphicData uri="http://schemas.openxmlformats.org/presentationml/2006/ole">
              <mc:AlternateContent xmlns:mc="http://schemas.openxmlformats.org/markup-compatibility/2006">
                <mc:Choice xmlns:v="urn:schemas-microsoft-com:vml" Requires="v">
                  <p:oleObj spid="_x0000_s2450768" name="Equation" r:id="rId20" imgW="88900" imgH="114300" progId="Equation.DSMT4">
                    <p:embed/>
                  </p:oleObj>
                </mc:Choice>
                <mc:Fallback>
                  <p:oleObj name="Equation" r:id="rId20" imgW="88900" imgH="114300" progId="Equation.DSMT4">
                    <p:embed/>
                    <p:pic>
                      <p:nvPicPr>
                        <p:cNvPr id="193" name="Object 6"/>
                        <p:cNvPicPr>
                          <a:picLocks noChangeAspect="1" noChangeArrowheads="1"/>
                        </p:cNvPicPr>
                        <p:nvPr/>
                      </p:nvPicPr>
                      <p:blipFill>
                        <a:blip r:embed="rId21"/>
                        <a:srcRect/>
                        <a:stretch>
                          <a:fillRect/>
                        </a:stretch>
                      </p:blipFill>
                      <p:spPr bwMode="auto">
                        <a:xfrm>
                          <a:off x="6117681" y="532149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7" name="Object 6"/>
            <p:cNvGraphicFramePr>
              <a:graphicFrameLocks noChangeAspect="1"/>
            </p:cNvGraphicFramePr>
            <p:nvPr/>
          </p:nvGraphicFramePr>
          <p:xfrm>
            <a:off x="8530817" y="3680879"/>
            <a:ext cx="410997" cy="528424"/>
          </p:xfrm>
          <a:graphic>
            <a:graphicData uri="http://schemas.openxmlformats.org/presentationml/2006/ole">
              <mc:AlternateContent xmlns:mc="http://schemas.openxmlformats.org/markup-compatibility/2006">
                <mc:Choice xmlns:v="urn:schemas-microsoft-com:vml" Requires="v">
                  <p:oleObj spid="_x0000_s2450769" name="Equation" r:id="rId22" imgW="88900" imgH="114300" progId="Equation.DSMT4">
                    <p:embed/>
                  </p:oleObj>
                </mc:Choice>
                <mc:Fallback>
                  <p:oleObj name="Equation" r:id="rId22" imgW="88900" imgH="114300" progId="Equation.DSMT4">
                    <p:embed/>
                    <p:pic>
                      <p:nvPicPr>
                        <p:cNvPr id="197" name="Object 6"/>
                        <p:cNvPicPr>
                          <a:picLocks noChangeAspect="1" noChangeArrowheads="1"/>
                        </p:cNvPicPr>
                        <p:nvPr/>
                      </p:nvPicPr>
                      <p:blipFill>
                        <a:blip r:embed="rId21"/>
                        <a:srcRect/>
                        <a:stretch>
                          <a:fillRect/>
                        </a:stretch>
                      </p:blipFill>
                      <p:spPr bwMode="auto">
                        <a:xfrm>
                          <a:off x="8530817" y="368087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1" name="Object 6"/>
            <p:cNvGraphicFramePr>
              <a:graphicFrameLocks noChangeAspect="1"/>
            </p:cNvGraphicFramePr>
            <p:nvPr/>
          </p:nvGraphicFramePr>
          <p:xfrm>
            <a:off x="4797739" y="5362816"/>
            <a:ext cx="410997" cy="600123"/>
          </p:xfrm>
          <a:graphic>
            <a:graphicData uri="http://schemas.openxmlformats.org/presentationml/2006/ole">
              <mc:AlternateContent xmlns:mc="http://schemas.openxmlformats.org/markup-compatibility/2006">
                <mc:Choice xmlns:v="urn:schemas-microsoft-com:vml" Requires="v">
                  <p:oleObj spid="_x0000_s2450770" name="Equation" r:id="rId23" imgW="88900" imgH="114300" progId="Equation.DSMT4">
                    <p:embed/>
                  </p:oleObj>
                </mc:Choice>
                <mc:Fallback>
                  <p:oleObj name="Equation" r:id="rId23" imgW="88900" imgH="114300" progId="Equation.DSMT4">
                    <p:embed/>
                    <p:pic>
                      <p:nvPicPr>
                        <p:cNvPr id="191" name="Object 6"/>
                        <p:cNvPicPr>
                          <a:picLocks noChangeAspect="1" noChangeArrowheads="1"/>
                        </p:cNvPicPr>
                        <p:nvPr/>
                      </p:nvPicPr>
                      <p:blipFill>
                        <a:blip r:embed="rId21"/>
                        <a:srcRect/>
                        <a:stretch>
                          <a:fillRect/>
                        </a:stretch>
                      </p:blipFill>
                      <p:spPr bwMode="auto">
                        <a:xfrm>
                          <a:off x="4797739" y="5362816"/>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2" name="Object 6"/>
            <p:cNvGraphicFramePr>
              <a:graphicFrameLocks noChangeAspect="1"/>
            </p:cNvGraphicFramePr>
            <p:nvPr/>
          </p:nvGraphicFramePr>
          <p:xfrm>
            <a:off x="5526710" y="5025610"/>
            <a:ext cx="410997" cy="600123"/>
          </p:xfrm>
          <a:graphic>
            <a:graphicData uri="http://schemas.openxmlformats.org/presentationml/2006/ole">
              <mc:AlternateContent xmlns:mc="http://schemas.openxmlformats.org/markup-compatibility/2006">
                <mc:Choice xmlns:v="urn:schemas-microsoft-com:vml" Requires="v">
                  <p:oleObj spid="_x0000_s2450771" name="Equation" r:id="rId24" imgW="88900" imgH="114300" progId="Equation.DSMT4">
                    <p:embed/>
                  </p:oleObj>
                </mc:Choice>
                <mc:Fallback>
                  <p:oleObj name="Equation" r:id="rId24" imgW="88900" imgH="114300" progId="Equation.DSMT4">
                    <p:embed/>
                    <p:pic>
                      <p:nvPicPr>
                        <p:cNvPr id="192" name="Object 6"/>
                        <p:cNvPicPr>
                          <a:picLocks noChangeAspect="1" noChangeArrowheads="1"/>
                        </p:cNvPicPr>
                        <p:nvPr/>
                      </p:nvPicPr>
                      <p:blipFill>
                        <a:blip r:embed="rId21"/>
                        <a:srcRect/>
                        <a:stretch>
                          <a:fillRect/>
                        </a:stretch>
                      </p:blipFill>
                      <p:spPr bwMode="auto">
                        <a:xfrm>
                          <a:off x="5526710" y="5025610"/>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9" name="Object 6"/>
            <p:cNvGraphicFramePr>
              <a:graphicFrameLocks noChangeAspect="1"/>
            </p:cNvGraphicFramePr>
            <p:nvPr/>
          </p:nvGraphicFramePr>
          <p:xfrm>
            <a:off x="8379860" y="4248036"/>
            <a:ext cx="410997" cy="600123"/>
          </p:xfrm>
          <a:graphic>
            <a:graphicData uri="http://schemas.openxmlformats.org/presentationml/2006/ole">
              <mc:AlternateContent xmlns:mc="http://schemas.openxmlformats.org/markup-compatibility/2006">
                <mc:Choice xmlns:v="urn:schemas-microsoft-com:vml" Requires="v">
                  <p:oleObj spid="_x0000_s2450772" name="Equation" r:id="rId25" imgW="88900" imgH="114300" progId="Equation.DSMT4">
                    <p:embed/>
                  </p:oleObj>
                </mc:Choice>
                <mc:Fallback>
                  <p:oleObj name="Equation" r:id="rId25" imgW="88900" imgH="114300" progId="Equation.DSMT4">
                    <p:embed/>
                    <p:pic>
                      <p:nvPicPr>
                        <p:cNvPr id="199" name="Object 6"/>
                        <p:cNvPicPr>
                          <a:picLocks noChangeAspect="1" noChangeArrowheads="1"/>
                        </p:cNvPicPr>
                        <p:nvPr/>
                      </p:nvPicPr>
                      <p:blipFill>
                        <a:blip r:embed="rId21"/>
                        <a:srcRect/>
                        <a:stretch>
                          <a:fillRect/>
                        </a:stretch>
                      </p:blipFill>
                      <p:spPr bwMode="auto">
                        <a:xfrm>
                          <a:off x="8379860" y="4248036"/>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4" name="Object 6"/>
            <p:cNvGraphicFramePr>
              <a:graphicFrameLocks noChangeAspect="1"/>
            </p:cNvGraphicFramePr>
            <p:nvPr/>
          </p:nvGraphicFramePr>
          <p:xfrm>
            <a:off x="5358938" y="5627254"/>
            <a:ext cx="410997" cy="600123"/>
          </p:xfrm>
          <a:graphic>
            <a:graphicData uri="http://schemas.openxmlformats.org/presentationml/2006/ole">
              <mc:AlternateContent xmlns:mc="http://schemas.openxmlformats.org/markup-compatibility/2006">
                <mc:Choice xmlns:v="urn:schemas-microsoft-com:vml" Requires="v">
                  <p:oleObj spid="_x0000_s2450773" name="Equation" r:id="rId26" imgW="88900" imgH="114300" progId="Equation.DSMT4">
                    <p:embed/>
                  </p:oleObj>
                </mc:Choice>
                <mc:Fallback>
                  <p:oleObj name="Equation" r:id="rId26" imgW="88900" imgH="114300" progId="Equation.DSMT4">
                    <p:embed/>
                    <p:pic>
                      <p:nvPicPr>
                        <p:cNvPr id="194" name="Object 6"/>
                        <p:cNvPicPr>
                          <a:picLocks noChangeAspect="1" noChangeArrowheads="1"/>
                        </p:cNvPicPr>
                        <p:nvPr/>
                      </p:nvPicPr>
                      <p:blipFill>
                        <a:blip r:embed="rId21"/>
                        <a:srcRect/>
                        <a:stretch>
                          <a:fillRect/>
                        </a:stretch>
                      </p:blipFill>
                      <p:spPr bwMode="auto">
                        <a:xfrm>
                          <a:off x="5358938" y="5627254"/>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5" name="Object 6"/>
            <p:cNvGraphicFramePr>
              <a:graphicFrameLocks noChangeAspect="1"/>
            </p:cNvGraphicFramePr>
            <p:nvPr/>
          </p:nvGraphicFramePr>
          <p:xfrm>
            <a:off x="6288635" y="4683031"/>
            <a:ext cx="410997" cy="600123"/>
          </p:xfrm>
          <a:graphic>
            <a:graphicData uri="http://schemas.openxmlformats.org/presentationml/2006/ole">
              <mc:AlternateContent xmlns:mc="http://schemas.openxmlformats.org/markup-compatibility/2006">
                <mc:Choice xmlns:v="urn:schemas-microsoft-com:vml" Requires="v">
                  <p:oleObj spid="_x0000_s2450774" name="Equation" r:id="rId27" imgW="88900" imgH="114300" progId="Equation.DSMT4">
                    <p:embed/>
                  </p:oleObj>
                </mc:Choice>
                <mc:Fallback>
                  <p:oleObj name="Equation" r:id="rId27" imgW="88900" imgH="114300" progId="Equation.DSMT4">
                    <p:embed/>
                    <p:pic>
                      <p:nvPicPr>
                        <p:cNvPr id="195" name="Object 6"/>
                        <p:cNvPicPr>
                          <a:picLocks noChangeAspect="1" noChangeArrowheads="1"/>
                        </p:cNvPicPr>
                        <p:nvPr/>
                      </p:nvPicPr>
                      <p:blipFill>
                        <a:blip r:embed="rId21"/>
                        <a:srcRect/>
                        <a:stretch>
                          <a:fillRect/>
                        </a:stretch>
                      </p:blipFill>
                      <p:spPr bwMode="auto">
                        <a:xfrm>
                          <a:off x="6288635" y="4683031"/>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6" name="Object 6"/>
            <p:cNvGraphicFramePr>
              <a:graphicFrameLocks noChangeAspect="1"/>
            </p:cNvGraphicFramePr>
            <p:nvPr/>
          </p:nvGraphicFramePr>
          <p:xfrm>
            <a:off x="6873088" y="4940998"/>
            <a:ext cx="410997" cy="600123"/>
          </p:xfrm>
          <a:graphic>
            <a:graphicData uri="http://schemas.openxmlformats.org/presentationml/2006/ole">
              <mc:AlternateContent xmlns:mc="http://schemas.openxmlformats.org/markup-compatibility/2006">
                <mc:Choice xmlns:v="urn:schemas-microsoft-com:vml" Requires="v">
                  <p:oleObj spid="_x0000_s2450775" name="Equation" r:id="rId28" imgW="88900" imgH="114300" progId="Equation.DSMT4">
                    <p:embed/>
                  </p:oleObj>
                </mc:Choice>
                <mc:Fallback>
                  <p:oleObj name="Equation" r:id="rId28" imgW="88900" imgH="114300" progId="Equation.DSMT4">
                    <p:embed/>
                    <p:pic>
                      <p:nvPicPr>
                        <p:cNvPr id="196" name="Object 6"/>
                        <p:cNvPicPr>
                          <a:picLocks noChangeAspect="1" noChangeArrowheads="1"/>
                        </p:cNvPicPr>
                        <p:nvPr/>
                      </p:nvPicPr>
                      <p:blipFill>
                        <a:blip r:embed="rId21"/>
                        <a:srcRect/>
                        <a:stretch>
                          <a:fillRect/>
                        </a:stretch>
                      </p:blipFill>
                      <p:spPr bwMode="auto">
                        <a:xfrm>
                          <a:off x="6873088" y="4940998"/>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8" name="Object 6"/>
            <p:cNvGraphicFramePr>
              <a:graphicFrameLocks noChangeAspect="1"/>
            </p:cNvGraphicFramePr>
            <p:nvPr/>
          </p:nvGraphicFramePr>
          <p:xfrm>
            <a:off x="7627130" y="4590911"/>
            <a:ext cx="410997" cy="600123"/>
          </p:xfrm>
          <a:graphic>
            <a:graphicData uri="http://schemas.openxmlformats.org/presentationml/2006/ole">
              <mc:AlternateContent xmlns:mc="http://schemas.openxmlformats.org/markup-compatibility/2006">
                <mc:Choice xmlns:v="urn:schemas-microsoft-com:vml" Requires="v">
                  <p:oleObj spid="_x0000_s2450776" name="Equation" r:id="rId29" imgW="88900" imgH="114300" progId="Equation.DSMT4">
                    <p:embed/>
                  </p:oleObj>
                </mc:Choice>
                <mc:Fallback>
                  <p:oleObj name="Equation" r:id="rId29" imgW="88900" imgH="114300" progId="Equation.DSMT4">
                    <p:embed/>
                    <p:pic>
                      <p:nvPicPr>
                        <p:cNvPr id="198" name="Object 6"/>
                        <p:cNvPicPr>
                          <a:picLocks noChangeAspect="1" noChangeArrowheads="1"/>
                        </p:cNvPicPr>
                        <p:nvPr/>
                      </p:nvPicPr>
                      <p:blipFill>
                        <a:blip r:embed="rId21"/>
                        <a:srcRect/>
                        <a:stretch>
                          <a:fillRect/>
                        </a:stretch>
                      </p:blipFill>
                      <p:spPr bwMode="auto">
                        <a:xfrm>
                          <a:off x="7627130" y="4590911"/>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0" name="Object 6"/>
            <p:cNvGraphicFramePr>
              <a:graphicFrameLocks noChangeAspect="1"/>
            </p:cNvGraphicFramePr>
            <p:nvPr/>
          </p:nvGraphicFramePr>
          <p:xfrm>
            <a:off x="7042755" y="4330379"/>
            <a:ext cx="410997" cy="600123"/>
          </p:xfrm>
          <a:graphic>
            <a:graphicData uri="http://schemas.openxmlformats.org/presentationml/2006/ole">
              <mc:AlternateContent xmlns:mc="http://schemas.openxmlformats.org/markup-compatibility/2006">
                <mc:Choice xmlns:v="urn:schemas-microsoft-com:vml" Requires="v">
                  <p:oleObj spid="_x0000_s2450777" name="Equation" r:id="rId30" imgW="88900" imgH="114300" progId="Equation.DSMT4">
                    <p:embed/>
                  </p:oleObj>
                </mc:Choice>
                <mc:Fallback>
                  <p:oleObj name="Equation" r:id="rId30" imgW="88900" imgH="114300" progId="Equation.DSMT4">
                    <p:embed/>
                    <p:pic>
                      <p:nvPicPr>
                        <p:cNvPr id="200" name="Object 6"/>
                        <p:cNvPicPr>
                          <a:picLocks noChangeAspect="1" noChangeArrowheads="1"/>
                        </p:cNvPicPr>
                        <p:nvPr/>
                      </p:nvPicPr>
                      <p:blipFill>
                        <a:blip r:embed="rId21"/>
                        <a:srcRect/>
                        <a:stretch>
                          <a:fillRect/>
                        </a:stretch>
                      </p:blipFill>
                      <p:spPr bwMode="auto">
                        <a:xfrm>
                          <a:off x="7042755" y="4330379"/>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1" name="Object 6"/>
            <p:cNvGraphicFramePr>
              <a:graphicFrameLocks noChangeAspect="1"/>
            </p:cNvGraphicFramePr>
            <p:nvPr/>
          </p:nvGraphicFramePr>
          <p:xfrm>
            <a:off x="7792336" y="3984793"/>
            <a:ext cx="410997" cy="600123"/>
          </p:xfrm>
          <a:graphic>
            <a:graphicData uri="http://schemas.openxmlformats.org/presentationml/2006/ole">
              <mc:AlternateContent xmlns:mc="http://schemas.openxmlformats.org/markup-compatibility/2006">
                <mc:Choice xmlns:v="urn:schemas-microsoft-com:vml" Requires="v">
                  <p:oleObj spid="_x0000_s2450778" name="Equation" r:id="rId31" imgW="88900" imgH="114300" progId="Equation.DSMT4">
                    <p:embed/>
                  </p:oleObj>
                </mc:Choice>
                <mc:Fallback>
                  <p:oleObj name="Equation" r:id="rId31" imgW="88900" imgH="114300" progId="Equation.DSMT4">
                    <p:embed/>
                    <p:pic>
                      <p:nvPicPr>
                        <p:cNvPr id="201" name="Object 6"/>
                        <p:cNvPicPr>
                          <a:picLocks noChangeAspect="1" noChangeArrowheads="1"/>
                        </p:cNvPicPr>
                        <p:nvPr/>
                      </p:nvPicPr>
                      <p:blipFill>
                        <a:blip r:embed="rId21"/>
                        <a:srcRect/>
                        <a:stretch>
                          <a:fillRect/>
                        </a:stretch>
                      </p:blipFill>
                      <p:spPr bwMode="auto">
                        <a:xfrm>
                          <a:off x="7792336" y="3984793"/>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1" name="Freeform 220"/>
            <p:cNvSpPr/>
            <p:nvPr/>
          </p:nvSpPr>
          <p:spPr>
            <a:xfrm rot="20111483">
              <a:off x="4660233" y="4529967"/>
              <a:ext cx="4676139" cy="792482"/>
            </a:xfrm>
            <a:custGeom>
              <a:avLst/>
              <a:gdLst>
                <a:gd name="connsiteX0" fmla="*/ 1985369 w 4676139"/>
                <a:gd name="connsiteY0" fmla="*/ 689783 h 697801"/>
                <a:gd name="connsiteX1" fmla="*/ 524869 w 4676139"/>
                <a:gd name="connsiteY1" fmla="*/ 689783 h 697801"/>
                <a:gd name="connsiteX2" fmla="*/ 105769 w 4676139"/>
                <a:gd name="connsiteY2" fmla="*/ 588183 h 697801"/>
                <a:gd name="connsiteX3" fmla="*/ 4169 w 4676139"/>
                <a:gd name="connsiteY3" fmla="*/ 346883 h 697801"/>
                <a:gd name="connsiteX4" fmla="*/ 42269 w 4676139"/>
                <a:gd name="connsiteY4" fmla="*/ 169083 h 697801"/>
                <a:gd name="connsiteX5" fmla="*/ 245469 w 4676139"/>
                <a:gd name="connsiteY5" fmla="*/ 16683 h 697801"/>
                <a:gd name="connsiteX6" fmla="*/ 1058269 w 4676139"/>
                <a:gd name="connsiteY6" fmla="*/ 3983 h 697801"/>
                <a:gd name="connsiteX7" fmla="*/ 1871069 w 4676139"/>
                <a:gd name="connsiteY7" fmla="*/ 3983 h 697801"/>
                <a:gd name="connsiteX8" fmla="*/ 2734669 w 4676139"/>
                <a:gd name="connsiteY8" fmla="*/ 29383 h 697801"/>
                <a:gd name="connsiteX9" fmla="*/ 3547469 w 4676139"/>
                <a:gd name="connsiteY9" fmla="*/ 29383 h 697801"/>
                <a:gd name="connsiteX10" fmla="*/ 4360269 w 4676139"/>
                <a:gd name="connsiteY10" fmla="*/ 16683 h 697801"/>
                <a:gd name="connsiteX11" fmla="*/ 4525369 w 4676139"/>
                <a:gd name="connsiteY11" fmla="*/ 67483 h 697801"/>
                <a:gd name="connsiteX12" fmla="*/ 4639669 w 4676139"/>
                <a:gd name="connsiteY12" fmla="*/ 207183 h 697801"/>
                <a:gd name="connsiteX13" fmla="*/ 4665069 w 4676139"/>
                <a:gd name="connsiteY13" fmla="*/ 499283 h 697801"/>
                <a:gd name="connsiteX14" fmla="*/ 4474569 w 4676139"/>
                <a:gd name="connsiteY14" fmla="*/ 638983 h 697801"/>
                <a:gd name="connsiteX15" fmla="*/ 3458569 w 4676139"/>
                <a:gd name="connsiteY15" fmla="*/ 677083 h 697801"/>
                <a:gd name="connsiteX16" fmla="*/ 1985369 w 4676139"/>
                <a:gd name="connsiteY16" fmla="*/ 689783 h 69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6139" h="697801">
                  <a:moveTo>
                    <a:pt x="1985369" y="689783"/>
                  </a:moveTo>
                  <a:cubicBezTo>
                    <a:pt x="1496419" y="691900"/>
                    <a:pt x="838136" y="706716"/>
                    <a:pt x="524869" y="689783"/>
                  </a:cubicBezTo>
                  <a:cubicBezTo>
                    <a:pt x="211602" y="672850"/>
                    <a:pt x="192552" y="645333"/>
                    <a:pt x="105769" y="588183"/>
                  </a:cubicBezTo>
                  <a:cubicBezTo>
                    <a:pt x="18986" y="531033"/>
                    <a:pt x="14752" y="416733"/>
                    <a:pt x="4169" y="346883"/>
                  </a:cubicBezTo>
                  <a:cubicBezTo>
                    <a:pt x="-6414" y="277033"/>
                    <a:pt x="2052" y="224116"/>
                    <a:pt x="42269" y="169083"/>
                  </a:cubicBezTo>
                  <a:cubicBezTo>
                    <a:pt x="82486" y="114050"/>
                    <a:pt x="76136" y="44200"/>
                    <a:pt x="245469" y="16683"/>
                  </a:cubicBezTo>
                  <a:cubicBezTo>
                    <a:pt x="414802" y="-10834"/>
                    <a:pt x="1058269" y="3983"/>
                    <a:pt x="1058269" y="3983"/>
                  </a:cubicBezTo>
                  <a:lnTo>
                    <a:pt x="1871069" y="3983"/>
                  </a:lnTo>
                  <a:cubicBezTo>
                    <a:pt x="2150469" y="8216"/>
                    <a:pt x="2455269" y="25150"/>
                    <a:pt x="2734669" y="29383"/>
                  </a:cubicBezTo>
                  <a:cubicBezTo>
                    <a:pt x="3014069" y="33616"/>
                    <a:pt x="3547469" y="29383"/>
                    <a:pt x="3547469" y="29383"/>
                  </a:cubicBezTo>
                  <a:cubicBezTo>
                    <a:pt x="3818402" y="27266"/>
                    <a:pt x="4197286" y="10333"/>
                    <a:pt x="4360269" y="16683"/>
                  </a:cubicBezTo>
                  <a:cubicBezTo>
                    <a:pt x="4523252" y="23033"/>
                    <a:pt x="4478802" y="35733"/>
                    <a:pt x="4525369" y="67483"/>
                  </a:cubicBezTo>
                  <a:cubicBezTo>
                    <a:pt x="4571936" y="99233"/>
                    <a:pt x="4616386" y="135216"/>
                    <a:pt x="4639669" y="207183"/>
                  </a:cubicBezTo>
                  <a:cubicBezTo>
                    <a:pt x="4662952" y="279150"/>
                    <a:pt x="4692586" y="427316"/>
                    <a:pt x="4665069" y="499283"/>
                  </a:cubicBezTo>
                  <a:cubicBezTo>
                    <a:pt x="4637552" y="571250"/>
                    <a:pt x="4675652" y="609350"/>
                    <a:pt x="4474569" y="638983"/>
                  </a:cubicBezTo>
                  <a:cubicBezTo>
                    <a:pt x="4273486" y="668616"/>
                    <a:pt x="3873436" y="668616"/>
                    <a:pt x="3458569" y="677083"/>
                  </a:cubicBezTo>
                  <a:cubicBezTo>
                    <a:pt x="3043702" y="685550"/>
                    <a:pt x="2474319" y="687666"/>
                    <a:pt x="1985369" y="689783"/>
                  </a:cubicBezTo>
                  <a:close/>
                </a:path>
              </a:pathLst>
            </a:cu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3" name="Object 6"/>
            <p:cNvGraphicFramePr>
              <a:graphicFrameLocks noChangeAspect="1"/>
            </p:cNvGraphicFramePr>
            <p:nvPr/>
          </p:nvGraphicFramePr>
          <p:xfrm>
            <a:off x="6285553" y="4683031"/>
            <a:ext cx="410997" cy="600123"/>
          </p:xfrm>
          <a:graphic>
            <a:graphicData uri="http://schemas.openxmlformats.org/presentationml/2006/ole">
              <mc:AlternateContent xmlns:mc="http://schemas.openxmlformats.org/markup-compatibility/2006">
                <mc:Choice xmlns:v="urn:schemas-microsoft-com:vml" Requires="v">
                  <p:oleObj spid="_x0000_s2450779" name="Equation" r:id="rId32" imgW="88900" imgH="114300" progId="Equation.DSMT4">
                    <p:embed/>
                  </p:oleObj>
                </mc:Choice>
                <mc:Fallback>
                  <p:oleObj name="Equation" r:id="rId32" imgW="88900" imgH="114300" progId="Equation.DSMT4">
                    <p:embed/>
                    <p:pic>
                      <p:nvPicPr>
                        <p:cNvPr id="173" name="Object 6"/>
                        <p:cNvPicPr>
                          <a:picLocks noChangeAspect="1" noChangeArrowheads="1"/>
                        </p:cNvPicPr>
                        <p:nvPr/>
                      </p:nvPicPr>
                      <p:blipFill>
                        <a:blip r:embed="rId33"/>
                        <a:srcRect/>
                        <a:stretch>
                          <a:fillRect/>
                        </a:stretch>
                      </p:blipFill>
                      <p:spPr bwMode="auto">
                        <a:xfrm>
                          <a:off x="6285553" y="4683031"/>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99" name="Picture 98">
              <a:extLst>
                <a:ext uri="{FF2B5EF4-FFF2-40B4-BE49-F238E27FC236}">
                  <a16:creationId xmlns:a16="http://schemas.microsoft.com/office/drawing/2014/main" id="{EECD1C4C-ADBE-914C-AA50-518F5903B723}"/>
                </a:ext>
              </a:extLst>
            </p:cNvPr>
            <p:cNvPicPr>
              <a:picLocks noChangeAspect="1"/>
            </p:cNvPicPr>
            <p:nvPr/>
          </p:nvPicPr>
          <p:blipFill>
            <a:blip r:embed="rId34"/>
            <a:stretch>
              <a:fillRect/>
            </a:stretch>
          </p:blipFill>
          <p:spPr>
            <a:xfrm>
              <a:off x="6399638" y="5020411"/>
              <a:ext cx="457200" cy="391886"/>
            </a:xfrm>
            <a:prstGeom prst="rect">
              <a:avLst/>
            </a:prstGeom>
          </p:spPr>
        </p:pic>
        <p:pic>
          <p:nvPicPr>
            <p:cNvPr id="100" name="Picture 99">
              <a:extLst>
                <a:ext uri="{FF2B5EF4-FFF2-40B4-BE49-F238E27FC236}">
                  <a16:creationId xmlns:a16="http://schemas.microsoft.com/office/drawing/2014/main" id="{568B06A3-77EC-4E49-9532-9D1B544C9CA6}"/>
                </a:ext>
              </a:extLst>
            </p:cNvPr>
            <p:cNvPicPr>
              <a:picLocks noChangeAspect="1"/>
            </p:cNvPicPr>
            <p:nvPr/>
          </p:nvPicPr>
          <p:blipFill>
            <a:blip r:embed="rId35"/>
            <a:stretch>
              <a:fillRect/>
            </a:stretch>
          </p:blipFill>
          <p:spPr>
            <a:xfrm>
              <a:off x="7284676" y="4570543"/>
              <a:ext cx="490619" cy="406030"/>
            </a:xfrm>
            <a:prstGeom prst="rect">
              <a:avLst/>
            </a:prstGeom>
          </p:spPr>
        </p:pic>
        <p:pic>
          <p:nvPicPr>
            <p:cNvPr id="101" name="Picture 100">
              <a:extLst>
                <a:ext uri="{FF2B5EF4-FFF2-40B4-BE49-F238E27FC236}">
                  <a16:creationId xmlns:a16="http://schemas.microsoft.com/office/drawing/2014/main" id="{B8A98129-097C-0C4A-BBE6-1AFDF7037324}"/>
                </a:ext>
              </a:extLst>
            </p:cNvPr>
            <p:cNvPicPr>
              <a:picLocks noChangeAspect="1"/>
            </p:cNvPicPr>
            <p:nvPr/>
          </p:nvPicPr>
          <p:blipFill>
            <a:blip r:embed="rId36"/>
            <a:stretch>
              <a:fillRect/>
            </a:stretch>
          </p:blipFill>
          <p:spPr>
            <a:xfrm>
              <a:off x="7240494" y="3658740"/>
              <a:ext cx="429713" cy="628042"/>
            </a:xfrm>
            <a:prstGeom prst="rect">
              <a:avLst/>
            </a:prstGeom>
          </p:spPr>
        </p:pic>
        <p:pic>
          <p:nvPicPr>
            <p:cNvPr id="102" name="Picture 101">
              <a:extLst>
                <a:ext uri="{FF2B5EF4-FFF2-40B4-BE49-F238E27FC236}">
                  <a16:creationId xmlns:a16="http://schemas.microsoft.com/office/drawing/2014/main" id="{54DA37A4-DD50-2D43-B0B4-A16738FACE4A}"/>
                </a:ext>
              </a:extLst>
            </p:cNvPr>
            <p:cNvPicPr>
              <a:picLocks noChangeAspect="1"/>
            </p:cNvPicPr>
            <p:nvPr/>
          </p:nvPicPr>
          <p:blipFill>
            <a:blip r:embed="rId37"/>
            <a:stretch>
              <a:fillRect/>
            </a:stretch>
          </p:blipFill>
          <p:spPr>
            <a:xfrm>
              <a:off x="6190303" y="4405999"/>
              <a:ext cx="161739" cy="256087"/>
            </a:xfrm>
            <a:prstGeom prst="rect">
              <a:avLst/>
            </a:prstGeom>
          </p:spPr>
        </p:pic>
        <p:graphicFrame>
          <p:nvGraphicFramePr>
            <p:cNvPr id="114" name="Object 6">
              <a:extLst>
                <a:ext uri="{FF2B5EF4-FFF2-40B4-BE49-F238E27FC236}">
                  <a16:creationId xmlns:a16="http://schemas.microsoft.com/office/drawing/2014/main" id="{22D065C5-27C2-3441-931F-0425D4501759}"/>
                </a:ext>
              </a:extLst>
            </p:cNvPr>
            <p:cNvGraphicFramePr>
              <a:graphicFrameLocks noChangeAspect="1"/>
            </p:cNvGraphicFramePr>
            <p:nvPr/>
          </p:nvGraphicFramePr>
          <p:xfrm>
            <a:off x="7043132" y="4330379"/>
            <a:ext cx="410997" cy="600123"/>
          </p:xfrm>
          <a:graphic>
            <a:graphicData uri="http://schemas.openxmlformats.org/presentationml/2006/ole">
              <mc:AlternateContent xmlns:mc="http://schemas.openxmlformats.org/markup-compatibility/2006">
                <mc:Choice xmlns:v="urn:schemas-microsoft-com:vml" Requires="v">
                  <p:oleObj spid="_x0000_s2450780" name="Equation" r:id="rId32" imgW="88900" imgH="114300" progId="Equation.DSMT4">
                    <p:embed/>
                  </p:oleObj>
                </mc:Choice>
                <mc:Fallback>
                  <p:oleObj name="Equation" r:id="rId32" imgW="88900" imgH="114300" progId="Equation.DSMT4">
                    <p:embed/>
                    <p:pic>
                      <p:nvPicPr>
                        <p:cNvPr id="114" name="Object 6">
                          <a:extLst>
                            <a:ext uri="{FF2B5EF4-FFF2-40B4-BE49-F238E27FC236}">
                              <a16:creationId xmlns:a16="http://schemas.microsoft.com/office/drawing/2014/main" id="{22D065C5-27C2-3441-931F-0425D4501759}"/>
                            </a:ext>
                          </a:extLst>
                        </p:cNvPr>
                        <p:cNvPicPr>
                          <a:picLocks noChangeAspect="1" noChangeArrowheads="1"/>
                        </p:cNvPicPr>
                        <p:nvPr/>
                      </p:nvPicPr>
                      <p:blipFill>
                        <a:blip r:embed="rId33"/>
                        <a:srcRect/>
                        <a:stretch>
                          <a:fillRect/>
                        </a:stretch>
                      </p:blipFill>
                      <p:spPr bwMode="auto">
                        <a:xfrm>
                          <a:off x="7043132" y="4330379"/>
                          <a:ext cx="410997" cy="600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2" name="TextBox 1">
            <a:extLst>
              <a:ext uri="{FF2B5EF4-FFF2-40B4-BE49-F238E27FC236}">
                <a16:creationId xmlns:a16="http://schemas.microsoft.com/office/drawing/2014/main" id="{E52FCF64-DBA3-2E49-8429-8B2C45449D65}"/>
              </a:ext>
            </a:extLst>
          </p:cNvPr>
          <p:cNvSpPr txBox="1"/>
          <p:nvPr/>
        </p:nvSpPr>
        <p:spPr>
          <a:xfrm>
            <a:off x="4580046" y="1201277"/>
            <a:ext cx="2613601"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rolling friction UP the incline</a:t>
            </a:r>
          </a:p>
        </p:txBody>
      </p:sp>
    </p:spTree>
    <p:extLst>
      <p:ext uri="{BB962C8B-B14F-4D97-AF65-F5344CB8AC3E}">
        <p14:creationId xmlns:p14="http://schemas.microsoft.com/office/powerpoint/2010/main" val="1038523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Straight Connector 82"/>
          <p:cNvCxnSpPr/>
          <p:nvPr/>
        </p:nvCxnSpPr>
        <p:spPr>
          <a:xfrm rot="5400000" flipV="1">
            <a:off x="6416227" y="4155672"/>
            <a:ext cx="2349500" cy="849083"/>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51" name="Rectangle 50"/>
          <p:cNvSpPr>
            <a:spLocks/>
          </p:cNvSpPr>
          <p:nvPr/>
        </p:nvSpPr>
        <p:spPr bwMode="auto">
          <a:xfrm>
            <a:off x="8468785" y="1524501"/>
            <a:ext cx="81620" cy="1230890"/>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sp>
        <p:nvSpPr>
          <p:cNvPr id="137223" name="Text Box 2"/>
          <p:cNvSpPr txBox="1">
            <a:spLocks/>
          </p:cNvSpPr>
          <p:nvPr/>
        </p:nvSpPr>
        <p:spPr bwMode="auto">
          <a:xfrm>
            <a:off x="274320" y="256202"/>
            <a:ext cx="4962382" cy="2052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10: A ball </a:t>
            </a:r>
            <a:r>
              <a:rPr lang="en-US" sz="2000" dirty="0">
                <a:latin typeface="Times New Roman"/>
                <a:cs typeface="Times New Roman"/>
              </a:rPr>
              <a:t>of radius </a:t>
            </a:r>
            <a:r>
              <a:rPr lang="en-US" sz="2000" dirty="0">
                <a:solidFill>
                  <a:srgbClr val="FF0000"/>
                </a:solidFill>
                <a:latin typeface="Times New Roman"/>
                <a:cs typeface="Times New Roman"/>
              </a:rPr>
              <a:t>R</a:t>
            </a:r>
            <a:r>
              <a:rPr lang="en-US" sz="2000" dirty="0">
                <a:latin typeface="Times New Roman"/>
                <a:cs typeface="Times New Roman"/>
              </a:rPr>
              <a:t> rolls </a:t>
            </a:r>
            <a:r>
              <a:rPr lang="en-US" sz="2000" dirty="0">
                <a:solidFill>
                  <a:srgbClr val="0000FF"/>
                </a:solidFill>
                <a:latin typeface="Times New Roman"/>
                <a:cs typeface="Times New Roman"/>
              </a:rPr>
              <a:t>without slipping </a:t>
            </a:r>
            <a:r>
              <a:rPr lang="en-US" sz="2000" dirty="0">
                <a:latin typeface="Times New Roman"/>
                <a:cs typeface="Times New Roman"/>
              </a:rPr>
              <a:t>down an incline of </a:t>
            </a:r>
            <a:r>
              <a:rPr lang="en-US" sz="2000" dirty="0">
                <a:solidFill>
                  <a:srgbClr val="0000FF"/>
                </a:solidFill>
                <a:latin typeface="Times New Roman"/>
                <a:cs typeface="Times New Roman"/>
              </a:rPr>
              <a:t>angle</a:t>
            </a:r>
            <a:r>
              <a:rPr lang="en-US" sz="2000" dirty="0">
                <a:latin typeface="Times New Roman"/>
                <a:cs typeface="Times New Roman"/>
              </a:rPr>
              <a:t>    .  </a:t>
            </a:r>
            <a:r>
              <a:rPr lang="en-US" sz="2000" dirty="0">
                <a:solidFill>
                  <a:srgbClr val="FF0000"/>
                </a:solidFill>
                <a:latin typeface="Times New Roman"/>
                <a:cs typeface="Times New Roman"/>
              </a:rPr>
              <a:t>a.) </a:t>
            </a:r>
            <a:r>
              <a:rPr lang="en-US" sz="2000" dirty="0">
                <a:latin typeface="Times New Roman"/>
                <a:cs typeface="Times New Roman"/>
              </a:rPr>
              <a:t>What is the </a:t>
            </a:r>
            <a:r>
              <a:rPr lang="en-US" sz="2000" dirty="0">
                <a:solidFill>
                  <a:srgbClr val="0000FF"/>
                </a:solidFill>
                <a:latin typeface="Times New Roman"/>
                <a:cs typeface="Times New Roman"/>
              </a:rPr>
              <a:t>acceleration </a:t>
            </a:r>
            <a:r>
              <a:rPr lang="en-US" sz="2000" dirty="0">
                <a:solidFill>
                  <a:schemeClr val="tx1"/>
                </a:solidFill>
                <a:latin typeface="Times New Roman"/>
                <a:cs typeface="Times New Roman"/>
              </a:rPr>
              <a:t>of the </a:t>
            </a:r>
            <a:r>
              <a:rPr lang="en-US" sz="2000" i="1" dirty="0">
                <a:solidFill>
                  <a:srgbClr val="0000FF"/>
                </a:solidFill>
                <a:latin typeface="Times New Roman"/>
                <a:cs typeface="Times New Roman"/>
              </a:rPr>
              <a:t>center of mass</a:t>
            </a:r>
            <a:r>
              <a:rPr lang="en-US" sz="2000" dirty="0">
                <a:latin typeface="Times New Roman"/>
                <a:cs typeface="Times New Roman"/>
              </a:rPr>
              <a:t>, and </a:t>
            </a:r>
            <a:r>
              <a:rPr lang="en-US" sz="2000" dirty="0">
                <a:solidFill>
                  <a:srgbClr val="FF0000"/>
                </a:solidFill>
                <a:latin typeface="Times New Roman"/>
                <a:cs typeface="Times New Roman"/>
              </a:rPr>
              <a:t>b.) </a:t>
            </a:r>
            <a:r>
              <a:rPr lang="en-US" sz="2000" dirty="0">
                <a:latin typeface="Times New Roman"/>
                <a:cs typeface="Times New Roman"/>
              </a:rPr>
              <a:t>what is its </a:t>
            </a:r>
            <a:r>
              <a:rPr lang="en-US" sz="2000" dirty="0">
                <a:solidFill>
                  <a:srgbClr val="0000FF"/>
                </a:solidFill>
                <a:latin typeface="Times New Roman"/>
                <a:cs typeface="Times New Roman"/>
              </a:rPr>
              <a:t>speed</a:t>
            </a:r>
            <a:r>
              <a:rPr lang="en-US" sz="2000" dirty="0">
                <a:latin typeface="Times New Roman"/>
                <a:cs typeface="Times New Roman"/>
              </a:rPr>
              <a:t> after it has </a:t>
            </a:r>
            <a:r>
              <a:rPr lang="en-US" sz="2000" dirty="0">
                <a:solidFill>
                  <a:srgbClr val="0000FF"/>
                </a:solidFill>
                <a:latin typeface="Times New Roman"/>
                <a:cs typeface="Times New Roman"/>
              </a:rPr>
              <a:t>dropped a distance </a:t>
            </a:r>
            <a:r>
              <a:rPr lang="en-US" sz="2000" i="1" dirty="0">
                <a:solidFill>
                  <a:srgbClr val="FF0000"/>
                </a:solidFill>
                <a:latin typeface="Times New Roman"/>
                <a:cs typeface="Times New Roman"/>
              </a:rPr>
              <a:t>h</a:t>
            </a:r>
            <a:r>
              <a:rPr lang="en-US" sz="2000" dirty="0">
                <a:latin typeface="Times New Roman"/>
                <a:cs typeface="Times New Roman"/>
              </a:rPr>
              <a:t>?  </a:t>
            </a:r>
          </a:p>
          <a:p>
            <a:pPr algn="l" eaLnBrk="1" hangingPunct="1"/>
            <a:r>
              <a:rPr lang="en-US" sz="2000" dirty="0">
                <a:latin typeface="Times New Roman"/>
                <a:cs typeface="Times New Roman"/>
              </a:rPr>
              <a:t>      Assume you know:</a:t>
            </a:r>
          </a:p>
        </p:txBody>
      </p:sp>
      <p:graphicFrame>
        <p:nvGraphicFramePr>
          <p:cNvPr id="137218" name="Object 2"/>
          <p:cNvGraphicFramePr>
            <a:graphicFrameLocks noChangeAspect="1"/>
          </p:cNvGraphicFramePr>
          <p:nvPr>
            <p:extLst>
              <p:ext uri="{D42A27DB-BD31-4B8C-83A1-F6EECF244321}">
                <p14:modId xmlns:p14="http://schemas.microsoft.com/office/powerpoint/2010/main" val="747780855"/>
              </p:ext>
            </p:extLst>
          </p:nvPr>
        </p:nvGraphicFramePr>
        <p:xfrm>
          <a:off x="1108870" y="2177974"/>
          <a:ext cx="3394075" cy="722313"/>
        </p:xfrm>
        <a:graphic>
          <a:graphicData uri="http://schemas.openxmlformats.org/presentationml/2006/ole">
            <mc:AlternateContent xmlns:mc="http://schemas.openxmlformats.org/markup-compatibility/2006">
              <mc:Choice xmlns:v="urn:schemas-microsoft-com:vml" Requires="v">
                <p:oleObj spid="_x0000_s1626093" name="Equation" r:id="rId4" imgW="1854200" imgH="393700" progId="Equation.DSMT4">
                  <p:embed/>
                </p:oleObj>
              </mc:Choice>
              <mc:Fallback>
                <p:oleObj name="Equation" r:id="rId4" imgW="1854200" imgH="393700" progId="Equation.DSMT4">
                  <p:embed/>
                  <p:pic>
                    <p:nvPicPr>
                      <p:cNvPr id="0" name=""/>
                      <p:cNvPicPr>
                        <a:picLocks noChangeAspect="1" noChangeArrowheads="1"/>
                      </p:cNvPicPr>
                      <p:nvPr/>
                    </p:nvPicPr>
                    <p:blipFill>
                      <a:blip r:embed="rId5"/>
                      <a:srcRect/>
                      <a:stretch>
                        <a:fillRect/>
                      </a:stretch>
                    </p:blipFill>
                    <p:spPr bwMode="auto">
                      <a:xfrm>
                        <a:off x="1108870" y="2177974"/>
                        <a:ext cx="3394075" cy="722313"/>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286321" y="3014587"/>
            <a:ext cx="831453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What is the </a:t>
            </a:r>
            <a:r>
              <a:rPr lang="en-US" sz="2000" i="1">
                <a:solidFill>
                  <a:srgbClr val="0000FF"/>
                </a:solidFill>
                <a:latin typeface="Times New Roman"/>
                <a:cs typeface="Times New Roman"/>
              </a:rPr>
              <a:t>acceleration of the </a:t>
            </a:r>
            <a:r>
              <a:rPr lang="en-US" sz="2000" i="1" dirty="0">
                <a:solidFill>
                  <a:srgbClr val="0000FF"/>
                </a:solidFill>
                <a:latin typeface="Times New Roman"/>
                <a:cs typeface="Times New Roman"/>
              </a:rPr>
              <a:t>center of mass </a:t>
            </a:r>
            <a:r>
              <a:rPr lang="en-US" sz="2000" dirty="0">
                <a:latin typeface="Times New Roman"/>
                <a:cs typeface="Times New Roman"/>
              </a:rPr>
              <a:t>of the ball?</a:t>
            </a: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graphicFrame>
        <p:nvGraphicFramePr>
          <p:cNvPr id="25" name="Object 5"/>
          <p:cNvGraphicFramePr>
            <a:graphicFrameLocks noChangeAspect="1"/>
          </p:cNvGraphicFramePr>
          <p:nvPr>
            <p:extLst>
              <p:ext uri="{D42A27DB-BD31-4B8C-83A1-F6EECF244321}">
                <p14:modId xmlns:p14="http://schemas.microsoft.com/office/powerpoint/2010/main" val="3269555761"/>
              </p:ext>
            </p:extLst>
          </p:nvPr>
        </p:nvGraphicFramePr>
        <p:xfrm>
          <a:off x="4629755" y="722939"/>
          <a:ext cx="227013" cy="314325"/>
        </p:xfrm>
        <a:graphic>
          <a:graphicData uri="http://schemas.openxmlformats.org/presentationml/2006/ole">
            <mc:AlternateContent xmlns:mc="http://schemas.openxmlformats.org/markup-compatibility/2006">
              <mc:Choice xmlns:v="urn:schemas-microsoft-com:vml" Requires="v">
                <p:oleObj spid="_x0000_s1626094"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srcRect/>
                      <a:stretch>
                        <a:fillRect/>
                      </a:stretch>
                    </p:blipFill>
                    <p:spPr bwMode="auto">
                      <a:xfrm>
                        <a:off x="4629755" y="722939"/>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54.)</a:t>
            </a:r>
          </a:p>
        </p:txBody>
      </p:sp>
      <p:sp>
        <p:nvSpPr>
          <p:cNvPr id="37" name="Rectangle 36"/>
          <p:cNvSpPr>
            <a:spLocks/>
          </p:cNvSpPr>
          <p:nvPr/>
        </p:nvSpPr>
        <p:spPr bwMode="auto">
          <a:xfrm rot="20376940">
            <a:off x="5145018" y="1903757"/>
            <a:ext cx="3836162" cy="163247"/>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sp>
        <p:nvSpPr>
          <p:cNvPr id="48" name="Oval 47"/>
          <p:cNvSpPr>
            <a:spLocks/>
          </p:cNvSpPr>
          <p:nvPr/>
        </p:nvSpPr>
        <p:spPr bwMode="auto">
          <a:xfrm>
            <a:off x="6766092" y="606850"/>
            <a:ext cx="1135884" cy="1135926"/>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graphicFrame>
        <p:nvGraphicFramePr>
          <p:cNvPr id="55" name="Object 5"/>
          <p:cNvGraphicFramePr>
            <a:graphicFrameLocks noChangeAspect="1"/>
          </p:cNvGraphicFramePr>
          <p:nvPr>
            <p:extLst>
              <p:ext uri="{D42A27DB-BD31-4B8C-83A1-F6EECF244321}">
                <p14:modId xmlns:p14="http://schemas.microsoft.com/office/powerpoint/2010/main" val="2894019411"/>
              </p:ext>
            </p:extLst>
          </p:nvPr>
        </p:nvGraphicFramePr>
        <p:xfrm>
          <a:off x="6112933" y="2415666"/>
          <a:ext cx="227013" cy="314325"/>
        </p:xfrm>
        <a:graphic>
          <a:graphicData uri="http://schemas.openxmlformats.org/presentationml/2006/ole">
            <mc:AlternateContent xmlns:mc="http://schemas.openxmlformats.org/markup-compatibility/2006">
              <mc:Choice xmlns:v="urn:schemas-microsoft-com:vml" Requires="v">
                <p:oleObj spid="_x0000_s1626095"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srcRect/>
                      <a:stretch>
                        <a:fillRect/>
                      </a:stretch>
                    </p:blipFill>
                    <p:spPr bwMode="auto">
                      <a:xfrm>
                        <a:off x="6112933" y="2415666"/>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 name="Rectangle 55"/>
          <p:cNvSpPr>
            <a:spLocks/>
          </p:cNvSpPr>
          <p:nvPr/>
        </p:nvSpPr>
        <p:spPr bwMode="auto">
          <a:xfrm>
            <a:off x="4975466" y="2755391"/>
            <a:ext cx="4021514" cy="95759"/>
          </a:xfrm>
          <a:prstGeom prst="rect">
            <a:avLst/>
          </a:prstGeom>
          <a:solidFill>
            <a:srgbClr val="800000">
              <a:alpha val="63000"/>
            </a:srgbClr>
          </a:solidFill>
          <a:ln w="12700" cmpd="sng">
            <a:solidFill>
              <a:srgbClr val="000000"/>
            </a:solidFill>
            <a:miter lim="800000"/>
            <a:headEnd/>
            <a:tailEnd/>
          </a:ln>
        </p:spPr>
        <p:txBody>
          <a:bodyPr wrap="none" anchor="ctr"/>
          <a:lstStyle/>
          <a:p>
            <a:endParaRPr lang="en-US" kern="1200" dirty="0"/>
          </a:p>
        </p:txBody>
      </p:sp>
      <p:sp>
        <p:nvSpPr>
          <p:cNvPr id="3" name="Freeform 2"/>
          <p:cNvSpPr/>
          <p:nvPr/>
        </p:nvSpPr>
        <p:spPr>
          <a:xfrm>
            <a:off x="5981700" y="2472267"/>
            <a:ext cx="131233" cy="275166"/>
          </a:xfrm>
          <a:custGeom>
            <a:avLst/>
            <a:gdLst>
              <a:gd name="connsiteX0" fmla="*/ 0 w 131233"/>
              <a:gd name="connsiteY0" fmla="*/ 0 h 275166"/>
              <a:gd name="connsiteX1" fmla="*/ 101600 w 131233"/>
              <a:gd name="connsiteY1" fmla="*/ 122766 h 275166"/>
              <a:gd name="connsiteX2" fmla="*/ 131233 w 131233"/>
              <a:gd name="connsiteY2" fmla="*/ 275166 h 275166"/>
            </a:gdLst>
            <a:ahLst/>
            <a:cxnLst>
              <a:cxn ang="0">
                <a:pos x="connsiteX0" y="connsiteY0"/>
              </a:cxn>
              <a:cxn ang="0">
                <a:pos x="connsiteX1" y="connsiteY1"/>
              </a:cxn>
              <a:cxn ang="0">
                <a:pos x="connsiteX2" y="connsiteY2"/>
              </a:cxn>
            </a:cxnLst>
            <a:rect l="l" t="t" r="r" b="b"/>
            <a:pathLst>
              <a:path w="131233" h="275166">
                <a:moveTo>
                  <a:pt x="0" y="0"/>
                </a:moveTo>
                <a:cubicBezTo>
                  <a:pt x="39864" y="38452"/>
                  <a:pt x="79728" y="76905"/>
                  <a:pt x="101600" y="122766"/>
                </a:cubicBezTo>
                <a:cubicBezTo>
                  <a:pt x="123472" y="168627"/>
                  <a:pt x="131233" y="275166"/>
                  <a:pt x="131233" y="275166"/>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7" name="Object 5"/>
          <p:cNvGraphicFramePr>
            <a:graphicFrameLocks noChangeAspect="1"/>
          </p:cNvGraphicFramePr>
          <p:nvPr>
            <p:extLst>
              <p:ext uri="{D42A27DB-BD31-4B8C-83A1-F6EECF244321}">
                <p14:modId xmlns:p14="http://schemas.microsoft.com/office/powerpoint/2010/main" val="2266631709"/>
              </p:ext>
            </p:extLst>
          </p:nvPr>
        </p:nvGraphicFramePr>
        <p:xfrm>
          <a:off x="7869238" y="830263"/>
          <a:ext cx="295275" cy="223837"/>
        </p:xfrm>
        <a:graphic>
          <a:graphicData uri="http://schemas.openxmlformats.org/presentationml/2006/ole">
            <mc:AlternateContent xmlns:mc="http://schemas.openxmlformats.org/markup-compatibility/2006">
              <mc:Choice xmlns:v="urn:schemas-microsoft-com:vml" Requires="v">
                <p:oleObj spid="_x0000_s1626096" name="Equation" r:id="rId10" imgW="165100" imgH="127000" progId="Equation.DSMT4">
                  <p:embed/>
                </p:oleObj>
              </mc:Choice>
              <mc:Fallback>
                <p:oleObj name="Equation" r:id="rId10" imgW="165100" imgH="127000" progId="Equation.DSMT4">
                  <p:embed/>
                  <p:pic>
                    <p:nvPicPr>
                      <p:cNvPr id="0" name=""/>
                      <p:cNvPicPr>
                        <a:picLocks noChangeAspect="1" noChangeArrowheads="1"/>
                      </p:cNvPicPr>
                      <p:nvPr/>
                    </p:nvPicPr>
                    <p:blipFill>
                      <a:blip r:embed="rId11"/>
                      <a:srcRect/>
                      <a:stretch>
                        <a:fillRect/>
                      </a:stretch>
                    </p:blipFill>
                    <p:spPr bwMode="auto">
                      <a:xfrm>
                        <a:off x="7869238" y="830263"/>
                        <a:ext cx="295275" cy="22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6" name="Straight Arrow Connector 5"/>
          <p:cNvCxnSpPr/>
          <p:nvPr/>
        </p:nvCxnSpPr>
        <p:spPr>
          <a:xfrm flipV="1">
            <a:off x="7336367" y="716589"/>
            <a:ext cx="309033" cy="4581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8" name="Object 5"/>
          <p:cNvGraphicFramePr>
            <a:graphicFrameLocks noChangeAspect="1"/>
          </p:cNvGraphicFramePr>
          <p:nvPr>
            <p:extLst>
              <p:ext uri="{D42A27DB-BD31-4B8C-83A1-F6EECF244321}">
                <p14:modId xmlns:p14="http://schemas.microsoft.com/office/powerpoint/2010/main" val="1649995606"/>
              </p:ext>
            </p:extLst>
          </p:nvPr>
        </p:nvGraphicFramePr>
        <p:xfrm>
          <a:off x="7186613" y="700088"/>
          <a:ext cx="273050" cy="268287"/>
        </p:xfrm>
        <a:graphic>
          <a:graphicData uri="http://schemas.openxmlformats.org/presentationml/2006/ole">
            <mc:AlternateContent xmlns:mc="http://schemas.openxmlformats.org/markup-compatibility/2006">
              <mc:Choice xmlns:v="urn:schemas-microsoft-com:vml" Requires="v">
                <p:oleObj spid="_x0000_s1626097" name="Equation" r:id="rId12" imgW="152400" imgH="152400" progId="Equation.DSMT4">
                  <p:embed/>
                </p:oleObj>
              </mc:Choice>
              <mc:Fallback>
                <p:oleObj name="Equation" r:id="rId12" imgW="152400" imgH="152400" progId="Equation.DSMT4">
                  <p:embed/>
                  <p:pic>
                    <p:nvPicPr>
                      <p:cNvPr id="0" name=""/>
                      <p:cNvPicPr>
                        <a:picLocks noChangeAspect="1" noChangeArrowheads="1"/>
                      </p:cNvPicPr>
                      <p:nvPr/>
                    </p:nvPicPr>
                    <p:blipFill>
                      <a:blip r:embed="rId13"/>
                      <a:srcRect/>
                      <a:stretch>
                        <a:fillRect/>
                      </a:stretch>
                    </p:blipFill>
                    <p:spPr bwMode="auto">
                      <a:xfrm>
                        <a:off x="7186613" y="700088"/>
                        <a:ext cx="273050" cy="268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 name="Oval 61"/>
          <p:cNvSpPr>
            <a:spLocks/>
          </p:cNvSpPr>
          <p:nvPr/>
        </p:nvSpPr>
        <p:spPr bwMode="auto">
          <a:xfrm>
            <a:off x="6960067" y="3884218"/>
            <a:ext cx="1135884" cy="1135926"/>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graphicFrame>
        <p:nvGraphicFramePr>
          <p:cNvPr id="63" name="Object 5"/>
          <p:cNvGraphicFramePr>
            <a:graphicFrameLocks noChangeAspect="1"/>
          </p:cNvGraphicFramePr>
          <p:nvPr>
            <p:extLst>
              <p:ext uri="{D42A27DB-BD31-4B8C-83A1-F6EECF244321}">
                <p14:modId xmlns:p14="http://schemas.microsoft.com/office/powerpoint/2010/main" val="1514001832"/>
              </p:ext>
            </p:extLst>
          </p:nvPr>
        </p:nvGraphicFramePr>
        <p:xfrm>
          <a:off x="7036559" y="5141279"/>
          <a:ext cx="431800" cy="290513"/>
        </p:xfrm>
        <a:graphic>
          <a:graphicData uri="http://schemas.openxmlformats.org/presentationml/2006/ole">
            <mc:AlternateContent xmlns:mc="http://schemas.openxmlformats.org/markup-compatibility/2006">
              <mc:Choice xmlns:v="urn:schemas-microsoft-com:vml" Requires="v">
                <p:oleObj spid="_x0000_s1626098" name="Equation" r:id="rId14" imgW="241300" imgH="165100" progId="Equation.DSMT4">
                  <p:embed/>
                </p:oleObj>
              </mc:Choice>
              <mc:Fallback>
                <p:oleObj name="Equation" r:id="rId14" imgW="241300" imgH="165100" progId="Equation.DSMT4">
                  <p:embed/>
                  <p:pic>
                    <p:nvPicPr>
                      <p:cNvPr id="0" name=""/>
                      <p:cNvPicPr>
                        <a:picLocks noChangeAspect="1" noChangeArrowheads="1"/>
                      </p:cNvPicPr>
                      <p:nvPr/>
                    </p:nvPicPr>
                    <p:blipFill>
                      <a:blip r:embed="rId15"/>
                      <a:srcRect/>
                      <a:stretch>
                        <a:fillRect/>
                      </a:stretch>
                    </p:blipFill>
                    <p:spPr bwMode="auto">
                      <a:xfrm>
                        <a:off x="7036559" y="5141279"/>
                        <a:ext cx="431800" cy="29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64" name="Straight Arrow Connector 63"/>
          <p:cNvCxnSpPr/>
          <p:nvPr/>
        </p:nvCxnSpPr>
        <p:spPr>
          <a:xfrm flipH="1" flipV="1">
            <a:off x="7751467" y="5009517"/>
            <a:ext cx="194730" cy="55641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5" name="Object 5"/>
          <p:cNvGraphicFramePr>
            <a:graphicFrameLocks noChangeAspect="1"/>
          </p:cNvGraphicFramePr>
          <p:nvPr>
            <p:extLst>
              <p:ext uri="{D42A27DB-BD31-4B8C-83A1-F6EECF244321}">
                <p14:modId xmlns:p14="http://schemas.microsoft.com/office/powerpoint/2010/main" val="4021897301"/>
              </p:ext>
            </p:extLst>
          </p:nvPr>
        </p:nvGraphicFramePr>
        <p:xfrm>
          <a:off x="8095951" y="4852354"/>
          <a:ext cx="182562" cy="288925"/>
        </p:xfrm>
        <a:graphic>
          <a:graphicData uri="http://schemas.openxmlformats.org/presentationml/2006/ole">
            <mc:AlternateContent xmlns:mc="http://schemas.openxmlformats.org/markup-compatibility/2006">
              <mc:Choice xmlns:v="urn:schemas-microsoft-com:vml" Requires="v">
                <p:oleObj spid="_x0000_s1626099" name="Equation" r:id="rId16" imgW="101600" imgH="165100" progId="Equation.DSMT4">
                  <p:embed/>
                </p:oleObj>
              </mc:Choice>
              <mc:Fallback>
                <p:oleObj name="Equation" r:id="rId16" imgW="101600" imgH="165100" progId="Equation.DSMT4">
                  <p:embed/>
                  <p:pic>
                    <p:nvPicPr>
                      <p:cNvPr id="0" name=""/>
                      <p:cNvPicPr>
                        <a:picLocks noChangeAspect="1" noChangeArrowheads="1"/>
                      </p:cNvPicPr>
                      <p:nvPr/>
                    </p:nvPicPr>
                    <p:blipFill>
                      <a:blip r:embed="rId17"/>
                      <a:srcRect/>
                      <a:stretch>
                        <a:fillRect/>
                      </a:stretch>
                    </p:blipFill>
                    <p:spPr bwMode="auto">
                      <a:xfrm>
                        <a:off x="8095951" y="4852354"/>
                        <a:ext cx="182562" cy="288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66" name="Straight Arrow Connector 65"/>
          <p:cNvCxnSpPr/>
          <p:nvPr/>
        </p:nvCxnSpPr>
        <p:spPr>
          <a:xfrm>
            <a:off x="7544700" y="4452118"/>
            <a:ext cx="0" cy="100213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7577367" y="4762107"/>
            <a:ext cx="801160" cy="29613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7" name="Object 5"/>
          <p:cNvGraphicFramePr>
            <a:graphicFrameLocks noChangeAspect="1"/>
          </p:cNvGraphicFramePr>
          <p:nvPr>
            <p:extLst>
              <p:ext uri="{D42A27DB-BD31-4B8C-83A1-F6EECF244321}">
                <p14:modId xmlns:p14="http://schemas.microsoft.com/office/powerpoint/2010/main" val="226821725"/>
              </p:ext>
            </p:extLst>
          </p:nvPr>
        </p:nvGraphicFramePr>
        <p:xfrm>
          <a:off x="7923972" y="5297648"/>
          <a:ext cx="295275" cy="268288"/>
        </p:xfrm>
        <a:graphic>
          <a:graphicData uri="http://schemas.openxmlformats.org/presentationml/2006/ole">
            <mc:AlternateContent xmlns:mc="http://schemas.openxmlformats.org/markup-compatibility/2006">
              <mc:Choice xmlns:v="urn:schemas-microsoft-com:vml" Requires="v">
                <p:oleObj spid="_x0000_s1626100" name="Equation" r:id="rId18" imgW="165100" imgH="152400" progId="Equation.DSMT4">
                  <p:embed/>
                </p:oleObj>
              </mc:Choice>
              <mc:Fallback>
                <p:oleObj name="Equation" r:id="rId18" imgW="165100" imgH="152400" progId="Equation.DSMT4">
                  <p:embed/>
                  <p:pic>
                    <p:nvPicPr>
                      <p:cNvPr id="0" name=""/>
                      <p:cNvPicPr>
                        <a:picLocks noChangeAspect="1" noChangeArrowheads="1"/>
                      </p:cNvPicPr>
                      <p:nvPr/>
                    </p:nvPicPr>
                    <p:blipFill>
                      <a:blip r:embed="rId19"/>
                      <a:srcRect/>
                      <a:stretch>
                        <a:fillRect/>
                      </a:stretch>
                    </p:blipFill>
                    <p:spPr bwMode="auto">
                      <a:xfrm>
                        <a:off x="7923972" y="5297648"/>
                        <a:ext cx="295275" cy="268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8" name="Text Box 5"/>
          <p:cNvSpPr txBox="1">
            <a:spLocks/>
          </p:cNvSpPr>
          <p:nvPr/>
        </p:nvSpPr>
        <p:spPr bwMode="auto">
          <a:xfrm>
            <a:off x="867570" y="3408637"/>
            <a:ext cx="5114130"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Because </a:t>
            </a:r>
            <a:r>
              <a:rPr lang="en-US" sz="2000" dirty="0">
                <a:latin typeface="Times New Roman"/>
                <a:cs typeface="Times New Roman"/>
              </a:rPr>
              <a:t>we are going to be taking torques, we need to </a:t>
            </a:r>
            <a:r>
              <a:rPr lang="en-US" sz="2000" dirty="0">
                <a:solidFill>
                  <a:srgbClr val="0000FF"/>
                </a:solidFill>
                <a:latin typeface="Times New Roman"/>
                <a:cs typeface="Times New Roman"/>
              </a:rPr>
              <a:t>place the forces </a:t>
            </a:r>
            <a:r>
              <a:rPr lang="en-US" sz="2000" dirty="0">
                <a:solidFill>
                  <a:srgbClr val="008000"/>
                </a:solidFill>
                <a:latin typeface="Times New Roman"/>
                <a:cs typeface="Times New Roman"/>
              </a:rPr>
              <a:t>on our </a:t>
            </a:r>
            <a:r>
              <a:rPr lang="en-US" sz="2000" dirty="0" err="1">
                <a:solidFill>
                  <a:srgbClr val="008000"/>
                </a:solidFill>
                <a:latin typeface="Times New Roman"/>
                <a:cs typeface="Times New Roman"/>
              </a:rPr>
              <a:t>f.b.d</a:t>
            </a:r>
            <a:r>
              <a:rPr lang="en-US" sz="2000" dirty="0">
                <a:solidFill>
                  <a:srgbClr val="008000"/>
                </a:solidFill>
                <a:latin typeface="Times New Roman"/>
                <a:cs typeface="Times New Roman"/>
              </a:rPr>
              <a:t>. </a:t>
            </a:r>
            <a:r>
              <a:rPr lang="en-US" sz="2000" i="1" dirty="0">
                <a:solidFill>
                  <a:srgbClr val="FF0000"/>
                </a:solidFill>
                <a:latin typeface="Times New Roman"/>
                <a:cs typeface="Times New Roman"/>
              </a:rPr>
              <a:t>where they actually act </a:t>
            </a:r>
            <a:r>
              <a:rPr lang="en-US" sz="2000" dirty="0">
                <a:latin typeface="Times New Roman"/>
                <a:cs typeface="Times New Roman"/>
              </a:rPr>
              <a:t>on the body.</a:t>
            </a:r>
          </a:p>
        </p:txBody>
      </p:sp>
      <p:cxnSp>
        <p:nvCxnSpPr>
          <p:cNvPr id="21" name="Straight Connector 20"/>
          <p:cNvCxnSpPr/>
          <p:nvPr/>
        </p:nvCxnSpPr>
        <p:spPr>
          <a:xfrm flipV="1">
            <a:off x="6461884" y="4003271"/>
            <a:ext cx="2349500" cy="849083"/>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87" name="Object 5"/>
          <p:cNvGraphicFramePr>
            <a:graphicFrameLocks noChangeAspect="1"/>
          </p:cNvGraphicFramePr>
          <p:nvPr>
            <p:extLst>
              <p:ext uri="{D42A27DB-BD31-4B8C-83A1-F6EECF244321}">
                <p14:modId xmlns:p14="http://schemas.microsoft.com/office/powerpoint/2010/main" val="4056446728"/>
              </p:ext>
            </p:extLst>
          </p:nvPr>
        </p:nvGraphicFramePr>
        <p:xfrm>
          <a:off x="6986769" y="3430467"/>
          <a:ext cx="179666" cy="228326"/>
        </p:xfrm>
        <a:graphic>
          <a:graphicData uri="http://schemas.openxmlformats.org/presentationml/2006/ole">
            <mc:AlternateContent xmlns:mc="http://schemas.openxmlformats.org/markup-compatibility/2006">
              <mc:Choice xmlns:v="urn:schemas-microsoft-com:vml" Requires="v">
                <p:oleObj spid="_x0000_s1626101" name="Equation" r:id="rId20" imgW="127000" imgH="165100" progId="Equation.DSMT4">
                  <p:embed/>
                </p:oleObj>
              </mc:Choice>
              <mc:Fallback>
                <p:oleObj name="Equation" r:id="rId20" imgW="127000" imgH="165100" progId="Equation.DSMT4">
                  <p:embed/>
                  <p:pic>
                    <p:nvPicPr>
                      <p:cNvPr id="0" name=""/>
                      <p:cNvPicPr>
                        <a:picLocks noChangeAspect="1" noChangeArrowheads="1"/>
                      </p:cNvPicPr>
                      <p:nvPr/>
                    </p:nvPicPr>
                    <p:blipFill>
                      <a:blip r:embed="rId21"/>
                      <a:srcRect/>
                      <a:stretch>
                        <a:fillRect/>
                      </a:stretch>
                    </p:blipFill>
                    <p:spPr bwMode="auto">
                      <a:xfrm>
                        <a:off x="6986769" y="3430467"/>
                        <a:ext cx="179666" cy="228326"/>
                      </a:xfrm>
                      <a:prstGeom prst="rect">
                        <a:avLst/>
                      </a:prstGeom>
                      <a:noFill/>
                      <a:ln>
                        <a:noFill/>
                      </a:ln>
                      <a:effectLst/>
                    </p:spPr>
                  </p:pic>
                </p:oleObj>
              </mc:Fallback>
            </mc:AlternateContent>
          </a:graphicData>
        </a:graphic>
      </p:graphicFrame>
      <p:graphicFrame>
        <p:nvGraphicFramePr>
          <p:cNvPr id="88" name="Object 5"/>
          <p:cNvGraphicFramePr>
            <a:graphicFrameLocks noChangeAspect="1"/>
          </p:cNvGraphicFramePr>
          <p:nvPr>
            <p:extLst>
              <p:ext uri="{D42A27DB-BD31-4B8C-83A1-F6EECF244321}">
                <p14:modId xmlns:p14="http://schemas.microsoft.com/office/powerpoint/2010/main" val="649154853"/>
              </p:ext>
            </p:extLst>
          </p:nvPr>
        </p:nvGraphicFramePr>
        <p:xfrm>
          <a:off x="8600851" y="4050896"/>
          <a:ext cx="179388" cy="176212"/>
        </p:xfrm>
        <a:graphic>
          <a:graphicData uri="http://schemas.openxmlformats.org/presentationml/2006/ole">
            <mc:AlternateContent xmlns:mc="http://schemas.openxmlformats.org/markup-compatibility/2006">
              <mc:Choice xmlns:v="urn:schemas-microsoft-com:vml" Requires="v">
                <p:oleObj spid="_x0000_s1626102" name="Equation" r:id="rId22" imgW="127000" imgH="127000" progId="Equation.DSMT4">
                  <p:embed/>
                </p:oleObj>
              </mc:Choice>
              <mc:Fallback>
                <p:oleObj name="Equation" r:id="rId22" imgW="127000" imgH="127000" progId="Equation.DSMT4">
                  <p:embed/>
                  <p:pic>
                    <p:nvPicPr>
                      <p:cNvPr id="0" name=""/>
                      <p:cNvPicPr>
                        <a:picLocks noChangeAspect="1" noChangeArrowheads="1"/>
                      </p:cNvPicPr>
                      <p:nvPr/>
                    </p:nvPicPr>
                    <p:blipFill>
                      <a:blip r:embed="rId23"/>
                      <a:srcRect/>
                      <a:stretch>
                        <a:fillRect/>
                      </a:stretch>
                    </p:blipFill>
                    <p:spPr bwMode="auto">
                      <a:xfrm>
                        <a:off x="8600851" y="4050896"/>
                        <a:ext cx="179388" cy="176212"/>
                      </a:xfrm>
                      <a:prstGeom prst="rect">
                        <a:avLst/>
                      </a:prstGeom>
                      <a:noFill/>
                      <a:ln>
                        <a:noFill/>
                      </a:ln>
                      <a:effectLst/>
                    </p:spPr>
                  </p:pic>
                </p:oleObj>
              </mc:Fallback>
            </mc:AlternateContent>
          </a:graphicData>
        </a:graphic>
      </p:graphicFrame>
      <p:sp>
        <p:nvSpPr>
          <p:cNvPr id="89" name="Text Box 5"/>
          <p:cNvSpPr txBox="1">
            <a:spLocks/>
          </p:cNvSpPr>
          <p:nvPr/>
        </p:nvSpPr>
        <p:spPr bwMode="auto">
          <a:xfrm>
            <a:off x="867570" y="4537532"/>
            <a:ext cx="5114130"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There are </a:t>
            </a:r>
            <a:r>
              <a:rPr lang="en-US" sz="2000" i="1" dirty="0">
                <a:solidFill>
                  <a:srgbClr val="0000FF"/>
                </a:solidFill>
                <a:latin typeface="Times New Roman"/>
                <a:cs typeface="Times New Roman"/>
              </a:rPr>
              <a:t>two ways </a:t>
            </a:r>
            <a:r>
              <a:rPr lang="en-US" sz="2000" dirty="0">
                <a:latin typeface="Times New Roman"/>
                <a:cs typeface="Times New Roman"/>
              </a:rPr>
              <a:t>to do a problem like this.  We’ll execute both.</a:t>
            </a:r>
          </a:p>
        </p:txBody>
      </p:sp>
      <p:sp>
        <p:nvSpPr>
          <p:cNvPr id="90" name="Text Box 5"/>
          <p:cNvSpPr txBox="1">
            <a:spLocks/>
          </p:cNvSpPr>
          <p:nvPr/>
        </p:nvSpPr>
        <p:spPr bwMode="auto">
          <a:xfrm>
            <a:off x="452280" y="5565936"/>
            <a:ext cx="6313812"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 first approach </a:t>
            </a:r>
            <a:r>
              <a:rPr lang="en-US" sz="2000" dirty="0">
                <a:latin typeface="Times New Roman"/>
                <a:cs typeface="Times New Roman"/>
              </a:rPr>
              <a:t>looks at the motion from the </a:t>
            </a:r>
            <a:r>
              <a:rPr lang="en-US" sz="2000" dirty="0">
                <a:solidFill>
                  <a:srgbClr val="0000FF"/>
                </a:solidFill>
                <a:latin typeface="Times New Roman"/>
                <a:cs typeface="Times New Roman"/>
              </a:rPr>
              <a:t>perspective of </a:t>
            </a:r>
            <a:r>
              <a:rPr lang="en-US" sz="2000" dirty="0">
                <a:latin typeface="Times New Roman"/>
                <a:cs typeface="Times New Roman"/>
              </a:rPr>
              <a:t>the </a:t>
            </a:r>
            <a:r>
              <a:rPr lang="en-US" sz="2000" i="1" dirty="0">
                <a:solidFill>
                  <a:srgbClr val="FF0000"/>
                </a:solidFill>
                <a:latin typeface="Times New Roman"/>
                <a:cs typeface="Times New Roman"/>
              </a:rPr>
              <a:t>center of mass</a:t>
            </a:r>
            <a:r>
              <a:rPr lang="en-US" sz="2000" dirty="0">
                <a:latin typeface="Times New Roman"/>
                <a:cs typeface="Times New Roman"/>
              </a:rPr>
              <a:t>.</a:t>
            </a:r>
          </a:p>
        </p:txBody>
      </p:sp>
    </p:spTree>
    <p:extLst>
      <p:ext uri="{BB962C8B-B14F-4D97-AF65-F5344CB8AC3E}">
        <p14:creationId xmlns:p14="http://schemas.microsoft.com/office/powerpoint/2010/main" val="143755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dissolv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dissolve">
                                      <p:cBhvr>
                                        <p:cTn id="12" dur="500"/>
                                        <p:tgtEl>
                                          <p:spTgt spid="8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dissolve">
                                      <p:cBhvr>
                                        <p:cTn id="15" dur="500"/>
                                        <p:tgtEl>
                                          <p:spTgt spid="62"/>
                                        </p:tgtEl>
                                      </p:cBhvr>
                                    </p:animEffect>
                                  </p:childTnLst>
                                </p:cTn>
                              </p:par>
                              <p:par>
                                <p:cTn id="16" presetID="9" presetClass="entr" presetSubtype="0"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dissolve">
                                      <p:cBhvr>
                                        <p:cTn id="18" dur="500"/>
                                        <p:tgtEl>
                                          <p:spTgt spid="63"/>
                                        </p:tgtEl>
                                      </p:cBhvr>
                                    </p:animEffect>
                                  </p:childTnLst>
                                </p:cTn>
                              </p:par>
                              <p:par>
                                <p:cTn id="19" presetID="9"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dissolve">
                                      <p:cBhvr>
                                        <p:cTn id="21" dur="500"/>
                                        <p:tgtEl>
                                          <p:spTgt spid="64"/>
                                        </p:tgtEl>
                                      </p:cBhvr>
                                    </p:animEffect>
                                  </p:childTnLst>
                                </p:cTn>
                              </p:par>
                              <p:par>
                                <p:cTn id="22" presetID="9"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dissolve">
                                      <p:cBhvr>
                                        <p:cTn id="24" dur="500"/>
                                        <p:tgtEl>
                                          <p:spTgt spid="65"/>
                                        </p:tgtEl>
                                      </p:cBhvr>
                                    </p:animEffect>
                                  </p:childTnLst>
                                </p:cTn>
                              </p:par>
                              <p:par>
                                <p:cTn id="25" presetID="9"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dissolve">
                                      <p:cBhvr>
                                        <p:cTn id="27" dur="500"/>
                                        <p:tgtEl>
                                          <p:spTgt spid="66"/>
                                        </p:tgtEl>
                                      </p:cBhvr>
                                    </p:animEffect>
                                  </p:childTnLst>
                                </p:cTn>
                              </p:par>
                              <p:par>
                                <p:cTn id="28" presetID="9" presetClass="entr" presetSubtype="0"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dissolve">
                                      <p:cBhvr>
                                        <p:cTn id="30" dur="500"/>
                                        <p:tgtEl>
                                          <p:spTgt spid="73"/>
                                        </p:tgtEl>
                                      </p:cBhvr>
                                    </p:animEffect>
                                  </p:childTnLst>
                                </p:cTn>
                              </p:par>
                              <p:par>
                                <p:cTn id="31" presetID="9"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dissolve">
                                      <p:cBhvr>
                                        <p:cTn id="33" dur="500"/>
                                        <p:tgtEl>
                                          <p:spTgt spid="77"/>
                                        </p:tgtEl>
                                      </p:cBhvr>
                                    </p:animEffect>
                                  </p:childTnLst>
                                </p:cTn>
                              </p:par>
                              <p:par>
                                <p:cTn id="34" presetID="9"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par>
                                <p:cTn id="37" presetID="9" presetClass="entr" presetSubtype="0" fill="hold"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dissolve">
                                      <p:cBhvr>
                                        <p:cTn id="39" dur="500"/>
                                        <p:tgtEl>
                                          <p:spTgt spid="87"/>
                                        </p:tgtEl>
                                      </p:cBhvr>
                                    </p:animEffect>
                                  </p:childTnLst>
                                </p:cTn>
                              </p:par>
                              <p:par>
                                <p:cTn id="40" presetID="9" presetClass="entr" presetSubtype="0"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dissolve">
                                      <p:cBhvr>
                                        <p:cTn id="42" dur="5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dissolve">
                                      <p:cBhvr>
                                        <p:cTn id="47" dur="500"/>
                                        <p:tgtEl>
                                          <p:spTgt spid="8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dissolve">
                                      <p:cBhvr>
                                        <p:cTn id="5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8" grpId="0"/>
      <p:bldP spid="89" grpId="0"/>
      <p:bldP spid="9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extLst>
              <p:ext uri="{D42A27DB-BD31-4B8C-83A1-F6EECF244321}">
                <p14:modId xmlns:p14="http://schemas.microsoft.com/office/powerpoint/2010/main" val="926120087"/>
              </p:ext>
            </p:extLst>
          </p:nvPr>
        </p:nvGraphicFramePr>
        <p:xfrm>
          <a:off x="1122363" y="42494"/>
          <a:ext cx="3055937" cy="650352"/>
        </p:xfrm>
        <a:graphic>
          <a:graphicData uri="http://schemas.openxmlformats.org/presentationml/2006/ole">
            <mc:AlternateContent xmlns:mc="http://schemas.openxmlformats.org/markup-compatibility/2006">
              <mc:Choice xmlns:v="urn:schemas-microsoft-com:vml" Requires="v">
                <p:oleObj spid="_x0000_s4537" name="Equation" r:id="rId4" imgW="1854200" imgH="393700" progId="Equation.DSMT4">
                  <p:embed/>
                </p:oleObj>
              </mc:Choice>
              <mc:Fallback>
                <p:oleObj name="Equation" r:id="rId4" imgW="1854200" imgH="393700" progId="Equation.DSMT4">
                  <p:embed/>
                  <p:pic>
                    <p:nvPicPr>
                      <p:cNvPr id="0" name=""/>
                      <p:cNvPicPr>
                        <a:picLocks noChangeAspect="1" noChangeArrowheads="1"/>
                      </p:cNvPicPr>
                      <p:nvPr/>
                    </p:nvPicPr>
                    <p:blipFill>
                      <a:blip r:embed="rId5"/>
                      <a:srcRect/>
                      <a:stretch>
                        <a:fillRect/>
                      </a:stretch>
                    </p:blipFill>
                    <p:spPr bwMode="auto">
                      <a:xfrm>
                        <a:off x="1122363" y="42494"/>
                        <a:ext cx="3055937" cy="650352"/>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116155" y="523506"/>
            <a:ext cx="133164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a:t>
            </a:r>
            <a:r>
              <a:rPr lang="en-US" sz="2000" dirty="0" err="1">
                <a:solidFill>
                  <a:srgbClr val="FF0000"/>
                </a:solidFill>
                <a:latin typeface="Apple Chancery"/>
                <a:cs typeface="Apple Chancery"/>
              </a:rPr>
              <a:t>con’t</a:t>
            </a:r>
            <a:r>
              <a:rPr lang="en-US" sz="2000" dirty="0">
                <a:solidFill>
                  <a:srgbClr val="FF0000"/>
                </a:solidFill>
                <a:latin typeface="Apple Chancery"/>
                <a:cs typeface="Apple Chancery"/>
              </a:rPr>
              <a:t>.</a:t>
            </a:r>
            <a:endParaRPr lang="en-US" sz="2000" dirty="0">
              <a:latin typeface="Times New Roman"/>
              <a:cs typeface="Times New Roman"/>
            </a:endParaRP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55.)</a:t>
            </a:r>
          </a:p>
        </p:txBody>
      </p:sp>
      <p:graphicFrame>
        <p:nvGraphicFramePr>
          <p:cNvPr id="63" name="Object 5"/>
          <p:cNvGraphicFramePr>
            <a:graphicFrameLocks noChangeAspect="1"/>
          </p:cNvGraphicFramePr>
          <p:nvPr>
            <p:extLst>
              <p:ext uri="{D42A27DB-BD31-4B8C-83A1-F6EECF244321}">
                <p14:modId xmlns:p14="http://schemas.microsoft.com/office/powerpoint/2010/main" val="3135744879"/>
              </p:ext>
            </p:extLst>
          </p:nvPr>
        </p:nvGraphicFramePr>
        <p:xfrm>
          <a:off x="6566574" y="4144861"/>
          <a:ext cx="431800" cy="290513"/>
        </p:xfrm>
        <a:graphic>
          <a:graphicData uri="http://schemas.openxmlformats.org/presentationml/2006/ole">
            <mc:AlternateContent xmlns:mc="http://schemas.openxmlformats.org/markup-compatibility/2006">
              <mc:Choice xmlns:v="urn:schemas-microsoft-com:vml" Requires="v">
                <p:oleObj spid="_x0000_s4538" name="Equation" r:id="rId6" imgW="241300" imgH="165100" progId="Equation.DSMT4">
                  <p:embed/>
                </p:oleObj>
              </mc:Choice>
              <mc:Fallback>
                <p:oleObj name="Equation" r:id="rId6" imgW="241300" imgH="165100" progId="Equation.DSMT4">
                  <p:embed/>
                  <p:pic>
                    <p:nvPicPr>
                      <p:cNvPr id="0" name=""/>
                      <p:cNvPicPr>
                        <a:picLocks noChangeAspect="1" noChangeArrowheads="1"/>
                      </p:cNvPicPr>
                      <p:nvPr/>
                    </p:nvPicPr>
                    <p:blipFill>
                      <a:blip r:embed="rId7"/>
                      <a:srcRect/>
                      <a:stretch>
                        <a:fillRect/>
                      </a:stretch>
                    </p:blipFill>
                    <p:spPr bwMode="auto">
                      <a:xfrm>
                        <a:off x="6566574" y="4144861"/>
                        <a:ext cx="431800" cy="29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 name="Object 5"/>
          <p:cNvGraphicFramePr>
            <a:graphicFrameLocks noChangeAspect="1"/>
          </p:cNvGraphicFramePr>
          <p:nvPr>
            <p:extLst>
              <p:ext uri="{D42A27DB-BD31-4B8C-83A1-F6EECF244321}">
                <p14:modId xmlns:p14="http://schemas.microsoft.com/office/powerpoint/2010/main" val="2816874583"/>
              </p:ext>
            </p:extLst>
          </p:nvPr>
        </p:nvGraphicFramePr>
        <p:xfrm>
          <a:off x="7856794" y="3485354"/>
          <a:ext cx="182562" cy="288925"/>
        </p:xfrm>
        <a:graphic>
          <a:graphicData uri="http://schemas.openxmlformats.org/presentationml/2006/ole">
            <mc:AlternateContent xmlns:mc="http://schemas.openxmlformats.org/markup-compatibility/2006">
              <mc:Choice xmlns:v="urn:schemas-microsoft-com:vml" Requires="v">
                <p:oleObj spid="_x0000_s4539" name="Equation" r:id="rId8" imgW="101600" imgH="165100" progId="Equation.DSMT4">
                  <p:embed/>
                </p:oleObj>
              </mc:Choice>
              <mc:Fallback>
                <p:oleObj name="Equation" r:id="rId8" imgW="101600" imgH="165100" progId="Equation.DSMT4">
                  <p:embed/>
                  <p:pic>
                    <p:nvPicPr>
                      <p:cNvPr id="0" name=""/>
                      <p:cNvPicPr>
                        <a:picLocks noChangeAspect="1" noChangeArrowheads="1"/>
                      </p:cNvPicPr>
                      <p:nvPr/>
                    </p:nvPicPr>
                    <p:blipFill>
                      <a:blip r:embed="rId9"/>
                      <a:srcRect/>
                      <a:stretch>
                        <a:fillRect/>
                      </a:stretch>
                    </p:blipFill>
                    <p:spPr bwMode="auto">
                      <a:xfrm>
                        <a:off x="7856794" y="3485354"/>
                        <a:ext cx="182562" cy="288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7" name="Object 5"/>
          <p:cNvGraphicFramePr>
            <a:graphicFrameLocks noChangeAspect="1"/>
          </p:cNvGraphicFramePr>
          <p:nvPr>
            <p:extLst>
              <p:ext uri="{D42A27DB-BD31-4B8C-83A1-F6EECF244321}">
                <p14:modId xmlns:p14="http://schemas.microsoft.com/office/powerpoint/2010/main" val="1184281231"/>
              </p:ext>
            </p:extLst>
          </p:nvPr>
        </p:nvGraphicFramePr>
        <p:xfrm>
          <a:off x="7531774" y="3911498"/>
          <a:ext cx="295275" cy="268288"/>
        </p:xfrm>
        <a:graphic>
          <a:graphicData uri="http://schemas.openxmlformats.org/presentationml/2006/ole">
            <mc:AlternateContent xmlns:mc="http://schemas.openxmlformats.org/markup-compatibility/2006">
              <mc:Choice xmlns:v="urn:schemas-microsoft-com:vml" Requires="v">
                <p:oleObj spid="_x0000_s4540" name="Equation" r:id="rId10" imgW="165100" imgH="152400" progId="Equation.DSMT4">
                  <p:embed/>
                </p:oleObj>
              </mc:Choice>
              <mc:Fallback>
                <p:oleObj name="Equation" r:id="rId10" imgW="165100" imgH="152400" progId="Equation.DSMT4">
                  <p:embed/>
                  <p:pic>
                    <p:nvPicPr>
                      <p:cNvPr id="0" name=""/>
                      <p:cNvPicPr>
                        <a:picLocks noChangeAspect="1" noChangeArrowheads="1"/>
                      </p:cNvPicPr>
                      <p:nvPr/>
                    </p:nvPicPr>
                    <p:blipFill>
                      <a:blip r:embed="rId11"/>
                      <a:srcRect/>
                      <a:stretch>
                        <a:fillRect/>
                      </a:stretch>
                    </p:blipFill>
                    <p:spPr bwMode="auto">
                      <a:xfrm>
                        <a:off x="7531774" y="3911498"/>
                        <a:ext cx="295275" cy="268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8" name="Text Box 5"/>
          <p:cNvSpPr txBox="1">
            <a:spLocks/>
          </p:cNvSpPr>
          <p:nvPr/>
        </p:nvSpPr>
        <p:spPr bwMode="auto">
          <a:xfrm>
            <a:off x="397670" y="914382"/>
            <a:ext cx="849796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Apple Chancery"/>
                <a:cs typeface="Apple Chancery"/>
              </a:rPr>
              <a:t>The</a:t>
            </a:r>
            <a:r>
              <a:rPr lang="en-US" sz="2000" dirty="0">
                <a:solidFill>
                  <a:srgbClr val="FF0000"/>
                </a:solidFill>
                <a:latin typeface="Apple Chancery"/>
                <a:cs typeface="Apple Chancery"/>
              </a:rPr>
              <a:t> center of mass </a:t>
            </a:r>
            <a:r>
              <a:rPr lang="en-US" sz="2000" dirty="0">
                <a:latin typeface="Times New Roman"/>
                <a:cs typeface="Times New Roman"/>
              </a:rPr>
              <a:t>both </a:t>
            </a:r>
            <a:r>
              <a:rPr lang="en-US" sz="2000" dirty="0">
                <a:solidFill>
                  <a:srgbClr val="0000FF"/>
                </a:solidFill>
                <a:latin typeface="Times New Roman"/>
                <a:cs typeface="Times New Roman"/>
              </a:rPr>
              <a:t>accelerates</a:t>
            </a:r>
            <a:r>
              <a:rPr lang="en-US" sz="2000" dirty="0">
                <a:latin typeface="Times New Roman"/>
                <a:cs typeface="Times New Roman"/>
              </a:rPr>
              <a:t> and </a:t>
            </a:r>
            <a:r>
              <a:rPr lang="en-US" sz="2000" dirty="0">
                <a:solidFill>
                  <a:schemeClr val="tx1"/>
                </a:solidFill>
                <a:latin typeface="Times New Roman"/>
                <a:cs typeface="Times New Roman"/>
              </a:rPr>
              <a:t>has</a:t>
            </a:r>
            <a:r>
              <a:rPr lang="en-US" sz="2000" dirty="0">
                <a:solidFill>
                  <a:srgbClr val="0000FF"/>
                </a:solidFill>
                <a:latin typeface="Times New Roman"/>
                <a:cs typeface="Times New Roman"/>
              </a:rPr>
              <a:t> mass </a:t>
            </a:r>
            <a:r>
              <a:rPr lang="en-US" sz="2000" i="1" dirty="0">
                <a:solidFill>
                  <a:srgbClr val="FF0000"/>
                </a:solidFill>
                <a:latin typeface="Times New Roman"/>
                <a:cs typeface="Times New Roman"/>
              </a:rPr>
              <a:t>angularly</a:t>
            </a:r>
            <a:r>
              <a:rPr lang="en-US" sz="2000" i="1" dirty="0">
                <a:solidFill>
                  <a:srgbClr val="0000FF"/>
                </a:solidFill>
                <a:latin typeface="Times New Roman"/>
                <a:cs typeface="Times New Roman"/>
              </a:rPr>
              <a:t> accelerate </a:t>
            </a:r>
            <a:r>
              <a:rPr lang="en-US" sz="2000" dirty="0">
                <a:latin typeface="Times New Roman"/>
                <a:cs typeface="Times New Roman"/>
              </a:rPr>
              <a:t>about itself.  </a:t>
            </a:r>
          </a:p>
        </p:txBody>
      </p:sp>
      <p:cxnSp>
        <p:nvCxnSpPr>
          <p:cNvPr id="83" name="Straight Connector 82"/>
          <p:cNvCxnSpPr/>
          <p:nvPr/>
        </p:nvCxnSpPr>
        <p:spPr>
          <a:xfrm>
            <a:off x="6649926" y="1747346"/>
            <a:ext cx="1076036" cy="300305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62" name="Oval 61"/>
          <p:cNvSpPr>
            <a:spLocks/>
          </p:cNvSpPr>
          <p:nvPr/>
        </p:nvSpPr>
        <p:spPr bwMode="auto">
          <a:xfrm>
            <a:off x="6221650" y="2084061"/>
            <a:ext cx="1618952" cy="1619011"/>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cxnSp>
        <p:nvCxnSpPr>
          <p:cNvPr id="64" name="Straight Arrow Connector 63"/>
          <p:cNvCxnSpPr/>
          <p:nvPr/>
        </p:nvCxnSpPr>
        <p:spPr>
          <a:xfrm flipH="1" flipV="1">
            <a:off x="7349616" y="3687926"/>
            <a:ext cx="277545" cy="7930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7054915" y="2893477"/>
            <a:ext cx="0" cy="172890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7101475" y="3335298"/>
            <a:ext cx="1141876" cy="4220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817274" y="2460184"/>
            <a:ext cx="2426077" cy="875116"/>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7105163" y="4480978"/>
            <a:ext cx="426611" cy="14140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7054915" y="3116988"/>
            <a:ext cx="476859" cy="136399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0" name="Object 5"/>
          <p:cNvGraphicFramePr>
            <a:graphicFrameLocks noChangeAspect="1"/>
          </p:cNvGraphicFramePr>
          <p:nvPr>
            <p:extLst>
              <p:ext uri="{D42A27DB-BD31-4B8C-83A1-F6EECF244321}">
                <p14:modId xmlns:p14="http://schemas.microsoft.com/office/powerpoint/2010/main" val="3728129068"/>
              </p:ext>
            </p:extLst>
          </p:nvPr>
        </p:nvGraphicFramePr>
        <p:xfrm>
          <a:off x="5993495" y="4775796"/>
          <a:ext cx="931862" cy="357188"/>
        </p:xfrm>
        <a:graphic>
          <a:graphicData uri="http://schemas.openxmlformats.org/presentationml/2006/ole">
            <mc:AlternateContent xmlns:mc="http://schemas.openxmlformats.org/markup-compatibility/2006">
              <mc:Choice xmlns:v="urn:schemas-microsoft-com:vml" Requires="v">
                <p:oleObj spid="_x0000_s4541" name="Equation" r:id="rId12" imgW="520700" imgH="203200" progId="Equation.DSMT4">
                  <p:embed/>
                </p:oleObj>
              </mc:Choice>
              <mc:Fallback>
                <p:oleObj name="Equation" r:id="rId12" imgW="520700" imgH="203200" progId="Equation.DSMT4">
                  <p:embed/>
                  <p:pic>
                    <p:nvPicPr>
                      <p:cNvPr id="0" name=""/>
                      <p:cNvPicPr>
                        <a:picLocks noChangeAspect="1" noChangeArrowheads="1"/>
                      </p:cNvPicPr>
                      <p:nvPr/>
                    </p:nvPicPr>
                    <p:blipFill>
                      <a:blip r:embed="rId13"/>
                      <a:srcRect/>
                      <a:stretch>
                        <a:fillRect/>
                      </a:stretch>
                    </p:blipFill>
                    <p:spPr bwMode="auto">
                      <a:xfrm>
                        <a:off x="5993495" y="4775796"/>
                        <a:ext cx="931862" cy="357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1" name="Object 5"/>
          <p:cNvGraphicFramePr>
            <a:graphicFrameLocks noChangeAspect="1"/>
          </p:cNvGraphicFramePr>
          <p:nvPr>
            <p:extLst>
              <p:ext uri="{D42A27DB-BD31-4B8C-83A1-F6EECF244321}">
                <p14:modId xmlns:p14="http://schemas.microsoft.com/office/powerpoint/2010/main" val="1019115409"/>
              </p:ext>
            </p:extLst>
          </p:nvPr>
        </p:nvGraphicFramePr>
        <p:xfrm>
          <a:off x="7895511" y="4697791"/>
          <a:ext cx="1000125" cy="357188"/>
        </p:xfrm>
        <a:graphic>
          <a:graphicData uri="http://schemas.openxmlformats.org/presentationml/2006/ole">
            <mc:AlternateContent xmlns:mc="http://schemas.openxmlformats.org/markup-compatibility/2006">
              <mc:Choice xmlns:v="urn:schemas-microsoft-com:vml" Requires="v">
                <p:oleObj spid="_x0000_s4542" name="Equation" r:id="rId14" imgW="558800" imgH="203200" progId="Equation.DSMT4">
                  <p:embed/>
                </p:oleObj>
              </mc:Choice>
              <mc:Fallback>
                <p:oleObj name="Equation" r:id="rId14" imgW="558800" imgH="203200" progId="Equation.DSMT4">
                  <p:embed/>
                  <p:pic>
                    <p:nvPicPr>
                      <p:cNvPr id="0" name=""/>
                      <p:cNvPicPr>
                        <a:picLocks noChangeAspect="1" noChangeArrowheads="1"/>
                      </p:cNvPicPr>
                      <p:nvPr/>
                    </p:nvPicPr>
                    <p:blipFill>
                      <a:blip r:embed="rId15"/>
                      <a:srcRect/>
                      <a:stretch>
                        <a:fillRect/>
                      </a:stretch>
                    </p:blipFill>
                    <p:spPr bwMode="auto">
                      <a:xfrm>
                        <a:off x="7895511" y="4697791"/>
                        <a:ext cx="1000125" cy="357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2" name="Object 5"/>
          <p:cNvGraphicFramePr>
            <a:graphicFrameLocks noChangeAspect="1"/>
          </p:cNvGraphicFramePr>
          <p:nvPr>
            <p:extLst>
              <p:ext uri="{D42A27DB-BD31-4B8C-83A1-F6EECF244321}">
                <p14:modId xmlns:p14="http://schemas.microsoft.com/office/powerpoint/2010/main" val="1164066930"/>
              </p:ext>
            </p:extLst>
          </p:nvPr>
        </p:nvGraphicFramePr>
        <p:xfrm>
          <a:off x="7101475" y="3731317"/>
          <a:ext cx="227013" cy="314325"/>
        </p:xfrm>
        <a:graphic>
          <a:graphicData uri="http://schemas.openxmlformats.org/presentationml/2006/ole">
            <mc:AlternateContent xmlns:mc="http://schemas.openxmlformats.org/markup-compatibility/2006">
              <mc:Choice xmlns:v="urn:schemas-microsoft-com:vml" Requires="v">
                <p:oleObj spid="_x0000_s4543" name="Equation" r:id="rId16" imgW="127000" imgH="177800" progId="Equation.DSMT4">
                  <p:embed/>
                </p:oleObj>
              </mc:Choice>
              <mc:Fallback>
                <p:oleObj name="Equation" r:id="rId16" imgW="127000" imgH="177800" progId="Equation.DSMT4">
                  <p:embed/>
                  <p:pic>
                    <p:nvPicPr>
                      <p:cNvPr id="0" name=""/>
                      <p:cNvPicPr>
                        <a:picLocks noChangeAspect="1" noChangeArrowheads="1"/>
                      </p:cNvPicPr>
                      <p:nvPr/>
                    </p:nvPicPr>
                    <p:blipFill>
                      <a:blip r:embed="rId17"/>
                      <a:srcRect/>
                      <a:stretch>
                        <a:fillRect/>
                      </a:stretch>
                    </p:blipFill>
                    <p:spPr bwMode="auto">
                      <a:xfrm>
                        <a:off x="7101475" y="3731317"/>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 name="Freeform 11"/>
          <p:cNvSpPr/>
          <p:nvPr/>
        </p:nvSpPr>
        <p:spPr>
          <a:xfrm>
            <a:off x="7315404" y="4114385"/>
            <a:ext cx="559270" cy="762000"/>
          </a:xfrm>
          <a:custGeom>
            <a:avLst/>
            <a:gdLst>
              <a:gd name="connsiteX0" fmla="*/ 559270 w 559270"/>
              <a:gd name="connsiteY0" fmla="*/ 762000 h 762000"/>
              <a:gd name="connsiteX1" fmla="*/ 38570 w 559270"/>
              <a:gd name="connsiteY1" fmla="*/ 546100 h 762000"/>
              <a:gd name="connsiteX2" fmla="*/ 38570 w 559270"/>
              <a:gd name="connsiteY2" fmla="*/ 0 h 762000"/>
            </a:gdLst>
            <a:ahLst/>
            <a:cxnLst>
              <a:cxn ang="0">
                <a:pos x="connsiteX0" y="connsiteY0"/>
              </a:cxn>
              <a:cxn ang="0">
                <a:pos x="connsiteX1" y="connsiteY1"/>
              </a:cxn>
              <a:cxn ang="0">
                <a:pos x="connsiteX2" y="connsiteY2"/>
              </a:cxn>
            </a:cxnLst>
            <a:rect l="l" t="t" r="r" b="b"/>
            <a:pathLst>
              <a:path w="559270" h="762000">
                <a:moveTo>
                  <a:pt x="559270" y="762000"/>
                </a:moveTo>
                <a:cubicBezTo>
                  <a:pt x="342311" y="717550"/>
                  <a:pt x="125353" y="673100"/>
                  <a:pt x="38570" y="546100"/>
                </a:cubicBezTo>
                <a:cubicBezTo>
                  <a:pt x="-48213" y="419100"/>
                  <a:pt x="38570" y="0"/>
                  <a:pt x="38570" y="0"/>
                </a:cubicBezTo>
              </a:path>
            </a:pathLst>
          </a:custGeom>
          <a:ln w="952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6998374" y="4584285"/>
            <a:ext cx="364671" cy="459427"/>
          </a:xfrm>
          <a:custGeom>
            <a:avLst/>
            <a:gdLst>
              <a:gd name="connsiteX0" fmla="*/ 0 w 364671"/>
              <a:gd name="connsiteY0" fmla="*/ 419100 h 459427"/>
              <a:gd name="connsiteX1" fmla="*/ 355600 w 364671"/>
              <a:gd name="connsiteY1" fmla="*/ 419100 h 459427"/>
              <a:gd name="connsiteX2" fmla="*/ 266700 w 364671"/>
              <a:gd name="connsiteY2" fmla="*/ 0 h 459427"/>
            </a:gdLst>
            <a:ahLst/>
            <a:cxnLst>
              <a:cxn ang="0">
                <a:pos x="connsiteX0" y="connsiteY0"/>
              </a:cxn>
              <a:cxn ang="0">
                <a:pos x="connsiteX1" y="connsiteY1"/>
              </a:cxn>
              <a:cxn ang="0">
                <a:pos x="connsiteX2" y="connsiteY2"/>
              </a:cxn>
            </a:cxnLst>
            <a:rect l="l" t="t" r="r" b="b"/>
            <a:pathLst>
              <a:path w="364671" h="459427">
                <a:moveTo>
                  <a:pt x="0" y="419100"/>
                </a:moveTo>
                <a:cubicBezTo>
                  <a:pt x="155575" y="454025"/>
                  <a:pt x="311150" y="488950"/>
                  <a:pt x="355600" y="419100"/>
                </a:cubicBezTo>
                <a:cubicBezTo>
                  <a:pt x="400050" y="349250"/>
                  <a:pt x="266700" y="0"/>
                  <a:pt x="266700" y="0"/>
                </a:cubicBezTo>
              </a:path>
            </a:pathLst>
          </a:cu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 Box 5"/>
          <p:cNvSpPr txBox="1">
            <a:spLocks/>
          </p:cNvSpPr>
          <p:nvPr/>
        </p:nvSpPr>
        <p:spPr bwMode="auto">
          <a:xfrm>
            <a:off x="613809" y="1732818"/>
            <a:ext cx="472043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Times New Roman"/>
                <a:cs typeface="Times New Roman"/>
              </a:rPr>
              <a:t>Dealing with the </a:t>
            </a:r>
            <a:r>
              <a:rPr lang="en-US" sz="2000" dirty="0">
                <a:solidFill>
                  <a:srgbClr val="FF0000"/>
                </a:solidFill>
                <a:latin typeface="Times New Roman"/>
                <a:cs typeface="Times New Roman"/>
              </a:rPr>
              <a:t>translational motion </a:t>
            </a:r>
            <a:r>
              <a:rPr lang="en-US" sz="2000" dirty="0">
                <a:solidFill>
                  <a:schemeClr val="tx1"/>
                </a:solidFill>
                <a:latin typeface="Times New Roman"/>
                <a:cs typeface="Times New Roman"/>
              </a:rPr>
              <a:t>first:</a:t>
            </a:r>
          </a:p>
        </p:txBody>
      </p:sp>
      <p:graphicFrame>
        <p:nvGraphicFramePr>
          <p:cNvPr id="46" name="Object 45"/>
          <p:cNvGraphicFramePr>
            <a:graphicFrameLocks noChangeAspect="1"/>
          </p:cNvGraphicFramePr>
          <p:nvPr>
            <p:extLst>
              <p:ext uri="{D42A27DB-BD31-4B8C-83A1-F6EECF244321}">
                <p14:modId xmlns:p14="http://schemas.microsoft.com/office/powerpoint/2010/main" val="1527258381"/>
              </p:ext>
            </p:extLst>
          </p:nvPr>
        </p:nvGraphicFramePr>
        <p:xfrm>
          <a:off x="1671646" y="5196484"/>
          <a:ext cx="3927475" cy="822325"/>
        </p:xfrm>
        <a:graphic>
          <a:graphicData uri="http://schemas.openxmlformats.org/presentationml/2006/ole">
            <mc:AlternateContent xmlns:mc="http://schemas.openxmlformats.org/markup-compatibility/2006">
              <mc:Choice xmlns:v="urn:schemas-microsoft-com:vml" Requires="v">
                <p:oleObj spid="_x0000_s4544" name="Equation" r:id="rId18" imgW="2197100" imgH="457200" progId="Equation.DSMT4">
                  <p:embed/>
                </p:oleObj>
              </mc:Choice>
              <mc:Fallback>
                <p:oleObj name="Equation" r:id="rId18" imgW="2197100" imgH="457200" progId="Equation.DSMT4">
                  <p:embed/>
                  <p:pic>
                    <p:nvPicPr>
                      <p:cNvPr id="0" name=""/>
                      <p:cNvPicPr/>
                      <p:nvPr/>
                    </p:nvPicPr>
                    <p:blipFill>
                      <a:blip r:embed="rId19"/>
                      <a:stretch>
                        <a:fillRect/>
                      </a:stretch>
                    </p:blipFill>
                    <p:spPr>
                      <a:xfrm>
                        <a:off x="1671646" y="5196484"/>
                        <a:ext cx="3927475" cy="822325"/>
                      </a:xfrm>
                      <a:prstGeom prst="rect">
                        <a:avLst/>
                      </a:prstGeom>
                    </p:spPr>
                  </p:pic>
                </p:oleObj>
              </mc:Fallback>
            </mc:AlternateContent>
          </a:graphicData>
        </a:graphic>
      </p:graphicFrame>
      <p:graphicFrame>
        <p:nvGraphicFramePr>
          <p:cNvPr id="53" name="Object 5"/>
          <p:cNvGraphicFramePr>
            <a:graphicFrameLocks noChangeAspect="1"/>
          </p:cNvGraphicFramePr>
          <p:nvPr>
            <p:extLst>
              <p:ext uri="{D42A27DB-BD31-4B8C-83A1-F6EECF244321}">
                <p14:modId xmlns:p14="http://schemas.microsoft.com/office/powerpoint/2010/main" val="1211381308"/>
              </p:ext>
            </p:extLst>
          </p:nvPr>
        </p:nvGraphicFramePr>
        <p:xfrm>
          <a:off x="6399679" y="1670758"/>
          <a:ext cx="179666" cy="228326"/>
        </p:xfrm>
        <a:graphic>
          <a:graphicData uri="http://schemas.openxmlformats.org/presentationml/2006/ole">
            <mc:AlternateContent xmlns:mc="http://schemas.openxmlformats.org/markup-compatibility/2006">
              <mc:Choice xmlns:v="urn:schemas-microsoft-com:vml" Requires="v">
                <p:oleObj spid="_x0000_s4545" name="Equation" r:id="rId20" imgW="127000" imgH="165100" progId="Equation.DSMT4">
                  <p:embed/>
                </p:oleObj>
              </mc:Choice>
              <mc:Fallback>
                <p:oleObj name="Equation" r:id="rId20" imgW="127000" imgH="165100" progId="Equation.DSMT4">
                  <p:embed/>
                  <p:pic>
                    <p:nvPicPr>
                      <p:cNvPr id="0" name=""/>
                      <p:cNvPicPr>
                        <a:picLocks noChangeAspect="1" noChangeArrowheads="1"/>
                      </p:cNvPicPr>
                      <p:nvPr/>
                    </p:nvPicPr>
                    <p:blipFill>
                      <a:blip r:embed="rId21"/>
                      <a:srcRect/>
                      <a:stretch>
                        <a:fillRect/>
                      </a:stretch>
                    </p:blipFill>
                    <p:spPr bwMode="auto">
                      <a:xfrm>
                        <a:off x="6399679" y="1670758"/>
                        <a:ext cx="179666" cy="228326"/>
                      </a:xfrm>
                      <a:prstGeom prst="rect">
                        <a:avLst/>
                      </a:prstGeom>
                      <a:noFill/>
                      <a:ln>
                        <a:noFill/>
                      </a:ln>
                      <a:effectLst/>
                    </p:spPr>
                  </p:pic>
                </p:oleObj>
              </mc:Fallback>
            </mc:AlternateContent>
          </a:graphicData>
        </a:graphic>
      </p:graphicFrame>
      <p:graphicFrame>
        <p:nvGraphicFramePr>
          <p:cNvPr id="54" name="Object 5"/>
          <p:cNvGraphicFramePr>
            <a:graphicFrameLocks noChangeAspect="1"/>
          </p:cNvGraphicFramePr>
          <p:nvPr>
            <p:extLst>
              <p:ext uri="{D42A27DB-BD31-4B8C-83A1-F6EECF244321}">
                <p14:modId xmlns:p14="http://schemas.microsoft.com/office/powerpoint/2010/main" val="2253924347"/>
              </p:ext>
            </p:extLst>
          </p:nvPr>
        </p:nvGraphicFramePr>
        <p:xfrm>
          <a:off x="8141990" y="2510984"/>
          <a:ext cx="179388" cy="176212"/>
        </p:xfrm>
        <a:graphic>
          <a:graphicData uri="http://schemas.openxmlformats.org/presentationml/2006/ole">
            <mc:AlternateContent xmlns:mc="http://schemas.openxmlformats.org/markup-compatibility/2006">
              <mc:Choice xmlns:v="urn:schemas-microsoft-com:vml" Requires="v">
                <p:oleObj spid="_x0000_s4546" name="Equation" r:id="rId22" imgW="127000" imgH="127000" progId="Equation.DSMT4">
                  <p:embed/>
                </p:oleObj>
              </mc:Choice>
              <mc:Fallback>
                <p:oleObj name="Equation" r:id="rId22" imgW="127000" imgH="127000" progId="Equation.DSMT4">
                  <p:embed/>
                  <p:pic>
                    <p:nvPicPr>
                      <p:cNvPr id="0" name=""/>
                      <p:cNvPicPr>
                        <a:picLocks noChangeAspect="1" noChangeArrowheads="1"/>
                      </p:cNvPicPr>
                      <p:nvPr/>
                    </p:nvPicPr>
                    <p:blipFill>
                      <a:blip r:embed="rId23"/>
                      <a:srcRect/>
                      <a:stretch>
                        <a:fillRect/>
                      </a:stretch>
                    </p:blipFill>
                    <p:spPr bwMode="auto">
                      <a:xfrm>
                        <a:off x="8141990" y="2510984"/>
                        <a:ext cx="179388" cy="176212"/>
                      </a:xfrm>
                      <a:prstGeom prst="rect">
                        <a:avLst/>
                      </a:prstGeom>
                      <a:noFill/>
                      <a:ln>
                        <a:noFill/>
                      </a:ln>
                      <a:effectLst/>
                    </p:spPr>
                  </p:pic>
                </p:oleObj>
              </mc:Fallback>
            </mc:AlternateContent>
          </a:graphicData>
        </a:graphic>
      </p:graphicFrame>
      <p:sp>
        <p:nvSpPr>
          <p:cNvPr id="39" name="Text Box 5"/>
          <p:cNvSpPr txBox="1">
            <a:spLocks/>
          </p:cNvSpPr>
          <p:nvPr/>
        </p:nvSpPr>
        <p:spPr bwMode="auto">
          <a:xfrm>
            <a:off x="779463" y="2210113"/>
            <a:ext cx="4720430"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Times New Roman"/>
                <a:cs typeface="Times New Roman"/>
              </a:rPr>
              <a:t>According to </a:t>
            </a:r>
            <a:r>
              <a:rPr lang="en-US" sz="2000" dirty="0">
                <a:solidFill>
                  <a:srgbClr val="FF0000"/>
                </a:solidFill>
                <a:latin typeface="Times New Roman"/>
                <a:cs typeface="Times New Roman"/>
              </a:rPr>
              <a:t>Newton’s Second, </a:t>
            </a:r>
            <a:r>
              <a:rPr lang="en-US" sz="2000" dirty="0">
                <a:solidFill>
                  <a:srgbClr val="0000FF"/>
                </a:solidFill>
                <a:latin typeface="Times New Roman"/>
                <a:cs typeface="Times New Roman"/>
              </a:rPr>
              <a:t>summing</a:t>
            </a:r>
            <a:r>
              <a:rPr lang="en-US" sz="2000" dirty="0">
                <a:solidFill>
                  <a:srgbClr val="FF0000"/>
                </a:solidFill>
                <a:latin typeface="Times New Roman"/>
                <a:cs typeface="Times New Roman"/>
              </a:rPr>
              <a:t> </a:t>
            </a:r>
            <a:r>
              <a:rPr lang="en-US" sz="2000" dirty="0">
                <a:latin typeface="Times New Roman"/>
                <a:cs typeface="Times New Roman"/>
              </a:rPr>
              <a:t>the</a:t>
            </a:r>
            <a:r>
              <a:rPr lang="en-US" sz="2000" dirty="0">
                <a:solidFill>
                  <a:srgbClr val="FF0000"/>
                </a:solidFill>
                <a:latin typeface="Times New Roman"/>
                <a:cs typeface="Times New Roman"/>
              </a:rPr>
              <a:t> </a:t>
            </a:r>
            <a:r>
              <a:rPr lang="en-US" sz="2000" dirty="0">
                <a:solidFill>
                  <a:srgbClr val="0000FF"/>
                </a:solidFill>
                <a:latin typeface="Times New Roman"/>
                <a:cs typeface="Times New Roman"/>
              </a:rPr>
              <a:t>forces</a:t>
            </a:r>
            <a:r>
              <a:rPr lang="en-US" sz="2000" dirty="0">
                <a:solidFill>
                  <a:srgbClr val="FF0000"/>
                </a:solidFill>
                <a:latin typeface="Times New Roman"/>
                <a:cs typeface="Times New Roman"/>
              </a:rPr>
              <a:t> </a:t>
            </a:r>
            <a:r>
              <a:rPr lang="en-US" sz="2000" dirty="0">
                <a:solidFill>
                  <a:schemeClr val="tx1"/>
                </a:solidFill>
                <a:latin typeface="Times New Roman"/>
                <a:cs typeface="Times New Roman"/>
              </a:rPr>
              <a:t>along the </a:t>
            </a:r>
            <a:r>
              <a:rPr lang="en-US" sz="2000" i="1" dirty="0">
                <a:solidFill>
                  <a:srgbClr val="0000FF"/>
                </a:solidFill>
                <a:latin typeface="Times New Roman"/>
                <a:cs typeface="Times New Roman"/>
              </a:rPr>
              <a:t>line of the acceleration </a:t>
            </a:r>
            <a:r>
              <a:rPr lang="en-US" sz="2000" dirty="0">
                <a:latin typeface="Times New Roman"/>
                <a:cs typeface="Times New Roman"/>
              </a:rPr>
              <a:t>will equal the </a:t>
            </a:r>
            <a:r>
              <a:rPr lang="en-US" sz="2000" dirty="0">
                <a:solidFill>
                  <a:srgbClr val="FF0000"/>
                </a:solidFill>
                <a:latin typeface="Times New Roman"/>
                <a:cs typeface="Times New Roman"/>
              </a:rPr>
              <a:t>mass</a:t>
            </a:r>
            <a:r>
              <a:rPr lang="en-US" sz="2000" dirty="0">
                <a:latin typeface="Times New Roman"/>
                <a:cs typeface="Times New Roman"/>
              </a:rPr>
              <a:t> </a:t>
            </a:r>
            <a:r>
              <a:rPr lang="en-US" sz="2000" dirty="0">
                <a:solidFill>
                  <a:srgbClr val="0000FF"/>
                </a:solidFill>
                <a:latin typeface="Times New Roman"/>
                <a:cs typeface="Times New Roman"/>
              </a:rPr>
              <a:t>times </a:t>
            </a:r>
            <a:r>
              <a:rPr lang="en-US" sz="2000" dirty="0">
                <a:latin typeface="Times New Roman"/>
                <a:cs typeface="Times New Roman"/>
              </a:rPr>
              <a:t>the </a:t>
            </a:r>
            <a:r>
              <a:rPr lang="en-US" sz="2000" dirty="0">
                <a:solidFill>
                  <a:srgbClr val="FF0000"/>
                </a:solidFill>
                <a:latin typeface="Times New Roman"/>
                <a:cs typeface="Times New Roman"/>
              </a:rPr>
              <a:t>acceleration</a:t>
            </a:r>
            <a:r>
              <a:rPr lang="en-US" sz="2000" i="1" dirty="0">
                <a:solidFill>
                  <a:srgbClr val="FF0000"/>
                </a:solidFill>
                <a:latin typeface="Times New Roman"/>
                <a:cs typeface="Times New Roman"/>
              </a:rPr>
              <a:t> </a:t>
            </a:r>
            <a:r>
              <a:rPr lang="en-US" sz="2000" i="1" dirty="0">
                <a:latin typeface="Times New Roman"/>
                <a:cs typeface="Times New Roman"/>
              </a:rPr>
              <a:t>of the </a:t>
            </a:r>
            <a:r>
              <a:rPr lang="en-US" sz="2000" i="1" dirty="0">
                <a:solidFill>
                  <a:srgbClr val="0000FF"/>
                </a:solidFill>
                <a:latin typeface="Times New Roman"/>
                <a:cs typeface="Times New Roman"/>
              </a:rPr>
              <a:t>center of mass</a:t>
            </a:r>
            <a:r>
              <a:rPr lang="en-US" sz="2000" dirty="0">
                <a:solidFill>
                  <a:srgbClr val="0000FF"/>
                </a:solidFill>
                <a:latin typeface="Times New Roman"/>
                <a:cs typeface="Times New Roman"/>
              </a:rPr>
              <a:t> </a:t>
            </a:r>
            <a:r>
              <a:rPr lang="en-US" sz="2000" dirty="0">
                <a:latin typeface="Times New Roman"/>
                <a:cs typeface="Times New Roman"/>
              </a:rPr>
              <a:t>along that line.  </a:t>
            </a:r>
          </a:p>
        </p:txBody>
      </p:sp>
      <p:sp>
        <p:nvSpPr>
          <p:cNvPr id="43" name="Text Box 5"/>
          <p:cNvSpPr txBox="1">
            <a:spLocks/>
          </p:cNvSpPr>
          <p:nvPr/>
        </p:nvSpPr>
        <p:spPr bwMode="auto">
          <a:xfrm>
            <a:off x="779463" y="3700203"/>
            <a:ext cx="4720430"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Times New Roman"/>
                <a:cs typeface="Times New Roman"/>
              </a:rPr>
              <a:t>Our </a:t>
            </a:r>
            <a:r>
              <a:rPr lang="en-US" sz="2000" dirty="0" err="1">
                <a:solidFill>
                  <a:srgbClr val="FF0000"/>
                </a:solidFill>
                <a:latin typeface="Times New Roman"/>
                <a:cs typeface="Times New Roman"/>
              </a:rPr>
              <a:t>f.b.d</a:t>
            </a:r>
            <a:r>
              <a:rPr lang="en-US" sz="2000" dirty="0">
                <a:solidFill>
                  <a:srgbClr val="FF0000"/>
                </a:solidFill>
                <a:latin typeface="Times New Roman"/>
                <a:cs typeface="Times New Roman"/>
              </a:rPr>
              <a:t>.</a:t>
            </a:r>
            <a:r>
              <a:rPr lang="en-US" sz="2000" dirty="0">
                <a:solidFill>
                  <a:schemeClr val="tx1"/>
                </a:solidFill>
                <a:latin typeface="Times New Roman"/>
                <a:cs typeface="Times New Roman"/>
              </a:rPr>
              <a:t> shows the </a:t>
            </a:r>
            <a:r>
              <a:rPr lang="en-US" sz="2000" dirty="0">
                <a:solidFill>
                  <a:srgbClr val="FF0000"/>
                </a:solidFill>
                <a:latin typeface="Times New Roman"/>
                <a:cs typeface="Times New Roman"/>
              </a:rPr>
              <a:t>forces</a:t>
            </a:r>
            <a:r>
              <a:rPr lang="en-US" sz="2000" dirty="0">
                <a:solidFill>
                  <a:schemeClr val="tx1"/>
                </a:solidFill>
                <a:latin typeface="Times New Roman"/>
                <a:cs typeface="Times New Roman"/>
              </a:rPr>
              <a:t> and </a:t>
            </a:r>
            <a:r>
              <a:rPr lang="en-US" sz="2000" dirty="0">
                <a:solidFill>
                  <a:srgbClr val="FF0000"/>
                </a:solidFill>
                <a:latin typeface="Times New Roman"/>
                <a:cs typeface="Times New Roman"/>
              </a:rPr>
              <a:t>force components </a:t>
            </a:r>
            <a:r>
              <a:rPr lang="en-US" sz="2000" dirty="0">
                <a:solidFill>
                  <a:srgbClr val="0000FF"/>
                </a:solidFill>
                <a:latin typeface="Times New Roman"/>
                <a:cs typeface="Times New Roman"/>
              </a:rPr>
              <a:t>along the line (and perpendicular to the line) of acceleration</a:t>
            </a:r>
            <a:r>
              <a:rPr lang="en-US" sz="2000" dirty="0">
                <a:solidFill>
                  <a:schemeClr val="tx1"/>
                </a:solidFill>
                <a:latin typeface="Times New Roman"/>
                <a:cs typeface="Times New Roman"/>
              </a:rPr>
              <a:t>.  Doing the summation yields:</a:t>
            </a:r>
          </a:p>
        </p:txBody>
      </p:sp>
    </p:spTree>
    <p:extLst>
      <p:ext uri="{BB962C8B-B14F-4D97-AF65-F5344CB8AC3E}">
        <p14:creationId xmlns:p14="http://schemas.microsoft.com/office/powerpoint/2010/main" val="332122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ssolv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par>
                                <p:cTn id="18" presetID="9" presetClass="entr" presetSubtype="0" fill="hold"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dissolve">
                                      <p:cBhvr>
                                        <p:cTn id="20" dur="500"/>
                                        <p:tgtEl>
                                          <p:spTgt spid="63"/>
                                        </p:tgtEl>
                                      </p:cBhvr>
                                    </p:animEffect>
                                  </p:childTnLst>
                                </p:cTn>
                              </p:par>
                              <p:par>
                                <p:cTn id="21" presetID="9"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dissolve">
                                      <p:cBhvr>
                                        <p:cTn id="23" dur="500"/>
                                        <p:tgtEl>
                                          <p:spTgt spid="65"/>
                                        </p:tgtEl>
                                      </p:cBhvr>
                                    </p:animEffect>
                                  </p:childTnLst>
                                </p:cTn>
                              </p:par>
                              <p:par>
                                <p:cTn id="24" presetID="9" presetClass="entr" presetSubtype="0" fill="hold" nodeType="with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dissolve">
                                      <p:cBhvr>
                                        <p:cTn id="26" dur="500"/>
                                        <p:tgtEl>
                                          <p:spTgt spid="77"/>
                                        </p:tgtEl>
                                      </p:cBhvr>
                                    </p:animEffect>
                                  </p:childTnLst>
                                </p:cTn>
                              </p:par>
                              <p:par>
                                <p:cTn id="27" presetID="9" presetClass="entr" presetSubtype="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dissolve">
                                      <p:cBhvr>
                                        <p:cTn id="29" dur="500"/>
                                        <p:tgtEl>
                                          <p:spTgt spid="8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dissolve">
                                      <p:cBhvr>
                                        <p:cTn id="32" dur="500"/>
                                        <p:tgtEl>
                                          <p:spTgt spid="62"/>
                                        </p:tgtEl>
                                      </p:cBhvr>
                                    </p:animEffect>
                                  </p:childTnLst>
                                </p:cTn>
                              </p:par>
                              <p:par>
                                <p:cTn id="33" presetID="9"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dissolve">
                                      <p:cBhvr>
                                        <p:cTn id="35" dur="500"/>
                                        <p:tgtEl>
                                          <p:spTgt spid="64"/>
                                        </p:tgtEl>
                                      </p:cBhvr>
                                    </p:animEffect>
                                  </p:childTnLst>
                                </p:cTn>
                              </p:par>
                              <p:par>
                                <p:cTn id="36" presetID="9"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dissolve">
                                      <p:cBhvr>
                                        <p:cTn id="38" dur="500"/>
                                        <p:tgtEl>
                                          <p:spTgt spid="66"/>
                                        </p:tgtEl>
                                      </p:cBhvr>
                                    </p:animEffect>
                                  </p:childTnLst>
                                </p:cTn>
                              </p:par>
                              <p:par>
                                <p:cTn id="39" presetID="9"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dissolve">
                                      <p:cBhvr>
                                        <p:cTn id="41" dur="500"/>
                                        <p:tgtEl>
                                          <p:spTgt spid="73"/>
                                        </p:tgtEl>
                                      </p:cBhvr>
                                    </p:animEffect>
                                  </p:childTnLst>
                                </p:cTn>
                              </p:par>
                              <p:par>
                                <p:cTn id="42" presetID="9"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par>
                                <p:cTn id="45" presetID="9"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dissolve">
                                      <p:cBhvr>
                                        <p:cTn id="47" dur="500"/>
                                        <p:tgtEl>
                                          <p:spTgt spid="36"/>
                                        </p:tgtEl>
                                      </p:cBhvr>
                                    </p:animEffect>
                                  </p:childTnLst>
                                </p:cTn>
                              </p:par>
                              <p:par>
                                <p:cTn id="48" presetID="9"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dissolve">
                                      <p:cBhvr>
                                        <p:cTn id="50" dur="500"/>
                                        <p:tgtEl>
                                          <p:spTgt spid="38"/>
                                        </p:tgtEl>
                                      </p:cBhvr>
                                    </p:animEffect>
                                  </p:childTnLst>
                                </p:cTn>
                              </p:par>
                              <p:par>
                                <p:cTn id="51" presetID="9"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dissolve">
                                      <p:cBhvr>
                                        <p:cTn id="53" dur="500"/>
                                        <p:tgtEl>
                                          <p:spTgt spid="40"/>
                                        </p:tgtEl>
                                      </p:cBhvr>
                                    </p:animEffect>
                                  </p:childTnLst>
                                </p:cTn>
                              </p:par>
                              <p:par>
                                <p:cTn id="54" presetID="9" presetClass="entr" presetSubtype="0"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dissolve">
                                      <p:cBhvr>
                                        <p:cTn id="56" dur="500"/>
                                        <p:tgtEl>
                                          <p:spTgt spid="41"/>
                                        </p:tgtEl>
                                      </p:cBhvr>
                                    </p:animEffect>
                                  </p:childTnLst>
                                </p:cTn>
                              </p:par>
                              <p:par>
                                <p:cTn id="57" presetID="9"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dissolve">
                                      <p:cBhvr>
                                        <p:cTn id="59" dur="500"/>
                                        <p:tgtEl>
                                          <p:spTgt spid="42"/>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dissolve">
                                      <p:cBhvr>
                                        <p:cTn id="62" dur="500"/>
                                        <p:tgtEl>
                                          <p:spTgt spid="12"/>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dissolve">
                                      <p:cBhvr>
                                        <p:cTn id="65" dur="500"/>
                                        <p:tgtEl>
                                          <p:spTgt spid="13"/>
                                        </p:tgtEl>
                                      </p:cBhvr>
                                    </p:animEffect>
                                  </p:childTnLst>
                                </p:cTn>
                              </p:par>
                              <p:par>
                                <p:cTn id="66" presetID="9" presetClass="entr" presetSubtype="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dissolve">
                                      <p:cBhvr>
                                        <p:cTn id="68" dur="500"/>
                                        <p:tgtEl>
                                          <p:spTgt spid="53"/>
                                        </p:tgtEl>
                                      </p:cBhvr>
                                    </p:animEffect>
                                  </p:childTnLst>
                                </p:cTn>
                              </p:par>
                              <p:par>
                                <p:cTn id="69" presetID="9" presetClass="entr" presetSubtype="0"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dissolve">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dissolve">
                                      <p:cBhvr>
                                        <p:cTn id="7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12" grpId="0" animBg="1"/>
      <p:bldP spid="13" grpId="0" animBg="1"/>
      <p:bldP spid="45" grpId="0"/>
      <p:bldP spid="39" grpId="0"/>
      <p:bldP spid="4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extLst>
              <p:ext uri="{D42A27DB-BD31-4B8C-83A1-F6EECF244321}">
                <p14:modId xmlns:p14="http://schemas.microsoft.com/office/powerpoint/2010/main" val="1356253816"/>
              </p:ext>
            </p:extLst>
          </p:nvPr>
        </p:nvGraphicFramePr>
        <p:xfrm>
          <a:off x="1122363" y="42494"/>
          <a:ext cx="3055937" cy="650352"/>
        </p:xfrm>
        <a:graphic>
          <a:graphicData uri="http://schemas.openxmlformats.org/presentationml/2006/ole">
            <mc:AlternateContent xmlns:mc="http://schemas.openxmlformats.org/markup-compatibility/2006">
              <mc:Choice xmlns:v="urn:schemas-microsoft-com:vml" Requires="v">
                <p:oleObj spid="_x0000_s1741391" name="Equation" r:id="rId4" imgW="1854200" imgH="393700" progId="Equation.DSMT4">
                  <p:embed/>
                </p:oleObj>
              </mc:Choice>
              <mc:Fallback>
                <p:oleObj name="Equation" r:id="rId4" imgW="1854200" imgH="393700" progId="Equation.DSMT4">
                  <p:embed/>
                  <p:pic>
                    <p:nvPicPr>
                      <p:cNvPr id="0" name=""/>
                      <p:cNvPicPr>
                        <a:picLocks noChangeAspect="1" noChangeArrowheads="1"/>
                      </p:cNvPicPr>
                      <p:nvPr/>
                    </p:nvPicPr>
                    <p:blipFill>
                      <a:blip r:embed="rId5"/>
                      <a:srcRect/>
                      <a:stretch>
                        <a:fillRect/>
                      </a:stretch>
                    </p:blipFill>
                    <p:spPr bwMode="auto">
                      <a:xfrm>
                        <a:off x="1122363" y="42494"/>
                        <a:ext cx="3055937" cy="650352"/>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116155" y="523506"/>
            <a:ext cx="133164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a:t>
            </a:r>
            <a:r>
              <a:rPr lang="en-US" sz="2000" dirty="0" err="1">
                <a:solidFill>
                  <a:srgbClr val="FF0000"/>
                </a:solidFill>
                <a:latin typeface="Apple Chancery"/>
                <a:cs typeface="Apple Chancery"/>
              </a:rPr>
              <a:t>con’t</a:t>
            </a:r>
            <a:r>
              <a:rPr lang="en-US" sz="2000" dirty="0">
                <a:solidFill>
                  <a:srgbClr val="FF0000"/>
                </a:solidFill>
                <a:latin typeface="Apple Chancery"/>
                <a:cs typeface="Apple Chancery"/>
              </a:rPr>
              <a:t>.</a:t>
            </a:r>
            <a:endParaRPr lang="en-US" sz="2000" dirty="0">
              <a:latin typeface="Times New Roman"/>
              <a:cs typeface="Times New Roman"/>
            </a:endParaRP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56.)</a:t>
            </a:r>
          </a:p>
        </p:txBody>
      </p:sp>
      <p:graphicFrame>
        <p:nvGraphicFramePr>
          <p:cNvPr id="63" name="Object 5"/>
          <p:cNvGraphicFramePr>
            <a:graphicFrameLocks noChangeAspect="1"/>
          </p:cNvGraphicFramePr>
          <p:nvPr>
            <p:extLst>
              <p:ext uri="{D42A27DB-BD31-4B8C-83A1-F6EECF244321}">
                <p14:modId xmlns:p14="http://schemas.microsoft.com/office/powerpoint/2010/main" val="3849208144"/>
              </p:ext>
            </p:extLst>
          </p:nvPr>
        </p:nvGraphicFramePr>
        <p:xfrm>
          <a:off x="6566574" y="4144861"/>
          <a:ext cx="431800" cy="290513"/>
        </p:xfrm>
        <a:graphic>
          <a:graphicData uri="http://schemas.openxmlformats.org/presentationml/2006/ole">
            <mc:AlternateContent xmlns:mc="http://schemas.openxmlformats.org/markup-compatibility/2006">
              <mc:Choice xmlns:v="urn:schemas-microsoft-com:vml" Requires="v">
                <p:oleObj spid="_x0000_s1741392" name="Equation" r:id="rId6" imgW="241300" imgH="165100" progId="Equation.DSMT4">
                  <p:embed/>
                </p:oleObj>
              </mc:Choice>
              <mc:Fallback>
                <p:oleObj name="Equation" r:id="rId6" imgW="241300" imgH="165100" progId="Equation.DSMT4">
                  <p:embed/>
                  <p:pic>
                    <p:nvPicPr>
                      <p:cNvPr id="0" name=""/>
                      <p:cNvPicPr>
                        <a:picLocks noChangeAspect="1" noChangeArrowheads="1"/>
                      </p:cNvPicPr>
                      <p:nvPr/>
                    </p:nvPicPr>
                    <p:blipFill>
                      <a:blip r:embed="rId7"/>
                      <a:srcRect/>
                      <a:stretch>
                        <a:fillRect/>
                      </a:stretch>
                    </p:blipFill>
                    <p:spPr bwMode="auto">
                      <a:xfrm>
                        <a:off x="6566574" y="4144861"/>
                        <a:ext cx="431800" cy="29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5" name="Object 5"/>
          <p:cNvGraphicFramePr>
            <a:graphicFrameLocks noChangeAspect="1"/>
          </p:cNvGraphicFramePr>
          <p:nvPr>
            <p:extLst>
              <p:ext uri="{D42A27DB-BD31-4B8C-83A1-F6EECF244321}">
                <p14:modId xmlns:p14="http://schemas.microsoft.com/office/powerpoint/2010/main" val="610439239"/>
              </p:ext>
            </p:extLst>
          </p:nvPr>
        </p:nvGraphicFramePr>
        <p:xfrm>
          <a:off x="7856794" y="3485354"/>
          <a:ext cx="182562" cy="288925"/>
        </p:xfrm>
        <a:graphic>
          <a:graphicData uri="http://schemas.openxmlformats.org/presentationml/2006/ole">
            <mc:AlternateContent xmlns:mc="http://schemas.openxmlformats.org/markup-compatibility/2006">
              <mc:Choice xmlns:v="urn:schemas-microsoft-com:vml" Requires="v">
                <p:oleObj spid="_x0000_s1741393" name="Equation" r:id="rId8" imgW="101600" imgH="165100" progId="Equation.DSMT4">
                  <p:embed/>
                </p:oleObj>
              </mc:Choice>
              <mc:Fallback>
                <p:oleObj name="Equation" r:id="rId8" imgW="101600" imgH="165100" progId="Equation.DSMT4">
                  <p:embed/>
                  <p:pic>
                    <p:nvPicPr>
                      <p:cNvPr id="0" name=""/>
                      <p:cNvPicPr>
                        <a:picLocks noChangeAspect="1" noChangeArrowheads="1"/>
                      </p:cNvPicPr>
                      <p:nvPr/>
                    </p:nvPicPr>
                    <p:blipFill>
                      <a:blip r:embed="rId9"/>
                      <a:srcRect/>
                      <a:stretch>
                        <a:fillRect/>
                      </a:stretch>
                    </p:blipFill>
                    <p:spPr bwMode="auto">
                      <a:xfrm>
                        <a:off x="7856794" y="3485354"/>
                        <a:ext cx="182562" cy="288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7" name="Object 5"/>
          <p:cNvGraphicFramePr>
            <a:graphicFrameLocks noChangeAspect="1"/>
          </p:cNvGraphicFramePr>
          <p:nvPr>
            <p:extLst>
              <p:ext uri="{D42A27DB-BD31-4B8C-83A1-F6EECF244321}">
                <p14:modId xmlns:p14="http://schemas.microsoft.com/office/powerpoint/2010/main" val="1751617968"/>
              </p:ext>
            </p:extLst>
          </p:nvPr>
        </p:nvGraphicFramePr>
        <p:xfrm>
          <a:off x="7531774" y="3911498"/>
          <a:ext cx="295275" cy="268288"/>
        </p:xfrm>
        <a:graphic>
          <a:graphicData uri="http://schemas.openxmlformats.org/presentationml/2006/ole">
            <mc:AlternateContent xmlns:mc="http://schemas.openxmlformats.org/markup-compatibility/2006">
              <mc:Choice xmlns:v="urn:schemas-microsoft-com:vml" Requires="v">
                <p:oleObj spid="_x0000_s1741394" name="Equation" r:id="rId10" imgW="165100" imgH="152400" progId="Equation.DSMT4">
                  <p:embed/>
                </p:oleObj>
              </mc:Choice>
              <mc:Fallback>
                <p:oleObj name="Equation" r:id="rId10" imgW="165100" imgH="152400" progId="Equation.DSMT4">
                  <p:embed/>
                  <p:pic>
                    <p:nvPicPr>
                      <p:cNvPr id="0" name=""/>
                      <p:cNvPicPr>
                        <a:picLocks noChangeAspect="1" noChangeArrowheads="1"/>
                      </p:cNvPicPr>
                      <p:nvPr/>
                    </p:nvPicPr>
                    <p:blipFill>
                      <a:blip r:embed="rId11"/>
                      <a:srcRect/>
                      <a:stretch>
                        <a:fillRect/>
                      </a:stretch>
                    </p:blipFill>
                    <p:spPr bwMode="auto">
                      <a:xfrm>
                        <a:off x="7531774" y="3911498"/>
                        <a:ext cx="295275" cy="268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 name="Oval 61"/>
          <p:cNvSpPr>
            <a:spLocks/>
          </p:cNvSpPr>
          <p:nvPr/>
        </p:nvSpPr>
        <p:spPr bwMode="auto">
          <a:xfrm>
            <a:off x="6221650" y="2084061"/>
            <a:ext cx="1618952" cy="1619011"/>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cxnSp>
        <p:nvCxnSpPr>
          <p:cNvPr id="64" name="Straight Arrow Connector 63"/>
          <p:cNvCxnSpPr/>
          <p:nvPr/>
        </p:nvCxnSpPr>
        <p:spPr>
          <a:xfrm flipH="1" flipV="1">
            <a:off x="7349616" y="3687926"/>
            <a:ext cx="277545" cy="7930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7054915" y="2893477"/>
            <a:ext cx="0" cy="172890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7101475" y="3335298"/>
            <a:ext cx="1141876" cy="4220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 Box 5"/>
          <p:cNvSpPr txBox="1">
            <a:spLocks/>
          </p:cNvSpPr>
          <p:nvPr/>
        </p:nvSpPr>
        <p:spPr bwMode="auto">
          <a:xfrm>
            <a:off x="474109" y="965182"/>
            <a:ext cx="472043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Times New Roman"/>
                <a:cs typeface="Times New Roman"/>
              </a:rPr>
              <a:t>Dealing with the </a:t>
            </a:r>
            <a:r>
              <a:rPr lang="en-US" sz="2000" dirty="0">
                <a:solidFill>
                  <a:srgbClr val="FF0000"/>
                </a:solidFill>
                <a:latin typeface="Times New Roman"/>
                <a:cs typeface="Times New Roman"/>
              </a:rPr>
              <a:t>rotational motion</a:t>
            </a:r>
            <a:r>
              <a:rPr lang="en-US" sz="2000" dirty="0">
                <a:solidFill>
                  <a:schemeClr val="tx1"/>
                </a:solidFill>
                <a:latin typeface="Times New Roman"/>
                <a:cs typeface="Times New Roman"/>
              </a:rPr>
              <a:t>:</a:t>
            </a:r>
          </a:p>
        </p:txBody>
      </p:sp>
      <p:sp>
        <p:nvSpPr>
          <p:cNvPr id="39" name="Text Box 5"/>
          <p:cNvSpPr txBox="1">
            <a:spLocks/>
          </p:cNvSpPr>
          <p:nvPr/>
        </p:nvSpPr>
        <p:spPr bwMode="auto">
          <a:xfrm>
            <a:off x="703262" y="1405854"/>
            <a:ext cx="5189538" cy="1621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chemeClr val="tx1"/>
                </a:solidFill>
                <a:latin typeface="Times New Roman"/>
                <a:cs typeface="Times New Roman"/>
              </a:rPr>
              <a:t>According to the </a:t>
            </a:r>
            <a:r>
              <a:rPr lang="en-US" sz="2000" i="1" dirty="0">
                <a:solidFill>
                  <a:srgbClr val="0000FF"/>
                </a:solidFill>
                <a:latin typeface="Times New Roman"/>
                <a:cs typeface="Times New Roman"/>
              </a:rPr>
              <a:t>rotational version </a:t>
            </a:r>
            <a:r>
              <a:rPr lang="en-US" sz="2000" dirty="0">
                <a:solidFill>
                  <a:schemeClr val="tx1"/>
                </a:solidFill>
                <a:latin typeface="Times New Roman"/>
                <a:cs typeface="Times New Roman"/>
              </a:rPr>
              <a:t>of </a:t>
            </a:r>
            <a:r>
              <a:rPr lang="en-US" sz="2000" dirty="0">
                <a:solidFill>
                  <a:srgbClr val="FF0000"/>
                </a:solidFill>
                <a:latin typeface="Times New Roman"/>
                <a:cs typeface="Times New Roman"/>
              </a:rPr>
              <a:t>Newton’s Second, </a:t>
            </a:r>
            <a:r>
              <a:rPr lang="en-US" sz="2000" dirty="0">
                <a:solidFill>
                  <a:schemeClr val="tx1"/>
                </a:solidFill>
                <a:latin typeface="Times New Roman"/>
                <a:cs typeface="Times New Roman"/>
              </a:rPr>
              <a:t>the</a:t>
            </a:r>
            <a:r>
              <a:rPr lang="en-US" sz="2000" dirty="0">
                <a:solidFill>
                  <a:srgbClr val="0000FF"/>
                </a:solidFill>
                <a:latin typeface="Times New Roman"/>
                <a:cs typeface="Times New Roman"/>
              </a:rPr>
              <a:t> sum of the torques </a:t>
            </a:r>
            <a:r>
              <a:rPr lang="en-US" sz="2000" dirty="0">
                <a:solidFill>
                  <a:schemeClr val="tx1"/>
                </a:solidFill>
                <a:latin typeface="Times New Roman"/>
                <a:cs typeface="Times New Roman"/>
              </a:rPr>
              <a:t>about the </a:t>
            </a:r>
            <a:r>
              <a:rPr lang="en-US" sz="2000" i="1" dirty="0">
                <a:solidFill>
                  <a:srgbClr val="0000FF"/>
                </a:solidFill>
                <a:latin typeface="Times New Roman"/>
                <a:cs typeface="Times New Roman"/>
              </a:rPr>
              <a:t>center of mass </a:t>
            </a:r>
            <a:r>
              <a:rPr lang="en-US" sz="2000" dirty="0">
                <a:latin typeface="Times New Roman"/>
                <a:cs typeface="Times New Roman"/>
              </a:rPr>
              <a:t>will equal the </a:t>
            </a:r>
            <a:r>
              <a:rPr lang="en-US" sz="2000" i="1" dirty="0">
                <a:solidFill>
                  <a:srgbClr val="FF0000"/>
                </a:solidFill>
                <a:latin typeface="Times New Roman"/>
                <a:cs typeface="Times New Roman"/>
              </a:rPr>
              <a:t>moment of inertia </a:t>
            </a:r>
            <a:r>
              <a:rPr lang="en-US" sz="2000" dirty="0">
                <a:solidFill>
                  <a:srgbClr val="0000FF"/>
                </a:solidFill>
                <a:latin typeface="Times New Roman"/>
                <a:cs typeface="Times New Roman"/>
              </a:rPr>
              <a:t>about the center of mass </a:t>
            </a:r>
            <a:r>
              <a:rPr lang="en-US" sz="2000" dirty="0">
                <a:solidFill>
                  <a:srgbClr val="008000"/>
                </a:solidFill>
                <a:latin typeface="Times New Roman"/>
                <a:cs typeface="Times New Roman"/>
              </a:rPr>
              <a:t>times </a:t>
            </a:r>
            <a:r>
              <a:rPr lang="en-US" sz="2000" dirty="0">
                <a:latin typeface="Times New Roman"/>
                <a:cs typeface="Times New Roman"/>
              </a:rPr>
              <a:t>the </a:t>
            </a:r>
            <a:r>
              <a:rPr lang="en-US" sz="2000" dirty="0">
                <a:solidFill>
                  <a:srgbClr val="FF0000"/>
                </a:solidFill>
                <a:latin typeface="Times New Roman"/>
                <a:cs typeface="Times New Roman"/>
              </a:rPr>
              <a:t>angular acceleration </a:t>
            </a:r>
            <a:r>
              <a:rPr lang="en-US" sz="2000" dirty="0">
                <a:latin typeface="Times New Roman"/>
                <a:cs typeface="Times New Roman"/>
              </a:rPr>
              <a:t>of the body </a:t>
            </a:r>
            <a:r>
              <a:rPr lang="en-US" sz="2000" dirty="0">
                <a:solidFill>
                  <a:srgbClr val="0000FF"/>
                </a:solidFill>
                <a:latin typeface="Times New Roman"/>
                <a:cs typeface="Times New Roman"/>
              </a:rPr>
              <a:t>about the center of mass</a:t>
            </a:r>
            <a:r>
              <a:rPr lang="en-US" sz="2000" dirty="0">
                <a:latin typeface="Times New Roman"/>
                <a:cs typeface="Times New Roman"/>
              </a:rPr>
              <a:t>.  </a:t>
            </a:r>
          </a:p>
        </p:txBody>
      </p:sp>
      <p:sp>
        <p:nvSpPr>
          <p:cNvPr id="43" name="Text Box 5"/>
          <p:cNvSpPr txBox="1">
            <a:spLocks/>
          </p:cNvSpPr>
          <p:nvPr/>
        </p:nvSpPr>
        <p:spPr bwMode="auto">
          <a:xfrm>
            <a:off x="703262" y="3124639"/>
            <a:ext cx="5189537"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Times New Roman"/>
                <a:cs typeface="Times New Roman"/>
              </a:rPr>
              <a:t>A dressed down </a:t>
            </a:r>
            <a:r>
              <a:rPr lang="en-US" sz="2000" dirty="0" err="1">
                <a:solidFill>
                  <a:srgbClr val="FF0000"/>
                </a:solidFill>
                <a:latin typeface="Times New Roman"/>
                <a:cs typeface="Times New Roman"/>
              </a:rPr>
              <a:t>f.b.d</a:t>
            </a:r>
            <a:r>
              <a:rPr lang="en-US" sz="2000" dirty="0">
                <a:solidFill>
                  <a:srgbClr val="FF0000"/>
                </a:solidFill>
                <a:latin typeface="Times New Roman"/>
                <a:cs typeface="Times New Roman"/>
              </a:rPr>
              <a:t>.</a:t>
            </a:r>
            <a:r>
              <a:rPr lang="en-US" sz="2000" dirty="0">
                <a:solidFill>
                  <a:schemeClr val="tx1"/>
                </a:solidFill>
                <a:latin typeface="Times New Roman"/>
                <a:cs typeface="Times New Roman"/>
              </a:rPr>
              <a:t> showing the </a:t>
            </a:r>
            <a:r>
              <a:rPr lang="en-US" sz="2000" dirty="0">
                <a:solidFill>
                  <a:srgbClr val="FF0000"/>
                </a:solidFill>
                <a:latin typeface="Times New Roman"/>
                <a:cs typeface="Times New Roman"/>
              </a:rPr>
              <a:t>forces</a:t>
            </a:r>
            <a:r>
              <a:rPr lang="en-US" sz="2000" dirty="0">
                <a:solidFill>
                  <a:schemeClr val="tx1"/>
                </a:solidFill>
                <a:latin typeface="Times New Roman"/>
                <a:cs typeface="Times New Roman"/>
              </a:rPr>
              <a:t> without axes or components allowing us to identify any </a:t>
            </a:r>
            <a:r>
              <a:rPr lang="en-US" sz="2000" i="1" dirty="0">
                <a:solidFill>
                  <a:schemeClr val="tx1"/>
                </a:solidFill>
                <a:latin typeface="Times New Roman"/>
                <a:cs typeface="Times New Roman"/>
              </a:rPr>
              <a:t>   </a:t>
            </a:r>
            <a:r>
              <a:rPr lang="en-US" sz="2000" dirty="0">
                <a:solidFill>
                  <a:schemeClr val="tx1"/>
                </a:solidFill>
                <a:latin typeface="Times New Roman"/>
                <a:cs typeface="Times New Roman"/>
              </a:rPr>
              <a:t>vectors and     quantities.  With those, the torque summation yields:</a:t>
            </a:r>
          </a:p>
        </p:txBody>
      </p:sp>
      <p:graphicFrame>
        <p:nvGraphicFramePr>
          <p:cNvPr id="29" name="Object 28"/>
          <p:cNvGraphicFramePr>
            <a:graphicFrameLocks noChangeAspect="1"/>
          </p:cNvGraphicFramePr>
          <p:nvPr>
            <p:extLst>
              <p:ext uri="{D42A27DB-BD31-4B8C-83A1-F6EECF244321}">
                <p14:modId xmlns:p14="http://schemas.microsoft.com/office/powerpoint/2010/main" val="3623486950"/>
              </p:ext>
            </p:extLst>
          </p:nvPr>
        </p:nvGraphicFramePr>
        <p:xfrm>
          <a:off x="2029858" y="3782809"/>
          <a:ext cx="204787" cy="296862"/>
        </p:xfrm>
        <a:graphic>
          <a:graphicData uri="http://schemas.openxmlformats.org/presentationml/2006/ole">
            <mc:AlternateContent xmlns:mc="http://schemas.openxmlformats.org/markup-compatibility/2006">
              <mc:Choice xmlns:v="urn:schemas-microsoft-com:vml" Requires="v">
                <p:oleObj spid="_x0000_s1741395" name="Equation" r:id="rId12" imgW="114300" imgH="165100" progId="Equation.DSMT4">
                  <p:embed/>
                </p:oleObj>
              </mc:Choice>
              <mc:Fallback>
                <p:oleObj name="Equation" r:id="rId12" imgW="114300" imgH="165100" progId="Equation.DSMT4">
                  <p:embed/>
                  <p:pic>
                    <p:nvPicPr>
                      <p:cNvPr id="0" name=""/>
                      <p:cNvPicPr/>
                      <p:nvPr/>
                    </p:nvPicPr>
                    <p:blipFill>
                      <a:blip r:embed="rId13"/>
                      <a:stretch>
                        <a:fillRect/>
                      </a:stretch>
                    </p:blipFill>
                    <p:spPr>
                      <a:xfrm>
                        <a:off x="2029858" y="3782809"/>
                        <a:ext cx="204787" cy="296862"/>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948179832"/>
              </p:ext>
            </p:extLst>
          </p:nvPr>
        </p:nvGraphicFramePr>
        <p:xfrm>
          <a:off x="3473450" y="3779634"/>
          <a:ext cx="273050" cy="365125"/>
        </p:xfrm>
        <a:graphic>
          <a:graphicData uri="http://schemas.openxmlformats.org/presentationml/2006/ole">
            <mc:AlternateContent xmlns:mc="http://schemas.openxmlformats.org/markup-compatibility/2006">
              <mc:Choice xmlns:v="urn:schemas-microsoft-com:vml" Requires="v">
                <p:oleObj spid="_x0000_s1741396" name="Equation" r:id="rId14" imgW="152400" imgH="203200" progId="Equation.DSMT4">
                  <p:embed/>
                </p:oleObj>
              </mc:Choice>
              <mc:Fallback>
                <p:oleObj name="Equation" r:id="rId14" imgW="152400" imgH="203200" progId="Equation.DSMT4">
                  <p:embed/>
                  <p:pic>
                    <p:nvPicPr>
                      <p:cNvPr id="0" name=""/>
                      <p:cNvPicPr/>
                      <p:nvPr/>
                    </p:nvPicPr>
                    <p:blipFill>
                      <a:blip r:embed="rId15"/>
                      <a:stretch>
                        <a:fillRect/>
                      </a:stretch>
                    </p:blipFill>
                    <p:spPr>
                      <a:xfrm>
                        <a:off x="3473450" y="3779634"/>
                        <a:ext cx="273050" cy="36512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247272835"/>
              </p:ext>
            </p:extLst>
          </p:nvPr>
        </p:nvGraphicFramePr>
        <p:xfrm>
          <a:off x="1896269" y="4553145"/>
          <a:ext cx="3700462" cy="1868487"/>
        </p:xfrm>
        <a:graphic>
          <a:graphicData uri="http://schemas.openxmlformats.org/presentationml/2006/ole">
            <mc:AlternateContent xmlns:mc="http://schemas.openxmlformats.org/markup-compatibility/2006">
              <mc:Choice xmlns:v="urn:schemas-microsoft-com:vml" Requires="v">
                <p:oleObj spid="_x0000_s1741397" name="Equation" r:id="rId16" imgW="2070100" imgH="1041400" progId="Equation.DSMT4">
                  <p:embed/>
                </p:oleObj>
              </mc:Choice>
              <mc:Fallback>
                <p:oleObj name="Equation" r:id="rId16" imgW="2070100" imgH="1041400" progId="Equation.DSMT4">
                  <p:embed/>
                  <p:pic>
                    <p:nvPicPr>
                      <p:cNvPr id="0" name=""/>
                      <p:cNvPicPr/>
                      <p:nvPr/>
                    </p:nvPicPr>
                    <p:blipFill>
                      <a:blip r:embed="rId17"/>
                      <a:stretch>
                        <a:fillRect/>
                      </a:stretch>
                    </p:blipFill>
                    <p:spPr>
                      <a:xfrm>
                        <a:off x="1896269" y="4553145"/>
                        <a:ext cx="3700462" cy="1868487"/>
                      </a:xfrm>
                      <a:prstGeom prst="rect">
                        <a:avLst/>
                      </a:prstGeom>
                    </p:spPr>
                  </p:pic>
                </p:oleObj>
              </mc:Fallback>
            </mc:AlternateContent>
          </a:graphicData>
        </a:graphic>
      </p:graphicFrame>
      <p:cxnSp>
        <p:nvCxnSpPr>
          <p:cNvPr id="33" name="Straight Arrow Connector 32"/>
          <p:cNvCxnSpPr/>
          <p:nvPr/>
        </p:nvCxnSpPr>
        <p:spPr>
          <a:xfrm>
            <a:off x="7072071" y="2910020"/>
            <a:ext cx="249479" cy="72218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5" name="Object 5"/>
          <p:cNvGraphicFramePr>
            <a:graphicFrameLocks noChangeAspect="1"/>
          </p:cNvGraphicFramePr>
          <p:nvPr>
            <p:extLst>
              <p:ext uri="{D42A27DB-BD31-4B8C-83A1-F6EECF244321}">
                <p14:modId xmlns:p14="http://schemas.microsoft.com/office/powerpoint/2010/main" val="3465558231"/>
              </p:ext>
            </p:extLst>
          </p:nvPr>
        </p:nvGraphicFramePr>
        <p:xfrm>
          <a:off x="7918450" y="2682875"/>
          <a:ext cx="796925" cy="422275"/>
        </p:xfrm>
        <a:graphic>
          <a:graphicData uri="http://schemas.openxmlformats.org/presentationml/2006/ole">
            <mc:AlternateContent xmlns:mc="http://schemas.openxmlformats.org/markup-compatibility/2006">
              <mc:Choice xmlns:v="urn:schemas-microsoft-com:vml" Requires="v">
                <p:oleObj spid="_x0000_s1741398" name="Equation" r:id="rId18" imgW="444500" imgH="241300" progId="Equation.DSMT4">
                  <p:embed/>
                </p:oleObj>
              </mc:Choice>
              <mc:Fallback>
                <p:oleObj name="Equation" r:id="rId18" imgW="444500" imgH="241300" progId="Equation.DSMT4">
                  <p:embed/>
                  <p:pic>
                    <p:nvPicPr>
                      <p:cNvPr id="0" name=""/>
                      <p:cNvPicPr>
                        <a:picLocks noChangeAspect="1" noChangeArrowheads="1"/>
                      </p:cNvPicPr>
                      <p:nvPr/>
                    </p:nvPicPr>
                    <p:blipFill>
                      <a:blip r:embed="rId19"/>
                      <a:srcRect/>
                      <a:stretch>
                        <a:fillRect/>
                      </a:stretch>
                    </p:blipFill>
                    <p:spPr bwMode="auto">
                      <a:xfrm>
                        <a:off x="7918450" y="2682875"/>
                        <a:ext cx="796925" cy="42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Freeform 2"/>
          <p:cNvSpPr/>
          <p:nvPr/>
        </p:nvSpPr>
        <p:spPr>
          <a:xfrm>
            <a:off x="7315200" y="2946400"/>
            <a:ext cx="584200" cy="431800"/>
          </a:xfrm>
          <a:custGeom>
            <a:avLst/>
            <a:gdLst>
              <a:gd name="connsiteX0" fmla="*/ 0 w 584200"/>
              <a:gd name="connsiteY0" fmla="*/ 431800 h 431800"/>
              <a:gd name="connsiteX1" fmla="*/ 254000 w 584200"/>
              <a:gd name="connsiteY1" fmla="*/ 342900 h 431800"/>
              <a:gd name="connsiteX2" fmla="*/ 76200 w 584200"/>
              <a:gd name="connsiteY2" fmla="*/ 203200 h 431800"/>
              <a:gd name="connsiteX3" fmla="*/ 584200 w 584200"/>
              <a:gd name="connsiteY3" fmla="*/ 0 h 431800"/>
            </a:gdLst>
            <a:ahLst/>
            <a:cxnLst>
              <a:cxn ang="0">
                <a:pos x="connsiteX0" y="connsiteY0"/>
              </a:cxn>
              <a:cxn ang="0">
                <a:pos x="connsiteX1" y="connsiteY1"/>
              </a:cxn>
              <a:cxn ang="0">
                <a:pos x="connsiteX2" y="connsiteY2"/>
              </a:cxn>
              <a:cxn ang="0">
                <a:pos x="connsiteX3" y="connsiteY3"/>
              </a:cxn>
            </a:cxnLst>
            <a:rect l="l" t="t" r="r" b="b"/>
            <a:pathLst>
              <a:path w="584200" h="431800">
                <a:moveTo>
                  <a:pt x="0" y="431800"/>
                </a:moveTo>
                <a:cubicBezTo>
                  <a:pt x="120650" y="406400"/>
                  <a:pt x="241300" y="381000"/>
                  <a:pt x="254000" y="342900"/>
                </a:cubicBezTo>
                <a:cubicBezTo>
                  <a:pt x="266700" y="304800"/>
                  <a:pt x="21167" y="260350"/>
                  <a:pt x="76200" y="203200"/>
                </a:cubicBezTo>
                <a:cubicBezTo>
                  <a:pt x="131233" y="146050"/>
                  <a:pt x="584200" y="0"/>
                  <a:pt x="584200" y="0"/>
                </a:cubicBezTo>
              </a:path>
            </a:pathLst>
          </a:custGeom>
          <a:ln w="12700" cmpd="sng">
            <a:solidFill>
              <a:srgbClr val="FF0000"/>
            </a:solidFill>
            <a:prstDash val="dash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Connector 36"/>
          <p:cNvCxnSpPr/>
          <p:nvPr/>
        </p:nvCxnSpPr>
        <p:spPr>
          <a:xfrm flipV="1">
            <a:off x="2468563" y="4921560"/>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3797300" y="5383564"/>
            <a:ext cx="120650" cy="200728"/>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69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par>
                                <p:cTn id="13" presetID="9"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dissolve">
                                      <p:cBhvr>
                                        <p:cTn id="18" dur="500"/>
                                        <p:tgtEl>
                                          <p:spTgt spid="43"/>
                                        </p:tgtEl>
                                      </p:cBhvr>
                                    </p:animEffect>
                                  </p:childTnLst>
                                </p:cTn>
                              </p:par>
                              <p:par>
                                <p:cTn id="19" presetID="9"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dissolve">
                                      <p:cBhvr>
                                        <p:cTn id="21" dur="500"/>
                                        <p:tgtEl>
                                          <p:spTgt spid="63"/>
                                        </p:tgtEl>
                                      </p:cBhvr>
                                    </p:animEffect>
                                  </p:childTnLst>
                                </p:cTn>
                              </p:par>
                              <p:par>
                                <p:cTn id="22" presetID="9"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dissolve">
                                      <p:cBhvr>
                                        <p:cTn id="24" dur="500"/>
                                        <p:tgtEl>
                                          <p:spTgt spid="65"/>
                                        </p:tgtEl>
                                      </p:cBhvr>
                                    </p:animEffect>
                                  </p:childTnLst>
                                </p:cTn>
                              </p:par>
                              <p:par>
                                <p:cTn id="25" presetID="9"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dissolve">
                                      <p:cBhvr>
                                        <p:cTn id="27" dur="500"/>
                                        <p:tgtEl>
                                          <p:spTgt spid="7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dissolve">
                                      <p:cBhvr>
                                        <p:cTn id="30" dur="500"/>
                                        <p:tgtEl>
                                          <p:spTgt spid="62"/>
                                        </p:tgtEl>
                                      </p:cBhvr>
                                    </p:animEffect>
                                  </p:childTnLst>
                                </p:cTn>
                              </p:par>
                              <p:par>
                                <p:cTn id="31" presetID="9"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dissolve">
                                      <p:cBhvr>
                                        <p:cTn id="33" dur="500"/>
                                        <p:tgtEl>
                                          <p:spTgt spid="64"/>
                                        </p:tgtEl>
                                      </p:cBhvr>
                                    </p:animEffect>
                                  </p:childTnLst>
                                </p:cTn>
                              </p:par>
                              <p:par>
                                <p:cTn id="34" presetID="9" presetClass="entr" presetSubtype="0"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dissolve">
                                      <p:cBhvr>
                                        <p:cTn id="36" dur="500"/>
                                        <p:tgtEl>
                                          <p:spTgt spid="66"/>
                                        </p:tgtEl>
                                      </p:cBhvr>
                                    </p:animEffect>
                                  </p:childTnLst>
                                </p:cTn>
                              </p:par>
                              <p:par>
                                <p:cTn id="37" presetID="9"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dissolve">
                                      <p:cBhvr>
                                        <p:cTn id="39" dur="500"/>
                                        <p:tgtEl>
                                          <p:spTgt spid="73"/>
                                        </p:tgtEl>
                                      </p:cBhvr>
                                    </p:animEffect>
                                  </p:childTnLst>
                                </p:cTn>
                              </p:par>
                              <p:par>
                                <p:cTn id="40" presetID="9"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ssolve">
                                      <p:cBhvr>
                                        <p:cTn id="42" dur="500"/>
                                        <p:tgtEl>
                                          <p:spTgt spid="33"/>
                                        </p:tgtEl>
                                      </p:cBhvr>
                                    </p:animEffect>
                                  </p:childTnLst>
                                </p:cTn>
                              </p:par>
                              <p:par>
                                <p:cTn id="43" presetID="9"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dissolve">
                                      <p:cBhvr>
                                        <p:cTn id="45" dur="500"/>
                                        <p:tgtEl>
                                          <p:spTgt spid="35"/>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dissolv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dissolve">
                                      <p:cBhvr>
                                        <p:cTn id="53" dur="500"/>
                                        <p:tgtEl>
                                          <p:spTgt spid="31"/>
                                        </p:tgtEl>
                                      </p:cBhvr>
                                    </p:animEffect>
                                  </p:childTnLst>
                                </p:cTn>
                              </p:par>
                              <p:par>
                                <p:cTn id="54" presetID="9"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dissolve">
                                      <p:cBhvr>
                                        <p:cTn id="56" dur="500"/>
                                        <p:tgtEl>
                                          <p:spTgt spid="37"/>
                                        </p:tgtEl>
                                      </p:cBhvr>
                                    </p:animEffect>
                                  </p:childTnLst>
                                </p:cTn>
                              </p:par>
                              <p:par>
                                <p:cTn id="57" presetID="9"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dissolve">
                                      <p:cBhvr>
                                        <p:cTn id="5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9" grpId="0"/>
      <p:bldP spid="43" grpId="0"/>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5" name="Text Box 5"/>
          <p:cNvSpPr txBox="1">
            <a:spLocks/>
          </p:cNvSpPr>
          <p:nvPr/>
        </p:nvSpPr>
        <p:spPr bwMode="auto">
          <a:xfrm>
            <a:off x="154255" y="802906"/>
            <a:ext cx="133164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a:t>
            </a:r>
            <a:r>
              <a:rPr lang="en-US" sz="2000" dirty="0" err="1">
                <a:solidFill>
                  <a:srgbClr val="FF0000"/>
                </a:solidFill>
                <a:latin typeface="Apple Chancery"/>
                <a:cs typeface="Apple Chancery"/>
              </a:rPr>
              <a:t>con’t</a:t>
            </a:r>
            <a:r>
              <a:rPr lang="en-US" sz="2000" dirty="0">
                <a:solidFill>
                  <a:srgbClr val="FF0000"/>
                </a:solidFill>
                <a:latin typeface="Apple Chancery"/>
                <a:cs typeface="Apple Chancery"/>
              </a:rPr>
              <a:t>.</a:t>
            </a:r>
            <a:endParaRPr lang="en-US" sz="2000" dirty="0">
              <a:latin typeface="Times New Roman"/>
              <a:cs typeface="Times New Roman"/>
            </a:endParaRP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57.)</a:t>
            </a:r>
          </a:p>
        </p:txBody>
      </p:sp>
      <p:sp>
        <p:nvSpPr>
          <p:cNvPr id="62" name="Oval 61"/>
          <p:cNvSpPr>
            <a:spLocks/>
          </p:cNvSpPr>
          <p:nvPr/>
        </p:nvSpPr>
        <p:spPr bwMode="auto">
          <a:xfrm>
            <a:off x="6297176" y="1068476"/>
            <a:ext cx="1618952" cy="1619011"/>
          </a:xfrm>
          <a:prstGeom prst="ellipse">
            <a:avLst/>
          </a:prstGeom>
          <a:solidFill>
            <a:srgbClr val="FFFF00">
              <a:alpha val="72000"/>
            </a:srgbClr>
          </a:solidFill>
          <a:ln w="19050" cmpd="sng">
            <a:solidFill>
              <a:srgbClr val="000000"/>
            </a:solidFill>
            <a:round/>
            <a:headEnd/>
            <a:tailEnd/>
          </a:ln>
        </p:spPr>
        <p:txBody>
          <a:bodyPr wrap="none" anchor="ctr"/>
          <a:lstStyle/>
          <a:p>
            <a:endParaRPr lang="en-US" kern="1200"/>
          </a:p>
        </p:txBody>
      </p:sp>
      <p:cxnSp>
        <p:nvCxnSpPr>
          <p:cNvPr id="21" name="Straight Connector 20"/>
          <p:cNvCxnSpPr/>
          <p:nvPr/>
        </p:nvCxnSpPr>
        <p:spPr>
          <a:xfrm flipV="1">
            <a:off x="6231531" y="2187459"/>
            <a:ext cx="2426077" cy="875116"/>
          </a:xfrm>
          <a:prstGeom prst="line">
            <a:avLst/>
          </a:prstGeom>
          <a:ln w="2857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30" name="Text Box 5"/>
          <p:cNvSpPr txBox="1">
            <a:spLocks/>
          </p:cNvSpPr>
          <p:nvPr/>
        </p:nvSpPr>
        <p:spPr bwMode="auto">
          <a:xfrm>
            <a:off x="461408" y="1320298"/>
            <a:ext cx="5337731"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Remembering that                  for a rolling object, </a:t>
            </a:r>
            <a:r>
              <a:rPr lang="en-US" sz="2000" i="1" dirty="0" err="1">
                <a:solidFill>
                  <a:srgbClr val="0000FF"/>
                </a:solidFill>
                <a:latin typeface="Times New Roman"/>
                <a:cs typeface="Times New Roman"/>
              </a:rPr>
              <a:t>Equ</a:t>
            </a:r>
            <a:r>
              <a:rPr lang="en-US" sz="2000" i="1" dirty="0">
                <a:solidFill>
                  <a:srgbClr val="0000FF"/>
                </a:solidFill>
                <a:latin typeface="Times New Roman"/>
                <a:cs typeface="Times New Roman"/>
              </a:rPr>
              <a:t>. B</a:t>
            </a:r>
            <a:r>
              <a:rPr lang="en-US" sz="2000" i="1" dirty="0">
                <a:latin typeface="Times New Roman"/>
                <a:cs typeface="Times New Roman"/>
              </a:rPr>
              <a:t> </a:t>
            </a:r>
            <a:r>
              <a:rPr lang="en-US" sz="2000" dirty="0">
                <a:latin typeface="Times New Roman"/>
                <a:cs typeface="Times New Roman"/>
              </a:rPr>
              <a:t>becomes:</a:t>
            </a:r>
          </a:p>
        </p:txBody>
      </p:sp>
      <p:graphicFrame>
        <p:nvGraphicFramePr>
          <p:cNvPr id="34" name="Object 33"/>
          <p:cNvGraphicFramePr>
            <a:graphicFrameLocks noChangeAspect="1"/>
          </p:cNvGraphicFramePr>
          <p:nvPr>
            <p:extLst>
              <p:ext uri="{D42A27DB-BD31-4B8C-83A1-F6EECF244321}">
                <p14:modId xmlns:p14="http://schemas.microsoft.com/office/powerpoint/2010/main" val="2090390337"/>
              </p:ext>
            </p:extLst>
          </p:nvPr>
        </p:nvGraphicFramePr>
        <p:xfrm>
          <a:off x="2457450" y="1372983"/>
          <a:ext cx="1160463" cy="365125"/>
        </p:xfrm>
        <a:graphic>
          <a:graphicData uri="http://schemas.openxmlformats.org/presentationml/2006/ole">
            <mc:AlternateContent xmlns:mc="http://schemas.openxmlformats.org/markup-compatibility/2006">
              <mc:Choice xmlns:v="urn:schemas-microsoft-com:vml" Requires="v">
                <p:oleObj spid="_x0000_s1673948" name="Equation" r:id="rId4" imgW="647700" imgH="203200" progId="Equation.DSMT4">
                  <p:embed/>
                </p:oleObj>
              </mc:Choice>
              <mc:Fallback>
                <p:oleObj name="Equation" r:id="rId4" imgW="647700" imgH="203200" progId="Equation.DSMT4">
                  <p:embed/>
                  <p:pic>
                    <p:nvPicPr>
                      <p:cNvPr id="0" name=""/>
                      <p:cNvPicPr/>
                      <p:nvPr/>
                    </p:nvPicPr>
                    <p:blipFill>
                      <a:blip r:embed="rId5"/>
                      <a:stretch>
                        <a:fillRect/>
                      </a:stretch>
                    </p:blipFill>
                    <p:spPr>
                      <a:xfrm>
                        <a:off x="2457450" y="1372983"/>
                        <a:ext cx="1160463" cy="365125"/>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333014636"/>
              </p:ext>
            </p:extLst>
          </p:nvPr>
        </p:nvGraphicFramePr>
        <p:xfrm>
          <a:off x="1519238" y="2179638"/>
          <a:ext cx="2794000" cy="1776412"/>
        </p:xfrm>
        <a:graphic>
          <a:graphicData uri="http://schemas.openxmlformats.org/presentationml/2006/ole">
            <mc:AlternateContent xmlns:mc="http://schemas.openxmlformats.org/markup-compatibility/2006">
              <mc:Choice xmlns:v="urn:schemas-microsoft-com:vml" Requires="v">
                <p:oleObj spid="_x0000_s1673949" name="Equation" r:id="rId6" imgW="1562100" imgH="990600" progId="Equation.DSMT4">
                  <p:embed/>
                </p:oleObj>
              </mc:Choice>
              <mc:Fallback>
                <p:oleObj name="Equation" r:id="rId6" imgW="1562100" imgH="990600" progId="Equation.DSMT4">
                  <p:embed/>
                  <p:pic>
                    <p:nvPicPr>
                      <p:cNvPr id="0" name=""/>
                      <p:cNvPicPr/>
                      <p:nvPr/>
                    </p:nvPicPr>
                    <p:blipFill>
                      <a:blip r:embed="rId7"/>
                      <a:stretch>
                        <a:fillRect/>
                      </a:stretch>
                    </p:blipFill>
                    <p:spPr>
                      <a:xfrm>
                        <a:off x="1519238" y="2179638"/>
                        <a:ext cx="2794000" cy="1776412"/>
                      </a:xfrm>
                      <a:prstGeom prst="rect">
                        <a:avLst/>
                      </a:prstGeom>
                    </p:spPr>
                  </p:pic>
                </p:oleObj>
              </mc:Fallback>
            </mc:AlternateContent>
          </a:graphicData>
        </a:graphic>
      </p:graphicFrame>
      <p:sp>
        <p:nvSpPr>
          <p:cNvPr id="37" name="Text Box 5"/>
          <p:cNvSpPr txBox="1">
            <a:spLocks/>
          </p:cNvSpPr>
          <p:nvPr/>
        </p:nvSpPr>
        <p:spPr bwMode="auto">
          <a:xfrm>
            <a:off x="461409" y="4038098"/>
            <a:ext cx="4999592"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Times New Roman"/>
                <a:cs typeface="Times New Roman"/>
              </a:rPr>
              <a:t>From </a:t>
            </a:r>
            <a:r>
              <a:rPr lang="en-US" sz="2000" i="1" dirty="0" err="1">
                <a:solidFill>
                  <a:srgbClr val="0000FF"/>
                </a:solidFill>
                <a:latin typeface="Times New Roman"/>
                <a:cs typeface="Times New Roman"/>
              </a:rPr>
              <a:t>Equ</a:t>
            </a:r>
            <a:r>
              <a:rPr lang="en-US" sz="2000" i="1" dirty="0">
                <a:solidFill>
                  <a:srgbClr val="0000FF"/>
                </a:solidFill>
                <a:latin typeface="Times New Roman"/>
                <a:cs typeface="Times New Roman"/>
              </a:rPr>
              <a:t>. A,</a:t>
            </a:r>
            <a:r>
              <a:rPr lang="en-US" sz="2000" dirty="0">
                <a:solidFill>
                  <a:srgbClr val="0000FF"/>
                </a:solidFill>
                <a:latin typeface="Times New Roman"/>
                <a:cs typeface="Times New Roman"/>
              </a:rPr>
              <a:t> </a:t>
            </a:r>
            <a:r>
              <a:rPr lang="en-US" sz="2000" dirty="0">
                <a:solidFill>
                  <a:schemeClr val="tx1"/>
                </a:solidFill>
                <a:latin typeface="Times New Roman"/>
                <a:cs typeface="Times New Roman"/>
              </a:rPr>
              <a:t>then:</a:t>
            </a:r>
            <a:endParaRPr lang="en-US" sz="2000" dirty="0">
              <a:latin typeface="Times New Roman"/>
              <a:cs typeface="Times New Roman"/>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3072588925"/>
              </p:ext>
            </p:extLst>
          </p:nvPr>
        </p:nvGraphicFramePr>
        <p:xfrm>
          <a:off x="2019300" y="4605338"/>
          <a:ext cx="4154488" cy="1576387"/>
        </p:xfrm>
        <a:graphic>
          <a:graphicData uri="http://schemas.openxmlformats.org/presentationml/2006/ole">
            <mc:AlternateContent xmlns:mc="http://schemas.openxmlformats.org/markup-compatibility/2006">
              <mc:Choice xmlns:v="urn:schemas-microsoft-com:vml" Requires="v">
                <p:oleObj spid="_x0000_s1673950" name="Equation" r:id="rId8" imgW="2324100" imgH="876300" progId="Equation.DSMT4">
                  <p:embed/>
                </p:oleObj>
              </mc:Choice>
              <mc:Fallback>
                <p:oleObj name="Equation" r:id="rId8" imgW="2324100" imgH="876300" progId="Equation.DSMT4">
                  <p:embed/>
                  <p:pic>
                    <p:nvPicPr>
                      <p:cNvPr id="0" name=""/>
                      <p:cNvPicPr/>
                      <p:nvPr/>
                    </p:nvPicPr>
                    <p:blipFill>
                      <a:blip r:embed="rId9"/>
                      <a:stretch>
                        <a:fillRect/>
                      </a:stretch>
                    </p:blipFill>
                    <p:spPr>
                      <a:xfrm>
                        <a:off x="2019300" y="4605338"/>
                        <a:ext cx="4154488" cy="1576387"/>
                      </a:xfrm>
                      <a:prstGeom prst="rect">
                        <a:avLst/>
                      </a:prstGeom>
                    </p:spPr>
                  </p:pic>
                </p:oleObj>
              </mc:Fallback>
            </mc:AlternateContent>
          </a:graphicData>
        </a:graphic>
      </p:graphicFrame>
      <p:graphicFrame>
        <p:nvGraphicFramePr>
          <p:cNvPr id="44" name="Object 2"/>
          <p:cNvGraphicFramePr>
            <a:graphicFrameLocks noChangeAspect="1"/>
          </p:cNvGraphicFramePr>
          <p:nvPr>
            <p:extLst>
              <p:ext uri="{D42A27DB-BD31-4B8C-83A1-F6EECF244321}">
                <p14:modId xmlns:p14="http://schemas.microsoft.com/office/powerpoint/2010/main" val="292654209"/>
              </p:ext>
            </p:extLst>
          </p:nvPr>
        </p:nvGraphicFramePr>
        <p:xfrm>
          <a:off x="1122363" y="42494"/>
          <a:ext cx="3055937" cy="650352"/>
        </p:xfrm>
        <a:graphic>
          <a:graphicData uri="http://schemas.openxmlformats.org/presentationml/2006/ole">
            <mc:AlternateContent xmlns:mc="http://schemas.openxmlformats.org/markup-compatibility/2006">
              <mc:Choice xmlns:v="urn:schemas-microsoft-com:vml" Requires="v">
                <p:oleObj spid="_x0000_s1673951" name="Equation" r:id="rId10" imgW="1854200" imgH="393700" progId="Equation.DSMT4">
                  <p:embed/>
                </p:oleObj>
              </mc:Choice>
              <mc:Fallback>
                <p:oleObj name="Equation" r:id="rId10" imgW="1854200" imgH="393700" progId="Equation.DSMT4">
                  <p:embed/>
                  <p:pic>
                    <p:nvPicPr>
                      <p:cNvPr id="0" name=""/>
                      <p:cNvPicPr>
                        <a:picLocks noChangeAspect="1" noChangeArrowheads="1"/>
                      </p:cNvPicPr>
                      <p:nvPr/>
                    </p:nvPicPr>
                    <p:blipFill>
                      <a:blip r:embed="rId11"/>
                      <a:srcRect/>
                      <a:stretch>
                        <a:fillRect/>
                      </a:stretch>
                    </p:blipFill>
                    <p:spPr bwMode="auto">
                      <a:xfrm>
                        <a:off x="1122363" y="42494"/>
                        <a:ext cx="3055937" cy="650352"/>
                      </a:xfrm>
                      <a:prstGeom prst="rect">
                        <a:avLst/>
                      </a:prstGeom>
                      <a:noFill/>
                      <a:ln>
                        <a:noFill/>
                      </a:ln>
                      <a:effectLst/>
                    </p:spPr>
                  </p:pic>
                </p:oleObj>
              </mc:Fallback>
            </mc:AlternateContent>
          </a:graphicData>
        </a:graphic>
      </p:graphicFrame>
      <p:cxnSp>
        <p:nvCxnSpPr>
          <p:cNvPr id="48" name="Straight Connector 47"/>
          <p:cNvCxnSpPr/>
          <p:nvPr/>
        </p:nvCxnSpPr>
        <p:spPr>
          <a:xfrm flipV="1">
            <a:off x="3314700" y="5032767"/>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209256" y="5032767"/>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5521326" y="5032767"/>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3798096" y="3030057"/>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3175793" y="2895913"/>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2" name="Object 5"/>
          <p:cNvGraphicFramePr>
            <a:graphicFrameLocks noChangeAspect="1"/>
          </p:cNvGraphicFramePr>
          <p:nvPr>
            <p:extLst>
              <p:ext uri="{D42A27DB-BD31-4B8C-83A1-F6EECF244321}">
                <p14:modId xmlns:p14="http://schemas.microsoft.com/office/powerpoint/2010/main" val="2289184941"/>
              </p:ext>
            </p:extLst>
          </p:nvPr>
        </p:nvGraphicFramePr>
        <p:xfrm>
          <a:off x="7351713" y="2687487"/>
          <a:ext cx="250825" cy="246063"/>
        </p:xfrm>
        <a:graphic>
          <a:graphicData uri="http://schemas.openxmlformats.org/presentationml/2006/ole">
            <mc:AlternateContent xmlns:mc="http://schemas.openxmlformats.org/markup-compatibility/2006">
              <mc:Choice xmlns:v="urn:schemas-microsoft-com:vml" Requires="v">
                <p:oleObj spid="_x0000_s1673952" name="Equation" r:id="rId12" imgW="139700" imgH="139700" progId="Equation.DSMT4">
                  <p:embed/>
                </p:oleObj>
              </mc:Choice>
              <mc:Fallback>
                <p:oleObj name="Equation" r:id="rId12" imgW="139700" imgH="139700" progId="Equation.DSMT4">
                  <p:embed/>
                  <p:pic>
                    <p:nvPicPr>
                      <p:cNvPr id="0" name=""/>
                      <p:cNvPicPr>
                        <a:picLocks noChangeAspect="1" noChangeArrowheads="1"/>
                      </p:cNvPicPr>
                      <p:nvPr/>
                    </p:nvPicPr>
                    <p:blipFill>
                      <a:blip r:embed="rId13"/>
                      <a:srcRect/>
                      <a:stretch>
                        <a:fillRect/>
                      </a:stretch>
                    </p:blipFill>
                    <p:spPr bwMode="auto">
                      <a:xfrm>
                        <a:off x="7351713" y="2687487"/>
                        <a:ext cx="250825"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15" name="Group 14"/>
          <p:cNvGrpSpPr/>
          <p:nvPr/>
        </p:nvGrpSpPr>
        <p:grpSpPr>
          <a:xfrm>
            <a:off x="6988175" y="2360900"/>
            <a:ext cx="785078" cy="711200"/>
            <a:chOff x="7029450" y="2351375"/>
            <a:chExt cx="785078" cy="711200"/>
          </a:xfrm>
        </p:grpSpPr>
        <p:sp>
          <p:nvSpPr>
            <p:cNvPr id="3" name="Arc 2"/>
            <p:cNvSpPr/>
            <p:nvPr/>
          </p:nvSpPr>
          <p:spPr>
            <a:xfrm>
              <a:off x="7103328" y="2351375"/>
              <a:ext cx="711200" cy="711200"/>
            </a:xfrm>
            <a:prstGeom prst="arc">
              <a:avLst>
                <a:gd name="adj1" fmla="val 8625838"/>
                <a:gd name="adj2" fmla="val 20641956"/>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 name="Straight Connector 4"/>
            <p:cNvCxnSpPr>
              <a:stCxn id="3" idx="0"/>
            </p:cNvCxnSpPr>
            <p:nvPr/>
          </p:nvCxnSpPr>
          <p:spPr>
            <a:xfrm flipV="1">
              <a:off x="7172105" y="2752725"/>
              <a:ext cx="6570" cy="16445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7029450" y="2819400"/>
              <a:ext cx="145940" cy="9777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8" name="Straight Arrow Connector 7"/>
          <p:cNvCxnSpPr/>
          <p:nvPr/>
        </p:nvCxnSpPr>
        <p:spPr>
          <a:xfrm flipH="1" flipV="1">
            <a:off x="7125553" y="1900382"/>
            <a:ext cx="264260" cy="731693"/>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6121400" y="1934600"/>
            <a:ext cx="952500" cy="3514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5"/>
          <p:cNvGraphicFramePr>
            <a:graphicFrameLocks noChangeAspect="1"/>
          </p:cNvGraphicFramePr>
          <p:nvPr>
            <p:extLst>
              <p:ext uri="{D42A27DB-BD31-4B8C-83A1-F6EECF244321}">
                <p14:modId xmlns:p14="http://schemas.microsoft.com/office/powerpoint/2010/main" val="4253043467"/>
              </p:ext>
            </p:extLst>
          </p:nvPr>
        </p:nvGraphicFramePr>
        <p:xfrm>
          <a:off x="7253288" y="1981200"/>
          <a:ext cx="273050" cy="268288"/>
        </p:xfrm>
        <a:graphic>
          <a:graphicData uri="http://schemas.openxmlformats.org/presentationml/2006/ole">
            <mc:AlternateContent xmlns:mc="http://schemas.openxmlformats.org/markup-compatibility/2006">
              <mc:Choice xmlns:v="urn:schemas-microsoft-com:vml" Requires="v">
                <p:oleObj spid="_x0000_s1673953" name="Equation" r:id="rId14" imgW="152400" imgH="152400" progId="Equation.DSMT4">
                  <p:embed/>
                </p:oleObj>
              </mc:Choice>
              <mc:Fallback>
                <p:oleObj name="Equation" r:id="rId14" imgW="152400" imgH="152400" progId="Equation.DSMT4">
                  <p:embed/>
                  <p:pic>
                    <p:nvPicPr>
                      <p:cNvPr id="0" name=""/>
                      <p:cNvPicPr>
                        <a:picLocks noChangeAspect="1" noChangeArrowheads="1"/>
                      </p:cNvPicPr>
                      <p:nvPr/>
                    </p:nvPicPr>
                    <p:blipFill>
                      <a:blip r:embed="rId15"/>
                      <a:srcRect/>
                      <a:stretch>
                        <a:fillRect/>
                      </a:stretch>
                    </p:blipFill>
                    <p:spPr bwMode="auto">
                      <a:xfrm>
                        <a:off x="7253288" y="1981200"/>
                        <a:ext cx="273050" cy="268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2" name="Object 5"/>
          <p:cNvGraphicFramePr>
            <a:graphicFrameLocks noChangeAspect="1"/>
          </p:cNvGraphicFramePr>
          <p:nvPr>
            <p:extLst>
              <p:ext uri="{D42A27DB-BD31-4B8C-83A1-F6EECF244321}">
                <p14:modId xmlns:p14="http://schemas.microsoft.com/office/powerpoint/2010/main" val="2069328351"/>
              </p:ext>
            </p:extLst>
          </p:nvPr>
        </p:nvGraphicFramePr>
        <p:xfrm>
          <a:off x="5907088" y="1668463"/>
          <a:ext cx="1092200" cy="357187"/>
        </p:xfrm>
        <a:graphic>
          <a:graphicData uri="http://schemas.openxmlformats.org/presentationml/2006/ole">
            <mc:AlternateContent xmlns:mc="http://schemas.openxmlformats.org/markup-compatibility/2006">
              <mc:Choice xmlns:v="urn:schemas-microsoft-com:vml" Requires="v">
                <p:oleObj spid="_x0000_s1673954" name="Equation" r:id="rId16" imgW="609600" imgH="203200" progId="Equation.DSMT4">
                  <p:embed/>
                </p:oleObj>
              </mc:Choice>
              <mc:Fallback>
                <p:oleObj name="Equation" r:id="rId16" imgW="609600" imgH="203200" progId="Equation.DSMT4">
                  <p:embed/>
                  <p:pic>
                    <p:nvPicPr>
                      <p:cNvPr id="0" name=""/>
                      <p:cNvPicPr>
                        <a:picLocks noChangeAspect="1" noChangeArrowheads="1"/>
                      </p:cNvPicPr>
                      <p:nvPr/>
                    </p:nvPicPr>
                    <p:blipFill>
                      <a:blip r:embed="rId17"/>
                      <a:srcRect/>
                      <a:stretch>
                        <a:fillRect/>
                      </a:stretch>
                    </p:blipFill>
                    <p:spPr bwMode="auto">
                      <a:xfrm>
                        <a:off x="5907088" y="1668463"/>
                        <a:ext cx="1092200" cy="357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78491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par>
                                <p:cTn id="23" presetID="9"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ssolve">
                                      <p:cBhvr>
                                        <p:cTn id="25" dur="500"/>
                                        <p:tgtEl>
                                          <p:spTgt spid="49"/>
                                        </p:tgtEl>
                                      </p:cBhvr>
                                    </p:animEffect>
                                  </p:childTnLst>
                                </p:cTn>
                              </p:par>
                              <p:par>
                                <p:cTn id="26" presetID="9"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dissolve">
                                      <p:cBhvr>
                                        <p:cTn id="28" dur="500"/>
                                        <p:tgtEl>
                                          <p:spTgt spid="52"/>
                                        </p:tgtEl>
                                      </p:cBhvr>
                                    </p:animEffect>
                                  </p:childTnLst>
                                </p:cTn>
                              </p:par>
                              <p:par>
                                <p:cTn id="29" presetID="9"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dissolv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dissolve">
                                      <p:cBhvr>
                                        <p:cTn id="39" dur="500"/>
                                        <p:tgtEl>
                                          <p:spTgt spid="35"/>
                                        </p:tgtEl>
                                      </p:cBhvr>
                                    </p:animEffect>
                                  </p:childTnLst>
                                </p:cTn>
                              </p:par>
                              <p:par>
                                <p:cTn id="40" presetID="9"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dissolve">
                                      <p:cBhvr>
                                        <p:cTn id="42" dur="500"/>
                                        <p:tgtEl>
                                          <p:spTgt spid="53"/>
                                        </p:tgtEl>
                                      </p:cBhvr>
                                    </p:animEffect>
                                  </p:childTnLst>
                                </p:cTn>
                              </p:par>
                              <p:par>
                                <p:cTn id="43" presetID="9"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dissolve">
                                      <p:cBhvr>
                                        <p:cTn id="45" dur="500"/>
                                        <p:tgtEl>
                                          <p:spTgt spid="54"/>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dissolve">
                                      <p:cBhvr>
                                        <p:cTn id="50" dur="500"/>
                                        <p:tgtEl>
                                          <p:spTgt spid="37"/>
                                        </p:tgtEl>
                                      </p:cBhvr>
                                    </p:animEffect>
                                  </p:childTnLst>
                                </p:cTn>
                              </p:par>
                              <p:par>
                                <p:cTn id="51" presetID="9"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dissolve">
                                      <p:cBhvr>
                                        <p:cTn id="53" dur="500"/>
                                        <p:tgtEl>
                                          <p:spTgt spid="39"/>
                                        </p:tgtEl>
                                      </p:cBhvr>
                                    </p:animEffect>
                                  </p:childTnLst>
                                </p:cTn>
                              </p:par>
                              <p:par>
                                <p:cTn id="54" presetID="9"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dissolve">
                                      <p:cBhvr>
                                        <p:cTn id="56" dur="500"/>
                                        <p:tgtEl>
                                          <p:spTgt spid="48"/>
                                        </p:tgtEl>
                                      </p:cBhvr>
                                    </p:animEffect>
                                  </p:childTnLst>
                                </p:cTn>
                              </p:par>
                              <p:par>
                                <p:cTn id="57" presetID="9"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dissolve">
                                      <p:cBhvr>
                                        <p:cTn id="59" dur="500"/>
                                        <p:tgtEl>
                                          <p:spTgt spid="50"/>
                                        </p:tgtEl>
                                      </p:cBhvr>
                                    </p:animEffect>
                                  </p:childTnLst>
                                </p:cTn>
                              </p:par>
                              <p:par>
                                <p:cTn id="60" presetID="9" presetClass="entr" presetSubtype="0" fill="hold"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dissolve">
                                      <p:cBhvr>
                                        <p:cTn id="6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0" grpId="0"/>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val 67"/>
          <p:cNvSpPr>
            <a:spLocks/>
          </p:cNvSpPr>
          <p:nvPr/>
        </p:nvSpPr>
        <p:spPr bwMode="auto">
          <a:xfrm>
            <a:off x="5715000" y="579666"/>
            <a:ext cx="2770823" cy="2770923"/>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cxnSp>
        <p:nvCxnSpPr>
          <p:cNvPr id="69" name="Straight Arrow Connector 68"/>
          <p:cNvCxnSpPr/>
          <p:nvPr/>
        </p:nvCxnSpPr>
        <p:spPr>
          <a:xfrm flipH="1" flipV="1">
            <a:off x="7645504" y="3324667"/>
            <a:ext cx="475015" cy="135730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7141126" y="1964975"/>
            <a:ext cx="0" cy="29590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7634273" y="2690019"/>
            <a:ext cx="1265009" cy="58384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7597137" y="3243473"/>
            <a:ext cx="74271" cy="74271"/>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H="1" flipV="1">
            <a:off x="7141126" y="1964975"/>
            <a:ext cx="471717" cy="1278498"/>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7133966" y="3279563"/>
            <a:ext cx="49852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137218" name="Object 2"/>
          <p:cNvGraphicFramePr>
            <a:graphicFrameLocks noChangeAspect="1"/>
          </p:cNvGraphicFramePr>
          <p:nvPr>
            <p:extLst>
              <p:ext uri="{D42A27DB-BD31-4B8C-83A1-F6EECF244321}">
                <p14:modId xmlns:p14="http://schemas.microsoft.com/office/powerpoint/2010/main" val="2766762206"/>
              </p:ext>
            </p:extLst>
          </p:nvPr>
        </p:nvGraphicFramePr>
        <p:xfrm>
          <a:off x="1122363" y="42494"/>
          <a:ext cx="3055937" cy="650352"/>
        </p:xfrm>
        <a:graphic>
          <a:graphicData uri="http://schemas.openxmlformats.org/presentationml/2006/ole">
            <mc:AlternateContent xmlns:mc="http://schemas.openxmlformats.org/markup-compatibility/2006">
              <mc:Choice xmlns:v="urn:schemas-microsoft-com:vml" Requires="v">
                <p:oleObj spid="_x0000_s1738390" name="Equation" r:id="rId4" imgW="1854200" imgH="393700" progId="Equation.DSMT4">
                  <p:embed/>
                </p:oleObj>
              </mc:Choice>
              <mc:Fallback>
                <p:oleObj name="Equation" r:id="rId4" imgW="1854200" imgH="393700" progId="Equation.DSMT4">
                  <p:embed/>
                  <p:pic>
                    <p:nvPicPr>
                      <p:cNvPr id="0" name=""/>
                      <p:cNvPicPr>
                        <a:picLocks noChangeAspect="1" noChangeArrowheads="1"/>
                      </p:cNvPicPr>
                      <p:nvPr/>
                    </p:nvPicPr>
                    <p:blipFill>
                      <a:blip r:embed="rId5"/>
                      <a:srcRect/>
                      <a:stretch>
                        <a:fillRect/>
                      </a:stretch>
                    </p:blipFill>
                    <p:spPr bwMode="auto">
                      <a:xfrm>
                        <a:off x="1122363" y="42494"/>
                        <a:ext cx="3055937" cy="650352"/>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116155" y="714006"/>
            <a:ext cx="133164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a:t>
            </a:r>
            <a:r>
              <a:rPr lang="en-US" sz="2000" dirty="0" err="1">
                <a:solidFill>
                  <a:srgbClr val="FF0000"/>
                </a:solidFill>
                <a:latin typeface="Apple Chancery"/>
                <a:cs typeface="Apple Chancery"/>
              </a:rPr>
              <a:t>con’t</a:t>
            </a:r>
            <a:r>
              <a:rPr lang="en-US" sz="2000" dirty="0">
                <a:solidFill>
                  <a:srgbClr val="FF0000"/>
                </a:solidFill>
                <a:latin typeface="Apple Chancery"/>
                <a:cs typeface="Apple Chancery"/>
              </a:rPr>
              <a:t>.</a:t>
            </a:r>
            <a:endParaRPr lang="en-US" sz="2000" dirty="0">
              <a:latin typeface="Times New Roman"/>
              <a:cs typeface="Times New Roman"/>
            </a:endParaRP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58.)</a:t>
            </a:r>
          </a:p>
        </p:txBody>
      </p:sp>
      <p:sp>
        <p:nvSpPr>
          <p:cNvPr id="78" name="Text Box 5"/>
          <p:cNvSpPr txBox="1">
            <a:spLocks/>
          </p:cNvSpPr>
          <p:nvPr/>
        </p:nvSpPr>
        <p:spPr bwMode="auto">
          <a:xfrm>
            <a:off x="397670" y="1104882"/>
            <a:ext cx="4720430" cy="2853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 second approach </a:t>
            </a:r>
            <a:r>
              <a:rPr lang="en-US" sz="2000" dirty="0">
                <a:latin typeface="Times New Roman"/>
                <a:cs typeface="Times New Roman"/>
              </a:rPr>
              <a:t>looks at the motion from an </a:t>
            </a:r>
            <a:r>
              <a:rPr lang="en-US" sz="2000" i="1" dirty="0">
                <a:solidFill>
                  <a:srgbClr val="FF0000"/>
                </a:solidFill>
                <a:latin typeface="Times New Roman"/>
                <a:cs typeface="Times New Roman"/>
              </a:rPr>
              <a:t>instantaneous fixed point at the point of contact </a:t>
            </a:r>
            <a:r>
              <a:rPr lang="en-US" sz="2000" dirty="0">
                <a:latin typeface="Times New Roman"/>
                <a:cs typeface="Times New Roman"/>
              </a:rPr>
              <a:t>perspective (remember, you can’t tell the difference between the motion of the two situations, instantaneously).  From that perspective, </a:t>
            </a:r>
            <a:r>
              <a:rPr lang="en-US" sz="2000" dirty="0">
                <a:solidFill>
                  <a:srgbClr val="FF0000"/>
                </a:solidFill>
                <a:latin typeface="Times New Roman"/>
                <a:cs typeface="Times New Roman"/>
              </a:rPr>
              <a:t>summing the torques about the contact point </a:t>
            </a:r>
            <a:r>
              <a:rPr lang="en-US" sz="2000" dirty="0">
                <a:latin typeface="Times New Roman"/>
                <a:cs typeface="Times New Roman"/>
              </a:rPr>
              <a:t>eliminates the </a:t>
            </a:r>
            <a:r>
              <a:rPr lang="en-US" sz="2000" i="1" dirty="0">
                <a:solidFill>
                  <a:srgbClr val="0000FF"/>
                </a:solidFill>
                <a:latin typeface="Times New Roman"/>
                <a:cs typeface="Times New Roman"/>
              </a:rPr>
              <a:t>normal</a:t>
            </a:r>
            <a:r>
              <a:rPr lang="en-US" sz="2000" dirty="0">
                <a:latin typeface="Times New Roman"/>
                <a:cs typeface="Times New Roman"/>
              </a:rPr>
              <a:t> and </a:t>
            </a:r>
            <a:r>
              <a:rPr lang="en-US" sz="2000" i="1" dirty="0">
                <a:solidFill>
                  <a:srgbClr val="0000FF"/>
                </a:solidFill>
                <a:latin typeface="Times New Roman"/>
                <a:cs typeface="Times New Roman"/>
              </a:rPr>
              <a:t>friction</a:t>
            </a:r>
            <a:r>
              <a:rPr lang="en-US" sz="2000" dirty="0">
                <a:solidFill>
                  <a:srgbClr val="0000FF"/>
                </a:solidFill>
                <a:latin typeface="Times New Roman"/>
                <a:cs typeface="Times New Roman"/>
              </a:rPr>
              <a:t> </a:t>
            </a:r>
            <a:r>
              <a:rPr lang="en-US" sz="2000" dirty="0">
                <a:latin typeface="Times New Roman"/>
                <a:cs typeface="Times New Roman"/>
              </a:rPr>
              <a:t>leaving only a torque due to </a:t>
            </a:r>
            <a:r>
              <a:rPr lang="en-US" sz="2000" i="1" dirty="0">
                <a:solidFill>
                  <a:srgbClr val="0000FF"/>
                </a:solidFill>
                <a:latin typeface="Times New Roman"/>
                <a:cs typeface="Times New Roman"/>
              </a:rPr>
              <a:t>gravity</a:t>
            </a:r>
            <a:r>
              <a:rPr lang="en-US" sz="2000" dirty="0">
                <a:latin typeface="Times New Roman"/>
                <a:cs typeface="Times New Roman"/>
              </a:rPr>
              <a:t>, and we can write:</a:t>
            </a:r>
          </a:p>
        </p:txBody>
      </p:sp>
      <p:graphicFrame>
        <p:nvGraphicFramePr>
          <p:cNvPr id="52" name="Object 51"/>
          <p:cNvGraphicFramePr>
            <a:graphicFrameLocks noChangeAspect="1"/>
          </p:cNvGraphicFramePr>
          <p:nvPr>
            <p:extLst>
              <p:ext uri="{D42A27DB-BD31-4B8C-83A1-F6EECF244321}">
                <p14:modId xmlns:p14="http://schemas.microsoft.com/office/powerpoint/2010/main" val="4114784499"/>
              </p:ext>
            </p:extLst>
          </p:nvPr>
        </p:nvGraphicFramePr>
        <p:xfrm>
          <a:off x="1879600" y="4127500"/>
          <a:ext cx="2724150" cy="1322388"/>
        </p:xfrm>
        <a:graphic>
          <a:graphicData uri="http://schemas.openxmlformats.org/presentationml/2006/ole">
            <mc:AlternateContent xmlns:mc="http://schemas.openxmlformats.org/markup-compatibility/2006">
              <mc:Choice xmlns:v="urn:schemas-microsoft-com:vml" Requires="v">
                <p:oleObj spid="_x0000_s1738391" name="Equation" r:id="rId6" imgW="1524000" imgH="736600" progId="Equation.DSMT4">
                  <p:embed/>
                </p:oleObj>
              </mc:Choice>
              <mc:Fallback>
                <p:oleObj name="Equation" r:id="rId6" imgW="1524000" imgH="736600" progId="Equation.DSMT4">
                  <p:embed/>
                  <p:pic>
                    <p:nvPicPr>
                      <p:cNvPr id="0" name=""/>
                      <p:cNvPicPr/>
                      <p:nvPr/>
                    </p:nvPicPr>
                    <p:blipFill>
                      <a:blip r:embed="rId7"/>
                      <a:stretch>
                        <a:fillRect/>
                      </a:stretch>
                    </p:blipFill>
                    <p:spPr>
                      <a:xfrm>
                        <a:off x="1879600" y="4127500"/>
                        <a:ext cx="2724150" cy="1322388"/>
                      </a:xfrm>
                      <a:prstGeom prst="rect">
                        <a:avLst/>
                      </a:prstGeom>
                    </p:spPr>
                  </p:pic>
                </p:oleObj>
              </mc:Fallback>
            </mc:AlternateContent>
          </a:graphicData>
        </a:graphic>
      </p:graphicFrame>
      <p:graphicFrame>
        <p:nvGraphicFramePr>
          <p:cNvPr id="59" name="Object 5"/>
          <p:cNvGraphicFramePr>
            <a:graphicFrameLocks noChangeAspect="1"/>
          </p:cNvGraphicFramePr>
          <p:nvPr>
            <p:extLst>
              <p:ext uri="{D42A27DB-BD31-4B8C-83A1-F6EECF244321}">
                <p14:modId xmlns:p14="http://schemas.microsoft.com/office/powerpoint/2010/main" val="2842802195"/>
              </p:ext>
            </p:extLst>
          </p:nvPr>
        </p:nvGraphicFramePr>
        <p:xfrm>
          <a:off x="6674402" y="4316251"/>
          <a:ext cx="431800" cy="290513"/>
        </p:xfrm>
        <a:graphic>
          <a:graphicData uri="http://schemas.openxmlformats.org/presentationml/2006/ole">
            <mc:AlternateContent xmlns:mc="http://schemas.openxmlformats.org/markup-compatibility/2006">
              <mc:Choice xmlns:v="urn:schemas-microsoft-com:vml" Requires="v">
                <p:oleObj spid="_x0000_s1738392" name="Equation" r:id="rId8" imgW="241300" imgH="165100" progId="Equation.DSMT4">
                  <p:embed/>
                </p:oleObj>
              </mc:Choice>
              <mc:Fallback>
                <p:oleObj name="Equation" r:id="rId8" imgW="241300" imgH="165100" progId="Equation.DSMT4">
                  <p:embed/>
                  <p:pic>
                    <p:nvPicPr>
                      <p:cNvPr id="0" name=""/>
                      <p:cNvPicPr>
                        <a:picLocks noChangeAspect="1" noChangeArrowheads="1"/>
                      </p:cNvPicPr>
                      <p:nvPr/>
                    </p:nvPicPr>
                    <p:blipFill>
                      <a:blip r:embed="rId9"/>
                      <a:srcRect/>
                      <a:stretch>
                        <a:fillRect/>
                      </a:stretch>
                    </p:blipFill>
                    <p:spPr bwMode="auto">
                      <a:xfrm>
                        <a:off x="6674402" y="4316251"/>
                        <a:ext cx="431800" cy="29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 name="Object 5"/>
          <p:cNvGraphicFramePr>
            <a:graphicFrameLocks noChangeAspect="1"/>
          </p:cNvGraphicFramePr>
          <p:nvPr>
            <p:extLst>
              <p:ext uri="{D42A27DB-BD31-4B8C-83A1-F6EECF244321}">
                <p14:modId xmlns:p14="http://schemas.microsoft.com/office/powerpoint/2010/main" val="2878359647"/>
              </p:ext>
            </p:extLst>
          </p:nvPr>
        </p:nvGraphicFramePr>
        <p:xfrm>
          <a:off x="8576069" y="2954548"/>
          <a:ext cx="182562" cy="288925"/>
        </p:xfrm>
        <a:graphic>
          <a:graphicData uri="http://schemas.openxmlformats.org/presentationml/2006/ole">
            <mc:AlternateContent xmlns:mc="http://schemas.openxmlformats.org/markup-compatibility/2006">
              <mc:Choice xmlns:v="urn:schemas-microsoft-com:vml" Requires="v">
                <p:oleObj spid="_x0000_s1738393" name="Equation" r:id="rId10" imgW="101600" imgH="165100" progId="Equation.DSMT4">
                  <p:embed/>
                </p:oleObj>
              </mc:Choice>
              <mc:Fallback>
                <p:oleObj name="Equation" r:id="rId10" imgW="101600" imgH="165100" progId="Equation.DSMT4">
                  <p:embed/>
                  <p:pic>
                    <p:nvPicPr>
                      <p:cNvPr id="0" name=""/>
                      <p:cNvPicPr>
                        <a:picLocks noChangeAspect="1" noChangeArrowheads="1"/>
                      </p:cNvPicPr>
                      <p:nvPr/>
                    </p:nvPicPr>
                    <p:blipFill>
                      <a:blip r:embed="rId11"/>
                      <a:srcRect/>
                      <a:stretch>
                        <a:fillRect/>
                      </a:stretch>
                    </p:blipFill>
                    <p:spPr bwMode="auto">
                      <a:xfrm>
                        <a:off x="8576069" y="2954548"/>
                        <a:ext cx="182562" cy="288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 name="Object 5"/>
          <p:cNvGraphicFramePr>
            <a:graphicFrameLocks noChangeAspect="1"/>
          </p:cNvGraphicFramePr>
          <p:nvPr>
            <p:extLst>
              <p:ext uri="{D42A27DB-BD31-4B8C-83A1-F6EECF244321}">
                <p14:modId xmlns:p14="http://schemas.microsoft.com/office/powerpoint/2010/main" val="3623535607"/>
              </p:ext>
            </p:extLst>
          </p:nvPr>
        </p:nvGraphicFramePr>
        <p:xfrm>
          <a:off x="8065618" y="4193220"/>
          <a:ext cx="295275" cy="268288"/>
        </p:xfrm>
        <a:graphic>
          <a:graphicData uri="http://schemas.openxmlformats.org/presentationml/2006/ole">
            <mc:AlternateContent xmlns:mc="http://schemas.openxmlformats.org/markup-compatibility/2006">
              <mc:Choice xmlns:v="urn:schemas-microsoft-com:vml" Requires="v">
                <p:oleObj spid="_x0000_s1738394" name="Equation" r:id="rId12" imgW="165100" imgH="152400" progId="Equation.DSMT4">
                  <p:embed/>
                </p:oleObj>
              </mc:Choice>
              <mc:Fallback>
                <p:oleObj name="Equation" r:id="rId12" imgW="165100" imgH="152400" progId="Equation.DSMT4">
                  <p:embed/>
                  <p:pic>
                    <p:nvPicPr>
                      <p:cNvPr id="0" name=""/>
                      <p:cNvPicPr>
                        <a:picLocks noChangeAspect="1" noChangeArrowheads="1"/>
                      </p:cNvPicPr>
                      <p:nvPr/>
                    </p:nvPicPr>
                    <p:blipFill>
                      <a:blip r:embed="rId13"/>
                      <a:srcRect/>
                      <a:stretch>
                        <a:fillRect/>
                      </a:stretch>
                    </p:blipFill>
                    <p:spPr bwMode="auto">
                      <a:xfrm>
                        <a:off x="8065618" y="4193220"/>
                        <a:ext cx="295275" cy="268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 name="Object 5"/>
          <p:cNvGraphicFramePr>
            <a:graphicFrameLocks noChangeAspect="1"/>
          </p:cNvGraphicFramePr>
          <p:nvPr>
            <p:extLst>
              <p:ext uri="{D42A27DB-BD31-4B8C-83A1-F6EECF244321}">
                <p14:modId xmlns:p14="http://schemas.microsoft.com/office/powerpoint/2010/main" val="617344484"/>
              </p:ext>
            </p:extLst>
          </p:nvPr>
        </p:nvGraphicFramePr>
        <p:xfrm>
          <a:off x="7470189" y="2447925"/>
          <a:ext cx="204788" cy="288925"/>
        </p:xfrm>
        <a:graphic>
          <a:graphicData uri="http://schemas.openxmlformats.org/presentationml/2006/ole">
            <mc:AlternateContent xmlns:mc="http://schemas.openxmlformats.org/markup-compatibility/2006">
              <mc:Choice xmlns:v="urn:schemas-microsoft-com:vml" Requires="v">
                <p:oleObj spid="_x0000_s1738395" name="Equation" r:id="rId14" imgW="114300" imgH="165100" progId="Equation.DSMT4">
                  <p:embed/>
                </p:oleObj>
              </mc:Choice>
              <mc:Fallback>
                <p:oleObj name="Equation" r:id="rId14" imgW="114300" imgH="165100" progId="Equation.DSMT4">
                  <p:embed/>
                  <p:pic>
                    <p:nvPicPr>
                      <p:cNvPr id="0" name=""/>
                      <p:cNvPicPr>
                        <a:picLocks noChangeAspect="1" noChangeArrowheads="1"/>
                      </p:cNvPicPr>
                      <p:nvPr/>
                    </p:nvPicPr>
                    <p:blipFill>
                      <a:blip r:embed="rId15"/>
                      <a:srcRect/>
                      <a:stretch>
                        <a:fillRect/>
                      </a:stretch>
                    </p:blipFill>
                    <p:spPr bwMode="auto">
                      <a:xfrm>
                        <a:off x="7470189" y="2447925"/>
                        <a:ext cx="204788" cy="288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0" name="Object 5"/>
          <p:cNvGraphicFramePr>
            <a:graphicFrameLocks noChangeAspect="1"/>
          </p:cNvGraphicFramePr>
          <p:nvPr>
            <p:extLst>
              <p:ext uri="{D42A27DB-BD31-4B8C-83A1-F6EECF244321}">
                <p14:modId xmlns:p14="http://schemas.microsoft.com/office/powerpoint/2010/main" val="3787912073"/>
              </p:ext>
            </p:extLst>
          </p:nvPr>
        </p:nvGraphicFramePr>
        <p:xfrm>
          <a:off x="7261777" y="3302421"/>
          <a:ext cx="273050" cy="355600"/>
        </p:xfrm>
        <a:graphic>
          <a:graphicData uri="http://schemas.openxmlformats.org/presentationml/2006/ole">
            <mc:AlternateContent xmlns:mc="http://schemas.openxmlformats.org/markup-compatibility/2006">
              <mc:Choice xmlns:v="urn:schemas-microsoft-com:vml" Requires="v">
                <p:oleObj spid="_x0000_s1738396" name="Equation" r:id="rId16" imgW="152400" imgH="203200" progId="Equation.DSMT4">
                  <p:embed/>
                </p:oleObj>
              </mc:Choice>
              <mc:Fallback>
                <p:oleObj name="Equation" r:id="rId16" imgW="152400" imgH="203200" progId="Equation.DSMT4">
                  <p:embed/>
                  <p:pic>
                    <p:nvPicPr>
                      <p:cNvPr id="0" name=""/>
                      <p:cNvPicPr>
                        <a:picLocks noChangeAspect="1" noChangeArrowheads="1"/>
                      </p:cNvPicPr>
                      <p:nvPr/>
                    </p:nvPicPr>
                    <p:blipFill>
                      <a:blip r:embed="rId17"/>
                      <a:srcRect/>
                      <a:stretch>
                        <a:fillRect/>
                      </a:stretch>
                    </p:blipFill>
                    <p:spPr bwMode="auto">
                      <a:xfrm>
                        <a:off x="7261777" y="3302421"/>
                        <a:ext cx="2730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1" name="Object 5"/>
          <p:cNvGraphicFramePr>
            <a:graphicFrameLocks noChangeAspect="1"/>
          </p:cNvGraphicFramePr>
          <p:nvPr>
            <p:extLst>
              <p:ext uri="{D42A27DB-BD31-4B8C-83A1-F6EECF244321}">
                <p14:modId xmlns:p14="http://schemas.microsoft.com/office/powerpoint/2010/main" val="1612336443"/>
              </p:ext>
            </p:extLst>
          </p:nvPr>
        </p:nvGraphicFramePr>
        <p:xfrm>
          <a:off x="7143515" y="2428081"/>
          <a:ext cx="227013" cy="312738"/>
        </p:xfrm>
        <a:graphic>
          <a:graphicData uri="http://schemas.openxmlformats.org/presentationml/2006/ole">
            <mc:AlternateContent xmlns:mc="http://schemas.openxmlformats.org/markup-compatibility/2006">
              <mc:Choice xmlns:v="urn:schemas-microsoft-com:vml" Requires="v">
                <p:oleObj spid="_x0000_s1738397" name="Equation" r:id="rId18" imgW="127000" imgH="177800" progId="Equation.DSMT4">
                  <p:embed/>
                </p:oleObj>
              </mc:Choice>
              <mc:Fallback>
                <p:oleObj name="Equation" r:id="rId18" imgW="127000" imgH="177800" progId="Equation.DSMT4">
                  <p:embed/>
                  <p:pic>
                    <p:nvPicPr>
                      <p:cNvPr id="0" name=""/>
                      <p:cNvPicPr>
                        <a:picLocks noChangeAspect="1" noChangeArrowheads="1"/>
                      </p:cNvPicPr>
                      <p:nvPr/>
                    </p:nvPicPr>
                    <p:blipFill>
                      <a:blip r:embed="rId19"/>
                      <a:srcRect/>
                      <a:stretch>
                        <a:fillRect/>
                      </a:stretch>
                    </p:blipFill>
                    <p:spPr bwMode="auto">
                      <a:xfrm>
                        <a:off x="7143515" y="2428081"/>
                        <a:ext cx="227013" cy="312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 name="Freeform 9"/>
          <p:cNvSpPr/>
          <p:nvPr/>
        </p:nvSpPr>
        <p:spPr>
          <a:xfrm>
            <a:off x="7137400" y="2387600"/>
            <a:ext cx="152400" cy="55688"/>
          </a:xfrm>
          <a:custGeom>
            <a:avLst/>
            <a:gdLst>
              <a:gd name="connsiteX0" fmla="*/ 0 w 152400"/>
              <a:gd name="connsiteY0" fmla="*/ 50800 h 55688"/>
              <a:gd name="connsiteX1" fmla="*/ 88900 w 152400"/>
              <a:gd name="connsiteY1" fmla="*/ 50800 h 55688"/>
              <a:gd name="connsiteX2" fmla="*/ 152400 w 152400"/>
              <a:gd name="connsiteY2" fmla="*/ 0 h 55688"/>
            </a:gdLst>
            <a:ahLst/>
            <a:cxnLst>
              <a:cxn ang="0">
                <a:pos x="connsiteX0" y="connsiteY0"/>
              </a:cxn>
              <a:cxn ang="0">
                <a:pos x="connsiteX1" y="connsiteY1"/>
              </a:cxn>
              <a:cxn ang="0">
                <a:pos x="connsiteX2" y="connsiteY2"/>
              </a:cxn>
            </a:cxnLst>
            <a:rect l="l" t="t" r="r" b="b"/>
            <a:pathLst>
              <a:path w="152400" h="55688">
                <a:moveTo>
                  <a:pt x="0" y="50800"/>
                </a:moveTo>
                <a:cubicBezTo>
                  <a:pt x="31750" y="55033"/>
                  <a:pt x="63500" y="59267"/>
                  <a:pt x="88900" y="50800"/>
                </a:cubicBezTo>
                <a:cubicBezTo>
                  <a:pt x="114300" y="42333"/>
                  <a:pt x="152400" y="0"/>
                  <a:pt x="152400" y="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Text Box 5"/>
          <p:cNvSpPr txBox="1">
            <a:spLocks/>
          </p:cNvSpPr>
          <p:nvPr/>
        </p:nvSpPr>
        <p:spPr bwMode="auto">
          <a:xfrm>
            <a:off x="397670" y="5576888"/>
            <a:ext cx="8501612"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 torque </a:t>
            </a:r>
            <a:r>
              <a:rPr lang="en-US" sz="2000" dirty="0">
                <a:latin typeface="Times New Roman"/>
                <a:cs typeface="Times New Roman"/>
              </a:rPr>
              <a:t>is </a:t>
            </a:r>
            <a:r>
              <a:rPr lang="en-US" sz="2000" dirty="0">
                <a:solidFill>
                  <a:srgbClr val="0000FF"/>
                </a:solidFill>
                <a:latin typeface="Times New Roman"/>
                <a:cs typeface="Times New Roman"/>
              </a:rPr>
              <a:t>about the axis at P</a:t>
            </a:r>
            <a:r>
              <a:rPr lang="en-US" sz="2000" dirty="0">
                <a:latin typeface="Times New Roman"/>
                <a:cs typeface="Times New Roman"/>
              </a:rPr>
              <a:t>, so the </a:t>
            </a:r>
            <a:r>
              <a:rPr lang="en-US" sz="2000" i="1" dirty="0">
                <a:solidFill>
                  <a:srgbClr val="0000FF"/>
                </a:solidFill>
                <a:latin typeface="Times New Roman"/>
                <a:cs typeface="Times New Roman"/>
              </a:rPr>
              <a:t>moment of inertia </a:t>
            </a:r>
            <a:r>
              <a:rPr lang="en-US" sz="2000" dirty="0">
                <a:latin typeface="Times New Roman"/>
                <a:cs typeface="Times New Roman"/>
              </a:rPr>
              <a:t>must be </a:t>
            </a:r>
            <a:r>
              <a:rPr lang="en-US" sz="2000" dirty="0">
                <a:solidFill>
                  <a:srgbClr val="FF0000"/>
                </a:solidFill>
                <a:latin typeface="Times New Roman"/>
                <a:cs typeface="Times New Roman"/>
              </a:rPr>
              <a:t>about P</a:t>
            </a:r>
            <a:r>
              <a:rPr lang="en-US" sz="2000" dirty="0">
                <a:latin typeface="Times New Roman"/>
                <a:cs typeface="Times New Roman"/>
              </a:rPr>
              <a:t>.  Enter (again) the </a:t>
            </a:r>
            <a:r>
              <a:rPr lang="en-US" sz="2000" i="1" dirty="0">
                <a:solidFill>
                  <a:srgbClr val="FF0000"/>
                </a:solidFill>
                <a:latin typeface="Times New Roman"/>
                <a:cs typeface="Times New Roman"/>
              </a:rPr>
              <a:t>parallel axis theorem</a:t>
            </a:r>
            <a:r>
              <a:rPr lang="en-US" sz="2000" i="1" dirty="0">
                <a:latin typeface="Times New Roman"/>
                <a:cs typeface="Times New Roman"/>
              </a:rPr>
              <a:t>.</a:t>
            </a:r>
            <a:endParaRPr lang="en-US" sz="2000" dirty="0">
              <a:latin typeface="Times New Roman"/>
              <a:cs typeface="Times New Roman"/>
            </a:endParaRPr>
          </a:p>
        </p:txBody>
      </p:sp>
      <p:graphicFrame>
        <p:nvGraphicFramePr>
          <p:cNvPr id="25" name="Object 5"/>
          <p:cNvGraphicFramePr>
            <a:graphicFrameLocks noChangeAspect="1"/>
          </p:cNvGraphicFramePr>
          <p:nvPr>
            <p:extLst>
              <p:ext uri="{D42A27DB-BD31-4B8C-83A1-F6EECF244321}">
                <p14:modId xmlns:p14="http://schemas.microsoft.com/office/powerpoint/2010/main" val="3109729397"/>
              </p:ext>
            </p:extLst>
          </p:nvPr>
        </p:nvGraphicFramePr>
        <p:xfrm>
          <a:off x="5599113" y="3508375"/>
          <a:ext cx="1273175" cy="355600"/>
        </p:xfrm>
        <a:graphic>
          <a:graphicData uri="http://schemas.openxmlformats.org/presentationml/2006/ole">
            <mc:AlternateContent xmlns:mc="http://schemas.openxmlformats.org/markup-compatibility/2006">
              <mc:Choice xmlns:v="urn:schemas-microsoft-com:vml" Requires="v">
                <p:oleObj spid="_x0000_s1738398" name="Equation" r:id="rId20" imgW="711200" imgH="203200" progId="Equation.DSMT4">
                  <p:embed/>
                </p:oleObj>
              </mc:Choice>
              <mc:Fallback>
                <p:oleObj name="Equation" r:id="rId20" imgW="711200" imgH="203200" progId="Equation.DSMT4">
                  <p:embed/>
                  <p:pic>
                    <p:nvPicPr>
                      <p:cNvPr id="0" name=""/>
                      <p:cNvPicPr>
                        <a:picLocks noChangeAspect="1" noChangeArrowheads="1"/>
                      </p:cNvPicPr>
                      <p:nvPr/>
                    </p:nvPicPr>
                    <p:blipFill>
                      <a:blip r:embed="rId21"/>
                      <a:srcRect/>
                      <a:stretch>
                        <a:fillRect/>
                      </a:stretch>
                    </p:blipFill>
                    <p:spPr bwMode="auto">
                      <a:xfrm>
                        <a:off x="5599113" y="3508375"/>
                        <a:ext cx="1273175"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498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dissolv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dissolve">
                                      <p:cBhvr>
                                        <p:cTn id="18" dur="500"/>
                                        <p:tgtEl>
                                          <p:spTgt spid="51"/>
                                        </p:tgtEl>
                                      </p:cBhvr>
                                    </p:animEffect>
                                  </p:childTnLst>
                                </p:cTn>
                              </p:par>
                              <p:par>
                                <p:cTn id="19" presetID="9"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dissolve">
                                      <p:cBhvr>
                                        <p:cTn id="21" dur="500"/>
                                        <p:tgtEl>
                                          <p:spTgt spid="48"/>
                                        </p:tgtEl>
                                      </p:cBhvr>
                                    </p:animEffect>
                                  </p:childTnLst>
                                </p:cTn>
                              </p:par>
                              <p:par>
                                <p:cTn id="22" presetID="9"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dissolve">
                                      <p:cBhvr>
                                        <p:cTn id="27" dur="500"/>
                                        <p:tgtEl>
                                          <p:spTgt spid="50"/>
                                        </p:tgtEl>
                                      </p:cBhvr>
                                    </p:animEffect>
                                  </p:childTnLst>
                                </p:cTn>
                              </p:par>
                              <p:par>
                                <p:cTn id="28" presetID="9"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dissolve">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dissolve">
                                      <p:cBhvr>
                                        <p:cTn id="4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0" grpId="0" animBg="1"/>
      <p:bldP spid="5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59.)</a:t>
            </a:r>
          </a:p>
        </p:txBody>
      </p:sp>
      <p:sp>
        <p:nvSpPr>
          <p:cNvPr id="31" name="Text Box 5"/>
          <p:cNvSpPr txBox="1">
            <a:spLocks/>
          </p:cNvSpPr>
          <p:nvPr/>
        </p:nvSpPr>
        <p:spPr bwMode="auto">
          <a:xfrm>
            <a:off x="309008" y="393198"/>
            <a:ext cx="434395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 parallel axis theorem </a:t>
            </a:r>
            <a:r>
              <a:rPr lang="en-US" sz="2000" dirty="0">
                <a:latin typeface="Times New Roman"/>
                <a:cs typeface="Times New Roman"/>
              </a:rPr>
              <a:t>maintains:</a:t>
            </a:r>
          </a:p>
        </p:txBody>
      </p:sp>
      <p:graphicFrame>
        <p:nvGraphicFramePr>
          <p:cNvPr id="23" name="Object 22"/>
          <p:cNvGraphicFramePr>
            <a:graphicFrameLocks noChangeAspect="1"/>
          </p:cNvGraphicFramePr>
          <p:nvPr>
            <p:extLst>
              <p:ext uri="{D42A27DB-BD31-4B8C-83A1-F6EECF244321}">
                <p14:modId xmlns:p14="http://schemas.microsoft.com/office/powerpoint/2010/main" val="743610497"/>
              </p:ext>
            </p:extLst>
          </p:nvPr>
        </p:nvGraphicFramePr>
        <p:xfrm>
          <a:off x="2214563" y="2369660"/>
          <a:ext cx="3859212" cy="1824037"/>
        </p:xfrm>
        <a:graphic>
          <a:graphicData uri="http://schemas.openxmlformats.org/presentationml/2006/ole">
            <mc:AlternateContent xmlns:mc="http://schemas.openxmlformats.org/markup-compatibility/2006">
              <mc:Choice xmlns:v="urn:schemas-microsoft-com:vml" Requires="v">
                <p:oleObj spid="_x0000_s1174953" name="Equation" r:id="rId4" imgW="2159000" imgH="1016000" progId="Equation.DSMT4">
                  <p:embed/>
                </p:oleObj>
              </mc:Choice>
              <mc:Fallback>
                <p:oleObj name="Equation" r:id="rId4" imgW="2159000" imgH="1016000" progId="Equation.DSMT4">
                  <p:embed/>
                  <p:pic>
                    <p:nvPicPr>
                      <p:cNvPr id="0" name=""/>
                      <p:cNvPicPr/>
                      <p:nvPr/>
                    </p:nvPicPr>
                    <p:blipFill>
                      <a:blip r:embed="rId5"/>
                      <a:stretch>
                        <a:fillRect/>
                      </a:stretch>
                    </p:blipFill>
                    <p:spPr>
                      <a:xfrm>
                        <a:off x="2214563" y="2369660"/>
                        <a:ext cx="3859212" cy="1824037"/>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330252963"/>
              </p:ext>
            </p:extLst>
          </p:nvPr>
        </p:nvGraphicFramePr>
        <p:xfrm>
          <a:off x="5233988" y="393700"/>
          <a:ext cx="2111375" cy="1755775"/>
        </p:xfrm>
        <a:graphic>
          <a:graphicData uri="http://schemas.openxmlformats.org/presentationml/2006/ole">
            <mc:AlternateContent xmlns:mc="http://schemas.openxmlformats.org/markup-compatibility/2006">
              <mc:Choice xmlns:v="urn:schemas-microsoft-com:vml" Requires="v">
                <p:oleObj spid="_x0000_s1174954" name="Equation" r:id="rId6" imgW="1181100" imgH="977900" progId="Equation.DSMT4">
                  <p:embed/>
                </p:oleObj>
              </mc:Choice>
              <mc:Fallback>
                <p:oleObj name="Equation" r:id="rId6" imgW="1181100" imgH="977900" progId="Equation.DSMT4">
                  <p:embed/>
                  <p:pic>
                    <p:nvPicPr>
                      <p:cNvPr id="0" name=""/>
                      <p:cNvPicPr/>
                      <p:nvPr/>
                    </p:nvPicPr>
                    <p:blipFill>
                      <a:blip r:embed="rId7"/>
                      <a:stretch>
                        <a:fillRect/>
                      </a:stretch>
                    </p:blipFill>
                    <p:spPr>
                      <a:xfrm>
                        <a:off x="5233988" y="393700"/>
                        <a:ext cx="2111375" cy="1755775"/>
                      </a:xfrm>
                      <a:prstGeom prst="rect">
                        <a:avLst/>
                      </a:prstGeom>
                    </p:spPr>
                  </p:pic>
                </p:oleObj>
              </mc:Fallback>
            </mc:AlternateContent>
          </a:graphicData>
        </a:graphic>
      </p:graphicFrame>
      <p:sp>
        <p:nvSpPr>
          <p:cNvPr id="25" name="Text Box 5"/>
          <p:cNvSpPr txBox="1">
            <a:spLocks/>
          </p:cNvSpPr>
          <p:nvPr/>
        </p:nvSpPr>
        <p:spPr bwMode="auto">
          <a:xfrm>
            <a:off x="309008" y="1978784"/>
            <a:ext cx="190555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That means:</a:t>
            </a:r>
            <a:endParaRPr lang="en-US" sz="2000" dirty="0">
              <a:latin typeface="Times New Roman"/>
              <a:cs typeface="Times New Roman"/>
            </a:endParaRPr>
          </a:p>
        </p:txBody>
      </p:sp>
      <p:sp>
        <p:nvSpPr>
          <p:cNvPr id="27" name="Text Box 5"/>
          <p:cNvSpPr txBox="1">
            <a:spLocks/>
          </p:cNvSpPr>
          <p:nvPr/>
        </p:nvSpPr>
        <p:spPr bwMode="auto">
          <a:xfrm>
            <a:off x="397670" y="4215620"/>
            <a:ext cx="8501612"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This is the same </a:t>
            </a:r>
            <a:r>
              <a:rPr lang="en-US" sz="2000" dirty="0">
                <a:latin typeface="Times New Roman"/>
                <a:cs typeface="Times New Roman"/>
              </a:rPr>
              <a:t>solution we got using the previous approach.</a:t>
            </a:r>
          </a:p>
        </p:txBody>
      </p:sp>
      <p:sp>
        <p:nvSpPr>
          <p:cNvPr id="28" name="Text Box 5"/>
          <p:cNvSpPr txBox="1">
            <a:spLocks/>
          </p:cNvSpPr>
          <p:nvPr/>
        </p:nvSpPr>
        <p:spPr bwMode="auto">
          <a:xfrm>
            <a:off x="397670" y="4681004"/>
            <a:ext cx="8501612" cy="1929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So which approach</a:t>
            </a:r>
            <a:r>
              <a:rPr lang="en-US" sz="2000" dirty="0">
                <a:solidFill>
                  <a:srgbClr val="FF0000"/>
                </a:solidFill>
                <a:latin typeface="Times New Roman"/>
                <a:cs typeface="Times New Roman"/>
              </a:rPr>
              <a:t> </a:t>
            </a:r>
            <a:r>
              <a:rPr lang="en-US" sz="2000" dirty="0">
                <a:solidFill>
                  <a:srgbClr val="0000FF"/>
                </a:solidFill>
                <a:latin typeface="Times New Roman"/>
                <a:cs typeface="Times New Roman"/>
              </a:rPr>
              <a:t>should you use </a:t>
            </a:r>
            <a:r>
              <a:rPr lang="en-US" sz="2000" dirty="0">
                <a:latin typeface="Times New Roman"/>
                <a:cs typeface="Times New Roman"/>
              </a:rPr>
              <a:t>in a given problem?  </a:t>
            </a:r>
            <a:r>
              <a:rPr lang="en-US" sz="2000" dirty="0">
                <a:solidFill>
                  <a:srgbClr val="0000FF"/>
                </a:solidFill>
                <a:latin typeface="Times New Roman"/>
                <a:cs typeface="Times New Roman"/>
              </a:rPr>
              <a:t>Use the one that most naturally reflects the situation</a:t>
            </a:r>
            <a:r>
              <a:rPr lang="en-US" sz="2000" dirty="0">
                <a:latin typeface="Times New Roman"/>
                <a:cs typeface="Times New Roman"/>
              </a:rPr>
              <a:t>.  In this case, the </a:t>
            </a:r>
            <a:r>
              <a:rPr lang="en-US" sz="2000" dirty="0">
                <a:solidFill>
                  <a:srgbClr val="0000FF"/>
                </a:solidFill>
                <a:latin typeface="Times New Roman"/>
                <a:cs typeface="Times New Roman"/>
              </a:rPr>
              <a:t>body’s </a:t>
            </a:r>
            <a:r>
              <a:rPr lang="en-US" sz="2000" i="1" dirty="0">
                <a:solidFill>
                  <a:srgbClr val="0000FF"/>
                </a:solidFill>
                <a:latin typeface="Times New Roman"/>
                <a:cs typeface="Times New Roman"/>
              </a:rPr>
              <a:t>center of mass </a:t>
            </a:r>
            <a:r>
              <a:rPr lang="en-US" sz="2000" dirty="0">
                <a:solidFill>
                  <a:srgbClr val="0000FF"/>
                </a:solidFill>
                <a:latin typeface="Times New Roman"/>
                <a:cs typeface="Times New Roman"/>
              </a:rPr>
              <a:t>was</a:t>
            </a:r>
            <a:r>
              <a:rPr lang="en-US" sz="2000" dirty="0">
                <a:latin typeface="Times New Roman"/>
                <a:cs typeface="Times New Roman"/>
              </a:rPr>
              <a:t> both </a:t>
            </a:r>
            <a:r>
              <a:rPr lang="en-US" sz="2000" dirty="0">
                <a:solidFill>
                  <a:srgbClr val="0000FF"/>
                </a:solidFill>
                <a:latin typeface="Times New Roman"/>
                <a:cs typeface="Times New Roman"/>
              </a:rPr>
              <a:t>accelerating</a:t>
            </a:r>
            <a:r>
              <a:rPr lang="en-US" sz="2000" dirty="0">
                <a:latin typeface="Times New Roman"/>
                <a:cs typeface="Times New Roman"/>
              </a:rPr>
              <a:t> and had </a:t>
            </a:r>
            <a:r>
              <a:rPr lang="en-US" sz="2000" dirty="0">
                <a:solidFill>
                  <a:srgbClr val="0000FF"/>
                </a:solidFill>
                <a:latin typeface="Times New Roman"/>
                <a:cs typeface="Times New Roman"/>
              </a:rPr>
              <a:t>mass angularly accelerating around it</a:t>
            </a:r>
            <a:r>
              <a:rPr lang="en-US" sz="2000" dirty="0">
                <a:latin typeface="Times New Roman"/>
                <a:cs typeface="Times New Roman"/>
              </a:rPr>
              <a:t>, so the </a:t>
            </a:r>
            <a:r>
              <a:rPr lang="en-US" sz="2000" dirty="0" err="1">
                <a:solidFill>
                  <a:srgbClr val="0000FF"/>
                </a:solidFill>
                <a:latin typeface="Times New Roman"/>
                <a:cs typeface="Times New Roman"/>
              </a:rPr>
              <a:t>c.of</a:t>
            </a:r>
            <a:r>
              <a:rPr lang="en-US" sz="2000" dirty="0">
                <a:solidFill>
                  <a:srgbClr val="0000FF"/>
                </a:solidFill>
                <a:latin typeface="Times New Roman"/>
                <a:cs typeface="Times New Roman"/>
              </a:rPr>
              <a:t> m. approach</a:t>
            </a:r>
            <a:r>
              <a:rPr lang="en-US" sz="2000" dirty="0">
                <a:latin typeface="Times New Roman"/>
                <a:cs typeface="Times New Roman"/>
              </a:rPr>
              <a:t> was the </a:t>
            </a:r>
            <a:r>
              <a:rPr lang="en-US" sz="2000" dirty="0">
                <a:solidFill>
                  <a:srgbClr val="0000FF"/>
                </a:solidFill>
                <a:latin typeface="Times New Roman"/>
                <a:cs typeface="Times New Roman"/>
              </a:rPr>
              <a:t>most reasonable</a:t>
            </a:r>
            <a:r>
              <a:rPr lang="en-US" sz="2000" dirty="0">
                <a:latin typeface="Times New Roman"/>
                <a:cs typeface="Times New Roman"/>
              </a:rPr>
              <a:t>.  In the case of a </a:t>
            </a:r>
            <a:r>
              <a:rPr lang="en-US" sz="2000" dirty="0">
                <a:solidFill>
                  <a:srgbClr val="008000"/>
                </a:solidFill>
                <a:latin typeface="Times New Roman"/>
                <a:cs typeface="Times New Roman"/>
              </a:rPr>
              <a:t>pinned beam</a:t>
            </a:r>
            <a:r>
              <a:rPr lang="en-US" sz="2000" dirty="0">
                <a:latin typeface="Times New Roman"/>
                <a:cs typeface="Times New Roman"/>
              </a:rPr>
              <a:t>, the mass is </a:t>
            </a:r>
            <a:r>
              <a:rPr lang="en-US" sz="2000" dirty="0">
                <a:solidFill>
                  <a:srgbClr val="008000"/>
                </a:solidFill>
                <a:latin typeface="Times New Roman"/>
                <a:cs typeface="Times New Roman"/>
              </a:rPr>
              <a:t>angularly accelerating around a fixed pin</a:t>
            </a:r>
            <a:r>
              <a:rPr lang="en-US" sz="2000" dirty="0">
                <a:latin typeface="Times New Roman"/>
                <a:cs typeface="Times New Roman"/>
              </a:rPr>
              <a:t>, so the </a:t>
            </a:r>
            <a:r>
              <a:rPr lang="en-US" sz="2000" dirty="0">
                <a:solidFill>
                  <a:srgbClr val="008000"/>
                </a:solidFill>
                <a:latin typeface="Times New Roman"/>
                <a:cs typeface="Times New Roman"/>
              </a:rPr>
              <a:t>fixed point approach is best</a:t>
            </a:r>
            <a:r>
              <a:rPr lang="en-US" sz="2000" dirty="0">
                <a:latin typeface="Times New Roman"/>
                <a:cs typeface="Times New Roman"/>
              </a:rPr>
              <a:t>.  Use the approach that best reflects what’s actually happening in the system.</a:t>
            </a:r>
          </a:p>
        </p:txBody>
      </p:sp>
      <p:cxnSp>
        <p:nvCxnSpPr>
          <p:cNvPr id="12" name="Straight Connector 11"/>
          <p:cNvCxnSpPr/>
          <p:nvPr/>
        </p:nvCxnSpPr>
        <p:spPr>
          <a:xfrm flipV="1">
            <a:off x="4652963" y="2953860"/>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41963" y="3178730"/>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864100" y="2953860"/>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005137" y="2953860"/>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317874" y="2953860"/>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083174" y="3017360"/>
            <a:ext cx="58737" cy="152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0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9"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par>
                                <p:cTn id="31" presetID="9"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339" name="Object 6"/>
          <p:cNvGraphicFramePr>
            <a:graphicFrameLocks noChangeAspect="1"/>
          </p:cNvGraphicFramePr>
          <p:nvPr>
            <p:extLst>
              <p:ext uri="{D42A27DB-BD31-4B8C-83A1-F6EECF244321}">
                <p14:modId xmlns:p14="http://schemas.microsoft.com/office/powerpoint/2010/main" val="1114941879"/>
              </p:ext>
            </p:extLst>
          </p:nvPr>
        </p:nvGraphicFramePr>
        <p:xfrm>
          <a:off x="1987550" y="4125913"/>
          <a:ext cx="1371600" cy="636587"/>
        </p:xfrm>
        <a:graphic>
          <a:graphicData uri="http://schemas.openxmlformats.org/presentationml/2006/ole">
            <mc:AlternateContent xmlns:mc="http://schemas.openxmlformats.org/markup-compatibility/2006">
              <mc:Choice xmlns:v="urn:schemas-microsoft-com:vml" Requires="v">
                <p:oleObj spid="_x0000_s1836631" name="Equation" r:id="rId4" imgW="850900" imgH="393700" progId="Equation.DSMT4">
                  <p:embed/>
                </p:oleObj>
              </mc:Choice>
              <mc:Fallback>
                <p:oleObj name="Equation" r:id="rId4" imgW="850900" imgH="393700" progId="Equation.DSMT4">
                  <p:embed/>
                  <p:pic>
                    <p:nvPicPr>
                      <p:cNvPr id="0" name=""/>
                      <p:cNvPicPr>
                        <a:picLocks noChangeAspect="1" noChangeArrowheads="1"/>
                      </p:cNvPicPr>
                      <p:nvPr/>
                    </p:nvPicPr>
                    <p:blipFill>
                      <a:blip r:embed="rId5"/>
                      <a:srcRect/>
                      <a:stretch>
                        <a:fillRect/>
                      </a:stretch>
                    </p:blipFill>
                    <p:spPr bwMode="auto">
                      <a:xfrm>
                        <a:off x="1987550" y="4125913"/>
                        <a:ext cx="1371600" cy="636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5341" name="Object 8"/>
          <p:cNvGraphicFramePr>
            <a:graphicFrameLocks noChangeAspect="1"/>
          </p:cNvGraphicFramePr>
          <p:nvPr>
            <p:extLst>
              <p:ext uri="{D42A27DB-BD31-4B8C-83A1-F6EECF244321}">
                <p14:modId xmlns:p14="http://schemas.microsoft.com/office/powerpoint/2010/main" val="2873773869"/>
              </p:ext>
            </p:extLst>
          </p:nvPr>
        </p:nvGraphicFramePr>
        <p:xfrm>
          <a:off x="2004219" y="5154613"/>
          <a:ext cx="1414462" cy="636587"/>
        </p:xfrm>
        <a:graphic>
          <a:graphicData uri="http://schemas.openxmlformats.org/presentationml/2006/ole">
            <mc:AlternateContent xmlns:mc="http://schemas.openxmlformats.org/markup-compatibility/2006">
              <mc:Choice xmlns:v="urn:schemas-microsoft-com:vml" Requires="v">
                <p:oleObj spid="_x0000_s1836632" name="Equation" r:id="rId6" imgW="876300" imgH="393700" progId="Equation.DSMT4">
                  <p:embed/>
                </p:oleObj>
              </mc:Choice>
              <mc:Fallback>
                <p:oleObj name="Equation" r:id="rId6" imgW="876300" imgH="393700" progId="Equation.DSMT4">
                  <p:embed/>
                  <p:pic>
                    <p:nvPicPr>
                      <p:cNvPr id="0" name=""/>
                      <p:cNvPicPr>
                        <a:picLocks noChangeAspect="1" noChangeArrowheads="1"/>
                      </p:cNvPicPr>
                      <p:nvPr/>
                    </p:nvPicPr>
                    <p:blipFill>
                      <a:blip r:embed="rId7"/>
                      <a:srcRect/>
                      <a:stretch>
                        <a:fillRect/>
                      </a:stretch>
                    </p:blipFill>
                    <p:spPr bwMode="auto">
                      <a:xfrm>
                        <a:off x="2004219" y="5154613"/>
                        <a:ext cx="1414462" cy="636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9279" name="Oval 2"/>
          <p:cNvSpPr>
            <a:spLocks/>
          </p:cNvSpPr>
          <p:nvPr/>
        </p:nvSpPr>
        <p:spPr bwMode="auto">
          <a:xfrm>
            <a:off x="3811905" y="1177290"/>
            <a:ext cx="3429000" cy="3429000"/>
          </a:xfrm>
          <a:prstGeom prst="ellipse">
            <a:avLst/>
          </a:prstGeom>
          <a:noFill/>
          <a:ln w="9525">
            <a:solidFill>
              <a:srgbClr val="00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latin typeface="Times New Roman"/>
              <a:cs typeface="Times New Roman"/>
            </a:endParaRPr>
          </a:p>
        </p:txBody>
      </p:sp>
      <p:sp>
        <p:nvSpPr>
          <p:cNvPr id="139280" name="Rectangle 3"/>
          <p:cNvSpPr>
            <a:spLocks/>
          </p:cNvSpPr>
          <p:nvPr/>
        </p:nvSpPr>
        <p:spPr bwMode="auto">
          <a:xfrm>
            <a:off x="4154805" y="3028950"/>
            <a:ext cx="4046220" cy="164592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nchor="ctr"/>
          <a:lstStyle/>
          <a:p>
            <a:endParaRPr lang="en-US">
              <a:latin typeface="Times New Roman"/>
              <a:cs typeface="Times New Roman"/>
            </a:endParaRPr>
          </a:p>
        </p:txBody>
      </p:sp>
      <p:sp>
        <p:nvSpPr>
          <p:cNvPr id="55300" name="Rectangle 4"/>
          <p:cNvSpPr>
            <a:spLocks noGrp="1" noChangeArrowheads="1"/>
          </p:cNvSpPr>
          <p:nvPr>
            <p:ph type="title"/>
          </p:nvPr>
        </p:nvSpPr>
        <p:spPr>
          <a:xfrm>
            <a:off x="480060" y="68580"/>
            <a:ext cx="8183880" cy="754380"/>
          </a:xfrm>
          <a:ln w="12700">
            <a:miter lim="800000"/>
            <a:headEnd/>
            <a:tailEnd/>
          </a:ln>
        </p:spPr>
        <p:txBody>
          <a:bodyPr>
            <a:normAutofit fontScale="90000"/>
          </a:bodyPr>
          <a:lstStyle/>
          <a:p>
            <a:pPr>
              <a:defRPr/>
            </a:pPr>
            <a:r>
              <a:rPr lang="en-US" dirty="0">
                <a:ln>
                  <a:solidFill>
                    <a:srgbClr val="FF0000"/>
                  </a:solidFill>
                </a:ln>
                <a:solidFill>
                  <a:srgbClr val="FF0000"/>
                </a:solidFill>
                <a:latin typeface="Apple Chancery"/>
                <a:cs typeface="Apple Chancery"/>
              </a:rPr>
              <a:t>Av</a:t>
            </a:r>
            <a:r>
              <a:rPr lang="en-US" dirty="0">
                <a:ln>
                  <a:solidFill>
                    <a:srgbClr val="FF0000"/>
                  </a:solidFill>
                </a:ln>
                <a:solidFill>
                  <a:srgbClr val="FF0000"/>
                </a:solidFill>
                <a:latin typeface="Apple Chancery"/>
                <a:ea typeface="+mj-ea"/>
                <a:cs typeface="Apple Chancery"/>
              </a:rPr>
              <a:t>erage </a:t>
            </a:r>
            <a:r>
              <a:rPr lang="en-US" dirty="0">
                <a:ln>
                  <a:solidFill>
                    <a:srgbClr val="FF0000"/>
                  </a:solidFill>
                </a:ln>
                <a:solidFill>
                  <a:srgbClr val="FF0000"/>
                </a:solidFill>
                <a:latin typeface="Apple Chancery"/>
                <a:cs typeface="Apple Chancery"/>
              </a:rPr>
              <a:t>P</a:t>
            </a:r>
            <a:r>
              <a:rPr lang="en-US" dirty="0">
                <a:ln>
                  <a:solidFill>
                    <a:srgbClr val="FF0000"/>
                  </a:solidFill>
                </a:ln>
                <a:solidFill>
                  <a:srgbClr val="FF0000"/>
                </a:solidFill>
                <a:latin typeface="Apple Chancery"/>
                <a:ea typeface="+mj-ea"/>
                <a:cs typeface="Apple Chancery"/>
              </a:rPr>
              <a:t>arameters</a:t>
            </a:r>
          </a:p>
        </p:txBody>
      </p:sp>
      <p:sp>
        <p:nvSpPr>
          <p:cNvPr id="139282" name="Line 5"/>
          <p:cNvSpPr>
            <a:spLocks noChangeShapeType="1"/>
          </p:cNvSpPr>
          <p:nvPr/>
        </p:nvSpPr>
        <p:spPr bwMode="auto">
          <a:xfrm>
            <a:off x="1480185" y="2548890"/>
            <a:ext cx="0" cy="48006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39283" name="Line 6"/>
          <p:cNvSpPr>
            <a:spLocks noChangeShapeType="1"/>
          </p:cNvSpPr>
          <p:nvPr/>
        </p:nvSpPr>
        <p:spPr bwMode="auto">
          <a:xfrm>
            <a:off x="1205865" y="2891790"/>
            <a:ext cx="17830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39284" name="Rectangle 7"/>
          <p:cNvSpPr>
            <a:spLocks/>
          </p:cNvSpPr>
          <p:nvPr/>
        </p:nvSpPr>
        <p:spPr bwMode="auto">
          <a:xfrm>
            <a:off x="1617345" y="2754630"/>
            <a:ext cx="137160" cy="137160"/>
          </a:xfrm>
          <a:prstGeom prst="rect">
            <a:avLst/>
          </a:prstGeom>
          <a:solidFill>
            <a:schemeClr val="accent1"/>
          </a:solidFill>
          <a:ln w="25400">
            <a:solidFill>
              <a:srgbClr val="000000"/>
            </a:solidFill>
            <a:miter lim="800000"/>
            <a:headEnd/>
            <a:tailEnd/>
          </a:ln>
        </p:spPr>
        <p:txBody>
          <a:bodyPr wrap="none" lIns="82296" tIns="41148" rIns="82296" bIns="41148" anchor="ctr"/>
          <a:lstStyle/>
          <a:p>
            <a:endParaRPr lang="en-US">
              <a:latin typeface="Times New Roman"/>
              <a:cs typeface="Times New Roman"/>
            </a:endParaRPr>
          </a:p>
        </p:txBody>
      </p:sp>
      <p:sp>
        <p:nvSpPr>
          <p:cNvPr id="139285" name="Rectangle 8"/>
          <p:cNvSpPr>
            <a:spLocks/>
          </p:cNvSpPr>
          <p:nvPr/>
        </p:nvSpPr>
        <p:spPr bwMode="auto">
          <a:xfrm>
            <a:off x="2303145" y="2754630"/>
            <a:ext cx="137160" cy="137160"/>
          </a:xfrm>
          <a:prstGeom prst="rect">
            <a:avLst/>
          </a:prstGeom>
          <a:solidFill>
            <a:schemeClr val="accent1"/>
          </a:solidFill>
          <a:ln w="25400">
            <a:solidFill>
              <a:srgbClr val="000000"/>
            </a:solidFill>
            <a:miter lim="800000"/>
            <a:headEnd/>
            <a:tailEnd/>
          </a:ln>
        </p:spPr>
        <p:txBody>
          <a:bodyPr wrap="none" lIns="82296" tIns="41148" rIns="82296" bIns="41148" anchor="ctr"/>
          <a:lstStyle/>
          <a:p>
            <a:endParaRPr lang="en-US">
              <a:latin typeface="Times New Roman"/>
              <a:cs typeface="Times New Roman"/>
            </a:endParaRPr>
          </a:p>
        </p:txBody>
      </p:sp>
      <p:sp>
        <p:nvSpPr>
          <p:cNvPr id="139286" name="Rectangle 9"/>
          <p:cNvSpPr>
            <a:spLocks/>
          </p:cNvSpPr>
          <p:nvPr/>
        </p:nvSpPr>
        <p:spPr bwMode="auto">
          <a:xfrm>
            <a:off x="1548765" y="3384710"/>
            <a:ext cx="274320" cy="36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p>
            <a:endParaRPr lang="en-US">
              <a:latin typeface="Times New Roman"/>
              <a:cs typeface="Times New Roman"/>
            </a:endParaRPr>
          </a:p>
        </p:txBody>
      </p:sp>
      <p:graphicFrame>
        <p:nvGraphicFramePr>
          <p:cNvPr id="139266" name="Object 2"/>
          <p:cNvGraphicFramePr>
            <a:graphicFrameLocks noChangeAspect="1"/>
          </p:cNvGraphicFramePr>
          <p:nvPr>
            <p:extLst>
              <p:ext uri="{D42A27DB-BD31-4B8C-83A1-F6EECF244321}">
                <p14:modId xmlns:p14="http://schemas.microsoft.com/office/powerpoint/2010/main" val="402163238"/>
              </p:ext>
            </p:extLst>
          </p:nvPr>
        </p:nvGraphicFramePr>
        <p:xfrm>
          <a:off x="1548765" y="2868930"/>
          <a:ext cx="352902" cy="434340"/>
        </p:xfrm>
        <a:graphic>
          <a:graphicData uri="http://schemas.openxmlformats.org/presentationml/2006/ole">
            <mc:AlternateContent xmlns:mc="http://schemas.openxmlformats.org/markup-compatibility/2006">
              <mc:Choice xmlns:v="urn:schemas-microsoft-com:vml" Requires="v">
                <p:oleObj spid="_x0000_s1836633" name="Equation" r:id="rId8" imgW="165100" imgH="203200" progId="Equation.DSMT4">
                  <p:embed/>
                </p:oleObj>
              </mc:Choice>
              <mc:Fallback>
                <p:oleObj name="Equation" r:id="rId8" imgW="165100" imgH="203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8765" y="2868930"/>
                        <a:ext cx="352902" cy="4343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9267" name="Object 3"/>
          <p:cNvGraphicFramePr>
            <a:graphicFrameLocks noChangeAspect="1"/>
          </p:cNvGraphicFramePr>
          <p:nvPr>
            <p:extLst>
              <p:ext uri="{D42A27DB-BD31-4B8C-83A1-F6EECF244321}">
                <p14:modId xmlns:p14="http://schemas.microsoft.com/office/powerpoint/2010/main" val="3394389744"/>
              </p:ext>
            </p:extLst>
          </p:nvPr>
        </p:nvGraphicFramePr>
        <p:xfrm>
          <a:off x="2211705" y="2868930"/>
          <a:ext cx="380048" cy="434340"/>
        </p:xfrm>
        <a:graphic>
          <a:graphicData uri="http://schemas.openxmlformats.org/presentationml/2006/ole">
            <mc:AlternateContent xmlns:mc="http://schemas.openxmlformats.org/markup-compatibility/2006">
              <mc:Choice xmlns:v="urn:schemas-microsoft-com:vml" Requires="v">
                <p:oleObj spid="_x0000_s1836634" name="Equation" r:id="rId10" imgW="177800" imgH="203200" progId="Equation.DSMT4">
                  <p:embed/>
                </p:oleObj>
              </mc:Choice>
              <mc:Fallback>
                <p:oleObj name="Equation" r:id="rId10" imgW="177800" imgH="203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1705" y="2868930"/>
                        <a:ext cx="380048" cy="4343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9287" name="Text Box 13"/>
          <p:cNvSpPr txBox="1">
            <a:spLocks/>
          </p:cNvSpPr>
          <p:nvPr/>
        </p:nvSpPr>
        <p:spPr bwMode="auto">
          <a:xfrm>
            <a:off x="221457" y="4263390"/>
            <a:ext cx="1558933" cy="42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200" dirty="0">
                <a:solidFill>
                  <a:schemeClr val="accent2"/>
                </a:solidFill>
                <a:latin typeface="Times New Roman"/>
                <a:cs typeface="Times New Roman"/>
              </a:rPr>
              <a:t>translational</a:t>
            </a:r>
            <a:endParaRPr lang="en-US" dirty="0">
              <a:solidFill>
                <a:schemeClr val="accent2"/>
              </a:solidFill>
              <a:latin typeface="Times New Roman"/>
              <a:cs typeface="Times New Roman"/>
            </a:endParaRPr>
          </a:p>
        </p:txBody>
      </p:sp>
      <p:sp>
        <p:nvSpPr>
          <p:cNvPr id="139288" name="Text Box 14"/>
          <p:cNvSpPr txBox="1">
            <a:spLocks/>
          </p:cNvSpPr>
          <p:nvPr/>
        </p:nvSpPr>
        <p:spPr bwMode="auto">
          <a:xfrm>
            <a:off x="245745" y="5292090"/>
            <a:ext cx="1275703" cy="42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200" dirty="0">
                <a:solidFill>
                  <a:schemeClr val="accent2"/>
                </a:solidFill>
                <a:latin typeface="Times New Roman"/>
                <a:cs typeface="Times New Roman"/>
              </a:rPr>
              <a:t>rotational</a:t>
            </a:r>
            <a:endParaRPr lang="en-US" dirty="0">
              <a:solidFill>
                <a:schemeClr val="accent2"/>
              </a:solidFill>
              <a:latin typeface="Times New Roman"/>
              <a:cs typeface="Times New Roman"/>
            </a:endParaRPr>
          </a:p>
        </p:txBody>
      </p:sp>
      <p:sp>
        <p:nvSpPr>
          <p:cNvPr id="139289" name="Text Box 16"/>
          <p:cNvSpPr txBox="1">
            <a:spLocks/>
          </p:cNvSpPr>
          <p:nvPr/>
        </p:nvSpPr>
        <p:spPr bwMode="auto">
          <a:xfrm>
            <a:off x="314325" y="1780223"/>
            <a:ext cx="1980248" cy="631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a:solidFill>
                  <a:schemeClr val="tx1"/>
                </a:solidFill>
                <a:latin typeface="Times New Roman"/>
                <a:cs typeface="Times New Roman"/>
              </a:rPr>
              <a:t>body translates</a:t>
            </a:r>
          </a:p>
          <a:p>
            <a:pPr eaLnBrk="1" hangingPunct="1"/>
            <a:r>
              <a:rPr lang="en-US" sz="1800">
                <a:solidFill>
                  <a:schemeClr val="tx1"/>
                </a:solidFill>
                <a:latin typeface="Times New Roman"/>
                <a:cs typeface="Times New Roman"/>
              </a:rPr>
              <a:t>        in time </a:t>
            </a:r>
            <a:r>
              <a:rPr lang="ja-JP" altLang="en-US" sz="1800">
                <a:solidFill>
                  <a:schemeClr val="tx1"/>
                </a:solidFill>
                <a:latin typeface="Times New Roman"/>
                <a:cs typeface="Times New Roman"/>
              </a:rPr>
              <a:t>“</a:t>
            </a:r>
            <a:r>
              <a:rPr lang="en-US" sz="1800">
                <a:solidFill>
                  <a:schemeClr val="tx1"/>
                </a:solidFill>
                <a:latin typeface="Times New Roman"/>
                <a:cs typeface="Times New Roman"/>
              </a:rPr>
              <a:t>t</a:t>
            </a:r>
            <a:r>
              <a:rPr lang="ja-JP" altLang="en-US" sz="1800">
                <a:solidFill>
                  <a:schemeClr val="tx1"/>
                </a:solidFill>
                <a:latin typeface="Times New Roman"/>
                <a:cs typeface="Times New Roman"/>
              </a:rPr>
              <a:t>”</a:t>
            </a:r>
            <a:endParaRPr lang="en-US">
              <a:solidFill>
                <a:schemeClr val="tx1"/>
              </a:solidFill>
              <a:latin typeface="Times New Roman"/>
              <a:cs typeface="Times New Roman"/>
            </a:endParaRPr>
          </a:p>
        </p:txBody>
      </p:sp>
      <p:graphicFrame>
        <p:nvGraphicFramePr>
          <p:cNvPr id="139268" name="Object 4"/>
          <p:cNvGraphicFramePr>
            <a:graphicFrameLocks noChangeAspect="1"/>
          </p:cNvGraphicFramePr>
          <p:nvPr>
            <p:extLst>
              <p:ext uri="{D42A27DB-BD31-4B8C-83A1-F6EECF244321}">
                <p14:modId xmlns:p14="http://schemas.microsoft.com/office/powerpoint/2010/main" val="1789379799"/>
              </p:ext>
            </p:extLst>
          </p:nvPr>
        </p:nvGraphicFramePr>
        <p:xfrm>
          <a:off x="1831975" y="1839913"/>
          <a:ext cx="650875" cy="296862"/>
        </p:xfrm>
        <a:graphic>
          <a:graphicData uri="http://schemas.openxmlformats.org/presentationml/2006/ole">
            <mc:AlternateContent xmlns:mc="http://schemas.openxmlformats.org/markup-compatibility/2006">
              <mc:Choice xmlns:v="urn:schemas-microsoft-com:vml" Requires="v">
                <p:oleObj spid="_x0000_s1836635" name="Equation" r:id="rId12" imgW="444500" imgH="203200" progId="Equation.DSMT4">
                  <p:embed/>
                </p:oleObj>
              </mc:Choice>
              <mc:Fallback>
                <p:oleObj name="Equation" r:id="rId12" imgW="444500" imgH="203200" progId="Equation.DSMT4">
                  <p:embed/>
                  <p:pic>
                    <p:nvPicPr>
                      <p:cNvPr id="0" name=""/>
                      <p:cNvPicPr>
                        <a:picLocks noChangeAspect="1" noChangeArrowheads="1"/>
                      </p:cNvPicPr>
                      <p:nvPr/>
                    </p:nvPicPr>
                    <p:blipFill>
                      <a:blip r:embed="rId13"/>
                      <a:srcRect/>
                      <a:stretch>
                        <a:fillRect/>
                      </a:stretch>
                    </p:blipFill>
                    <p:spPr bwMode="auto">
                      <a:xfrm>
                        <a:off x="1831975" y="1839913"/>
                        <a:ext cx="650875" cy="296862"/>
                      </a:xfrm>
                      <a:prstGeom prst="rect">
                        <a:avLst/>
                      </a:prstGeom>
                      <a:noFill/>
                      <a:ln>
                        <a:noFill/>
                      </a:ln>
                      <a:effectLst/>
                    </p:spPr>
                  </p:pic>
                </p:oleObj>
              </mc:Fallback>
            </mc:AlternateContent>
          </a:graphicData>
        </a:graphic>
      </p:graphicFrame>
      <p:sp>
        <p:nvSpPr>
          <p:cNvPr id="139290" name="Line 20"/>
          <p:cNvSpPr>
            <a:spLocks noChangeShapeType="1"/>
          </p:cNvSpPr>
          <p:nvPr/>
        </p:nvSpPr>
        <p:spPr bwMode="auto">
          <a:xfrm>
            <a:off x="5609590" y="1451610"/>
            <a:ext cx="0" cy="1577340"/>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39291" name="Line 21"/>
          <p:cNvSpPr>
            <a:spLocks noChangeShapeType="1"/>
          </p:cNvSpPr>
          <p:nvPr/>
        </p:nvSpPr>
        <p:spPr bwMode="auto">
          <a:xfrm>
            <a:off x="5335270" y="2891790"/>
            <a:ext cx="2537460" cy="0"/>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39292" name="Rectangle 22"/>
          <p:cNvSpPr>
            <a:spLocks/>
          </p:cNvSpPr>
          <p:nvPr/>
        </p:nvSpPr>
        <p:spPr bwMode="auto">
          <a:xfrm>
            <a:off x="3757930" y="1177290"/>
            <a:ext cx="1508760" cy="349758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nchor="ctr"/>
          <a:lstStyle/>
          <a:p>
            <a:endParaRPr lang="en-US">
              <a:latin typeface="Times New Roman"/>
              <a:cs typeface="Times New Roman"/>
            </a:endParaRPr>
          </a:p>
        </p:txBody>
      </p:sp>
      <p:sp>
        <p:nvSpPr>
          <p:cNvPr id="139293" name="Rectangle 23"/>
          <p:cNvSpPr>
            <a:spLocks/>
          </p:cNvSpPr>
          <p:nvPr/>
        </p:nvSpPr>
        <p:spPr bwMode="auto">
          <a:xfrm>
            <a:off x="3811905" y="1314450"/>
            <a:ext cx="1508760" cy="349758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nchor="ctr"/>
          <a:lstStyle/>
          <a:p>
            <a:endParaRPr lang="en-US">
              <a:latin typeface="Times New Roman"/>
              <a:cs typeface="Times New Roman"/>
            </a:endParaRPr>
          </a:p>
        </p:txBody>
      </p:sp>
      <p:sp>
        <p:nvSpPr>
          <p:cNvPr id="139294" name="Text Box 24"/>
          <p:cNvSpPr txBox="1">
            <a:spLocks/>
          </p:cNvSpPr>
          <p:nvPr/>
        </p:nvSpPr>
        <p:spPr bwMode="auto">
          <a:xfrm>
            <a:off x="2801779" y="3509010"/>
            <a:ext cx="2038507" cy="42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200">
                <a:solidFill>
                  <a:schemeClr val="accent1"/>
                </a:solidFill>
                <a:latin typeface="Times New Roman"/>
                <a:cs typeface="Times New Roman"/>
              </a:rPr>
              <a:t>average velocity</a:t>
            </a:r>
            <a:endParaRPr lang="en-US">
              <a:solidFill>
                <a:schemeClr val="accent1"/>
              </a:solidFill>
              <a:latin typeface="Times New Roman"/>
              <a:cs typeface="Times New Roman"/>
            </a:endParaRPr>
          </a:p>
        </p:txBody>
      </p:sp>
      <p:sp>
        <p:nvSpPr>
          <p:cNvPr id="139295" name="Text Box 25"/>
          <p:cNvSpPr txBox="1">
            <a:spLocks/>
          </p:cNvSpPr>
          <p:nvPr/>
        </p:nvSpPr>
        <p:spPr bwMode="auto">
          <a:xfrm>
            <a:off x="6325077" y="3454717"/>
            <a:ext cx="2480121" cy="42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200" dirty="0">
                <a:solidFill>
                  <a:schemeClr val="accent1"/>
                </a:solidFill>
                <a:latin typeface="Times New Roman"/>
                <a:cs typeface="Times New Roman"/>
              </a:rPr>
              <a:t>average acceleration</a:t>
            </a:r>
            <a:endParaRPr lang="en-US" dirty="0">
              <a:solidFill>
                <a:schemeClr val="accent1"/>
              </a:solidFill>
              <a:latin typeface="Times New Roman"/>
              <a:cs typeface="Times New Roman"/>
            </a:endParaRPr>
          </a:p>
        </p:txBody>
      </p:sp>
      <p:graphicFrame>
        <p:nvGraphicFramePr>
          <p:cNvPr id="55322" name="Object 5"/>
          <p:cNvGraphicFramePr>
            <a:graphicFrameLocks noChangeAspect="1"/>
          </p:cNvGraphicFramePr>
          <p:nvPr>
            <p:extLst>
              <p:ext uri="{D42A27DB-BD31-4B8C-83A1-F6EECF244321}">
                <p14:modId xmlns:p14="http://schemas.microsoft.com/office/powerpoint/2010/main" val="2762983028"/>
              </p:ext>
            </p:extLst>
          </p:nvPr>
        </p:nvGraphicFramePr>
        <p:xfrm>
          <a:off x="3799840" y="4125913"/>
          <a:ext cx="1350963" cy="636587"/>
        </p:xfrm>
        <a:graphic>
          <a:graphicData uri="http://schemas.openxmlformats.org/presentationml/2006/ole">
            <mc:AlternateContent xmlns:mc="http://schemas.openxmlformats.org/markup-compatibility/2006">
              <mc:Choice xmlns:v="urn:schemas-microsoft-com:vml" Requires="v">
                <p:oleObj spid="_x0000_s1836636" name="Equation" r:id="rId14" imgW="838200" imgH="393700" progId="Equation.DSMT4">
                  <p:embed/>
                </p:oleObj>
              </mc:Choice>
              <mc:Fallback>
                <p:oleObj name="Equation" r:id="rId14" imgW="838200" imgH="393700" progId="Equation.DSMT4">
                  <p:embed/>
                  <p:pic>
                    <p:nvPicPr>
                      <p:cNvPr id="0" name=""/>
                      <p:cNvPicPr>
                        <a:picLocks noChangeAspect="1" noChangeArrowheads="1"/>
                      </p:cNvPicPr>
                      <p:nvPr/>
                    </p:nvPicPr>
                    <p:blipFill>
                      <a:blip r:embed="rId15"/>
                      <a:srcRect/>
                      <a:stretch>
                        <a:fillRect/>
                      </a:stretch>
                    </p:blipFill>
                    <p:spPr bwMode="auto">
                      <a:xfrm>
                        <a:off x="3799840" y="4125913"/>
                        <a:ext cx="1350963" cy="636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39296" name="Group 29"/>
          <p:cNvGrpSpPr>
            <a:grpSpLocks/>
          </p:cNvGrpSpPr>
          <p:nvPr/>
        </p:nvGrpSpPr>
        <p:grpSpPr bwMode="auto">
          <a:xfrm>
            <a:off x="3346450" y="1588771"/>
            <a:ext cx="1980248" cy="645796"/>
            <a:chOff x="2208" y="960"/>
            <a:chExt cx="1386" cy="452"/>
          </a:xfrm>
        </p:grpSpPr>
        <p:sp>
          <p:nvSpPr>
            <p:cNvPr id="139308" name="Text Box 30"/>
            <p:cNvSpPr txBox="1">
              <a:spLocks/>
            </p:cNvSpPr>
            <p:nvPr/>
          </p:nvSpPr>
          <p:spPr bwMode="auto">
            <a:xfrm>
              <a:off x="2208" y="960"/>
              <a:ext cx="1386" cy="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800">
                  <a:solidFill>
                    <a:schemeClr val="tx1"/>
                  </a:solidFill>
                  <a:latin typeface="Times New Roman"/>
                  <a:cs typeface="Times New Roman"/>
                </a:rPr>
                <a:t>body rotates</a:t>
              </a:r>
            </a:p>
            <a:p>
              <a:pPr eaLnBrk="1" hangingPunct="1"/>
              <a:r>
                <a:rPr lang="en-US" sz="1800">
                  <a:solidFill>
                    <a:schemeClr val="tx1"/>
                  </a:solidFill>
                  <a:latin typeface="Times New Roman"/>
                  <a:cs typeface="Times New Roman"/>
                </a:rPr>
                <a:t>    in time </a:t>
              </a:r>
              <a:r>
                <a:rPr lang="ja-JP" altLang="en-US" sz="1800">
                  <a:solidFill>
                    <a:schemeClr val="tx1"/>
                  </a:solidFill>
                  <a:latin typeface="Times New Roman"/>
                  <a:cs typeface="Times New Roman"/>
                </a:rPr>
                <a:t>“</a:t>
              </a:r>
              <a:r>
                <a:rPr lang="en-US" sz="1800">
                  <a:solidFill>
                    <a:schemeClr val="tx1"/>
                  </a:solidFill>
                  <a:latin typeface="Times New Roman"/>
                  <a:cs typeface="Times New Roman"/>
                </a:rPr>
                <a:t>t</a:t>
              </a:r>
              <a:r>
                <a:rPr lang="ja-JP" altLang="en-US" sz="1800">
                  <a:solidFill>
                    <a:schemeClr val="tx1"/>
                  </a:solidFill>
                  <a:latin typeface="Times New Roman"/>
                  <a:cs typeface="Times New Roman"/>
                </a:rPr>
                <a:t>”</a:t>
              </a:r>
              <a:endParaRPr lang="en-US">
                <a:solidFill>
                  <a:schemeClr val="tx1"/>
                </a:solidFill>
                <a:latin typeface="Times New Roman"/>
                <a:cs typeface="Times New Roman"/>
              </a:endParaRPr>
            </a:p>
          </p:txBody>
        </p:sp>
        <p:graphicFrame>
          <p:nvGraphicFramePr>
            <p:cNvPr id="139278" name="Object 14"/>
            <p:cNvGraphicFramePr>
              <a:graphicFrameLocks noChangeAspect="1"/>
            </p:cNvGraphicFramePr>
            <p:nvPr>
              <p:extLst>
                <p:ext uri="{D42A27DB-BD31-4B8C-83A1-F6EECF244321}">
                  <p14:modId xmlns:p14="http://schemas.microsoft.com/office/powerpoint/2010/main" val="3659886510"/>
                </p:ext>
              </p:extLst>
            </p:nvPr>
          </p:nvGraphicFramePr>
          <p:xfrm>
            <a:off x="3103" y="1018"/>
            <a:ext cx="411" cy="194"/>
          </p:xfrm>
          <a:graphic>
            <a:graphicData uri="http://schemas.openxmlformats.org/presentationml/2006/ole">
              <mc:AlternateContent xmlns:mc="http://schemas.openxmlformats.org/markup-compatibility/2006">
                <mc:Choice xmlns:v="urn:schemas-microsoft-com:vml" Requires="v">
                  <p:oleObj spid="_x0000_s1836637" name="Equation" r:id="rId16" imgW="431800" imgH="203200" progId="Equation.DSMT4">
                    <p:embed/>
                  </p:oleObj>
                </mc:Choice>
                <mc:Fallback>
                  <p:oleObj name="Equation" r:id="rId16" imgW="431800" imgH="203200" progId="Equation.DSMT4">
                    <p:embed/>
                    <p:pic>
                      <p:nvPicPr>
                        <p:cNvPr id="0" name=""/>
                        <p:cNvPicPr>
                          <a:picLocks noChangeAspect="1" noChangeArrowheads="1"/>
                        </p:cNvPicPr>
                        <p:nvPr/>
                      </p:nvPicPr>
                      <p:blipFill>
                        <a:blip r:embed="rId17"/>
                        <a:srcRect/>
                        <a:stretch>
                          <a:fillRect/>
                        </a:stretch>
                      </p:blipFill>
                      <p:spPr bwMode="auto">
                        <a:xfrm>
                          <a:off x="3103" y="1018"/>
                          <a:ext cx="411" cy="194"/>
                        </a:xfrm>
                        <a:prstGeom prst="rect">
                          <a:avLst/>
                        </a:prstGeom>
                        <a:noFill/>
                        <a:ln>
                          <a:noFill/>
                        </a:ln>
                        <a:effectLst/>
                      </p:spPr>
                    </p:pic>
                  </p:oleObj>
                </mc:Fallback>
              </mc:AlternateContent>
            </a:graphicData>
          </a:graphic>
        </p:graphicFrame>
      </p:grpSp>
      <p:grpSp>
        <p:nvGrpSpPr>
          <p:cNvPr id="139297" name="Group 32"/>
          <p:cNvGrpSpPr>
            <a:grpSpLocks/>
          </p:cNvGrpSpPr>
          <p:nvPr/>
        </p:nvGrpSpPr>
        <p:grpSpPr bwMode="auto">
          <a:xfrm>
            <a:off x="5609590" y="1383030"/>
            <a:ext cx="1645920" cy="1531620"/>
            <a:chOff x="3792" y="816"/>
            <a:chExt cx="1152" cy="1072"/>
          </a:xfrm>
        </p:grpSpPr>
        <p:sp>
          <p:nvSpPr>
            <p:cNvPr id="139301" name="Line 33"/>
            <p:cNvSpPr>
              <a:spLocks noChangeShapeType="1"/>
            </p:cNvSpPr>
            <p:nvPr/>
          </p:nvSpPr>
          <p:spPr bwMode="auto">
            <a:xfrm flipV="1">
              <a:off x="3792" y="1392"/>
              <a:ext cx="1104" cy="480"/>
            </a:xfrm>
            <a:prstGeom prst="line">
              <a:avLst/>
            </a:prstGeom>
            <a:noFill/>
            <a:ln w="19050">
              <a:solidFill>
                <a:srgbClr val="00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39302" name="Line 34"/>
            <p:cNvSpPr>
              <a:spLocks noChangeShapeType="1"/>
            </p:cNvSpPr>
            <p:nvPr/>
          </p:nvSpPr>
          <p:spPr bwMode="auto">
            <a:xfrm flipV="1">
              <a:off x="3792" y="864"/>
              <a:ext cx="624" cy="1008"/>
            </a:xfrm>
            <a:prstGeom prst="line">
              <a:avLst/>
            </a:prstGeom>
            <a:noFill/>
            <a:ln w="19050">
              <a:solidFill>
                <a:srgbClr val="00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39303" name="Freeform 35"/>
            <p:cNvSpPr>
              <a:spLocks/>
            </p:cNvSpPr>
            <p:nvPr/>
          </p:nvSpPr>
          <p:spPr bwMode="auto">
            <a:xfrm>
              <a:off x="3984" y="1776"/>
              <a:ext cx="56" cy="96"/>
            </a:xfrm>
            <a:custGeom>
              <a:avLst/>
              <a:gdLst>
                <a:gd name="T0" fmla="*/ 0 w 56"/>
                <a:gd name="T1" fmla="*/ 0 h 96"/>
                <a:gd name="T2" fmla="*/ 48 w 56"/>
                <a:gd name="T3" fmla="*/ 48 h 96"/>
                <a:gd name="T4" fmla="*/ 48 w 56"/>
                <a:gd name="T5" fmla="*/ 96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0"/>
                  </a:moveTo>
                  <a:cubicBezTo>
                    <a:pt x="20" y="16"/>
                    <a:pt x="40" y="32"/>
                    <a:pt x="48" y="48"/>
                  </a:cubicBezTo>
                  <a:cubicBezTo>
                    <a:pt x="56" y="64"/>
                    <a:pt x="52" y="80"/>
                    <a:pt x="48" y="96"/>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Times New Roman"/>
                <a:cs typeface="Times New Roman"/>
              </a:endParaRPr>
            </a:p>
          </p:txBody>
        </p:sp>
        <p:graphicFrame>
          <p:nvGraphicFramePr>
            <p:cNvPr id="139275" name="Object 11"/>
            <p:cNvGraphicFramePr>
              <a:graphicFrameLocks noChangeAspect="1"/>
            </p:cNvGraphicFramePr>
            <p:nvPr/>
          </p:nvGraphicFramePr>
          <p:xfrm>
            <a:off x="4080" y="1728"/>
            <a:ext cx="117" cy="144"/>
          </p:xfrm>
          <a:graphic>
            <a:graphicData uri="http://schemas.openxmlformats.org/presentationml/2006/ole">
              <mc:AlternateContent xmlns:mc="http://schemas.openxmlformats.org/markup-compatibility/2006">
                <mc:Choice xmlns:v="urn:schemas-microsoft-com:vml" Requires="v">
                  <p:oleObj spid="_x0000_s1836638" name="Equation" r:id="rId18" imgW="165100" imgH="203200" progId="Equation.DSMT4">
                    <p:embed/>
                  </p:oleObj>
                </mc:Choice>
                <mc:Fallback>
                  <p:oleObj name="Equation" r:id="rId18" imgW="165100" imgH="2032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80" y="1728"/>
                          <a:ext cx="117" cy="1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9304" name="Freeform 37"/>
            <p:cNvSpPr>
              <a:spLocks/>
            </p:cNvSpPr>
            <p:nvPr/>
          </p:nvSpPr>
          <p:spPr bwMode="auto">
            <a:xfrm>
              <a:off x="4040" y="1456"/>
              <a:ext cx="260" cy="432"/>
            </a:xfrm>
            <a:custGeom>
              <a:avLst/>
              <a:gdLst>
                <a:gd name="T0" fmla="*/ 0 w 260"/>
                <a:gd name="T1" fmla="*/ 0 h 432"/>
                <a:gd name="T2" fmla="*/ 72 w 260"/>
                <a:gd name="T3" fmla="*/ 32 h 432"/>
                <a:gd name="T4" fmla="*/ 92 w 260"/>
                <a:gd name="T5" fmla="*/ 60 h 432"/>
                <a:gd name="T6" fmla="*/ 140 w 260"/>
                <a:gd name="T7" fmla="*/ 96 h 432"/>
                <a:gd name="T8" fmla="*/ 176 w 260"/>
                <a:gd name="T9" fmla="*/ 140 h 432"/>
                <a:gd name="T10" fmla="*/ 224 w 260"/>
                <a:gd name="T11" fmla="*/ 232 h 432"/>
                <a:gd name="T12" fmla="*/ 248 w 260"/>
                <a:gd name="T13" fmla="*/ 288 h 432"/>
                <a:gd name="T14" fmla="*/ 260 w 260"/>
                <a:gd name="T15" fmla="*/ 432 h 432"/>
                <a:gd name="T16" fmla="*/ 0 60000 65536"/>
                <a:gd name="T17" fmla="*/ 0 60000 65536"/>
                <a:gd name="T18" fmla="*/ 0 60000 65536"/>
                <a:gd name="T19" fmla="*/ 0 60000 65536"/>
                <a:gd name="T20" fmla="*/ 0 60000 65536"/>
                <a:gd name="T21" fmla="*/ 0 60000 65536"/>
                <a:gd name="T22" fmla="*/ 0 60000 65536"/>
                <a:gd name="T23" fmla="*/ 0 60000 65536"/>
                <a:gd name="T24" fmla="*/ 0 w 260"/>
                <a:gd name="T25" fmla="*/ 0 h 432"/>
                <a:gd name="T26" fmla="*/ 260 w 260"/>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0" h="432">
                  <a:moveTo>
                    <a:pt x="0" y="0"/>
                  </a:moveTo>
                  <a:cubicBezTo>
                    <a:pt x="25" y="10"/>
                    <a:pt x="47" y="19"/>
                    <a:pt x="72" y="32"/>
                  </a:cubicBezTo>
                  <a:cubicBezTo>
                    <a:pt x="75" y="37"/>
                    <a:pt x="87" y="56"/>
                    <a:pt x="92" y="60"/>
                  </a:cubicBezTo>
                  <a:cubicBezTo>
                    <a:pt x="107" y="73"/>
                    <a:pt x="127" y="79"/>
                    <a:pt x="140" y="96"/>
                  </a:cubicBezTo>
                  <a:cubicBezTo>
                    <a:pt x="154" y="114"/>
                    <a:pt x="157" y="127"/>
                    <a:pt x="176" y="140"/>
                  </a:cubicBezTo>
                  <a:cubicBezTo>
                    <a:pt x="183" y="163"/>
                    <a:pt x="204" y="218"/>
                    <a:pt x="224" y="232"/>
                  </a:cubicBezTo>
                  <a:cubicBezTo>
                    <a:pt x="229" y="253"/>
                    <a:pt x="238" y="268"/>
                    <a:pt x="248" y="288"/>
                  </a:cubicBezTo>
                  <a:cubicBezTo>
                    <a:pt x="252" y="335"/>
                    <a:pt x="260" y="383"/>
                    <a:pt x="260" y="432"/>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Times New Roman"/>
                <a:cs typeface="Times New Roman"/>
              </a:endParaRPr>
            </a:p>
          </p:txBody>
        </p:sp>
        <p:graphicFrame>
          <p:nvGraphicFramePr>
            <p:cNvPr id="139276" name="Object 12"/>
            <p:cNvGraphicFramePr>
              <a:graphicFrameLocks noChangeAspect="1"/>
            </p:cNvGraphicFramePr>
            <p:nvPr/>
          </p:nvGraphicFramePr>
          <p:xfrm>
            <a:off x="4268" y="1536"/>
            <a:ext cx="126" cy="144"/>
          </p:xfrm>
          <a:graphic>
            <a:graphicData uri="http://schemas.openxmlformats.org/presentationml/2006/ole">
              <mc:AlternateContent xmlns:mc="http://schemas.openxmlformats.org/markup-compatibility/2006">
                <mc:Choice xmlns:v="urn:schemas-microsoft-com:vml" Requires="v">
                  <p:oleObj spid="_x0000_s1836639" name="Equation" r:id="rId20" imgW="177800" imgH="203200" progId="Equation.DSMT4">
                    <p:embed/>
                  </p:oleObj>
                </mc:Choice>
                <mc:Fallback>
                  <p:oleObj name="Equation" r:id="rId20" imgW="177800" imgH="2032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68" y="1536"/>
                          <a:ext cx="126" cy="1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9305" name="AutoShape 39"/>
            <p:cNvSpPr>
              <a:spLocks/>
            </p:cNvSpPr>
            <p:nvPr/>
          </p:nvSpPr>
          <p:spPr bwMode="auto">
            <a:xfrm>
              <a:off x="4368" y="816"/>
              <a:ext cx="96" cy="96"/>
            </a:xfrm>
            <a:custGeom>
              <a:avLst/>
              <a:gdLst>
                <a:gd name="T0" fmla="*/ 48 w 21600"/>
                <a:gd name="T1" fmla="*/ 0 h 21600"/>
                <a:gd name="T2" fmla="*/ 14 w 21600"/>
                <a:gd name="T3" fmla="*/ 14 h 21600"/>
                <a:gd name="T4" fmla="*/ 0 w 21600"/>
                <a:gd name="T5" fmla="*/ 48 h 21600"/>
                <a:gd name="T6" fmla="*/ 14 w 21600"/>
                <a:gd name="T7" fmla="*/ 82 h 21600"/>
                <a:gd name="T8" fmla="*/ 48 w 21600"/>
                <a:gd name="T9" fmla="*/ 96 h 21600"/>
                <a:gd name="T10" fmla="*/ 82 w 21600"/>
                <a:gd name="T11" fmla="*/ 82 h 21600"/>
                <a:gd name="T12" fmla="*/ 96 w 21600"/>
                <a:gd name="T13" fmla="*/ 48 h 21600"/>
                <a:gd name="T14" fmla="*/ 82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25400">
              <a:solidFill>
                <a:schemeClr val="hlink"/>
              </a:solidFill>
              <a:round/>
              <a:headEnd/>
              <a:tailEnd/>
            </a:ln>
          </p:spPr>
          <p:txBody>
            <a:bodyPr wrap="none" anchor="ctr"/>
            <a:lstStyle/>
            <a:p>
              <a:endParaRPr lang="en-US">
                <a:latin typeface="Times New Roman"/>
                <a:cs typeface="Times New Roman"/>
              </a:endParaRPr>
            </a:p>
          </p:txBody>
        </p:sp>
        <p:sp>
          <p:nvSpPr>
            <p:cNvPr id="139306" name="AutoShape 40"/>
            <p:cNvSpPr>
              <a:spLocks/>
            </p:cNvSpPr>
            <p:nvPr/>
          </p:nvSpPr>
          <p:spPr bwMode="auto">
            <a:xfrm>
              <a:off x="4848" y="1344"/>
              <a:ext cx="96" cy="96"/>
            </a:xfrm>
            <a:custGeom>
              <a:avLst/>
              <a:gdLst>
                <a:gd name="T0" fmla="*/ 48 w 21600"/>
                <a:gd name="T1" fmla="*/ 0 h 21600"/>
                <a:gd name="T2" fmla="*/ 14 w 21600"/>
                <a:gd name="T3" fmla="*/ 14 h 21600"/>
                <a:gd name="T4" fmla="*/ 0 w 21600"/>
                <a:gd name="T5" fmla="*/ 48 h 21600"/>
                <a:gd name="T6" fmla="*/ 14 w 21600"/>
                <a:gd name="T7" fmla="*/ 82 h 21600"/>
                <a:gd name="T8" fmla="*/ 48 w 21600"/>
                <a:gd name="T9" fmla="*/ 96 h 21600"/>
                <a:gd name="T10" fmla="*/ 82 w 21600"/>
                <a:gd name="T11" fmla="*/ 82 h 21600"/>
                <a:gd name="T12" fmla="*/ 96 w 21600"/>
                <a:gd name="T13" fmla="*/ 48 h 21600"/>
                <a:gd name="T14" fmla="*/ 82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25400">
              <a:solidFill>
                <a:schemeClr val="hlink"/>
              </a:solidFill>
              <a:round/>
              <a:headEnd/>
              <a:tailEnd/>
            </a:ln>
          </p:spPr>
          <p:txBody>
            <a:bodyPr wrap="none" anchor="ctr"/>
            <a:lstStyle/>
            <a:p>
              <a:endParaRPr lang="en-US">
                <a:latin typeface="Times New Roman"/>
                <a:cs typeface="Times New Roman"/>
              </a:endParaRPr>
            </a:p>
          </p:txBody>
        </p:sp>
        <p:sp>
          <p:nvSpPr>
            <p:cNvPr id="139307" name="Freeform 41"/>
            <p:cNvSpPr>
              <a:spLocks/>
            </p:cNvSpPr>
            <p:nvPr/>
          </p:nvSpPr>
          <p:spPr bwMode="auto">
            <a:xfrm>
              <a:off x="4240" y="1160"/>
              <a:ext cx="332" cy="372"/>
            </a:xfrm>
            <a:custGeom>
              <a:avLst/>
              <a:gdLst>
                <a:gd name="T0" fmla="*/ 0 w 332"/>
                <a:gd name="T1" fmla="*/ 0 h 372"/>
                <a:gd name="T2" fmla="*/ 48 w 332"/>
                <a:gd name="T3" fmla="*/ 20 h 372"/>
                <a:gd name="T4" fmla="*/ 108 w 332"/>
                <a:gd name="T5" fmla="*/ 64 h 372"/>
                <a:gd name="T6" fmla="*/ 148 w 332"/>
                <a:gd name="T7" fmla="*/ 96 h 372"/>
                <a:gd name="T8" fmla="*/ 176 w 332"/>
                <a:gd name="T9" fmla="*/ 128 h 372"/>
                <a:gd name="T10" fmla="*/ 220 w 332"/>
                <a:gd name="T11" fmla="*/ 188 h 372"/>
                <a:gd name="T12" fmla="*/ 248 w 332"/>
                <a:gd name="T13" fmla="*/ 236 h 372"/>
                <a:gd name="T14" fmla="*/ 280 w 332"/>
                <a:gd name="T15" fmla="*/ 276 h 372"/>
                <a:gd name="T16" fmla="*/ 332 w 332"/>
                <a:gd name="T17" fmla="*/ 372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2"/>
                <a:gd name="T28" fmla="*/ 0 h 372"/>
                <a:gd name="T29" fmla="*/ 332 w 332"/>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2" h="372">
                  <a:moveTo>
                    <a:pt x="0" y="0"/>
                  </a:moveTo>
                  <a:cubicBezTo>
                    <a:pt x="16" y="5"/>
                    <a:pt x="34" y="8"/>
                    <a:pt x="48" y="20"/>
                  </a:cubicBezTo>
                  <a:cubicBezTo>
                    <a:pt x="65" y="34"/>
                    <a:pt x="86" y="56"/>
                    <a:pt x="108" y="64"/>
                  </a:cubicBezTo>
                  <a:cubicBezTo>
                    <a:pt x="121" y="73"/>
                    <a:pt x="137" y="82"/>
                    <a:pt x="148" y="96"/>
                  </a:cubicBezTo>
                  <a:cubicBezTo>
                    <a:pt x="173" y="128"/>
                    <a:pt x="152" y="112"/>
                    <a:pt x="176" y="128"/>
                  </a:cubicBezTo>
                  <a:cubicBezTo>
                    <a:pt x="183" y="149"/>
                    <a:pt x="201" y="175"/>
                    <a:pt x="220" y="188"/>
                  </a:cubicBezTo>
                  <a:cubicBezTo>
                    <a:pt x="227" y="209"/>
                    <a:pt x="228" y="222"/>
                    <a:pt x="248" y="236"/>
                  </a:cubicBezTo>
                  <a:cubicBezTo>
                    <a:pt x="252" y="248"/>
                    <a:pt x="269" y="268"/>
                    <a:pt x="280" y="276"/>
                  </a:cubicBezTo>
                  <a:cubicBezTo>
                    <a:pt x="288" y="309"/>
                    <a:pt x="307" y="347"/>
                    <a:pt x="332" y="372"/>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Times New Roman"/>
                <a:cs typeface="Times New Roman"/>
              </a:endParaRPr>
            </a:p>
          </p:txBody>
        </p:sp>
        <p:graphicFrame>
          <p:nvGraphicFramePr>
            <p:cNvPr id="139277" name="Object 13"/>
            <p:cNvGraphicFramePr>
              <a:graphicFrameLocks noChangeAspect="1"/>
            </p:cNvGraphicFramePr>
            <p:nvPr/>
          </p:nvGraphicFramePr>
          <p:xfrm>
            <a:off x="4416" y="1152"/>
            <a:ext cx="301" cy="138"/>
          </p:xfrm>
          <a:graphic>
            <a:graphicData uri="http://schemas.openxmlformats.org/presentationml/2006/ole">
              <mc:AlternateContent xmlns:mc="http://schemas.openxmlformats.org/markup-compatibility/2006">
                <mc:Choice xmlns:v="urn:schemas-microsoft-com:vml" Requires="v">
                  <p:oleObj spid="_x0000_s1836640" name="Equation" r:id="rId22" imgW="444500" imgH="203200" progId="Equation.DSMT4">
                    <p:embed/>
                  </p:oleObj>
                </mc:Choice>
                <mc:Fallback>
                  <p:oleObj name="Equation" r:id="rId22" imgW="444500" imgH="2032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16" y="1152"/>
                          <a:ext cx="301" cy="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graphicFrame>
        <p:nvGraphicFramePr>
          <p:cNvPr id="55340" name="Object 7"/>
          <p:cNvGraphicFramePr>
            <a:graphicFrameLocks noChangeAspect="1"/>
          </p:cNvGraphicFramePr>
          <p:nvPr>
            <p:extLst>
              <p:ext uri="{D42A27DB-BD31-4B8C-83A1-F6EECF244321}">
                <p14:modId xmlns:p14="http://schemas.microsoft.com/office/powerpoint/2010/main" val="2308875546"/>
              </p:ext>
            </p:extLst>
          </p:nvPr>
        </p:nvGraphicFramePr>
        <p:xfrm>
          <a:off x="3822065" y="5154613"/>
          <a:ext cx="1516063" cy="636587"/>
        </p:xfrm>
        <a:graphic>
          <a:graphicData uri="http://schemas.openxmlformats.org/presentationml/2006/ole">
            <mc:AlternateContent xmlns:mc="http://schemas.openxmlformats.org/markup-compatibility/2006">
              <mc:Choice xmlns:v="urn:schemas-microsoft-com:vml" Requires="v">
                <p:oleObj spid="_x0000_s1836641" name="Equation" r:id="rId24" imgW="939800" imgH="393700" progId="Equation.DSMT4">
                  <p:embed/>
                </p:oleObj>
              </mc:Choice>
              <mc:Fallback>
                <p:oleObj name="Equation" r:id="rId24" imgW="939800" imgH="393700" progId="Equation.DSMT4">
                  <p:embed/>
                  <p:pic>
                    <p:nvPicPr>
                      <p:cNvPr id="0" name=""/>
                      <p:cNvPicPr>
                        <a:picLocks noChangeAspect="1" noChangeArrowheads="1"/>
                      </p:cNvPicPr>
                      <p:nvPr/>
                    </p:nvPicPr>
                    <p:blipFill>
                      <a:blip r:embed="rId25"/>
                      <a:srcRect/>
                      <a:stretch>
                        <a:fillRect/>
                      </a:stretch>
                    </p:blipFill>
                    <p:spPr bwMode="auto">
                      <a:xfrm>
                        <a:off x="3822065" y="5154613"/>
                        <a:ext cx="1516063" cy="636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9298" name="Freeform 47"/>
          <p:cNvSpPr>
            <a:spLocks/>
          </p:cNvSpPr>
          <p:nvPr/>
        </p:nvSpPr>
        <p:spPr bwMode="auto">
          <a:xfrm>
            <a:off x="5636419" y="3783330"/>
            <a:ext cx="370046" cy="2526030"/>
          </a:xfrm>
          <a:custGeom>
            <a:avLst/>
            <a:gdLst>
              <a:gd name="T0" fmla="*/ 91 w 259"/>
              <a:gd name="T1" fmla="*/ 0 h 1768"/>
              <a:gd name="T2" fmla="*/ 27 w 259"/>
              <a:gd name="T3" fmla="*/ 160 h 1768"/>
              <a:gd name="T4" fmla="*/ 59 w 259"/>
              <a:gd name="T5" fmla="*/ 264 h 1768"/>
              <a:gd name="T6" fmla="*/ 99 w 259"/>
              <a:gd name="T7" fmla="*/ 280 h 1768"/>
              <a:gd name="T8" fmla="*/ 155 w 259"/>
              <a:gd name="T9" fmla="*/ 336 h 1768"/>
              <a:gd name="T10" fmla="*/ 107 w 259"/>
              <a:gd name="T11" fmla="*/ 448 h 1768"/>
              <a:gd name="T12" fmla="*/ 3 w 259"/>
              <a:gd name="T13" fmla="*/ 560 h 1768"/>
              <a:gd name="T14" fmla="*/ 155 w 259"/>
              <a:gd name="T15" fmla="*/ 696 h 1768"/>
              <a:gd name="T16" fmla="*/ 131 w 259"/>
              <a:gd name="T17" fmla="*/ 936 h 1768"/>
              <a:gd name="T18" fmla="*/ 187 w 259"/>
              <a:gd name="T19" fmla="*/ 1200 h 1768"/>
              <a:gd name="T20" fmla="*/ 179 w 259"/>
              <a:gd name="T21" fmla="*/ 1304 h 1768"/>
              <a:gd name="T22" fmla="*/ 131 w 259"/>
              <a:gd name="T23" fmla="*/ 1352 h 1768"/>
              <a:gd name="T24" fmla="*/ 99 w 259"/>
              <a:gd name="T25" fmla="*/ 1432 h 1768"/>
              <a:gd name="T26" fmla="*/ 235 w 259"/>
              <a:gd name="T27" fmla="*/ 1512 h 1768"/>
              <a:gd name="T28" fmla="*/ 259 w 259"/>
              <a:gd name="T29" fmla="*/ 1560 h 1768"/>
              <a:gd name="T30" fmla="*/ 219 w 259"/>
              <a:gd name="T31" fmla="*/ 1712 h 1768"/>
              <a:gd name="T32" fmla="*/ 131 w 259"/>
              <a:gd name="T33" fmla="*/ 1768 h 1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768"/>
              <a:gd name="T53" fmla="*/ 259 w 259"/>
              <a:gd name="T54" fmla="*/ 1768 h 1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768">
                <a:moveTo>
                  <a:pt x="91" y="0"/>
                </a:moveTo>
                <a:cubicBezTo>
                  <a:pt x="80" y="59"/>
                  <a:pt x="80" y="124"/>
                  <a:pt x="27" y="160"/>
                </a:cubicBezTo>
                <a:cubicBezTo>
                  <a:pt x="8" y="215"/>
                  <a:pt x="0" y="228"/>
                  <a:pt x="59" y="264"/>
                </a:cubicBezTo>
                <a:cubicBezTo>
                  <a:pt x="71" y="271"/>
                  <a:pt x="85" y="274"/>
                  <a:pt x="99" y="280"/>
                </a:cubicBezTo>
                <a:cubicBezTo>
                  <a:pt x="127" y="308"/>
                  <a:pt x="119" y="324"/>
                  <a:pt x="155" y="336"/>
                </a:cubicBezTo>
                <a:cubicBezTo>
                  <a:pt x="147" y="399"/>
                  <a:pt x="155" y="415"/>
                  <a:pt x="107" y="448"/>
                </a:cubicBezTo>
                <a:cubicBezTo>
                  <a:pt x="90" y="498"/>
                  <a:pt x="46" y="531"/>
                  <a:pt x="3" y="560"/>
                </a:cubicBezTo>
                <a:cubicBezTo>
                  <a:pt x="22" y="619"/>
                  <a:pt x="112" y="639"/>
                  <a:pt x="155" y="696"/>
                </a:cubicBezTo>
                <a:cubicBezTo>
                  <a:pt x="179" y="770"/>
                  <a:pt x="175" y="869"/>
                  <a:pt x="131" y="936"/>
                </a:cubicBezTo>
                <a:cubicBezTo>
                  <a:pt x="107" y="1029"/>
                  <a:pt x="97" y="1140"/>
                  <a:pt x="187" y="1200"/>
                </a:cubicBezTo>
                <a:cubicBezTo>
                  <a:pt x="193" y="1242"/>
                  <a:pt x="204" y="1265"/>
                  <a:pt x="179" y="1304"/>
                </a:cubicBezTo>
                <a:cubicBezTo>
                  <a:pt x="166" y="1322"/>
                  <a:pt x="131" y="1352"/>
                  <a:pt x="131" y="1352"/>
                </a:cubicBezTo>
                <a:cubicBezTo>
                  <a:pt x="121" y="1379"/>
                  <a:pt x="108" y="1404"/>
                  <a:pt x="99" y="1432"/>
                </a:cubicBezTo>
                <a:cubicBezTo>
                  <a:pt x="130" y="1478"/>
                  <a:pt x="183" y="1494"/>
                  <a:pt x="235" y="1512"/>
                </a:cubicBezTo>
                <a:cubicBezTo>
                  <a:pt x="243" y="1524"/>
                  <a:pt x="259" y="1543"/>
                  <a:pt x="259" y="1560"/>
                </a:cubicBezTo>
                <a:cubicBezTo>
                  <a:pt x="259" y="1600"/>
                  <a:pt x="251" y="1679"/>
                  <a:pt x="219" y="1712"/>
                </a:cubicBezTo>
                <a:cubicBezTo>
                  <a:pt x="194" y="1736"/>
                  <a:pt x="156" y="1742"/>
                  <a:pt x="131" y="1768"/>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latin typeface="Times New Roman"/>
              <a:cs typeface="Times New Roman"/>
            </a:endParaRPr>
          </a:p>
        </p:txBody>
      </p:sp>
      <p:graphicFrame>
        <p:nvGraphicFramePr>
          <p:cNvPr id="55345" name="Object 9"/>
          <p:cNvGraphicFramePr>
            <a:graphicFrameLocks noChangeAspect="1"/>
          </p:cNvGraphicFramePr>
          <p:nvPr>
            <p:extLst>
              <p:ext uri="{D42A27DB-BD31-4B8C-83A1-F6EECF244321}">
                <p14:modId xmlns:p14="http://schemas.microsoft.com/office/powerpoint/2010/main" val="1477075279"/>
              </p:ext>
            </p:extLst>
          </p:nvPr>
        </p:nvGraphicFramePr>
        <p:xfrm>
          <a:off x="6859429" y="4057650"/>
          <a:ext cx="1391603" cy="635794"/>
        </p:xfrm>
        <a:graphic>
          <a:graphicData uri="http://schemas.openxmlformats.org/presentationml/2006/ole">
            <mc:AlternateContent xmlns:mc="http://schemas.openxmlformats.org/markup-compatibility/2006">
              <mc:Choice xmlns:v="urn:schemas-microsoft-com:vml" Requires="v">
                <p:oleObj spid="_x0000_s1836642" name="Equation" r:id="rId26" imgW="863600" imgH="393700" progId="Equation.DSMT4">
                  <p:embed/>
                </p:oleObj>
              </mc:Choice>
              <mc:Fallback>
                <p:oleObj name="Equation" r:id="rId26" imgW="863600" imgH="3937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59429" y="4057650"/>
                        <a:ext cx="1391603" cy="6357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5347" name="Object 10"/>
          <p:cNvGraphicFramePr>
            <a:graphicFrameLocks noChangeAspect="1"/>
          </p:cNvGraphicFramePr>
          <p:nvPr>
            <p:extLst>
              <p:ext uri="{D42A27DB-BD31-4B8C-83A1-F6EECF244321}">
                <p14:modId xmlns:p14="http://schemas.microsoft.com/office/powerpoint/2010/main" val="2304166534"/>
              </p:ext>
            </p:extLst>
          </p:nvPr>
        </p:nvGraphicFramePr>
        <p:xfrm>
          <a:off x="6789420" y="5086350"/>
          <a:ext cx="1535907" cy="635794"/>
        </p:xfrm>
        <a:graphic>
          <a:graphicData uri="http://schemas.openxmlformats.org/presentationml/2006/ole">
            <mc:AlternateContent xmlns:mc="http://schemas.openxmlformats.org/markup-compatibility/2006">
              <mc:Choice xmlns:v="urn:schemas-microsoft-com:vml" Requires="v">
                <p:oleObj spid="_x0000_s1836643" name="Equation" r:id="rId28" imgW="952500" imgH="393700" progId="Equation.DSMT4">
                  <p:embed/>
                </p:oleObj>
              </mc:Choice>
              <mc:Fallback>
                <p:oleObj name="Equation" r:id="rId28" imgW="952500" imgH="39370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89420" y="5086350"/>
                        <a:ext cx="1535907" cy="6357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9299"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39300" name="TextBox 43"/>
          <p:cNvSpPr txBox="1">
            <a:spLocks noChangeArrowheads="1"/>
          </p:cNvSpPr>
          <p:nvPr/>
        </p:nvSpPr>
        <p:spPr bwMode="auto">
          <a:xfrm>
            <a:off x="8719662" y="6472238"/>
            <a:ext cx="318973"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6.)</a:t>
            </a:r>
          </a:p>
        </p:txBody>
      </p:sp>
    </p:spTree>
    <p:extLst>
      <p:ext uri="{BB962C8B-B14F-4D97-AF65-F5344CB8AC3E}">
        <p14:creationId xmlns:p14="http://schemas.microsoft.com/office/powerpoint/2010/main" val="399088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290"/>
                                        </p:tgtEl>
                                        <p:attrNameLst>
                                          <p:attrName>style.visibility</p:attrName>
                                        </p:attrNameLst>
                                      </p:cBhvr>
                                      <p:to>
                                        <p:strVal val="visible"/>
                                      </p:to>
                                    </p:set>
                                    <p:animEffect transition="in" filter="dissolve">
                                      <p:cBhvr>
                                        <p:cTn id="7" dur="500"/>
                                        <p:tgtEl>
                                          <p:spTgt spid="13929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9291"/>
                                        </p:tgtEl>
                                        <p:attrNameLst>
                                          <p:attrName>style.visibility</p:attrName>
                                        </p:attrNameLst>
                                      </p:cBhvr>
                                      <p:to>
                                        <p:strVal val="visible"/>
                                      </p:to>
                                    </p:set>
                                    <p:animEffect transition="in" filter="dissolve">
                                      <p:cBhvr>
                                        <p:cTn id="10" dur="500"/>
                                        <p:tgtEl>
                                          <p:spTgt spid="139291"/>
                                        </p:tgtEl>
                                      </p:cBhvr>
                                    </p:animEffect>
                                  </p:childTnLst>
                                </p:cTn>
                              </p:par>
                              <p:par>
                                <p:cTn id="11" presetID="9" presetClass="entr" presetSubtype="0" fill="hold" nodeType="withEffect">
                                  <p:stCondLst>
                                    <p:cond delay="0"/>
                                  </p:stCondLst>
                                  <p:childTnLst>
                                    <p:set>
                                      <p:cBhvr>
                                        <p:cTn id="12" dur="1" fill="hold">
                                          <p:stCondLst>
                                            <p:cond delay="0"/>
                                          </p:stCondLst>
                                        </p:cTn>
                                        <p:tgtEl>
                                          <p:spTgt spid="139296"/>
                                        </p:tgtEl>
                                        <p:attrNameLst>
                                          <p:attrName>style.visibility</p:attrName>
                                        </p:attrNameLst>
                                      </p:cBhvr>
                                      <p:to>
                                        <p:strVal val="visible"/>
                                      </p:to>
                                    </p:set>
                                    <p:animEffect transition="in" filter="dissolve">
                                      <p:cBhvr>
                                        <p:cTn id="13" dur="500"/>
                                        <p:tgtEl>
                                          <p:spTgt spid="139296"/>
                                        </p:tgtEl>
                                      </p:cBhvr>
                                    </p:animEffect>
                                  </p:childTnLst>
                                </p:cTn>
                              </p:par>
                              <p:par>
                                <p:cTn id="14" presetID="9" presetClass="entr" presetSubtype="0" fill="hold" nodeType="withEffect">
                                  <p:stCondLst>
                                    <p:cond delay="0"/>
                                  </p:stCondLst>
                                  <p:childTnLst>
                                    <p:set>
                                      <p:cBhvr>
                                        <p:cTn id="15" dur="1" fill="hold">
                                          <p:stCondLst>
                                            <p:cond delay="0"/>
                                          </p:stCondLst>
                                        </p:cTn>
                                        <p:tgtEl>
                                          <p:spTgt spid="139297"/>
                                        </p:tgtEl>
                                        <p:attrNameLst>
                                          <p:attrName>style.visibility</p:attrName>
                                        </p:attrNameLst>
                                      </p:cBhvr>
                                      <p:to>
                                        <p:strVal val="visible"/>
                                      </p:to>
                                    </p:set>
                                    <p:animEffect transition="in" filter="dissolve">
                                      <p:cBhvr>
                                        <p:cTn id="16" dur="500"/>
                                        <p:tgtEl>
                                          <p:spTgt spid="13929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9294"/>
                                        </p:tgtEl>
                                        <p:attrNameLst>
                                          <p:attrName>style.visibility</p:attrName>
                                        </p:attrNameLst>
                                      </p:cBhvr>
                                      <p:to>
                                        <p:strVal val="visible"/>
                                      </p:to>
                                    </p:set>
                                    <p:animEffect transition="in" filter="dissolve">
                                      <p:cBhvr>
                                        <p:cTn id="21" dur="500"/>
                                        <p:tgtEl>
                                          <p:spTgt spid="139294"/>
                                        </p:tgtEl>
                                      </p:cBhvr>
                                    </p:animEffect>
                                  </p:childTnLst>
                                </p:cTn>
                              </p:par>
                              <p:par>
                                <p:cTn id="22" presetID="9" presetClass="entr" presetSubtype="0" fill="hold" nodeType="withEffect">
                                  <p:stCondLst>
                                    <p:cond delay="0"/>
                                  </p:stCondLst>
                                  <p:childTnLst>
                                    <p:set>
                                      <p:cBhvr>
                                        <p:cTn id="23" dur="1" fill="hold">
                                          <p:stCondLst>
                                            <p:cond delay="0"/>
                                          </p:stCondLst>
                                        </p:cTn>
                                        <p:tgtEl>
                                          <p:spTgt spid="55339"/>
                                        </p:tgtEl>
                                        <p:attrNameLst>
                                          <p:attrName>style.visibility</p:attrName>
                                        </p:attrNameLst>
                                      </p:cBhvr>
                                      <p:to>
                                        <p:strVal val="visible"/>
                                      </p:to>
                                    </p:set>
                                    <p:animEffect transition="in" filter="dissolve">
                                      <p:cBhvr>
                                        <p:cTn id="24" dur="500"/>
                                        <p:tgtEl>
                                          <p:spTgt spid="5533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39287"/>
                                        </p:tgtEl>
                                        <p:attrNameLst>
                                          <p:attrName>style.visibility</p:attrName>
                                        </p:attrNameLst>
                                      </p:cBhvr>
                                      <p:to>
                                        <p:strVal val="visible"/>
                                      </p:to>
                                    </p:set>
                                    <p:animEffect transition="in" filter="dissolve">
                                      <p:cBhvr>
                                        <p:cTn id="27" dur="500"/>
                                        <p:tgtEl>
                                          <p:spTgt spid="13928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9288"/>
                                        </p:tgtEl>
                                        <p:attrNameLst>
                                          <p:attrName>style.visibility</p:attrName>
                                        </p:attrNameLst>
                                      </p:cBhvr>
                                      <p:to>
                                        <p:strVal val="visible"/>
                                      </p:to>
                                    </p:set>
                                    <p:animEffect transition="in" filter="dissolve">
                                      <p:cBhvr>
                                        <p:cTn id="32" dur="500"/>
                                        <p:tgtEl>
                                          <p:spTgt spid="139288"/>
                                        </p:tgtEl>
                                      </p:cBhvr>
                                    </p:animEffect>
                                  </p:childTnLst>
                                </p:cTn>
                              </p:par>
                              <p:par>
                                <p:cTn id="33" presetID="9" presetClass="entr" presetSubtype="0" fill="hold" nodeType="withEffect">
                                  <p:stCondLst>
                                    <p:cond delay="0"/>
                                  </p:stCondLst>
                                  <p:childTnLst>
                                    <p:set>
                                      <p:cBhvr>
                                        <p:cTn id="34" dur="1" fill="hold">
                                          <p:stCondLst>
                                            <p:cond delay="0"/>
                                          </p:stCondLst>
                                        </p:cTn>
                                        <p:tgtEl>
                                          <p:spTgt spid="55341"/>
                                        </p:tgtEl>
                                        <p:attrNameLst>
                                          <p:attrName>style.visibility</p:attrName>
                                        </p:attrNameLst>
                                      </p:cBhvr>
                                      <p:to>
                                        <p:strVal val="visible"/>
                                      </p:to>
                                    </p:set>
                                    <p:animEffect transition="in" filter="dissolve">
                                      <p:cBhvr>
                                        <p:cTn id="35" dur="500"/>
                                        <p:tgtEl>
                                          <p:spTgt spid="5534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5322"/>
                                        </p:tgtEl>
                                        <p:attrNameLst>
                                          <p:attrName>style.visibility</p:attrName>
                                        </p:attrNameLst>
                                      </p:cBhvr>
                                      <p:to>
                                        <p:strVal val="visible"/>
                                      </p:to>
                                    </p:set>
                                    <p:animEffect transition="in" filter="dissolve">
                                      <p:cBhvr>
                                        <p:cTn id="40" dur="500"/>
                                        <p:tgtEl>
                                          <p:spTgt spid="5532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5340"/>
                                        </p:tgtEl>
                                        <p:attrNameLst>
                                          <p:attrName>style.visibility</p:attrName>
                                        </p:attrNameLst>
                                      </p:cBhvr>
                                      <p:to>
                                        <p:strVal val="visible"/>
                                      </p:to>
                                    </p:set>
                                    <p:animEffect transition="in" filter="dissolve">
                                      <p:cBhvr>
                                        <p:cTn id="45" dur="500"/>
                                        <p:tgtEl>
                                          <p:spTgt spid="5534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39279"/>
                                        </p:tgtEl>
                                        <p:attrNameLst>
                                          <p:attrName>style.visibility</p:attrName>
                                        </p:attrNameLst>
                                      </p:cBhvr>
                                      <p:to>
                                        <p:strVal val="visible"/>
                                      </p:to>
                                    </p:set>
                                    <p:animEffect transition="in" filter="dissolve">
                                      <p:cBhvr>
                                        <p:cTn id="48" dur="500"/>
                                        <p:tgtEl>
                                          <p:spTgt spid="139279"/>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39298"/>
                                        </p:tgtEl>
                                        <p:attrNameLst>
                                          <p:attrName>style.visibility</p:attrName>
                                        </p:attrNameLst>
                                      </p:cBhvr>
                                      <p:to>
                                        <p:strVal val="visible"/>
                                      </p:to>
                                    </p:set>
                                    <p:animEffect transition="in" filter="dissolve">
                                      <p:cBhvr>
                                        <p:cTn id="53" dur="500"/>
                                        <p:tgtEl>
                                          <p:spTgt spid="139298"/>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39295"/>
                                        </p:tgtEl>
                                        <p:attrNameLst>
                                          <p:attrName>style.visibility</p:attrName>
                                        </p:attrNameLst>
                                      </p:cBhvr>
                                      <p:to>
                                        <p:strVal val="visible"/>
                                      </p:to>
                                    </p:set>
                                    <p:animEffect transition="in" filter="dissolve">
                                      <p:cBhvr>
                                        <p:cTn id="58" dur="500"/>
                                        <p:tgtEl>
                                          <p:spTgt spid="139295"/>
                                        </p:tgtEl>
                                      </p:cBhvr>
                                    </p:animEffect>
                                  </p:childTnLst>
                                </p:cTn>
                              </p:par>
                              <p:par>
                                <p:cTn id="59" presetID="9" presetClass="entr" presetSubtype="0" fill="hold" nodeType="withEffect">
                                  <p:stCondLst>
                                    <p:cond delay="0"/>
                                  </p:stCondLst>
                                  <p:childTnLst>
                                    <p:set>
                                      <p:cBhvr>
                                        <p:cTn id="60" dur="1" fill="hold">
                                          <p:stCondLst>
                                            <p:cond delay="0"/>
                                          </p:stCondLst>
                                        </p:cTn>
                                        <p:tgtEl>
                                          <p:spTgt spid="55345"/>
                                        </p:tgtEl>
                                        <p:attrNameLst>
                                          <p:attrName>style.visibility</p:attrName>
                                        </p:attrNameLst>
                                      </p:cBhvr>
                                      <p:to>
                                        <p:strVal val="visible"/>
                                      </p:to>
                                    </p:set>
                                    <p:animEffect transition="in" filter="dissolve">
                                      <p:cBhvr>
                                        <p:cTn id="61" dur="500"/>
                                        <p:tgtEl>
                                          <p:spTgt spid="55345"/>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55347"/>
                                        </p:tgtEl>
                                        <p:attrNameLst>
                                          <p:attrName>style.visibility</p:attrName>
                                        </p:attrNameLst>
                                      </p:cBhvr>
                                      <p:to>
                                        <p:strVal val="visible"/>
                                      </p:to>
                                    </p:set>
                                    <p:animEffect transition="in" filter="dissolve">
                                      <p:cBhvr>
                                        <p:cTn id="66" dur="500"/>
                                        <p:tgtEl>
                                          <p:spTgt spid="5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9" grpId="0" animBg="1"/>
      <p:bldP spid="139287" grpId="0"/>
      <p:bldP spid="139288" grpId="0"/>
      <p:bldP spid="139290" grpId="0" animBg="1"/>
      <p:bldP spid="139291" grpId="0" animBg="1"/>
      <p:bldP spid="139294" grpId="0"/>
      <p:bldP spid="139295" grpId="0"/>
      <p:bldP spid="13929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a:spLocks/>
          </p:cNvSpPr>
          <p:nvPr/>
        </p:nvSpPr>
        <p:spPr bwMode="auto">
          <a:xfrm>
            <a:off x="8468785" y="1524501"/>
            <a:ext cx="81620" cy="1230890"/>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sp>
        <p:nvSpPr>
          <p:cNvPr id="137223" name="Text Box 2"/>
          <p:cNvSpPr txBox="1">
            <a:spLocks/>
          </p:cNvSpPr>
          <p:nvPr/>
        </p:nvSpPr>
        <p:spPr bwMode="auto">
          <a:xfrm>
            <a:off x="274320" y="256202"/>
            <a:ext cx="5292090" cy="1745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10 continued: A ball </a:t>
            </a:r>
            <a:r>
              <a:rPr lang="en-US" sz="2000" dirty="0">
                <a:latin typeface="Times New Roman"/>
                <a:cs typeface="Times New Roman"/>
              </a:rPr>
              <a:t>of radius </a:t>
            </a:r>
            <a:r>
              <a:rPr lang="en-US" sz="2000" dirty="0">
                <a:solidFill>
                  <a:srgbClr val="FF0000"/>
                </a:solidFill>
                <a:latin typeface="Times New Roman"/>
                <a:cs typeface="Times New Roman"/>
              </a:rPr>
              <a:t>R</a:t>
            </a:r>
            <a:r>
              <a:rPr lang="en-US" sz="2000" dirty="0">
                <a:latin typeface="Times New Roman"/>
                <a:cs typeface="Times New Roman"/>
              </a:rPr>
              <a:t> rolls without slipping down an incline of angle    .  What is the </a:t>
            </a:r>
            <a:r>
              <a:rPr lang="en-US" sz="2000" dirty="0">
                <a:solidFill>
                  <a:srgbClr val="0000FF"/>
                </a:solidFill>
                <a:latin typeface="Times New Roman"/>
                <a:cs typeface="Times New Roman"/>
              </a:rPr>
              <a:t>speed</a:t>
            </a:r>
            <a:r>
              <a:rPr lang="en-US" sz="2000" dirty="0">
                <a:latin typeface="Times New Roman"/>
                <a:cs typeface="Times New Roman"/>
              </a:rPr>
              <a:t> of its </a:t>
            </a:r>
            <a:r>
              <a:rPr lang="en-US" sz="2000" i="1" dirty="0">
                <a:solidFill>
                  <a:srgbClr val="0000FF"/>
                </a:solidFill>
                <a:latin typeface="Times New Roman"/>
                <a:cs typeface="Times New Roman"/>
              </a:rPr>
              <a:t>center of mass </a:t>
            </a:r>
            <a:r>
              <a:rPr lang="en-US" sz="2000" dirty="0">
                <a:latin typeface="Times New Roman"/>
                <a:cs typeface="Times New Roman"/>
              </a:rPr>
              <a:t>after it has </a:t>
            </a:r>
            <a:r>
              <a:rPr lang="en-US" sz="2000" dirty="0">
                <a:solidFill>
                  <a:srgbClr val="0000FF"/>
                </a:solidFill>
                <a:latin typeface="Times New Roman"/>
                <a:cs typeface="Times New Roman"/>
              </a:rPr>
              <a:t>dropped a distance </a:t>
            </a:r>
            <a:r>
              <a:rPr lang="en-US" sz="2000" i="1" dirty="0">
                <a:solidFill>
                  <a:srgbClr val="FF0000"/>
                </a:solidFill>
                <a:latin typeface="Times New Roman"/>
                <a:cs typeface="Times New Roman"/>
              </a:rPr>
              <a:t>h</a:t>
            </a:r>
            <a:r>
              <a:rPr lang="en-US" sz="2000" dirty="0">
                <a:latin typeface="Times New Roman"/>
                <a:cs typeface="Times New Roman"/>
              </a:rPr>
              <a:t>?  Assume you know:</a:t>
            </a:r>
          </a:p>
        </p:txBody>
      </p:sp>
      <p:graphicFrame>
        <p:nvGraphicFramePr>
          <p:cNvPr id="137218" name="Object 2"/>
          <p:cNvGraphicFramePr>
            <a:graphicFrameLocks noChangeAspect="1"/>
          </p:cNvGraphicFramePr>
          <p:nvPr>
            <p:extLst>
              <p:ext uri="{D42A27DB-BD31-4B8C-83A1-F6EECF244321}">
                <p14:modId xmlns:p14="http://schemas.microsoft.com/office/powerpoint/2010/main" val="4279098839"/>
              </p:ext>
            </p:extLst>
          </p:nvPr>
        </p:nvGraphicFramePr>
        <p:xfrm>
          <a:off x="1046163" y="1965325"/>
          <a:ext cx="3394075" cy="722313"/>
        </p:xfrm>
        <a:graphic>
          <a:graphicData uri="http://schemas.openxmlformats.org/presentationml/2006/ole">
            <mc:AlternateContent xmlns:mc="http://schemas.openxmlformats.org/markup-compatibility/2006">
              <mc:Choice xmlns:v="urn:schemas-microsoft-com:vml" Requires="v">
                <p:oleObj spid="_x0000_s2203962" name="Equation" r:id="rId4" imgW="1854200" imgH="393700" progId="Equation.DSMT4">
                  <p:embed/>
                </p:oleObj>
              </mc:Choice>
              <mc:Fallback>
                <p:oleObj name="Equation" r:id="rId4" imgW="1854200" imgH="393700" progId="Equation.DSMT4">
                  <p:embed/>
                  <p:pic>
                    <p:nvPicPr>
                      <p:cNvPr id="0" name=""/>
                      <p:cNvPicPr>
                        <a:picLocks noChangeAspect="1" noChangeArrowheads="1"/>
                      </p:cNvPicPr>
                      <p:nvPr/>
                    </p:nvPicPr>
                    <p:blipFill>
                      <a:blip r:embed="rId5"/>
                      <a:srcRect/>
                      <a:stretch>
                        <a:fillRect/>
                      </a:stretch>
                    </p:blipFill>
                    <p:spPr bwMode="auto">
                      <a:xfrm>
                        <a:off x="1046163" y="1965325"/>
                        <a:ext cx="3394075" cy="722313"/>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282973" y="3022798"/>
            <a:ext cx="831453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 What is </a:t>
            </a:r>
            <a:r>
              <a:rPr lang="en-US" sz="2000" dirty="0">
                <a:latin typeface="Times New Roman"/>
                <a:cs typeface="Times New Roman"/>
              </a:rPr>
              <a:t>the </a:t>
            </a:r>
            <a:r>
              <a:rPr lang="en-US" sz="2000" i="1" dirty="0">
                <a:solidFill>
                  <a:srgbClr val="0000FF"/>
                </a:solidFill>
                <a:latin typeface="Times New Roman"/>
                <a:cs typeface="Times New Roman"/>
              </a:rPr>
              <a:t>velocity </a:t>
            </a:r>
            <a:r>
              <a:rPr lang="en-US" sz="2000" dirty="0">
                <a:solidFill>
                  <a:schemeClr val="tx1"/>
                </a:solidFill>
                <a:latin typeface="Times New Roman"/>
                <a:cs typeface="Times New Roman"/>
              </a:rPr>
              <a:t>of the </a:t>
            </a:r>
            <a:r>
              <a:rPr lang="en-US" sz="2000" i="1" dirty="0">
                <a:solidFill>
                  <a:srgbClr val="0000FF"/>
                </a:solidFill>
                <a:latin typeface="Times New Roman"/>
                <a:cs typeface="Times New Roman"/>
              </a:rPr>
              <a:t>center of mass </a:t>
            </a:r>
            <a:r>
              <a:rPr lang="en-US" sz="2000" dirty="0">
                <a:latin typeface="Times New Roman"/>
                <a:cs typeface="Times New Roman"/>
              </a:rPr>
              <a:t>after the ball </a:t>
            </a:r>
            <a:r>
              <a:rPr lang="en-US" sz="2000" dirty="0">
                <a:solidFill>
                  <a:srgbClr val="FF0000"/>
                </a:solidFill>
                <a:latin typeface="Times New Roman"/>
                <a:cs typeface="Times New Roman"/>
              </a:rPr>
              <a:t>drops</a:t>
            </a:r>
            <a:r>
              <a:rPr lang="en-US" sz="2000" dirty="0">
                <a:latin typeface="Times New Roman"/>
                <a:cs typeface="Times New Roman"/>
              </a:rPr>
              <a:t> a distance </a:t>
            </a:r>
            <a:r>
              <a:rPr lang="en-US" sz="2000" i="1" dirty="0">
                <a:solidFill>
                  <a:srgbClr val="FF0000"/>
                </a:solidFill>
                <a:latin typeface="Times New Roman"/>
                <a:cs typeface="Times New Roman"/>
              </a:rPr>
              <a:t>h</a:t>
            </a:r>
            <a:r>
              <a:rPr lang="en-US" sz="2000" dirty="0">
                <a:latin typeface="Times New Roman"/>
                <a:cs typeface="Times New Roman"/>
              </a:rPr>
              <a:t>?</a:t>
            </a: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graphicFrame>
        <p:nvGraphicFramePr>
          <p:cNvPr id="25" name="Object 5"/>
          <p:cNvGraphicFramePr>
            <a:graphicFrameLocks noChangeAspect="1"/>
          </p:cNvGraphicFramePr>
          <p:nvPr>
            <p:extLst>
              <p:ext uri="{D42A27DB-BD31-4B8C-83A1-F6EECF244321}">
                <p14:modId xmlns:p14="http://schemas.microsoft.com/office/powerpoint/2010/main" val="2665072378"/>
              </p:ext>
            </p:extLst>
          </p:nvPr>
        </p:nvGraphicFramePr>
        <p:xfrm>
          <a:off x="932656" y="1037264"/>
          <a:ext cx="227013" cy="314325"/>
        </p:xfrm>
        <a:graphic>
          <a:graphicData uri="http://schemas.openxmlformats.org/presentationml/2006/ole">
            <mc:AlternateContent xmlns:mc="http://schemas.openxmlformats.org/markup-compatibility/2006">
              <mc:Choice xmlns:v="urn:schemas-microsoft-com:vml" Requires="v">
                <p:oleObj spid="_x0000_s2203963"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srcRect/>
                      <a:stretch>
                        <a:fillRect/>
                      </a:stretch>
                    </p:blipFill>
                    <p:spPr bwMode="auto">
                      <a:xfrm>
                        <a:off x="932656" y="1037264"/>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60.)</a:t>
            </a:r>
          </a:p>
        </p:txBody>
      </p:sp>
      <p:sp>
        <p:nvSpPr>
          <p:cNvPr id="37" name="Rectangle 36"/>
          <p:cNvSpPr>
            <a:spLocks/>
          </p:cNvSpPr>
          <p:nvPr/>
        </p:nvSpPr>
        <p:spPr bwMode="auto">
          <a:xfrm rot="20376940">
            <a:off x="5145018" y="1903757"/>
            <a:ext cx="3836162" cy="163247"/>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sp>
        <p:nvSpPr>
          <p:cNvPr id="48" name="Oval 47"/>
          <p:cNvSpPr>
            <a:spLocks/>
          </p:cNvSpPr>
          <p:nvPr/>
        </p:nvSpPr>
        <p:spPr bwMode="auto">
          <a:xfrm>
            <a:off x="6766092" y="606850"/>
            <a:ext cx="1135884" cy="1135926"/>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graphicFrame>
        <p:nvGraphicFramePr>
          <p:cNvPr id="55" name="Object 5"/>
          <p:cNvGraphicFramePr>
            <a:graphicFrameLocks noChangeAspect="1"/>
          </p:cNvGraphicFramePr>
          <p:nvPr>
            <p:extLst>
              <p:ext uri="{D42A27DB-BD31-4B8C-83A1-F6EECF244321}">
                <p14:modId xmlns:p14="http://schemas.microsoft.com/office/powerpoint/2010/main" val="4010811088"/>
              </p:ext>
            </p:extLst>
          </p:nvPr>
        </p:nvGraphicFramePr>
        <p:xfrm>
          <a:off x="6112933" y="2415666"/>
          <a:ext cx="227013" cy="314325"/>
        </p:xfrm>
        <a:graphic>
          <a:graphicData uri="http://schemas.openxmlformats.org/presentationml/2006/ole">
            <mc:AlternateContent xmlns:mc="http://schemas.openxmlformats.org/markup-compatibility/2006">
              <mc:Choice xmlns:v="urn:schemas-microsoft-com:vml" Requires="v">
                <p:oleObj spid="_x0000_s2203964"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srcRect/>
                      <a:stretch>
                        <a:fillRect/>
                      </a:stretch>
                    </p:blipFill>
                    <p:spPr bwMode="auto">
                      <a:xfrm>
                        <a:off x="6112933" y="2415666"/>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 name="Rectangle 55"/>
          <p:cNvSpPr>
            <a:spLocks/>
          </p:cNvSpPr>
          <p:nvPr/>
        </p:nvSpPr>
        <p:spPr bwMode="auto">
          <a:xfrm>
            <a:off x="4975466" y="2755391"/>
            <a:ext cx="4021514" cy="95759"/>
          </a:xfrm>
          <a:prstGeom prst="rect">
            <a:avLst/>
          </a:prstGeom>
          <a:solidFill>
            <a:srgbClr val="800000">
              <a:alpha val="63000"/>
            </a:srgbClr>
          </a:solidFill>
          <a:ln w="12700" cmpd="sng">
            <a:solidFill>
              <a:srgbClr val="000000"/>
            </a:solidFill>
            <a:miter lim="800000"/>
            <a:headEnd/>
            <a:tailEnd/>
          </a:ln>
        </p:spPr>
        <p:txBody>
          <a:bodyPr wrap="none" anchor="ctr"/>
          <a:lstStyle/>
          <a:p>
            <a:endParaRPr lang="en-US" kern="1200" dirty="0"/>
          </a:p>
        </p:txBody>
      </p:sp>
      <p:sp>
        <p:nvSpPr>
          <p:cNvPr id="3" name="Freeform 2"/>
          <p:cNvSpPr/>
          <p:nvPr/>
        </p:nvSpPr>
        <p:spPr>
          <a:xfrm>
            <a:off x="5981700" y="2472267"/>
            <a:ext cx="131233" cy="275166"/>
          </a:xfrm>
          <a:custGeom>
            <a:avLst/>
            <a:gdLst>
              <a:gd name="connsiteX0" fmla="*/ 0 w 131233"/>
              <a:gd name="connsiteY0" fmla="*/ 0 h 275166"/>
              <a:gd name="connsiteX1" fmla="*/ 101600 w 131233"/>
              <a:gd name="connsiteY1" fmla="*/ 122766 h 275166"/>
              <a:gd name="connsiteX2" fmla="*/ 131233 w 131233"/>
              <a:gd name="connsiteY2" fmla="*/ 275166 h 275166"/>
            </a:gdLst>
            <a:ahLst/>
            <a:cxnLst>
              <a:cxn ang="0">
                <a:pos x="connsiteX0" y="connsiteY0"/>
              </a:cxn>
              <a:cxn ang="0">
                <a:pos x="connsiteX1" y="connsiteY1"/>
              </a:cxn>
              <a:cxn ang="0">
                <a:pos x="connsiteX2" y="connsiteY2"/>
              </a:cxn>
            </a:cxnLst>
            <a:rect l="l" t="t" r="r" b="b"/>
            <a:pathLst>
              <a:path w="131233" h="275166">
                <a:moveTo>
                  <a:pt x="0" y="0"/>
                </a:moveTo>
                <a:cubicBezTo>
                  <a:pt x="39864" y="38452"/>
                  <a:pt x="79728" y="76905"/>
                  <a:pt x="101600" y="122766"/>
                </a:cubicBezTo>
                <a:cubicBezTo>
                  <a:pt x="123472" y="168627"/>
                  <a:pt x="131233" y="275166"/>
                  <a:pt x="131233" y="275166"/>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7" name="Object 5"/>
          <p:cNvGraphicFramePr>
            <a:graphicFrameLocks noChangeAspect="1"/>
          </p:cNvGraphicFramePr>
          <p:nvPr>
            <p:extLst>
              <p:ext uri="{D42A27DB-BD31-4B8C-83A1-F6EECF244321}">
                <p14:modId xmlns:p14="http://schemas.microsoft.com/office/powerpoint/2010/main" val="2681209611"/>
              </p:ext>
            </p:extLst>
          </p:nvPr>
        </p:nvGraphicFramePr>
        <p:xfrm>
          <a:off x="7869238" y="830263"/>
          <a:ext cx="295275" cy="223837"/>
        </p:xfrm>
        <a:graphic>
          <a:graphicData uri="http://schemas.openxmlformats.org/presentationml/2006/ole">
            <mc:AlternateContent xmlns:mc="http://schemas.openxmlformats.org/markup-compatibility/2006">
              <mc:Choice xmlns:v="urn:schemas-microsoft-com:vml" Requires="v">
                <p:oleObj spid="_x0000_s2203965" name="Equation" r:id="rId10" imgW="165100" imgH="127000" progId="Equation.DSMT4">
                  <p:embed/>
                </p:oleObj>
              </mc:Choice>
              <mc:Fallback>
                <p:oleObj name="Equation" r:id="rId10" imgW="165100" imgH="127000" progId="Equation.DSMT4">
                  <p:embed/>
                  <p:pic>
                    <p:nvPicPr>
                      <p:cNvPr id="0" name=""/>
                      <p:cNvPicPr>
                        <a:picLocks noChangeAspect="1" noChangeArrowheads="1"/>
                      </p:cNvPicPr>
                      <p:nvPr/>
                    </p:nvPicPr>
                    <p:blipFill>
                      <a:blip r:embed="rId11"/>
                      <a:srcRect/>
                      <a:stretch>
                        <a:fillRect/>
                      </a:stretch>
                    </p:blipFill>
                    <p:spPr bwMode="auto">
                      <a:xfrm>
                        <a:off x="7869238" y="830263"/>
                        <a:ext cx="295275" cy="22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6" name="Straight Arrow Connector 5"/>
          <p:cNvCxnSpPr/>
          <p:nvPr/>
        </p:nvCxnSpPr>
        <p:spPr>
          <a:xfrm flipV="1">
            <a:off x="7336367" y="716589"/>
            <a:ext cx="309033" cy="4581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8" name="Object 5"/>
          <p:cNvGraphicFramePr>
            <a:graphicFrameLocks noChangeAspect="1"/>
          </p:cNvGraphicFramePr>
          <p:nvPr>
            <p:extLst>
              <p:ext uri="{D42A27DB-BD31-4B8C-83A1-F6EECF244321}">
                <p14:modId xmlns:p14="http://schemas.microsoft.com/office/powerpoint/2010/main" val="3762052958"/>
              </p:ext>
            </p:extLst>
          </p:nvPr>
        </p:nvGraphicFramePr>
        <p:xfrm>
          <a:off x="7186613" y="700088"/>
          <a:ext cx="273050" cy="268287"/>
        </p:xfrm>
        <a:graphic>
          <a:graphicData uri="http://schemas.openxmlformats.org/presentationml/2006/ole">
            <mc:AlternateContent xmlns:mc="http://schemas.openxmlformats.org/markup-compatibility/2006">
              <mc:Choice xmlns:v="urn:schemas-microsoft-com:vml" Requires="v">
                <p:oleObj spid="_x0000_s2203966" name="Equation" r:id="rId12" imgW="152400" imgH="152400" progId="Equation.DSMT4">
                  <p:embed/>
                </p:oleObj>
              </mc:Choice>
              <mc:Fallback>
                <p:oleObj name="Equation" r:id="rId12" imgW="152400" imgH="152400" progId="Equation.DSMT4">
                  <p:embed/>
                  <p:pic>
                    <p:nvPicPr>
                      <p:cNvPr id="0" name=""/>
                      <p:cNvPicPr>
                        <a:picLocks noChangeAspect="1" noChangeArrowheads="1"/>
                      </p:cNvPicPr>
                      <p:nvPr/>
                    </p:nvPicPr>
                    <p:blipFill>
                      <a:blip r:embed="rId13"/>
                      <a:srcRect/>
                      <a:stretch>
                        <a:fillRect/>
                      </a:stretch>
                    </p:blipFill>
                    <p:spPr bwMode="auto">
                      <a:xfrm>
                        <a:off x="7186613" y="700088"/>
                        <a:ext cx="273050" cy="268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9" name="Text Box 5"/>
          <p:cNvSpPr txBox="1">
            <a:spLocks/>
          </p:cNvSpPr>
          <p:nvPr/>
        </p:nvSpPr>
        <p:spPr bwMode="auto">
          <a:xfrm>
            <a:off x="843853" y="3521532"/>
            <a:ext cx="7893747"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There are </a:t>
            </a:r>
            <a:r>
              <a:rPr lang="en-US" sz="2000" i="1" dirty="0">
                <a:latin typeface="Times New Roman"/>
                <a:cs typeface="Times New Roman"/>
              </a:rPr>
              <a:t>two ways </a:t>
            </a:r>
            <a:r>
              <a:rPr lang="en-US" sz="2000" dirty="0">
                <a:latin typeface="Times New Roman"/>
                <a:cs typeface="Times New Roman"/>
              </a:rPr>
              <a:t>to do </a:t>
            </a:r>
            <a:r>
              <a:rPr lang="en-US" sz="2000" i="1" dirty="0">
                <a:latin typeface="Times New Roman"/>
                <a:cs typeface="Times New Roman"/>
              </a:rPr>
              <a:t>this</a:t>
            </a:r>
            <a:r>
              <a:rPr lang="en-US" sz="2000" dirty="0">
                <a:latin typeface="Times New Roman"/>
                <a:cs typeface="Times New Roman"/>
              </a:rPr>
              <a:t> problem, one using </a:t>
            </a:r>
            <a:r>
              <a:rPr lang="en-US" sz="2000" i="1" dirty="0">
                <a:solidFill>
                  <a:srgbClr val="0000FF"/>
                </a:solidFill>
                <a:latin typeface="Times New Roman"/>
                <a:cs typeface="Times New Roman"/>
              </a:rPr>
              <a:t>kinematics</a:t>
            </a:r>
            <a:r>
              <a:rPr lang="en-US" sz="2000" dirty="0">
                <a:solidFill>
                  <a:srgbClr val="0000FF"/>
                </a:solidFill>
                <a:latin typeface="Times New Roman"/>
                <a:cs typeface="Times New Roman"/>
              </a:rPr>
              <a:t> </a:t>
            </a:r>
            <a:r>
              <a:rPr lang="en-US" sz="2000" dirty="0">
                <a:latin typeface="Times New Roman"/>
                <a:cs typeface="Times New Roman"/>
              </a:rPr>
              <a:t>and one using </a:t>
            </a:r>
            <a:r>
              <a:rPr lang="en-US" sz="2000" i="1" dirty="0">
                <a:solidFill>
                  <a:srgbClr val="0000FF"/>
                </a:solidFill>
                <a:latin typeface="Times New Roman"/>
                <a:cs typeface="Times New Roman"/>
              </a:rPr>
              <a:t>energy considerations</a:t>
            </a:r>
            <a:r>
              <a:rPr lang="en-US" sz="2000" dirty="0">
                <a:latin typeface="Times New Roman"/>
                <a:cs typeface="Times New Roman"/>
              </a:rPr>
              <a:t>.  We’ll do the kinematics approach, first.</a:t>
            </a:r>
          </a:p>
        </p:txBody>
      </p:sp>
      <p:sp>
        <p:nvSpPr>
          <p:cNvPr id="31" name="Text Box 5"/>
          <p:cNvSpPr txBox="1">
            <a:spLocks/>
          </p:cNvSpPr>
          <p:nvPr/>
        </p:nvSpPr>
        <p:spPr bwMode="auto">
          <a:xfrm>
            <a:off x="843853" y="4220185"/>
            <a:ext cx="7893747"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We’ve already </a:t>
            </a:r>
            <a:r>
              <a:rPr lang="en-US" sz="2000" dirty="0">
                <a:latin typeface="Times New Roman"/>
                <a:cs typeface="Times New Roman"/>
              </a:rPr>
              <a:t>determined the </a:t>
            </a:r>
            <a:r>
              <a:rPr lang="en-US" sz="2000" i="1" dirty="0">
                <a:solidFill>
                  <a:srgbClr val="0000FF"/>
                </a:solidFill>
                <a:latin typeface="Times New Roman"/>
                <a:cs typeface="Times New Roman"/>
              </a:rPr>
              <a:t>acceleration</a:t>
            </a:r>
            <a:r>
              <a:rPr lang="en-US" sz="2000" dirty="0">
                <a:solidFill>
                  <a:srgbClr val="0000FF"/>
                </a:solidFill>
                <a:latin typeface="Times New Roman"/>
                <a:cs typeface="Times New Roman"/>
              </a:rPr>
              <a:t> </a:t>
            </a:r>
            <a:r>
              <a:rPr lang="en-US" sz="2000" dirty="0">
                <a:latin typeface="Times New Roman"/>
                <a:cs typeface="Times New Roman"/>
              </a:rPr>
              <a:t>of the </a:t>
            </a:r>
            <a:r>
              <a:rPr lang="en-US" sz="2000" i="1" dirty="0">
                <a:solidFill>
                  <a:srgbClr val="0000FF"/>
                </a:solidFill>
                <a:latin typeface="Times New Roman"/>
                <a:cs typeface="Times New Roman"/>
              </a:rPr>
              <a:t>center of mass </a:t>
            </a:r>
            <a:r>
              <a:rPr lang="en-US" sz="2000" dirty="0">
                <a:latin typeface="Times New Roman"/>
                <a:cs typeface="Times New Roman"/>
              </a:rPr>
              <a:t>down the incline to be                           .  We know the </a:t>
            </a:r>
            <a:r>
              <a:rPr lang="en-US" sz="2000" i="1" dirty="0">
                <a:solidFill>
                  <a:srgbClr val="0000FF"/>
                </a:solidFill>
                <a:latin typeface="Times New Roman"/>
                <a:cs typeface="Times New Roman"/>
              </a:rPr>
              <a:t>initial velocity </a:t>
            </a:r>
            <a:r>
              <a:rPr lang="en-US" sz="2000" dirty="0">
                <a:latin typeface="Times New Roman"/>
                <a:cs typeface="Times New Roman"/>
              </a:rPr>
              <a:t>is </a:t>
            </a:r>
            <a:r>
              <a:rPr lang="en-US" sz="2000" dirty="0">
                <a:solidFill>
                  <a:srgbClr val="FF0000"/>
                </a:solidFill>
                <a:latin typeface="Times New Roman"/>
                <a:cs typeface="Times New Roman"/>
              </a:rPr>
              <a:t>ZERO</a:t>
            </a:r>
            <a:r>
              <a:rPr lang="en-US" sz="2000" dirty="0">
                <a:latin typeface="Times New Roman"/>
                <a:cs typeface="Times New Roman"/>
              </a:rPr>
              <a:t>, and we know the body travels </a:t>
            </a:r>
            <a:r>
              <a:rPr lang="en-US" sz="2000" i="1" dirty="0">
                <a:solidFill>
                  <a:srgbClr val="FF0000"/>
                </a:solidFill>
                <a:latin typeface="Times New Roman"/>
                <a:cs typeface="Times New Roman"/>
              </a:rPr>
              <a:t>d</a:t>
            </a:r>
            <a:r>
              <a:rPr lang="en-US" sz="2000" dirty="0">
                <a:latin typeface="Times New Roman"/>
                <a:cs typeface="Times New Roman"/>
              </a:rPr>
              <a:t>, or:</a:t>
            </a:r>
          </a:p>
        </p:txBody>
      </p:sp>
      <p:graphicFrame>
        <p:nvGraphicFramePr>
          <p:cNvPr id="32" name="Object 31"/>
          <p:cNvGraphicFramePr>
            <a:graphicFrameLocks noChangeAspect="1"/>
          </p:cNvGraphicFramePr>
          <p:nvPr>
            <p:extLst>
              <p:ext uri="{D42A27DB-BD31-4B8C-83A1-F6EECF244321}">
                <p14:modId xmlns:p14="http://schemas.microsoft.com/office/powerpoint/2010/main" val="2442969915"/>
              </p:ext>
            </p:extLst>
          </p:nvPr>
        </p:nvGraphicFramePr>
        <p:xfrm>
          <a:off x="2217738" y="4483863"/>
          <a:ext cx="1858962" cy="523875"/>
        </p:xfrm>
        <a:graphic>
          <a:graphicData uri="http://schemas.openxmlformats.org/presentationml/2006/ole">
            <mc:AlternateContent xmlns:mc="http://schemas.openxmlformats.org/markup-compatibility/2006">
              <mc:Choice xmlns:v="urn:schemas-microsoft-com:vml" Requires="v">
                <p:oleObj spid="_x0000_s2203967" name="Equation" r:id="rId14" imgW="1041400" imgH="292100" progId="Equation.DSMT4">
                  <p:embed/>
                </p:oleObj>
              </mc:Choice>
              <mc:Fallback>
                <p:oleObj name="Equation" r:id="rId14" imgW="1041400" imgH="292100" progId="Equation.DSMT4">
                  <p:embed/>
                  <p:pic>
                    <p:nvPicPr>
                      <p:cNvPr id="0" name=""/>
                      <p:cNvPicPr/>
                      <p:nvPr/>
                    </p:nvPicPr>
                    <p:blipFill>
                      <a:blip r:embed="rId15"/>
                      <a:stretch>
                        <a:fillRect/>
                      </a:stretch>
                    </p:blipFill>
                    <p:spPr>
                      <a:xfrm>
                        <a:off x="2217738" y="4483863"/>
                        <a:ext cx="1858962" cy="523875"/>
                      </a:xfrm>
                      <a:prstGeom prst="rect">
                        <a:avLst/>
                      </a:prstGeom>
                    </p:spPr>
                  </p:pic>
                </p:oleObj>
              </mc:Fallback>
            </mc:AlternateContent>
          </a:graphicData>
        </a:graphic>
      </p:graphicFrame>
      <p:sp>
        <p:nvSpPr>
          <p:cNvPr id="2" name="Right Triangle 1"/>
          <p:cNvSpPr/>
          <p:nvPr/>
        </p:nvSpPr>
        <p:spPr>
          <a:xfrm flipH="1">
            <a:off x="5274802" y="5360528"/>
            <a:ext cx="2562167" cy="1014872"/>
          </a:xfrm>
          <a:prstGeom prst="r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4" name="Object 5"/>
          <p:cNvGraphicFramePr>
            <a:graphicFrameLocks noChangeAspect="1"/>
          </p:cNvGraphicFramePr>
          <p:nvPr>
            <p:extLst>
              <p:ext uri="{D42A27DB-BD31-4B8C-83A1-F6EECF244321}">
                <p14:modId xmlns:p14="http://schemas.microsoft.com/office/powerpoint/2010/main" val="3629681393"/>
              </p:ext>
            </p:extLst>
          </p:nvPr>
        </p:nvGraphicFramePr>
        <p:xfrm>
          <a:off x="7876576" y="5737225"/>
          <a:ext cx="227013" cy="290513"/>
        </p:xfrm>
        <a:graphic>
          <a:graphicData uri="http://schemas.openxmlformats.org/presentationml/2006/ole">
            <mc:AlternateContent xmlns:mc="http://schemas.openxmlformats.org/markup-compatibility/2006">
              <mc:Choice xmlns:v="urn:schemas-microsoft-com:vml" Requires="v">
                <p:oleObj spid="_x0000_s2203968" name="Equation" r:id="rId16" imgW="127000" imgH="165100" progId="Equation.DSMT4">
                  <p:embed/>
                </p:oleObj>
              </mc:Choice>
              <mc:Fallback>
                <p:oleObj name="Equation" r:id="rId16" imgW="127000" imgH="165100" progId="Equation.DSMT4">
                  <p:embed/>
                  <p:pic>
                    <p:nvPicPr>
                      <p:cNvPr id="0" name=""/>
                      <p:cNvPicPr>
                        <a:picLocks noChangeAspect="1" noChangeArrowheads="1"/>
                      </p:cNvPicPr>
                      <p:nvPr/>
                    </p:nvPicPr>
                    <p:blipFill>
                      <a:blip r:embed="rId17"/>
                      <a:srcRect/>
                      <a:stretch>
                        <a:fillRect/>
                      </a:stretch>
                    </p:blipFill>
                    <p:spPr bwMode="auto">
                      <a:xfrm>
                        <a:off x="7876576" y="5737225"/>
                        <a:ext cx="227013" cy="29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 name="Object 5"/>
          <p:cNvGraphicFramePr>
            <a:graphicFrameLocks noChangeAspect="1"/>
          </p:cNvGraphicFramePr>
          <p:nvPr>
            <p:extLst>
              <p:ext uri="{D42A27DB-BD31-4B8C-83A1-F6EECF244321}">
                <p14:modId xmlns:p14="http://schemas.microsoft.com/office/powerpoint/2010/main" val="416469301"/>
              </p:ext>
            </p:extLst>
          </p:nvPr>
        </p:nvGraphicFramePr>
        <p:xfrm>
          <a:off x="6453452" y="5454650"/>
          <a:ext cx="227013" cy="290513"/>
        </p:xfrm>
        <a:graphic>
          <a:graphicData uri="http://schemas.openxmlformats.org/presentationml/2006/ole">
            <mc:AlternateContent xmlns:mc="http://schemas.openxmlformats.org/markup-compatibility/2006">
              <mc:Choice xmlns:v="urn:schemas-microsoft-com:vml" Requires="v">
                <p:oleObj spid="_x0000_s2203969" name="Equation" r:id="rId18" imgW="127000" imgH="165100" progId="Equation.DSMT4">
                  <p:embed/>
                </p:oleObj>
              </mc:Choice>
              <mc:Fallback>
                <p:oleObj name="Equation" r:id="rId18" imgW="127000" imgH="165100" progId="Equation.DSMT4">
                  <p:embed/>
                  <p:pic>
                    <p:nvPicPr>
                      <p:cNvPr id="0" name=""/>
                      <p:cNvPicPr>
                        <a:picLocks noChangeAspect="1" noChangeArrowheads="1"/>
                      </p:cNvPicPr>
                      <p:nvPr/>
                    </p:nvPicPr>
                    <p:blipFill>
                      <a:blip r:embed="rId19"/>
                      <a:srcRect/>
                      <a:stretch>
                        <a:fillRect/>
                      </a:stretch>
                    </p:blipFill>
                    <p:spPr bwMode="auto">
                      <a:xfrm>
                        <a:off x="6453452" y="5454650"/>
                        <a:ext cx="227013" cy="29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6" name="Object 5"/>
          <p:cNvGraphicFramePr>
            <a:graphicFrameLocks noChangeAspect="1"/>
          </p:cNvGraphicFramePr>
          <p:nvPr>
            <p:extLst>
              <p:ext uri="{D42A27DB-BD31-4B8C-83A1-F6EECF244321}">
                <p14:modId xmlns:p14="http://schemas.microsoft.com/office/powerpoint/2010/main" val="1113787418"/>
              </p:ext>
            </p:extLst>
          </p:nvPr>
        </p:nvGraphicFramePr>
        <p:xfrm>
          <a:off x="6075363" y="6034088"/>
          <a:ext cx="227012" cy="312737"/>
        </p:xfrm>
        <a:graphic>
          <a:graphicData uri="http://schemas.openxmlformats.org/presentationml/2006/ole">
            <mc:AlternateContent xmlns:mc="http://schemas.openxmlformats.org/markup-compatibility/2006">
              <mc:Choice xmlns:v="urn:schemas-microsoft-com:vml" Requires="v">
                <p:oleObj spid="_x0000_s2203970" name="Equation" r:id="rId20" imgW="127000" imgH="177800" progId="Equation.DSMT4">
                  <p:embed/>
                </p:oleObj>
              </mc:Choice>
              <mc:Fallback>
                <p:oleObj name="Equation" r:id="rId20" imgW="127000" imgH="177800" progId="Equation.DSMT4">
                  <p:embed/>
                  <p:pic>
                    <p:nvPicPr>
                      <p:cNvPr id="0" name=""/>
                      <p:cNvPicPr>
                        <a:picLocks noChangeAspect="1" noChangeArrowheads="1"/>
                      </p:cNvPicPr>
                      <p:nvPr/>
                    </p:nvPicPr>
                    <p:blipFill>
                      <a:blip r:embed="rId21"/>
                      <a:srcRect/>
                      <a:stretch>
                        <a:fillRect/>
                      </a:stretch>
                    </p:blipFill>
                    <p:spPr bwMode="auto">
                      <a:xfrm>
                        <a:off x="6075363" y="6034088"/>
                        <a:ext cx="227012" cy="312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 name="Freeform 37"/>
          <p:cNvSpPr/>
          <p:nvPr/>
        </p:nvSpPr>
        <p:spPr>
          <a:xfrm>
            <a:off x="5916083" y="6104467"/>
            <a:ext cx="131233" cy="275166"/>
          </a:xfrm>
          <a:custGeom>
            <a:avLst/>
            <a:gdLst>
              <a:gd name="connsiteX0" fmla="*/ 0 w 131233"/>
              <a:gd name="connsiteY0" fmla="*/ 0 h 275166"/>
              <a:gd name="connsiteX1" fmla="*/ 101600 w 131233"/>
              <a:gd name="connsiteY1" fmla="*/ 122766 h 275166"/>
              <a:gd name="connsiteX2" fmla="*/ 131233 w 131233"/>
              <a:gd name="connsiteY2" fmla="*/ 275166 h 275166"/>
            </a:gdLst>
            <a:ahLst/>
            <a:cxnLst>
              <a:cxn ang="0">
                <a:pos x="connsiteX0" y="connsiteY0"/>
              </a:cxn>
              <a:cxn ang="0">
                <a:pos x="connsiteX1" y="connsiteY1"/>
              </a:cxn>
              <a:cxn ang="0">
                <a:pos x="connsiteX2" y="connsiteY2"/>
              </a:cxn>
            </a:cxnLst>
            <a:rect l="l" t="t" r="r" b="b"/>
            <a:pathLst>
              <a:path w="131233" h="275166">
                <a:moveTo>
                  <a:pt x="0" y="0"/>
                </a:moveTo>
                <a:cubicBezTo>
                  <a:pt x="39864" y="38452"/>
                  <a:pt x="79728" y="76905"/>
                  <a:pt x="101600" y="122766"/>
                </a:cubicBezTo>
                <a:cubicBezTo>
                  <a:pt x="123472" y="168627"/>
                  <a:pt x="131233" y="275166"/>
                  <a:pt x="131233" y="275166"/>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9" name="Object 5"/>
          <p:cNvGraphicFramePr>
            <a:graphicFrameLocks noChangeAspect="1"/>
          </p:cNvGraphicFramePr>
          <p:nvPr>
            <p:extLst>
              <p:ext uri="{D42A27DB-BD31-4B8C-83A1-F6EECF244321}">
                <p14:modId xmlns:p14="http://schemas.microsoft.com/office/powerpoint/2010/main" val="3534292390"/>
              </p:ext>
            </p:extLst>
          </p:nvPr>
        </p:nvGraphicFramePr>
        <p:xfrm>
          <a:off x="1647825" y="5503863"/>
          <a:ext cx="2792413" cy="692150"/>
        </p:xfrm>
        <a:graphic>
          <a:graphicData uri="http://schemas.openxmlformats.org/presentationml/2006/ole">
            <mc:AlternateContent xmlns:mc="http://schemas.openxmlformats.org/markup-compatibility/2006">
              <mc:Choice xmlns:v="urn:schemas-microsoft-com:vml" Requires="v">
                <p:oleObj spid="_x0000_s2203971" name="Equation" r:id="rId22" imgW="1562100" imgH="393700" progId="Equation.DSMT4">
                  <p:embed/>
                </p:oleObj>
              </mc:Choice>
              <mc:Fallback>
                <p:oleObj name="Equation" r:id="rId22" imgW="1562100" imgH="393700" progId="Equation.DSMT4">
                  <p:embed/>
                  <p:pic>
                    <p:nvPicPr>
                      <p:cNvPr id="0" name=""/>
                      <p:cNvPicPr>
                        <a:picLocks noChangeAspect="1" noChangeArrowheads="1"/>
                      </p:cNvPicPr>
                      <p:nvPr/>
                    </p:nvPicPr>
                    <p:blipFill>
                      <a:blip r:embed="rId23"/>
                      <a:srcRect/>
                      <a:stretch>
                        <a:fillRect/>
                      </a:stretch>
                    </p:blipFill>
                    <p:spPr bwMode="auto">
                      <a:xfrm>
                        <a:off x="1647825" y="5503863"/>
                        <a:ext cx="2792413" cy="692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40" name="Straight Arrow Connector 39"/>
          <p:cNvCxnSpPr/>
          <p:nvPr/>
        </p:nvCxnSpPr>
        <p:spPr>
          <a:xfrm>
            <a:off x="8134896" y="1174751"/>
            <a:ext cx="0" cy="56802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1" name="Object 5"/>
          <p:cNvGraphicFramePr>
            <a:graphicFrameLocks noChangeAspect="1"/>
          </p:cNvGraphicFramePr>
          <p:nvPr>
            <p:extLst>
              <p:ext uri="{D42A27DB-BD31-4B8C-83A1-F6EECF244321}">
                <p14:modId xmlns:p14="http://schemas.microsoft.com/office/powerpoint/2010/main" val="438337550"/>
              </p:ext>
            </p:extLst>
          </p:nvPr>
        </p:nvGraphicFramePr>
        <p:xfrm>
          <a:off x="8164513" y="1111751"/>
          <a:ext cx="227012" cy="292100"/>
        </p:xfrm>
        <a:graphic>
          <a:graphicData uri="http://schemas.openxmlformats.org/presentationml/2006/ole">
            <mc:AlternateContent xmlns:mc="http://schemas.openxmlformats.org/markup-compatibility/2006">
              <mc:Choice xmlns:v="urn:schemas-microsoft-com:vml" Requires="v">
                <p:oleObj spid="_x0000_s2203972" name="Equation" r:id="rId24" imgW="127000" imgH="165100" progId="Equation.DSMT4">
                  <p:embed/>
                </p:oleObj>
              </mc:Choice>
              <mc:Fallback>
                <p:oleObj name="Equation" r:id="rId24" imgW="127000" imgH="165100" progId="Equation.DSMT4">
                  <p:embed/>
                  <p:pic>
                    <p:nvPicPr>
                      <p:cNvPr id="0" name=""/>
                      <p:cNvPicPr>
                        <a:picLocks noChangeAspect="1" noChangeArrowheads="1"/>
                      </p:cNvPicPr>
                      <p:nvPr/>
                    </p:nvPicPr>
                    <p:blipFill>
                      <a:blip r:embed="rId25"/>
                      <a:srcRect/>
                      <a:stretch>
                        <a:fillRect/>
                      </a:stretch>
                    </p:blipFill>
                    <p:spPr bwMode="auto">
                      <a:xfrm>
                        <a:off x="8164513" y="1111751"/>
                        <a:ext cx="227012" cy="292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2" name="Oval 41"/>
          <p:cNvSpPr>
            <a:spLocks/>
          </p:cNvSpPr>
          <p:nvPr/>
        </p:nvSpPr>
        <p:spPr bwMode="auto">
          <a:xfrm>
            <a:off x="5413758" y="1111751"/>
            <a:ext cx="1135884" cy="1135926"/>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cxnSp>
        <p:nvCxnSpPr>
          <p:cNvPr id="29" name="Straight Arrow Connector 28"/>
          <p:cNvCxnSpPr/>
          <p:nvPr/>
        </p:nvCxnSpPr>
        <p:spPr>
          <a:xfrm flipH="1">
            <a:off x="5270569" y="1724454"/>
            <a:ext cx="701677" cy="26414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3" name="Object 5"/>
          <p:cNvGraphicFramePr>
            <a:graphicFrameLocks noChangeAspect="1"/>
          </p:cNvGraphicFramePr>
          <p:nvPr>
            <p:extLst>
              <p:ext uri="{D42A27DB-BD31-4B8C-83A1-F6EECF244321}">
                <p14:modId xmlns:p14="http://schemas.microsoft.com/office/powerpoint/2010/main" val="115962730"/>
              </p:ext>
            </p:extLst>
          </p:nvPr>
        </p:nvGraphicFramePr>
        <p:xfrm>
          <a:off x="4970463" y="1544638"/>
          <a:ext cx="431800" cy="358775"/>
        </p:xfrm>
        <a:graphic>
          <a:graphicData uri="http://schemas.openxmlformats.org/presentationml/2006/ole">
            <mc:AlternateContent xmlns:mc="http://schemas.openxmlformats.org/markup-compatibility/2006">
              <mc:Choice xmlns:v="urn:schemas-microsoft-com:vml" Requires="v">
                <p:oleObj spid="_x0000_s2203973" name="Equation" r:id="rId26" imgW="241300" imgH="203200" progId="Equation.DSMT4">
                  <p:embed/>
                </p:oleObj>
              </mc:Choice>
              <mc:Fallback>
                <p:oleObj name="Equation" r:id="rId26" imgW="241300" imgH="203200" progId="Equation.DSMT4">
                  <p:embed/>
                  <p:pic>
                    <p:nvPicPr>
                      <p:cNvPr id="0" name=""/>
                      <p:cNvPicPr>
                        <a:picLocks noChangeAspect="1" noChangeArrowheads="1"/>
                      </p:cNvPicPr>
                      <p:nvPr/>
                    </p:nvPicPr>
                    <p:blipFill>
                      <a:blip r:embed="rId27"/>
                      <a:srcRect/>
                      <a:stretch>
                        <a:fillRect/>
                      </a:stretch>
                    </p:blipFill>
                    <p:spPr bwMode="auto">
                      <a:xfrm>
                        <a:off x="4970463" y="1544638"/>
                        <a:ext cx="431800" cy="358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4" name="Object 5"/>
          <p:cNvGraphicFramePr>
            <a:graphicFrameLocks noChangeAspect="1"/>
          </p:cNvGraphicFramePr>
          <p:nvPr>
            <p:extLst>
              <p:ext uri="{D42A27DB-BD31-4B8C-83A1-F6EECF244321}">
                <p14:modId xmlns:p14="http://schemas.microsoft.com/office/powerpoint/2010/main" val="3976584063"/>
              </p:ext>
            </p:extLst>
          </p:nvPr>
        </p:nvGraphicFramePr>
        <p:xfrm>
          <a:off x="6127750" y="1458913"/>
          <a:ext cx="365125" cy="357187"/>
        </p:xfrm>
        <a:graphic>
          <a:graphicData uri="http://schemas.openxmlformats.org/presentationml/2006/ole">
            <mc:AlternateContent xmlns:mc="http://schemas.openxmlformats.org/markup-compatibility/2006">
              <mc:Choice xmlns:v="urn:schemas-microsoft-com:vml" Requires="v">
                <p:oleObj spid="_x0000_s2203974" name="Equation" r:id="rId28" imgW="203200" imgH="203200" progId="Equation.DSMT4">
                  <p:embed/>
                </p:oleObj>
              </mc:Choice>
              <mc:Fallback>
                <p:oleObj name="Equation" r:id="rId28" imgW="203200" imgH="203200" progId="Equation.DSMT4">
                  <p:embed/>
                  <p:pic>
                    <p:nvPicPr>
                      <p:cNvPr id="0" name=""/>
                      <p:cNvPicPr>
                        <a:picLocks noChangeAspect="1" noChangeArrowheads="1"/>
                      </p:cNvPicPr>
                      <p:nvPr/>
                    </p:nvPicPr>
                    <p:blipFill>
                      <a:blip r:embed="rId29"/>
                      <a:srcRect/>
                      <a:stretch>
                        <a:fillRect/>
                      </a:stretch>
                    </p:blipFill>
                    <p:spPr bwMode="auto">
                      <a:xfrm>
                        <a:off x="6127750" y="1458913"/>
                        <a:ext cx="365125" cy="357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45" name="Group 44"/>
          <p:cNvGrpSpPr/>
          <p:nvPr/>
        </p:nvGrpSpPr>
        <p:grpSpPr>
          <a:xfrm rot="912543">
            <a:off x="5675986" y="1470060"/>
            <a:ext cx="480194" cy="545431"/>
            <a:chOff x="6968697" y="2505075"/>
            <a:chExt cx="480194" cy="545431"/>
          </a:xfrm>
        </p:grpSpPr>
        <p:sp>
          <p:nvSpPr>
            <p:cNvPr id="46" name="Arc 45"/>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a:stCxn id="46"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2714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dissolv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par>
                                <p:cTn id="13" presetID="9"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par>
                                <p:cTn id="21" presetID="9"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dissolve">
                                      <p:cBhvr>
                                        <p:cTn id="23" dur="500"/>
                                        <p:tgtEl>
                                          <p:spTgt spid="34"/>
                                        </p:tgtEl>
                                      </p:cBhvr>
                                    </p:animEffect>
                                  </p:childTnLst>
                                </p:cTn>
                              </p:par>
                              <p:par>
                                <p:cTn id="24" presetID="9"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dissolve">
                                      <p:cBhvr>
                                        <p:cTn id="26" dur="500"/>
                                        <p:tgtEl>
                                          <p:spTgt spid="35"/>
                                        </p:tgtEl>
                                      </p:cBhvr>
                                    </p:animEffect>
                                  </p:childTnLst>
                                </p:cTn>
                              </p:par>
                              <p:par>
                                <p:cTn id="27" presetID="9"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dissolve">
                                      <p:cBhvr>
                                        <p:cTn id="29" dur="500"/>
                                        <p:tgtEl>
                                          <p:spTgt spid="3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dissolv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31" grpId="0"/>
      <p:bldP spid="2" grpId="0" animBg="1"/>
      <p:bldP spid="3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a:spLocks/>
          </p:cNvSpPr>
          <p:nvPr/>
        </p:nvSpPr>
        <p:spPr bwMode="auto">
          <a:xfrm>
            <a:off x="8468785" y="1524501"/>
            <a:ext cx="81620" cy="1230890"/>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graphicFrame>
        <p:nvGraphicFramePr>
          <p:cNvPr id="137218" name="Object 2"/>
          <p:cNvGraphicFramePr>
            <a:graphicFrameLocks noChangeAspect="1"/>
          </p:cNvGraphicFramePr>
          <p:nvPr>
            <p:extLst>
              <p:ext uri="{D42A27DB-BD31-4B8C-83A1-F6EECF244321}">
                <p14:modId xmlns:p14="http://schemas.microsoft.com/office/powerpoint/2010/main" val="3940542399"/>
              </p:ext>
            </p:extLst>
          </p:nvPr>
        </p:nvGraphicFramePr>
        <p:xfrm>
          <a:off x="944563" y="306387"/>
          <a:ext cx="2903537" cy="617919"/>
        </p:xfrm>
        <a:graphic>
          <a:graphicData uri="http://schemas.openxmlformats.org/presentationml/2006/ole">
            <mc:AlternateContent xmlns:mc="http://schemas.openxmlformats.org/markup-compatibility/2006">
              <mc:Choice xmlns:v="urn:schemas-microsoft-com:vml" Requires="v">
                <p:oleObj spid="_x0000_s2381900" name="Equation" r:id="rId4" imgW="1854200" imgH="393700" progId="Equation.DSMT4">
                  <p:embed/>
                </p:oleObj>
              </mc:Choice>
              <mc:Fallback>
                <p:oleObj name="Equation" r:id="rId4" imgW="1854200" imgH="393700" progId="Equation.DSMT4">
                  <p:embed/>
                  <p:pic>
                    <p:nvPicPr>
                      <p:cNvPr id="0" name=""/>
                      <p:cNvPicPr>
                        <a:picLocks noChangeAspect="1" noChangeArrowheads="1"/>
                      </p:cNvPicPr>
                      <p:nvPr/>
                    </p:nvPicPr>
                    <p:blipFill>
                      <a:blip r:embed="rId5"/>
                      <a:srcRect/>
                      <a:stretch>
                        <a:fillRect/>
                      </a:stretch>
                    </p:blipFill>
                    <p:spPr bwMode="auto">
                      <a:xfrm>
                        <a:off x="944563" y="306387"/>
                        <a:ext cx="2903537" cy="617919"/>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282973" y="1066998"/>
            <a:ext cx="5228827"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With that information, </a:t>
            </a:r>
            <a:r>
              <a:rPr lang="en-US" sz="2000" dirty="0">
                <a:latin typeface="Times New Roman"/>
                <a:cs typeface="Times New Roman"/>
              </a:rPr>
              <a:t>we can write:</a:t>
            </a:r>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61.)</a:t>
            </a:r>
          </a:p>
        </p:txBody>
      </p:sp>
      <p:sp>
        <p:nvSpPr>
          <p:cNvPr id="37" name="Rectangle 36"/>
          <p:cNvSpPr>
            <a:spLocks/>
          </p:cNvSpPr>
          <p:nvPr/>
        </p:nvSpPr>
        <p:spPr bwMode="auto">
          <a:xfrm rot="20376940">
            <a:off x="5145018" y="1903757"/>
            <a:ext cx="3836162" cy="163247"/>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sp>
        <p:nvSpPr>
          <p:cNvPr id="48" name="Oval 47"/>
          <p:cNvSpPr>
            <a:spLocks/>
          </p:cNvSpPr>
          <p:nvPr/>
        </p:nvSpPr>
        <p:spPr bwMode="auto">
          <a:xfrm>
            <a:off x="6766092" y="606850"/>
            <a:ext cx="1135884" cy="1135926"/>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graphicFrame>
        <p:nvGraphicFramePr>
          <p:cNvPr id="55" name="Object 5"/>
          <p:cNvGraphicFramePr>
            <a:graphicFrameLocks noChangeAspect="1"/>
          </p:cNvGraphicFramePr>
          <p:nvPr>
            <p:extLst>
              <p:ext uri="{D42A27DB-BD31-4B8C-83A1-F6EECF244321}">
                <p14:modId xmlns:p14="http://schemas.microsoft.com/office/powerpoint/2010/main" val="2468156498"/>
              </p:ext>
            </p:extLst>
          </p:nvPr>
        </p:nvGraphicFramePr>
        <p:xfrm>
          <a:off x="6112933" y="2415666"/>
          <a:ext cx="227013" cy="314325"/>
        </p:xfrm>
        <a:graphic>
          <a:graphicData uri="http://schemas.openxmlformats.org/presentationml/2006/ole">
            <mc:AlternateContent xmlns:mc="http://schemas.openxmlformats.org/markup-compatibility/2006">
              <mc:Choice xmlns:v="urn:schemas-microsoft-com:vml" Requires="v">
                <p:oleObj spid="_x0000_s2381901"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srcRect/>
                      <a:stretch>
                        <a:fillRect/>
                      </a:stretch>
                    </p:blipFill>
                    <p:spPr bwMode="auto">
                      <a:xfrm>
                        <a:off x="6112933" y="2415666"/>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 name="Rectangle 55"/>
          <p:cNvSpPr>
            <a:spLocks/>
          </p:cNvSpPr>
          <p:nvPr/>
        </p:nvSpPr>
        <p:spPr bwMode="auto">
          <a:xfrm>
            <a:off x="4975466" y="2755391"/>
            <a:ext cx="4021514" cy="95759"/>
          </a:xfrm>
          <a:prstGeom prst="rect">
            <a:avLst/>
          </a:prstGeom>
          <a:solidFill>
            <a:srgbClr val="800000">
              <a:alpha val="63000"/>
            </a:srgbClr>
          </a:solidFill>
          <a:ln w="12700" cmpd="sng">
            <a:solidFill>
              <a:srgbClr val="000000"/>
            </a:solidFill>
            <a:miter lim="800000"/>
            <a:headEnd/>
            <a:tailEnd/>
          </a:ln>
        </p:spPr>
        <p:txBody>
          <a:bodyPr wrap="none" anchor="ctr"/>
          <a:lstStyle/>
          <a:p>
            <a:endParaRPr lang="en-US" kern="1200" dirty="0"/>
          </a:p>
        </p:txBody>
      </p:sp>
      <p:sp>
        <p:nvSpPr>
          <p:cNvPr id="3" name="Freeform 2"/>
          <p:cNvSpPr/>
          <p:nvPr/>
        </p:nvSpPr>
        <p:spPr>
          <a:xfrm>
            <a:off x="5981700" y="2472267"/>
            <a:ext cx="131233" cy="275166"/>
          </a:xfrm>
          <a:custGeom>
            <a:avLst/>
            <a:gdLst>
              <a:gd name="connsiteX0" fmla="*/ 0 w 131233"/>
              <a:gd name="connsiteY0" fmla="*/ 0 h 275166"/>
              <a:gd name="connsiteX1" fmla="*/ 101600 w 131233"/>
              <a:gd name="connsiteY1" fmla="*/ 122766 h 275166"/>
              <a:gd name="connsiteX2" fmla="*/ 131233 w 131233"/>
              <a:gd name="connsiteY2" fmla="*/ 275166 h 275166"/>
            </a:gdLst>
            <a:ahLst/>
            <a:cxnLst>
              <a:cxn ang="0">
                <a:pos x="connsiteX0" y="connsiteY0"/>
              </a:cxn>
              <a:cxn ang="0">
                <a:pos x="connsiteX1" y="connsiteY1"/>
              </a:cxn>
              <a:cxn ang="0">
                <a:pos x="connsiteX2" y="connsiteY2"/>
              </a:cxn>
            </a:cxnLst>
            <a:rect l="l" t="t" r="r" b="b"/>
            <a:pathLst>
              <a:path w="131233" h="275166">
                <a:moveTo>
                  <a:pt x="0" y="0"/>
                </a:moveTo>
                <a:cubicBezTo>
                  <a:pt x="39864" y="38452"/>
                  <a:pt x="79728" y="76905"/>
                  <a:pt x="101600" y="122766"/>
                </a:cubicBezTo>
                <a:cubicBezTo>
                  <a:pt x="123472" y="168627"/>
                  <a:pt x="131233" y="275166"/>
                  <a:pt x="131233" y="275166"/>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7" name="Object 5"/>
          <p:cNvGraphicFramePr>
            <a:graphicFrameLocks noChangeAspect="1"/>
          </p:cNvGraphicFramePr>
          <p:nvPr>
            <p:extLst>
              <p:ext uri="{D42A27DB-BD31-4B8C-83A1-F6EECF244321}">
                <p14:modId xmlns:p14="http://schemas.microsoft.com/office/powerpoint/2010/main" val="1709975480"/>
              </p:ext>
            </p:extLst>
          </p:nvPr>
        </p:nvGraphicFramePr>
        <p:xfrm>
          <a:off x="7869238" y="830263"/>
          <a:ext cx="295275" cy="223837"/>
        </p:xfrm>
        <a:graphic>
          <a:graphicData uri="http://schemas.openxmlformats.org/presentationml/2006/ole">
            <mc:AlternateContent xmlns:mc="http://schemas.openxmlformats.org/markup-compatibility/2006">
              <mc:Choice xmlns:v="urn:schemas-microsoft-com:vml" Requires="v">
                <p:oleObj spid="_x0000_s2381902" name="Equation" r:id="rId8" imgW="165100" imgH="127000" progId="Equation.DSMT4">
                  <p:embed/>
                </p:oleObj>
              </mc:Choice>
              <mc:Fallback>
                <p:oleObj name="Equation" r:id="rId8" imgW="165100" imgH="127000" progId="Equation.DSMT4">
                  <p:embed/>
                  <p:pic>
                    <p:nvPicPr>
                      <p:cNvPr id="0" name=""/>
                      <p:cNvPicPr>
                        <a:picLocks noChangeAspect="1" noChangeArrowheads="1"/>
                      </p:cNvPicPr>
                      <p:nvPr/>
                    </p:nvPicPr>
                    <p:blipFill>
                      <a:blip r:embed="rId9"/>
                      <a:srcRect/>
                      <a:stretch>
                        <a:fillRect/>
                      </a:stretch>
                    </p:blipFill>
                    <p:spPr bwMode="auto">
                      <a:xfrm>
                        <a:off x="7869238" y="830263"/>
                        <a:ext cx="295275" cy="22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6" name="Straight Arrow Connector 5"/>
          <p:cNvCxnSpPr/>
          <p:nvPr/>
        </p:nvCxnSpPr>
        <p:spPr>
          <a:xfrm flipV="1">
            <a:off x="7336367" y="716589"/>
            <a:ext cx="309033" cy="4581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8" name="Object 5"/>
          <p:cNvGraphicFramePr>
            <a:graphicFrameLocks noChangeAspect="1"/>
          </p:cNvGraphicFramePr>
          <p:nvPr>
            <p:extLst>
              <p:ext uri="{D42A27DB-BD31-4B8C-83A1-F6EECF244321}">
                <p14:modId xmlns:p14="http://schemas.microsoft.com/office/powerpoint/2010/main" val="1454730535"/>
              </p:ext>
            </p:extLst>
          </p:nvPr>
        </p:nvGraphicFramePr>
        <p:xfrm>
          <a:off x="7186613" y="700088"/>
          <a:ext cx="273050" cy="268287"/>
        </p:xfrm>
        <a:graphic>
          <a:graphicData uri="http://schemas.openxmlformats.org/presentationml/2006/ole">
            <mc:AlternateContent xmlns:mc="http://schemas.openxmlformats.org/markup-compatibility/2006">
              <mc:Choice xmlns:v="urn:schemas-microsoft-com:vml" Requires="v">
                <p:oleObj spid="_x0000_s2381903" name="Equation" r:id="rId10" imgW="152400" imgH="152400" progId="Equation.DSMT4">
                  <p:embed/>
                </p:oleObj>
              </mc:Choice>
              <mc:Fallback>
                <p:oleObj name="Equation" r:id="rId10" imgW="152400" imgH="152400" progId="Equation.DSMT4">
                  <p:embed/>
                  <p:pic>
                    <p:nvPicPr>
                      <p:cNvPr id="0" name=""/>
                      <p:cNvPicPr>
                        <a:picLocks noChangeAspect="1" noChangeArrowheads="1"/>
                      </p:cNvPicPr>
                      <p:nvPr/>
                    </p:nvPicPr>
                    <p:blipFill>
                      <a:blip r:embed="rId11"/>
                      <a:srcRect/>
                      <a:stretch>
                        <a:fillRect/>
                      </a:stretch>
                    </p:blipFill>
                    <p:spPr bwMode="auto">
                      <a:xfrm>
                        <a:off x="7186613" y="700088"/>
                        <a:ext cx="273050" cy="268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6" name="Object 5"/>
          <p:cNvGraphicFramePr>
            <a:graphicFrameLocks noChangeAspect="1"/>
          </p:cNvGraphicFramePr>
          <p:nvPr>
            <p:extLst>
              <p:ext uri="{D42A27DB-BD31-4B8C-83A1-F6EECF244321}">
                <p14:modId xmlns:p14="http://schemas.microsoft.com/office/powerpoint/2010/main" val="23968948"/>
              </p:ext>
            </p:extLst>
          </p:nvPr>
        </p:nvGraphicFramePr>
        <p:xfrm>
          <a:off x="792163" y="1742776"/>
          <a:ext cx="3790950" cy="2501900"/>
        </p:xfrm>
        <a:graphic>
          <a:graphicData uri="http://schemas.openxmlformats.org/presentationml/2006/ole">
            <mc:AlternateContent xmlns:mc="http://schemas.openxmlformats.org/markup-compatibility/2006">
              <mc:Choice xmlns:v="urn:schemas-microsoft-com:vml" Requires="v">
                <p:oleObj spid="_x0000_s2381904" name="Equation" r:id="rId12" imgW="2120900" imgH="1422400" progId="Equation.DSMT4">
                  <p:embed/>
                </p:oleObj>
              </mc:Choice>
              <mc:Fallback>
                <p:oleObj name="Equation" r:id="rId12" imgW="2120900" imgH="1422400" progId="Equation.DSMT4">
                  <p:embed/>
                  <p:pic>
                    <p:nvPicPr>
                      <p:cNvPr id="0" name=""/>
                      <p:cNvPicPr>
                        <a:picLocks noChangeAspect="1" noChangeArrowheads="1"/>
                      </p:cNvPicPr>
                      <p:nvPr/>
                    </p:nvPicPr>
                    <p:blipFill>
                      <a:blip r:embed="rId13"/>
                      <a:srcRect/>
                      <a:stretch>
                        <a:fillRect/>
                      </a:stretch>
                    </p:blipFill>
                    <p:spPr bwMode="auto">
                      <a:xfrm>
                        <a:off x="792163" y="1742776"/>
                        <a:ext cx="3790950" cy="2501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 name="Text Box 5"/>
          <p:cNvSpPr txBox="1">
            <a:spLocks/>
          </p:cNvSpPr>
          <p:nvPr/>
        </p:nvSpPr>
        <p:spPr bwMode="auto">
          <a:xfrm>
            <a:off x="435373" y="4521398"/>
            <a:ext cx="8454123"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This is all fine and swell </a:t>
            </a:r>
            <a:r>
              <a:rPr lang="en-US" sz="2000" dirty="0">
                <a:solidFill>
                  <a:srgbClr val="0000FF"/>
                </a:solidFill>
                <a:latin typeface="Times New Roman"/>
                <a:cs typeface="Times New Roman"/>
              </a:rPr>
              <a:t>if you already know the ball’s </a:t>
            </a:r>
            <a:r>
              <a:rPr lang="en-US" sz="2000" i="1" dirty="0">
                <a:solidFill>
                  <a:srgbClr val="0000FF"/>
                </a:solidFill>
                <a:latin typeface="Times New Roman"/>
                <a:cs typeface="Times New Roman"/>
              </a:rPr>
              <a:t>acceleration</a:t>
            </a:r>
            <a:r>
              <a:rPr lang="en-US" sz="2000" dirty="0">
                <a:solidFill>
                  <a:srgbClr val="0000FF"/>
                </a:solidFill>
                <a:latin typeface="Times New Roman"/>
                <a:cs typeface="Times New Roman"/>
              </a:rPr>
              <a:t> </a:t>
            </a:r>
            <a:r>
              <a:rPr lang="en-US" sz="2000" dirty="0">
                <a:latin typeface="Times New Roman"/>
                <a:cs typeface="Times New Roman"/>
              </a:rPr>
              <a:t>(or </a:t>
            </a:r>
            <a:r>
              <a:rPr lang="en-US" sz="2000" i="1" dirty="0">
                <a:latin typeface="Times New Roman"/>
                <a:cs typeface="Times New Roman"/>
              </a:rPr>
              <a:t>angular acceleration</a:t>
            </a:r>
            <a:r>
              <a:rPr lang="en-US" sz="2000" dirty="0">
                <a:latin typeface="Times New Roman"/>
                <a:cs typeface="Times New Roman"/>
              </a:rPr>
              <a:t>), but </a:t>
            </a:r>
            <a:r>
              <a:rPr lang="en-US" sz="2000" dirty="0">
                <a:solidFill>
                  <a:srgbClr val="0000FF"/>
                </a:solidFill>
                <a:latin typeface="Times New Roman"/>
                <a:cs typeface="Times New Roman"/>
              </a:rPr>
              <a:t>if you don’t</a:t>
            </a:r>
            <a:r>
              <a:rPr lang="en-US" sz="2000" dirty="0">
                <a:latin typeface="Times New Roman"/>
                <a:cs typeface="Times New Roman"/>
              </a:rPr>
              <a:t>, doing the Newton’s Second Law evaluation just so you can use kinematics is </a:t>
            </a:r>
            <a:r>
              <a:rPr lang="en-US" sz="2000" dirty="0" err="1">
                <a:latin typeface="Times New Roman"/>
                <a:cs typeface="Times New Roman"/>
              </a:rPr>
              <a:t>kinda</a:t>
            </a:r>
            <a:r>
              <a:rPr lang="en-US" sz="2000" dirty="0">
                <a:latin typeface="Times New Roman"/>
                <a:cs typeface="Times New Roman"/>
              </a:rPr>
              <a:t> dumb . . . especially when you have an approach that is MADE to deal with velocities . . . </a:t>
            </a:r>
            <a:r>
              <a:rPr lang="en-US" sz="2000" i="1" dirty="0">
                <a:solidFill>
                  <a:srgbClr val="FF0000"/>
                </a:solidFill>
                <a:latin typeface="Times New Roman"/>
                <a:cs typeface="Times New Roman"/>
              </a:rPr>
              <a:t>conservation of energy</a:t>
            </a:r>
            <a:r>
              <a:rPr lang="en-US" sz="2000" dirty="0">
                <a:latin typeface="Times New Roman"/>
                <a:cs typeface="Times New Roman"/>
              </a:rPr>
              <a:t>!!!!!</a:t>
            </a:r>
          </a:p>
        </p:txBody>
      </p:sp>
      <p:cxnSp>
        <p:nvCxnSpPr>
          <p:cNvPr id="17" name="Straight Connector 16"/>
          <p:cNvCxnSpPr/>
          <p:nvPr/>
        </p:nvCxnSpPr>
        <p:spPr>
          <a:xfrm flipV="1">
            <a:off x="2433637" y="229769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8" name="Object 5"/>
          <p:cNvGraphicFramePr>
            <a:graphicFrameLocks noChangeAspect="1"/>
          </p:cNvGraphicFramePr>
          <p:nvPr>
            <p:extLst>
              <p:ext uri="{D42A27DB-BD31-4B8C-83A1-F6EECF244321}">
                <p14:modId xmlns:p14="http://schemas.microsoft.com/office/powerpoint/2010/main" val="887211422"/>
              </p:ext>
            </p:extLst>
          </p:nvPr>
        </p:nvGraphicFramePr>
        <p:xfrm>
          <a:off x="2644774" y="2085267"/>
          <a:ext cx="179745" cy="212426"/>
        </p:xfrm>
        <a:graphic>
          <a:graphicData uri="http://schemas.openxmlformats.org/presentationml/2006/ole">
            <mc:AlternateContent xmlns:mc="http://schemas.openxmlformats.org/markup-compatibility/2006">
              <mc:Choice xmlns:v="urn:schemas-microsoft-com:vml" Requires="v">
                <p:oleObj spid="_x0000_s2381905" name="Equation" r:id="rId14" imgW="127000" imgH="152400" progId="Equation.DSMT4">
                  <p:embed/>
                </p:oleObj>
              </mc:Choice>
              <mc:Fallback>
                <p:oleObj name="Equation" r:id="rId14" imgW="127000" imgH="152400" progId="Equation.DSMT4">
                  <p:embed/>
                  <p:pic>
                    <p:nvPicPr>
                      <p:cNvPr id="0" name=""/>
                      <p:cNvPicPr>
                        <a:picLocks noChangeAspect="1" noChangeArrowheads="1"/>
                      </p:cNvPicPr>
                      <p:nvPr/>
                    </p:nvPicPr>
                    <p:blipFill>
                      <a:blip r:embed="rId15"/>
                      <a:srcRect/>
                      <a:stretch>
                        <a:fillRect/>
                      </a:stretch>
                    </p:blipFill>
                    <p:spPr bwMode="auto">
                      <a:xfrm>
                        <a:off x="2644774" y="2085267"/>
                        <a:ext cx="179745" cy="21242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8605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dissolv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90036" y="1263808"/>
            <a:ext cx="8612664" cy="82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When we derived </a:t>
            </a:r>
            <a:r>
              <a:rPr lang="en-US" sz="2000" dirty="0">
                <a:latin typeface="Times New Roman"/>
                <a:cs typeface="Times New Roman"/>
              </a:rPr>
              <a:t>the general expression for a rotating body’s moment of inertia, we introduced the idea of </a:t>
            </a:r>
            <a:r>
              <a:rPr lang="en-US" sz="2000" i="1" dirty="0">
                <a:solidFill>
                  <a:srgbClr val="0000FF"/>
                </a:solidFill>
                <a:latin typeface="Times New Roman"/>
                <a:cs typeface="Times New Roman"/>
              </a:rPr>
              <a:t>rotational kinetic energy.  </a:t>
            </a:r>
            <a:r>
              <a:rPr lang="en-US" sz="2000" dirty="0">
                <a:latin typeface="Times New Roman"/>
                <a:cs typeface="Times New Roman"/>
              </a:rPr>
              <a:t>That expression was:</a:t>
            </a:r>
          </a:p>
        </p:txBody>
      </p:sp>
      <p:sp>
        <p:nvSpPr>
          <p:cNvPr id="17409" name="Rectangle 161"/>
          <p:cNvSpPr>
            <a:spLocks/>
          </p:cNvSpPr>
          <p:nvPr/>
        </p:nvSpPr>
        <p:spPr bwMode="auto">
          <a:xfrm>
            <a:off x="3123248" y="38488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2" name="Text Box 179"/>
          <p:cNvSpPr txBox="1">
            <a:spLocks/>
          </p:cNvSpPr>
          <p:nvPr/>
        </p:nvSpPr>
        <p:spPr bwMode="auto">
          <a:xfrm>
            <a:off x="0" y="274320"/>
            <a:ext cx="9144000" cy="74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300" dirty="0">
                <a:solidFill>
                  <a:srgbClr val="FF1215"/>
                </a:solidFill>
                <a:latin typeface="Apple Chancery"/>
                <a:cs typeface="Apple Chancery"/>
              </a:rPr>
              <a:t>Energy Considerations</a:t>
            </a:r>
            <a:endParaRPr lang="en-US" dirty="0">
              <a:solidFill>
                <a:srgbClr val="FF1215"/>
              </a:solidFill>
              <a:latin typeface="Apple Chancery"/>
              <a:cs typeface="Apple Chancery"/>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62.)</a:t>
            </a:r>
          </a:p>
        </p:txBody>
      </p:sp>
      <p:sp>
        <p:nvSpPr>
          <p:cNvPr id="17" name="Text Box 9"/>
          <p:cNvSpPr txBox="1">
            <a:spLocks/>
          </p:cNvSpPr>
          <p:nvPr/>
        </p:nvSpPr>
        <p:spPr bwMode="auto">
          <a:xfrm>
            <a:off x="304800" y="2808610"/>
            <a:ext cx="8597900" cy="1631216"/>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How might this </a:t>
            </a:r>
            <a:r>
              <a:rPr lang="en-US" sz="2000" dirty="0">
                <a:solidFill>
                  <a:srgbClr val="000000"/>
                </a:solidFill>
                <a:latin typeface="Times New Roman"/>
                <a:cs typeface="Times New Roman"/>
                <a:sym typeface="Gill Sans" charset="0"/>
              </a:rPr>
              <a:t>play into a </a:t>
            </a:r>
            <a:r>
              <a:rPr lang="en-US" sz="2000" i="1" dirty="0">
                <a:solidFill>
                  <a:srgbClr val="FF0000"/>
                </a:solidFill>
                <a:latin typeface="Times New Roman"/>
                <a:cs typeface="Times New Roman"/>
                <a:sym typeface="Gill Sans" charset="0"/>
              </a:rPr>
              <a:t>conservation of energy </a:t>
            </a:r>
            <a:r>
              <a:rPr lang="en-US" sz="2000" dirty="0">
                <a:solidFill>
                  <a:srgbClr val="000000"/>
                </a:solidFill>
                <a:latin typeface="Times New Roman"/>
                <a:cs typeface="Times New Roman"/>
                <a:sym typeface="Gill Sans" charset="0"/>
              </a:rPr>
              <a:t>problem with </a:t>
            </a:r>
            <a:r>
              <a:rPr lang="en-US" sz="2000" i="1" dirty="0">
                <a:solidFill>
                  <a:srgbClr val="FF0000"/>
                </a:solidFill>
                <a:latin typeface="Times New Roman"/>
                <a:cs typeface="Times New Roman"/>
                <a:sym typeface="Gill Sans" charset="0"/>
              </a:rPr>
              <a:t>rotational motion</a:t>
            </a:r>
            <a:r>
              <a:rPr lang="en-US" sz="2000" dirty="0">
                <a:solidFill>
                  <a:srgbClr val="000000"/>
                </a:solidFill>
                <a:latin typeface="Times New Roman"/>
                <a:cs typeface="Times New Roman"/>
                <a:sym typeface="Gill Sans" charset="0"/>
              </a:rPr>
              <a:t>?  In essence, we do </a:t>
            </a:r>
            <a:r>
              <a:rPr lang="en-US" sz="2000" dirty="0">
                <a:solidFill>
                  <a:srgbClr val="0000FF"/>
                </a:solidFill>
                <a:latin typeface="Times New Roman"/>
                <a:cs typeface="Times New Roman"/>
                <a:sym typeface="Gill Sans" charset="0"/>
              </a:rPr>
              <a:t>NOT define </a:t>
            </a:r>
            <a:r>
              <a:rPr lang="en-US" sz="2000" i="1" dirty="0">
                <a:solidFill>
                  <a:srgbClr val="0000FF"/>
                </a:solidFill>
                <a:latin typeface="Times New Roman"/>
                <a:cs typeface="Times New Roman"/>
                <a:sym typeface="Gill Sans" charset="0"/>
              </a:rPr>
              <a:t>potential energy functions </a:t>
            </a:r>
            <a:r>
              <a:rPr lang="en-US" sz="2000" dirty="0">
                <a:solidFill>
                  <a:srgbClr val="0000FF"/>
                </a:solidFill>
                <a:latin typeface="Times New Roman"/>
                <a:cs typeface="Times New Roman"/>
                <a:sym typeface="Gill Sans" charset="0"/>
              </a:rPr>
              <a:t>for work being done </a:t>
            </a:r>
            <a:r>
              <a:rPr lang="en-US" sz="2000" dirty="0">
                <a:latin typeface="Times New Roman"/>
                <a:cs typeface="Times New Roman"/>
                <a:sym typeface="Gill Sans" charset="0"/>
              </a:rPr>
              <a:t>by</a:t>
            </a:r>
            <a:r>
              <a:rPr lang="en-US" sz="2000" dirty="0">
                <a:solidFill>
                  <a:srgbClr val="0000FF"/>
                </a:solidFill>
                <a:latin typeface="Times New Roman"/>
                <a:cs typeface="Times New Roman"/>
                <a:sym typeface="Gill Sans" charset="0"/>
              </a:rPr>
              <a:t> rotational agents</a:t>
            </a:r>
            <a:r>
              <a:rPr lang="en-US" sz="2000" dirty="0">
                <a:solidFill>
                  <a:srgbClr val="000000"/>
                </a:solidFill>
                <a:latin typeface="Times New Roman"/>
                <a:cs typeface="Times New Roman"/>
                <a:sym typeface="Gill Sans" charset="0"/>
              </a:rPr>
              <a:t>, so the </a:t>
            </a:r>
            <a:r>
              <a:rPr lang="en-US" sz="2000" dirty="0">
                <a:solidFill>
                  <a:srgbClr val="0000FF"/>
                </a:solidFill>
                <a:latin typeface="Times New Roman"/>
                <a:cs typeface="Times New Roman"/>
                <a:sym typeface="Gill Sans" charset="0"/>
              </a:rPr>
              <a:t>only terms </a:t>
            </a:r>
            <a:r>
              <a:rPr lang="en-US" sz="2000" dirty="0">
                <a:solidFill>
                  <a:srgbClr val="000000"/>
                </a:solidFill>
                <a:latin typeface="Times New Roman"/>
                <a:cs typeface="Times New Roman"/>
                <a:sym typeface="Gill Sans" charset="0"/>
              </a:rPr>
              <a:t>that are generally </a:t>
            </a:r>
            <a:r>
              <a:rPr lang="en-US" sz="2000" dirty="0">
                <a:solidFill>
                  <a:srgbClr val="0000FF"/>
                </a:solidFill>
                <a:latin typeface="Times New Roman"/>
                <a:cs typeface="Times New Roman"/>
                <a:sym typeface="Gill Sans" charset="0"/>
              </a:rPr>
              <a:t>affected</a:t>
            </a:r>
            <a:r>
              <a:rPr lang="en-US" sz="2000" dirty="0">
                <a:solidFill>
                  <a:srgbClr val="000000"/>
                </a:solidFill>
                <a:latin typeface="Times New Roman"/>
                <a:cs typeface="Times New Roman"/>
                <a:sym typeface="Gill Sans" charset="0"/>
              </a:rPr>
              <a:t> in the </a:t>
            </a:r>
            <a:r>
              <a:rPr lang="en-US" sz="2000" i="1" dirty="0">
                <a:solidFill>
                  <a:srgbClr val="FF0000"/>
                </a:solidFill>
                <a:latin typeface="Times New Roman"/>
                <a:cs typeface="Times New Roman"/>
                <a:sym typeface="Gill Sans" charset="0"/>
              </a:rPr>
              <a:t>conservation of energy </a:t>
            </a:r>
            <a:r>
              <a:rPr lang="en-US" sz="2000" dirty="0">
                <a:solidFill>
                  <a:srgbClr val="000000"/>
                </a:solidFill>
                <a:latin typeface="Times New Roman"/>
                <a:cs typeface="Times New Roman"/>
                <a:sym typeface="Gill Sans" charset="0"/>
              </a:rPr>
              <a:t>relationship are the </a:t>
            </a:r>
            <a:r>
              <a:rPr lang="en-US" sz="2000" i="1" dirty="0">
                <a:solidFill>
                  <a:srgbClr val="0000FF"/>
                </a:solidFill>
                <a:latin typeface="Times New Roman"/>
                <a:cs typeface="Times New Roman"/>
                <a:sym typeface="Gill Sans" charset="0"/>
              </a:rPr>
              <a:t>kinetic energy </a:t>
            </a:r>
            <a:r>
              <a:rPr lang="en-US" sz="2000" dirty="0">
                <a:solidFill>
                  <a:srgbClr val="0000FF"/>
                </a:solidFill>
                <a:latin typeface="Times New Roman"/>
                <a:cs typeface="Times New Roman"/>
                <a:sym typeface="Gill Sans" charset="0"/>
              </a:rPr>
              <a:t>terms </a:t>
            </a:r>
            <a:r>
              <a:rPr lang="en-US" sz="2000" dirty="0">
                <a:solidFill>
                  <a:srgbClr val="000000"/>
                </a:solidFill>
                <a:latin typeface="Times New Roman"/>
                <a:cs typeface="Times New Roman"/>
                <a:sym typeface="Gill Sans" charset="0"/>
              </a:rPr>
              <a:t>and, maybe, the </a:t>
            </a:r>
            <a:r>
              <a:rPr lang="en-US" sz="2000" i="1" dirty="0">
                <a:solidFill>
                  <a:srgbClr val="0000FF"/>
                </a:solidFill>
                <a:latin typeface="Times New Roman"/>
                <a:cs typeface="Times New Roman"/>
                <a:sym typeface="Gill Sans" charset="0"/>
              </a:rPr>
              <a:t>extraneous work </a:t>
            </a:r>
            <a:r>
              <a:rPr lang="en-US" sz="2000" dirty="0">
                <a:solidFill>
                  <a:srgbClr val="0000FF"/>
                </a:solidFill>
                <a:latin typeface="Times New Roman"/>
                <a:cs typeface="Times New Roman"/>
                <a:sym typeface="Gill Sans" charset="0"/>
              </a:rPr>
              <a:t>quantities</a:t>
            </a:r>
            <a:r>
              <a:rPr lang="en-US" sz="2000" dirty="0">
                <a:solidFill>
                  <a:srgbClr val="000000"/>
                </a:solidFill>
                <a:latin typeface="Times New Roman"/>
                <a:cs typeface="Times New Roman"/>
                <a:sym typeface="Gill Sans" charset="0"/>
              </a:rPr>
              <a:t>.</a:t>
            </a:r>
          </a:p>
        </p:txBody>
      </p:sp>
      <p:graphicFrame>
        <p:nvGraphicFramePr>
          <p:cNvPr id="73" name="Object 2"/>
          <p:cNvGraphicFramePr>
            <a:graphicFrameLocks noChangeAspect="1"/>
          </p:cNvGraphicFramePr>
          <p:nvPr>
            <p:extLst>
              <p:ext uri="{D42A27DB-BD31-4B8C-83A1-F6EECF244321}">
                <p14:modId xmlns:p14="http://schemas.microsoft.com/office/powerpoint/2010/main" val="958071698"/>
              </p:ext>
            </p:extLst>
          </p:nvPr>
        </p:nvGraphicFramePr>
        <p:xfrm>
          <a:off x="3560763" y="2085975"/>
          <a:ext cx="1343025" cy="581025"/>
        </p:xfrm>
        <a:graphic>
          <a:graphicData uri="http://schemas.openxmlformats.org/presentationml/2006/ole">
            <mc:AlternateContent xmlns:mc="http://schemas.openxmlformats.org/markup-compatibility/2006">
              <mc:Choice xmlns:v="urn:schemas-microsoft-com:vml" Requires="v">
                <p:oleObj spid="_x0000_s1071865" name="Equation" r:id="rId5" imgW="850900" imgH="393700" progId="Equation.DSMT4">
                  <p:embed/>
                </p:oleObj>
              </mc:Choice>
              <mc:Fallback>
                <p:oleObj name="Equation" r:id="rId5" imgW="850900" imgH="393700" progId="Equation.DSMT4">
                  <p:embed/>
                  <p:pic>
                    <p:nvPicPr>
                      <p:cNvPr id="0" name=""/>
                      <p:cNvPicPr>
                        <a:picLocks noChangeAspect="1" noChangeArrowheads="1"/>
                      </p:cNvPicPr>
                      <p:nvPr/>
                    </p:nvPicPr>
                    <p:blipFill>
                      <a:blip r:embed="rId6"/>
                      <a:srcRect/>
                      <a:stretch>
                        <a:fillRect/>
                      </a:stretch>
                    </p:blipFill>
                    <p:spPr bwMode="auto">
                      <a:xfrm>
                        <a:off x="3560763" y="2085975"/>
                        <a:ext cx="1343025" cy="581025"/>
                      </a:xfrm>
                      <a:prstGeom prst="rect">
                        <a:avLst/>
                      </a:prstGeom>
                      <a:noFill/>
                      <a:ln>
                        <a:noFill/>
                      </a:ln>
                      <a:effectLst/>
                    </p:spPr>
                  </p:pic>
                </p:oleObj>
              </mc:Fallback>
            </mc:AlternateContent>
          </a:graphicData>
        </a:graphic>
      </p:graphicFrame>
      <p:sp>
        <p:nvSpPr>
          <p:cNvPr id="9" name="Text Box 9">
            <a:extLst>
              <a:ext uri="{FF2B5EF4-FFF2-40B4-BE49-F238E27FC236}">
                <a16:creationId xmlns:a16="http://schemas.microsoft.com/office/drawing/2014/main" id="{C383CEAF-1D15-234C-837A-5B8A3D6AA76F}"/>
              </a:ext>
            </a:extLst>
          </p:cNvPr>
          <p:cNvSpPr txBox="1">
            <a:spLocks/>
          </p:cNvSpPr>
          <p:nvPr/>
        </p:nvSpPr>
        <p:spPr bwMode="auto">
          <a:xfrm>
            <a:off x="273050" y="4741783"/>
            <a:ext cx="8597900" cy="400110"/>
          </a:xfrm>
          <a:prstGeom prst="rect">
            <a:avLst/>
          </a:prstGeom>
          <a:noFill/>
          <a:ln>
            <a:noFill/>
          </a:ln>
          <a:effectLst/>
          <a:extLst>
            <a:ext uri="{909E8E84-426E-40dd-AFC4-6F175D3DCCD1}">
              <a14:hiddenFill xmlns:a14="http://schemas.microsoft.com/office/drawing/2010/main" xmlns="">
                <a:blipFill dpi="0" rotWithShape="0">
                  <a:blip r:embed="rId4"/>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But first . . . </a:t>
            </a:r>
            <a:endParaRPr lang="en-US" sz="2000" dirty="0">
              <a:solidFill>
                <a:srgbClr val="000000"/>
              </a:solidFill>
              <a:latin typeface="Times New Roman"/>
              <a:cs typeface="Times New Roman"/>
              <a:sym typeface="Gill Sans" charset="0"/>
            </a:endParaRPr>
          </a:p>
        </p:txBody>
      </p:sp>
    </p:spTree>
    <p:extLst>
      <p:ext uri="{BB962C8B-B14F-4D97-AF65-F5344CB8AC3E}">
        <p14:creationId xmlns:p14="http://schemas.microsoft.com/office/powerpoint/2010/main" val="3218215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93572" y="1100973"/>
            <a:ext cx="5659349" cy="2052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Let’s say </a:t>
            </a:r>
            <a:r>
              <a:rPr lang="en-US" sz="2000" dirty="0">
                <a:latin typeface="Times New Roman"/>
                <a:cs typeface="Times New Roman"/>
              </a:rPr>
              <a:t>you have a block sliding down a frictionless ramp, and a ball rolling down an identical frictional ramp (same angle).  If both are released from rest at the same time and same height, which object will get to the bottom of the incline first, and which will have the greatest speed?</a:t>
            </a:r>
          </a:p>
        </p:txBody>
      </p:sp>
      <p:sp>
        <p:nvSpPr>
          <p:cNvPr id="17409" name="Rectangle 161"/>
          <p:cNvSpPr>
            <a:spLocks/>
          </p:cNvSpPr>
          <p:nvPr/>
        </p:nvSpPr>
        <p:spPr bwMode="auto">
          <a:xfrm>
            <a:off x="3123248" y="38488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2" name="Text Box 179"/>
          <p:cNvSpPr txBox="1">
            <a:spLocks/>
          </p:cNvSpPr>
          <p:nvPr/>
        </p:nvSpPr>
        <p:spPr bwMode="auto">
          <a:xfrm>
            <a:off x="0" y="274320"/>
            <a:ext cx="9144000" cy="74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300" dirty="0">
                <a:solidFill>
                  <a:srgbClr val="FF1215"/>
                </a:solidFill>
                <a:latin typeface="Apple Chancery"/>
                <a:cs typeface="Apple Chancery"/>
              </a:rPr>
              <a:t>A Preliminary Observation</a:t>
            </a:r>
            <a:endParaRPr lang="en-US" dirty="0">
              <a:solidFill>
                <a:srgbClr val="FF1215"/>
              </a:solidFill>
              <a:latin typeface="Apple Chancery"/>
              <a:cs typeface="Apple Chancery"/>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63.)</a:t>
            </a:r>
          </a:p>
        </p:txBody>
      </p:sp>
      <p:cxnSp>
        <p:nvCxnSpPr>
          <p:cNvPr id="5" name="Straight Connector 4">
            <a:extLst>
              <a:ext uri="{FF2B5EF4-FFF2-40B4-BE49-F238E27FC236}">
                <a16:creationId xmlns:a16="http://schemas.microsoft.com/office/drawing/2014/main" id="{ACED5A5A-83FB-CC43-AA01-3665EF58E758}"/>
              </a:ext>
            </a:extLst>
          </p:cNvPr>
          <p:cNvCxnSpPr/>
          <p:nvPr/>
        </p:nvCxnSpPr>
        <p:spPr>
          <a:xfrm>
            <a:off x="6347637" y="2020186"/>
            <a:ext cx="230726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F8D3927-D2FC-7745-8200-7D8CB04EB069}"/>
              </a:ext>
            </a:extLst>
          </p:cNvPr>
          <p:cNvCxnSpPr>
            <a:cxnSpLocks/>
          </p:cNvCxnSpPr>
          <p:nvPr/>
        </p:nvCxnSpPr>
        <p:spPr>
          <a:xfrm>
            <a:off x="6347637" y="1293459"/>
            <a:ext cx="2307265" cy="72672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B36FBF5-CA67-F848-9868-4973794F0BCC}"/>
              </a:ext>
            </a:extLst>
          </p:cNvPr>
          <p:cNvCxnSpPr>
            <a:cxnSpLocks/>
          </p:cNvCxnSpPr>
          <p:nvPr/>
        </p:nvCxnSpPr>
        <p:spPr>
          <a:xfrm>
            <a:off x="6347637" y="1293459"/>
            <a:ext cx="0" cy="72672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5D2F6C8-CAB1-D14E-8D9F-EE8F0B979AAC}"/>
              </a:ext>
            </a:extLst>
          </p:cNvPr>
          <p:cNvSpPr/>
          <p:nvPr/>
        </p:nvSpPr>
        <p:spPr>
          <a:xfrm rot="1031971">
            <a:off x="6367412" y="1159369"/>
            <a:ext cx="170121" cy="159488"/>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70A0669-9B0E-0347-8760-461184CFB035}"/>
              </a:ext>
            </a:extLst>
          </p:cNvPr>
          <p:cNvCxnSpPr/>
          <p:nvPr/>
        </p:nvCxnSpPr>
        <p:spPr>
          <a:xfrm>
            <a:off x="6347637" y="3106468"/>
            <a:ext cx="230726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544ED3E-3ECB-B645-ABC1-5BCC48867210}"/>
              </a:ext>
            </a:extLst>
          </p:cNvPr>
          <p:cNvCxnSpPr>
            <a:cxnSpLocks/>
          </p:cNvCxnSpPr>
          <p:nvPr/>
        </p:nvCxnSpPr>
        <p:spPr>
          <a:xfrm>
            <a:off x="6347637" y="2379741"/>
            <a:ext cx="2307265" cy="72672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82C0AB2-9713-D944-8E88-3FDF273F7AAD}"/>
              </a:ext>
            </a:extLst>
          </p:cNvPr>
          <p:cNvCxnSpPr>
            <a:cxnSpLocks/>
          </p:cNvCxnSpPr>
          <p:nvPr/>
        </p:nvCxnSpPr>
        <p:spPr>
          <a:xfrm>
            <a:off x="6347637" y="2379741"/>
            <a:ext cx="0" cy="72672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69851289-D6CB-5A41-96BF-3D9086CB6A3D}"/>
              </a:ext>
            </a:extLst>
          </p:cNvPr>
          <p:cNvSpPr/>
          <p:nvPr/>
        </p:nvSpPr>
        <p:spPr>
          <a:xfrm>
            <a:off x="6376274" y="2251595"/>
            <a:ext cx="153950" cy="15395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Box 180">
            <a:extLst>
              <a:ext uri="{FF2B5EF4-FFF2-40B4-BE49-F238E27FC236}">
                <a16:creationId xmlns:a16="http://schemas.microsoft.com/office/drawing/2014/main" id="{1D8A991D-C565-C34C-B1BE-E12725056DF4}"/>
              </a:ext>
            </a:extLst>
          </p:cNvPr>
          <p:cNvSpPr txBox="1">
            <a:spLocks/>
          </p:cNvSpPr>
          <p:nvPr/>
        </p:nvSpPr>
        <p:spPr bwMode="auto">
          <a:xfrm>
            <a:off x="555724" y="3634782"/>
            <a:ext cx="8441256" cy="1929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The answer: </a:t>
            </a:r>
            <a:r>
              <a:rPr lang="en-US" sz="2000" dirty="0">
                <a:solidFill>
                  <a:srgbClr val="FF0000"/>
                </a:solidFill>
                <a:latin typeface="Times New Roman"/>
                <a:cs typeface="Times New Roman"/>
              </a:rPr>
              <a:t> </a:t>
            </a:r>
            <a:r>
              <a:rPr lang="en-US" sz="2000" dirty="0">
                <a:latin typeface="Times New Roman"/>
                <a:cs typeface="Times New Roman"/>
              </a:rPr>
              <a:t>The block will get to the bottom first and be moving fastest, though possibly not for the reason you might think.  </a:t>
            </a:r>
          </a:p>
          <a:p>
            <a:pPr algn="l" eaLnBrk="1" hangingPunct="1"/>
            <a:r>
              <a:rPr lang="en-US" sz="2000" dirty="0">
                <a:latin typeface="Times New Roman"/>
                <a:cs typeface="Times New Roman"/>
              </a:rPr>
              <a:t>     Specifically, both objects start with the same amount of potential energy, so it might be a temptation to assume that friction does extraneous work on the ball and, hence, it’s velocity at the bottom will be less than that of the block moving over the frictionless surface.  That isn’t the key, and you need to understand why.</a:t>
            </a:r>
          </a:p>
        </p:txBody>
      </p:sp>
    </p:spTree>
    <p:extLst>
      <p:ext uri="{BB962C8B-B14F-4D97-AF65-F5344CB8AC3E}">
        <p14:creationId xmlns:p14="http://schemas.microsoft.com/office/powerpoint/2010/main" val="3965490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93572" y="291086"/>
            <a:ext cx="8703407" cy="346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Think back </a:t>
            </a:r>
            <a:r>
              <a:rPr lang="en-US" sz="2000" dirty="0">
                <a:latin typeface="Times New Roman"/>
                <a:cs typeface="Times New Roman"/>
              </a:rPr>
              <a:t>to our discussion of friction.  Objects in contact with one another nestles into one another at the molecular structure.  What stops the incursion is repulsion between the electrons of the two structures.  Try to move one of the objects and that electron repulsion becomes imbalanced, producing a retarding force that on the macroscopic level is called </a:t>
            </a:r>
            <a:r>
              <a:rPr lang="en-US" sz="2000" i="1" dirty="0">
                <a:latin typeface="Times New Roman"/>
                <a:cs typeface="Times New Roman"/>
              </a:rPr>
              <a:t>static friction</a:t>
            </a:r>
            <a:r>
              <a:rPr lang="en-US" sz="2000" dirty="0">
                <a:latin typeface="Times New Roman"/>
                <a:cs typeface="Times New Roman"/>
              </a:rPr>
              <a:t>.  To move one of the objects, you have to exert enough force to overcome this bonding-like situation.  Doing so produces motion.  During relative motion, the melding continues to exist, just not as much.  The need to continually overcome the electron repulsion set up by this lesser melding is what we associate with </a:t>
            </a:r>
            <a:r>
              <a:rPr lang="en-US" sz="2000" i="1" dirty="0">
                <a:latin typeface="Times New Roman"/>
                <a:cs typeface="Times New Roman"/>
              </a:rPr>
              <a:t>kinetic friction</a:t>
            </a:r>
            <a:r>
              <a:rPr lang="en-US" sz="2000" dirty="0">
                <a:latin typeface="Times New Roman"/>
                <a:cs typeface="Times New Roman"/>
              </a:rPr>
              <a:t>.  When a body ROLLS over a surface, there is no shearing. Instead, the surfaces peal back from one another.  This removes VERY LITTLE energy from the system.</a:t>
            </a:r>
          </a:p>
        </p:txBody>
      </p:sp>
      <p:sp>
        <p:nvSpPr>
          <p:cNvPr id="17409" name="Rectangle 161"/>
          <p:cNvSpPr>
            <a:spLocks/>
          </p:cNvSpPr>
          <p:nvPr/>
        </p:nvSpPr>
        <p:spPr bwMode="auto">
          <a:xfrm>
            <a:off x="3123248" y="38488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64.)</a:t>
            </a:r>
          </a:p>
        </p:txBody>
      </p:sp>
      <p:sp>
        <p:nvSpPr>
          <p:cNvPr id="16" name="Text Box 180">
            <a:extLst>
              <a:ext uri="{FF2B5EF4-FFF2-40B4-BE49-F238E27FC236}">
                <a16:creationId xmlns:a16="http://schemas.microsoft.com/office/drawing/2014/main" id="{482DC21D-34AD-3549-BB3D-394F955D1767}"/>
              </a:ext>
            </a:extLst>
          </p:cNvPr>
          <p:cNvSpPr txBox="1">
            <a:spLocks/>
          </p:cNvSpPr>
          <p:nvPr/>
        </p:nvSpPr>
        <p:spPr bwMode="auto">
          <a:xfrm>
            <a:off x="293572" y="3830319"/>
            <a:ext cx="8703407" cy="254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Bottom line: </a:t>
            </a:r>
            <a:r>
              <a:rPr lang="en-US" sz="2000" dirty="0">
                <a:latin typeface="Times New Roman"/>
                <a:cs typeface="Times New Roman"/>
              </a:rPr>
              <a:t>It isn’t friction that makes the ball move slower.  It’s the fact that in the case of the block, all of the gravitational potential energy goes into changing the body’s translational kinetic energy.  In the case of the ball, where not only the center of mass is accelerating but also there is angular acceleration </a:t>
            </a:r>
            <a:r>
              <a:rPr lang="en-US" sz="2000" i="1" dirty="0">
                <a:latin typeface="Times New Roman"/>
                <a:cs typeface="Times New Roman"/>
              </a:rPr>
              <a:t>around</a:t>
            </a:r>
            <a:r>
              <a:rPr lang="en-US" sz="2000" dirty="0">
                <a:latin typeface="Times New Roman"/>
                <a:cs typeface="Times New Roman"/>
              </a:rPr>
              <a:t> the center of mass, some of that initial gravitational potential energy goes into changing the body’s translational KE (and, hence, it’s translational velocity) but some also has to go into changing the body’s </a:t>
            </a:r>
            <a:r>
              <a:rPr lang="en-US" sz="2000" i="1" dirty="0">
                <a:latin typeface="Times New Roman"/>
                <a:cs typeface="Times New Roman"/>
              </a:rPr>
              <a:t>rotational KE</a:t>
            </a:r>
            <a:r>
              <a:rPr lang="en-US" sz="2000" dirty="0">
                <a:latin typeface="Times New Roman"/>
                <a:cs typeface="Times New Roman"/>
              </a:rPr>
              <a:t>.  Having less energy for translational KE, the ball moves slower than the block at the bottom of the ramp. </a:t>
            </a:r>
          </a:p>
        </p:txBody>
      </p:sp>
    </p:spTree>
    <p:extLst>
      <p:ext uri="{BB962C8B-B14F-4D97-AF65-F5344CB8AC3E}">
        <p14:creationId xmlns:p14="http://schemas.microsoft.com/office/powerpoint/2010/main" val="3445776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a:spLocks/>
          </p:cNvSpPr>
          <p:nvPr/>
        </p:nvSpPr>
        <p:spPr bwMode="auto">
          <a:xfrm>
            <a:off x="8468785" y="1524501"/>
            <a:ext cx="81620" cy="1230890"/>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graphicFrame>
        <p:nvGraphicFramePr>
          <p:cNvPr id="137218" name="Object 2"/>
          <p:cNvGraphicFramePr>
            <a:graphicFrameLocks noChangeAspect="1"/>
          </p:cNvGraphicFramePr>
          <p:nvPr>
            <p:extLst>
              <p:ext uri="{D42A27DB-BD31-4B8C-83A1-F6EECF244321}">
                <p14:modId xmlns:p14="http://schemas.microsoft.com/office/powerpoint/2010/main" val="892828075"/>
              </p:ext>
            </p:extLst>
          </p:nvPr>
        </p:nvGraphicFramePr>
        <p:xfrm>
          <a:off x="932656" y="1363297"/>
          <a:ext cx="3394075" cy="722313"/>
        </p:xfrm>
        <a:graphic>
          <a:graphicData uri="http://schemas.openxmlformats.org/presentationml/2006/ole">
            <mc:AlternateContent xmlns:mc="http://schemas.openxmlformats.org/markup-compatibility/2006">
              <mc:Choice xmlns:v="urn:schemas-microsoft-com:vml" Requires="v">
                <p:oleObj spid="_x0000_s1777223" name="Equation" r:id="rId4" imgW="1854200" imgH="393700" progId="Equation.DSMT4">
                  <p:embed/>
                </p:oleObj>
              </mc:Choice>
              <mc:Fallback>
                <p:oleObj name="Equation" r:id="rId4" imgW="1854200" imgH="393700" progId="Equation.DSMT4">
                  <p:embed/>
                  <p:pic>
                    <p:nvPicPr>
                      <p:cNvPr id="0" name=""/>
                      <p:cNvPicPr>
                        <a:picLocks noChangeAspect="1" noChangeArrowheads="1"/>
                      </p:cNvPicPr>
                      <p:nvPr/>
                    </p:nvPicPr>
                    <p:blipFill>
                      <a:blip r:embed="rId5"/>
                      <a:srcRect/>
                      <a:stretch>
                        <a:fillRect/>
                      </a:stretch>
                    </p:blipFill>
                    <p:spPr bwMode="auto">
                      <a:xfrm>
                        <a:off x="932656" y="1363297"/>
                        <a:ext cx="3394075" cy="722313"/>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282973" y="2655712"/>
            <a:ext cx="4692493"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 What is </a:t>
            </a:r>
            <a:r>
              <a:rPr lang="en-US" sz="2000" dirty="0">
                <a:latin typeface="Times New Roman"/>
                <a:cs typeface="Times New Roman"/>
              </a:rPr>
              <a:t>the </a:t>
            </a:r>
            <a:r>
              <a:rPr lang="en-US" sz="2000" i="1" dirty="0">
                <a:solidFill>
                  <a:srgbClr val="0000FF"/>
                </a:solidFill>
                <a:latin typeface="Times New Roman"/>
                <a:cs typeface="Times New Roman"/>
              </a:rPr>
              <a:t>velocity </a:t>
            </a:r>
            <a:r>
              <a:rPr lang="en-US" sz="2000" dirty="0">
                <a:solidFill>
                  <a:schemeClr val="tx1"/>
                </a:solidFill>
                <a:latin typeface="Times New Roman"/>
                <a:cs typeface="Times New Roman"/>
              </a:rPr>
              <a:t>of the </a:t>
            </a:r>
            <a:r>
              <a:rPr lang="en-US" sz="2000" i="1" dirty="0">
                <a:solidFill>
                  <a:srgbClr val="0000FF"/>
                </a:solidFill>
                <a:latin typeface="Times New Roman"/>
                <a:cs typeface="Times New Roman"/>
              </a:rPr>
              <a:t>center of mass </a:t>
            </a:r>
            <a:r>
              <a:rPr lang="en-US" sz="2000" dirty="0">
                <a:latin typeface="Times New Roman"/>
                <a:cs typeface="Times New Roman"/>
              </a:rPr>
              <a:t>after the ball </a:t>
            </a:r>
            <a:r>
              <a:rPr lang="en-US" sz="2000" dirty="0">
                <a:solidFill>
                  <a:srgbClr val="FF0000"/>
                </a:solidFill>
                <a:latin typeface="Times New Roman"/>
                <a:cs typeface="Times New Roman"/>
              </a:rPr>
              <a:t>drops</a:t>
            </a:r>
            <a:r>
              <a:rPr lang="en-US" sz="2000" dirty="0">
                <a:latin typeface="Times New Roman"/>
                <a:cs typeface="Times New Roman"/>
              </a:rPr>
              <a:t> a distance </a:t>
            </a:r>
            <a:r>
              <a:rPr lang="en-US" sz="2000" i="1" dirty="0">
                <a:solidFill>
                  <a:srgbClr val="FF0000"/>
                </a:solidFill>
                <a:latin typeface="Times New Roman"/>
                <a:cs typeface="Times New Roman"/>
              </a:rPr>
              <a:t>h</a:t>
            </a:r>
            <a:r>
              <a:rPr lang="en-US" sz="2000" dirty="0">
                <a:latin typeface="Times New Roman"/>
                <a:cs typeface="Times New Roman"/>
              </a:rPr>
              <a:t>.</a:t>
            </a:r>
          </a:p>
        </p:txBody>
      </p:sp>
      <p:sp>
        <p:nvSpPr>
          <p:cNvPr id="137229" name="Rectangle 26"/>
          <p:cNvSpPr>
            <a:spLocks/>
          </p:cNvSpPr>
          <p:nvPr/>
        </p:nvSpPr>
        <p:spPr bwMode="auto">
          <a:xfrm>
            <a:off x="0" y="11575"/>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65.)</a:t>
            </a:r>
          </a:p>
        </p:txBody>
      </p:sp>
      <p:sp>
        <p:nvSpPr>
          <p:cNvPr id="37" name="Rectangle 36"/>
          <p:cNvSpPr>
            <a:spLocks/>
          </p:cNvSpPr>
          <p:nvPr/>
        </p:nvSpPr>
        <p:spPr bwMode="auto">
          <a:xfrm rot="20376940">
            <a:off x="5145018" y="1903757"/>
            <a:ext cx="3836162" cy="163247"/>
          </a:xfrm>
          <a:prstGeom prst="rect">
            <a:avLst/>
          </a:prstGeom>
          <a:solidFill>
            <a:srgbClr val="20FF38"/>
          </a:solidFill>
          <a:ln w="12700" cmpd="sng">
            <a:solidFill>
              <a:srgbClr val="000000"/>
            </a:solidFill>
            <a:miter lim="800000"/>
            <a:headEnd/>
            <a:tailEnd/>
          </a:ln>
        </p:spPr>
        <p:txBody>
          <a:bodyPr wrap="none" anchor="ctr"/>
          <a:lstStyle/>
          <a:p>
            <a:endParaRPr lang="en-US" kern="1200"/>
          </a:p>
        </p:txBody>
      </p:sp>
      <p:sp>
        <p:nvSpPr>
          <p:cNvPr id="48" name="Oval 47"/>
          <p:cNvSpPr>
            <a:spLocks/>
          </p:cNvSpPr>
          <p:nvPr/>
        </p:nvSpPr>
        <p:spPr bwMode="auto">
          <a:xfrm>
            <a:off x="6766092" y="606850"/>
            <a:ext cx="1135884" cy="1135926"/>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graphicFrame>
        <p:nvGraphicFramePr>
          <p:cNvPr id="55" name="Object 5"/>
          <p:cNvGraphicFramePr>
            <a:graphicFrameLocks noChangeAspect="1"/>
          </p:cNvGraphicFramePr>
          <p:nvPr>
            <p:extLst>
              <p:ext uri="{D42A27DB-BD31-4B8C-83A1-F6EECF244321}">
                <p14:modId xmlns:p14="http://schemas.microsoft.com/office/powerpoint/2010/main" val="443634010"/>
              </p:ext>
            </p:extLst>
          </p:nvPr>
        </p:nvGraphicFramePr>
        <p:xfrm>
          <a:off x="6112933" y="2415666"/>
          <a:ext cx="227013" cy="314325"/>
        </p:xfrm>
        <a:graphic>
          <a:graphicData uri="http://schemas.openxmlformats.org/presentationml/2006/ole">
            <mc:AlternateContent xmlns:mc="http://schemas.openxmlformats.org/markup-compatibility/2006">
              <mc:Choice xmlns:v="urn:schemas-microsoft-com:vml" Requires="v">
                <p:oleObj spid="_x0000_s1777224"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srcRect/>
                      <a:stretch>
                        <a:fillRect/>
                      </a:stretch>
                    </p:blipFill>
                    <p:spPr bwMode="auto">
                      <a:xfrm>
                        <a:off x="6112933" y="2415666"/>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 name="Rectangle 55"/>
          <p:cNvSpPr>
            <a:spLocks/>
          </p:cNvSpPr>
          <p:nvPr/>
        </p:nvSpPr>
        <p:spPr bwMode="auto">
          <a:xfrm>
            <a:off x="4975466" y="2755391"/>
            <a:ext cx="4021514" cy="95759"/>
          </a:xfrm>
          <a:prstGeom prst="rect">
            <a:avLst/>
          </a:prstGeom>
          <a:solidFill>
            <a:srgbClr val="800000">
              <a:alpha val="63000"/>
            </a:srgbClr>
          </a:solidFill>
          <a:ln w="12700" cmpd="sng">
            <a:solidFill>
              <a:srgbClr val="000000"/>
            </a:solidFill>
            <a:miter lim="800000"/>
            <a:headEnd/>
            <a:tailEnd/>
          </a:ln>
        </p:spPr>
        <p:txBody>
          <a:bodyPr wrap="none" anchor="ctr"/>
          <a:lstStyle/>
          <a:p>
            <a:endParaRPr lang="en-US" kern="1200" dirty="0"/>
          </a:p>
        </p:txBody>
      </p:sp>
      <p:sp>
        <p:nvSpPr>
          <p:cNvPr id="3" name="Freeform 2"/>
          <p:cNvSpPr/>
          <p:nvPr/>
        </p:nvSpPr>
        <p:spPr>
          <a:xfrm>
            <a:off x="5981700" y="2472267"/>
            <a:ext cx="131233" cy="275166"/>
          </a:xfrm>
          <a:custGeom>
            <a:avLst/>
            <a:gdLst>
              <a:gd name="connsiteX0" fmla="*/ 0 w 131233"/>
              <a:gd name="connsiteY0" fmla="*/ 0 h 275166"/>
              <a:gd name="connsiteX1" fmla="*/ 101600 w 131233"/>
              <a:gd name="connsiteY1" fmla="*/ 122766 h 275166"/>
              <a:gd name="connsiteX2" fmla="*/ 131233 w 131233"/>
              <a:gd name="connsiteY2" fmla="*/ 275166 h 275166"/>
            </a:gdLst>
            <a:ahLst/>
            <a:cxnLst>
              <a:cxn ang="0">
                <a:pos x="connsiteX0" y="connsiteY0"/>
              </a:cxn>
              <a:cxn ang="0">
                <a:pos x="connsiteX1" y="connsiteY1"/>
              </a:cxn>
              <a:cxn ang="0">
                <a:pos x="connsiteX2" y="connsiteY2"/>
              </a:cxn>
            </a:cxnLst>
            <a:rect l="l" t="t" r="r" b="b"/>
            <a:pathLst>
              <a:path w="131233" h="275166">
                <a:moveTo>
                  <a:pt x="0" y="0"/>
                </a:moveTo>
                <a:cubicBezTo>
                  <a:pt x="39864" y="38452"/>
                  <a:pt x="79728" y="76905"/>
                  <a:pt x="101600" y="122766"/>
                </a:cubicBezTo>
                <a:cubicBezTo>
                  <a:pt x="123472" y="168627"/>
                  <a:pt x="131233" y="275166"/>
                  <a:pt x="131233" y="275166"/>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7" name="Object 5"/>
          <p:cNvGraphicFramePr>
            <a:graphicFrameLocks noChangeAspect="1"/>
          </p:cNvGraphicFramePr>
          <p:nvPr>
            <p:extLst>
              <p:ext uri="{D42A27DB-BD31-4B8C-83A1-F6EECF244321}">
                <p14:modId xmlns:p14="http://schemas.microsoft.com/office/powerpoint/2010/main" val="1840398110"/>
              </p:ext>
            </p:extLst>
          </p:nvPr>
        </p:nvGraphicFramePr>
        <p:xfrm>
          <a:off x="7869238" y="830263"/>
          <a:ext cx="295275" cy="223837"/>
        </p:xfrm>
        <a:graphic>
          <a:graphicData uri="http://schemas.openxmlformats.org/presentationml/2006/ole">
            <mc:AlternateContent xmlns:mc="http://schemas.openxmlformats.org/markup-compatibility/2006">
              <mc:Choice xmlns:v="urn:schemas-microsoft-com:vml" Requires="v">
                <p:oleObj spid="_x0000_s1777225" name="Equation" r:id="rId8" imgW="165100" imgH="127000" progId="Equation.DSMT4">
                  <p:embed/>
                </p:oleObj>
              </mc:Choice>
              <mc:Fallback>
                <p:oleObj name="Equation" r:id="rId8" imgW="165100" imgH="127000" progId="Equation.DSMT4">
                  <p:embed/>
                  <p:pic>
                    <p:nvPicPr>
                      <p:cNvPr id="0" name=""/>
                      <p:cNvPicPr>
                        <a:picLocks noChangeAspect="1" noChangeArrowheads="1"/>
                      </p:cNvPicPr>
                      <p:nvPr/>
                    </p:nvPicPr>
                    <p:blipFill>
                      <a:blip r:embed="rId9"/>
                      <a:srcRect/>
                      <a:stretch>
                        <a:fillRect/>
                      </a:stretch>
                    </p:blipFill>
                    <p:spPr bwMode="auto">
                      <a:xfrm>
                        <a:off x="7869238" y="830263"/>
                        <a:ext cx="295275" cy="22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6" name="Straight Arrow Connector 5"/>
          <p:cNvCxnSpPr/>
          <p:nvPr/>
        </p:nvCxnSpPr>
        <p:spPr>
          <a:xfrm flipV="1">
            <a:off x="7336367" y="716589"/>
            <a:ext cx="309033" cy="4581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8" name="Object 5"/>
          <p:cNvGraphicFramePr>
            <a:graphicFrameLocks noChangeAspect="1"/>
          </p:cNvGraphicFramePr>
          <p:nvPr>
            <p:extLst>
              <p:ext uri="{D42A27DB-BD31-4B8C-83A1-F6EECF244321}">
                <p14:modId xmlns:p14="http://schemas.microsoft.com/office/powerpoint/2010/main" val="2371667556"/>
              </p:ext>
            </p:extLst>
          </p:nvPr>
        </p:nvGraphicFramePr>
        <p:xfrm>
          <a:off x="7186613" y="700088"/>
          <a:ext cx="273050" cy="268287"/>
        </p:xfrm>
        <a:graphic>
          <a:graphicData uri="http://schemas.openxmlformats.org/presentationml/2006/ole">
            <mc:AlternateContent xmlns:mc="http://schemas.openxmlformats.org/markup-compatibility/2006">
              <mc:Choice xmlns:v="urn:schemas-microsoft-com:vml" Requires="v">
                <p:oleObj spid="_x0000_s1777226" name="Equation" r:id="rId10" imgW="152400" imgH="152400" progId="Equation.DSMT4">
                  <p:embed/>
                </p:oleObj>
              </mc:Choice>
              <mc:Fallback>
                <p:oleObj name="Equation" r:id="rId10" imgW="152400" imgH="152400" progId="Equation.DSMT4">
                  <p:embed/>
                  <p:pic>
                    <p:nvPicPr>
                      <p:cNvPr id="0" name=""/>
                      <p:cNvPicPr>
                        <a:picLocks noChangeAspect="1" noChangeArrowheads="1"/>
                      </p:cNvPicPr>
                      <p:nvPr/>
                    </p:nvPicPr>
                    <p:blipFill>
                      <a:blip r:embed="rId11"/>
                      <a:srcRect/>
                      <a:stretch>
                        <a:fillRect/>
                      </a:stretch>
                    </p:blipFill>
                    <p:spPr bwMode="auto">
                      <a:xfrm>
                        <a:off x="7186613" y="700088"/>
                        <a:ext cx="273050" cy="268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9" name="Text Box 5"/>
          <p:cNvSpPr txBox="1">
            <a:spLocks/>
          </p:cNvSpPr>
          <p:nvPr/>
        </p:nvSpPr>
        <p:spPr bwMode="auto">
          <a:xfrm>
            <a:off x="843853" y="3383397"/>
            <a:ext cx="8153127"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Starting from scratch,</a:t>
            </a:r>
            <a:r>
              <a:rPr lang="en-US" sz="2000" dirty="0">
                <a:latin typeface="Times New Roman"/>
                <a:cs typeface="Times New Roman"/>
              </a:rPr>
              <a:t> </a:t>
            </a:r>
            <a:r>
              <a:rPr lang="en-US" sz="2000" i="1" dirty="0">
                <a:solidFill>
                  <a:srgbClr val="0000FF"/>
                </a:solidFill>
                <a:latin typeface="Times New Roman"/>
                <a:cs typeface="Times New Roman"/>
              </a:rPr>
              <a:t>energy consideration </a:t>
            </a:r>
            <a:r>
              <a:rPr lang="en-US" sz="2000" dirty="0">
                <a:latin typeface="Times New Roman"/>
                <a:cs typeface="Times New Roman"/>
              </a:rPr>
              <a:t>is the way to go here.  </a:t>
            </a:r>
            <a:r>
              <a:rPr lang="en-US" sz="2000" dirty="0" err="1">
                <a:latin typeface="Times New Roman"/>
                <a:cs typeface="Times New Roman"/>
              </a:rPr>
              <a:t>Remem-bering</a:t>
            </a:r>
            <a:r>
              <a:rPr lang="en-US" sz="2000" dirty="0">
                <a:latin typeface="Times New Roman"/>
                <a:cs typeface="Times New Roman"/>
              </a:rPr>
              <a:t> that the ball started from rest, we can write:</a:t>
            </a:r>
          </a:p>
        </p:txBody>
      </p:sp>
      <p:cxnSp>
        <p:nvCxnSpPr>
          <p:cNvPr id="40" name="Straight Arrow Connector 39"/>
          <p:cNvCxnSpPr/>
          <p:nvPr/>
        </p:nvCxnSpPr>
        <p:spPr>
          <a:xfrm>
            <a:off x="8134896" y="1174751"/>
            <a:ext cx="0" cy="56802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1" name="Object 5"/>
          <p:cNvGraphicFramePr>
            <a:graphicFrameLocks noChangeAspect="1"/>
          </p:cNvGraphicFramePr>
          <p:nvPr>
            <p:extLst>
              <p:ext uri="{D42A27DB-BD31-4B8C-83A1-F6EECF244321}">
                <p14:modId xmlns:p14="http://schemas.microsoft.com/office/powerpoint/2010/main" val="942024132"/>
              </p:ext>
            </p:extLst>
          </p:nvPr>
        </p:nvGraphicFramePr>
        <p:xfrm>
          <a:off x="8164513" y="1111751"/>
          <a:ext cx="227012" cy="292100"/>
        </p:xfrm>
        <a:graphic>
          <a:graphicData uri="http://schemas.openxmlformats.org/presentationml/2006/ole">
            <mc:AlternateContent xmlns:mc="http://schemas.openxmlformats.org/markup-compatibility/2006">
              <mc:Choice xmlns:v="urn:schemas-microsoft-com:vml" Requires="v">
                <p:oleObj spid="_x0000_s1777227" name="Equation" r:id="rId12" imgW="127000" imgH="165100" progId="Equation.DSMT4">
                  <p:embed/>
                </p:oleObj>
              </mc:Choice>
              <mc:Fallback>
                <p:oleObj name="Equation" r:id="rId12" imgW="127000" imgH="165100" progId="Equation.DSMT4">
                  <p:embed/>
                  <p:pic>
                    <p:nvPicPr>
                      <p:cNvPr id="0" name=""/>
                      <p:cNvPicPr>
                        <a:picLocks noChangeAspect="1" noChangeArrowheads="1"/>
                      </p:cNvPicPr>
                      <p:nvPr/>
                    </p:nvPicPr>
                    <p:blipFill>
                      <a:blip r:embed="rId13"/>
                      <a:srcRect/>
                      <a:stretch>
                        <a:fillRect/>
                      </a:stretch>
                    </p:blipFill>
                    <p:spPr bwMode="auto">
                      <a:xfrm>
                        <a:off x="8164513" y="1111751"/>
                        <a:ext cx="227012" cy="292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9" name="Object 2"/>
          <p:cNvGraphicFramePr>
            <a:graphicFrameLocks noChangeAspect="1"/>
          </p:cNvGraphicFramePr>
          <p:nvPr>
            <p:extLst>
              <p:ext uri="{D42A27DB-BD31-4B8C-83A1-F6EECF244321}">
                <p14:modId xmlns:p14="http://schemas.microsoft.com/office/powerpoint/2010/main" val="864500825"/>
              </p:ext>
            </p:extLst>
          </p:nvPr>
        </p:nvGraphicFramePr>
        <p:xfrm>
          <a:off x="1952625" y="4299062"/>
          <a:ext cx="6784975" cy="2478087"/>
        </p:xfrm>
        <a:graphic>
          <a:graphicData uri="http://schemas.openxmlformats.org/presentationml/2006/ole">
            <mc:AlternateContent xmlns:mc="http://schemas.openxmlformats.org/markup-compatibility/2006">
              <mc:Choice xmlns:v="urn:schemas-microsoft-com:vml" Requires="v">
                <p:oleObj spid="_x0000_s1777228" name="Equation" r:id="rId14" imgW="3581400" imgH="1397000" progId="Equation.DSMT4">
                  <p:embed/>
                </p:oleObj>
              </mc:Choice>
              <mc:Fallback>
                <p:oleObj name="Equation" r:id="rId14" imgW="3581400" imgH="1397000" progId="Equation.DSMT4">
                  <p:embed/>
                  <p:pic>
                    <p:nvPicPr>
                      <p:cNvPr id="0" name=""/>
                      <p:cNvPicPr>
                        <a:picLocks noChangeAspect="1" noChangeArrowheads="1"/>
                      </p:cNvPicPr>
                      <p:nvPr/>
                    </p:nvPicPr>
                    <p:blipFill>
                      <a:blip r:embed="rId15"/>
                      <a:srcRect/>
                      <a:stretch>
                        <a:fillRect/>
                      </a:stretch>
                    </p:blipFill>
                    <p:spPr bwMode="auto">
                      <a:xfrm>
                        <a:off x="1952625" y="4299062"/>
                        <a:ext cx="6784975" cy="2478087"/>
                      </a:xfrm>
                      <a:prstGeom prst="rect">
                        <a:avLst/>
                      </a:prstGeom>
                      <a:noFill/>
                      <a:ln>
                        <a:noFill/>
                      </a:ln>
                      <a:effectLst/>
                    </p:spPr>
                  </p:pic>
                </p:oleObj>
              </mc:Fallback>
            </mc:AlternateContent>
          </a:graphicData>
        </a:graphic>
      </p:graphicFrame>
      <p:cxnSp>
        <p:nvCxnSpPr>
          <p:cNvPr id="30" name="Straight Connector 29"/>
          <p:cNvCxnSpPr/>
          <p:nvPr/>
        </p:nvCxnSpPr>
        <p:spPr>
          <a:xfrm flipV="1">
            <a:off x="3188493" y="5448613"/>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237831" y="5448613"/>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062133" y="5448613"/>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6271829" y="5448613"/>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996906" y="5679615"/>
            <a:ext cx="277813" cy="4620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7" name="Text Box 2"/>
          <p:cNvSpPr txBox="1">
            <a:spLocks/>
          </p:cNvSpPr>
          <p:nvPr/>
        </p:nvSpPr>
        <p:spPr bwMode="auto">
          <a:xfrm>
            <a:off x="274320" y="256202"/>
            <a:ext cx="5292090" cy="112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10 continued: A ball </a:t>
            </a:r>
            <a:r>
              <a:rPr lang="en-US" sz="2000" dirty="0">
                <a:latin typeface="Times New Roman"/>
                <a:cs typeface="Times New Roman"/>
              </a:rPr>
              <a:t>of radius </a:t>
            </a:r>
            <a:r>
              <a:rPr lang="en-US" sz="2000" dirty="0">
                <a:solidFill>
                  <a:srgbClr val="FF0000"/>
                </a:solidFill>
                <a:latin typeface="Times New Roman"/>
                <a:cs typeface="Times New Roman"/>
              </a:rPr>
              <a:t>R</a:t>
            </a:r>
            <a:r>
              <a:rPr lang="en-US" sz="2000" dirty="0">
                <a:latin typeface="Times New Roman"/>
                <a:cs typeface="Times New Roman"/>
              </a:rPr>
              <a:t> rolls without slipping down an incline of angle    .  Assume you know:  </a:t>
            </a:r>
          </a:p>
        </p:txBody>
      </p:sp>
      <p:graphicFrame>
        <p:nvGraphicFramePr>
          <p:cNvPr id="28" name="Object 5"/>
          <p:cNvGraphicFramePr>
            <a:graphicFrameLocks noChangeAspect="1"/>
          </p:cNvGraphicFramePr>
          <p:nvPr>
            <p:extLst>
              <p:ext uri="{D42A27DB-BD31-4B8C-83A1-F6EECF244321}">
                <p14:modId xmlns:p14="http://schemas.microsoft.com/office/powerpoint/2010/main" val="24886920"/>
              </p:ext>
            </p:extLst>
          </p:nvPr>
        </p:nvGraphicFramePr>
        <p:xfrm>
          <a:off x="932656" y="1037264"/>
          <a:ext cx="227013" cy="314325"/>
        </p:xfrm>
        <a:graphic>
          <a:graphicData uri="http://schemas.openxmlformats.org/presentationml/2006/ole">
            <mc:AlternateContent xmlns:mc="http://schemas.openxmlformats.org/markup-compatibility/2006">
              <mc:Choice xmlns:v="urn:schemas-microsoft-com:vml" Requires="v">
                <p:oleObj spid="_x0000_s1777229" name="Equation" r:id="rId16" imgW="127000" imgH="177800" progId="Equation.DSMT4">
                  <p:embed/>
                </p:oleObj>
              </mc:Choice>
              <mc:Fallback>
                <p:oleObj name="Equation" r:id="rId16" imgW="127000" imgH="177800" progId="Equation.DSMT4">
                  <p:embed/>
                  <p:pic>
                    <p:nvPicPr>
                      <p:cNvPr id="0" name=""/>
                      <p:cNvPicPr>
                        <a:picLocks noChangeAspect="1" noChangeArrowheads="1"/>
                      </p:cNvPicPr>
                      <p:nvPr/>
                    </p:nvPicPr>
                    <p:blipFill>
                      <a:blip r:embed="rId17"/>
                      <a:srcRect/>
                      <a:stretch>
                        <a:fillRect/>
                      </a:stretch>
                    </p:blipFill>
                    <p:spPr bwMode="auto">
                      <a:xfrm>
                        <a:off x="932656" y="1037264"/>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1" name="Oval 30"/>
          <p:cNvSpPr>
            <a:spLocks/>
          </p:cNvSpPr>
          <p:nvPr/>
        </p:nvSpPr>
        <p:spPr bwMode="auto">
          <a:xfrm>
            <a:off x="5413758" y="1111751"/>
            <a:ext cx="1135884" cy="1135926"/>
          </a:xfrm>
          <a:prstGeom prst="ellipse">
            <a:avLst/>
          </a:prstGeom>
          <a:solidFill>
            <a:srgbClr val="3366FF">
              <a:alpha val="72000"/>
            </a:srgbClr>
          </a:solidFill>
          <a:ln w="19050" cmpd="sng">
            <a:solidFill>
              <a:srgbClr val="000000"/>
            </a:solidFill>
            <a:round/>
            <a:headEnd/>
            <a:tailEnd/>
          </a:ln>
        </p:spPr>
        <p:txBody>
          <a:bodyPr wrap="none" anchor="ctr"/>
          <a:lstStyle/>
          <a:p>
            <a:endParaRPr lang="en-US" kern="1200"/>
          </a:p>
        </p:txBody>
      </p:sp>
      <p:cxnSp>
        <p:nvCxnSpPr>
          <p:cNvPr id="32" name="Straight Arrow Connector 31"/>
          <p:cNvCxnSpPr/>
          <p:nvPr/>
        </p:nvCxnSpPr>
        <p:spPr>
          <a:xfrm flipH="1">
            <a:off x="5270569" y="1724454"/>
            <a:ext cx="701677" cy="26414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4" name="Object 5"/>
          <p:cNvGraphicFramePr>
            <a:graphicFrameLocks noChangeAspect="1"/>
          </p:cNvGraphicFramePr>
          <p:nvPr>
            <p:extLst>
              <p:ext uri="{D42A27DB-BD31-4B8C-83A1-F6EECF244321}">
                <p14:modId xmlns:p14="http://schemas.microsoft.com/office/powerpoint/2010/main" val="4277837188"/>
              </p:ext>
            </p:extLst>
          </p:nvPr>
        </p:nvGraphicFramePr>
        <p:xfrm>
          <a:off x="4970463" y="1544638"/>
          <a:ext cx="431800" cy="358775"/>
        </p:xfrm>
        <a:graphic>
          <a:graphicData uri="http://schemas.openxmlformats.org/presentationml/2006/ole">
            <mc:AlternateContent xmlns:mc="http://schemas.openxmlformats.org/markup-compatibility/2006">
              <mc:Choice xmlns:v="urn:schemas-microsoft-com:vml" Requires="v">
                <p:oleObj spid="_x0000_s1777230" name="Equation" r:id="rId18" imgW="241300" imgH="203200" progId="Equation.DSMT4">
                  <p:embed/>
                </p:oleObj>
              </mc:Choice>
              <mc:Fallback>
                <p:oleObj name="Equation" r:id="rId18" imgW="241300" imgH="203200" progId="Equation.DSMT4">
                  <p:embed/>
                  <p:pic>
                    <p:nvPicPr>
                      <p:cNvPr id="0" name=""/>
                      <p:cNvPicPr>
                        <a:picLocks noChangeAspect="1" noChangeArrowheads="1"/>
                      </p:cNvPicPr>
                      <p:nvPr/>
                    </p:nvPicPr>
                    <p:blipFill>
                      <a:blip r:embed="rId19"/>
                      <a:srcRect/>
                      <a:stretch>
                        <a:fillRect/>
                      </a:stretch>
                    </p:blipFill>
                    <p:spPr bwMode="auto">
                      <a:xfrm>
                        <a:off x="4970463" y="1544638"/>
                        <a:ext cx="431800" cy="358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 name="Object 5"/>
          <p:cNvGraphicFramePr>
            <a:graphicFrameLocks noChangeAspect="1"/>
          </p:cNvGraphicFramePr>
          <p:nvPr>
            <p:extLst>
              <p:ext uri="{D42A27DB-BD31-4B8C-83A1-F6EECF244321}">
                <p14:modId xmlns:p14="http://schemas.microsoft.com/office/powerpoint/2010/main" val="3827707053"/>
              </p:ext>
            </p:extLst>
          </p:nvPr>
        </p:nvGraphicFramePr>
        <p:xfrm>
          <a:off x="6127750" y="1458913"/>
          <a:ext cx="365125" cy="357187"/>
        </p:xfrm>
        <a:graphic>
          <a:graphicData uri="http://schemas.openxmlformats.org/presentationml/2006/ole">
            <mc:AlternateContent xmlns:mc="http://schemas.openxmlformats.org/markup-compatibility/2006">
              <mc:Choice xmlns:v="urn:schemas-microsoft-com:vml" Requires="v">
                <p:oleObj spid="_x0000_s1777231" name="Equation" r:id="rId20" imgW="203200" imgH="203200" progId="Equation.DSMT4">
                  <p:embed/>
                </p:oleObj>
              </mc:Choice>
              <mc:Fallback>
                <p:oleObj name="Equation" r:id="rId20" imgW="203200" imgH="203200" progId="Equation.DSMT4">
                  <p:embed/>
                  <p:pic>
                    <p:nvPicPr>
                      <p:cNvPr id="0" name=""/>
                      <p:cNvPicPr>
                        <a:picLocks noChangeAspect="1" noChangeArrowheads="1"/>
                      </p:cNvPicPr>
                      <p:nvPr/>
                    </p:nvPicPr>
                    <p:blipFill>
                      <a:blip r:embed="rId21"/>
                      <a:srcRect/>
                      <a:stretch>
                        <a:fillRect/>
                      </a:stretch>
                    </p:blipFill>
                    <p:spPr bwMode="auto">
                      <a:xfrm>
                        <a:off x="6127750" y="1458913"/>
                        <a:ext cx="365125" cy="357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36" name="Group 35"/>
          <p:cNvGrpSpPr/>
          <p:nvPr/>
        </p:nvGrpSpPr>
        <p:grpSpPr>
          <a:xfrm rot="912543">
            <a:off x="5675986" y="1470060"/>
            <a:ext cx="480194" cy="545431"/>
            <a:chOff x="6968697" y="2505075"/>
            <a:chExt cx="480194" cy="545431"/>
          </a:xfrm>
        </p:grpSpPr>
        <p:sp>
          <p:nvSpPr>
            <p:cNvPr id="38" name="Arc 37"/>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9" name="Straight Connector 38"/>
            <p:cNvCxnSpPr>
              <a:stCxn id="38"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473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dissolv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par>
                                <p:cTn id="13" presetID="9"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dissolve">
                                      <p:cBhvr>
                                        <p:cTn id="15" dur="500"/>
                                        <p:tgtEl>
                                          <p:spTgt spid="44"/>
                                        </p:tgtEl>
                                      </p:cBhvr>
                                    </p:animEffect>
                                  </p:childTnLst>
                                </p:cTn>
                              </p:par>
                              <p:par>
                                <p:cTn id="16" presetID="9"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dissolve">
                                      <p:cBhvr>
                                        <p:cTn id="18" dur="500"/>
                                        <p:tgtEl>
                                          <p:spTgt spid="43"/>
                                        </p:tgtEl>
                                      </p:cBhvr>
                                    </p:animEffect>
                                  </p:childTnLst>
                                </p:cTn>
                              </p:par>
                              <p:par>
                                <p:cTn id="19" presetID="9"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dissolve">
                                      <p:cBhvr>
                                        <p:cTn id="21" dur="500"/>
                                        <p:tgtEl>
                                          <p:spTgt spid="33"/>
                                        </p:tgtEl>
                                      </p:cBhvr>
                                    </p:animEffect>
                                  </p:childTnLst>
                                </p:cTn>
                              </p:par>
                              <p:par>
                                <p:cTn id="22" presetID="9"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par>
                                <p:cTn id="25" presetID="9"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3" name="Text Box 2"/>
          <p:cNvSpPr txBox="1">
            <a:spLocks/>
          </p:cNvSpPr>
          <p:nvPr/>
        </p:nvSpPr>
        <p:spPr bwMode="auto">
          <a:xfrm>
            <a:off x="274320" y="256202"/>
            <a:ext cx="5292090" cy="2052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11: So let’s go back </a:t>
            </a:r>
            <a:r>
              <a:rPr lang="en-US" sz="2000" dirty="0">
                <a:latin typeface="Times New Roman"/>
                <a:cs typeface="Times New Roman"/>
              </a:rPr>
              <a:t>to the swinging beam of length </a:t>
            </a:r>
            <a:r>
              <a:rPr lang="en-US" sz="2000" dirty="0">
                <a:solidFill>
                  <a:srgbClr val="FF0000"/>
                </a:solidFill>
                <a:latin typeface="Times New Roman"/>
                <a:cs typeface="Times New Roman"/>
              </a:rPr>
              <a:t>L</a:t>
            </a:r>
            <a:r>
              <a:rPr lang="en-US" sz="2000" dirty="0">
                <a:latin typeface="Times New Roman"/>
                <a:cs typeface="Times New Roman"/>
              </a:rPr>
              <a:t> pinned at an angle    a quarter of the way up the beam (i.e., </a:t>
            </a:r>
            <a:r>
              <a:rPr lang="en-US" sz="2000" dirty="0">
                <a:solidFill>
                  <a:srgbClr val="FF0000"/>
                </a:solidFill>
                <a:latin typeface="Times New Roman"/>
                <a:cs typeface="Times New Roman"/>
              </a:rPr>
              <a:t>at L/4</a:t>
            </a:r>
            <a:r>
              <a:rPr lang="en-US" sz="2000" dirty="0">
                <a:latin typeface="Times New Roman"/>
                <a:cs typeface="Times New Roman"/>
              </a:rPr>
              <a:t>).  The cable is cut and the beam swings down.  What is the </a:t>
            </a:r>
            <a:r>
              <a:rPr lang="en-US" sz="2000" i="1" dirty="0">
                <a:solidFill>
                  <a:srgbClr val="FF0000"/>
                </a:solidFill>
                <a:latin typeface="Times New Roman"/>
                <a:cs typeface="Times New Roman"/>
              </a:rPr>
              <a:t>velocity</a:t>
            </a:r>
            <a:r>
              <a:rPr lang="en-US" sz="2000" dirty="0">
                <a:latin typeface="Times New Roman"/>
                <a:cs typeface="Times New Roman"/>
              </a:rPr>
              <a:t> of it’s </a:t>
            </a:r>
            <a:r>
              <a:rPr lang="en-US" sz="2000" i="1" dirty="0">
                <a:solidFill>
                  <a:srgbClr val="FF0000"/>
                </a:solidFill>
                <a:latin typeface="Times New Roman"/>
                <a:cs typeface="Times New Roman"/>
              </a:rPr>
              <a:t>center of mass </a:t>
            </a:r>
            <a:r>
              <a:rPr lang="en-US" sz="2000" dirty="0">
                <a:latin typeface="Times New Roman"/>
                <a:cs typeface="Times New Roman"/>
              </a:rPr>
              <a:t>as it </a:t>
            </a:r>
            <a:r>
              <a:rPr lang="en-US" sz="2000" dirty="0">
                <a:solidFill>
                  <a:srgbClr val="0000FF"/>
                </a:solidFill>
                <a:latin typeface="Times New Roman"/>
                <a:cs typeface="Times New Roman"/>
              </a:rPr>
              <a:t>passes through its lowest point</a:t>
            </a:r>
            <a:r>
              <a:rPr lang="en-US" sz="2000" dirty="0">
                <a:latin typeface="Times New Roman"/>
                <a:cs typeface="Times New Roman"/>
              </a:rPr>
              <a:t>.  We know:</a:t>
            </a:r>
          </a:p>
        </p:txBody>
      </p:sp>
      <p:graphicFrame>
        <p:nvGraphicFramePr>
          <p:cNvPr id="137218" name="Object 2"/>
          <p:cNvGraphicFramePr>
            <a:graphicFrameLocks noChangeAspect="1"/>
          </p:cNvGraphicFramePr>
          <p:nvPr>
            <p:extLst>
              <p:ext uri="{D42A27DB-BD31-4B8C-83A1-F6EECF244321}">
                <p14:modId xmlns:p14="http://schemas.microsoft.com/office/powerpoint/2010/main" val="1621125906"/>
              </p:ext>
            </p:extLst>
          </p:nvPr>
        </p:nvGraphicFramePr>
        <p:xfrm>
          <a:off x="1114425" y="2295525"/>
          <a:ext cx="3289300" cy="627063"/>
        </p:xfrm>
        <a:graphic>
          <a:graphicData uri="http://schemas.openxmlformats.org/presentationml/2006/ole">
            <mc:AlternateContent xmlns:mc="http://schemas.openxmlformats.org/markup-compatibility/2006">
              <mc:Choice xmlns:v="urn:schemas-microsoft-com:vml" Requires="v">
                <p:oleObj spid="_x0000_s1533992" name="Equation" r:id="rId4" imgW="2070100" imgH="393700" progId="Equation.DSMT4">
                  <p:embed/>
                </p:oleObj>
              </mc:Choice>
              <mc:Fallback>
                <p:oleObj name="Equation" r:id="rId4" imgW="2070100" imgH="393700" progId="Equation.DSMT4">
                  <p:embed/>
                  <p:pic>
                    <p:nvPicPr>
                      <p:cNvPr id="0" name=""/>
                      <p:cNvPicPr>
                        <a:picLocks noChangeAspect="1" noChangeArrowheads="1"/>
                      </p:cNvPicPr>
                      <p:nvPr/>
                    </p:nvPicPr>
                    <p:blipFill>
                      <a:blip r:embed="rId5"/>
                      <a:srcRect/>
                      <a:stretch>
                        <a:fillRect/>
                      </a:stretch>
                    </p:blipFill>
                    <p:spPr bwMode="auto">
                      <a:xfrm>
                        <a:off x="1114425" y="2295525"/>
                        <a:ext cx="3289300" cy="627063"/>
                      </a:xfrm>
                      <a:prstGeom prst="rect">
                        <a:avLst/>
                      </a:prstGeom>
                      <a:noFill/>
                      <a:ln>
                        <a:noFill/>
                      </a:ln>
                      <a:effectLst/>
                    </p:spPr>
                  </p:pic>
                </p:oleObj>
              </mc:Fallback>
            </mc:AlternateContent>
          </a:graphicData>
        </a:graphic>
      </p:graphicFrame>
      <p:sp>
        <p:nvSpPr>
          <p:cNvPr id="137225" name="Text Box 5"/>
          <p:cNvSpPr txBox="1">
            <a:spLocks/>
          </p:cNvSpPr>
          <p:nvPr/>
        </p:nvSpPr>
        <p:spPr bwMode="auto">
          <a:xfrm>
            <a:off x="274320" y="4460876"/>
            <a:ext cx="5152230" cy="1621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In this case, </a:t>
            </a:r>
            <a:r>
              <a:rPr lang="en-US" sz="2000" dirty="0">
                <a:latin typeface="Times New Roman"/>
                <a:cs typeface="Times New Roman"/>
              </a:rPr>
              <a:t>the object is rotating about the pin, so it makes sense to </a:t>
            </a:r>
            <a:r>
              <a:rPr lang="en-US" sz="2000" dirty="0">
                <a:solidFill>
                  <a:srgbClr val="0000FF"/>
                </a:solidFill>
                <a:latin typeface="Times New Roman"/>
                <a:cs typeface="Times New Roman"/>
              </a:rPr>
              <a:t>evaluate</a:t>
            </a:r>
            <a:r>
              <a:rPr lang="en-US" sz="2000" dirty="0">
                <a:latin typeface="Times New Roman"/>
                <a:cs typeface="Times New Roman"/>
              </a:rPr>
              <a:t> its motion </a:t>
            </a:r>
            <a:r>
              <a:rPr lang="en-US" sz="2000" i="1" dirty="0">
                <a:solidFill>
                  <a:srgbClr val="0000FF"/>
                </a:solidFill>
                <a:latin typeface="Times New Roman"/>
                <a:cs typeface="Times New Roman"/>
              </a:rPr>
              <a:t>relative to the fixed axis at the pin</a:t>
            </a:r>
            <a:r>
              <a:rPr lang="en-US" sz="2000" dirty="0">
                <a:latin typeface="Times New Roman"/>
                <a:cs typeface="Times New Roman"/>
              </a:rPr>
              <a:t>.  </a:t>
            </a:r>
            <a:r>
              <a:rPr lang="en-US" sz="2000" dirty="0">
                <a:solidFill>
                  <a:srgbClr val="0000FF"/>
                </a:solidFill>
                <a:latin typeface="Times New Roman"/>
                <a:cs typeface="Times New Roman"/>
              </a:rPr>
              <a:t>Tracking</a:t>
            </a:r>
            <a:r>
              <a:rPr lang="en-US" sz="2000" dirty="0">
                <a:latin typeface="Times New Roman"/>
                <a:cs typeface="Times New Roman"/>
              </a:rPr>
              <a:t> the </a:t>
            </a:r>
            <a:r>
              <a:rPr lang="en-US" sz="2000" i="1" dirty="0">
                <a:solidFill>
                  <a:srgbClr val="FF0000"/>
                </a:solidFill>
                <a:latin typeface="Times New Roman"/>
                <a:cs typeface="Times New Roman"/>
              </a:rPr>
              <a:t>center of mass drop </a:t>
            </a:r>
            <a:r>
              <a:rPr lang="en-US" sz="2000" dirty="0">
                <a:latin typeface="Times New Roman"/>
                <a:cs typeface="Times New Roman"/>
              </a:rPr>
              <a:t>for </a:t>
            </a:r>
            <a:r>
              <a:rPr lang="en-US" sz="2000" i="1" dirty="0">
                <a:solidFill>
                  <a:srgbClr val="FF0000"/>
                </a:solidFill>
                <a:latin typeface="Times New Roman"/>
                <a:cs typeface="Times New Roman"/>
              </a:rPr>
              <a:t>potential energy positions </a:t>
            </a:r>
            <a:r>
              <a:rPr lang="en-US" sz="2000" dirty="0">
                <a:solidFill>
                  <a:srgbClr val="0000FF"/>
                </a:solidFill>
                <a:latin typeface="Times New Roman"/>
                <a:cs typeface="Times New Roman"/>
              </a:rPr>
              <a:t>(see sketch)</a:t>
            </a:r>
            <a:r>
              <a:rPr lang="en-US" sz="2000" dirty="0">
                <a:latin typeface="Times New Roman"/>
                <a:cs typeface="Times New Roman"/>
              </a:rPr>
              <a:t>, we can write:</a:t>
            </a:r>
          </a:p>
        </p:txBody>
      </p:sp>
      <p:sp>
        <p:nvSpPr>
          <p:cNvPr id="137234" name="Line 16"/>
          <p:cNvSpPr>
            <a:spLocks noChangeShapeType="1"/>
          </p:cNvSpPr>
          <p:nvPr/>
        </p:nvSpPr>
        <p:spPr bwMode="auto">
          <a:xfrm flipH="1" flipV="1">
            <a:off x="7447053" y="102312"/>
            <a:ext cx="585620" cy="378583"/>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137221" name="Object 5"/>
          <p:cNvGraphicFramePr>
            <a:graphicFrameLocks noChangeAspect="1"/>
          </p:cNvGraphicFramePr>
          <p:nvPr>
            <p:extLst>
              <p:ext uri="{D42A27DB-BD31-4B8C-83A1-F6EECF244321}">
                <p14:modId xmlns:p14="http://schemas.microsoft.com/office/powerpoint/2010/main" val="907693276"/>
              </p:ext>
            </p:extLst>
          </p:nvPr>
        </p:nvGraphicFramePr>
        <p:xfrm>
          <a:off x="7150155" y="1571675"/>
          <a:ext cx="252295" cy="353234"/>
        </p:xfrm>
        <a:graphic>
          <a:graphicData uri="http://schemas.openxmlformats.org/presentationml/2006/ole">
            <mc:AlternateContent xmlns:mc="http://schemas.openxmlformats.org/markup-compatibility/2006">
              <mc:Choice xmlns:v="urn:schemas-microsoft-com:vml" Requires="v">
                <p:oleObj spid="_x0000_s1533993"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0155" y="1571675"/>
                        <a:ext cx="252295" cy="3532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7237" name="Text Box 22"/>
          <p:cNvSpPr txBox="1">
            <a:spLocks/>
          </p:cNvSpPr>
          <p:nvPr/>
        </p:nvSpPr>
        <p:spPr bwMode="auto">
          <a:xfrm>
            <a:off x="5822431" y="1343769"/>
            <a:ext cx="43866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400" dirty="0"/>
              <a:t>pin</a:t>
            </a:r>
            <a:endParaRPr lang="en-US" sz="2200" dirty="0"/>
          </a:p>
        </p:txBody>
      </p:sp>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graphicFrame>
        <p:nvGraphicFramePr>
          <p:cNvPr id="25" name="Object 5"/>
          <p:cNvGraphicFramePr>
            <a:graphicFrameLocks noChangeAspect="1"/>
          </p:cNvGraphicFramePr>
          <p:nvPr>
            <p:extLst>
              <p:ext uri="{D42A27DB-BD31-4B8C-83A1-F6EECF244321}">
                <p14:modId xmlns:p14="http://schemas.microsoft.com/office/powerpoint/2010/main" val="884728956"/>
              </p:ext>
            </p:extLst>
          </p:nvPr>
        </p:nvGraphicFramePr>
        <p:xfrm>
          <a:off x="5022175" y="735764"/>
          <a:ext cx="227013" cy="314325"/>
        </p:xfrm>
        <a:graphic>
          <a:graphicData uri="http://schemas.openxmlformats.org/presentationml/2006/ole">
            <mc:AlternateContent xmlns:mc="http://schemas.openxmlformats.org/markup-compatibility/2006">
              <mc:Choice xmlns:v="urn:schemas-microsoft-com:vml" Requires="v">
                <p:oleObj spid="_x0000_s1533994"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srcRect/>
                      <a:stretch>
                        <a:fillRect/>
                      </a:stretch>
                    </p:blipFill>
                    <p:spPr bwMode="auto">
                      <a:xfrm>
                        <a:off x="5022175" y="735764"/>
                        <a:ext cx="227013" cy="314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Rectangle 14"/>
          <p:cNvSpPr>
            <a:spLocks/>
          </p:cNvSpPr>
          <p:nvPr/>
        </p:nvSpPr>
        <p:spPr bwMode="auto">
          <a:xfrm rot="5400000">
            <a:off x="4711120" y="2701449"/>
            <a:ext cx="3848801" cy="199560"/>
          </a:xfrm>
          <a:prstGeom prst="rect">
            <a:avLst/>
          </a:prstGeom>
          <a:solidFill>
            <a:srgbClr val="20FF38"/>
          </a:solidFill>
          <a:ln w="12700" cmpd="sng">
            <a:solidFill>
              <a:srgbClr val="000000"/>
            </a:solidFill>
            <a:prstDash val="lgDash"/>
            <a:miter lim="800000"/>
            <a:headEnd/>
            <a:tailEnd/>
          </a:ln>
        </p:spPr>
        <p:txBody>
          <a:bodyPr wrap="none" anchor="ctr"/>
          <a:lstStyle/>
          <a:p>
            <a:endParaRPr lang="en-US"/>
          </a:p>
        </p:txBody>
      </p:sp>
      <p:sp>
        <p:nvSpPr>
          <p:cNvPr id="137232" name="Rectangle 14"/>
          <p:cNvSpPr>
            <a:spLocks/>
          </p:cNvSpPr>
          <p:nvPr/>
        </p:nvSpPr>
        <p:spPr bwMode="auto">
          <a:xfrm rot="19512942">
            <a:off x="5566410" y="1179980"/>
            <a:ext cx="3848801" cy="199560"/>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137233" name="AutoShape 15"/>
          <p:cNvSpPr>
            <a:spLocks/>
          </p:cNvSpPr>
          <p:nvPr/>
        </p:nvSpPr>
        <p:spPr bwMode="auto">
          <a:xfrm>
            <a:off x="6586016" y="1823762"/>
            <a:ext cx="101140" cy="101147"/>
          </a:xfrm>
          <a:custGeom>
            <a:avLst/>
            <a:gdLst>
              <a:gd name="T0" fmla="*/ 207082907 w 21600"/>
              <a:gd name="T1" fmla="*/ 0 h 21600"/>
              <a:gd name="T2" fmla="*/ 60647202 w 21600"/>
              <a:gd name="T3" fmla="*/ 60649227 h 21600"/>
              <a:gd name="T4" fmla="*/ 0 w 21600"/>
              <a:gd name="T5" fmla="*/ 207095147 h 21600"/>
              <a:gd name="T6" fmla="*/ 60647202 w 21600"/>
              <a:gd name="T7" fmla="*/ 353538018 h 21600"/>
              <a:gd name="T8" fmla="*/ 207082907 w 21600"/>
              <a:gd name="T9" fmla="*/ 414187245 h 21600"/>
              <a:gd name="T10" fmla="*/ 353513744 w 21600"/>
              <a:gd name="T11" fmla="*/ 353538018 h 21600"/>
              <a:gd name="T12" fmla="*/ 414160269 w 21600"/>
              <a:gd name="T13" fmla="*/ 207095147 h 21600"/>
              <a:gd name="T14" fmla="*/ 353513744 w 21600"/>
              <a:gd name="T15" fmla="*/ 6064922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chemeClr val="tx1"/>
            </a:solidFill>
            <a:round/>
            <a:headEnd/>
            <a:tailEnd/>
          </a:ln>
        </p:spPr>
        <p:txBody>
          <a:bodyPr wrap="none" anchor="ctr"/>
          <a:lstStyle/>
          <a:p>
            <a:endParaRPr lang="en-US"/>
          </a:p>
        </p:txBody>
      </p:sp>
      <p:sp>
        <p:nvSpPr>
          <p:cNvPr id="137236" name="Line 19"/>
          <p:cNvSpPr>
            <a:spLocks noChangeShapeType="1"/>
          </p:cNvSpPr>
          <p:nvPr/>
        </p:nvSpPr>
        <p:spPr bwMode="auto">
          <a:xfrm flipV="1">
            <a:off x="6635520" y="1900606"/>
            <a:ext cx="2081686" cy="8478"/>
          </a:xfrm>
          <a:prstGeom prst="line">
            <a:avLst/>
          </a:prstGeom>
          <a:noFill/>
          <a:ln w="9525"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38" name="Line 23"/>
          <p:cNvSpPr>
            <a:spLocks noChangeShapeType="1"/>
          </p:cNvSpPr>
          <p:nvPr/>
        </p:nvSpPr>
        <p:spPr bwMode="auto">
          <a:xfrm flipV="1">
            <a:off x="6586016" y="1523058"/>
            <a:ext cx="0" cy="20229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39" name="Line 24"/>
          <p:cNvSpPr>
            <a:spLocks noChangeShapeType="1"/>
          </p:cNvSpPr>
          <p:nvPr/>
        </p:nvSpPr>
        <p:spPr bwMode="auto">
          <a:xfrm flipH="1" flipV="1">
            <a:off x="6386469" y="1624205"/>
            <a:ext cx="199546" cy="10114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40" name="Freeform 25"/>
          <p:cNvSpPr>
            <a:spLocks/>
          </p:cNvSpPr>
          <p:nvPr/>
        </p:nvSpPr>
        <p:spPr bwMode="auto">
          <a:xfrm>
            <a:off x="6186921" y="1490252"/>
            <a:ext cx="399095" cy="235097"/>
          </a:xfrm>
          <a:custGeom>
            <a:avLst/>
            <a:gdLst>
              <a:gd name="T0" fmla="*/ 0 w 192"/>
              <a:gd name="T1" fmla="*/ 2147483647 h 112"/>
              <a:gd name="T2" fmla="*/ 2147483647 w 192"/>
              <a:gd name="T3" fmla="*/ 2147483647 h 112"/>
              <a:gd name="T4" fmla="*/ 2147483647 w 192"/>
              <a:gd name="T5" fmla="*/ 2147483647 h 112"/>
              <a:gd name="T6" fmla="*/ 0 60000 65536"/>
              <a:gd name="T7" fmla="*/ 0 60000 65536"/>
              <a:gd name="T8" fmla="*/ 0 60000 65536"/>
              <a:gd name="T9" fmla="*/ 0 w 192"/>
              <a:gd name="T10" fmla="*/ 0 h 112"/>
              <a:gd name="T11" fmla="*/ 192 w 192"/>
              <a:gd name="T12" fmla="*/ 112 h 112"/>
            </a:gdLst>
            <a:ahLst/>
            <a:cxnLst>
              <a:cxn ang="T6">
                <a:pos x="T0" y="T1"/>
              </a:cxn>
              <a:cxn ang="T7">
                <a:pos x="T2" y="T3"/>
              </a:cxn>
              <a:cxn ang="T8">
                <a:pos x="T4" y="T5"/>
              </a:cxn>
            </a:cxnLst>
            <a:rect l="T9" t="T10" r="T11" b="T12"/>
            <a:pathLst>
              <a:path w="192" h="112">
                <a:moveTo>
                  <a:pt x="0" y="16"/>
                </a:moveTo>
                <a:cubicBezTo>
                  <a:pt x="32" y="8"/>
                  <a:pt x="64" y="0"/>
                  <a:pt x="96" y="16"/>
                </a:cubicBezTo>
                <a:cubicBezTo>
                  <a:pt x="128" y="32"/>
                  <a:pt x="176" y="96"/>
                  <a:pt x="192" y="112"/>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 name="Freeform 3"/>
          <p:cNvSpPr/>
          <p:nvPr/>
        </p:nvSpPr>
        <p:spPr>
          <a:xfrm>
            <a:off x="7031182" y="1710718"/>
            <a:ext cx="118973" cy="189888"/>
          </a:xfrm>
          <a:custGeom>
            <a:avLst/>
            <a:gdLst>
              <a:gd name="connsiteX0" fmla="*/ 0 w 95485"/>
              <a:gd name="connsiteY0" fmla="*/ 0 h 152400"/>
              <a:gd name="connsiteX1" fmla="*/ 88900 w 95485"/>
              <a:gd name="connsiteY1" fmla="*/ 76200 h 152400"/>
              <a:gd name="connsiteX2" fmla="*/ 88900 w 95485"/>
              <a:gd name="connsiteY2" fmla="*/ 152400 h 152400"/>
            </a:gdLst>
            <a:ahLst/>
            <a:cxnLst>
              <a:cxn ang="0">
                <a:pos x="connsiteX0" y="connsiteY0"/>
              </a:cxn>
              <a:cxn ang="0">
                <a:pos x="connsiteX1" y="connsiteY1"/>
              </a:cxn>
              <a:cxn ang="0">
                <a:pos x="connsiteX2" y="connsiteY2"/>
              </a:cxn>
            </a:cxnLst>
            <a:rect l="l" t="t" r="r" b="b"/>
            <a:pathLst>
              <a:path w="95485" h="152400">
                <a:moveTo>
                  <a:pt x="0" y="0"/>
                </a:moveTo>
                <a:cubicBezTo>
                  <a:pt x="37041" y="25400"/>
                  <a:pt x="74083" y="50800"/>
                  <a:pt x="88900" y="76200"/>
                </a:cubicBezTo>
                <a:cubicBezTo>
                  <a:pt x="103717" y="101600"/>
                  <a:pt x="88900" y="152400"/>
                  <a:pt x="88900" y="15240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66.)</a:t>
            </a:r>
          </a:p>
        </p:txBody>
      </p:sp>
      <p:graphicFrame>
        <p:nvGraphicFramePr>
          <p:cNvPr id="38" name="Object 4"/>
          <p:cNvGraphicFramePr>
            <a:graphicFrameLocks noChangeAspect="1"/>
          </p:cNvGraphicFramePr>
          <p:nvPr>
            <p:extLst>
              <p:ext uri="{D42A27DB-BD31-4B8C-83A1-F6EECF244321}">
                <p14:modId xmlns:p14="http://schemas.microsoft.com/office/powerpoint/2010/main" val="2584441616"/>
              </p:ext>
            </p:extLst>
          </p:nvPr>
        </p:nvGraphicFramePr>
        <p:xfrm>
          <a:off x="7853617" y="157781"/>
          <a:ext cx="715091" cy="196841"/>
        </p:xfrm>
        <a:graphic>
          <a:graphicData uri="http://schemas.openxmlformats.org/presentationml/2006/ole">
            <mc:AlternateContent xmlns:mc="http://schemas.openxmlformats.org/markup-compatibility/2006">
              <mc:Choice xmlns:v="urn:schemas-microsoft-com:vml" Requires="v">
                <p:oleObj spid="_x0000_s1533995" name="Equation" r:id="rId10" imgW="596900" imgH="165100" progId="Equation.DSMT4">
                  <p:embed/>
                </p:oleObj>
              </mc:Choice>
              <mc:Fallback>
                <p:oleObj name="Equation" r:id="rId10" imgW="596900" imgH="165100" progId="Equation.DSMT4">
                  <p:embed/>
                  <p:pic>
                    <p:nvPicPr>
                      <p:cNvPr id="0" name=""/>
                      <p:cNvPicPr>
                        <a:picLocks noChangeAspect="1" noChangeArrowheads="1"/>
                      </p:cNvPicPr>
                      <p:nvPr/>
                    </p:nvPicPr>
                    <p:blipFill>
                      <a:blip r:embed="rId11"/>
                      <a:srcRect/>
                      <a:stretch>
                        <a:fillRect/>
                      </a:stretch>
                    </p:blipFill>
                    <p:spPr bwMode="auto">
                      <a:xfrm>
                        <a:off x="7853617" y="157781"/>
                        <a:ext cx="715091" cy="196841"/>
                      </a:xfrm>
                      <a:prstGeom prst="rect">
                        <a:avLst/>
                      </a:prstGeom>
                      <a:noFill/>
                      <a:ln>
                        <a:noFill/>
                      </a:ln>
                      <a:effectLst/>
                    </p:spPr>
                  </p:pic>
                </p:oleObj>
              </mc:Fallback>
            </mc:AlternateContent>
          </a:graphicData>
        </a:graphic>
      </p:graphicFrame>
      <p:grpSp>
        <p:nvGrpSpPr>
          <p:cNvPr id="42" name="Group 41"/>
          <p:cNvGrpSpPr/>
          <p:nvPr/>
        </p:nvGrpSpPr>
        <p:grpSpPr>
          <a:xfrm rot="20687457" flipV="1">
            <a:off x="6448336" y="1647021"/>
            <a:ext cx="480194" cy="545431"/>
            <a:chOff x="6968697" y="2505075"/>
            <a:chExt cx="480194" cy="545431"/>
          </a:xfrm>
        </p:grpSpPr>
        <p:sp>
          <p:nvSpPr>
            <p:cNvPr id="48" name="Arc 47"/>
            <p:cNvSpPr/>
            <p:nvPr/>
          </p:nvSpPr>
          <p:spPr>
            <a:xfrm>
              <a:off x="6968697" y="2570312"/>
              <a:ext cx="480194" cy="480194"/>
            </a:xfrm>
            <a:prstGeom prst="arc">
              <a:avLst>
                <a:gd name="adj1" fmla="val 13601336"/>
                <a:gd name="adj2" fmla="val 1311857"/>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a:stCxn id="48" idx="0"/>
            </p:cNvCxnSpPr>
            <p:nvPr/>
          </p:nvCxnSpPr>
          <p:spPr>
            <a:xfrm flipV="1">
              <a:off x="7044097" y="2505075"/>
              <a:ext cx="112353" cy="13063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044097" y="2635627"/>
              <a:ext cx="164697"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rot="174971">
            <a:off x="6124575" y="4754205"/>
            <a:ext cx="1016000" cy="174860"/>
            <a:chOff x="6146800" y="4725630"/>
            <a:chExt cx="1016000" cy="174860"/>
          </a:xfrm>
        </p:grpSpPr>
        <p:sp>
          <p:nvSpPr>
            <p:cNvPr id="6" name="Freeform 5"/>
            <p:cNvSpPr/>
            <p:nvPr/>
          </p:nvSpPr>
          <p:spPr>
            <a:xfrm>
              <a:off x="6146800" y="4737100"/>
              <a:ext cx="1016000" cy="88982"/>
            </a:xfrm>
            <a:custGeom>
              <a:avLst/>
              <a:gdLst>
                <a:gd name="connsiteX0" fmla="*/ 1016000 w 1016000"/>
                <a:gd name="connsiteY0" fmla="*/ 0 h 88982"/>
                <a:gd name="connsiteX1" fmla="*/ 469900 w 1016000"/>
                <a:gd name="connsiteY1" fmla="*/ 88900 h 88982"/>
                <a:gd name="connsiteX2" fmla="*/ 0 w 1016000"/>
                <a:gd name="connsiteY2" fmla="*/ 12700 h 88982"/>
              </a:gdLst>
              <a:ahLst/>
              <a:cxnLst>
                <a:cxn ang="0">
                  <a:pos x="connsiteX0" y="connsiteY0"/>
                </a:cxn>
                <a:cxn ang="0">
                  <a:pos x="connsiteX1" y="connsiteY1"/>
                </a:cxn>
                <a:cxn ang="0">
                  <a:pos x="connsiteX2" y="connsiteY2"/>
                </a:cxn>
              </a:cxnLst>
              <a:rect l="l" t="t" r="r" b="b"/>
              <a:pathLst>
                <a:path w="1016000" h="88982">
                  <a:moveTo>
                    <a:pt x="1016000" y="0"/>
                  </a:moveTo>
                  <a:cubicBezTo>
                    <a:pt x="827616" y="43391"/>
                    <a:pt x="639233" y="86783"/>
                    <a:pt x="469900" y="88900"/>
                  </a:cubicBezTo>
                  <a:cubicBezTo>
                    <a:pt x="300567" y="91017"/>
                    <a:pt x="150283" y="51858"/>
                    <a:pt x="0" y="1270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Connector 7"/>
            <p:cNvCxnSpPr>
              <a:stCxn id="6" idx="2"/>
            </p:cNvCxnSpPr>
            <p:nvPr/>
          </p:nvCxnSpPr>
          <p:spPr>
            <a:xfrm flipV="1">
              <a:off x="6146800" y="4725630"/>
              <a:ext cx="239669" cy="2417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146800" y="4749800"/>
              <a:ext cx="238400" cy="15069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52" name="Object 5"/>
          <p:cNvGraphicFramePr>
            <a:graphicFrameLocks noChangeAspect="1"/>
          </p:cNvGraphicFramePr>
          <p:nvPr>
            <p:extLst>
              <p:ext uri="{D42A27DB-BD31-4B8C-83A1-F6EECF244321}">
                <p14:modId xmlns:p14="http://schemas.microsoft.com/office/powerpoint/2010/main" val="3958198098"/>
              </p:ext>
            </p:extLst>
          </p:nvPr>
        </p:nvGraphicFramePr>
        <p:xfrm>
          <a:off x="6459538" y="4837113"/>
          <a:ext cx="403225" cy="403225"/>
        </p:xfrm>
        <a:graphic>
          <a:graphicData uri="http://schemas.openxmlformats.org/presentationml/2006/ole">
            <mc:AlternateContent xmlns:mc="http://schemas.openxmlformats.org/markup-compatibility/2006">
              <mc:Choice xmlns:v="urn:schemas-microsoft-com:vml" Requires="v">
                <p:oleObj spid="_x0000_s1533996" name="Equation" r:id="rId12" imgW="203200" imgH="203200" progId="Equation.DSMT4">
                  <p:embed/>
                </p:oleObj>
              </mc:Choice>
              <mc:Fallback>
                <p:oleObj name="Equation" r:id="rId12" imgW="203200" imgH="203200" progId="Equation.DSMT4">
                  <p:embed/>
                  <p:pic>
                    <p:nvPicPr>
                      <p:cNvPr id="0" name=""/>
                      <p:cNvPicPr>
                        <a:picLocks noChangeAspect="1" noChangeArrowheads="1"/>
                      </p:cNvPicPr>
                      <p:nvPr/>
                    </p:nvPicPr>
                    <p:blipFill>
                      <a:blip r:embed="rId13"/>
                      <a:srcRect/>
                      <a:stretch>
                        <a:fillRect/>
                      </a:stretch>
                    </p:blipFill>
                    <p:spPr bwMode="auto">
                      <a:xfrm>
                        <a:off x="6459538" y="4837113"/>
                        <a:ext cx="403225" cy="403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5" name="Object 5"/>
          <p:cNvGraphicFramePr>
            <a:graphicFrameLocks noChangeAspect="1"/>
          </p:cNvGraphicFramePr>
          <p:nvPr>
            <p:extLst>
              <p:ext uri="{D42A27DB-BD31-4B8C-83A1-F6EECF244321}">
                <p14:modId xmlns:p14="http://schemas.microsoft.com/office/powerpoint/2010/main" val="2528041114"/>
              </p:ext>
            </p:extLst>
          </p:nvPr>
        </p:nvGraphicFramePr>
        <p:xfrm>
          <a:off x="7478310" y="1195494"/>
          <a:ext cx="96056" cy="123748"/>
        </p:xfrm>
        <a:graphic>
          <a:graphicData uri="http://schemas.openxmlformats.org/presentationml/2006/ole">
            <mc:AlternateContent xmlns:mc="http://schemas.openxmlformats.org/markup-compatibility/2006">
              <mc:Choice xmlns:v="urn:schemas-microsoft-com:vml" Requires="v">
                <p:oleObj spid="_x0000_s1533997" name="Equation" r:id="rId14" imgW="88900" imgH="114300" progId="Equation.DSMT4">
                  <p:embed/>
                </p:oleObj>
              </mc:Choice>
              <mc:Fallback>
                <p:oleObj name="Equation" r:id="rId14" imgW="88900" imgH="114300" progId="Equation.DSMT4">
                  <p:embed/>
                  <p:pic>
                    <p:nvPicPr>
                      <p:cNvPr id="0" name=""/>
                      <p:cNvPicPr>
                        <a:picLocks noChangeAspect="1" noChangeArrowheads="1"/>
                      </p:cNvPicPr>
                      <p:nvPr/>
                    </p:nvPicPr>
                    <p:blipFill>
                      <a:blip r:embed="rId15"/>
                      <a:srcRect/>
                      <a:stretch>
                        <a:fillRect/>
                      </a:stretch>
                    </p:blipFill>
                    <p:spPr bwMode="auto">
                      <a:xfrm>
                        <a:off x="7478310" y="1195494"/>
                        <a:ext cx="96056" cy="123748"/>
                      </a:xfrm>
                      <a:prstGeom prst="rect">
                        <a:avLst/>
                      </a:prstGeom>
                      <a:noFill/>
                      <a:ln>
                        <a:noFill/>
                      </a:ln>
                      <a:effectLst/>
                    </p:spPr>
                  </p:pic>
                </p:oleObj>
              </mc:Fallback>
            </mc:AlternateContent>
          </a:graphicData>
        </a:graphic>
      </p:graphicFrame>
      <p:graphicFrame>
        <p:nvGraphicFramePr>
          <p:cNvPr id="56" name="Object 4"/>
          <p:cNvGraphicFramePr>
            <a:graphicFrameLocks noChangeAspect="1"/>
          </p:cNvGraphicFramePr>
          <p:nvPr>
            <p:extLst>
              <p:ext uri="{D42A27DB-BD31-4B8C-83A1-F6EECF244321}">
                <p14:modId xmlns:p14="http://schemas.microsoft.com/office/powerpoint/2010/main" val="673568725"/>
              </p:ext>
            </p:extLst>
          </p:nvPr>
        </p:nvGraphicFramePr>
        <p:xfrm>
          <a:off x="6862818" y="998644"/>
          <a:ext cx="608013" cy="196850"/>
        </p:xfrm>
        <a:graphic>
          <a:graphicData uri="http://schemas.openxmlformats.org/presentationml/2006/ole">
            <mc:AlternateContent xmlns:mc="http://schemas.openxmlformats.org/markup-compatibility/2006">
              <mc:Choice xmlns:v="urn:schemas-microsoft-com:vml" Requires="v">
                <p:oleObj spid="_x0000_s1533998" name="Equation" r:id="rId16" imgW="508000" imgH="165100" progId="Equation.DSMT4">
                  <p:embed/>
                </p:oleObj>
              </mc:Choice>
              <mc:Fallback>
                <p:oleObj name="Equation" r:id="rId16" imgW="508000" imgH="165100" progId="Equation.DSMT4">
                  <p:embed/>
                  <p:pic>
                    <p:nvPicPr>
                      <p:cNvPr id="0" name=""/>
                      <p:cNvPicPr>
                        <a:picLocks noChangeAspect="1" noChangeArrowheads="1"/>
                      </p:cNvPicPr>
                      <p:nvPr/>
                    </p:nvPicPr>
                    <p:blipFill>
                      <a:blip r:embed="rId17"/>
                      <a:srcRect/>
                      <a:stretch>
                        <a:fillRect/>
                      </a:stretch>
                    </p:blipFill>
                    <p:spPr bwMode="auto">
                      <a:xfrm>
                        <a:off x="6862818" y="998644"/>
                        <a:ext cx="608013" cy="196850"/>
                      </a:xfrm>
                      <a:prstGeom prst="rect">
                        <a:avLst/>
                      </a:prstGeom>
                      <a:noFill/>
                      <a:ln>
                        <a:noFill/>
                      </a:ln>
                      <a:effectLst/>
                    </p:spPr>
                  </p:pic>
                </p:oleObj>
              </mc:Fallback>
            </mc:AlternateContent>
          </a:graphicData>
        </a:graphic>
      </p:graphicFrame>
      <p:sp>
        <p:nvSpPr>
          <p:cNvPr id="57" name="Line 19"/>
          <p:cNvSpPr>
            <a:spLocks noChangeShapeType="1"/>
          </p:cNvSpPr>
          <p:nvPr/>
        </p:nvSpPr>
        <p:spPr bwMode="auto">
          <a:xfrm>
            <a:off x="7612863" y="1255742"/>
            <a:ext cx="1104343" cy="0"/>
          </a:xfrm>
          <a:prstGeom prst="line">
            <a:avLst/>
          </a:prstGeom>
          <a:noFill/>
          <a:ln w="9525"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Line 19"/>
          <p:cNvSpPr>
            <a:spLocks noChangeShapeType="1"/>
          </p:cNvSpPr>
          <p:nvPr/>
        </p:nvSpPr>
        <p:spPr bwMode="auto">
          <a:xfrm flipV="1">
            <a:off x="6699020" y="2939248"/>
            <a:ext cx="1737010" cy="0"/>
          </a:xfrm>
          <a:prstGeom prst="line">
            <a:avLst/>
          </a:prstGeom>
          <a:noFill/>
          <a:ln w="9525"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9" name="Object 5"/>
          <p:cNvGraphicFramePr>
            <a:graphicFrameLocks noChangeAspect="1"/>
          </p:cNvGraphicFramePr>
          <p:nvPr>
            <p:extLst>
              <p:ext uri="{D42A27DB-BD31-4B8C-83A1-F6EECF244321}">
                <p14:modId xmlns:p14="http://schemas.microsoft.com/office/powerpoint/2010/main" val="65193909"/>
              </p:ext>
            </p:extLst>
          </p:nvPr>
        </p:nvGraphicFramePr>
        <p:xfrm>
          <a:off x="6591100" y="2877374"/>
          <a:ext cx="96056" cy="123748"/>
        </p:xfrm>
        <a:graphic>
          <a:graphicData uri="http://schemas.openxmlformats.org/presentationml/2006/ole">
            <mc:AlternateContent xmlns:mc="http://schemas.openxmlformats.org/markup-compatibility/2006">
              <mc:Choice xmlns:v="urn:schemas-microsoft-com:vml" Requires="v">
                <p:oleObj spid="_x0000_s1533999" name="Equation" r:id="rId18" imgW="88900" imgH="114300" progId="Equation.DSMT4">
                  <p:embed/>
                </p:oleObj>
              </mc:Choice>
              <mc:Fallback>
                <p:oleObj name="Equation" r:id="rId18" imgW="88900" imgH="114300" progId="Equation.DSMT4">
                  <p:embed/>
                  <p:pic>
                    <p:nvPicPr>
                      <p:cNvPr id="0" name=""/>
                      <p:cNvPicPr>
                        <a:picLocks noChangeAspect="1" noChangeArrowheads="1"/>
                      </p:cNvPicPr>
                      <p:nvPr/>
                    </p:nvPicPr>
                    <p:blipFill>
                      <a:blip r:embed="rId15"/>
                      <a:srcRect/>
                      <a:stretch>
                        <a:fillRect/>
                      </a:stretch>
                    </p:blipFill>
                    <p:spPr bwMode="auto">
                      <a:xfrm>
                        <a:off x="6591100" y="2877374"/>
                        <a:ext cx="96056" cy="123748"/>
                      </a:xfrm>
                      <a:prstGeom prst="rect">
                        <a:avLst/>
                      </a:prstGeom>
                      <a:noFill/>
                      <a:ln>
                        <a:noFill/>
                      </a:ln>
                      <a:effectLst/>
                    </p:spPr>
                  </p:pic>
                </p:oleObj>
              </mc:Fallback>
            </mc:AlternateContent>
          </a:graphicData>
        </a:graphic>
      </p:graphicFrame>
      <p:graphicFrame>
        <p:nvGraphicFramePr>
          <p:cNvPr id="60" name="Object 4"/>
          <p:cNvGraphicFramePr>
            <a:graphicFrameLocks noChangeAspect="1"/>
          </p:cNvGraphicFramePr>
          <p:nvPr>
            <p:extLst>
              <p:ext uri="{D42A27DB-BD31-4B8C-83A1-F6EECF244321}">
                <p14:modId xmlns:p14="http://schemas.microsoft.com/office/powerpoint/2010/main" val="4137465822"/>
              </p:ext>
            </p:extLst>
          </p:nvPr>
        </p:nvGraphicFramePr>
        <p:xfrm>
          <a:off x="5876927" y="2830486"/>
          <a:ext cx="608013" cy="196850"/>
        </p:xfrm>
        <a:graphic>
          <a:graphicData uri="http://schemas.openxmlformats.org/presentationml/2006/ole">
            <mc:AlternateContent xmlns:mc="http://schemas.openxmlformats.org/markup-compatibility/2006">
              <mc:Choice xmlns:v="urn:schemas-microsoft-com:vml" Requires="v">
                <p:oleObj spid="_x0000_s1534000" name="Equation" r:id="rId19" imgW="508000" imgH="165100" progId="Equation.DSMT4">
                  <p:embed/>
                </p:oleObj>
              </mc:Choice>
              <mc:Fallback>
                <p:oleObj name="Equation" r:id="rId19" imgW="508000" imgH="165100" progId="Equation.DSMT4">
                  <p:embed/>
                  <p:pic>
                    <p:nvPicPr>
                      <p:cNvPr id="0" name=""/>
                      <p:cNvPicPr>
                        <a:picLocks noChangeAspect="1" noChangeArrowheads="1"/>
                      </p:cNvPicPr>
                      <p:nvPr/>
                    </p:nvPicPr>
                    <p:blipFill>
                      <a:blip r:embed="rId17"/>
                      <a:srcRect/>
                      <a:stretch>
                        <a:fillRect/>
                      </a:stretch>
                    </p:blipFill>
                    <p:spPr bwMode="auto">
                      <a:xfrm>
                        <a:off x="5876927" y="2830486"/>
                        <a:ext cx="608013" cy="196850"/>
                      </a:xfrm>
                      <a:prstGeom prst="rect">
                        <a:avLst/>
                      </a:prstGeom>
                      <a:noFill/>
                      <a:ln>
                        <a:noFill/>
                      </a:ln>
                      <a:effectLst/>
                    </p:spPr>
                  </p:pic>
                </p:oleObj>
              </mc:Fallback>
            </mc:AlternateContent>
          </a:graphicData>
        </a:graphic>
      </p:graphicFrame>
      <p:sp>
        <p:nvSpPr>
          <p:cNvPr id="61" name="Line 16"/>
          <p:cNvSpPr>
            <a:spLocks noChangeShapeType="1"/>
          </p:cNvSpPr>
          <p:nvPr/>
        </p:nvSpPr>
        <p:spPr bwMode="auto">
          <a:xfrm flipH="1">
            <a:off x="8324937" y="1251117"/>
            <a:ext cx="0" cy="657968"/>
          </a:xfrm>
          <a:prstGeom prst="line">
            <a:avLst/>
          </a:prstGeom>
          <a:noFill/>
          <a:ln w="19050" cmpd="sng">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Line 16"/>
          <p:cNvSpPr>
            <a:spLocks noChangeShapeType="1"/>
          </p:cNvSpPr>
          <p:nvPr/>
        </p:nvSpPr>
        <p:spPr bwMode="auto">
          <a:xfrm flipH="1">
            <a:off x="8159837" y="1897122"/>
            <a:ext cx="0" cy="1033647"/>
          </a:xfrm>
          <a:prstGeom prst="line">
            <a:avLst/>
          </a:prstGeom>
          <a:noFill/>
          <a:ln w="19050" cmpd="sng">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3" name="Object 5"/>
          <p:cNvGraphicFramePr>
            <a:graphicFrameLocks noChangeAspect="1"/>
          </p:cNvGraphicFramePr>
          <p:nvPr>
            <p:extLst>
              <p:ext uri="{D42A27DB-BD31-4B8C-83A1-F6EECF244321}">
                <p14:modId xmlns:p14="http://schemas.microsoft.com/office/powerpoint/2010/main" val="3388696593"/>
              </p:ext>
            </p:extLst>
          </p:nvPr>
        </p:nvGraphicFramePr>
        <p:xfrm>
          <a:off x="8530608" y="2803856"/>
          <a:ext cx="575347" cy="308314"/>
        </p:xfrm>
        <a:graphic>
          <a:graphicData uri="http://schemas.openxmlformats.org/presentationml/2006/ole">
            <mc:AlternateContent xmlns:mc="http://schemas.openxmlformats.org/markup-compatibility/2006">
              <mc:Choice xmlns:v="urn:schemas-microsoft-com:vml" Requires="v">
                <p:oleObj spid="_x0000_s1534001" name="Equation" r:id="rId20" imgW="355600" imgH="190500" progId="Equation.DSMT4">
                  <p:embed/>
                </p:oleObj>
              </mc:Choice>
              <mc:Fallback>
                <p:oleObj name="Equation" r:id="rId20" imgW="355600" imgH="190500" progId="Equation.DSMT4">
                  <p:embed/>
                  <p:pic>
                    <p:nvPicPr>
                      <p:cNvPr id="0" name=""/>
                      <p:cNvPicPr>
                        <a:picLocks noChangeAspect="1" noChangeArrowheads="1"/>
                      </p:cNvPicPr>
                      <p:nvPr/>
                    </p:nvPicPr>
                    <p:blipFill>
                      <a:blip r:embed="rId21"/>
                      <a:srcRect/>
                      <a:stretch>
                        <a:fillRect/>
                      </a:stretch>
                    </p:blipFill>
                    <p:spPr bwMode="auto">
                      <a:xfrm>
                        <a:off x="8530608" y="2803856"/>
                        <a:ext cx="575347" cy="308314"/>
                      </a:xfrm>
                      <a:prstGeom prst="rect">
                        <a:avLst/>
                      </a:prstGeom>
                      <a:noFill/>
                      <a:ln>
                        <a:noFill/>
                      </a:ln>
                      <a:effectLst/>
                    </p:spPr>
                  </p:pic>
                </p:oleObj>
              </mc:Fallback>
            </mc:AlternateContent>
          </a:graphicData>
        </a:graphic>
      </p:graphicFrame>
      <p:sp>
        <p:nvSpPr>
          <p:cNvPr id="11" name="Rectangle 10"/>
          <p:cNvSpPr/>
          <p:nvPr/>
        </p:nvSpPr>
        <p:spPr>
          <a:xfrm>
            <a:off x="8006017" y="2226107"/>
            <a:ext cx="306220" cy="364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4" name="Object 5"/>
          <p:cNvGraphicFramePr>
            <a:graphicFrameLocks noChangeAspect="1"/>
          </p:cNvGraphicFramePr>
          <p:nvPr>
            <p:extLst>
              <p:ext uri="{D42A27DB-BD31-4B8C-83A1-F6EECF244321}">
                <p14:modId xmlns:p14="http://schemas.microsoft.com/office/powerpoint/2010/main" val="1146288389"/>
              </p:ext>
            </p:extLst>
          </p:nvPr>
        </p:nvGraphicFramePr>
        <p:xfrm>
          <a:off x="7966172" y="2199633"/>
          <a:ext cx="339802" cy="391167"/>
        </p:xfrm>
        <a:graphic>
          <a:graphicData uri="http://schemas.openxmlformats.org/presentationml/2006/ole">
            <mc:AlternateContent xmlns:mc="http://schemas.openxmlformats.org/markup-compatibility/2006">
              <mc:Choice xmlns:v="urn:schemas-microsoft-com:vml" Requires="v">
                <p:oleObj spid="_x0000_s1534002" name="Equation" r:id="rId22" imgW="254000" imgH="292100" progId="Equation.DSMT4">
                  <p:embed/>
                </p:oleObj>
              </mc:Choice>
              <mc:Fallback>
                <p:oleObj name="Equation" r:id="rId22" imgW="254000" imgH="292100" progId="Equation.DSMT4">
                  <p:embed/>
                  <p:pic>
                    <p:nvPicPr>
                      <p:cNvPr id="0" name=""/>
                      <p:cNvPicPr>
                        <a:picLocks noChangeAspect="1" noChangeArrowheads="1"/>
                      </p:cNvPicPr>
                      <p:nvPr/>
                    </p:nvPicPr>
                    <p:blipFill>
                      <a:blip r:embed="rId23"/>
                      <a:srcRect/>
                      <a:stretch>
                        <a:fillRect/>
                      </a:stretch>
                    </p:blipFill>
                    <p:spPr bwMode="auto">
                      <a:xfrm>
                        <a:off x="7966172" y="2199633"/>
                        <a:ext cx="339802" cy="391167"/>
                      </a:xfrm>
                      <a:prstGeom prst="rect">
                        <a:avLst/>
                      </a:prstGeom>
                      <a:noFill/>
                      <a:ln>
                        <a:noFill/>
                      </a:ln>
                      <a:effectLst/>
                    </p:spPr>
                  </p:pic>
                </p:oleObj>
              </mc:Fallback>
            </mc:AlternateContent>
          </a:graphicData>
        </a:graphic>
      </p:graphicFrame>
      <p:sp>
        <p:nvSpPr>
          <p:cNvPr id="65" name="Rectangle 64"/>
          <p:cNvSpPr/>
          <p:nvPr/>
        </p:nvSpPr>
        <p:spPr>
          <a:xfrm>
            <a:off x="8171827" y="1360658"/>
            <a:ext cx="306220" cy="364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6" name="Object 5"/>
          <p:cNvGraphicFramePr>
            <a:graphicFrameLocks noChangeAspect="1"/>
          </p:cNvGraphicFramePr>
          <p:nvPr>
            <p:extLst>
              <p:ext uri="{D42A27DB-BD31-4B8C-83A1-F6EECF244321}">
                <p14:modId xmlns:p14="http://schemas.microsoft.com/office/powerpoint/2010/main" val="1061327919"/>
              </p:ext>
            </p:extLst>
          </p:nvPr>
        </p:nvGraphicFramePr>
        <p:xfrm>
          <a:off x="7802563" y="1344613"/>
          <a:ext cx="849312" cy="425450"/>
        </p:xfrm>
        <a:graphic>
          <a:graphicData uri="http://schemas.openxmlformats.org/presentationml/2006/ole">
            <mc:AlternateContent xmlns:mc="http://schemas.openxmlformats.org/markup-compatibility/2006">
              <mc:Choice xmlns:v="urn:schemas-microsoft-com:vml" Requires="v">
                <p:oleObj spid="_x0000_s1534003" name="Equation" r:id="rId24" imgW="635000" imgH="317500" progId="Equation.DSMT4">
                  <p:embed/>
                </p:oleObj>
              </mc:Choice>
              <mc:Fallback>
                <p:oleObj name="Equation" r:id="rId24" imgW="635000" imgH="317500" progId="Equation.DSMT4">
                  <p:embed/>
                  <p:pic>
                    <p:nvPicPr>
                      <p:cNvPr id="0" name=""/>
                      <p:cNvPicPr>
                        <a:picLocks noChangeAspect="1" noChangeArrowheads="1"/>
                      </p:cNvPicPr>
                      <p:nvPr/>
                    </p:nvPicPr>
                    <p:blipFill>
                      <a:blip r:embed="rId25"/>
                      <a:srcRect/>
                      <a:stretch>
                        <a:fillRect/>
                      </a:stretch>
                    </p:blipFill>
                    <p:spPr bwMode="auto">
                      <a:xfrm>
                        <a:off x="7802563" y="1344613"/>
                        <a:ext cx="849312" cy="425450"/>
                      </a:xfrm>
                      <a:prstGeom prst="rect">
                        <a:avLst/>
                      </a:prstGeom>
                      <a:noFill/>
                      <a:ln>
                        <a:noFill/>
                      </a:ln>
                      <a:effectLst/>
                    </p:spPr>
                  </p:pic>
                </p:oleObj>
              </mc:Fallback>
            </mc:AlternateContent>
          </a:graphicData>
        </a:graphic>
      </p:graphicFrame>
      <p:sp>
        <p:nvSpPr>
          <p:cNvPr id="69" name="Text Box 5"/>
          <p:cNvSpPr txBox="1">
            <a:spLocks/>
          </p:cNvSpPr>
          <p:nvPr/>
        </p:nvSpPr>
        <p:spPr bwMode="auto">
          <a:xfrm>
            <a:off x="274320" y="2957649"/>
            <a:ext cx="5152230"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and we calculated earlier the </a:t>
            </a:r>
            <a:r>
              <a:rPr lang="en-US" sz="2000" i="1" dirty="0">
                <a:solidFill>
                  <a:srgbClr val="0000FF"/>
                </a:solidFill>
                <a:latin typeface="Times New Roman"/>
                <a:cs typeface="Times New Roman"/>
              </a:rPr>
              <a:t>moment of inertia </a:t>
            </a:r>
            <a:r>
              <a:rPr lang="en-US" sz="2000" dirty="0">
                <a:solidFill>
                  <a:srgbClr val="0000FF"/>
                </a:solidFill>
                <a:latin typeface="Times New Roman"/>
                <a:cs typeface="Times New Roman"/>
              </a:rPr>
              <a:t>about the pin </a:t>
            </a:r>
            <a:r>
              <a:rPr lang="en-US" sz="2000" dirty="0">
                <a:latin typeface="Times New Roman"/>
                <a:cs typeface="Times New Roman"/>
              </a:rPr>
              <a:t>as:</a:t>
            </a:r>
          </a:p>
        </p:txBody>
      </p:sp>
      <p:graphicFrame>
        <p:nvGraphicFramePr>
          <p:cNvPr id="70" name="Object 2"/>
          <p:cNvGraphicFramePr>
            <a:graphicFrameLocks noChangeAspect="1"/>
          </p:cNvGraphicFramePr>
          <p:nvPr>
            <p:extLst>
              <p:ext uri="{D42A27DB-BD31-4B8C-83A1-F6EECF244321}">
                <p14:modId xmlns:p14="http://schemas.microsoft.com/office/powerpoint/2010/main" val="2693605293"/>
              </p:ext>
            </p:extLst>
          </p:nvPr>
        </p:nvGraphicFramePr>
        <p:xfrm>
          <a:off x="2093913" y="3656013"/>
          <a:ext cx="1635125" cy="627062"/>
        </p:xfrm>
        <a:graphic>
          <a:graphicData uri="http://schemas.openxmlformats.org/presentationml/2006/ole">
            <mc:AlternateContent xmlns:mc="http://schemas.openxmlformats.org/markup-compatibility/2006">
              <mc:Choice xmlns:v="urn:schemas-microsoft-com:vml" Requires="v">
                <p:oleObj spid="_x0000_s1534004" name="Equation" r:id="rId26" imgW="1028700" imgH="393700" progId="Equation.DSMT4">
                  <p:embed/>
                </p:oleObj>
              </mc:Choice>
              <mc:Fallback>
                <p:oleObj name="Equation" r:id="rId26" imgW="1028700" imgH="393700" progId="Equation.DSMT4">
                  <p:embed/>
                  <p:pic>
                    <p:nvPicPr>
                      <p:cNvPr id="0" name=""/>
                      <p:cNvPicPr>
                        <a:picLocks noChangeAspect="1" noChangeArrowheads="1"/>
                      </p:cNvPicPr>
                      <p:nvPr/>
                    </p:nvPicPr>
                    <p:blipFill>
                      <a:blip r:embed="rId27"/>
                      <a:srcRect/>
                      <a:stretch>
                        <a:fillRect/>
                      </a:stretch>
                    </p:blipFill>
                    <p:spPr bwMode="auto">
                      <a:xfrm>
                        <a:off x="2093913" y="3656013"/>
                        <a:ext cx="1635125" cy="62706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7275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225"/>
                                        </p:tgtEl>
                                        <p:attrNameLst>
                                          <p:attrName>style.visibility</p:attrName>
                                        </p:attrNameLst>
                                      </p:cBhvr>
                                      <p:to>
                                        <p:strVal val="visible"/>
                                      </p:to>
                                    </p:set>
                                    <p:animEffect transition="in" filter="dissolve">
                                      <p:cBhvr>
                                        <p:cTn id="7" dur="500"/>
                                        <p:tgtEl>
                                          <p:spTgt spid="1372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dissolve">
                                      <p:cBhvr>
                                        <p:cTn id="15" dur="500"/>
                                        <p:tgtEl>
                                          <p:spTgt spid="6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7236"/>
                                        </p:tgtEl>
                                        <p:attrNameLst>
                                          <p:attrName>style.visibility</p:attrName>
                                        </p:attrNameLst>
                                      </p:cBhvr>
                                      <p:to>
                                        <p:strVal val="visible"/>
                                      </p:to>
                                    </p:set>
                                    <p:animEffect transition="in" filter="dissolve">
                                      <p:cBhvr>
                                        <p:cTn id="18" dur="500"/>
                                        <p:tgtEl>
                                          <p:spTgt spid="137236"/>
                                        </p:tgtEl>
                                      </p:cBhvr>
                                    </p:animEffect>
                                  </p:childTnLst>
                                </p:cTn>
                              </p:par>
                              <p:par>
                                <p:cTn id="19" presetID="9"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dissolve">
                                      <p:cBhvr>
                                        <p:cTn id="21" dur="500"/>
                                        <p:tgtEl>
                                          <p:spTgt spid="6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137221"/>
                                        </p:tgtEl>
                                        <p:attrNameLst>
                                          <p:attrName>style.visibility</p:attrName>
                                        </p:attrNameLst>
                                      </p:cBhvr>
                                      <p:to>
                                        <p:strVal val="visible"/>
                                      </p:to>
                                    </p:set>
                                    <p:animEffect transition="in" filter="dissolve">
                                      <p:cBhvr>
                                        <p:cTn id="27" dur="500"/>
                                        <p:tgtEl>
                                          <p:spTgt spid="13722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dissolve">
                                      <p:cBhvr>
                                        <p:cTn id="30" dur="500"/>
                                        <p:tgtEl>
                                          <p:spTgt spid="58"/>
                                        </p:tgtEl>
                                      </p:cBhvr>
                                    </p:animEffect>
                                  </p:childTnLst>
                                </p:cTn>
                              </p:par>
                              <p:par>
                                <p:cTn id="31" presetID="9"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dissolve">
                                      <p:cBhvr>
                                        <p:cTn id="33" dur="500"/>
                                        <p:tgtEl>
                                          <p:spTgt spid="6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dissolve">
                                      <p:cBhvr>
                                        <p:cTn id="36" dur="500"/>
                                        <p:tgtEl>
                                          <p:spTgt spid="62"/>
                                        </p:tgtEl>
                                      </p:cBhvr>
                                    </p:animEffect>
                                  </p:childTnLst>
                                </p:cTn>
                              </p:par>
                              <p:par>
                                <p:cTn id="37" presetID="9"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dissolve">
                                      <p:cBhvr>
                                        <p:cTn id="3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p:bldP spid="137236" grpId="0" animBg="1"/>
      <p:bldP spid="4" grpId="0" animBg="1"/>
      <p:bldP spid="57" grpId="0" animBg="1"/>
      <p:bldP spid="58" grpId="0" animBg="1"/>
      <p:bldP spid="61" grpId="0" animBg="1"/>
      <p:bldP spid="6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extLst>
              <p:ext uri="{D42A27DB-BD31-4B8C-83A1-F6EECF244321}">
                <p14:modId xmlns:p14="http://schemas.microsoft.com/office/powerpoint/2010/main" val="1622066484"/>
              </p:ext>
            </p:extLst>
          </p:nvPr>
        </p:nvGraphicFramePr>
        <p:xfrm>
          <a:off x="803275" y="276225"/>
          <a:ext cx="4679950" cy="625475"/>
        </p:xfrm>
        <a:graphic>
          <a:graphicData uri="http://schemas.openxmlformats.org/presentationml/2006/ole">
            <mc:AlternateContent xmlns:mc="http://schemas.openxmlformats.org/markup-compatibility/2006">
              <mc:Choice xmlns:v="urn:schemas-microsoft-com:vml" Requires="v">
                <p:oleObj spid="_x0000_s1190461" name="Equation" r:id="rId4" imgW="2946400" imgH="393700" progId="Equation.DSMT4">
                  <p:embed/>
                </p:oleObj>
              </mc:Choice>
              <mc:Fallback>
                <p:oleObj name="Equation" r:id="rId4" imgW="2946400" imgH="393700" progId="Equation.DSMT4">
                  <p:embed/>
                  <p:pic>
                    <p:nvPicPr>
                      <p:cNvPr id="0" name=""/>
                      <p:cNvPicPr>
                        <a:picLocks noChangeAspect="1" noChangeArrowheads="1"/>
                      </p:cNvPicPr>
                      <p:nvPr/>
                    </p:nvPicPr>
                    <p:blipFill>
                      <a:blip r:embed="rId5"/>
                      <a:srcRect/>
                      <a:stretch>
                        <a:fillRect/>
                      </a:stretch>
                    </p:blipFill>
                    <p:spPr bwMode="auto">
                      <a:xfrm>
                        <a:off x="803275" y="276225"/>
                        <a:ext cx="4679950" cy="625475"/>
                      </a:xfrm>
                      <a:prstGeom prst="rect">
                        <a:avLst/>
                      </a:prstGeom>
                      <a:noFill/>
                      <a:ln>
                        <a:noFill/>
                      </a:ln>
                      <a:effectLst/>
                    </p:spPr>
                  </p:pic>
                </p:oleObj>
              </mc:Fallback>
            </mc:AlternateContent>
          </a:graphicData>
        </a:graphic>
      </p:graphicFrame>
      <p:sp>
        <p:nvSpPr>
          <p:cNvPr id="137229" name="Rectangle 26"/>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47"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67.)</a:t>
            </a:r>
          </a:p>
        </p:txBody>
      </p:sp>
      <p:graphicFrame>
        <p:nvGraphicFramePr>
          <p:cNvPr id="67" name="Object 2"/>
          <p:cNvGraphicFramePr>
            <a:graphicFrameLocks noChangeAspect="1"/>
          </p:cNvGraphicFramePr>
          <p:nvPr>
            <p:extLst>
              <p:ext uri="{D42A27DB-BD31-4B8C-83A1-F6EECF244321}">
                <p14:modId xmlns:p14="http://schemas.microsoft.com/office/powerpoint/2010/main" val="4092676598"/>
              </p:ext>
            </p:extLst>
          </p:nvPr>
        </p:nvGraphicFramePr>
        <p:xfrm>
          <a:off x="641350" y="1233488"/>
          <a:ext cx="7265988" cy="2659062"/>
        </p:xfrm>
        <a:graphic>
          <a:graphicData uri="http://schemas.openxmlformats.org/presentationml/2006/ole">
            <mc:AlternateContent xmlns:mc="http://schemas.openxmlformats.org/markup-compatibility/2006">
              <mc:Choice xmlns:v="urn:schemas-microsoft-com:vml" Requires="v">
                <p:oleObj spid="_x0000_s1190462" name="Equation" r:id="rId6" imgW="3835400" imgH="1498600" progId="Equation.DSMT4">
                  <p:embed/>
                </p:oleObj>
              </mc:Choice>
              <mc:Fallback>
                <p:oleObj name="Equation" r:id="rId6" imgW="3835400" imgH="1498600" progId="Equation.DSMT4">
                  <p:embed/>
                  <p:pic>
                    <p:nvPicPr>
                      <p:cNvPr id="0" name=""/>
                      <p:cNvPicPr>
                        <a:picLocks noChangeAspect="1" noChangeArrowheads="1"/>
                      </p:cNvPicPr>
                      <p:nvPr/>
                    </p:nvPicPr>
                    <p:blipFill>
                      <a:blip r:embed="rId7"/>
                      <a:srcRect/>
                      <a:stretch>
                        <a:fillRect/>
                      </a:stretch>
                    </p:blipFill>
                    <p:spPr bwMode="auto">
                      <a:xfrm>
                        <a:off x="641350" y="1233488"/>
                        <a:ext cx="7265988" cy="2659062"/>
                      </a:xfrm>
                      <a:prstGeom prst="rect">
                        <a:avLst/>
                      </a:prstGeom>
                      <a:noFill/>
                      <a:ln>
                        <a:noFill/>
                      </a:ln>
                      <a:effectLst/>
                    </p:spPr>
                  </p:pic>
                </p:oleObj>
              </mc:Fallback>
            </mc:AlternateContent>
          </a:graphicData>
        </a:graphic>
      </p:graphicFrame>
      <p:sp>
        <p:nvSpPr>
          <p:cNvPr id="43" name="Text Box 5"/>
          <p:cNvSpPr txBox="1">
            <a:spLocks/>
          </p:cNvSpPr>
          <p:nvPr/>
        </p:nvSpPr>
        <p:spPr bwMode="auto">
          <a:xfrm>
            <a:off x="308770" y="4070350"/>
            <a:ext cx="8530430"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We could have </a:t>
            </a:r>
            <a:r>
              <a:rPr lang="en-US" sz="2000" dirty="0">
                <a:latin typeface="Times New Roman"/>
                <a:cs typeface="Times New Roman"/>
              </a:rPr>
              <a:t>looked at this from the </a:t>
            </a:r>
            <a:r>
              <a:rPr lang="en-US" sz="2000" dirty="0">
                <a:solidFill>
                  <a:srgbClr val="0000FF"/>
                </a:solidFill>
                <a:latin typeface="Times New Roman"/>
                <a:cs typeface="Times New Roman"/>
              </a:rPr>
              <a:t>perspective of </a:t>
            </a:r>
            <a:r>
              <a:rPr lang="en-US" sz="2000" dirty="0">
                <a:latin typeface="Times New Roman"/>
                <a:cs typeface="Times New Roman"/>
              </a:rPr>
              <a:t>the </a:t>
            </a:r>
            <a:r>
              <a:rPr lang="en-US" sz="2000" i="1" dirty="0">
                <a:solidFill>
                  <a:srgbClr val="FF0000"/>
                </a:solidFill>
                <a:latin typeface="Times New Roman"/>
                <a:cs typeface="Times New Roman"/>
              </a:rPr>
              <a:t>center of mass</a:t>
            </a:r>
            <a:r>
              <a:rPr lang="en-US" sz="2000" dirty="0">
                <a:latin typeface="Times New Roman"/>
                <a:cs typeface="Times New Roman"/>
              </a:rPr>
              <a:t>.  That would look like:</a:t>
            </a:r>
          </a:p>
        </p:txBody>
      </p:sp>
      <p:graphicFrame>
        <p:nvGraphicFramePr>
          <p:cNvPr id="44" name="Object 2"/>
          <p:cNvGraphicFramePr>
            <a:graphicFrameLocks noChangeAspect="1"/>
          </p:cNvGraphicFramePr>
          <p:nvPr>
            <p:extLst>
              <p:ext uri="{D42A27DB-BD31-4B8C-83A1-F6EECF244321}">
                <p14:modId xmlns:p14="http://schemas.microsoft.com/office/powerpoint/2010/main" val="3799708412"/>
              </p:ext>
            </p:extLst>
          </p:nvPr>
        </p:nvGraphicFramePr>
        <p:xfrm>
          <a:off x="451684" y="4875152"/>
          <a:ext cx="8273216" cy="1044635"/>
        </p:xfrm>
        <a:graphic>
          <a:graphicData uri="http://schemas.openxmlformats.org/presentationml/2006/ole">
            <mc:AlternateContent xmlns:mc="http://schemas.openxmlformats.org/markup-compatibility/2006">
              <mc:Choice xmlns:v="urn:schemas-microsoft-com:vml" Requires="v">
                <p:oleObj spid="_x0000_s1190463" name="Equation" r:id="rId8" imgW="4711700" imgH="635000" progId="Equation.DSMT4">
                  <p:embed/>
                </p:oleObj>
              </mc:Choice>
              <mc:Fallback>
                <p:oleObj name="Equation" r:id="rId8" imgW="4711700" imgH="635000" progId="Equation.DSMT4">
                  <p:embed/>
                  <p:pic>
                    <p:nvPicPr>
                      <p:cNvPr id="0" name=""/>
                      <p:cNvPicPr>
                        <a:picLocks noChangeAspect="1" noChangeArrowheads="1"/>
                      </p:cNvPicPr>
                      <p:nvPr/>
                    </p:nvPicPr>
                    <p:blipFill>
                      <a:blip r:embed="rId9"/>
                      <a:srcRect/>
                      <a:stretch>
                        <a:fillRect/>
                      </a:stretch>
                    </p:blipFill>
                    <p:spPr bwMode="auto">
                      <a:xfrm>
                        <a:off x="451684" y="4875152"/>
                        <a:ext cx="8273216" cy="1044635"/>
                      </a:xfrm>
                      <a:prstGeom prst="rect">
                        <a:avLst/>
                      </a:prstGeom>
                      <a:noFill/>
                      <a:ln>
                        <a:noFill/>
                      </a:ln>
                      <a:effectLst/>
                    </p:spPr>
                  </p:pic>
                </p:oleObj>
              </mc:Fallback>
            </mc:AlternateContent>
          </a:graphicData>
        </a:graphic>
      </p:graphicFrame>
      <p:sp>
        <p:nvSpPr>
          <p:cNvPr id="45" name="Text Box 5"/>
          <p:cNvSpPr txBox="1">
            <a:spLocks/>
          </p:cNvSpPr>
          <p:nvPr/>
        </p:nvSpPr>
        <p:spPr bwMode="auto">
          <a:xfrm>
            <a:off x="308770" y="6045139"/>
            <a:ext cx="853043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Try the math.  It will yields the same result.</a:t>
            </a:r>
          </a:p>
        </p:txBody>
      </p:sp>
    </p:spTree>
    <p:extLst>
      <p:ext uri="{BB962C8B-B14F-4D97-AF65-F5344CB8AC3E}">
        <p14:creationId xmlns:p14="http://schemas.microsoft.com/office/powerpoint/2010/main" val="335270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dissolv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180"/>
          <p:cNvSpPr txBox="1">
            <a:spLocks/>
          </p:cNvSpPr>
          <p:nvPr/>
        </p:nvSpPr>
        <p:spPr bwMode="auto">
          <a:xfrm>
            <a:off x="290036" y="2255644"/>
            <a:ext cx="5755164" cy="143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a:solidFill>
                  <a:srgbClr val="FF0000"/>
                </a:solidFill>
                <a:latin typeface="Apple Chancery"/>
                <a:cs typeface="Apple Chancery"/>
              </a:rPr>
              <a:t>Starting simple—Example 11: </a:t>
            </a:r>
            <a:r>
              <a:rPr lang="en-US" sz="2000" dirty="0">
                <a:latin typeface="Times New Roman"/>
                <a:cs typeface="Times New Roman"/>
              </a:rPr>
              <a:t>Consider a hung pulley with a rope around it and a mass attached to its end.  If the </a:t>
            </a:r>
            <a:r>
              <a:rPr lang="en-US" sz="2000" dirty="0">
                <a:solidFill>
                  <a:srgbClr val="FF0000"/>
                </a:solidFill>
                <a:latin typeface="Times New Roman"/>
                <a:cs typeface="Times New Roman"/>
              </a:rPr>
              <a:t>pulley is massive</a:t>
            </a:r>
            <a:r>
              <a:rPr lang="en-US" sz="2000" dirty="0">
                <a:latin typeface="Times New Roman"/>
                <a:cs typeface="Times New Roman"/>
              </a:rPr>
              <a:t>, and WITHOUT using </a:t>
            </a:r>
            <a:r>
              <a:rPr lang="en-US" sz="2000" i="1" dirty="0">
                <a:latin typeface="Times New Roman"/>
                <a:cs typeface="Times New Roman"/>
              </a:rPr>
              <a:t>kinematics</a:t>
            </a:r>
            <a:r>
              <a:rPr lang="en-US" sz="2000" dirty="0">
                <a:latin typeface="Times New Roman"/>
                <a:cs typeface="Times New Roman"/>
              </a:rPr>
              <a:t>:</a:t>
            </a:r>
          </a:p>
        </p:txBody>
      </p:sp>
      <p:sp>
        <p:nvSpPr>
          <p:cNvPr id="17413" name="Text Box 180"/>
          <p:cNvSpPr txBox="1">
            <a:spLocks/>
          </p:cNvSpPr>
          <p:nvPr/>
        </p:nvSpPr>
        <p:spPr bwMode="auto">
          <a:xfrm>
            <a:off x="290036" y="1038347"/>
            <a:ext cx="8472964" cy="112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You have seen </a:t>
            </a:r>
            <a:r>
              <a:rPr lang="en-US" sz="2000" dirty="0">
                <a:latin typeface="Times New Roman"/>
                <a:cs typeface="Times New Roman"/>
              </a:rPr>
              <a:t>a problem in which a body has both </a:t>
            </a:r>
            <a:r>
              <a:rPr lang="en-US" sz="2000" i="1" dirty="0">
                <a:solidFill>
                  <a:srgbClr val="0000FF"/>
                </a:solidFill>
                <a:latin typeface="Times New Roman"/>
                <a:cs typeface="Times New Roman"/>
              </a:rPr>
              <a:t>translated</a:t>
            </a:r>
            <a:r>
              <a:rPr lang="en-US" sz="2000" dirty="0">
                <a:solidFill>
                  <a:srgbClr val="0000FF"/>
                </a:solidFill>
                <a:latin typeface="Times New Roman"/>
                <a:cs typeface="Times New Roman"/>
              </a:rPr>
              <a:t> </a:t>
            </a:r>
            <a:r>
              <a:rPr lang="en-US" sz="2000" dirty="0">
                <a:latin typeface="Times New Roman"/>
                <a:cs typeface="Times New Roman"/>
              </a:rPr>
              <a:t>and </a:t>
            </a:r>
            <a:r>
              <a:rPr lang="en-US" sz="2000" i="1" dirty="0">
                <a:solidFill>
                  <a:srgbClr val="0000FF"/>
                </a:solidFill>
                <a:latin typeface="Times New Roman"/>
                <a:cs typeface="Times New Roman"/>
              </a:rPr>
              <a:t>rotated</a:t>
            </a:r>
            <a:r>
              <a:rPr lang="en-US" sz="2000" dirty="0">
                <a:solidFill>
                  <a:srgbClr val="0000FF"/>
                </a:solidFill>
                <a:latin typeface="Times New Roman"/>
                <a:cs typeface="Times New Roman"/>
              </a:rPr>
              <a:t> </a:t>
            </a:r>
            <a:r>
              <a:rPr lang="en-US" sz="2000" dirty="0">
                <a:latin typeface="Times New Roman"/>
                <a:cs typeface="Times New Roman"/>
              </a:rPr>
              <a:t>(a ball rolling down an incline), but we haven’t yet dealt with </a:t>
            </a:r>
            <a:r>
              <a:rPr lang="en-US" sz="2000" dirty="0">
                <a:solidFill>
                  <a:srgbClr val="FF0000"/>
                </a:solidFill>
                <a:latin typeface="Times New Roman"/>
                <a:cs typeface="Times New Roman"/>
              </a:rPr>
              <a:t>pulleys </a:t>
            </a:r>
            <a:r>
              <a:rPr lang="en-US" sz="2000" dirty="0">
                <a:latin typeface="Times New Roman"/>
                <a:cs typeface="Times New Roman"/>
              </a:rPr>
              <a:t>and situations with </a:t>
            </a:r>
            <a:r>
              <a:rPr lang="en-US" sz="2000" dirty="0">
                <a:solidFill>
                  <a:srgbClr val="FF0000"/>
                </a:solidFill>
                <a:latin typeface="Times New Roman"/>
                <a:cs typeface="Times New Roman"/>
              </a:rPr>
              <a:t>multiple masses</a:t>
            </a:r>
            <a:r>
              <a:rPr lang="en-US" sz="2000" dirty="0">
                <a:latin typeface="Times New Roman"/>
                <a:cs typeface="Times New Roman"/>
              </a:rPr>
              <a:t>.  With that in mind, consider:</a:t>
            </a:r>
          </a:p>
        </p:txBody>
      </p:sp>
      <p:sp>
        <p:nvSpPr>
          <p:cNvPr id="17412" name="Text Box 179"/>
          <p:cNvSpPr txBox="1">
            <a:spLocks/>
          </p:cNvSpPr>
          <p:nvPr/>
        </p:nvSpPr>
        <p:spPr bwMode="auto">
          <a:xfrm>
            <a:off x="0" y="274320"/>
            <a:ext cx="9144000" cy="74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300" dirty="0">
                <a:solidFill>
                  <a:srgbClr val="FF1215"/>
                </a:solidFill>
                <a:latin typeface="Apple Chancery"/>
                <a:cs typeface="Apple Chancery"/>
              </a:rPr>
              <a:t>Rotation, Translation and Pulleys</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68.)</a:t>
            </a:r>
          </a:p>
        </p:txBody>
      </p:sp>
      <p:sp>
        <p:nvSpPr>
          <p:cNvPr id="36" name="Text Box 180"/>
          <p:cNvSpPr txBox="1">
            <a:spLocks/>
          </p:cNvSpPr>
          <p:nvPr/>
        </p:nvSpPr>
        <p:spPr bwMode="auto">
          <a:xfrm>
            <a:off x="597264" y="3716738"/>
            <a:ext cx="59051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a:solidFill>
                  <a:schemeClr val="tx1"/>
                </a:solidFill>
                <a:latin typeface="Times New Roman"/>
                <a:cs typeface="Times New Roman"/>
              </a:rPr>
              <a:t>Derive an expression for the system’s </a:t>
            </a:r>
            <a:r>
              <a:rPr lang="en-US" sz="2000" i="1" dirty="0">
                <a:solidFill>
                  <a:srgbClr val="0000FF"/>
                </a:solidFill>
                <a:latin typeface="Times New Roman"/>
                <a:cs typeface="Times New Roman"/>
              </a:rPr>
              <a:t>acceleration</a:t>
            </a:r>
            <a:r>
              <a:rPr lang="en-US" sz="2000" dirty="0">
                <a:solidFill>
                  <a:schemeClr val="tx1"/>
                </a:solidFill>
                <a:latin typeface="Times New Roman"/>
                <a:cs typeface="Times New Roman"/>
              </a:rPr>
              <a:t>.</a:t>
            </a:r>
            <a:endParaRPr lang="en-US" sz="1600" dirty="0">
              <a:latin typeface="Times New Roman"/>
              <a:cs typeface="Times New Roman"/>
            </a:endParaRPr>
          </a:p>
        </p:txBody>
      </p:sp>
      <p:sp>
        <p:nvSpPr>
          <p:cNvPr id="46" name="Oval 12"/>
          <p:cNvSpPr>
            <a:spLocks/>
          </p:cNvSpPr>
          <p:nvPr/>
        </p:nvSpPr>
        <p:spPr bwMode="auto">
          <a:xfrm>
            <a:off x="7214024" y="2534808"/>
            <a:ext cx="806045" cy="806118"/>
          </a:xfrm>
          <a:prstGeom prst="ellipse">
            <a:avLst/>
          </a:prstGeom>
          <a:solidFill>
            <a:srgbClr val="20FF38"/>
          </a:solidFill>
          <a:ln w="25400">
            <a:solidFill>
              <a:srgbClr val="000000"/>
            </a:solidFill>
            <a:round/>
            <a:headEnd/>
            <a:tailEnd/>
          </a:ln>
        </p:spPr>
        <p:txBody>
          <a:bodyPr wrap="none" anchor="ctr"/>
          <a:lstStyle/>
          <a:p>
            <a:endParaRPr lang="en-US"/>
          </a:p>
        </p:txBody>
      </p:sp>
      <p:sp>
        <p:nvSpPr>
          <p:cNvPr id="15" name="Line 13"/>
          <p:cNvSpPr>
            <a:spLocks noChangeShapeType="1"/>
          </p:cNvSpPr>
          <p:nvPr/>
        </p:nvSpPr>
        <p:spPr bwMode="auto">
          <a:xfrm flipH="1">
            <a:off x="7214024" y="2901433"/>
            <a:ext cx="310" cy="76886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15"/>
          <p:cNvSpPr>
            <a:spLocks/>
          </p:cNvSpPr>
          <p:nvPr/>
        </p:nvSpPr>
        <p:spPr bwMode="auto">
          <a:xfrm>
            <a:off x="7065556" y="3656092"/>
            <a:ext cx="293418" cy="293444"/>
          </a:xfrm>
          <a:prstGeom prst="rect">
            <a:avLst/>
          </a:prstGeom>
          <a:solidFill>
            <a:srgbClr val="3366FF"/>
          </a:solidFill>
          <a:ln w="25400">
            <a:solidFill>
              <a:srgbClr val="000000"/>
            </a:solidFill>
            <a:miter lim="800000"/>
            <a:headEnd/>
            <a:tailEnd/>
          </a:ln>
        </p:spPr>
        <p:txBody>
          <a:bodyPr wrap="none" anchor="ctr"/>
          <a:lstStyle/>
          <a:p>
            <a:endParaRPr lang="en-US"/>
          </a:p>
        </p:txBody>
      </p:sp>
      <p:sp>
        <p:nvSpPr>
          <p:cNvPr id="19" name="Line 17"/>
          <p:cNvSpPr>
            <a:spLocks noChangeShapeType="1"/>
          </p:cNvSpPr>
          <p:nvPr/>
        </p:nvSpPr>
        <p:spPr bwMode="auto">
          <a:xfrm>
            <a:off x="6627497" y="2434161"/>
            <a:ext cx="188260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20"/>
          <p:cNvSpPr>
            <a:spLocks noChangeShapeType="1"/>
          </p:cNvSpPr>
          <p:nvPr/>
        </p:nvSpPr>
        <p:spPr bwMode="auto">
          <a:xfrm flipV="1">
            <a:off x="6773222" y="2361291"/>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21"/>
          <p:cNvSpPr>
            <a:spLocks noChangeShapeType="1"/>
          </p:cNvSpPr>
          <p:nvPr/>
        </p:nvSpPr>
        <p:spPr bwMode="auto">
          <a:xfrm flipV="1">
            <a:off x="6993778" y="23612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Line 22"/>
          <p:cNvSpPr>
            <a:spLocks noChangeShapeType="1"/>
          </p:cNvSpPr>
          <p:nvPr/>
        </p:nvSpPr>
        <p:spPr bwMode="auto">
          <a:xfrm flipV="1">
            <a:off x="7214334" y="23612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 name="Line 23"/>
          <p:cNvSpPr>
            <a:spLocks noChangeShapeType="1"/>
          </p:cNvSpPr>
          <p:nvPr/>
        </p:nvSpPr>
        <p:spPr bwMode="auto">
          <a:xfrm flipV="1">
            <a:off x="7432922" y="2361291"/>
            <a:ext cx="147693"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24"/>
          <p:cNvSpPr>
            <a:spLocks noChangeShapeType="1"/>
          </p:cNvSpPr>
          <p:nvPr/>
        </p:nvSpPr>
        <p:spPr bwMode="auto">
          <a:xfrm flipV="1">
            <a:off x="7653478" y="23612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Line 25"/>
          <p:cNvSpPr>
            <a:spLocks noChangeShapeType="1"/>
          </p:cNvSpPr>
          <p:nvPr/>
        </p:nvSpPr>
        <p:spPr bwMode="auto">
          <a:xfrm flipV="1">
            <a:off x="7872064" y="2361291"/>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26"/>
          <p:cNvSpPr>
            <a:spLocks noChangeShapeType="1"/>
          </p:cNvSpPr>
          <p:nvPr/>
        </p:nvSpPr>
        <p:spPr bwMode="auto">
          <a:xfrm flipV="1">
            <a:off x="8092620" y="23612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Line 27"/>
          <p:cNvSpPr>
            <a:spLocks noChangeShapeType="1"/>
          </p:cNvSpPr>
          <p:nvPr/>
        </p:nvSpPr>
        <p:spPr bwMode="auto">
          <a:xfrm flipV="1">
            <a:off x="8313176" y="23612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AutoShape 30"/>
          <p:cNvSpPr>
            <a:spLocks/>
          </p:cNvSpPr>
          <p:nvPr/>
        </p:nvSpPr>
        <p:spPr bwMode="auto">
          <a:xfrm rot="5400000">
            <a:off x="7263534" y="2603549"/>
            <a:ext cx="705057" cy="366281"/>
          </a:xfrm>
          <a:prstGeom prst="homePlate">
            <a:avLst>
              <a:gd name="adj" fmla="val 80003"/>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5" name="AutoShape 31"/>
          <p:cNvSpPr>
            <a:spLocks/>
          </p:cNvSpPr>
          <p:nvPr/>
        </p:nvSpPr>
        <p:spPr bwMode="auto">
          <a:xfrm>
            <a:off x="7580615" y="2901433"/>
            <a:ext cx="72863" cy="728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4"/>
            <a:srcRect/>
            <a:tile tx="0" ty="0" sx="100000" sy="100000" flip="none" algn="tl"/>
          </a:blipFill>
          <a:ln w="25400">
            <a:solidFill>
              <a:srgbClr val="000000"/>
            </a:solidFill>
            <a:round/>
            <a:headEnd/>
            <a:tailEnd/>
          </a:ln>
        </p:spPr>
        <p:txBody>
          <a:bodyPr wrap="none" anchor="ctr"/>
          <a:lstStyle/>
          <a:p>
            <a:endParaRPr lang="en-US"/>
          </a:p>
        </p:txBody>
      </p:sp>
      <p:graphicFrame>
        <p:nvGraphicFramePr>
          <p:cNvPr id="39" name="Object 5"/>
          <p:cNvGraphicFramePr>
            <a:graphicFrameLocks noChangeAspect="1"/>
          </p:cNvGraphicFramePr>
          <p:nvPr>
            <p:extLst>
              <p:ext uri="{D42A27DB-BD31-4B8C-83A1-F6EECF244321}">
                <p14:modId xmlns:p14="http://schemas.microsoft.com/office/powerpoint/2010/main" val="2384072660"/>
              </p:ext>
            </p:extLst>
          </p:nvPr>
        </p:nvGraphicFramePr>
        <p:xfrm>
          <a:off x="7418452" y="3583222"/>
          <a:ext cx="366281" cy="366314"/>
        </p:xfrm>
        <a:graphic>
          <a:graphicData uri="http://schemas.openxmlformats.org/presentationml/2006/ole">
            <mc:AlternateContent xmlns:mc="http://schemas.openxmlformats.org/markup-compatibility/2006">
              <mc:Choice xmlns:v="urn:schemas-microsoft-com:vml" Requires="v">
                <p:oleObj spid="_x0000_s2451520" name="Equation" r:id="rId5" imgW="203200" imgH="203200" progId="Equation.DSMT4">
                  <p:embed/>
                </p:oleObj>
              </mc:Choice>
              <mc:Fallback>
                <p:oleObj name="Equation" r:id="rId5" imgW="203200" imgH="203200" progId="Equation.DSMT4">
                  <p:embed/>
                  <p:pic>
                    <p:nvPicPr>
                      <p:cNvPr id="0" name=""/>
                      <p:cNvPicPr>
                        <a:picLocks noChangeAspect="1" noChangeArrowheads="1"/>
                      </p:cNvPicPr>
                      <p:nvPr/>
                    </p:nvPicPr>
                    <p:blipFill>
                      <a:blip r:embed="rId6"/>
                      <a:srcRect/>
                      <a:stretch>
                        <a:fillRect/>
                      </a:stretch>
                    </p:blipFill>
                    <p:spPr bwMode="auto">
                      <a:xfrm>
                        <a:off x="7418452" y="3583222"/>
                        <a:ext cx="366281" cy="366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3" name="Object 8"/>
          <p:cNvGraphicFramePr>
            <a:graphicFrameLocks noChangeAspect="1"/>
          </p:cNvGraphicFramePr>
          <p:nvPr>
            <p:extLst>
              <p:ext uri="{D42A27DB-BD31-4B8C-83A1-F6EECF244321}">
                <p14:modId xmlns:p14="http://schemas.microsoft.com/office/powerpoint/2010/main" val="3631291957"/>
              </p:ext>
            </p:extLst>
          </p:nvPr>
        </p:nvGraphicFramePr>
        <p:xfrm>
          <a:off x="8054247" y="2534808"/>
          <a:ext cx="411574" cy="411611"/>
        </p:xfrm>
        <a:graphic>
          <a:graphicData uri="http://schemas.openxmlformats.org/presentationml/2006/ole">
            <mc:AlternateContent xmlns:mc="http://schemas.openxmlformats.org/markup-compatibility/2006">
              <mc:Choice xmlns:v="urn:schemas-microsoft-com:vml" Requires="v">
                <p:oleObj spid="_x0000_s2451521" name="Equation" r:id="rId7" imgW="228600" imgH="228600" progId="Equation.DSMT4">
                  <p:embed/>
                </p:oleObj>
              </mc:Choice>
              <mc:Fallback>
                <p:oleObj name="Equation" r:id="rId7" imgW="228600" imgH="228600" progId="Equation.DSMT4">
                  <p:embed/>
                  <p:pic>
                    <p:nvPicPr>
                      <p:cNvPr id="0" name=""/>
                      <p:cNvPicPr>
                        <a:picLocks noChangeAspect="1" noChangeArrowheads="1"/>
                      </p:cNvPicPr>
                      <p:nvPr/>
                    </p:nvPicPr>
                    <p:blipFill>
                      <a:blip r:embed="rId8"/>
                      <a:srcRect/>
                      <a:stretch>
                        <a:fillRect/>
                      </a:stretch>
                    </p:blipFill>
                    <p:spPr bwMode="auto">
                      <a:xfrm>
                        <a:off x="8054247" y="2534808"/>
                        <a:ext cx="411574" cy="4116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1" name="Text Box 180"/>
          <p:cNvSpPr txBox="1">
            <a:spLocks/>
          </p:cNvSpPr>
          <p:nvPr/>
        </p:nvSpPr>
        <p:spPr bwMode="auto">
          <a:xfrm>
            <a:off x="893486" y="4135102"/>
            <a:ext cx="590513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Starting with the </a:t>
            </a:r>
            <a:r>
              <a:rPr lang="en-US" sz="2000" dirty="0">
                <a:solidFill>
                  <a:schemeClr val="tx1"/>
                </a:solidFill>
                <a:latin typeface="Times New Roman"/>
                <a:cs typeface="Times New Roman"/>
              </a:rPr>
              <a:t>translational version of N.S.L. on the hanging mass:</a:t>
            </a:r>
            <a:endParaRPr lang="en-US" sz="1600" dirty="0">
              <a:latin typeface="Times New Roman"/>
              <a:cs typeface="Times New Roman"/>
            </a:endParaRPr>
          </a:p>
        </p:txBody>
      </p:sp>
      <p:sp>
        <p:nvSpPr>
          <p:cNvPr id="32" name="Rectangle 15"/>
          <p:cNvSpPr>
            <a:spLocks/>
          </p:cNvSpPr>
          <p:nvPr/>
        </p:nvSpPr>
        <p:spPr bwMode="auto">
          <a:xfrm>
            <a:off x="7053430" y="5161714"/>
            <a:ext cx="293418" cy="293444"/>
          </a:xfrm>
          <a:prstGeom prst="rect">
            <a:avLst/>
          </a:prstGeom>
          <a:solidFill>
            <a:srgbClr val="3366FF"/>
          </a:solidFill>
          <a:ln w="25400">
            <a:solidFill>
              <a:srgbClr val="000000"/>
            </a:solidFill>
            <a:miter lim="800000"/>
            <a:headEnd/>
            <a:tailEnd/>
          </a:ln>
        </p:spPr>
        <p:txBody>
          <a:bodyPr wrap="none" anchor="ctr"/>
          <a:lstStyle/>
          <a:p>
            <a:endParaRPr lang="en-US"/>
          </a:p>
        </p:txBody>
      </p:sp>
      <p:cxnSp>
        <p:nvCxnSpPr>
          <p:cNvPr id="4" name="Straight Arrow Connector 3"/>
          <p:cNvCxnSpPr/>
          <p:nvPr/>
        </p:nvCxnSpPr>
        <p:spPr>
          <a:xfrm flipV="1">
            <a:off x="7199471" y="4523277"/>
            <a:ext cx="0" cy="63483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7199471" y="5310515"/>
            <a:ext cx="0" cy="85600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5"/>
          <p:cNvGraphicFramePr>
            <a:graphicFrameLocks noChangeAspect="1"/>
          </p:cNvGraphicFramePr>
          <p:nvPr>
            <p:extLst>
              <p:ext uri="{D42A27DB-BD31-4B8C-83A1-F6EECF244321}">
                <p14:modId xmlns:p14="http://schemas.microsoft.com/office/powerpoint/2010/main" val="1981021545"/>
              </p:ext>
            </p:extLst>
          </p:nvPr>
        </p:nvGraphicFramePr>
        <p:xfrm>
          <a:off x="7255349" y="5647410"/>
          <a:ext cx="527050" cy="366712"/>
        </p:xfrm>
        <a:graphic>
          <a:graphicData uri="http://schemas.openxmlformats.org/presentationml/2006/ole">
            <mc:AlternateContent xmlns:mc="http://schemas.openxmlformats.org/markup-compatibility/2006">
              <mc:Choice xmlns:v="urn:schemas-microsoft-com:vml" Requires="v">
                <p:oleObj spid="_x0000_s2451522" name="Equation" r:id="rId9" imgW="292100" imgH="203200" progId="Equation.DSMT4">
                  <p:embed/>
                </p:oleObj>
              </mc:Choice>
              <mc:Fallback>
                <p:oleObj name="Equation" r:id="rId9" imgW="292100" imgH="203200" progId="Equation.DSMT4">
                  <p:embed/>
                  <p:pic>
                    <p:nvPicPr>
                      <p:cNvPr id="0" name=""/>
                      <p:cNvPicPr>
                        <a:picLocks noChangeAspect="1" noChangeArrowheads="1"/>
                      </p:cNvPicPr>
                      <p:nvPr/>
                    </p:nvPicPr>
                    <p:blipFill>
                      <a:blip r:embed="rId10"/>
                      <a:srcRect/>
                      <a:stretch>
                        <a:fillRect/>
                      </a:stretch>
                    </p:blipFill>
                    <p:spPr bwMode="auto">
                      <a:xfrm>
                        <a:off x="7255349" y="5647410"/>
                        <a:ext cx="5270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8" name="Object 5"/>
          <p:cNvGraphicFramePr>
            <a:graphicFrameLocks noChangeAspect="1"/>
          </p:cNvGraphicFramePr>
          <p:nvPr>
            <p:extLst>
              <p:ext uri="{D42A27DB-BD31-4B8C-83A1-F6EECF244321}">
                <p14:modId xmlns:p14="http://schemas.microsoft.com/office/powerpoint/2010/main" val="3929308402"/>
              </p:ext>
            </p:extLst>
          </p:nvPr>
        </p:nvGraphicFramePr>
        <p:xfrm>
          <a:off x="7287940" y="4671097"/>
          <a:ext cx="252412" cy="274638"/>
        </p:xfrm>
        <a:graphic>
          <a:graphicData uri="http://schemas.openxmlformats.org/presentationml/2006/ole">
            <mc:AlternateContent xmlns:mc="http://schemas.openxmlformats.org/markup-compatibility/2006">
              <mc:Choice xmlns:v="urn:schemas-microsoft-com:vml" Requires="v">
                <p:oleObj spid="_x0000_s2451523" name="Equation" r:id="rId11" imgW="139700" imgH="152400" progId="Equation.DSMT4">
                  <p:embed/>
                </p:oleObj>
              </mc:Choice>
              <mc:Fallback>
                <p:oleObj name="Equation" r:id="rId11" imgW="139700" imgH="152400" progId="Equation.DSMT4">
                  <p:embed/>
                  <p:pic>
                    <p:nvPicPr>
                      <p:cNvPr id="0" name=""/>
                      <p:cNvPicPr>
                        <a:picLocks noChangeAspect="1" noChangeArrowheads="1"/>
                      </p:cNvPicPr>
                      <p:nvPr/>
                    </p:nvPicPr>
                    <p:blipFill>
                      <a:blip r:embed="rId12"/>
                      <a:srcRect/>
                      <a:stretch>
                        <a:fillRect/>
                      </a:stretch>
                    </p:blipFill>
                    <p:spPr bwMode="auto">
                      <a:xfrm>
                        <a:off x="7287940" y="4671097"/>
                        <a:ext cx="252412" cy="274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1" name="Object 5"/>
          <p:cNvGraphicFramePr>
            <a:graphicFrameLocks noChangeAspect="1"/>
          </p:cNvGraphicFramePr>
          <p:nvPr>
            <p:extLst>
              <p:ext uri="{D42A27DB-BD31-4B8C-83A1-F6EECF244321}">
                <p14:modId xmlns:p14="http://schemas.microsoft.com/office/powerpoint/2010/main" val="390158797"/>
              </p:ext>
            </p:extLst>
          </p:nvPr>
        </p:nvGraphicFramePr>
        <p:xfrm>
          <a:off x="2236788" y="4948238"/>
          <a:ext cx="2203450" cy="822325"/>
        </p:xfrm>
        <a:graphic>
          <a:graphicData uri="http://schemas.openxmlformats.org/presentationml/2006/ole">
            <mc:AlternateContent xmlns:mc="http://schemas.openxmlformats.org/markup-compatibility/2006">
              <mc:Choice xmlns:v="urn:schemas-microsoft-com:vml" Requires="v">
                <p:oleObj spid="_x0000_s2451524" name="Equation" r:id="rId13" imgW="1219200" imgH="457200" progId="Equation.DSMT4">
                  <p:embed/>
                </p:oleObj>
              </mc:Choice>
              <mc:Fallback>
                <p:oleObj name="Equation" r:id="rId13" imgW="1219200" imgH="457200" progId="Equation.DSMT4">
                  <p:embed/>
                  <p:pic>
                    <p:nvPicPr>
                      <p:cNvPr id="0" name=""/>
                      <p:cNvPicPr>
                        <a:picLocks noChangeAspect="1" noChangeArrowheads="1"/>
                      </p:cNvPicPr>
                      <p:nvPr/>
                    </p:nvPicPr>
                    <p:blipFill>
                      <a:blip r:embed="rId14"/>
                      <a:srcRect/>
                      <a:stretch>
                        <a:fillRect/>
                      </a:stretch>
                    </p:blipFill>
                    <p:spPr bwMode="auto">
                      <a:xfrm>
                        <a:off x="2236788" y="4948238"/>
                        <a:ext cx="2203450" cy="822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2" name="Text Box 180"/>
          <p:cNvSpPr txBox="1">
            <a:spLocks/>
          </p:cNvSpPr>
          <p:nvPr/>
        </p:nvSpPr>
        <p:spPr bwMode="auto">
          <a:xfrm>
            <a:off x="895138" y="5846763"/>
            <a:ext cx="59051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Two unknowns (</a:t>
            </a:r>
            <a:r>
              <a:rPr lang="en-US" sz="2000" dirty="0">
                <a:solidFill>
                  <a:srgbClr val="FF0000"/>
                </a:solidFill>
                <a:latin typeface="Times New Roman"/>
                <a:cs typeface="Times New Roman"/>
              </a:rPr>
              <a:t>a</a:t>
            </a:r>
            <a:r>
              <a:rPr lang="en-US" sz="2000" dirty="0">
                <a:solidFill>
                  <a:schemeClr val="tx1"/>
                </a:solidFill>
                <a:latin typeface="Times New Roman"/>
                <a:cs typeface="Times New Roman"/>
              </a:rPr>
              <a:t> and </a:t>
            </a:r>
            <a:r>
              <a:rPr lang="en-US" sz="2000" dirty="0">
                <a:solidFill>
                  <a:srgbClr val="FF0000"/>
                </a:solidFill>
                <a:latin typeface="Times New Roman"/>
                <a:cs typeface="Times New Roman"/>
              </a:rPr>
              <a:t>T</a:t>
            </a:r>
            <a:r>
              <a:rPr lang="en-US" sz="2000" dirty="0">
                <a:solidFill>
                  <a:schemeClr val="tx1"/>
                </a:solidFill>
                <a:latin typeface="Times New Roman"/>
                <a:cs typeface="Times New Roman"/>
              </a:rPr>
              <a:t>)—require another equation.</a:t>
            </a:r>
            <a:endParaRPr lang="en-US" sz="1600" dirty="0">
              <a:latin typeface="Times New Roman"/>
              <a:cs typeface="Times New Roman"/>
            </a:endParaRPr>
          </a:p>
        </p:txBody>
      </p:sp>
      <p:cxnSp>
        <p:nvCxnSpPr>
          <p:cNvPr id="45" name="Straight Arrow Connector 44"/>
          <p:cNvCxnSpPr/>
          <p:nvPr/>
        </p:nvCxnSpPr>
        <p:spPr>
          <a:xfrm>
            <a:off x="7618715" y="2936358"/>
            <a:ext cx="350535" cy="20286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8" name="Object 8"/>
          <p:cNvGraphicFramePr>
            <a:graphicFrameLocks noChangeAspect="1"/>
          </p:cNvGraphicFramePr>
          <p:nvPr>
            <p:extLst>
              <p:ext uri="{D42A27DB-BD31-4B8C-83A1-F6EECF244321}">
                <p14:modId xmlns:p14="http://schemas.microsoft.com/office/powerpoint/2010/main" val="189106736"/>
              </p:ext>
            </p:extLst>
          </p:nvPr>
        </p:nvGraphicFramePr>
        <p:xfrm>
          <a:off x="7647128" y="3021013"/>
          <a:ext cx="274638" cy="274637"/>
        </p:xfrm>
        <a:graphic>
          <a:graphicData uri="http://schemas.openxmlformats.org/presentationml/2006/ole">
            <mc:AlternateContent xmlns:mc="http://schemas.openxmlformats.org/markup-compatibility/2006">
              <mc:Choice xmlns:v="urn:schemas-microsoft-com:vml" Requires="v">
                <p:oleObj spid="_x0000_s2451525" name="Equation" r:id="rId15" imgW="152400" imgH="152400" progId="Equation.DSMT4">
                  <p:embed/>
                </p:oleObj>
              </mc:Choice>
              <mc:Fallback>
                <p:oleObj name="Equation" r:id="rId15" imgW="152400" imgH="152400" progId="Equation.DSMT4">
                  <p:embed/>
                  <p:pic>
                    <p:nvPicPr>
                      <p:cNvPr id="0" name=""/>
                      <p:cNvPicPr>
                        <a:picLocks noChangeAspect="1" noChangeArrowheads="1"/>
                      </p:cNvPicPr>
                      <p:nvPr/>
                    </p:nvPicPr>
                    <p:blipFill>
                      <a:blip r:embed="rId16"/>
                      <a:srcRect/>
                      <a:stretch>
                        <a:fillRect/>
                      </a:stretch>
                    </p:blipFill>
                    <p:spPr bwMode="auto">
                      <a:xfrm>
                        <a:off x="7647128" y="3021013"/>
                        <a:ext cx="274638" cy="274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9756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par>
                                <p:cTn id="14" presetID="9"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dissolve">
                                      <p:cBhvr>
                                        <p:cTn id="16" dur="500"/>
                                        <p:tgtEl>
                                          <p:spTgt spid="37"/>
                                        </p:tgtEl>
                                      </p:cBhvr>
                                    </p:animEffect>
                                  </p:childTnLst>
                                </p:cTn>
                              </p:par>
                              <p:par>
                                <p:cTn id="17" presetID="9"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dissolve">
                                      <p:cBhvr>
                                        <p:cTn id="19" dur="500"/>
                                        <p:tgtEl>
                                          <p:spTgt spid="3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par>
                                <p:cTn id="23" presetID="9"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dissolve">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4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69.)</a:t>
            </a:r>
          </a:p>
        </p:txBody>
      </p:sp>
      <p:sp>
        <p:nvSpPr>
          <p:cNvPr id="36" name="Text Box 180"/>
          <p:cNvSpPr txBox="1">
            <a:spLocks/>
          </p:cNvSpPr>
          <p:nvPr/>
        </p:nvSpPr>
        <p:spPr bwMode="auto">
          <a:xfrm>
            <a:off x="228964" y="370870"/>
            <a:ext cx="59051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err="1">
                <a:solidFill>
                  <a:schemeClr val="tx1"/>
                </a:solidFill>
                <a:latin typeface="Times New Roman"/>
                <a:cs typeface="Times New Roman"/>
              </a:rPr>
              <a:t>con’t</a:t>
            </a:r>
            <a:r>
              <a:rPr lang="en-US" sz="2000" dirty="0">
                <a:solidFill>
                  <a:schemeClr val="tx1"/>
                </a:solidFill>
                <a:latin typeface="Times New Roman"/>
                <a:cs typeface="Times New Roman"/>
              </a:rPr>
              <a:t>.</a:t>
            </a:r>
            <a:endParaRPr lang="en-US" sz="1600" dirty="0">
              <a:latin typeface="Times New Roman"/>
              <a:cs typeface="Times New Roman"/>
            </a:endParaRPr>
          </a:p>
        </p:txBody>
      </p:sp>
      <p:sp>
        <p:nvSpPr>
          <p:cNvPr id="46" name="Oval 12"/>
          <p:cNvSpPr>
            <a:spLocks/>
          </p:cNvSpPr>
          <p:nvPr/>
        </p:nvSpPr>
        <p:spPr bwMode="auto">
          <a:xfrm>
            <a:off x="7507131" y="566308"/>
            <a:ext cx="806045" cy="806118"/>
          </a:xfrm>
          <a:prstGeom prst="ellipse">
            <a:avLst/>
          </a:prstGeom>
          <a:solidFill>
            <a:srgbClr val="20FF38"/>
          </a:solidFill>
          <a:ln w="25400">
            <a:solidFill>
              <a:srgbClr val="000000"/>
            </a:solidFill>
            <a:round/>
            <a:headEnd/>
            <a:tailEnd/>
          </a:ln>
        </p:spPr>
        <p:txBody>
          <a:bodyPr wrap="none" anchor="ctr"/>
          <a:lstStyle/>
          <a:p>
            <a:endParaRPr lang="en-US"/>
          </a:p>
        </p:txBody>
      </p:sp>
      <p:sp>
        <p:nvSpPr>
          <p:cNvPr id="15" name="Line 13"/>
          <p:cNvSpPr>
            <a:spLocks noChangeShapeType="1"/>
          </p:cNvSpPr>
          <p:nvPr/>
        </p:nvSpPr>
        <p:spPr bwMode="auto">
          <a:xfrm flipH="1">
            <a:off x="7507131" y="932933"/>
            <a:ext cx="310" cy="76886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15"/>
          <p:cNvSpPr>
            <a:spLocks/>
          </p:cNvSpPr>
          <p:nvPr/>
        </p:nvSpPr>
        <p:spPr bwMode="auto">
          <a:xfrm>
            <a:off x="7358663" y="1687592"/>
            <a:ext cx="293418" cy="293444"/>
          </a:xfrm>
          <a:prstGeom prst="rect">
            <a:avLst/>
          </a:prstGeom>
          <a:solidFill>
            <a:srgbClr val="3366FF"/>
          </a:solidFill>
          <a:ln w="25400">
            <a:solidFill>
              <a:srgbClr val="000000"/>
            </a:solidFill>
            <a:miter lim="800000"/>
            <a:headEnd/>
            <a:tailEnd/>
          </a:ln>
        </p:spPr>
        <p:txBody>
          <a:bodyPr wrap="none" anchor="ctr"/>
          <a:lstStyle/>
          <a:p>
            <a:endParaRPr lang="en-US"/>
          </a:p>
        </p:txBody>
      </p:sp>
      <p:sp>
        <p:nvSpPr>
          <p:cNvPr id="19" name="Line 17"/>
          <p:cNvSpPr>
            <a:spLocks noChangeShapeType="1"/>
          </p:cNvSpPr>
          <p:nvPr/>
        </p:nvSpPr>
        <p:spPr bwMode="auto">
          <a:xfrm>
            <a:off x="6920604" y="465661"/>
            <a:ext cx="188260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20"/>
          <p:cNvSpPr>
            <a:spLocks noChangeShapeType="1"/>
          </p:cNvSpPr>
          <p:nvPr/>
        </p:nvSpPr>
        <p:spPr bwMode="auto">
          <a:xfrm flipV="1">
            <a:off x="7066329" y="392791"/>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21"/>
          <p:cNvSpPr>
            <a:spLocks noChangeShapeType="1"/>
          </p:cNvSpPr>
          <p:nvPr/>
        </p:nvSpPr>
        <p:spPr bwMode="auto">
          <a:xfrm flipV="1">
            <a:off x="7286885" y="3927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Line 22"/>
          <p:cNvSpPr>
            <a:spLocks noChangeShapeType="1"/>
          </p:cNvSpPr>
          <p:nvPr/>
        </p:nvSpPr>
        <p:spPr bwMode="auto">
          <a:xfrm flipV="1">
            <a:off x="7507441" y="3927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 name="Line 23"/>
          <p:cNvSpPr>
            <a:spLocks noChangeShapeType="1"/>
          </p:cNvSpPr>
          <p:nvPr/>
        </p:nvSpPr>
        <p:spPr bwMode="auto">
          <a:xfrm flipV="1">
            <a:off x="7726029" y="392791"/>
            <a:ext cx="147693"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24"/>
          <p:cNvSpPr>
            <a:spLocks noChangeShapeType="1"/>
          </p:cNvSpPr>
          <p:nvPr/>
        </p:nvSpPr>
        <p:spPr bwMode="auto">
          <a:xfrm flipV="1">
            <a:off x="7946585" y="3927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Line 25"/>
          <p:cNvSpPr>
            <a:spLocks noChangeShapeType="1"/>
          </p:cNvSpPr>
          <p:nvPr/>
        </p:nvSpPr>
        <p:spPr bwMode="auto">
          <a:xfrm flipV="1">
            <a:off x="8165171" y="392791"/>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26"/>
          <p:cNvSpPr>
            <a:spLocks noChangeShapeType="1"/>
          </p:cNvSpPr>
          <p:nvPr/>
        </p:nvSpPr>
        <p:spPr bwMode="auto">
          <a:xfrm flipV="1">
            <a:off x="8385727" y="3927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Line 27"/>
          <p:cNvSpPr>
            <a:spLocks noChangeShapeType="1"/>
          </p:cNvSpPr>
          <p:nvPr/>
        </p:nvSpPr>
        <p:spPr bwMode="auto">
          <a:xfrm flipV="1">
            <a:off x="8606283" y="3927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AutoShape 30"/>
          <p:cNvSpPr>
            <a:spLocks/>
          </p:cNvSpPr>
          <p:nvPr/>
        </p:nvSpPr>
        <p:spPr bwMode="auto">
          <a:xfrm rot="5400000">
            <a:off x="7556641" y="635049"/>
            <a:ext cx="705057" cy="366281"/>
          </a:xfrm>
          <a:prstGeom prst="homePlate">
            <a:avLst>
              <a:gd name="adj" fmla="val 80003"/>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5" name="AutoShape 31"/>
          <p:cNvSpPr>
            <a:spLocks/>
          </p:cNvSpPr>
          <p:nvPr/>
        </p:nvSpPr>
        <p:spPr bwMode="auto">
          <a:xfrm>
            <a:off x="7873722" y="932933"/>
            <a:ext cx="72863" cy="728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4"/>
            <a:srcRect/>
            <a:tile tx="0" ty="0" sx="100000" sy="100000" flip="none" algn="tl"/>
          </a:blipFill>
          <a:ln w="25400">
            <a:solidFill>
              <a:srgbClr val="000000"/>
            </a:solidFill>
            <a:round/>
            <a:headEnd/>
            <a:tailEnd/>
          </a:ln>
        </p:spPr>
        <p:txBody>
          <a:bodyPr wrap="none" anchor="ctr"/>
          <a:lstStyle/>
          <a:p>
            <a:endParaRPr lang="en-US"/>
          </a:p>
        </p:txBody>
      </p:sp>
      <p:graphicFrame>
        <p:nvGraphicFramePr>
          <p:cNvPr id="39" name="Object 5"/>
          <p:cNvGraphicFramePr>
            <a:graphicFrameLocks noChangeAspect="1"/>
          </p:cNvGraphicFramePr>
          <p:nvPr>
            <p:extLst>
              <p:ext uri="{D42A27DB-BD31-4B8C-83A1-F6EECF244321}">
                <p14:modId xmlns:p14="http://schemas.microsoft.com/office/powerpoint/2010/main" val="2154235720"/>
              </p:ext>
            </p:extLst>
          </p:nvPr>
        </p:nvGraphicFramePr>
        <p:xfrm>
          <a:off x="7711559" y="1614722"/>
          <a:ext cx="366281" cy="366314"/>
        </p:xfrm>
        <a:graphic>
          <a:graphicData uri="http://schemas.openxmlformats.org/presentationml/2006/ole">
            <mc:AlternateContent xmlns:mc="http://schemas.openxmlformats.org/markup-compatibility/2006">
              <mc:Choice xmlns:v="urn:schemas-microsoft-com:vml" Requires="v">
                <p:oleObj spid="_x0000_s2452537" name="Equation" r:id="rId5" imgW="203200" imgH="203200" progId="Equation.DSMT4">
                  <p:embed/>
                </p:oleObj>
              </mc:Choice>
              <mc:Fallback>
                <p:oleObj name="Equation" r:id="rId5" imgW="203200" imgH="203200" progId="Equation.DSMT4">
                  <p:embed/>
                  <p:pic>
                    <p:nvPicPr>
                      <p:cNvPr id="0" name=""/>
                      <p:cNvPicPr>
                        <a:picLocks noChangeAspect="1" noChangeArrowheads="1"/>
                      </p:cNvPicPr>
                      <p:nvPr/>
                    </p:nvPicPr>
                    <p:blipFill>
                      <a:blip r:embed="rId6"/>
                      <a:srcRect/>
                      <a:stretch>
                        <a:fillRect/>
                      </a:stretch>
                    </p:blipFill>
                    <p:spPr bwMode="auto">
                      <a:xfrm>
                        <a:off x="7711559" y="1614722"/>
                        <a:ext cx="366281" cy="366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3" name="Object 8"/>
          <p:cNvGraphicFramePr>
            <a:graphicFrameLocks noChangeAspect="1"/>
          </p:cNvGraphicFramePr>
          <p:nvPr>
            <p:extLst>
              <p:ext uri="{D42A27DB-BD31-4B8C-83A1-F6EECF244321}">
                <p14:modId xmlns:p14="http://schemas.microsoft.com/office/powerpoint/2010/main" val="942356328"/>
              </p:ext>
            </p:extLst>
          </p:nvPr>
        </p:nvGraphicFramePr>
        <p:xfrm>
          <a:off x="8347354" y="566308"/>
          <a:ext cx="411574" cy="411611"/>
        </p:xfrm>
        <a:graphic>
          <a:graphicData uri="http://schemas.openxmlformats.org/presentationml/2006/ole">
            <mc:AlternateContent xmlns:mc="http://schemas.openxmlformats.org/markup-compatibility/2006">
              <mc:Choice xmlns:v="urn:schemas-microsoft-com:vml" Requires="v">
                <p:oleObj spid="_x0000_s2452538" name="Equation" r:id="rId7" imgW="228600" imgH="228600" progId="Equation.DSMT4">
                  <p:embed/>
                </p:oleObj>
              </mc:Choice>
              <mc:Fallback>
                <p:oleObj name="Equation" r:id="rId7" imgW="228600" imgH="228600" progId="Equation.DSMT4">
                  <p:embed/>
                  <p:pic>
                    <p:nvPicPr>
                      <p:cNvPr id="0" name=""/>
                      <p:cNvPicPr>
                        <a:picLocks noChangeAspect="1" noChangeArrowheads="1"/>
                      </p:cNvPicPr>
                      <p:nvPr/>
                    </p:nvPicPr>
                    <p:blipFill>
                      <a:blip r:embed="rId8"/>
                      <a:srcRect/>
                      <a:stretch>
                        <a:fillRect/>
                      </a:stretch>
                    </p:blipFill>
                    <p:spPr bwMode="auto">
                      <a:xfrm>
                        <a:off x="8347354" y="566308"/>
                        <a:ext cx="411574" cy="4116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1" name="Text Box 180"/>
          <p:cNvSpPr txBox="1">
            <a:spLocks/>
          </p:cNvSpPr>
          <p:nvPr/>
        </p:nvSpPr>
        <p:spPr bwMode="auto">
          <a:xfrm>
            <a:off x="525519" y="865269"/>
            <a:ext cx="6183255"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Assuming the pulley </a:t>
            </a:r>
            <a:r>
              <a:rPr lang="en-US" sz="2000" dirty="0">
                <a:solidFill>
                  <a:schemeClr val="tx1"/>
                </a:solidFill>
                <a:latin typeface="Times New Roman"/>
                <a:cs typeface="Times New Roman"/>
              </a:rPr>
              <a:t>is a disk, so it’s </a:t>
            </a:r>
            <a:r>
              <a:rPr lang="en-US" sz="2000" i="1" dirty="0">
                <a:solidFill>
                  <a:srgbClr val="0000FF"/>
                </a:solidFill>
                <a:latin typeface="Times New Roman"/>
                <a:cs typeface="Times New Roman"/>
              </a:rPr>
              <a:t>moment of inertia </a:t>
            </a:r>
            <a:r>
              <a:rPr lang="en-US" sz="2000" dirty="0">
                <a:solidFill>
                  <a:schemeClr val="tx1"/>
                </a:solidFill>
                <a:latin typeface="Times New Roman"/>
                <a:cs typeface="Times New Roman"/>
              </a:rPr>
              <a:t>can be approximated at:</a:t>
            </a:r>
            <a:endParaRPr lang="en-US" sz="1600" dirty="0">
              <a:latin typeface="Times New Roman"/>
              <a:cs typeface="Times New Roman"/>
            </a:endParaRPr>
          </a:p>
        </p:txBody>
      </p:sp>
      <p:graphicFrame>
        <p:nvGraphicFramePr>
          <p:cNvPr id="41" name="Object 5"/>
          <p:cNvGraphicFramePr>
            <a:graphicFrameLocks noChangeAspect="1"/>
          </p:cNvGraphicFramePr>
          <p:nvPr>
            <p:extLst>
              <p:ext uri="{D42A27DB-BD31-4B8C-83A1-F6EECF244321}">
                <p14:modId xmlns:p14="http://schemas.microsoft.com/office/powerpoint/2010/main" val="675598984"/>
              </p:ext>
            </p:extLst>
          </p:nvPr>
        </p:nvGraphicFramePr>
        <p:xfrm>
          <a:off x="2290763" y="2379850"/>
          <a:ext cx="3213100" cy="2192338"/>
        </p:xfrm>
        <a:graphic>
          <a:graphicData uri="http://schemas.openxmlformats.org/presentationml/2006/ole">
            <mc:AlternateContent xmlns:mc="http://schemas.openxmlformats.org/markup-compatibility/2006">
              <mc:Choice xmlns:v="urn:schemas-microsoft-com:vml" Requires="v">
                <p:oleObj spid="_x0000_s2452539" name="Equation" r:id="rId9" imgW="1778000" imgH="1219200" progId="Equation.DSMT4">
                  <p:embed/>
                </p:oleObj>
              </mc:Choice>
              <mc:Fallback>
                <p:oleObj name="Equation" r:id="rId9" imgW="1778000" imgH="1219200" progId="Equation.DSMT4">
                  <p:embed/>
                  <p:pic>
                    <p:nvPicPr>
                      <p:cNvPr id="0" name=""/>
                      <p:cNvPicPr>
                        <a:picLocks noChangeAspect="1" noChangeArrowheads="1"/>
                      </p:cNvPicPr>
                      <p:nvPr/>
                    </p:nvPicPr>
                    <p:blipFill>
                      <a:blip r:embed="rId10"/>
                      <a:srcRect/>
                      <a:stretch>
                        <a:fillRect/>
                      </a:stretch>
                    </p:blipFill>
                    <p:spPr bwMode="auto">
                      <a:xfrm>
                        <a:off x="2290763" y="2379850"/>
                        <a:ext cx="3213100" cy="2192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2" name="Text Box 180"/>
          <p:cNvSpPr txBox="1">
            <a:spLocks/>
          </p:cNvSpPr>
          <p:nvPr/>
        </p:nvSpPr>
        <p:spPr bwMode="auto">
          <a:xfrm>
            <a:off x="525519" y="4622104"/>
            <a:ext cx="4325881"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Combining our two relationships yields:</a:t>
            </a:r>
            <a:endParaRPr lang="en-US" sz="1600" dirty="0">
              <a:latin typeface="Times New Roman"/>
              <a:cs typeface="Times New Roman"/>
            </a:endParaRPr>
          </a:p>
        </p:txBody>
      </p:sp>
      <p:graphicFrame>
        <p:nvGraphicFramePr>
          <p:cNvPr id="40" name="Object 5"/>
          <p:cNvGraphicFramePr>
            <a:graphicFrameLocks noChangeAspect="1"/>
          </p:cNvGraphicFramePr>
          <p:nvPr>
            <p:extLst>
              <p:ext uri="{D42A27DB-BD31-4B8C-83A1-F6EECF244321}">
                <p14:modId xmlns:p14="http://schemas.microsoft.com/office/powerpoint/2010/main" val="2445535664"/>
              </p:ext>
            </p:extLst>
          </p:nvPr>
        </p:nvGraphicFramePr>
        <p:xfrm>
          <a:off x="3402012" y="1372426"/>
          <a:ext cx="1262062" cy="708025"/>
        </p:xfrm>
        <a:graphic>
          <a:graphicData uri="http://schemas.openxmlformats.org/presentationml/2006/ole">
            <mc:AlternateContent xmlns:mc="http://schemas.openxmlformats.org/markup-compatibility/2006">
              <mc:Choice xmlns:v="urn:schemas-microsoft-com:vml" Requires="v">
                <p:oleObj spid="_x0000_s2452540" name="Equation" r:id="rId11" imgW="698500" imgH="393700" progId="Equation.DSMT4">
                  <p:embed/>
                </p:oleObj>
              </mc:Choice>
              <mc:Fallback>
                <p:oleObj name="Equation" r:id="rId11" imgW="698500" imgH="393700" progId="Equation.DSMT4">
                  <p:embed/>
                  <p:pic>
                    <p:nvPicPr>
                      <p:cNvPr id="0" name=""/>
                      <p:cNvPicPr>
                        <a:picLocks noChangeAspect="1" noChangeArrowheads="1"/>
                      </p:cNvPicPr>
                      <p:nvPr/>
                    </p:nvPicPr>
                    <p:blipFill>
                      <a:blip r:embed="rId12"/>
                      <a:srcRect/>
                      <a:stretch>
                        <a:fillRect/>
                      </a:stretch>
                    </p:blipFill>
                    <p:spPr bwMode="auto">
                      <a:xfrm>
                        <a:off x="3402012" y="1372426"/>
                        <a:ext cx="1262062" cy="708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4" name="Text Box 180"/>
          <p:cNvSpPr txBox="1">
            <a:spLocks/>
          </p:cNvSpPr>
          <p:nvPr/>
        </p:nvSpPr>
        <p:spPr bwMode="auto">
          <a:xfrm>
            <a:off x="525519" y="1988974"/>
            <a:ext cx="6183255"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we can write:</a:t>
            </a:r>
            <a:endParaRPr lang="en-US" sz="1600" dirty="0">
              <a:latin typeface="Times New Roman"/>
              <a:cs typeface="Times New Roman"/>
            </a:endParaRPr>
          </a:p>
        </p:txBody>
      </p:sp>
      <p:graphicFrame>
        <p:nvGraphicFramePr>
          <p:cNvPr id="45" name="Object 5"/>
          <p:cNvGraphicFramePr>
            <a:graphicFrameLocks noChangeAspect="1"/>
          </p:cNvGraphicFramePr>
          <p:nvPr>
            <p:extLst>
              <p:ext uri="{D42A27DB-BD31-4B8C-83A1-F6EECF244321}">
                <p14:modId xmlns:p14="http://schemas.microsoft.com/office/powerpoint/2010/main" val="3794212383"/>
              </p:ext>
            </p:extLst>
          </p:nvPr>
        </p:nvGraphicFramePr>
        <p:xfrm>
          <a:off x="5006975" y="4699000"/>
          <a:ext cx="3305175" cy="1916113"/>
        </p:xfrm>
        <a:graphic>
          <a:graphicData uri="http://schemas.openxmlformats.org/presentationml/2006/ole">
            <mc:AlternateContent xmlns:mc="http://schemas.openxmlformats.org/markup-compatibility/2006">
              <mc:Choice xmlns:v="urn:schemas-microsoft-com:vml" Requires="v">
                <p:oleObj spid="_x0000_s2452541" name="Equation" r:id="rId13" imgW="1828800" imgH="1066800" progId="Equation.DSMT4">
                  <p:embed/>
                </p:oleObj>
              </mc:Choice>
              <mc:Fallback>
                <p:oleObj name="Equation" r:id="rId13" imgW="1828800" imgH="1066800" progId="Equation.DSMT4">
                  <p:embed/>
                  <p:pic>
                    <p:nvPicPr>
                      <p:cNvPr id="0" name=""/>
                      <p:cNvPicPr>
                        <a:picLocks noChangeAspect="1" noChangeArrowheads="1"/>
                      </p:cNvPicPr>
                      <p:nvPr/>
                    </p:nvPicPr>
                    <p:blipFill>
                      <a:blip r:embed="rId14"/>
                      <a:srcRect/>
                      <a:stretch>
                        <a:fillRect/>
                      </a:stretch>
                    </p:blipFill>
                    <p:spPr bwMode="auto">
                      <a:xfrm>
                        <a:off x="5006975" y="4699000"/>
                        <a:ext cx="3305175" cy="1916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48" name="Straight Arrow Connector 47"/>
          <p:cNvCxnSpPr/>
          <p:nvPr/>
        </p:nvCxnSpPr>
        <p:spPr>
          <a:xfrm>
            <a:off x="7910179" y="960651"/>
            <a:ext cx="350535" cy="20286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8"/>
          <p:cNvGraphicFramePr>
            <a:graphicFrameLocks noChangeAspect="1"/>
          </p:cNvGraphicFramePr>
          <p:nvPr>
            <p:extLst>
              <p:ext uri="{D42A27DB-BD31-4B8C-83A1-F6EECF244321}">
                <p14:modId xmlns:p14="http://schemas.microsoft.com/office/powerpoint/2010/main" val="1716620868"/>
              </p:ext>
            </p:extLst>
          </p:nvPr>
        </p:nvGraphicFramePr>
        <p:xfrm>
          <a:off x="7938592" y="1045306"/>
          <a:ext cx="274638" cy="274637"/>
        </p:xfrm>
        <a:graphic>
          <a:graphicData uri="http://schemas.openxmlformats.org/presentationml/2006/ole">
            <mc:AlternateContent xmlns:mc="http://schemas.openxmlformats.org/markup-compatibility/2006">
              <mc:Choice xmlns:v="urn:schemas-microsoft-com:vml" Requires="v">
                <p:oleObj spid="_x0000_s2452542" name="Equation" r:id="rId15" imgW="152400" imgH="152400" progId="Equation.DSMT4">
                  <p:embed/>
                </p:oleObj>
              </mc:Choice>
              <mc:Fallback>
                <p:oleObj name="Equation" r:id="rId15" imgW="152400" imgH="152400" progId="Equation.DSMT4">
                  <p:embed/>
                  <p:pic>
                    <p:nvPicPr>
                      <p:cNvPr id="0" name=""/>
                      <p:cNvPicPr>
                        <a:picLocks noChangeAspect="1" noChangeArrowheads="1"/>
                      </p:cNvPicPr>
                      <p:nvPr/>
                    </p:nvPicPr>
                    <p:blipFill>
                      <a:blip r:embed="rId16"/>
                      <a:srcRect/>
                      <a:stretch>
                        <a:fillRect/>
                      </a:stretch>
                    </p:blipFill>
                    <p:spPr bwMode="auto">
                      <a:xfrm>
                        <a:off x="7938592" y="1045306"/>
                        <a:ext cx="274638" cy="274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32" name="Straight Connector 31"/>
          <p:cNvCxnSpPr/>
          <p:nvPr/>
        </p:nvCxnSpPr>
        <p:spPr>
          <a:xfrm flipV="1">
            <a:off x="3284537" y="331864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452937" y="324617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5073649" y="354351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676774" y="3374896"/>
            <a:ext cx="58737" cy="152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73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par>
                                <p:cTn id="14" presetID="9"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par>
                                <p:cTn id="17" presetID="9"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dissolv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dissolve">
                                      <p:cBhvr>
                                        <p:cTn id="24" dur="500"/>
                                        <p:tgtEl>
                                          <p:spTgt spid="42"/>
                                        </p:tgtEl>
                                      </p:cBhvr>
                                    </p:animEffect>
                                  </p:childTnLst>
                                </p:cTn>
                              </p:par>
                              <p:par>
                                <p:cTn id="25" presetID="9"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dissolve">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36" name="Oval 2"/>
          <p:cNvSpPr>
            <a:spLocks/>
          </p:cNvSpPr>
          <p:nvPr/>
        </p:nvSpPr>
        <p:spPr bwMode="auto">
          <a:xfrm>
            <a:off x="5074920" y="960120"/>
            <a:ext cx="3429000" cy="3429000"/>
          </a:xfrm>
          <a:prstGeom prst="ellipse">
            <a:avLst/>
          </a:prstGeom>
          <a:noFill/>
          <a:ln w="9525">
            <a:solidFill>
              <a:srgbClr val="00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latin typeface="Times New Roman"/>
              <a:cs typeface="Times New Roman"/>
            </a:endParaRPr>
          </a:p>
        </p:txBody>
      </p:sp>
      <p:sp>
        <p:nvSpPr>
          <p:cNvPr id="141337" name="Rectangle 3"/>
          <p:cNvSpPr>
            <a:spLocks/>
          </p:cNvSpPr>
          <p:nvPr/>
        </p:nvSpPr>
        <p:spPr bwMode="auto">
          <a:xfrm>
            <a:off x="4046220" y="2811780"/>
            <a:ext cx="4046220" cy="164592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nchor="ctr"/>
          <a:lstStyle/>
          <a:p>
            <a:endParaRPr lang="en-US">
              <a:latin typeface="Times New Roman"/>
              <a:cs typeface="Times New Roman"/>
            </a:endParaRPr>
          </a:p>
        </p:txBody>
      </p:sp>
      <p:sp>
        <p:nvSpPr>
          <p:cNvPr id="141338" name="Rectangle 4"/>
          <p:cNvSpPr>
            <a:spLocks noGrp="1" noChangeArrowheads="1"/>
          </p:cNvSpPr>
          <p:nvPr>
            <p:ph type="title"/>
          </p:nvPr>
        </p:nvSpPr>
        <p:spPr>
          <a:xfrm>
            <a:off x="480060" y="68580"/>
            <a:ext cx="8183880" cy="754380"/>
          </a:xfrm>
          <a:noFill/>
        </p:spPr>
        <p:txBody>
          <a:bodyPr>
            <a:noAutofit/>
          </a:bodyPr>
          <a:lstStyle/>
          <a:p>
            <a:r>
              <a:rPr lang="en-US" dirty="0">
                <a:solidFill>
                  <a:srgbClr val="FF0000"/>
                </a:solidFill>
                <a:latin typeface="Apple Chancery"/>
                <a:cs typeface="Apple Chancery"/>
              </a:rPr>
              <a:t>Kinematics</a:t>
            </a:r>
          </a:p>
        </p:txBody>
      </p:sp>
      <p:sp>
        <p:nvSpPr>
          <p:cNvPr id="141339" name="Rectangle 9"/>
          <p:cNvSpPr>
            <a:spLocks/>
          </p:cNvSpPr>
          <p:nvPr/>
        </p:nvSpPr>
        <p:spPr bwMode="auto">
          <a:xfrm>
            <a:off x="1440180" y="3167540"/>
            <a:ext cx="274320" cy="36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p>
            <a:endParaRPr lang="en-US">
              <a:latin typeface="Times New Roman"/>
              <a:cs typeface="Times New Roman"/>
            </a:endParaRPr>
          </a:p>
        </p:txBody>
      </p:sp>
      <p:sp>
        <p:nvSpPr>
          <p:cNvPr id="141340" name="Line 5"/>
          <p:cNvSpPr>
            <a:spLocks noChangeShapeType="1"/>
          </p:cNvSpPr>
          <p:nvPr/>
        </p:nvSpPr>
        <p:spPr bwMode="auto">
          <a:xfrm>
            <a:off x="970122" y="2263140"/>
            <a:ext cx="0" cy="418624"/>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41341" name="Line 6"/>
          <p:cNvSpPr>
            <a:spLocks noChangeShapeType="1"/>
          </p:cNvSpPr>
          <p:nvPr/>
        </p:nvSpPr>
        <p:spPr bwMode="auto">
          <a:xfrm>
            <a:off x="731520" y="2561749"/>
            <a:ext cx="1554480"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41342" name="Rectangle 7"/>
          <p:cNvSpPr>
            <a:spLocks/>
          </p:cNvSpPr>
          <p:nvPr/>
        </p:nvSpPr>
        <p:spPr bwMode="auto">
          <a:xfrm>
            <a:off x="1090137" y="2443163"/>
            <a:ext cx="120015" cy="118587"/>
          </a:xfrm>
          <a:prstGeom prst="rect">
            <a:avLst/>
          </a:prstGeom>
          <a:solidFill>
            <a:schemeClr val="accent1"/>
          </a:solidFill>
          <a:ln w="25400">
            <a:solidFill>
              <a:srgbClr val="000000"/>
            </a:solidFill>
            <a:miter lim="800000"/>
            <a:headEnd/>
            <a:tailEnd/>
          </a:ln>
        </p:spPr>
        <p:txBody>
          <a:bodyPr wrap="none" lIns="82296" tIns="41148" rIns="82296" bIns="41148" anchor="ctr"/>
          <a:lstStyle/>
          <a:p>
            <a:endParaRPr lang="en-US">
              <a:latin typeface="Times New Roman"/>
              <a:cs typeface="Times New Roman"/>
            </a:endParaRPr>
          </a:p>
        </p:txBody>
      </p:sp>
      <p:sp>
        <p:nvSpPr>
          <p:cNvPr id="141343" name="Rectangle 8"/>
          <p:cNvSpPr>
            <a:spLocks/>
          </p:cNvSpPr>
          <p:nvPr/>
        </p:nvSpPr>
        <p:spPr bwMode="auto">
          <a:xfrm>
            <a:off x="1688783" y="2443163"/>
            <a:ext cx="118587" cy="118587"/>
          </a:xfrm>
          <a:prstGeom prst="rect">
            <a:avLst/>
          </a:prstGeom>
          <a:solidFill>
            <a:schemeClr val="accent1"/>
          </a:solidFill>
          <a:ln w="25400">
            <a:solidFill>
              <a:srgbClr val="000000"/>
            </a:solidFill>
            <a:miter lim="800000"/>
            <a:headEnd/>
            <a:tailEnd/>
          </a:ln>
        </p:spPr>
        <p:txBody>
          <a:bodyPr wrap="none" lIns="82296" tIns="41148" rIns="82296" bIns="41148" anchor="ctr"/>
          <a:lstStyle/>
          <a:p>
            <a:endParaRPr lang="en-US">
              <a:latin typeface="Times New Roman"/>
              <a:cs typeface="Times New Roman"/>
            </a:endParaRPr>
          </a:p>
        </p:txBody>
      </p:sp>
      <p:graphicFrame>
        <p:nvGraphicFramePr>
          <p:cNvPr id="141314" name="Object 2"/>
          <p:cNvGraphicFramePr>
            <a:graphicFrameLocks noChangeAspect="1"/>
          </p:cNvGraphicFramePr>
          <p:nvPr>
            <p:extLst>
              <p:ext uri="{D42A27DB-BD31-4B8C-83A1-F6EECF244321}">
                <p14:modId xmlns:p14="http://schemas.microsoft.com/office/powerpoint/2010/main" val="369178786"/>
              </p:ext>
            </p:extLst>
          </p:nvPr>
        </p:nvGraphicFramePr>
        <p:xfrm>
          <a:off x="1098709" y="2588895"/>
          <a:ext cx="181451" cy="222885"/>
        </p:xfrm>
        <a:graphic>
          <a:graphicData uri="http://schemas.openxmlformats.org/presentationml/2006/ole">
            <mc:AlternateContent xmlns:mc="http://schemas.openxmlformats.org/markup-compatibility/2006">
              <mc:Choice xmlns:v="urn:schemas-microsoft-com:vml" Requires="v">
                <p:oleObj spid="_x0000_s1731783" name="Equation" r:id="rId4" imgW="165100" imgH="203200" progId="Equation.DSMT4">
                  <p:embed/>
                </p:oleObj>
              </mc:Choice>
              <mc:Fallback>
                <p:oleObj name="Equation" r:id="rId4" imgW="1651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709" y="2588895"/>
                        <a:ext cx="181451" cy="2228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1344" name="Text Box 16"/>
          <p:cNvSpPr txBox="1">
            <a:spLocks/>
          </p:cNvSpPr>
          <p:nvPr/>
        </p:nvSpPr>
        <p:spPr bwMode="auto">
          <a:xfrm>
            <a:off x="114300" y="1303020"/>
            <a:ext cx="2788920" cy="831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chemeClr val="tx1"/>
                </a:solidFill>
                <a:latin typeface="Times New Roman"/>
                <a:cs typeface="Times New Roman"/>
              </a:rPr>
              <a:t>body with initial velocity accelerates between                 in time </a:t>
            </a:r>
            <a:r>
              <a:rPr lang="en-US" sz="1600" i="1" dirty="0">
                <a:solidFill>
                  <a:srgbClr val="FF0000"/>
                </a:solidFill>
                <a:latin typeface="Times New Roman"/>
                <a:cs typeface="Times New Roman"/>
              </a:rPr>
              <a:t>t</a:t>
            </a:r>
            <a:r>
              <a:rPr lang="en-US" sz="1600" dirty="0">
                <a:solidFill>
                  <a:schemeClr val="tx1"/>
                </a:solidFill>
                <a:latin typeface="Times New Roman"/>
                <a:cs typeface="Times New Roman"/>
              </a:rPr>
              <a:t> </a:t>
            </a:r>
          </a:p>
        </p:txBody>
      </p:sp>
      <p:graphicFrame>
        <p:nvGraphicFramePr>
          <p:cNvPr id="141315" name="Object 3"/>
          <p:cNvGraphicFramePr>
            <a:graphicFrameLocks noChangeAspect="1"/>
          </p:cNvGraphicFramePr>
          <p:nvPr>
            <p:extLst>
              <p:ext uri="{D42A27DB-BD31-4B8C-83A1-F6EECF244321}">
                <p14:modId xmlns:p14="http://schemas.microsoft.com/office/powerpoint/2010/main" val="987982347"/>
              </p:ext>
            </p:extLst>
          </p:nvPr>
        </p:nvGraphicFramePr>
        <p:xfrm>
          <a:off x="1841500" y="1608138"/>
          <a:ext cx="533400" cy="242887"/>
        </p:xfrm>
        <a:graphic>
          <a:graphicData uri="http://schemas.openxmlformats.org/presentationml/2006/ole">
            <mc:AlternateContent xmlns:mc="http://schemas.openxmlformats.org/markup-compatibility/2006">
              <mc:Choice xmlns:v="urn:schemas-microsoft-com:vml" Requires="v">
                <p:oleObj spid="_x0000_s1731784" name="Equation" r:id="rId6" imgW="444500" imgH="203200" progId="Equation.DSMT4">
                  <p:embed/>
                </p:oleObj>
              </mc:Choice>
              <mc:Fallback>
                <p:oleObj name="Equation" r:id="rId6" imgW="444500" imgH="203200" progId="Equation.DSMT4">
                  <p:embed/>
                  <p:pic>
                    <p:nvPicPr>
                      <p:cNvPr id="0" name=""/>
                      <p:cNvPicPr>
                        <a:picLocks noChangeAspect="1" noChangeArrowheads="1"/>
                      </p:cNvPicPr>
                      <p:nvPr/>
                    </p:nvPicPr>
                    <p:blipFill>
                      <a:blip r:embed="rId7"/>
                      <a:srcRect/>
                      <a:stretch>
                        <a:fillRect/>
                      </a:stretch>
                    </p:blipFill>
                    <p:spPr bwMode="auto">
                      <a:xfrm>
                        <a:off x="1841500" y="1608138"/>
                        <a:ext cx="533400" cy="242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1345" name="Line 20"/>
          <p:cNvSpPr>
            <a:spLocks noChangeShapeType="1"/>
          </p:cNvSpPr>
          <p:nvPr/>
        </p:nvSpPr>
        <p:spPr bwMode="auto">
          <a:xfrm>
            <a:off x="6835140" y="1234440"/>
            <a:ext cx="0" cy="1577340"/>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41346" name="Line 21"/>
          <p:cNvSpPr>
            <a:spLocks noChangeShapeType="1"/>
          </p:cNvSpPr>
          <p:nvPr/>
        </p:nvSpPr>
        <p:spPr bwMode="auto">
          <a:xfrm>
            <a:off x="6560820" y="2674620"/>
            <a:ext cx="2537460" cy="0"/>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lIns="82296" tIns="41148" rIns="82296" bIns="41148" anchor="ctr"/>
          <a:lstStyle/>
          <a:p>
            <a:endParaRPr lang="en-US">
              <a:latin typeface="Times New Roman"/>
              <a:cs typeface="Times New Roman"/>
            </a:endParaRPr>
          </a:p>
        </p:txBody>
      </p:sp>
      <p:sp>
        <p:nvSpPr>
          <p:cNvPr id="141347" name="Rectangle 23"/>
          <p:cNvSpPr>
            <a:spLocks/>
          </p:cNvSpPr>
          <p:nvPr/>
        </p:nvSpPr>
        <p:spPr bwMode="auto">
          <a:xfrm>
            <a:off x="5052060" y="1097280"/>
            <a:ext cx="1508760" cy="3497580"/>
          </a:xfrm>
          <a:prstGeom prst="rect">
            <a:avLst/>
          </a:prstGeom>
          <a:solidFill>
            <a:schemeClr val="bg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nchor="ctr"/>
          <a:lstStyle/>
          <a:p>
            <a:endParaRPr lang="en-US">
              <a:latin typeface="Times New Roman"/>
              <a:cs typeface="Times New Roman"/>
            </a:endParaRPr>
          </a:p>
        </p:txBody>
      </p:sp>
      <p:sp>
        <p:nvSpPr>
          <p:cNvPr id="141348" name="Text Box 24"/>
          <p:cNvSpPr txBox="1">
            <a:spLocks/>
          </p:cNvSpPr>
          <p:nvPr/>
        </p:nvSpPr>
        <p:spPr bwMode="auto">
          <a:xfrm>
            <a:off x="1074420" y="3218974"/>
            <a:ext cx="2280786" cy="42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200">
                <a:solidFill>
                  <a:schemeClr val="accent1"/>
                </a:solidFill>
                <a:latin typeface="Times New Roman"/>
                <a:cs typeface="Times New Roman"/>
              </a:rPr>
              <a:t>translation motion</a:t>
            </a:r>
            <a:endParaRPr lang="en-US">
              <a:solidFill>
                <a:schemeClr val="accent1"/>
              </a:solidFill>
              <a:latin typeface="Times New Roman"/>
              <a:cs typeface="Times New Roman"/>
            </a:endParaRPr>
          </a:p>
        </p:txBody>
      </p:sp>
      <p:graphicFrame>
        <p:nvGraphicFramePr>
          <p:cNvPr id="55322" name="Object 4"/>
          <p:cNvGraphicFramePr>
            <a:graphicFrameLocks noChangeAspect="1"/>
          </p:cNvGraphicFramePr>
          <p:nvPr>
            <p:extLst>
              <p:ext uri="{D42A27DB-BD31-4B8C-83A1-F6EECF244321}">
                <p14:modId xmlns:p14="http://schemas.microsoft.com/office/powerpoint/2010/main" val="1555387312"/>
              </p:ext>
            </p:extLst>
          </p:nvPr>
        </p:nvGraphicFramePr>
        <p:xfrm>
          <a:off x="49213" y="3908425"/>
          <a:ext cx="2119312" cy="511175"/>
        </p:xfrm>
        <a:graphic>
          <a:graphicData uri="http://schemas.openxmlformats.org/presentationml/2006/ole">
            <mc:AlternateContent xmlns:mc="http://schemas.openxmlformats.org/markup-compatibility/2006">
              <mc:Choice xmlns:v="urn:schemas-microsoft-com:vml" Requires="v">
                <p:oleObj spid="_x0000_s1731785" name="Equation" r:id="rId8" imgW="1638300" imgH="393700" progId="Equation.DSMT4">
                  <p:embed/>
                </p:oleObj>
              </mc:Choice>
              <mc:Fallback>
                <p:oleObj name="Equation" r:id="rId8" imgW="1638300" imgH="393700" progId="Equation.DSMT4">
                  <p:embed/>
                  <p:pic>
                    <p:nvPicPr>
                      <p:cNvPr id="0" name=""/>
                      <p:cNvPicPr>
                        <a:picLocks noChangeAspect="1" noChangeArrowheads="1"/>
                      </p:cNvPicPr>
                      <p:nvPr/>
                    </p:nvPicPr>
                    <p:blipFill>
                      <a:blip r:embed="rId9"/>
                      <a:srcRect/>
                      <a:stretch>
                        <a:fillRect/>
                      </a:stretch>
                    </p:blipFill>
                    <p:spPr bwMode="auto">
                      <a:xfrm>
                        <a:off x="49213" y="3908425"/>
                        <a:ext cx="2119312" cy="511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41349" name="Group 32"/>
          <p:cNvGrpSpPr>
            <a:grpSpLocks/>
          </p:cNvGrpSpPr>
          <p:nvPr/>
        </p:nvGrpSpPr>
        <p:grpSpPr bwMode="auto">
          <a:xfrm>
            <a:off x="6835140" y="1165860"/>
            <a:ext cx="1645920" cy="1531620"/>
            <a:chOff x="3792" y="816"/>
            <a:chExt cx="1152" cy="1072"/>
          </a:xfrm>
        </p:grpSpPr>
        <p:sp>
          <p:nvSpPr>
            <p:cNvPr id="141366" name="Line 33"/>
            <p:cNvSpPr>
              <a:spLocks noChangeShapeType="1"/>
            </p:cNvSpPr>
            <p:nvPr/>
          </p:nvSpPr>
          <p:spPr bwMode="auto">
            <a:xfrm flipV="1">
              <a:off x="3792" y="1392"/>
              <a:ext cx="1104" cy="480"/>
            </a:xfrm>
            <a:prstGeom prst="line">
              <a:avLst/>
            </a:prstGeom>
            <a:noFill/>
            <a:ln w="19050">
              <a:solidFill>
                <a:srgbClr val="00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41367" name="Line 34"/>
            <p:cNvSpPr>
              <a:spLocks noChangeShapeType="1"/>
            </p:cNvSpPr>
            <p:nvPr/>
          </p:nvSpPr>
          <p:spPr bwMode="auto">
            <a:xfrm flipV="1">
              <a:off x="3792" y="864"/>
              <a:ext cx="624" cy="1008"/>
            </a:xfrm>
            <a:prstGeom prst="line">
              <a:avLst/>
            </a:prstGeom>
            <a:noFill/>
            <a:ln w="19050">
              <a:solidFill>
                <a:srgbClr val="00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latin typeface="Times New Roman"/>
                <a:cs typeface="Times New Roman"/>
              </a:endParaRPr>
            </a:p>
          </p:txBody>
        </p:sp>
        <p:sp>
          <p:nvSpPr>
            <p:cNvPr id="141368" name="Freeform 35"/>
            <p:cNvSpPr>
              <a:spLocks/>
            </p:cNvSpPr>
            <p:nvPr/>
          </p:nvSpPr>
          <p:spPr bwMode="auto">
            <a:xfrm>
              <a:off x="3984" y="1776"/>
              <a:ext cx="56" cy="96"/>
            </a:xfrm>
            <a:custGeom>
              <a:avLst/>
              <a:gdLst>
                <a:gd name="T0" fmla="*/ 0 w 56"/>
                <a:gd name="T1" fmla="*/ 0 h 96"/>
                <a:gd name="T2" fmla="*/ 48 w 56"/>
                <a:gd name="T3" fmla="*/ 48 h 96"/>
                <a:gd name="T4" fmla="*/ 48 w 56"/>
                <a:gd name="T5" fmla="*/ 96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0"/>
                  </a:moveTo>
                  <a:cubicBezTo>
                    <a:pt x="20" y="16"/>
                    <a:pt x="40" y="32"/>
                    <a:pt x="48" y="48"/>
                  </a:cubicBezTo>
                  <a:cubicBezTo>
                    <a:pt x="56" y="64"/>
                    <a:pt x="52" y="80"/>
                    <a:pt x="48" y="96"/>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Times New Roman"/>
                <a:cs typeface="Times New Roman"/>
              </a:endParaRPr>
            </a:p>
          </p:txBody>
        </p:sp>
        <p:graphicFrame>
          <p:nvGraphicFramePr>
            <p:cNvPr id="141317" name="Object 5"/>
            <p:cNvGraphicFramePr>
              <a:graphicFrameLocks noChangeAspect="1"/>
            </p:cNvGraphicFramePr>
            <p:nvPr/>
          </p:nvGraphicFramePr>
          <p:xfrm>
            <a:off x="4080" y="1728"/>
            <a:ext cx="117" cy="144"/>
          </p:xfrm>
          <a:graphic>
            <a:graphicData uri="http://schemas.openxmlformats.org/presentationml/2006/ole">
              <mc:AlternateContent xmlns:mc="http://schemas.openxmlformats.org/markup-compatibility/2006">
                <mc:Choice xmlns:v="urn:schemas-microsoft-com:vml" Requires="v">
                  <p:oleObj spid="_x0000_s1731786" name="Equation" r:id="rId10" imgW="165100" imgH="203200" progId="Equation.DSMT4">
                    <p:embed/>
                  </p:oleObj>
                </mc:Choice>
                <mc:Fallback>
                  <p:oleObj name="Equation" r:id="rId10" imgW="165100" imgH="203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0" y="1728"/>
                          <a:ext cx="117" cy="1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1369" name="Freeform 37"/>
            <p:cNvSpPr>
              <a:spLocks/>
            </p:cNvSpPr>
            <p:nvPr/>
          </p:nvSpPr>
          <p:spPr bwMode="auto">
            <a:xfrm>
              <a:off x="4040" y="1456"/>
              <a:ext cx="260" cy="432"/>
            </a:xfrm>
            <a:custGeom>
              <a:avLst/>
              <a:gdLst>
                <a:gd name="T0" fmla="*/ 0 w 260"/>
                <a:gd name="T1" fmla="*/ 0 h 432"/>
                <a:gd name="T2" fmla="*/ 72 w 260"/>
                <a:gd name="T3" fmla="*/ 32 h 432"/>
                <a:gd name="T4" fmla="*/ 92 w 260"/>
                <a:gd name="T5" fmla="*/ 60 h 432"/>
                <a:gd name="T6" fmla="*/ 140 w 260"/>
                <a:gd name="T7" fmla="*/ 96 h 432"/>
                <a:gd name="T8" fmla="*/ 176 w 260"/>
                <a:gd name="T9" fmla="*/ 140 h 432"/>
                <a:gd name="T10" fmla="*/ 224 w 260"/>
                <a:gd name="T11" fmla="*/ 232 h 432"/>
                <a:gd name="T12" fmla="*/ 248 w 260"/>
                <a:gd name="T13" fmla="*/ 288 h 432"/>
                <a:gd name="T14" fmla="*/ 260 w 260"/>
                <a:gd name="T15" fmla="*/ 432 h 432"/>
                <a:gd name="T16" fmla="*/ 0 60000 65536"/>
                <a:gd name="T17" fmla="*/ 0 60000 65536"/>
                <a:gd name="T18" fmla="*/ 0 60000 65536"/>
                <a:gd name="T19" fmla="*/ 0 60000 65536"/>
                <a:gd name="T20" fmla="*/ 0 60000 65536"/>
                <a:gd name="T21" fmla="*/ 0 60000 65536"/>
                <a:gd name="T22" fmla="*/ 0 60000 65536"/>
                <a:gd name="T23" fmla="*/ 0 60000 65536"/>
                <a:gd name="T24" fmla="*/ 0 w 260"/>
                <a:gd name="T25" fmla="*/ 0 h 432"/>
                <a:gd name="T26" fmla="*/ 260 w 260"/>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0" h="432">
                  <a:moveTo>
                    <a:pt x="0" y="0"/>
                  </a:moveTo>
                  <a:cubicBezTo>
                    <a:pt x="25" y="10"/>
                    <a:pt x="47" y="19"/>
                    <a:pt x="72" y="32"/>
                  </a:cubicBezTo>
                  <a:cubicBezTo>
                    <a:pt x="75" y="37"/>
                    <a:pt x="87" y="56"/>
                    <a:pt x="92" y="60"/>
                  </a:cubicBezTo>
                  <a:cubicBezTo>
                    <a:pt x="107" y="73"/>
                    <a:pt x="127" y="79"/>
                    <a:pt x="140" y="96"/>
                  </a:cubicBezTo>
                  <a:cubicBezTo>
                    <a:pt x="154" y="114"/>
                    <a:pt x="157" y="127"/>
                    <a:pt x="176" y="140"/>
                  </a:cubicBezTo>
                  <a:cubicBezTo>
                    <a:pt x="183" y="163"/>
                    <a:pt x="204" y="218"/>
                    <a:pt x="224" y="232"/>
                  </a:cubicBezTo>
                  <a:cubicBezTo>
                    <a:pt x="229" y="253"/>
                    <a:pt x="238" y="268"/>
                    <a:pt x="248" y="288"/>
                  </a:cubicBezTo>
                  <a:cubicBezTo>
                    <a:pt x="252" y="335"/>
                    <a:pt x="260" y="383"/>
                    <a:pt x="260" y="432"/>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Times New Roman"/>
                <a:cs typeface="Times New Roman"/>
              </a:endParaRPr>
            </a:p>
          </p:txBody>
        </p:sp>
        <p:graphicFrame>
          <p:nvGraphicFramePr>
            <p:cNvPr id="141318" name="Object 6"/>
            <p:cNvGraphicFramePr>
              <a:graphicFrameLocks noChangeAspect="1"/>
            </p:cNvGraphicFramePr>
            <p:nvPr/>
          </p:nvGraphicFramePr>
          <p:xfrm>
            <a:off x="4268" y="1536"/>
            <a:ext cx="126" cy="144"/>
          </p:xfrm>
          <a:graphic>
            <a:graphicData uri="http://schemas.openxmlformats.org/presentationml/2006/ole">
              <mc:AlternateContent xmlns:mc="http://schemas.openxmlformats.org/markup-compatibility/2006">
                <mc:Choice xmlns:v="urn:schemas-microsoft-com:vml" Requires="v">
                  <p:oleObj spid="_x0000_s1731787" name="Equation" r:id="rId12" imgW="177800" imgH="203200" progId="Equation.DSMT4">
                    <p:embed/>
                  </p:oleObj>
                </mc:Choice>
                <mc:Fallback>
                  <p:oleObj name="Equation" r:id="rId12" imgW="177800" imgH="203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68" y="1536"/>
                          <a:ext cx="126" cy="1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1370" name="AutoShape 39"/>
            <p:cNvSpPr>
              <a:spLocks/>
            </p:cNvSpPr>
            <p:nvPr/>
          </p:nvSpPr>
          <p:spPr bwMode="auto">
            <a:xfrm>
              <a:off x="4368" y="816"/>
              <a:ext cx="96" cy="96"/>
            </a:xfrm>
            <a:custGeom>
              <a:avLst/>
              <a:gdLst>
                <a:gd name="T0" fmla="*/ 48 w 21600"/>
                <a:gd name="T1" fmla="*/ 0 h 21600"/>
                <a:gd name="T2" fmla="*/ 14 w 21600"/>
                <a:gd name="T3" fmla="*/ 14 h 21600"/>
                <a:gd name="T4" fmla="*/ 0 w 21600"/>
                <a:gd name="T5" fmla="*/ 48 h 21600"/>
                <a:gd name="T6" fmla="*/ 14 w 21600"/>
                <a:gd name="T7" fmla="*/ 82 h 21600"/>
                <a:gd name="T8" fmla="*/ 48 w 21600"/>
                <a:gd name="T9" fmla="*/ 96 h 21600"/>
                <a:gd name="T10" fmla="*/ 82 w 21600"/>
                <a:gd name="T11" fmla="*/ 82 h 21600"/>
                <a:gd name="T12" fmla="*/ 96 w 21600"/>
                <a:gd name="T13" fmla="*/ 48 h 21600"/>
                <a:gd name="T14" fmla="*/ 82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25400">
              <a:solidFill>
                <a:schemeClr val="hlink"/>
              </a:solidFill>
              <a:round/>
              <a:headEnd/>
              <a:tailEnd/>
            </a:ln>
          </p:spPr>
          <p:txBody>
            <a:bodyPr wrap="none" anchor="ctr"/>
            <a:lstStyle/>
            <a:p>
              <a:endParaRPr lang="en-US">
                <a:latin typeface="Times New Roman"/>
                <a:cs typeface="Times New Roman"/>
              </a:endParaRPr>
            </a:p>
          </p:txBody>
        </p:sp>
        <p:sp>
          <p:nvSpPr>
            <p:cNvPr id="141371" name="AutoShape 40"/>
            <p:cNvSpPr>
              <a:spLocks/>
            </p:cNvSpPr>
            <p:nvPr/>
          </p:nvSpPr>
          <p:spPr bwMode="auto">
            <a:xfrm>
              <a:off x="4848" y="1344"/>
              <a:ext cx="96" cy="96"/>
            </a:xfrm>
            <a:custGeom>
              <a:avLst/>
              <a:gdLst>
                <a:gd name="T0" fmla="*/ 48 w 21600"/>
                <a:gd name="T1" fmla="*/ 0 h 21600"/>
                <a:gd name="T2" fmla="*/ 14 w 21600"/>
                <a:gd name="T3" fmla="*/ 14 h 21600"/>
                <a:gd name="T4" fmla="*/ 0 w 21600"/>
                <a:gd name="T5" fmla="*/ 48 h 21600"/>
                <a:gd name="T6" fmla="*/ 14 w 21600"/>
                <a:gd name="T7" fmla="*/ 82 h 21600"/>
                <a:gd name="T8" fmla="*/ 48 w 21600"/>
                <a:gd name="T9" fmla="*/ 96 h 21600"/>
                <a:gd name="T10" fmla="*/ 82 w 21600"/>
                <a:gd name="T11" fmla="*/ 82 h 21600"/>
                <a:gd name="T12" fmla="*/ 96 w 21600"/>
                <a:gd name="T13" fmla="*/ 48 h 21600"/>
                <a:gd name="T14" fmla="*/ 82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25400">
              <a:solidFill>
                <a:schemeClr val="hlink"/>
              </a:solidFill>
              <a:round/>
              <a:headEnd/>
              <a:tailEnd/>
            </a:ln>
          </p:spPr>
          <p:txBody>
            <a:bodyPr wrap="none" anchor="ctr"/>
            <a:lstStyle/>
            <a:p>
              <a:endParaRPr lang="en-US">
                <a:latin typeface="Times New Roman"/>
                <a:cs typeface="Times New Roman"/>
              </a:endParaRPr>
            </a:p>
          </p:txBody>
        </p:sp>
        <p:sp>
          <p:nvSpPr>
            <p:cNvPr id="141372" name="Freeform 41"/>
            <p:cNvSpPr>
              <a:spLocks/>
            </p:cNvSpPr>
            <p:nvPr/>
          </p:nvSpPr>
          <p:spPr bwMode="auto">
            <a:xfrm>
              <a:off x="4240" y="1160"/>
              <a:ext cx="332" cy="372"/>
            </a:xfrm>
            <a:custGeom>
              <a:avLst/>
              <a:gdLst>
                <a:gd name="T0" fmla="*/ 0 w 332"/>
                <a:gd name="T1" fmla="*/ 0 h 372"/>
                <a:gd name="T2" fmla="*/ 48 w 332"/>
                <a:gd name="T3" fmla="*/ 20 h 372"/>
                <a:gd name="T4" fmla="*/ 108 w 332"/>
                <a:gd name="T5" fmla="*/ 64 h 372"/>
                <a:gd name="T6" fmla="*/ 148 w 332"/>
                <a:gd name="T7" fmla="*/ 96 h 372"/>
                <a:gd name="T8" fmla="*/ 176 w 332"/>
                <a:gd name="T9" fmla="*/ 128 h 372"/>
                <a:gd name="T10" fmla="*/ 220 w 332"/>
                <a:gd name="T11" fmla="*/ 188 h 372"/>
                <a:gd name="T12" fmla="*/ 248 w 332"/>
                <a:gd name="T13" fmla="*/ 236 h 372"/>
                <a:gd name="T14" fmla="*/ 280 w 332"/>
                <a:gd name="T15" fmla="*/ 276 h 372"/>
                <a:gd name="T16" fmla="*/ 332 w 332"/>
                <a:gd name="T17" fmla="*/ 372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2"/>
                <a:gd name="T28" fmla="*/ 0 h 372"/>
                <a:gd name="T29" fmla="*/ 332 w 332"/>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2" h="372">
                  <a:moveTo>
                    <a:pt x="0" y="0"/>
                  </a:moveTo>
                  <a:cubicBezTo>
                    <a:pt x="16" y="5"/>
                    <a:pt x="34" y="8"/>
                    <a:pt x="48" y="20"/>
                  </a:cubicBezTo>
                  <a:cubicBezTo>
                    <a:pt x="65" y="34"/>
                    <a:pt x="86" y="56"/>
                    <a:pt x="108" y="64"/>
                  </a:cubicBezTo>
                  <a:cubicBezTo>
                    <a:pt x="121" y="73"/>
                    <a:pt x="137" y="82"/>
                    <a:pt x="148" y="96"/>
                  </a:cubicBezTo>
                  <a:cubicBezTo>
                    <a:pt x="173" y="128"/>
                    <a:pt x="152" y="112"/>
                    <a:pt x="176" y="128"/>
                  </a:cubicBezTo>
                  <a:cubicBezTo>
                    <a:pt x="183" y="149"/>
                    <a:pt x="201" y="175"/>
                    <a:pt x="220" y="188"/>
                  </a:cubicBezTo>
                  <a:cubicBezTo>
                    <a:pt x="227" y="209"/>
                    <a:pt x="228" y="222"/>
                    <a:pt x="248" y="236"/>
                  </a:cubicBezTo>
                  <a:cubicBezTo>
                    <a:pt x="252" y="248"/>
                    <a:pt x="269" y="268"/>
                    <a:pt x="280" y="276"/>
                  </a:cubicBezTo>
                  <a:cubicBezTo>
                    <a:pt x="288" y="309"/>
                    <a:pt x="307" y="347"/>
                    <a:pt x="332" y="372"/>
                  </a:cubicBez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Times New Roman"/>
                <a:cs typeface="Times New Roman"/>
              </a:endParaRPr>
            </a:p>
          </p:txBody>
        </p:sp>
        <p:graphicFrame>
          <p:nvGraphicFramePr>
            <p:cNvPr id="141319" name="Object 7"/>
            <p:cNvGraphicFramePr>
              <a:graphicFrameLocks noChangeAspect="1"/>
            </p:cNvGraphicFramePr>
            <p:nvPr/>
          </p:nvGraphicFramePr>
          <p:xfrm>
            <a:off x="4416" y="1152"/>
            <a:ext cx="301" cy="138"/>
          </p:xfrm>
          <a:graphic>
            <a:graphicData uri="http://schemas.openxmlformats.org/presentationml/2006/ole">
              <mc:AlternateContent xmlns:mc="http://schemas.openxmlformats.org/markup-compatibility/2006">
                <mc:Choice xmlns:v="urn:schemas-microsoft-com:vml" Requires="v">
                  <p:oleObj spid="_x0000_s1731788" name="Equation" r:id="rId14" imgW="444500" imgH="203200" progId="Equation.DSMT4">
                    <p:embed/>
                  </p:oleObj>
                </mc:Choice>
                <mc:Fallback>
                  <p:oleObj name="Equation" r:id="rId14" imgW="444500" imgH="203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16" y="1152"/>
                          <a:ext cx="301" cy="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141350" name="Freeform 47"/>
          <p:cNvSpPr>
            <a:spLocks/>
          </p:cNvSpPr>
          <p:nvPr/>
        </p:nvSpPr>
        <p:spPr bwMode="auto">
          <a:xfrm rot="-218806">
            <a:off x="4434840" y="3574733"/>
            <a:ext cx="370047" cy="2526030"/>
          </a:xfrm>
          <a:custGeom>
            <a:avLst/>
            <a:gdLst>
              <a:gd name="T0" fmla="*/ 91 w 259"/>
              <a:gd name="T1" fmla="*/ 0 h 1768"/>
              <a:gd name="T2" fmla="*/ 27 w 259"/>
              <a:gd name="T3" fmla="*/ 160 h 1768"/>
              <a:gd name="T4" fmla="*/ 59 w 259"/>
              <a:gd name="T5" fmla="*/ 264 h 1768"/>
              <a:gd name="T6" fmla="*/ 99 w 259"/>
              <a:gd name="T7" fmla="*/ 280 h 1768"/>
              <a:gd name="T8" fmla="*/ 155 w 259"/>
              <a:gd name="T9" fmla="*/ 336 h 1768"/>
              <a:gd name="T10" fmla="*/ 107 w 259"/>
              <a:gd name="T11" fmla="*/ 448 h 1768"/>
              <a:gd name="T12" fmla="*/ 3 w 259"/>
              <a:gd name="T13" fmla="*/ 560 h 1768"/>
              <a:gd name="T14" fmla="*/ 155 w 259"/>
              <a:gd name="T15" fmla="*/ 696 h 1768"/>
              <a:gd name="T16" fmla="*/ 131 w 259"/>
              <a:gd name="T17" fmla="*/ 936 h 1768"/>
              <a:gd name="T18" fmla="*/ 187 w 259"/>
              <a:gd name="T19" fmla="*/ 1200 h 1768"/>
              <a:gd name="T20" fmla="*/ 179 w 259"/>
              <a:gd name="T21" fmla="*/ 1304 h 1768"/>
              <a:gd name="T22" fmla="*/ 131 w 259"/>
              <a:gd name="T23" fmla="*/ 1352 h 1768"/>
              <a:gd name="T24" fmla="*/ 99 w 259"/>
              <a:gd name="T25" fmla="*/ 1432 h 1768"/>
              <a:gd name="T26" fmla="*/ 235 w 259"/>
              <a:gd name="T27" fmla="*/ 1512 h 1768"/>
              <a:gd name="T28" fmla="*/ 259 w 259"/>
              <a:gd name="T29" fmla="*/ 1560 h 1768"/>
              <a:gd name="T30" fmla="*/ 219 w 259"/>
              <a:gd name="T31" fmla="*/ 1712 h 1768"/>
              <a:gd name="T32" fmla="*/ 131 w 259"/>
              <a:gd name="T33" fmla="*/ 1768 h 1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768"/>
              <a:gd name="T53" fmla="*/ 259 w 259"/>
              <a:gd name="T54" fmla="*/ 1768 h 1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768">
                <a:moveTo>
                  <a:pt x="91" y="0"/>
                </a:moveTo>
                <a:cubicBezTo>
                  <a:pt x="80" y="59"/>
                  <a:pt x="80" y="124"/>
                  <a:pt x="27" y="160"/>
                </a:cubicBezTo>
                <a:cubicBezTo>
                  <a:pt x="8" y="215"/>
                  <a:pt x="0" y="228"/>
                  <a:pt x="59" y="264"/>
                </a:cubicBezTo>
                <a:cubicBezTo>
                  <a:pt x="71" y="271"/>
                  <a:pt x="85" y="274"/>
                  <a:pt x="99" y="280"/>
                </a:cubicBezTo>
                <a:cubicBezTo>
                  <a:pt x="127" y="308"/>
                  <a:pt x="119" y="324"/>
                  <a:pt x="155" y="336"/>
                </a:cubicBezTo>
                <a:cubicBezTo>
                  <a:pt x="147" y="399"/>
                  <a:pt x="155" y="415"/>
                  <a:pt x="107" y="448"/>
                </a:cubicBezTo>
                <a:cubicBezTo>
                  <a:pt x="90" y="498"/>
                  <a:pt x="46" y="531"/>
                  <a:pt x="3" y="560"/>
                </a:cubicBezTo>
                <a:cubicBezTo>
                  <a:pt x="22" y="619"/>
                  <a:pt x="112" y="639"/>
                  <a:pt x="155" y="696"/>
                </a:cubicBezTo>
                <a:cubicBezTo>
                  <a:pt x="179" y="770"/>
                  <a:pt x="175" y="869"/>
                  <a:pt x="131" y="936"/>
                </a:cubicBezTo>
                <a:cubicBezTo>
                  <a:pt x="107" y="1029"/>
                  <a:pt x="97" y="1140"/>
                  <a:pt x="187" y="1200"/>
                </a:cubicBezTo>
                <a:cubicBezTo>
                  <a:pt x="193" y="1242"/>
                  <a:pt x="204" y="1265"/>
                  <a:pt x="179" y="1304"/>
                </a:cubicBezTo>
                <a:cubicBezTo>
                  <a:pt x="166" y="1322"/>
                  <a:pt x="131" y="1352"/>
                  <a:pt x="131" y="1352"/>
                </a:cubicBezTo>
                <a:cubicBezTo>
                  <a:pt x="121" y="1379"/>
                  <a:pt x="108" y="1404"/>
                  <a:pt x="99" y="1432"/>
                </a:cubicBezTo>
                <a:cubicBezTo>
                  <a:pt x="130" y="1478"/>
                  <a:pt x="183" y="1494"/>
                  <a:pt x="235" y="1512"/>
                </a:cubicBezTo>
                <a:cubicBezTo>
                  <a:pt x="243" y="1524"/>
                  <a:pt x="259" y="1543"/>
                  <a:pt x="259" y="1560"/>
                </a:cubicBezTo>
                <a:cubicBezTo>
                  <a:pt x="259" y="1600"/>
                  <a:pt x="251" y="1679"/>
                  <a:pt x="219" y="1712"/>
                </a:cubicBezTo>
                <a:cubicBezTo>
                  <a:pt x="194" y="1736"/>
                  <a:pt x="156" y="1742"/>
                  <a:pt x="131" y="1768"/>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latin typeface="Times New Roman"/>
              <a:cs typeface="Times New Roman"/>
            </a:endParaRPr>
          </a:p>
        </p:txBody>
      </p:sp>
      <p:graphicFrame>
        <p:nvGraphicFramePr>
          <p:cNvPr id="141320" name="Object 8"/>
          <p:cNvGraphicFramePr>
            <a:graphicFrameLocks noChangeAspect="1"/>
          </p:cNvGraphicFramePr>
          <p:nvPr>
            <p:extLst>
              <p:ext uri="{D42A27DB-BD31-4B8C-83A1-F6EECF244321}">
                <p14:modId xmlns:p14="http://schemas.microsoft.com/office/powerpoint/2010/main" val="4191255295"/>
              </p:ext>
            </p:extLst>
          </p:nvPr>
        </p:nvGraphicFramePr>
        <p:xfrm>
          <a:off x="2265680" y="1371600"/>
          <a:ext cx="182880" cy="244317"/>
        </p:xfrm>
        <a:graphic>
          <a:graphicData uri="http://schemas.openxmlformats.org/presentationml/2006/ole">
            <mc:AlternateContent xmlns:mc="http://schemas.openxmlformats.org/markup-compatibility/2006">
              <mc:Choice xmlns:v="urn:schemas-microsoft-com:vml" Requires="v">
                <p:oleObj spid="_x0000_s1731789" name="Equation" r:id="rId16" imgW="152400" imgH="203200" progId="Equation.DSMT4">
                  <p:embed/>
                </p:oleObj>
              </mc:Choice>
              <mc:Fallback>
                <p:oleObj name="Equation" r:id="rId16" imgW="152400" imgH="203200" progId="Equation.DSMT4">
                  <p:embed/>
                  <p:pic>
                    <p:nvPicPr>
                      <p:cNvPr id="0" name=""/>
                      <p:cNvPicPr>
                        <a:picLocks noChangeAspect="1" noChangeArrowheads="1"/>
                      </p:cNvPicPr>
                      <p:nvPr/>
                    </p:nvPicPr>
                    <p:blipFill>
                      <a:blip r:embed="rId17"/>
                      <a:srcRect/>
                      <a:stretch>
                        <a:fillRect/>
                      </a:stretch>
                    </p:blipFill>
                    <p:spPr bwMode="auto">
                      <a:xfrm>
                        <a:off x="2265680" y="1371600"/>
                        <a:ext cx="182880" cy="2443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41351" name="Group 46"/>
          <p:cNvGrpSpPr>
            <a:grpSpLocks/>
          </p:cNvGrpSpPr>
          <p:nvPr/>
        </p:nvGrpSpPr>
        <p:grpSpPr bwMode="auto">
          <a:xfrm>
            <a:off x="2994660" y="1294448"/>
            <a:ext cx="3096578" cy="831533"/>
            <a:chOff x="3784600" y="2362200"/>
            <a:chExt cx="3440640" cy="923330"/>
          </a:xfrm>
        </p:grpSpPr>
        <p:sp>
          <p:nvSpPr>
            <p:cNvPr id="141365" name="Text Box 16"/>
            <p:cNvSpPr txBox="1">
              <a:spLocks/>
            </p:cNvSpPr>
            <p:nvPr/>
          </p:nvSpPr>
          <p:spPr bwMode="auto">
            <a:xfrm>
              <a:off x="3784600" y="2362200"/>
              <a:ext cx="3352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chemeClr val="tx1"/>
                  </a:solidFill>
                  <a:latin typeface="Times New Roman"/>
                  <a:cs typeface="Times New Roman"/>
                </a:rPr>
                <a:t>body with initial angular velocity angularly accelerates between                     in time </a:t>
              </a:r>
              <a:r>
                <a:rPr lang="en-US" sz="1600" i="1" dirty="0">
                  <a:solidFill>
                    <a:srgbClr val="0000FF"/>
                  </a:solidFill>
                  <a:latin typeface="Times New Roman"/>
                  <a:cs typeface="Times New Roman"/>
                </a:rPr>
                <a:t>t</a:t>
              </a:r>
              <a:r>
                <a:rPr lang="en-US" sz="1600" dirty="0">
                  <a:solidFill>
                    <a:schemeClr val="tx1"/>
                  </a:solidFill>
                  <a:latin typeface="Times New Roman"/>
                  <a:cs typeface="Times New Roman"/>
                </a:rPr>
                <a:t> </a:t>
              </a:r>
            </a:p>
          </p:txBody>
        </p:sp>
        <p:graphicFrame>
          <p:nvGraphicFramePr>
            <p:cNvPr id="141321" name="Object 9"/>
            <p:cNvGraphicFramePr>
              <a:graphicFrameLocks noChangeAspect="1"/>
            </p:cNvGraphicFramePr>
            <p:nvPr>
              <p:extLst>
                <p:ext uri="{D42A27DB-BD31-4B8C-83A1-F6EECF244321}">
                  <p14:modId xmlns:p14="http://schemas.microsoft.com/office/powerpoint/2010/main" val="1803432246"/>
                </p:ext>
              </p:extLst>
            </p:nvPr>
          </p:nvGraphicFramePr>
          <p:xfrm>
            <a:off x="6650213" y="2714045"/>
            <a:ext cx="575027" cy="271464"/>
          </p:xfrm>
          <a:graphic>
            <a:graphicData uri="http://schemas.openxmlformats.org/presentationml/2006/ole">
              <mc:AlternateContent xmlns:mc="http://schemas.openxmlformats.org/markup-compatibility/2006">
                <mc:Choice xmlns:v="urn:schemas-microsoft-com:vml" Requires="v">
                  <p:oleObj spid="_x0000_s1731790" name="Equation" r:id="rId18" imgW="431800" imgH="203200" progId="Equation.DSMT4">
                    <p:embed/>
                  </p:oleObj>
                </mc:Choice>
                <mc:Fallback>
                  <p:oleObj name="Equation" r:id="rId18" imgW="431800" imgH="203200" progId="Equation.DSMT4">
                    <p:embed/>
                    <p:pic>
                      <p:nvPicPr>
                        <p:cNvPr id="0" name=""/>
                        <p:cNvPicPr>
                          <a:picLocks noChangeAspect="1" noChangeArrowheads="1"/>
                        </p:cNvPicPr>
                        <p:nvPr/>
                      </p:nvPicPr>
                      <p:blipFill>
                        <a:blip r:embed="rId19"/>
                        <a:srcRect/>
                        <a:stretch>
                          <a:fillRect/>
                        </a:stretch>
                      </p:blipFill>
                      <p:spPr bwMode="auto">
                        <a:xfrm>
                          <a:off x="6650213" y="2714045"/>
                          <a:ext cx="575027" cy="2714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1322" name="Object 10"/>
            <p:cNvGraphicFramePr>
              <a:graphicFrameLocks noChangeAspect="1"/>
            </p:cNvGraphicFramePr>
            <p:nvPr>
              <p:extLst>
                <p:ext uri="{D42A27DB-BD31-4B8C-83A1-F6EECF244321}">
                  <p14:modId xmlns:p14="http://schemas.microsoft.com/office/powerpoint/2010/main" val="3460105048"/>
                </p:ext>
              </p:extLst>
            </p:nvPr>
          </p:nvGraphicFramePr>
          <p:xfrm>
            <a:off x="6922205" y="2445451"/>
            <a:ext cx="254000" cy="271463"/>
          </p:xfrm>
          <a:graphic>
            <a:graphicData uri="http://schemas.openxmlformats.org/presentationml/2006/ole">
              <mc:AlternateContent xmlns:mc="http://schemas.openxmlformats.org/markup-compatibility/2006">
                <mc:Choice xmlns:v="urn:schemas-microsoft-com:vml" Requires="v">
                  <p:oleObj spid="_x0000_s1731791" name="Equation" r:id="rId20" imgW="190500" imgH="203200" progId="Equation.DSMT4">
                    <p:embed/>
                  </p:oleObj>
                </mc:Choice>
                <mc:Fallback>
                  <p:oleObj name="Equation" r:id="rId20" imgW="190500" imgH="203200" progId="Equation.DSMT4">
                    <p:embed/>
                    <p:pic>
                      <p:nvPicPr>
                        <p:cNvPr id="0" name=""/>
                        <p:cNvPicPr>
                          <a:picLocks noChangeAspect="1" noChangeArrowheads="1"/>
                        </p:cNvPicPr>
                        <p:nvPr/>
                      </p:nvPicPr>
                      <p:blipFill>
                        <a:blip r:embed="rId21"/>
                        <a:srcRect/>
                        <a:stretch>
                          <a:fillRect/>
                        </a:stretch>
                      </p:blipFill>
                      <p:spPr bwMode="auto">
                        <a:xfrm>
                          <a:off x="6922205" y="2445451"/>
                          <a:ext cx="254000" cy="271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141352" name="Rectangle 47"/>
          <p:cNvSpPr>
            <a:spLocks noChangeArrowheads="1"/>
          </p:cNvSpPr>
          <p:nvPr/>
        </p:nvSpPr>
        <p:spPr bwMode="auto">
          <a:xfrm>
            <a:off x="7932420" y="2948940"/>
            <a:ext cx="754380" cy="891540"/>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lIns="82296" tIns="41148" rIns="82296" bIns="41148"/>
          <a:lstStyle/>
          <a:p>
            <a:endParaRPr lang="en-US">
              <a:latin typeface="Times New Roman"/>
              <a:cs typeface="Times New Roman"/>
            </a:endParaRPr>
          </a:p>
        </p:txBody>
      </p:sp>
      <p:sp>
        <p:nvSpPr>
          <p:cNvPr id="141353" name="Text Box 25"/>
          <p:cNvSpPr txBox="1">
            <a:spLocks/>
          </p:cNvSpPr>
          <p:nvPr/>
        </p:nvSpPr>
        <p:spPr bwMode="auto">
          <a:xfrm>
            <a:off x="6355080" y="3223260"/>
            <a:ext cx="1887211" cy="42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200">
                <a:solidFill>
                  <a:schemeClr val="accent1"/>
                </a:solidFill>
                <a:latin typeface="Times New Roman"/>
                <a:cs typeface="Times New Roman"/>
              </a:rPr>
              <a:t>angular motion</a:t>
            </a:r>
            <a:endParaRPr lang="en-US">
              <a:solidFill>
                <a:schemeClr val="accent1"/>
              </a:solidFill>
              <a:latin typeface="Times New Roman"/>
              <a:cs typeface="Times New Roman"/>
            </a:endParaRPr>
          </a:p>
        </p:txBody>
      </p:sp>
      <p:graphicFrame>
        <p:nvGraphicFramePr>
          <p:cNvPr id="52" name="Object 13"/>
          <p:cNvGraphicFramePr>
            <a:graphicFrameLocks noChangeAspect="1"/>
          </p:cNvGraphicFramePr>
          <p:nvPr>
            <p:extLst>
              <p:ext uri="{D42A27DB-BD31-4B8C-83A1-F6EECF244321}">
                <p14:modId xmlns:p14="http://schemas.microsoft.com/office/powerpoint/2010/main" val="1755434029"/>
              </p:ext>
            </p:extLst>
          </p:nvPr>
        </p:nvGraphicFramePr>
        <p:xfrm>
          <a:off x="2587625" y="3908425"/>
          <a:ext cx="1839913" cy="514350"/>
        </p:xfrm>
        <a:graphic>
          <a:graphicData uri="http://schemas.openxmlformats.org/presentationml/2006/ole">
            <mc:AlternateContent xmlns:mc="http://schemas.openxmlformats.org/markup-compatibility/2006">
              <mc:Choice xmlns:v="urn:schemas-microsoft-com:vml" Requires="v">
                <p:oleObj spid="_x0000_s1731792" name="Equation" r:id="rId22" imgW="1409700" imgH="393700" progId="Equation.DSMT4">
                  <p:embed/>
                </p:oleObj>
              </mc:Choice>
              <mc:Fallback>
                <p:oleObj name="Equation" r:id="rId22" imgW="1409700" imgH="393700" progId="Equation.DSMT4">
                  <p:embed/>
                  <p:pic>
                    <p:nvPicPr>
                      <p:cNvPr id="0" name=""/>
                      <p:cNvPicPr>
                        <a:picLocks noChangeAspect="1" noChangeArrowheads="1"/>
                      </p:cNvPicPr>
                      <p:nvPr/>
                    </p:nvPicPr>
                    <p:blipFill>
                      <a:blip r:embed="rId23"/>
                      <a:srcRect/>
                      <a:stretch>
                        <a:fillRect/>
                      </a:stretch>
                    </p:blipFill>
                    <p:spPr bwMode="auto">
                      <a:xfrm>
                        <a:off x="2587625" y="3908425"/>
                        <a:ext cx="1839913" cy="514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1354" name="TextBox 55"/>
          <p:cNvSpPr txBox="1">
            <a:spLocks noChangeArrowheads="1"/>
          </p:cNvSpPr>
          <p:nvPr/>
        </p:nvSpPr>
        <p:spPr bwMode="auto">
          <a:xfrm>
            <a:off x="2171700" y="3987642"/>
            <a:ext cx="441484" cy="332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600">
                <a:latin typeface="Times New Roman"/>
                <a:cs typeface="Times New Roman"/>
              </a:rPr>
              <a:t>or</a:t>
            </a:r>
          </a:p>
        </p:txBody>
      </p:sp>
      <p:sp>
        <p:nvSpPr>
          <p:cNvPr id="141355" name="TextBox 57"/>
          <p:cNvSpPr txBox="1">
            <a:spLocks noChangeArrowheads="1"/>
          </p:cNvSpPr>
          <p:nvPr/>
        </p:nvSpPr>
        <p:spPr bwMode="auto">
          <a:xfrm>
            <a:off x="2171700" y="5465605"/>
            <a:ext cx="441484" cy="332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600" dirty="0">
                <a:latin typeface="Times New Roman"/>
                <a:cs typeface="Times New Roman"/>
              </a:rPr>
              <a:t>or</a:t>
            </a:r>
          </a:p>
        </p:txBody>
      </p:sp>
      <p:graphicFrame>
        <p:nvGraphicFramePr>
          <p:cNvPr id="141323" name="Object 11"/>
          <p:cNvGraphicFramePr>
            <a:graphicFrameLocks noChangeAspect="1"/>
          </p:cNvGraphicFramePr>
          <p:nvPr/>
        </p:nvGraphicFramePr>
        <p:xfrm>
          <a:off x="5060633" y="4737735"/>
          <a:ext cx="1273016" cy="284322"/>
        </p:xfrm>
        <a:graphic>
          <a:graphicData uri="http://schemas.openxmlformats.org/presentationml/2006/ole">
            <mc:AlternateContent xmlns:mc="http://schemas.openxmlformats.org/markup-compatibility/2006">
              <mc:Choice xmlns:v="urn:schemas-microsoft-com:vml" Requires="v">
                <p:oleObj spid="_x0000_s1731793" name="Equation" r:id="rId24" imgW="914400" imgH="203200" progId="Equation.DSMT4">
                  <p:embed/>
                </p:oleObj>
              </mc:Choice>
              <mc:Fallback>
                <p:oleObj name="Equation" r:id="rId24" imgW="914400" imgH="2032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60633" y="4737735"/>
                        <a:ext cx="1273016" cy="2843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1324" name="Object 12"/>
          <p:cNvGraphicFramePr>
            <a:graphicFrameLocks noChangeAspect="1"/>
          </p:cNvGraphicFramePr>
          <p:nvPr>
            <p:extLst>
              <p:ext uri="{D42A27DB-BD31-4B8C-83A1-F6EECF244321}">
                <p14:modId xmlns:p14="http://schemas.microsoft.com/office/powerpoint/2010/main" val="3466791647"/>
              </p:ext>
            </p:extLst>
          </p:nvPr>
        </p:nvGraphicFramePr>
        <p:xfrm>
          <a:off x="4870450" y="5427663"/>
          <a:ext cx="1733550" cy="336550"/>
        </p:xfrm>
        <a:graphic>
          <a:graphicData uri="http://schemas.openxmlformats.org/presentationml/2006/ole">
            <mc:AlternateContent xmlns:mc="http://schemas.openxmlformats.org/markup-compatibility/2006">
              <mc:Choice xmlns:v="urn:schemas-microsoft-com:vml" Requires="v">
                <p:oleObj spid="_x0000_s1731794" name="Equation" r:id="rId26" imgW="1244600" imgH="241300" progId="Equation.DSMT4">
                  <p:embed/>
                </p:oleObj>
              </mc:Choice>
              <mc:Fallback>
                <p:oleObj name="Equation" r:id="rId26" imgW="1244600" imgH="241300" progId="Equation.DSMT4">
                  <p:embed/>
                  <p:pic>
                    <p:nvPicPr>
                      <p:cNvPr id="0" name=""/>
                      <p:cNvPicPr>
                        <a:picLocks noChangeAspect="1" noChangeArrowheads="1"/>
                      </p:cNvPicPr>
                      <p:nvPr/>
                    </p:nvPicPr>
                    <p:blipFill>
                      <a:blip r:embed="rId27"/>
                      <a:srcRect/>
                      <a:stretch>
                        <a:fillRect/>
                      </a:stretch>
                    </p:blipFill>
                    <p:spPr bwMode="auto">
                      <a:xfrm>
                        <a:off x="4870450" y="5427663"/>
                        <a:ext cx="173355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1326" name="Object 14"/>
          <p:cNvGraphicFramePr>
            <a:graphicFrameLocks noChangeAspect="1"/>
          </p:cNvGraphicFramePr>
          <p:nvPr/>
        </p:nvGraphicFramePr>
        <p:xfrm>
          <a:off x="7402354" y="4594860"/>
          <a:ext cx="1114425" cy="551498"/>
        </p:xfrm>
        <a:graphic>
          <a:graphicData uri="http://schemas.openxmlformats.org/presentationml/2006/ole">
            <mc:AlternateContent xmlns:mc="http://schemas.openxmlformats.org/markup-compatibility/2006">
              <mc:Choice xmlns:v="urn:schemas-microsoft-com:vml" Requires="v">
                <p:oleObj spid="_x0000_s1731795" name="Equation" r:id="rId28" imgW="800100" imgH="393700" progId="Equation.DSMT4">
                  <p:embed/>
                </p:oleObj>
              </mc:Choice>
              <mc:Fallback>
                <p:oleObj name="Equation" r:id="rId28" imgW="800100" imgH="39370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402354" y="4594860"/>
                        <a:ext cx="1114425" cy="55149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1364" name="TextBox 56"/>
          <p:cNvSpPr txBox="1">
            <a:spLocks noChangeArrowheads="1"/>
          </p:cNvSpPr>
          <p:nvPr/>
        </p:nvSpPr>
        <p:spPr bwMode="auto">
          <a:xfrm>
            <a:off x="6630829" y="4679656"/>
            <a:ext cx="44134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600">
                <a:latin typeface="Times New Roman"/>
                <a:cs typeface="Times New Roman"/>
              </a:rPr>
              <a:t>or</a:t>
            </a:r>
          </a:p>
        </p:txBody>
      </p:sp>
      <p:graphicFrame>
        <p:nvGraphicFramePr>
          <p:cNvPr id="141327" name="Object 15"/>
          <p:cNvGraphicFramePr>
            <a:graphicFrameLocks noChangeAspect="1"/>
          </p:cNvGraphicFramePr>
          <p:nvPr>
            <p:extLst>
              <p:ext uri="{D42A27DB-BD31-4B8C-83A1-F6EECF244321}">
                <p14:modId xmlns:p14="http://schemas.microsoft.com/office/powerpoint/2010/main" val="3085770648"/>
              </p:ext>
            </p:extLst>
          </p:nvPr>
        </p:nvGraphicFramePr>
        <p:xfrm>
          <a:off x="7094538" y="5427663"/>
          <a:ext cx="2049462" cy="336550"/>
        </p:xfrm>
        <a:graphic>
          <a:graphicData uri="http://schemas.openxmlformats.org/presentationml/2006/ole">
            <mc:AlternateContent xmlns:mc="http://schemas.openxmlformats.org/markup-compatibility/2006">
              <mc:Choice xmlns:v="urn:schemas-microsoft-com:vml" Requires="v">
                <p:oleObj spid="_x0000_s1731796" name="Equation" r:id="rId30" imgW="1473200" imgH="241300" progId="Equation.DSMT4">
                  <p:embed/>
                </p:oleObj>
              </mc:Choice>
              <mc:Fallback>
                <p:oleObj name="Equation" r:id="rId30" imgW="1473200" imgH="241300" progId="Equation.DSMT4">
                  <p:embed/>
                  <p:pic>
                    <p:nvPicPr>
                      <p:cNvPr id="0" name=""/>
                      <p:cNvPicPr>
                        <a:picLocks noChangeAspect="1" noChangeArrowheads="1"/>
                      </p:cNvPicPr>
                      <p:nvPr/>
                    </p:nvPicPr>
                    <p:blipFill>
                      <a:blip r:embed="rId31"/>
                      <a:srcRect/>
                      <a:stretch>
                        <a:fillRect/>
                      </a:stretch>
                    </p:blipFill>
                    <p:spPr bwMode="auto">
                      <a:xfrm>
                        <a:off x="7094538" y="5427663"/>
                        <a:ext cx="2049462"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0" name="Object 16"/>
          <p:cNvGraphicFramePr>
            <a:graphicFrameLocks noChangeAspect="1"/>
          </p:cNvGraphicFramePr>
          <p:nvPr>
            <p:extLst>
              <p:ext uri="{D42A27DB-BD31-4B8C-83A1-F6EECF244321}">
                <p14:modId xmlns:p14="http://schemas.microsoft.com/office/powerpoint/2010/main" val="1192061945"/>
              </p:ext>
            </p:extLst>
          </p:nvPr>
        </p:nvGraphicFramePr>
        <p:xfrm>
          <a:off x="4732338" y="3902075"/>
          <a:ext cx="2144712" cy="500063"/>
        </p:xfrm>
        <a:graphic>
          <a:graphicData uri="http://schemas.openxmlformats.org/presentationml/2006/ole">
            <mc:AlternateContent xmlns:mc="http://schemas.openxmlformats.org/markup-compatibility/2006">
              <mc:Choice xmlns:v="urn:schemas-microsoft-com:vml" Requires="v">
                <p:oleObj spid="_x0000_s1731797" name="Equation" r:id="rId32" imgW="1689100" imgH="393700" progId="Equation.DSMT4">
                  <p:embed/>
                </p:oleObj>
              </mc:Choice>
              <mc:Fallback>
                <p:oleObj name="Equation" r:id="rId32" imgW="1689100" imgH="393700" progId="Equation.DSMT4">
                  <p:embed/>
                  <p:pic>
                    <p:nvPicPr>
                      <p:cNvPr id="0" name=""/>
                      <p:cNvPicPr>
                        <a:picLocks noChangeAspect="1" noChangeArrowheads="1"/>
                      </p:cNvPicPr>
                      <p:nvPr/>
                    </p:nvPicPr>
                    <p:blipFill>
                      <a:blip r:embed="rId33"/>
                      <a:srcRect/>
                      <a:stretch>
                        <a:fillRect/>
                      </a:stretch>
                    </p:blipFill>
                    <p:spPr bwMode="auto">
                      <a:xfrm>
                        <a:off x="4732338" y="3902075"/>
                        <a:ext cx="2144712" cy="500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3" name="Object 19"/>
          <p:cNvGraphicFramePr>
            <a:graphicFrameLocks noChangeAspect="1"/>
          </p:cNvGraphicFramePr>
          <p:nvPr>
            <p:extLst>
              <p:ext uri="{D42A27DB-BD31-4B8C-83A1-F6EECF244321}">
                <p14:modId xmlns:p14="http://schemas.microsoft.com/office/powerpoint/2010/main" val="1407126109"/>
              </p:ext>
            </p:extLst>
          </p:nvPr>
        </p:nvGraphicFramePr>
        <p:xfrm>
          <a:off x="7194550" y="3902075"/>
          <a:ext cx="1876425" cy="506413"/>
        </p:xfrm>
        <a:graphic>
          <a:graphicData uri="http://schemas.openxmlformats.org/presentationml/2006/ole">
            <mc:AlternateContent xmlns:mc="http://schemas.openxmlformats.org/markup-compatibility/2006">
              <mc:Choice xmlns:v="urn:schemas-microsoft-com:vml" Requires="v">
                <p:oleObj spid="_x0000_s1731798" name="Equation" r:id="rId34" imgW="1460500" imgH="393700" progId="Equation.DSMT4">
                  <p:embed/>
                </p:oleObj>
              </mc:Choice>
              <mc:Fallback>
                <p:oleObj name="Equation" r:id="rId34" imgW="1460500" imgH="393700" progId="Equation.DSMT4">
                  <p:embed/>
                  <p:pic>
                    <p:nvPicPr>
                      <p:cNvPr id="0" name=""/>
                      <p:cNvPicPr>
                        <a:picLocks noChangeAspect="1" noChangeArrowheads="1"/>
                      </p:cNvPicPr>
                      <p:nvPr/>
                    </p:nvPicPr>
                    <p:blipFill>
                      <a:blip r:embed="rId35"/>
                      <a:srcRect/>
                      <a:stretch>
                        <a:fillRect/>
                      </a:stretch>
                    </p:blipFill>
                    <p:spPr bwMode="auto">
                      <a:xfrm>
                        <a:off x="7194550" y="3902075"/>
                        <a:ext cx="1876425" cy="50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1357" name="TextBox 64"/>
          <p:cNvSpPr txBox="1">
            <a:spLocks noChangeArrowheads="1"/>
          </p:cNvSpPr>
          <p:nvPr/>
        </p:nvSpPr>
        <p:spPr bwMode="auto">
          <a:xfrm>
            <a:off x="6868637" y="3980498"/>
            <a:ext cx="441483" cy="332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600" dirty="0">
                <a:latin typeface="Times New Roman"/>
                <a:cs typeface="Times New Roman"/>
              </a:rPr>
              <a:t>or</a:t>
            </a:r>
          </a:p>
        </p:txBody>
      </p:sp>
      <p:sp>
        <p:nvSpPr>
          <p:cNvPr id="141358" name="TextBox 66"/>
          <p:cNvSpPr txBox="1">
            <a:spLocks noChangeArrowheads="1"/>
          </p:cNvSpPr>
          <p:nvPr/>
        </p:nvSpPr>
        <p:spPr bwMode="auto">
          <a:xfrm>
            <a:off x="6629400" y="5427822"/>
            <a:ext cx="441484" cy="332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600">
                <a:latin typeface="Times New Roman"/>
                <a:cs typeface="Times New Roman"/>
              </a:rPr>
              <a:t>or</a:t>
            </a:r>
          </a:p>
        </p:txBody>
      </p:sp>
      <p:graphicFrame>
        <p:nvGraphicFramePr>
          <p:cNvPr id="141329" name="Object 17"/>
          <p:cNvGraphicFramePr>
            <a:graphicFrameLocks noChangeAspect="1"/>
          </p:cNvGraphicFramePr>
          <p:nvPr/>
        </p:nvGraphicFramePr>
        <p:xfrm>
          <a:off x="594360" y="4806315"/>
          <a:ext cx="1148715" cy="284322"/>
        </p:xfrm>
        <a:graphic>
          <a:graphicData uri="http://schemas.openxmlformats.org/presentationml/2006/ole">
            <mc:AlternateContent xmlns:mc="http://schemas.openxmlformats.org/markup-compatibility/2006">
              <mc:Choice xmlns:v="urn:schemas-microsoft-com:vml" Requires="v">
                <p:oleObj spid="_x0000_s1731799" name="Equation" r:id="rId36" imgW="825500" imgH="203200" progId="Equation.DSMT4">
                  <p:embed/>
                </p:oleObj>
              </mc:Choice>
              <mc:Fallback>
                <p:oleObj name="Equation" r:id="rId36" imgW="825500" imgH="20320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94360" y="4806315"/>
                        <a:ext cx="1148715" cy="2843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1330" name="Object 18"/>
          <p:cNvGraphicFramePr>
            <a:graphicFrameLocks noChangeAspect="1"/>
          </p:cNvGraphicFramePr>
          <p:nvPr>
            <p:extLst>
              <p:ext uri="{D42A27DB-BD31-4B8C-83A1-F6EECF244321}">
                <p14:modId xmlns:p14="http://schemas.microsoft.com/office/powerpoint/2010/main" val="4001103899"/>
              </p:ext>
            </p:extLst>
          </p:nvPr>
        </p:nvGraphicFramePr>
        <p:xfrm>
          <a:off x="404813" y="5495925"/>
          <a:ext cx="1609725" cy="336550"/>
        </p:xfrm>
        <a:graphic>
          <a:graphicData uri="http://schemas.openxmlformats.org/presentationml/2006/ole">
            <mc:AlternateContent xmlns:mc="http://schemas.openxmlformats.org/markup-compatibility/2006">
              <mc:Choice xmlns:v="urn:schemas-microsoft-com:vml" Requires="v">
                <p:oleObj spid="_x0000_s1731800" name="Equation" r:id="rId38" imgW="1155700" imgH="241300" progId="Equation.DSMT4">
                  <p:embed/>
                </p:oleObj>
              </mc:Choice>
              <mc:Fallback>
                <p:oleObj name="Equation" r:id="rId38" imgW="1155700" imgH="241300" progId="Equation.DSMT4">
                  <p:embed/>
                  <p:pic>
                    <p:nvPicPr>
                      <p:cNvPr id="0" name=""/>
                      <p:cNvPicPr>
                        <a:picLocks noChangeAspect="1" noChangeArrowheads="1"/>
                      </p:cNvPicPr>
                      <p:nvPr/>
                    </p:nvPicPr>
                    <p:blipFill>
                      <a:blip r:embed="rId39"/>
                      <a:srcRect/>
                      <a:stretch>
                        <a:fillRect/>
                      </a:stretch>
                    </p:blipFill>
                    <p:spPr bwMode="auto">
                      <a:xfrm>
                        <a:off x="404813" y="5495925"/>
                        <a:ext cx="1609725"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1332" name="Object 20"/>
          <p:cNvGraphicFramePr>
            <a:graphicFrameLocks noChangeAspect="1"/>
          </p:cNvGraphicFramePr>
          <p:nvPr/>
        </p:nvGraphicFramePr>
        <p:xfrm>
          <a:off x="2936082" y="4663440"/>
          <a:ext cx="990123" cy="551498"/>
        </p:xfrm>
        <a:graphic>
          <a:graphicData uri="http://schemas.openxmlformats.org/presentationml/2006/ole">
            <mc:AlternateContent xmlns:mc="http://schemas.openxmlformats.org/markup-compatibility/2006">
              <mc:Choice xmlns:v="urn:schemas-microsoft-com:vml" Requires="v">
                <p:oleObj spid="_x0000_s1731801" name="Equation" r:id="rId40" imgW="711200" imgH="393700" progId="Equation.DSMT4">
                  <p:embed/>
                </p:oleObj>
              </mc:Choice>
              <mc:Fallback>
                <p:oleObj name="Equation" r:id="rId40" imgW="711200" imgH="393700" progId="Equation.DSMT4">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936082" y="4663440"/>
                        <a:ext cx="990123" cy="55149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1363" name="TextBox 65"/>
          <p:cNvSpPr txBox="1">
            <a:spLocks noChangeArrowheads="1"/>
          </p:cNvSpPr>
          <p:nvPr/>
        </p:nvSpPr>
        <p:spPr bwMode="auto">
          <a:xfrm>
            <a:off x="2153263" y="4748236"/>
            <a:ext cx="44134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600">
                <a:latin typeface="Times New Roman"/>
                <a:cs typeface="Times New Roman"/>
              </a:rPr>
              <a:t>or</a:t>
            </a:r>
          </a:p>
        </p:txBody>
      </p:sp>
      <p:graphicFrame>
        <p:nvGraphicFramePr>
          <p:cNvPr id="141333" name="Object 21"/>
          <p:cNvGraphicFramePr>
            <a:graphicFrameLocks noChangeAspect="1"/>
          </p:cNvGraphicFramePr>
          <p:nvPr>
            <p:extLst>
              <p:ext uri="{D42A27DB-BD31-4B8C-83A1-F6EECF244321}">
                <p14:modId xmlns:p14="http://schemas.microsoft.com/office/powerpoint/2010/main" val="2385177884"/>
              </p:ext>
            </p:extLst>
          </p:nvPr>
        </p:nvGraphicFramePr>
        <p:xfrm>
          <a:off x="2552700" y="5495925"/>
          <a:ext cx="1927225" cy="336550"/>
        </p:xfrm>
        <a:graphic>
          <a:graphicData uri="http://schemas.openxmlformats.org/presentationml/2006/ole">
            <mc:AlternateContent xmlns:mc="http://schemas.openxmlformats.org/markup-compatibility/2006">
              <mc:Choice xmlns:v="urn:schemas-microsoft-com:vml" Requires="v">
                <p:oleObj spid="_x0000_s1731802" name="Equation" r:id="rId42" imgW="1384300" imgH="241300" progId="Equation.DSMT4">
                  <p:embed/>
                </p:oleObj>
              </mc:Choice>
              <mc:Fallback>
                <p:oleObj name="Equation" r:id="rId42" imgW="1384300" imgH="241300" progId="Equation.DSMT4">
                  <p:embed/>
                  <p:pic>
                    <p:nvPicPr>
                      <p:cNvPr id="0" name=""/>
                      <p:cNvPicPr>
                        <a:picLocks noChangeAspect="1" noChangeArrowheads="1"/>
                      </p:cNvPicPr>
                      <p:nvPr/>
                    </p:nvPicPr>
                    <p:blipFill>
                      <a:blip r:embed="rId43"/>
                      <a:srcRect/>
                      <a:stretch>
                        <a:fillRect/>
                      </a:stretch>
                    </p:blipFill>
                    <p:spPr bwMode="auto">
                      <a:xfrm>
                        <a:off x="2552700" y="5495925"/>
                        <a:ext cx="1927225"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141360" name="Straight Arrow Connector 71"/>
          <p:cNvCxnSpPr>
            <a:cxnSpLocks noChangeShapeType="1"/>
          </p:cNvCxnSpPr>
          <p:nvPr/>
        </p:nvCxnSpPr>
        <p:spPr bwMode="auto">
          <a:xfrm>
            <a:off x="868680" y="2331720"/>
            <a:ext cx="548640" cy="1429"/>
          </a:xfrm>
          <a:prstGeom prst="straightConnector1">
            <a:avLst/>
          </a:prstGeom>
          <a:noFill/>
          <a:ln w="25400">
            <a:solidFill>
              <a:srgbClr val="000000"/>
            </a:solidFill>
            <a:round/>
            <a:headEnd/>
            <a:tailEnd type="arrow" w="med" len="med"/>
          </a:ln>
        </p:spPr>
      </p:cxnSp>
      <p:graphicFrame>
        <p:nvGraphicFramePr>
          <p:cNvPr id="141334" name="Object 22"/>
          <p:cNvGraphicFramePr>
            <a:graphicFrameLocks noChangeAspect="1"/>
          </p:cNvGraphicFramePr>
          <p:nvPr>
            <p:extLst>
              <p:ext uri="{D42A27DB-BD31-4B8C-83A1-F6EECF244321}">
                <p14:modId xmlns:p14="http://schemas.microsoft.com/office/powerpoint/2010/main" val="1583659269"/>
              </p:ext>
            </p:extLst>
          </p:nvPr>
        </p:nvGraphicFramePr>
        <p:xfrm>
          <a:off x="1684497" y="2588895"/>
          <a:ext cx="195738" cy="222885"/>
        </p:xfrm>
        <a:graphic>
          <a:graphicData uri="http://schemas.openxmlformats.org/presentationml/2006/ole">
            <mc:AlternateContent xmlns:mc="http://schemas.openxmlformats.org/markup-compatibility/2006">
              <mc:Choice xmlns:v="urn:schemas-microsoft-com:vml" Requires="v">
                <p:oleObj spid="_x0000_s1731803" name="Equation" r:id="rId44" imgW="177800" imgH="203200" progId="Equation.DSMT4">
                  <p:embed/>
                </p:oleObj>
              </mc:Choice>
              <mc:Fallback>
                <p:oleObj name="Equation" r:id="rId44" imgW="177800" imgH="203200" progId="Equation.DSMT4">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684497" y="2588895"/>
                        <a:ext cx="195738" cy="2228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1335" name="Object 23"/>
          <p:cNvGraphicFramePr>
            <a:graphicFrameLocks noChangeAspect="1"/>
          </p:cNvGraphicFramePr>
          <p:nvPr>
            <p:extLst>
              <p:ext uri="{D42A27DB-BD31-4B8C-83A1-F6EECF244321}">
                <p14:modId xmlns:p14="http://schemas.microsoft.com/office/powerpoint/2010/main" val="2889529004"/>
              </p:ext>
            </p:extLst>
          </p:nvPr>
        </p:nvGraphicFramePr>
        <p:xfrm>
          <a:off x="1098710" y="2057400"/>
          <a:ext cx="167163" cy="222885"/>
        </p:xfrm>
        <a:graphic>
          <a:graphicData uri="http://schemas.openxmlformats.org/presentationml/2006/ole">
            <mc:AlternateContent xmlns:mc="http://schemas.openxmlformats.org/markup-compatibility/2006">
              <mc:Choice xmlns:v="urn:schemas-microsoft-com:vml" Requires="v">
                <p:oleObj spid="_x0000_s1731804" name="Equation" r:id="rId46" imgW="152400" imgH="203200" progId="Equation.DSMT4">
                  <p:embed/>
                </p:oleObj>
              </mc:Choice>
              <mc:Fallback>
                <p:oleObj name="Equation" r:id="rId46" imgW="152400" imgH="203200" progId="Equation.DSMT4">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098710" y="2057400"/>
                        <a:ext cx="167163" cy="2228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1361" name="Rectangle 74"/>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82296" tIns="41148" rIns="82296" bIns="41148"/>
          <a:lstStyle/>
          <a:p>
            <a:endParaRPr lang="en-US"/>
          </a:p>
        </p:txBody>
      </p:sp>
      <p:sp>
        <p:nvSpPr>
          <p:cNvPr id="141362" name="TextBox 75"/>
          <p:cNvSpPr txBox="1">
            <a:spLocks noChangeArrowheads="1"/>
          </p:cNvSpPr>
          <p:nvPr/>
        </p:nvSpPr>
        <p:spPr bwMode="auto">
          <a:xfrm>
            <a:off x="8719662" y="6472238"/>
            <a:ext cx="318973"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7.)</a:t>
            </a:r>
          </a:p>
        </p:txBody>
      </p:sp>
    </p:spTree>
    <p:extLst>
      <p:ext uri="{BB962C8B-B14F-4D97-AF65-F5344CB8AC3E}">
        <p14:creationId xmlns:p14="http://schemas.microsoft.com/office/powerpoint/2010/main" val="170764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322"/>
                                        </p:tgtEl>
                                        <p:attrNameLst>
                                          <p:attrName>style.visibility</p:attrName>
                                        </p:attrNameLst>
                                      </p:cBhvr>
                                      <p:to>
                                        <p:strVal val="visible"/>
                                      </p:to>
                                    </p:set>
                                    <p:animEffect transition="in" filter="dissolve">
                                      <p:cBhvr>
                                        <p:cTn id="7" dur="500"/>
                                        <p:tgtEl>
                                          <p:spTgt spid="553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1354"/>
                                        </p:tgtEl>
                                        <p:attrNameLst>
                                          <p:attrName>style.visibility</p:attrName>
                                        </p:attrNameLst>
                                      </p:cBhvr>
                                      <p:to>
                                        <p:strVal val="visible"/>
                                      </p:to>
                                    </p:set>
                                    <p:animEffect transition="in" filter="dissolve">
                                      <p:cBhvr>
                                        <p:cTn id="10" dur="500"/>
                                        <p:tgtEl>
                                          <p:spTgt spid="141354"/>
                                        </p:tgtEl>
                                      </p:cBhvr>
                                    </p:animEffect>
                                  </p:childTnLst>
                                </p:cTn>
                              </p:par>
                              <p:par>
                                <p:cTn id="11" presetID="9"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dissolve">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dissolve">
                                      <p:cBhvr>
                                        <p:cTn id="18" dur="500"/>
                                        <p:tgtEl>
                                          <p:spTgt spid="6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1357"/>
                                        </p:tgtEl>
                                        <p:attrNameLst>
                                          <p:attrName>style.visibility</p:attrName>
                                        </p:attrNameLst>
                                      </p:cBhvr>
                                      <p:to>
                                        <p:strVal val="visible"/>
                                      </p:to>
                                    </p:set>
                                    <p:animEffect transition="in" filter="dissolve">
                                      <p:cBhvr>
                                        <p:cTn id="21" dur="500"/>
                                        <p:tgtEl>
                                          <p:spTgt spid="141357"/>
                                        </p:tgtEl>
                                      </p:cBhvr>
                                    </p:animEffect>
                                  </p:childTnLst>
                                </p:cTn>
                              </p:par>
                              <p:par>
                                <p:cTn id="22" presetID="9" presetClass="entr" presetSubtype="0"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dissolve">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41329"/>
                                        </p:tgtEl>
                                        <p:attrNameLst>
                                          <p:attrName>style.visibility</p:attrName>
                                        </p:attrNameLst>
                                      </p:cBhvr>
                                      <p:to>
                                        <p:strVal val="visible"/>
                                      </p:to>
                                    </p:set>
                                    <p:animEffect transition="in" filter="dissolve">
                                      <p:cBhvr>
                                        <p:cTn id="29" dur="500"/>
                                        <p:tgtEl>
                                          <p:spTgt spid="14132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41363"/>
                                        </p:tgtEl>
                                        <p:attrNameLst>
                                          <p:attrName>style.visibility</p:attrName>
                                        </p:attrNameLst>
                                      </p:cBhvr>
                                      <p:to>
                                        <p:strVal val="visible"/>
                                      </p:to>
                                    </p:set>
                                    <p:animEffect transition="in" filter="dissolve">
                                      <p:cBhvr>
                                        <p:cTn id="32" dur="500"/>
                                        <p:tgtEl>
                                          <p:spTgt spid="141363"/>
                                        </p:tgtEl>
                                      </p:cBhvr>
                                    </p:animEffect>
                                  </p:childTnLst>
                                </p:cTn>
                              </p:par>
                              <p:par>
                                <p:cTn id="33" presetID="9" presetClass="entr" presetSubtype="0" fill="hold" nodeType="withEffect">
                                  <p:stCondLst>
                                    <p:cond delay="0"/>
                                  </p:stCondLst>
                                  <p:childTnLst>
                                    <p:set>
                                      <p:cBhvr>
                                        <p:cTn id="34" dur="1" fill="hold">
                                          <p:stCondLst>
                                            <p:cond delay="0"/>
                                          </p:stCondLst>
                                        </p:cTn>
                                        <p:tgtEl>
                                          <p:spTgt spid="141332"/>
                                        </p:tgtEl>
                                        <p:attrNameLst>
                                          <p:attrName>style.visibility</p:attrName>
                                        </p:attrNameLst>
                                      </p:cBhvr>
                                      <p:to>
                                        <p:strVal val="visible"/>
                                      </p:to>
                                    </p:set>
                                    <p:animEffect transition="in" filter="dissolve">
                                      <p:cBhvr>
                                        <p:cTn id="35" dur="500"/>
                                        <p:tgtEl>
                                          <p:spTgt spid="14133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41323"/>
                                        </p:tgtEl>
                                        <p:attrNameLst>
                                          <p:attrName>style.visibility</p:attrName>
                                        </p:attrNameLst>
                                      </p:cBhvr>
                                      <p:to>
                                        <p:strVal val="visible"/>
                                      </p:to>
                                    </p:set>
                                    <p:animEffect transition="in" filter="dissolve">
                                      <p:cBhvr>
                                        <p:cTn id="40" dur="500"/>
                                        <p:tgtEl>
                                          <p:spTgt spid="14132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41364"/>
                                        </p:tgtEl>
                                        <p:attrNameLst>
                                          <p:attrName>style.visibility</p:attrName>
                                        </p:attrNameLst>
                                      </p:cBhvr>
                                      <p:to>
                                        <p:strVal val="visible"/>
                                      </p:to>
                                    </p:set>
                                    <p:animEffect transition="in" filter="dissolve">
                                      <p:cBhvr>
                                        <p:cTn id="43" dur="500"/>
                                        <p:tgtEl>
                                          <p:spTgt spid="141364"/>
                                        </p:tgtEl>
                                      </p:cBhvr>
                                    </p:animEffect>
                                  </p:childTnLst>
                                </p:cTn>
                              </p:par>
                              <p:par>
                                <p:cTn id="44" presetID="9" presetClass="entr" presetSubtype="0" fill="hold" nodeType="withEffect">
                                  <p:stCondLst>
                                    <p:cond delay="0"/>
                                  </p:stCondLst>
                                  <p:childTnLst>
                                    <p:set>
                                      <p:cBhvr>
                                        <p:cTn id="45" dur="1" fill="hold">
                                          <p:stCondLst>
                                            <p:cond delay="0"/>
                                          </p:stCondLst>
                                        </p:cTn>
                                        <p:tgtEl>
                                          <p:spTgt spid="141326"/>
                                        </p:tgtEl>
                                        <p:attrNameLst>
                                          <p:attrName>style.visibility</p:attrName>
                                        </p:attrNameLst>
                                      </p:cBhvr>
                                      <p:to>
                                        <p:strVal val="visible"/>
                                      </p:to>
                                    </p:set>
                                    <p:animEffect transition="in" filter="dissolve">
                                      <p:cBhvr>
                                        <p:cTn id="46" dur="500"/>
                                        <p:tgtEl>
                                          <p:spTgt spid="141326"/>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41330"/>
                                        </p:tgtEl>
                                        <p:attrNameLst>
                                          <p:attrName>style.visibility</p:attrName>
                                        </p:attrNameLst>
                                      </p:cBhvr>
                                      <p:to>
                                        <p:strVal val="visible"/>
                                      </p:to>
                                    </p:set>
                                    <p:animEffect transition="in" filter="dissolve">
                                      <p:cBhvr>
                                        <p:cTn id="51" dur="500"/>
                                        <p:tgtEl>
                                          <p:spTgt spid="141330"/>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41355"/>
                                        </p:tgtEl>
                                        <p:attrNameLst>
                                          <p:attrName>style.visibility</p:attrName>
                                        </p:attrNameLst>
                                      </p:cBhvr>
                                      <p:to>
                                        <p:strVal val="visible"/>
                                      </p:to>
                                    </p:set>
                                    <p:animEffect transition="in" filter="dissolve">
                                      <p:cBhvr>
                                        <p:cTn id="54" dur="500"/>
                                        <p:tgtEl>
                                          <p:spTgt spid="141355"/>
                                        </p:tgtEl>
                                      </p:cBhvr>
                                    </p:animEffect>
                                  </p:childTnLst>
                                </p:cTn>
                              </p:par>
                              <p:par>
                                <p:cTn id="55" presetID="9" presetClass="entr" presetSubtype="0" fill="hold" nodeType="withEffect">
                                  <p:stCondLst>
                                    <p:cond delay="0"/>
                                  </p:stCondLst>
                                  <p:childTnLst>
                                    <p:set>
                                      <p:cBhvr>
                                        <p:cTn id="56" dur="1" fill="hold">
                                          <p:stCondLst>
                                            <p:cond delay="0"/>
                                          </p:stCondLst>
                                        </p:cTn>
                                        <p:tgtEl>
                                          <p:spTgt spid="141333"/>
                                        </p:tgtEl>
                                        <p:attrNameLst>
                                          <p:attrName>style.visibility</p:attrName>
                                        </p:attrNameLst>
                                      </p:cBhvr>
                                      <p:to>
                                        <p:strVal val="visible"/>
                                      </p:to>
                                    </p:set>
                                    <p:animEffect transition="in" filter="dissolve">
                                      <p:cBhvr>
                                        <p:cTn id="57" dur="500"/>
                                        <p:tgtEl>
                                          <p:spTgt spid="14133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41324"/>
                                        </p:tgtEl>
                                        <p:attrNameLst>
                                          <p:attrName>style.visibility</p:attrName>
                                        </p:attrNameLst>
                                      </p:cBhvr>
                                      <p:to>
                                        <p:strVal val="visible"/>
                                      </p:to>
                                    </p:set>
                                    <p:animEffect transition="in" filter="dissolve">
                                      <p:cBhvr>
                                        <p:cTn id="62" dur="500"/>
                                        <p:tgtEl>
                                          <p:spTgt spid="141324"/>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41358"/>
                                        </p:tgtEl>
                                        <p:attrNameLst>
                                          <p:attrName>style.visibility</p:attrName>
                                        </p:attrNameLst>
                                      </p:cBhvr>
                                      <p:to>
                                        <p:strVal val="visible"/>
                                      </p:to>
                                    </p:set>
                                    <p:animEffect transition="in" filter="dissolve">
                                      <p:cBhvr>
                                        <p:cTn id="65" dur="500"/>
                                        <p:tgtEl>
                                          <p:spTgt spid="141358"/>
                                        </p:tgtEl>
                                      </p:cBhvr>
                                    </p:animEffect>
                                  </p:childTnLst>
                                </p:cTn>
                              </p:par>
                              <p:par>
                                <p:cTn id="66" presetID="9" presetClass="entr" presetSubtype="0" fill="hold" nodeType="withEffect">
                                  <p:stCondLst>
                                    <p:cond delay="0"/>
                                  </p:stCondLst>
                                  <p:childTnLst>
                                    <p:set>
                                      <p:cBhvr>
                                        <p:cTn id="67" dur="1" fill="hold">
                                          <p:stCondLst>
                                            <p:cond delay="0"/>
                                          </p:stCondLst>
                                        </p:cTn>
                                        <p:tgtEl>
                                          <p:spTgt spid="141327"/>
                                        </p:tgtEl>
                                        <p:attrNameLst>
                                          <p:attrName>style.visibility</p:attrName>
                                        </p:attrNameLst>
                                      </p:cBhvr>
                                      <p:to>
                                        <p:strVal val="visible"/>
                                      </p:to>
                                    </p:set>
                                    <p:animEffect transition="in" filter="dissolve">
                                      <p:cBhvr>
                                        <p:cTn id="68" dur="500"/>
                                        <p:tgtEl>
                                          <p:spTgt spid="141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54" grpId="0"/>
      <p:bldP spid="141355" grpId="0"/>
      <p:bldP spid="141364" grpId="0"/>
      <p:bldP spid="141357" grpId="0"/>
      <p:bldP spid="141358" grpId="0"/>
      <p:bldP spid="14136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70.)</a:t>
            </a:r>
          </a:p>
        </p:txBody>
      </p:sp>
      <p:sp>
        <p:nvSpPr>
          <p:cNvPr id="36" name="Text Box 180"/>
          <p:cNvSpPr txBox="1">
            <a:spLocks/>
          </p:cNvSpPr>
          <p:nvPr/>
        </p:nvSpPr>
        <p:spPr bwMode="auto">
          <a:xfrm>
            <a:off x="432164" y="574646"/>
            <a:ext cx="590513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b.) </a:t>
            </a:r>
            <a:r>
              <a:rPr lang="en-US" sz="2000" dirty="0">
                <a:solidFill>
                  <a:schemeClr val="tx1"/>
                </a:solidFill>
                <a:latin typeface="Times New Roman"/>
                <a:cs typeface="Times New Roman"/>
              </a:rPr>
              <a:t>How fast is the hanging mass moving after it has fallen a distance </a:t>
            </a:r>
            <a:r>
              <a:rPr lang="en-US" sz="2000" i="1" dirty="0">
                <a:solidFill>
                  <a:srgbClr val="FF0000"/>
                </a:solidFill>
                <a:latin typeface="Times New Roman"/>
                <a:cs typeface="Times New Roman"/>
              </a:rPr>
              <a:t>h</a:t>
            </a:r>
            <a:r>
              <a:rPr lang="en-US" sz="2000" dirty="0">
                <a:solidFill>
                  <a:schemeClr val="tx1"/>
                </a:solidFill>
                <a:latin typeface="Times New Roman"/>
                <a:cs typeface="Times New Roman"/>
              </a:rPr>
              <a:t>?</a:t>
            </a:r>
            <a:endParaRPr lang="en-US" sz="1600" dirty="0">
              <a:latin typeface="Times New Roman"/>
              <a:cs typeface="Times New Roman"/>
            </a:endParaRPr>
          </a:p>
        </p:txBody>
      </p:sp>
      <p:sp>
        <p:nvSpPr>
          <p:cNvPr id="46" name="Oval 12"/>
          <p:cNvSpPr>
            <a:spLocks/>
          </p:cNvSpPr>
          <p:nvPr/>
        </p:nvSpPr>
        <p:spPr bwMode="auto">
          <a:xfrm>
            <a:off x="7507131" y="553608"/>
            <a:ext cx="806045" cy="806118"/>
          </a:xfrm>
          <a:prstGeom prst="ellipse">
            <a:avLst/>
          </a:prstGeom>
          <a:solidFill>
            <a:srgbClr val="20FF38"/>
          </a:solidFill>
          <a:ln w="25400">
            <a:solidFill>
              <a:srgbClr val="000000"/>
            </a:solidFill>
            <a:round/>
            <a:headEnd/>
            <a:tailEnd/>
          </a:ln>
        </p:spPr>
        <p:txBody>
          <a:bodyPr wrap="none" anchor="ctr"/>
          <a:lstStyle/>
          <a:p>
            <a:endParaRPr lang="en-US"/>
          </a:p>
        </p:txBody>
      </p:sp>
      <p:sp>
        <p:nvSpPr>
          <p:cNvPr id="15" name="Line 13"/>
          <p:cNvSpPr>
            <a:spLocks noChangeShapeType="1"/>
          </p:cNvSpPr>
          <p:nvPr/>
        </p:nvSpPr>
        <p:spPr bwMode="auto">
          <a:xfrm flipH="1">
            <a:off x="7507131" y="920233"/>
            <a:ext cx="310" cy="76886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15"/>
          <p:cNvSpPr>
            <a:spLocks/>
          </p:cNvSpPr>
          <p:nvPr/>
        </p:nvSpPr>
        <p:spPr bwMode="auto">
          <a:xfrm>
            <a:off x="7358663" y="1674892"/>
            <a:ext cx="293418" cy="293444"/>
          </a:xfrm>
          <a:prstGeom prst="rect">
            <a:avLst/>
          </a:prstGeom>
          <a:solidFill>
            <a:srgbClr val="3366FF"/>
          </a:solidFill>
          <a:ln w="25400">
            <a:solidFill>
              <a:srgbClr val="000000"/>
            </a:solidFill>
            <a:miter lim="800000"/>
            <a:headEnd/>
            <a:tailEnd/>
          </a:ln>
        </p:spPr>
        <p:txBody>
          <a:bodyPr wrap="none" anchor="ctr"/>
          <a:lstStyle/>
          <a:p>
            <a:endParaRPr lang="en-US"/>
          </a:p>
        </p:txBody>
      </p:sp>
      <p:sp>
        <p:nvSpPr>
          <p:cNvPr id="19" name="Line 17"/>
          <p:cNvSpPr>
            <a:spLocks noChangeShapeType="1"/>
          </p:cNvSpPr>
          <p:nvPr/>
        </p:nvSpPr>
        <p:spPr bwMode="auto">
          <a:xfrm>
            <a:off x="6920604" y="452961"/>
            <a:ext cx="188260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20"/>
          <p:cNvSpPr>
            <a:spLocks noChangeShapeType="1"/>
          </p:cNvSpPr>
          <p:nvPr/>
        </p:nvSpPr>
        <p:spPr bwMode="auto">
          <a:xfrm flipV="1">
            <a:off x="7066329" y="380091"/>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21"/>
          <p:cNvSpPr>
            <a:spLocks noChangeShapeType="1"/>
          </p:cNvSpPr>
          <p:nvPr/>
        </p:nvSpPr>
        <p:spPr bwMode="auto">
          <a:xfrm flipV="1">
            <a:off x="7286885" y="3800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Line 22"/>
          <p:cNvSpPr>
            <a:spLocks noChangeShapeType="1"/>
          </p:cNvSpPr>
          <p:nvPr/>
        </p:nvSpPr>
        <p:spPr bwMode="auto">
          <a:xfrm flipV="1">
            <a:off x="7507441" y="3800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 name="Line 23"/>
          <p:cNvSpPr>
            <a:spLocks noChangeShapeType="1"/>
          </p:cNvSpPr>
          <p:nvPr/>
        </p:nvSpPr>
        <p:spPr bwMode="auto">
          <a:xfrm flipV="1">
            <a:off x="7726029" y="380091"/>
            <a:ext cx="147693"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24"/>
          <p:cNvSpPr>
            <a:spLocks noChangeShapeType="1"/>
          </p:cNvSpPr>
          <p:nvPr/>
        </p:nvSpPr>
        <p:spPr bwMode="auto">
          <a:xfrm flipV="1">
            <a:off x="7946585" y="3800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Line 25"/>
          <p:cNvSpPr>
            <a:spLocks noChangeShapeType="1"/>
          </p:cNvSpPr>
          <p:nvPr/>
        </p:nvSpPr>
        <p:spPr bwMode="auto">
          <a:xfrm flipV="1">
            <a:off x="8165171" y="380091"/>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26"/>
          <p:cNvSpPr>
            <a:spLocks noChangeShapeType="1"/>
          </p:cNvSpPr>
          <p:nvPr/>
        </p:nvSpPr>
        <p:spPr bwMode="auto">
          <a:xfrm flipV="1">
            <a:off x="8385727" y="3800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Line 27"/>
          <p:cNvSpPr>
            <a:spLocks noChangeShapeType="1"/>
          </p:cNvSpPr>
          <p:nvPr/>
        </p:nvSpPr>
        <p:spPr bwMode="auto">
          <a:xfrm flipV="1">
            <a:off x="8606283" y="380091"/>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AutoShape 30"/>
          <p:cNvSpPr>
            <a:spLocks/>
          </p:cNvSpPr>
          <p:nvPr/>
        </p:nvSpPr>
        <p:spPr bwMode="auto">
          <a:xfrm rot="5400000">
            <a:off x="7556641" y="622349"/>
            <a:ext cx="705057" cy="366281"/>
          </a:xfrm>
          <a:prstGeom prst="homePlate">
            <a:avLst>
              <a:gd name="adj" fmla="val 80003"/>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5" name="AutoShape 31"/>
          <p:cNvSpPr>
            <a:spLocks/>
          </p:cNvSpPr>
          <p:nvPr/>
        </p:nvSpPr>
        <p:spPr bwMode="auto">
          <a:xfrm>
            <a:off x="7873722" y="920233"/>
            <a:ext cx="72863" cy="728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4"/>
            <a:srcRect/>
            <a:tile tx="0" ty="0" sx="100000" sy="100000" flip="none" algn="tl"/>
          </a:blipFill>
          <a:ln w="25400">
            <a:solidFill>
              <a:srgbClr val="000000"/>
            </a:solidFill>
            <a:round/>
            <a:headEnd/>
            <a:tailEnd/>
          </a:ln>
        </p:spPr>
        <p:txBody>
          <a:bodyPr wrap="none" anchor="ctr"/>
          <a:lstStyle/>
          <a:p>
            <a:endParaRPr lang="en-US"/>
          </a:p>
        </p:txBody>
      </p:sp>
      <p:graphicFrame>
        <p:nvGraphicFramePr>
          <p:cNvPr id="39" name="Object 5"/>
          <p:cNvGraphicFramePr>
            <a:graphicFrameLocks noChangeAspect="1"/>
          </p:cNvGraphicFramePr>
          <p:nvPr>
            <p:extLst>
              <p:ext uri="{D42A27DB-BD31-4B8C-83A1-F6EECF244321}">
                <p14:modId xmlns:p14="http://schemas.microsoft.com/office/powerpoint/2010/main" val="747432757"/>
              </p:ext>
            </p:extLst>
          </p:nvPr>
        </p:nvGraphicFramePr>
        <p:xfrm>
          <a:off x="6883188" y="1602022"/>
          <a:ext cx="366281" cy="366314"/>
        </p:xfrm>
        <a:graphic>
          <a:graphicData uri="http://schemas.openxmlformats.org/presentationml/2006/ole">
            <mc:AlternateContent xmlns:mc="http://schemas.openxmlformats.org/markup-compatibility/2006">
              <mc:Choice xmlns:v="urn:schemas-microsoft-com:vml" Requires="v">
                <p:oleObj spid="_x0000_s2616348" name="Equation" r:id="rId5" imgW="203200" imgH="203200" progId="Equation.DSMT4">
                  <p:embed/>
                </p:oleObj>
              </mc:Choice>
              <mc:Fallback>
                <p:oleObj name="Equation" r:id="rId5" imgW="203200" imgH="203200" progId="Equation.DSMT4">
                  <p:embed/>
                  <p:pic>
                    <p:nvPicPr>
                      <p:cNvPr id="0" name=""/>
                      <p:cNvPicPr>
                        <a:picLocks noChangeAspect="1" noChangeArrowheads="1"/>
                      </p:cNvPicPr>
                      <p:nvPr/>
                    </p:nvPicPr>
                    <p:blipFill>
                      <a:blip r:embed="rId6"/>
                      <a:srcRect/>
                      <a:stretch>
                        <a:fillRect/>
                      </a:stretch>
                    </p:blipFill>
                    <p:spPr bwMode="auto">
                      <a:xfrm>
                        <a:off x="6883188" y="1602022"/>
                        <a:ext cx="366281" cy="366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3" name="Object 8"/>
          <p:cNvGraphicFramePr>
            <a:graphicFrameLocks noChangeAspect="1"/>
          </p:cNvGraphicFramePr>
          <p:nvPr>
            <p:extLst>
              <p:ext uri="{D42A27DB-BD31-4B8C-83A1-F6EECF244321}">
                <p14:modId xmlns:p14="http://schemas.microsoft.com/office/powerpoint/2010/main" val="3832303211"/>
              </p:ext>
            </p:extLst>
          </p:nvPr>
        </p:nvGraphicFramePr>
        <p:xfrm>
          <a:off x="8347354" y="553608"/>
          <a:ext cx="411574" cy="411611"/>
        </p:xfrm>
        <a:graphic>
          <a:graphicData uri="http://schemas.openxmlformats.org/presentationml/2006/ole">
            <mc:AlternateContent xmlns:mc="http://schemas.openxmlformats.org/markup-compatibility/2006">
              <mc:Choice xmlns:v="urn:schemas-microsoft-com:vml" Requires="v">
                <p:oleObj spid="_x0000_s2616349" name="Equation" r:id="rId7" imgW="228600" imgH="228600" progId="Equation.DSMT4">
                  <p:embed/>
                </p:oleObj>
              </mc:Choice>
              <mc:Fallback>
                <p:oleObj name="Equation" r:id="rId7" imgW="228600" imgH="228600" progId="Equation.DSMT4">
                  <p:embed/>
                  <p:pic>
                    <p:nvPicPr>
                      <p:cNvPr id="0" name=""/>
                      <p:cNvPicPr>
                        <a:picLocks noChangeAspect="1" noChangeArrowheads="1"/>
                      </p:cNvPicPr>
                      <p:nvPr/>
                    </p:nvPicPr>
                    <p:blipFill>
                      <a:blip r:embed="rId8"/>
                      <a:srcRect/>
                      <a:stretch>
                        <a:fillRect/>
                      </a:stretch>
                    </p:blipFill>
                    <p:spPr bwMode="auto">
                      <a:xfrm>
                        <a:off x="8347354" y="553608"/>
                        <a:ext cx="411574" cy="4116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1" name="Text Box 180"/>
          <p:cNvSpPr txBox="1">
            <a:spLocks/>
          </p:cNvSpPr>
          <p:nvPr/>
        </p:nvSpPr>
        <p:spPr bwMode="auto">
          <a:xfrm>
            <a:off x="803639" y="1359726"/>
            <a:ext cx="5905136"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Without using kinematics, </a:t>
            </a:r>
            <a:r>
              <a:rPr lang="en-US" sz="2000" dirty="0">
                <a:solidFill>
                  <a:schemeClr val="tx1"/>
                </a:solidFill>
                <a:latin typeface="Times New Roman"/>
                <a:cs typeface="Times New Roman"/>
              </a:rPr>
              <a:t>this is a </a:t>
            </a:r>
            <a:r>
              <a:rPr lang="en-US" sz="2000" i="1" dirty="0">
                <a:solidFill>
                  <a:srgbClr val="0000FF"/>
                </a:solidFill>
                <a:latin typeface="Times New Roman"/>
                <a:cs typeface="Times New Roman"/>
              </a:rPr>
              <a:t>conservation of energy </a:t>
            </a:r>
            <a:r>
              <a:rPr lang="en-US" sz="2000" dirty="0">
                <a:solidFill>
                  <a:schemeClr val="tx1"/>
                </a:solidFill>
                <a:latin typeface="Times New Roman"/>
                <a:cs typeface="Times New Roman"/>
              </a:rPr>
              <a:t>problem.  </a:t>
            </a:r>
            <a:r>
              <a:rPr lang="en-US" sz="2000" dirty="0">
                <a:solidFill>
                  <a:srgbClr val="FF0000"/>
                </a:solidFill>
                <a:latin typeface="Times New Roman"/>
                <a:cs typeface="Times New Roman"/>
              </a:rPr>
              <a:t>Remembering</a:t>
            </a:r>
            <a:r>
              <a:rPr lang="en-US" sz="2000" dirty="0">
                <a:solidFill>
                  <a:schemeClr val="tx1"/>
                </a:solidFill>
                <a:latin typeface="Times New Roman"/>
                <a:cs typeface="Times New Roman"/>
              </a:rPr>
              <a:t> that the disk will have </a:t>
            </a:r>
            <a:r>
              <a:rPr lang="en-US" sz="2000" i="1" dirty="0">
                <a:solidFill>
                  <a:srgbClr val="FF0000"/>
                </a:solidFill>
                <a:latin typeface="Times New Roman"/>
                <a:cs typeface="Times New Roman"/>
              </a:rPr>
              <a:t>rotational kinetic energy</a:t>
            </a:r>
            <a:r>
              <a:rPr lang="en-US" sz="2000" dirty="0">
                <a:solidFill>
                  <a:schemeClr val="tx1"/>
                </a:solidFill>
                <a:latin typeface="Times New Roman"/>
                <a:cs typeface="Times New Roman"/>
              </a:rPr>
              <a:t>, we can write:</a:t>
            </a:r>
            <a:endParaRPr lang="en-US" sz="1600" dirty="0">
              <a:latin typeface="Times New Roman"/>
              <a:cs typeface="Times New Roman"/>
            </a:endParaRPr>
          </a:p>
        </p:txBody>
      </p:sp>
      <p:sp>
        <p:nvSpPr>
          <p:cNvPr id="42" name="Text Box 180"/>
          <p:cNvSpPr txBox="1">
            <a:spLocks/>
          </p:cNvSpPr>
          <p:nvPr/>
        </p:nvSpPr>
        <p:spPr bwMode="auto">
          <a:xfrm>
            <a:off x="803639" y="5348751"/>
            <a:ext cx="7856870"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Interesting note:  The calculated </a:t>
            </a:r>
            <a:r>
              <a:rPr lang="en-US" sz="2000" dirty="0">
                <a:solidFill>
                  <a:srgbClr val="0000FF"/>
                </a:solidFill>
                <a:latin typeface="Times New Roman"/>
                <a:cs typeface="Times New Roman"/>
              </a:rPr>
              <a:t>work </a:t>
            </a:r>
            <a:r>
              <a:rPr lang="en-US" sz="2000" i="1" dirty="0">
                <a:solidFill>
                  <a:srgbClr val="0000FF"/>
                </a:solidFill>
                <a:latin typeface="Times New Roman"/>
                <a:cs typeface="Times New Roman"/>
              </a:rPr>
              <a:t>tension</a:t>
            </a:r>
            <a:r>
              <a:rPr lang="en-US" sz="2000" dirty="0">
                <a:solidFill>
                  <a:srgbClr val="0000FF"/>
                </a:solidFill>
                <a:latin typeface="Times New Roman"/>
                <a:cs typeface="Times New Roman"/>
              </a:rPr>
              <a:t> did </a:t>
            </a:r>
            <a:r>
              <a:rPr lang="en-US" sz="2000" dirty="0">
                <a:solidFill>
                  <a:schemeClr val="tx1"/>
                </a:solidFill>
                <a:latin typeface="Times New Roman"/>
                <a:cs typeface="Times New Roman"/>
              </a:rPr>
              <a:t>on the </a:t>
            </a:r>
            <a:r>
              <a:rPr lang="en-US" sz="2000" dirty="0">
                <a:solidFill>
                  <a:srgbClr val="FF0000"/>
                </a:solidFill>
                <a:latin typeface="Times New Roman"/>
                <a:cs typeface="Times New Roman"/>
              </a:rPr>
              <a:t>hanging mass </a:t>
            </a:r>
            <a:r>
              <a:rPr lang="en-US" sz="2000" dirty="0">
                <a:solidFill>
                  <a:schemeClr val="tx1"/>
                </a:solidFill>
                <a:latin typeface="Times New Roman"/>
                <a:cs typeface="Times New Roman"/>
              </a:rPr>
              <a:t>as it </a:t>
            </a:r>
            <a:r>
              <a:rPr lang="en-US" sz="2000" dirty="0">
                <a:solidFill>
                  <a:srgbClr val="FF0000"/>
                </a:solidFill>
                <a:latin typeface="Times New Roman"/>
                <a:cs typeface="Times New Roman"/>
              </a:rPr>
              <a:t>fell </a:t>
            </a:r>
            <a:r>
              <a:rPr lang="en-US" sz="2000" dirty="0">
                <a:solidFill>
                  <a:schemeClr val="tx1"/>
                </a:solidFill>
                <a:latin typeface="Times New Roman"/>
                <a:cs typeface="Times New Roman"/>
              </a:rPr>
              <a:t>was</a:t>
            </a:r>
            <a:r>
              <a:rPr lang="en-US" sz="2000" dirty="0">
                <a:solidFill>
                  <a:srgbClr val="FF0000"/>
                </a:solidFill>
                <a:latin typeface="Times New Roman"/>
                <a:cs typeface="Times New Roman"/>
              </a:rPr>
              <a:t> negative</a:t>
            </a:r>
            <a:r>
              <a:rPr lang="en-US" sz="2000" dirty="0">
                <a:solidFill>
                  <a:schemeClr val="tx1"/>
                </a:solidFill>
                <a:latin typeface="Times New Roman"/>
                <a:cs typeface="Times New Roman"/>
              </a:rPr>
              <a:t>; the calculated </a:t>
            </a:r>
            <a:r>
              <a:rPr lang="en-US" sz="2000" dirty="0">
                <a:solidFill>
                  <a:srgbClr val="0000FF"/>
                </a:solidFill>
                <a:latin typeface="Times New Roman"/>
                <a:cs typeface="Times New Roman"/>
              </a:rPr>
              <a:t>work </a:t>
            </a:r>
            <a:r>
              <a:rPr lang="en-US" sz="2000" i="1" dirty="0">
                <a:solidFill>
                  <a:srgbClr val="0000FF"/>
                </a:solidFill>
                <a:latin typeface="Times New Roman"/>
                <a:cs typeface="Times New Roman"/>
              </a:rPr>
              <a:t>tension</a:t>
            </a:r>
            <a:r>
              <a:rPr lang="en-US" sz="2000" dirty="0">
                <a:solidFill>
                  <a:srgbClr val="0000FF"/>
                </a:solidFill>
                <a:latin typeface="Times New Roman"/>
                <a:cs typeface="Times New Roman"/>
              </a:rPr>
              <a:t> did </a:t>
            </a:r>
            <a:r>
              <a:rPr lang="en-US" sz="2000" dirty="0">
                <a:solidFill>
                  <a:schemeClr val="tx1"/>
                </a:solidFill>
                <a:latin typeface="Times New Roman"/>
                <a:cs typeface="Times New Roman"/>
              </a:rPr>
              <a:t>on the </a:t>
            </a:r>
            <a:r>
              <a:rPr lang="en-US" sz="2000" dirty="0">
                <a:solidFill>
                  <a:srgbClr val="FF0000"/>
                </a:solidFill>
                <a:latin typeface="Times New Roman"/>
                <a:cs typeface="Times New Roman"/>
              </a:rPr>
              <a:t>pulley</a:t>
            </a:r>
            <a:r>
              <a:rPr lang="en-US" sz="2000" dirty="0">
                <a:solidFill>
                  <a:schemeClr val="tx1"/>
                </a:solidFill>
                <a:latin typeface="Times New Roman"/>
                <a:cs typeface="Times New Roman"/>
              </a:rPr>
              <a:t> as it </a:t>
            </a:r>
            <a:r>
              <a:rPr lang="en-US" sz="2000" dirty="0">
                <a:solidFill>
                  <a:srgbClr val="FF0000"/>
                </a:solidFill>
                <a:latin typeface="Times New Roman"/>
                <a:cs typeface="Times New Roman"/>
              </a:rPr>
              <a:t>rotated was positive</a:t>
            </a:r>
            <a:r>
              <a:rPr lang="en-US" sz="2000" dirty="0">
                <a:solidFill>
                  <a:schemeClr val="tx1"/>
                </a:solidFill>
                <a:latin typeface="Times New Roman"/>
                <a:cs typeface="Times New Roman"/>
              </a:rPr>
              <a:t>; and the </a:t>
            </a:r>
            <a:r>
              <a:rPr lang="en-US" sz="2000" dirty="0">
                <a:solidFill>
                  <a:srgbClr val="008000"/>
                </a:solidFill>
                <a:latin typeface="Times New Roman"/>
                <a:cs typeface="Times New Roman"/>
              </a:rPr>
              <a:t>two are equal summing to zero</a:t>
            </a:r>
            <a:r>
              <a:rPr lang="en-US" sz="2000" dirty="0">
                <a:solidFill>
                  <a:schemeClr val="tx1"/>
                </a:solidFill>
                <a:latin typeface="Times New Roman"/>
                <a:cs typeface="Times New Roman"/>
              </a:rPr>
              <a:t>.  That </a:t>
            </a:r>
            <a:r>
              <a:rPr lang="en-US" sz="2000" i="1" dirty="0">
                <a:solidFill>
                  <a:srgbClr val="FF0000"/>
                </a:solidFill>
                <a:latin typeface="Times New Roman"/>
                <a:cs typeface="Times New Roman"/>
              </a:rPr>
              <a:t>internal force </a:t>
            </a:r>
            <a:r>
              <a:rPr lang="en-US" sz="2000" dirty="0">
                <a:solidFill>
                  <a:schemeClr val="tx1"/>
                </a:solidFill>
                <a:latin typeface="Times New Roman"/>
                <a:cs typeface="Times New Roman"/>
              </a:rPr>
              <a:t>did </a:t>
            </a:r>
            <a:r>
              <a:rPr lang="en-US" sz="2000" dirty="0">
                <a:solidFill>
                  <a:srgbClr val="FF0000"/>
                </a:solidFill>
                <a:latin typeface="Times New Roman"/>
                <a:cs typeface="Times New Roman"/>
              </a:rPr>
              <a:t>no net work on the system</a:t>
            </a:r>
            <a:r>
              <a:rPr lang="en-US" sz="2000" dirty="0">
                <a:solidFill>
                  <a:schemeClr val="tx1"/>
                </a:solidFill>
                <a:latin typeface="Times New Roman"/>
                <a:cs typeface="Times New Roman"/>
              </a:rPr>
              <a:t>.</a:t>
            </a:r>
            <a:endParaRPr lang="en-US" sz="1600" dirty="0">
              <a:latin typeface="Times New Roman"/>
              <a:cs typeface="Times New Roman"/>
            </a:endParaRPr>
          </a:p>
        </p:txBody>
      </p:sp>
      <p:graphicFrame>
        <p:nvGraphicFramePr>
          <p:cNvPr id="40" name="Object 2"/>
          <p:cNvGraphicFramePr>
            <a:graphicFrameLocks noChangeAspect="1"/>
          </p:cNvGraphicFramePr>
          <p:nvPr>
            <p:extLst>
              <p:ext uri="{D42A27DB-BD31-4B8C-83A1-F6EECF244321}">
                <p14:modId xmlns:p14="http://schemas.microsoft.com/office/powerpoint/2010/main" val="1109792147"/>
              </p:ext>
            </p:extLst>
          </p:nvPr>
        </p:nvGraphicFramePr>
        <p:xfrm>
          <a:off x="803639" y="2671763"/>
          <a:ext cx="6784975" cy="2635250"/>
        </p:xfrm>
        <a:graphic>
          <a:graphicData uri="http://schemas.openxmlformats.org/presentationml/2006/ole">
            <mc:AlternateContent xmlns:mc="http://schemas.openxmlformats.org/markup-compatibility/2006">
              <mc:Choice xmlns:v="urn:schemas-microsoft-com:vml" Requires="v">
                <p:oleObj spid="_x0000_s2616350" name="Equation" r:id="rId9" imgW="3581400" imgH="1485900" progId="Equation.DSMT4">
                  <p:embed/>
                </p:oleObj>
              </mc:Choice>
              <mc:Fallback>
                <p:oleObj name="Equation" r:id="rId9" imgW="3581400" imgH="1485900" progId="Equation.DSMT4">
                  <p:embed/>
                  <p:pic>
                    <p:nvPicPr>
                      <p:cNvPr id="0" name=""/>
                      <p:cNvPicPr>
                        <a:picLocks noChangeAspect="1" noChangeArrowheads="1"/>
                      </p:cNvPicPr>
                      <p:nvPr/>
                    </p:nvPicPr>
                    <p:blipFill>
                      <a:blip r:embed="rId10"/>
                      <a:srcRect/>
                      <a:stretch>
                        <a:fillRect/>
                      </a:stretch>
                    </p:blipFill>
                    <p:spPr bwMode="auto">
                      <a:xfrm>
                        <a:off x="803639" y="2671763"/>
                        <a:ext cx="6784975" cy="2635250"/>
                      </a:xfrm>
                      <a:prstGeom prst="rect">
                        <a:avLst/>
                      </a:prstGeom>
                      <a:noFill/>
                      <a:ln>
                        <a:noFill/>
                      </a:ln>
                      <a:effectLst/>
                    </p:spPr>
                  </p:pic>
                </p:oleObj>
              </mc:Fallback>
            </mc:AlternateContent>
          </a:graphicData>
        </a:graphic>
      </p:graphicFrame>
      <p:cxnSp>
        <p:nvCxnSpPr>
          <p:cNvPr id="44" name="Straight Arrow Connector 43"/>
          <p:cNvCxnSpPr/>
          <p:nvPr/>
        </p:nvCxnSpPr>
        <p:spPr>
          <a:xfrm>
            <a:off x="7910179" y="960651"/>
            <a:ext cx="350535" cy="20286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5" name="Object 8"/>
          <p:cNvGraphicFramePr>
            <a:graphicFrameLocks noChangeAspect="1"/>
          </p:cNvGraphicFramePr>
          <p:nvPr>
            <p:extLst>
              <p:ext uri="{D42A27DB-BD31-4B8C-83A1-F6EECF244321}">
                <p14:modId xmlns:p14="http://schemas.microsoft.com/office/powerpoint/2010/main" val="4224367779"/>
              </p:ext>
            </p:extLst>
          </p:nvPr>
        </p:nvGraphicFramePr>
        <p:xfrm>
          <a:off x="7938592" y="1045306"/>
          <a:ext cx="274638" cy="274637"/>
        </p:xfrm>
        <a:graphic>
          <a:graphicData uri="http://schemas.openxmlformats.org/presentationml/2006/ole">
            <mc:AlternateContent xmlns:mc="http://schemas.openxmlformats.org/markup-compatibility/2006">
              <mc:Choice xmlns:v="urn:schemas-microsoft-com:vml" Requires="v">
                <p:oleObj spid="_x0000_s2616351" name="Equation" r:id="rId11" imgW="152400" imgH="152400" progId="Equation.DSMT4">
                  <p:embed/>
                </p:oleObj>
              </mc:Choice>
              <mc:Fallback>
                <p:oleObj name="Equation" r:id="rId11" imgW="152400" imgH="152400" progId="Equation.DSMT4">
                  <p:embed/>
                  <p:pic>
                    <p:nvPicPr>
                      <p:cNvPr id="0" name=""/>
                      <p:cNvPicPr>
                        <a:picLocks noChangeAspect="1" noChangeArrowheads="1"/>
                      </p:cNvPicPr>
                      <p:nvPr/>
                    </p:nvPicPr>
                    <p:blipFill>
                      <a:blip r:embed="rId12"/>
                      <a:srcRect/>
                      <a:stretch>
                        <a:fillRect/>
                      </a:stretch>
                    </p:blipFill>
                    <p:spPr bwMode="auto">
                      <a:xfrm>
                        <a:off x="7938592" y="1045306"/>
                        <a:ext cx="274638" cy="274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 name="Object 5"/>
          <p:cNvGraphicFramePr>
            <a:graphicFrameLocks noChangeAspect="1"/>
          </p:cNvGraphicFramePr>
          <p:nvPr>
            <p:extLst>
              <p:ext uri="{D42A27DB-BD31-4B8C-83A1-F6EECF244321}">
                <p14:modId xmlns:p14="http://schemas.microsoft.com/office/powerpoint/2010/main" val="3176884632"/>
              </p:ext>
            </p:extLst>
          </p:nvPr>
        </p:nvGraphicFramePr>
        <p:xfrm>
          <a:off x="7867650" y="1917700"/>
          <a:ext cx="227013" cy="298450"/>
        </p:xfrm>
        <a:graphic>
          <a:graphicData uri="http://schemas.openxmlformats.org/presentationml/2006/ole">
            <mc:AlternateContent xmlns:mc="http://schemas.openxmlformats.org/markup-compatibility/2006">
              <mc:Choice xmlns:v="urn:schemas-microsoft-com:vml" Requires="v">
                <p:oleObj spid="_x0000_s2616352" name="Equation" r:id="rId13" imgW="127000" imgH="165100" progId="Equation.DSMT4">
                  <p:embed/>
                </p:oleObj>
              </mc:Choice>
              <mc:Fallback>
                <p:oleObj name="Equation" r:id="rId13" imgW="127000" imgH="165100" progId="Equation.DSMT4">
                  <p:embed/>
                  <p:pic>
                    <p:nvPicPr>
                      <p:cNvPr id="0" name=""/>
                      <p:cNvPicPr>
                        <a:picLocks noChangeAspect="1" noChangeArrowheads="1"/>
                      </p:cNvPicPr>
                      <p:nvPr/>
                    </p:nvPicPr>
                    <p:blipFill>
                      <a:blip r:embed="rId14"/>
                      <a:srcRect/>
                      <a:stretch>
                        <a:fillRect/>
                      </a:stretch>
                    </p:blipFill>
                    <p:spPr bwMode="auto">
                      <a:xfrm>
                        <a:off x="7867650" y="1917700"/>
                        <a:ext cx="227013" cy="298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3" name="Straight Arrow Connector 2"/>
          <p:cNvCxnSpPr/>
          <p:nvPr/>
        </p:nvCxnSpPr>
        <p:spPr>
          <a:xfrm>
            <a:off x="7804150" y="1841500"/>
            <a:ext cx="0" cy="55005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Line 13"/>
          <p:cNvSpPr>
            <a:spLocks noChangeShapeType="1"/>
          </p:cNvSpPr>
          <p:nvPr/>
        </p:nvSpPr>
        <p:spPr bwMode="auto">
          <a:xfrm flipH="1">
            <a:off x="7659531" y="2391555"/>
            <a:ext cx="505640" cy="0"/>
          </a:xfrm>
          <a:prstGeom prst="line">
            <a:avLst/>
          </a:prstGeom>
          <a:noFill/>
          <a:ln w="9525"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0" name="Object 5"/>
          <p:cNvGraphicFramePr>
            <a:graphicFrameLocks noChangeAspect="1"/>
          </p:cNvGraphicFramePr>
          <p:nvPr>
            <p:extLst>
              <p:ext uri="{D42A27DB-BD31-4B8C-83A1-F6EECF244321}">
                <p14:modId xmlns:p14="http://schemas.microsoft.com/office/powerpoint/2010/main" val="1237848549"/>
              </p:ext>
            </p:extLst>
          </p:nvPr>
        </p:nvGraphicFramePr>
        <p:xfrm>
          <a:off x="8165171" y="2245505"/>
          <a:ext cx="553065" cy="300038"/>
        </p:xfrm>
        <a:graphic>
          <a:graphicData uri="http://schemas.openxmlformats.org/presentationml/2006/ole">
            <mc:AlternateContent xmlns:mc="http://schemas.openxmlformats.org/markup-compatibility/2006">
              <mc:Choice xmlns:v="urn:schemas-microsoft-com:vml" Requires="v">
                <p:oleObj spid="_x0000_s2616353" name="Equation" r:id="rId15" imgW="355600" imgH="190500" progId="Equation.DSMT4">
                  <p:embed/>
                </p:oleObj>
              </mc:Choice>
              <mc:Fallback>
                <p:oleObj name="Equation" r:id="rId15" imgW="355600" imgH="190500" progId="Equation.DSMT4">
                  <p:embed/>
                  <p:pic>
                    <p:nvPicPr>
                      <p:cNvPr id="0" name=""/>
                      <p:cNvPicPr>
                        <a:picLocks noChangeAspect="1" noChangeArrowheads="1"/>
                      </p:cNvPicPr>
                      <p:nvPr/>
                    </p:nvPicPr>
                    <p:blipFill>
                      <a:blip r:embed="rId16"/>
                      <a:srcRect/>
                      <a:stretch>
                        <a:fillRect/>
                      </a:stretch>
                    </p:blipFill>
                    <p:spPr bwMode="auto">
                      <a:xfrm>
                        <a:off x="8165171" y="2245505"/>
                        <a:ext cx="553065" cy="3000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8493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0"/>
          <p:cNvSpPr txBox="1">
            <a:spLocks/>
          </p:cNvSpPr>
          <p:nvPr/>
        </p:nvSpPr>
        <p:spPr bwMode="auto">
          <a:xfrm>
            <a:off x="868086" y="2038632"/>
            <a:ext cx="5905136" cy="2237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Note that we’ve done this problem before!  </a:t>
            </a:r>
            <a:r>
              <a:rPr lang="en-US" sz="2000" dirty="0">
                <a:solidFill>
                  <a:schemeClr val="tx1"/>
                </a:solidFill>
                <a:latin typeface="Times New Roman"/>
                <a:cs typeface="Times New Roman"/>
              </a:rPr>
              <a:t>So what’s different?  The </a:t>
            </a:r>
            <a:r>
              <a:rPr lang="en-US" sz="2000" i="1" dirty="0">
                <a:solidFill>
                  <a:srgbClr val="0000FF"/>
                </a:solidFill>
                <a:latin typeface="Times New Roman"/>
                <a:cs typeface="Times New Roman"/>
              </a:rPr>
              <a:t>tension in the lines </a:t>
            </a:r>
            <a:r>
              <a:rPr lang="en-US" sz="2000" dirty="0">
                <a:solidFill>
                  <a:schemeClr val="tx1"/>
                </a:solidFill>
                <a:latin typeface="Times New Roman"/>
                <a:cs typeface="Times New Roman"/>
              </a:rPr>
              <a:t>can </a:t>
            </a:r>
            <a:r>
              <a:rPr lang="en-US" sz="2000" dirty="0">
                <a:solidFill>
                  <a:srgbClr val="0000FF"/>
                </a:solidFill>
                <a:latin typeface="Times New Roman"/>
                <a:cs typeface="Times New Roman"/>
              </a:rPr>
              <a:t>no longer be equal</a:t>
            </a:r>
            <a:r>
              <a:rPr lang="en-US" sz="2000" dirty="0">
                <a:solidFill>
                  <a:schemeClr val="tx1"/>
                </a:solidFill>
                <a:latin typeface="Times New Roman"/>
                <a:cs typeface="Times New Roman"/>
              </a:rPr>
              <a:t>.  How so?  If they were, the torques provided by the two tensions would be equal and opposite, so the net torque would be ZERO, </a:t>
            </a:r>
            <a:r>
              <a:rPr lang="en-US" sz="2000" dirty="0">
                <a:solidFill>
                  <a:srgbClr val="008000"/>
                </a:solidFill>
                <a:latin typeface="Times New Roman"/>
                <a:cs typeface="Times New Roman"/>
              </a:rPr>
              <a:t>hence no </a:t>
            </a:r>
            <a:r>
              <a:rPr lang="en-US" sz="2000" i="1" dirty="0">
                <a:solidFill>
                  <a:srgbClr val="008000"/>
                </a:solidFill>
                <a:latin typeface="Times New Roman"/>
                <a:cs typeface="Times New Roman"/>
              </a:rPr>
              <a:t>angular acceleration</a:t>
            </a:r>
            <a:r>
              <a:rPr lang="en-US" sz="2000" dirty="0">
                <a:solidFill>
                  <a:schemeClr val="tx1"/>
                </a:solidFill>
                <a:latin typeface="Times New Roman"/>
                <a:cs typeface="Times New Roman"/>
              </a:rPr>
              <a:t>.  But there </a:t>
            </a:r>
            <a:r>
              <a:rPr lang="en-US" sz="2000" i="1" dirty="0">
                <a:solidFill>
                  <a:schemeClr val="tx1"/>
                </a:solidFill>
                <a:latin typeface="Times New Roman"/>
                <a:cs typeface="Times New Roman"/>
              </a:rPr>
              <a:t>is </a:t>
            </a:r>
            <a:r>
              <a:rPr lang="en-US" sz="2000" dirty="0">
                <a:solidFill>
                  <a:srgbClr val="FF0000"/>
                </a:solidFill>
                <a:latin typeface="Times New Roman"/>
                <a:cs typeface="Times New Roman"/>
              </a:rPr>
              <a:t>angular acceleration</a:t>
            </a:r>
            <a:r>
              <a:rPr lang="en-US" sz="2000" dirty="0">
                <a:solidFill>
                  <a:schemeClr val="tx1"/>
                </a:solidFill>
                <a:latin typeface="Times New Roman"/>
                <a:cs typeface="Times New Roman"/>
              </a:rPr>
              <a:t>, so the </a:t>
            </a:r>
            <a:r>
              <a:rPr lang="en-US" sz="2000" dirty="0">
                <a:solidFill>
                  <a:srgbClr val="0000FF"/>
                </a:solidFill>
                <a:latin typeface="Times New Roman"/>
                <a:cs typeface="Times New Roman"/>
              </a:rPr>
              <a:t>tensions must be different.  So . . .  </a:t>
            </a:r>
            <a:endParaRPr lang="en-US" sz="1600" dirty="0">
              <a:solidFill>
                <a:srgbClr val="0000FF"/>
              </a:solidFill>
              <a:latin typeface="Times New Roman"/>
              <a:cs typeface="Times New Roman"/>
            </a:endParaRPr>
          </a:p>
        </p:txBody>
      </p:sp>
      <p:sp>
        <p:nvSpPr>
          <p:cNvPr id="47" name="Text Box 180"/>
          <p:cNvSpPr txBox="1">
            <a:spLocks/>
          </p:cNvSpPr>
          <p:nvPr/>
        </p:nvSpPr>
        <p:spPr bwMode="auto">
          <a:xfrm>
            <a:off x="188436" y="452961"/>
            <a:ext cx="5755164" cy="112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Example 12: something a little </a:t>
            </a:r>
            <a:r>
              <a:rPr lang="en-US" sz="2000" dirty="0">
                <a:latin typeface="Times New Roman"/>
                <a:cs typeface="Times New Roman"/>
              </a:rPr>
              <a:t>more complex:  An </a:t>
            </a:r>
            <a:r>
              <a:rPr lang="en-US" sz="2000" dirty="0">
                <a:solidFill>
                  <a:srgbClr val="0000FF"/>
                </a:solidFill>
                <a:latin typeface="Times New Roman"/>
                <a:cs typeface="Times New Roman"/>
              </a:rPr>
              <a:t>Atwood Machine </a:t>
            </a:r>
            <a:r>
              <a:rPr lang="en-US" sz="2000" dirty="0">
                <a:latin typeface="Times New Roman"/>
                <a:cs typeface="Times New Roman"/>
              </a:rPr>
              <a:t>with a </a:t>
            </a:r>
            <a:r>
              <a:rPr lang="en-US" sz="2000" dirty="0">
                <a:solidFill>
                  <a:srgbClr val="0000FF"/>
                </a:solidFill>
                <a:latin typeface="Times New Roman"/>
                <a:cs typeface="Times New Roman"/>
              </a:rPr>
              <a:t>massive pulley </a:t>
            </a:r>
            <a:r>
              <a:rPr lang="en-US" sz="2000" dirty="0">
                <a:latin typeface="Times New Roman"/>
                <a:cs typeface="Times New Roman"/>
              </a:rPr>
              <a:t>of radius </a:t>
            </a:r>
            <a:r>
              <a:rPr lang="en-US" sz="2000" i="1" dirty="0">
                <a:solidFill>
                  <a:srgbClr val="FF0000"/>
                </a:solidFill>
                <a:latin typeface="Times New Roman"/>
                <a:cs typeface="Times New Roman"/>
              </a:rPr>
              <a:t>R</a:t>
            </a:r>
            <a:r>
              <a:rPr lang="en-US" sz="2000" dirty="0">
                <a:latin typeface="Times New Roman"/>
                <a:cs typeface="Times New Roman"/>
              </a:rPr>
              <a:t> (see sketch).  Without using kinematics:</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71.)</a:t>
            </a:r>
          </a:p>
        </p:txBody>
      </p:sp>
      <p:sp>
        <p:nvSpPr>
          <p:cNvPr id="36" name="Text Box 180"/>
          <p:cNvSpPr txBox="1">
            <a:spLocks/>
          </p:cNvSpPr>
          <p:nvPr/>
        </p:nvSpPr>
        <p:spPr bwMode="auto">
          <a:xfrm>
            <a:off x="597264" y="1572431"/>
            <a:ext cx="59051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a:solidFill>
                  <a:schemeClr val="tx1"/>
                </a:solidFill>
                <a:latin typeface="Times New Roman"/>
                <a:cs typeface="Times New Roman"/>
              </a:rPr>
              <a:t>Derive an expression for the system’s acceleration.</a:t>
            </a:r>
            <a:endParaRPr lang="en-US" sz="1600" dirty="0">
              <a:latin typeface="Times New Roman"/>
              <a:cs typeface="Times New Roman"/>
            </a:endParaRPr>
          </a:p>
        </p:txBody>
      </p:sp>
      <p:grpSp>
        <p:nvGrpSpPr>
          <p:cNvPr id="2" name="Group 1"/>
          <p:cNvGrpSpPr/>
          <p:nvPr/>
        </p:nvGrpSpPr>
        <p:grpSpPr>
          <a:xfrm>
            <a:off x="6773222" y="389623"/>
            <a:ext cx="1988674" cy="2584680"/>
            <a:chOff x="6580034" y="1309615"/>
            <a:chExt cx="1988674" cy="2584680"/>
          </a:xfrm>
        </p:grpSpPr>
        <p:sp>
          <p:nvSpPr>
            <p:cNvPr id="46" name="Oval 12"/>
            <p:cNvSpPr>
              <a:spLocks/>
            </p:cNvSpPr>
            <p:nvPr/>
          </p:nvSpPr>
          <p:spPr bwMode="auto">
            <a:xfrm>
              <a:off x="7166561" y="1483132"/>
              <a:ext cx="806045" cy="806118"/>
            </a:xfrm>
            <a:prstGeom prst="ellipse">
              <a:avLst/>
            </a:prstGeom>
            <a:solidFill>
              <a:srgbClr val="20FF38"/>
            </a:solidFill>
            <a:ln w="25400">
              <a:solidFill>
                <a:srgbClr val="000000"/>
              </a:solidFill>
              <a:round/>
              <a:headEnd/>
              <a:tailEnd/>
            </a:ln>
          </p:spPr>
          <p:txBody>
            <a:bodyPr wrap="none" anchor="ctr"/>
            <a:lstStyle/>
            <a:p>
              <a:endParaRPr lang="en-US"/>
            </a:p>
          </p:txBody>
        </p:sp>
        <p:sp>
          <p:nvSpPr>
            <p:cNvPr id="15" name="Line 13"/>
            <p:cNvSpPr>
              <a:spLocks noChangeShapeType="1"/>
            </p:cNvSpPr>
            <p:nvPr/>
          </p:nvSpPr>
          <p:spPr bwMode="auto">
            <a:xfrm flipH="1">
              <a:off x="7166561" y="1849757"/>
              <a:ext cx="310" cy="1730611"/>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14"/>
            <p:cNvSpPr>
              <a:spLocks noChangeShapeType="1"/>
            </p:cNvSpPr>
            <p:nvPr/>
          </p:nvSpPr>
          <p:spPr bwMode="auto">
            <a:xfrm>
              <a:off x="7970308" y="1896505"/>
              <a:ext cx="0" cy="102410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15"/>
            <p:cNvSpPr>
              <a:spLocks/>
            </p:cNvSpPr>
            <p:nvPr/>
          </p:nvSpPr>
          <p:spPr bwMode="auto">
            <a:xfrm>
              <a:off x="7019178" y="3600851"/>
              <a:ext cx="293418" cy="293444"/>
            </a:xfrm>
            <a:prstGeom prst="rect">
              <a:avLst/>
            </a:prstGeom>
            <a:solidFill>
              <a:srgbClr val="3366FF"/>
            </a:solidFill>
            <a:ln w="25400">
              <a:solidFill>
                <a:srgbClr val="000000"/>
              </a:solidFill>
              <a:miter lim="800000"/>
              <a:headEnd/>
              <a:tailEnd/>
            </a:ln>
          </p:spPr>
          <p:txBody>
            <a:bodyPr wrap="none" anchor="ctr"/>
            <a:lstStyle/>
            <a:p>
              <a:endParaRPr lang="en-US"/>
            </a:p>
          </p:txBody>
        </p:sp>
        <p:sp>
          <p:nvSpPr>
            <p:cNvPr id="18" name="Rectangle 16"/>
            <p:cNvSpPr>
              <a:spLocks/>
            </p:cNvSpPr>
            <p:nvPr/>
          </p:nvSpPr>
          <p:spPr bwMode="auto">
            <a:xfrm>
              <a:off x="7825897" y="2883299"/>
              <a:ext cx="293418" cy="366314"/>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19" name="Line 17"/>
            <p:cNvSpPr>
              <a:spLocks noChangeShapeType="1"/>
            </p:cNvSpPr>
            <p:nvPr/>
          </p:nvSpPr>
          <p:spPr bwMode="auto">
            <a:xfrm>
              <a:off x="6580034" y="1382485"/>
              <a:ext cx="188260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20"/>
            <p:cNvSpPr>
              <a:spLocks noChangeShapeType="1"/>
            </p:cNvSpPr>
            <p:nvPr/>
          </p:nvSpPr>
          <p:spPr bwMode="auto">
            <a:xfrm flipV="1">
              <a:off x="6725759" y="1309615"/>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21"/>
            <p:cNvSpPr>
              <a:spLocks noChangeShapeType="1"/>
            </p:cNvSpPr>
            <p:nvPr/>
          </p:nvSpPr>
          <p:spPr bwMode="auto">
            <a:xfrm flipV="1">
              <a:off x="6946315"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Line 22"/>
            <p:cNvSpPr>
              <a:spLocks noChangeShapeType="1"/>
            </p:cNvSpPr>
            <p:nvPr/>
          </p:nvSpPr>
          <p:spPr bwMode="auto">
            <a:xfrm flipV="1">
              <a:off x="7166871"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 name="Line 23"/>
            <p:cNvSpPr>
              <a:spLocks noChangeShapeType="1"/>
            </p:cNvSpPr>
            <p:nvPr/>
          </p:nvSpPr>
          <p:spPr bwMode="auto">
            <a:xfrm flipV="1">
              <a:off x="7385459" y="1309615"/>
              <a:ext cx="147693"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24"/>
            <p:cNvSpPr>
              <a:spLocks noChangeShapeType="1"/>
            </p:cNvSpPr>
            <p:nvPr/>
          </p:nvSpPr>
          <p:spPr bwMode="auto">
            <a:xfrm flipV="1">
              <a:off x="7606015"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Line 25"/>
            <p:cNvSpPr>
              <a:spLocks noChangeShapeType="1"/>
            </p:cNvSpPr>
            <p:nvPr/>
          </p:nvSpPr>
          <p:spPr bwMode="auto">
            <a:xfrm flipV="1">
              <a:off x="7824601" y="1309615"/>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26"/>
            <p:cNvSpPr>
              <a:spLocks noChangeShapeType="1"/>
            </p:cNvSpPr>
            <p:nvPr/>
          </p:nvSpPr>
          <p:spPr bwMode="auto">
            <a:xfrm flipV="1">
              <a:off x="8045157"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Line 27"/>
            <p:cNvSpPr>
              <a:spLocks noChangeShapeType="1"/>
            </p:cNvSpPr>
            <p:nvPr/>
          </p:nvSpPr>
          <p:spPr bwMode="auto">
            <a:xfrm flipV="1">
              <a:off x="8265713"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AutoShape 30"/>
            <p:cNvSpPr>
              <a:spLocks/>
            </p:cNvSpPr>
            <p:nvPr/>
          </p:nvSpPr>
          <p:spPr bwMode="auto">
            <a:xfrm rot="5400000">
              <a:off x="7216071" y="1551873"/>
              <a:ext cx="705057" cy="366281"/>
            </a:xfrm>
            <a:prstGeom prst="homePlate">
              <a:avLst>
                <a:gd name="adj" fmla="val 80003"/>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5" name="AutoShape 31"/>
            <p:cNvSpPr>
              <a:spLocks/>
            </p:cNvSpPr>
            <p:nvPr/>
          </p:nvSpPr>
          <p:spPr bwMode="auto">
            <a:xfrm>
              <a:off x="7533152" y="1849757"/>
              <a:ext cx="72863" cy="728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4"/>
              <a:srcRect/>
              <a:tile tx="0" ty="0" sx="100000" sy="100000" flip="none" algn="tl"/>
            </a:blipFill>
            <a:ln w="25400">
              <a:solidFill>
                <a:srgbClr val="000000"/>
              </a:solidFill>
              <a:round/>
              <a:headEnd/>
              <a:tailEnd/>
            </a:ln>
          </p:spPr>
          <p:txBody>
            <a:bodyPr wrap="none" anchor="ctr"/>
            <a:lstStyle/>
            <a:p>
              <a:endParaRPr lang="en-US"/>
            </a:p>
          </p:txBody>
        </p:sp>
        <p:graphicFrame>
          <p:nvGraphicFramePr>
            <p:cNvPr id="39" name="Object 5"/>
            <p:cNvGraphicFramePr>
              <a:graphicFrameLocks noChangeAspect="1"/>
            </p:cNvGraphicFramePr>
            <p:nvPr>
              <p:extLst>
                <p:ext uri="{D42A27DB-BD31-4B8C-83A1-F6EECF244321}">
                  <p14:modId xmlns:p14="http://schemas.microsoft.com/office/powerpoint/2010/main" val="523812412"/>
                </p:ext>
              </p:extLst>
            </p:nvPr>
          </p:nvGraphicFramePr>
          <p:xfrm>
            <a:off x="7372074" y="3527981"/>
            <a:ext cx="366281" cy="366314"/>
          </p:xfrm>
          <a:graphic>
            <a:graphicData uri="http://schemas.openxmlformats.org/presentationml/2006/ole">
              <mc:AlternateContent xmlns:mc="http://schemas.openxmlformats.org/markup-compatibility/2006">
                <mc:Choice xmlns:v="urn:schemas-microsoft-com:vml" Requires="v">
                  <p:oleObj spid="_x0000_s1739597" name="Equation" r:id="rId5" imgW="203200" imgH="203200" progId="Equation.DSMT4">
                    <p:embed/>
                  </p:oleObj>
                </mc:Choice>
                <mc:Fallback>
                  <p:oleObj name="Equation" r:id="rId5" imgW="203200" imgH="203200" progId="Equation.DSMT4">
                    <p:embed/>
                    <p:pic>
                      <p:nvPicPr>
                        <p:cNvPr id="0" name=""/>
                        <p:cNvPicPr>
                          <a:picLocks noChangeAspect="1" noChangeArrowheads="1"/>
                        </p:cNvPicPr>
                        <p:nvPr/>
                      </p:nvPicPr>
                      <p:blipFill>
                        <a:blip r:embed="rId6"/>
                        <a:srcRect/>
                        <a:stretch>
                          <a:fillRect/>
                        </a:stretch>
                      </p:blipFill>
                      <p:spPr bwMode="auto">
                        <a:xfrm>
                          <a:off x="7372074" y="3527981"/>
                          <a:ext cx="366281" cy="366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0" name="Object 6"/>
            <p:cNvGraphicFramePr>
              <a:graphicFrameLocks noChangeAspect="1"/>
            </p:cNvGraphicFramePr>
            <p:nvPr>
              <p:extLst>
                <p:ext uri="{D42A27DB-BD31-4B8C-83A1-F6EECF244321}">
                  <p14:modId xmlns:p14="http://schemas.microsoft.com/office/powerpoint/2010/main" val="3159330324"/>
                </p:ext>
              </p:extLst>
            </p:nvPr>
          </p:nvGraphicFramePr>
          <p:xfrm>
            <a:off x="8157134" y="2847740"/>
            <a:ext cx="411574" cy="366314"/>
          </p:xfrm>
          <a:graphic>
            <a:graphicData uri="http://schemas.openxmlformats.org/presentationml/2006/ole">
              <mc:AlternateContent xmlns:mc="http://schemas.openxmlformats.org/markup-compatibility/2006">
                <mc:Choice xmlns:v="urn:schemas-microsoft-com:vml" Requires="v">
                  <p:oleObj spid="_x0000_s1739598" name="Equation" r:id="rId7" imgW="228600" imgH="203200" progId="Equation.DSMT4">
                    <p:embed/>
                  </p:oleObj>
                </mc:Choice>
                <mc:Fallback>
                  <p:oleObj name="Equation" r:id="rId7" imgW="228600" imgH="203200" progId="Equation.DSMT4">
                    <p:embed/>
                    <p:pic>
                      <p:nvPicPr>
                        <p:cNvPr id="0" name=""/>
                        <p:cNvPicPr>
                          <a:picLocks noChangeAspect="1" noChangeArrowheads="1"/>
                        </p:cNvPicPr>
                        <p:nvPr/>
                      </p:nvPicPr>
                      <p:blipFill>
                        <a:blip r:embed="rId8"/>
                        <a:srcRect/>
                        <a:stretch>
                          <a:fillRect/>
                        </a:stretch>
                      </p:blipFill>
                      <p:spPr bwMode="auto">
                        <a:xfrm>
                          <a:off x="8157134" y="2847740"/>
                          <a:ext cx="411574" cy="366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3" name="Object 8"/>
            <p:cNvGraphicFramePr>
              <a:graphicFrameLocks noChangeAspect="1"/>
            </p:cNvGraphicFramePr>
            <p:nvPr>
              <p:extLst>
                <p:ext uri="{D42A27DB-BD31-4B8C-83A1-F6EECF244321}">
                  <p14:modId xmlns:p14="http://schemas.microsoft.com/office/powerpoint/2010/main" val="426274380"/>
                </p:ext>
              </p:extLst>
            </p:nvPr>
          </p:nvGraphicFramePr>
          <p:xfrm>
            <a:off x="6740528" y="1643951"/>
            <a:ext cx="411574" cy="411611"/>
          </p:xfrm>
          <a:graphic>
            <a:graphicData uri="http://schemas.openxmlformats.org/presentationml/2006/ole">
              <mc:AlternateContent xmlns:mc="http://schemas.openxmlformats.org/markup-compatibility/2006">
                <mc:Choice xmlns:v="urn:schemas-microsoft-com:vml" Requires="v">
                  <p:oleObj spid="_x0000_s1739599" name="Equation" r:id="rId9" imgW="228600" imgH="228600" progId="Equation.DSMT4">
                    <p:embed/>
                  </p:oleObj>
                </mc:Choice>
                <mc:Fallback>
                  <p:oleObj name="Equation" r:id="rId9" imgW="228600" imgH="228600" progId="Equation.DSMT4">
                    <p:embed/>
                    <p:pic>
                      <p:nvPicPr>
                        <p:cNvPr id="0" name=""/>
                        <p:cNvPicPr>
                          <a:picLocks noChangeAspect="1" noChangeArrowheads="1"/>
                        </p:cNvPicPr>
                        <p:nvPr/>
                      </p:nvPicPr>
                      <p:blipFill>
                        <a:blip r:embed="rId10"/>
                        <a:srcRect/>
                        <a:stretch>
                          <a:fillRect/>
                        </a:stretch>
                      </p:blipFill>
                      <p:spPr bwMode="auto">
                        <a:xfrm>
                          <a:off x="6740528" y="1643951"/>
                          <a:ext cx="411574" cy="4116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cxnSp>
        <p:nvCxnSpPr>
          <p:cNvPr id="31" name="Straight Arrow Connector 30"/>
          <p:cNvCxnSpPr/>
          <p:nvPr/>
        </p:nvCxnSpPr>
        <p:spPr>
          <a:xfrm>
            <a:off x="7770479" y="973351"/>
            <a:ext cx="350535" cy="20286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8"/>
          <p:cNvGraphicFramePr>
            <a:graphicFrameLocks noChangeAspect="1"/>
          </p:cNvGraphicFramePr>
          <p:nvPr>
            <p:extLst>
              <p:ext uri="{D42A27DB-BD31-4B8C-83A1-F6EECF244321}">
                <p14:modId xmlns:p14="http://schemas.microsoft.com/office/powerpoint/2010/main" val="2176552450"/>
              </p:ext>
            </p:extLst>
          </p:nvPr>
        </p:nvGraphicFramePr>
        <p:xfrm>
          <a:off x="7798892" y="1058006"/>
          <a:ext cx="274638" cy="274637"/>
        </p:xfrm>
        <a:graphic>
          <a:graphicData uri="http://schemas.openxmlformats.org/presentationml/2006/ole">
            <mc:AlternateContent xmlns:mc="http://schemas.openxmlformats.org/markup-compatibility/2006">
              <mc:Choice xmlns:v="urn:schemas-microsoft-com:vml" Requires="v">
                <p:oleObj spid="_x0000_s1739600" name="Equation" r:id="rId11" imgW="152400" imgH="152400" progId="Equation.DSMT4">
                  <p:embed/>
                </p:oleObj>
              </mc:Choice>
              <mc:Fallback>
                <p:oleObj name="Equation" r:id="rId11" imgW="152400" imgH="152400" progId="Equation.DSMT4">
                  <p:embed/>
                  <p:pic>
                    <p:nvPicPr>
                      <p:cNvPr id="0" name=""/>
                      <p:cNvPicPr>
                        <a:picLocks noChangeAspect="1" noChangeArrowheads="1"/>
                      </p:cNvPicPr>
                      <p:nvPr/>
                    </p:nvPicPr>
                    <p:blipFill>
                      <a:blip r:embed="rId12"/>
                      <a:srcRect/>
                      <a:stretch>
                        <a:fillRect/>
                      </a:stretch>
                    </p:blipFill>
                    <p:spPr bwMode="auto">
                      <a:xfrm>
                        <a:off x="7798892" y="1058006"/>
                        <a:ext cx="274638" cy="274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4" name="Object 5"/>
          <p:cNvGraphicFramePr>
            <a:graphicFrameLocks noChangeAspect="1"/>
          </p:cNvGraphicFramePr>
          <p:nvPr>
            <p:extLst>
              <p:ext uri="{D42A27DB-BD31-4B8C-83A1-F6EECF244321}">
                <p14:modId xmlns:p14="http://schemas.microsoft.com/office/powerpoint/2010/main" val="1258582959"/>
              </p:ext>
            </p:extLst>
          </p:nvPr>
        </p:nvGraphicFramePr>
        <p:xfrm>
          <a:off x="1947863" y="4899025"/>
          <a:ext cx="2501900" cy="1141412"/>
        </p:xfrm>
        <a:graphic>
          <a:graphicData uri="http://schemas.openxmlformats.org/presentationml/2006/ole">
            <mc:AlternateContent xmlns:mc="http://schemas.openxmlformats.org/markup-compatibility/2006">
              <mc:Choice xmlns:v="urn:schemas-microsoft-com:vml" Requires="v">
                <p:oleObj spid="_x0000_s1739601" name="Equation" r:id="rId13" imgW="1384300" imgH="635000" progId="Equation.DSMT4">
                  <p:embed/>
                </p:oleObj>
              </mc:Choice>
              <mc:Fallback>
                <p:oleObj name="Equation" r:id="rId13" imgW="1384300" imgH="635000" progId="Equation.DSMT4">
                  <p:embed/>
                  <p:pic>
                    <p:nvPicPr>
                      <p:cNvPr id="0" name=""/>
                      <p:cNvPicPr>
                        <a:picLocks noChangeAspect="1" noChangeArrowheads="1"/>
                      </p:cNvPicPr>
                      <p:nvPr/>
                    </p:nvPicPr>
                    <p:blipFill>
                      <a:blip r:embed="rId14"/>
                      <a:srcRect/>
                      <a:stretch>
                        <a:fillRect/>
                      </a:stretch>
                    </p:blipFill>
                    <p:spPr bwMode="auto">
                      <a:xfrm>
                        <a:off x="1947863" y="4899025"/>
                        <a:ext cx="2501900"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Rectangle 15"/>
          <p:cNvSpPr>
            <a:spLocks/>
          </p:cNvSpPr>
          <p:nvPr/>
        </p:nvSpPr>
        <p:spPr bwMode="auto">
          <a:xfrm>
            <a:off x="866183" y="5364242"/>
            <a:ext cx="293418" cy="293444"/>
          </a:xfrm>
          <a:prstGeom prst="rect">
            <a:avLst/>
          </a:prstGeom>
          <a:solidFill>
            <a:srgbClr val="3366FF"/>
          </a:solidFill>
          <a:ln w="25400">
            <a:solidFill>
              <a:srgbClr val="000000"/>
            </a:solidFill>
            <a:miter lim="800000"/>
            <a:headEnd/>
            <a:tailEnd/>
          </a:ln>
        </p:spPr>
        <p:txBody>
          <a:bodyPr wrap="none" anchor="ctr"/>
          <a:lstStyle/>
          <a:p>
            <a:endParaRPr lang="en-US"/>
          </a:p>
        </p:txBody>
      </p:sp>
      <p:cxnSp>
        <p:nvCxnSpPr>
          <p:cNvPr id="38" name="Straight Arrow Connector 37"/>
          <p:cNvCxnSpPr/>
          <p:nvPr/>
        </p:nvCxnSpPr>
        <p:spPr>
          <a:xfrm flipV="1">
            <a:off x="1012224" y="4725805"/>
            <a:ext cx="0" cy="63483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012224" y="5513043"/>
            <a:ext cx="0" cy="85600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2" name="Object 5"/>
          <p:cNvGraphicFramePr>
            <a:graphicFrameLocks noChangeAspect="1"/>
          </p:cNvGraphicFramePr>
          <p:nvPr>
            <p:extLst>
              <p:ext uri="{D42A27DB-BD31-4B8C-83A1-F6EECF244321}">
                <p14:modId xmlns:p14="http://schemas.microsoft.com/office/powerpoint/2010/main" val="1810693716"/>
              </p:ext>
            </p:extLst>
          </p:nvPr>
        </p:nvGraphicFramePr>
        <p:xfrm>
          <a:off x="1068102" y="5849938"/>
          <a:ext cx="527050" cy="366712"/>
        </p:xfrm>
        <a:graphic>
          <a:graphicData uri="http://schemas.openxmlformats.org/presentationml/2006/ole">
            <mc:AlternateContent xmlns:mc="http://schemas.openxmlformats.org/markup-compatibility/2006">
              <mc:Choice xmlns:v="urn:schemas-microsoft-com:vml" Requires="v">
                <p:oleObj spid="_x0000_s1739602" name="Equation" r:id="rId15" imgW="292100" imgH="203200" progId="Equation.DSMT4">
                  <p:embed/>
                </p:oleObj>
              </mc:Choice>
              <mc:Fallback>
                <p:oleObj name="Equation" r:id="rId15" imgW="292100" imgH="203200" progId="Equation.DSMT4">
                  <p:embed/>
                  <p:pic>
                    <p:nvPicPr>
                      <p:cNvPr id="0" name=""/>
                      <p:cNvPicPr>
                        <a:picLocks noChangeAspect="1" noChangeArrowheads="1"/>
                      </p:cNvPicPr>
                      <p:nvPr/>
                    </p:nvPicPr>
                    <p:blipFill>
                      <a:blip r:embed="rId16"/>
                      <a:srcRect/>
                      <a:stretch>
                        <a:fillRect/>
                      </a:stretch>
                    </p:blipFill>
                    <p:spPr bwMode="auto">
                      <a:xfrm>
                        <a:off x="1068102" y="5849938"/>
                        <a:ext cx="5270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4" name="Object 5"/>
          <p:cNvGraphicFramePr>
            <a:graphicFrameLocks noChangeAspect="1"/>
          </p:cNvGraphicFramePr>
          <p:nvPr>
            <p:extLst>
              <p:ext uri="{D42A27DB-BD31-4B8C-83A1-F6EECF244321}">
                <p14:modId xmlns:p14="http://schemas.microsoft.com/office/powerpoint/2010/main" val="2542397262"/>
              </p:ext>
            </p:extLst>
          </p:nvPr>
        </p:nvGraphicFramePr>
        <p:xfrm>
          <a:off x="1090327" y="4827588"/>
          <a:ext cx="276225" cy="366712"/>
        </p:xfrm>
        <a:graphic>
          <a:graphicData uri="http://schemas.openxmlformats.org/presentationml/2006/ole">
            <mc:AlternateContent xmlns:mc="http://schemas.openxmlformats.org/markup-compatibility/2006">
              <mc:Choice xmlns:v="urn:schemas-microsoft-com:vml" Requires="v">
                <p:oleObj spid="_x0000_s1739603" name="Equation" r:id="rId17" imgW="152400" imgH="203200" progId="Equation.DSMT4">
                  <p:embed/>
                </p:oleObj>
              </mc:Choice>
              <mc:Fallback>
                <p:oleObj name="Equation" r:id="rId17" imgW="152400" imgH="203200" progId="Equation.DSMT4">
                  <p:embed/>
                  <p:pic>
                    <p:nvPicPr>
                      <p:cNvPr id="0" name=""/>
                      <p:cNvPicPr>
                        <a:picLocks noChangeAspect="1" noChangeArrowheads="1"/>
                      </p:cNvPicPr>
                      <p:nvPr/>
                    </p:nvPicPr>
                    <p:blipFill>
                      <a:blip r:embed="rId18"/>
                      <a:srcRect/>
                      <a:stretch>
                        <a:fillRect/>
                      </a:stretch>
                    </p:blipFill>
                    <p:spPr bwMode="auto">
                      <a:xfrm>
                        <a:off x="1090327" y="4827588"/>
                        <a:ext cx="276225"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5" name="Rectangle 15"/>
          <p:cNvSpPr>
            <a:spLocks/>
          </p:cNvSpPr>
          <p:nvPr/>
        </p:nvSpPr>
        <p:spPr bwMode="auto">
          <a:xfrm>
            <a:off x="4993128" y="5364242"/>
            <a:ext cx="293418" cy="293444"/>
          </a:xfrm>
          <a:prstGeom prst="rect">
            <a:avLst/>
          </a:prstGeom>
          <a:solidFill>
            <a:srgbClr val="FFFF00"/>
          </a:solidFill>
          <a:ln w="25400">
            <a:solidFill>
              <a:srgbClr val="000000"/>
            </a:solidFill>
            <a:miter lim="800000"/>
            <a:headEnd/>
            <a:tailEnd/>
          </a:ln>
        </p:spPr>
        <p:txBody>
          <a:bodyPr wrap="none" anchor="ctr"/>
          <a:lstStyle/>
          <a:p>
            <a:endParaRPr lang="en-US"/>
          </a:p>
        </p:txBody>
      </p:sp>
      <p:cxnSp>
        <p:nvCxnSpPr>
          <p:cNvPr id="48" name="Straight Arrow Connector 47"/>
          <p:cNvCxnSpPr/>
          <p:nvPr/>
        </p:nvCxnSpPr>
        <p:spPr>
          <a:xfrm flipV="1">
            <a:off x="5139169" y="4725805"/>
            <a:ext cx="0" cy="63483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139169" y="5513043"/>
            <a:ext cx="0" cy="85600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1" name="Object 5"/>
          <p:cNvGraphicFramePr>
            <a:graphicFrameLocks noChangeAspect="1"/>
          </p:cNvGraphicFramePr>
          <p:nvPr>
            <p:extLst>
              <p:ext uri="{D42A27DB-BD31-4B8C-83A1-F6EECF244321}">
                <p14:modId xmlns:p14="http://schemas.microsoft.com/office/powerpoint/2010/main" val="3062807290"/>
              </p:ext>
            </p:extLst>
          </p:nvPr>
        </p:nvGraphicFramePr>
        <p:xfrm>
          <a:off x="5183188" y="5849938"/>
          <a:ext cx="550862" cy="366712"/>
        </p:xfrm>
        <a:graphic>
          <a:graphicData uri="http://schemas.openxmlformats.org/presentationml/2006/ole">
            <mc:AlternateContent xmlns:mc="http://schemas.openxmlformats.org/markup-compatibility/2006">
              <mc:Choice xmlns:v="urn:schemas-microsoft-com:vml" Requires="v">
                <p:oleObj spid="_x0000_s1739604" name="Equation" r:id="rId19" imgW="304800" imgH="203200" progId="Equation.DSMT4">
                  <p:embed/>
                </p:oleObj>
              </mc:Choice>
              <mc:Fallback>
                <p:oleObj name="Equation" r:id="rId19" imgW="304800" imgH="203200" progId="Equation.DSMT4">
                  <p:embed/>
                  <p:pic>
                    <p:nvPicPr>
                      <p:cNvPr id="0" name=""/>
                      <p:cNvPicPr>
                        <a:picLocks noChangeAspect="1" noChangeArrowheads="1"/>
                      </p:cNvPicPr>
                      <p:nvPr/>
                    </p:nvPicPr>
                    <p:blipFill>
                      <a:blip r:embed="rId20"/>
                      <a:srcRect/>
                      <a:stretch>
                        <a:fillRect/>
                      </a:stretch>
                    </p:blipFill>
                    <p:spPr bwMode="auto">
                      <a:xfrm>
                        <a:off x="5183188" y="5849938"/>
                        <a:ext cx="550862"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2" name="Object 5"/>
          <p:cNvGraphicFramePr>
            <a:graphicFrameLocks noChangeAspect="1"/>
          </p:cNvGraphicFramePr>
          <p:nvPr>
            <p:extLst>
              <p:ext uri="{D42A27DB-BD31-4B8C-83A1-F6EECF244321}">
                <p14:modId xmlns:p14="http://schemas.microsoft.com/office/powerpoint/2010/main" val="1414911831"/>
              </p:ext>
            </p:extLst>
          </p:nvPr>
        </p:nvGraphicFramePr>
        <p:xfrm>
          <a:off x="5194300" y="4827588"/>
          <a:ext cx="322263" cy="366712"/>
        </p:xfrm>
        <a:graphic>
          <a:graphicData uri="http://schemas.openxmlformats.org/presentationml/2006/ole">
            <mc:AlternateContent xmlns:mc="http://schemas.openxmlformats.org/markup-compatibility/2006">
              <mc:Choice xmlns:v="urn:schemas-microsoft-com:vml" Requires="v">
                <p:oleObj spid="_x0000_s1739605" name="Equation" r:id="rId21" imgW="177800" imgH="203200" progId="Equation.DSMT4">
                  <p:embed/>
                </p:oleObj>
              </mc:Choice>
              <mc:Fallback>
                <p:oleObj name="Equation" r:id="rId21" imgW="177800" imgH="203200" progId="Equation.DSMT4">
                  <p:embed/>
                  <p:pic>
                    <p:nvPicPr>
                      <p:cNvPr id="0" name=""/>
                      <p:cNvPicPr>
                        <a:picLocks noChangeAspect="1" noChangeArrowheads="1"/>
                      </p:cNvPicPr>
                      <p:nvPr/>
                    </p:nvPicPr>
                    <p:blipFill>
                      <a:blip r:embed="rId22"/>
                      <a:srcRect/>
                      <a:stretch>
                        <a:fillRect/>
                      </a:stretch>
                    </p:blipFill>
                    <p:spPr bwMode="auto">
                      <a:xfrm>
                        <a:off x="5194300" y="4827588"/>
                        <a:ext cx="322263"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3" name="Object 5"/>
          <p:cNvGraphicFramePr>
            <a:graphicFrameLocks noChangeAspect="1"/>
          </p:cNvGraphicFramePr>
          <p:nvPr>
            <p:extLst>
              <p:ext uri="{D42A27DB-BD31-4B8C-83A1-F6EECF244321}">
                <p14:modId xmlns:p14="http://schemas.microsoft.com/office/powerpoint/2010/main" val="925036472"/>
              </p:ext>
            </p:extLst>
          </p:nvPr>
        </p:nvGraphicFramePr>
        <p:xfrm>
          <a:off x="6083312" y="4899025"/>
          <a:ext cx="2593975" cy="1143000"/>
        </p:xfrm>
        <a:graphic>
          <a:graphicData uri="http://schemas.openxmlformats.org/presentationml/2006/ole">
            <mc:AlternateContent xmlns:mc="http://schemas.openxmlformats.org/markup-compatibility/2006">
              <mc:Choice xmlns:v="urn:schemas-microsoft-com:vml" Requires="v">
                <p:oleObj spid="_x0000_s1739606" name="Equation" r:id="rId23" imgW="1435100" imgH="635000" progId="Equation.DSMT4">
                  <p:embed/>
                </p:oleObj>
              </mc:Choice>
              <mc:Fallback>
                <p:oleObj name="Equation" r:id="rId23" imgW="1435100" imgH="635000" progId="Equation.DSMT4">
                  <p:embed/>
                  <p:pic>
                    <p:nvPicPr>
                      <p:cNvPr id="0" name=""/>
                      <p:cNvPicPr>
                        <a:picLocks noChangeAspect="1" noChangeArrowheads="1"/>
                      </p:cNvPicPr>
                      <p:nvPr/>
                    </p:nvPicPr>
                    <p:blipFill>
                      <a:blip r:embed="rId24"/>
                      <a:srcRect/>
                      <a:stretch>
                        <a:fillRect/>
                      </a:stretch>
                    </p:blipFill>
                    <p:spPr bwMode="auto">
                      <a:xfrm>
                        <a:off x="6083312" y="4899025"/>
                        <a:ext cx="2593975"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Freeform 2"/>
          <p:cNvSpPr/>
          <p:nvPr/>
        </p:nvSpPr>
        <p:spPr>
          <a:xfrm rot="218620">
            <a:off x="4343400" y="4254500"/>
            <a:ext cx="368723" cy="2260600"/>
          </a:xfrm>
          <a:custGeom>
            <a:avLst/>
            <a:gdLst>
              <a:gd name="connsiteX0" fmla="*/ 254000 w 368723"/>
              <a:gd name="connsiteY0" fmla="*/ 0 h 2260600"/>
              <a:gd name="connsiteX1" fmla="*/ 114300 w 368723"/>
              <a:gd name="connsiteY1" fmla="*/ 114300 h 2260600"/>
              <a:gd name="connsiteX2" fmla="*/ 50800 w 368723"/>
              <a:gd name="connsiteY2" fmla="*/ 190500 h 2260600"/>
              <a:gd name="connsiteX3" fmla="*/ 38100 w 368723"/>
              <a:gd name="connsiteY3" fmla="*/ 228600 h 2260600"/>
              <a:gd name="connsiteX4" fmla="*/ 25400 w 368723"/>
              <a:gd name="connsiteY4" fmla="*/ 279400 h 2260600"/>
              <a:gd name="connsiteX5" fmla="*/ 0 w 368723"/>
              <a:gd name="connsiteY5" fmla="*/ 330200 h 2260600"/>
              <a:gd name="connsiteX6" fmla="*/ 12700 w 368723"/>
              <a:gd name="connsiteY6" fmla="*/ 482600 h 2260600"/>
              <a:gd name="connsiteX7" fmla="*/ 50800 w 368723"/>
              <a:gd name="connsiteY7" fmla="*/ 520700 h 2260600"/>
              <a:gd name="connsiteX8" fmla="*/ 88900 w 368723"/>
              <a:gd name="connsiteY8" fmla="*/ 571500 h 2260600"/>
              <a:gd name="connsiteX9" fmla="*/ 165100 w 368723"/>
              <a:gd name="connsiteY9" fmla="*/ 660400 h 2260600"/>
              <a:gd name="connsiteX10" fmla="*/ 241300 w 368723"/>
              <a:gd name="connsiteY10" fmla="*/ 749300 h 2260600"/>
              <a:gd name="connsiteX11" fmla="*/ 254000 w 368723"/>
              <a:gd name="connsiteY11" fmla="*/ 787400 h 2260600"/>
              <a:gd name="connsiteX12" fmla="*/ 304800 w 368723"/>
              <a:gd name="connsiteY12" fmla="*/ 889000 h 2260600"/>
              <a:gd name="connsiteX13" fmla="*/ 330200 w 368723"/>
              <a:gd name="connsiteY13" fmla="*/ 965200 h 2260600"/>
              <a:gd name="connsiteX14" fmla="*/ 342900 w 368723"/>
              <a:gd name="connsiteY14" fmla="*/ 1016000 h 2260600"/>
              <a:gd name="connsiteX15" fmla="*/ 368300 w 368723"/>
              <a:gd name="connsiteY15" fmla="*/ 1155700 h 2260600"/>
              <a:gd name="connsiteX16" fmla="*/ 342900 w 368723"/>
              <a:gd name="connsiteY16" fmla="*/ 1333500 h 2260600"/>
              <a:gd name="connsiteX17" fmla="*/ 292100 w 368723"/>
              <a:gd name="connsiteY17" fmla="*/ 1409700 h 2260600"/>
              <a:gd name="connsiteX18" fmla="*/ 266700 w 368723"/>
              <a:gd name="connsiteY18" fmla="*/ 1511300 h 2260600"/>
              <a:gd name="connsiteX19" fmla="*/ 203200 w 368723"/>
              <a:gd name="connsiteY19" fmla="*/ 1663700 h 2260600"/>
              <a:gd name="connsiteX20" fmla="*/ 228600 w 368723"/>
              <a:gd name="connsiteY20" fmla="*/ 2044700 h 2260600"/>
              <a:gd name="connsiteX21" fmla="*/ 279400 w 368723"/>
              <a:gd name="connsiteY21" fmla="*/ 2108200 h 2260600"/>
              <a:gd name="connsiteX22" fmla="*/ 355600 w 368723"/>
              <a:gd name="connsiteY22" fmla="*/ 2184400 h 2260600"/>
              <a:gd name="connsiteX23" fmla="*/ 368300 w 368723"/>
              <a:gd name="connsiteY23" fmla="*/ 2260600 h 22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8723" h="2260600">
                <a:moveTo>
                  <a:pt x="254000" y="0"/>
                </a:moveTo>
                <a:cubicBezTo>
                  <a:pt x="207433" y="38100"/>
                  <a:pt x="141207" y="60485"/>
                  <a:pt x="114300" y="114300"/>
                </a:cubicBezTo>
                <a:cubicBezTo>
                  <a:pt x="82074" y="178752"/>
                  <a:pt x="104652" y="154598"/>
                  <a:pt x="50800" y="190500"/>
                </a:cubicBezTo>
                <a:cubicBezTo>
                  <a:pt x="46567" y="203200"/>
                  <a:pt x="41778" y="215728"/>
                  <a:pt x="38100" y="228600"/>
                </a:cubicBezTo>
                <a:cubicBezTo>
                  <a:pt x="33305" y="245383"/>
                  <a:pt x="31529" y="263057"/>
                  <a:pt x="25400" y="279400"/>
                </a:cubicBezTo>
                <a:cubicBezTo>
                  <a:pt x="18753" y="297127"/>
                  <a:pt x="8467" y="313267"/>
                  <a:pt x="0" y="330200"/>
                </a:cubicBezTo>
                <a:cubicBezTo>
                  <a:pt x="4233" y="381000"/>
                  <a:pt x="-435" y="433345"/>
                  <a:pt x="12700" y="482600"/>
                </a:cubicBezTo>
                <a:cubicBezTo>
                  <a:pt x="17328" y="499954"/>
                  <a:pt x="39111" y="507063"/>
                  <a:pt x="50800" y="520700"/>
                </a:cubicBezTo>
                <a:cubicBezTo>
                  <a:pt x="64575" y="536771"/>
                  <a:pt x="76597" y="554276"/>
                  <a:pt x="88900" y="571500"/>
                </a:cubicBezTo>
                <a:cubicBezTo>
                  <a:pt x="164437" y="677252"/>
                  <a:pt x="45686" y="523927"/>
                  <a:pt x="165100" y="660400"/>
                </a:cubicBezTo>
                <a:cubicBezTo>
                  <a:pt x="279145" y="790737"/>
                  <a:pt x="132936" y="640936"/>
                  <a:pt x="241300" y="749300"/>
                </a:cubicBezTo>
                <a:cubicBezTo>
                  <a:pt x="245533" y="762000"/>
                  <a:pt x="248460" y="775213"/>
                  <a:pt x="254000" y="787400"/>
                </a:cubicBezTo>
                <a:cubicBezTo>
                  <a:pt x="269668" y="821870"/>
                  <a:pt x="292826" y="853079"/>
                  <a:pt x="304800" y="889000"/>
                </a:cubicBezTo>
                <a:cubicBezTo>
                  <a:pt x="313267" y="914400"/>
                  <a:pt x="323706" y="939225"/>
                  <a:pt x="330200" y="965200"/>
                </a:cubicBezTo>
                <a:cubicBezTo>
                  <a:pt x="334433" y="982133"/>
                  <a:pt x="339114" y="998961"/>
                  <a:pt x="342900" y="1016000"/>
                </a:cubicBezTo>
                <a:cubicBezTo>
                  <a:pt x="354733" y="1069250"/>
                  <a:pt x="359109" y="1100557"/>
                  <a:pt x="368300" y="1155700"/>
                </a:cubicBezTo>
                <a:cubicBezTo>
                  <a:pt x="366911" y="1170984"/>
                  <a:pt x="366801" y="1290478"/>
                  <a:pt x="342900" y="1333500"/>
                </a:cubicBezTo>
                <a:cubicBezTo>
                  <a:pt x="328075" y="1360185"/>
                  <a:pt x="292100" y="1409700"/>
                  <a:pt x="292100" y="1409700"/>
                </a:cubicBezTo>
                <a:cubicBezTo>
                  <a:pt x="283633" y="1443567"/>
                  <a:pt x="282312" y="1480076"/>
                  <a:pt x="266700" y="1511300"/>
                </a:cubicBezTo>
                <a:cubicBezTo>
                  <a:pt x="208094" y="1628512"/>
                  <a:pt x="225083" y="1576166"/>
                  <a:pt x="203200" y="1663700"/>
                </a:cubicBezTo>
                <a:cubicBezTo>
                  <a:pt x="207620" y="1765362"/>
                  <a:pt x="205060" y="1926999"/>
                  <a:pt x="228600" y="2044700"/>
                </a:cubicBezTo>
                <a:cubicBezTo>
                  <a:pt x="239935" y="2101373"/>
                  <a:pt x="237222" y="2070708"/>
                  <a:pt x="279400" y="2108200"/>
                </a:cubicBezTo>
                <a:cubicBezTo>
                  <a:pt x="306248" y="2132065"/>
                  <a:pt x="355600" y="2184400"/>
                  <a:pt x="355600" y="2184400"/>
                </a:cubicBezTo>
                <a:cubicBezTo>
                  <a:pt x="372316" y="2234548"/>
                  <a:pt x="368300" y="2209113"/>
                  <a:pt x="368300" y="2260600"/>
                </a:cubicBezTo>
              </a:path>
            </a:pathLst>
          </a:custGeom>
          <a:ln w="127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4" name="Object 5"/>
          <p:cNvGraphicFramePr>
            <a:graphicFrameLocks noChangeAspect="1"/>
          </p:cNvGraphicFramePr>
          <p:nvPr>
            <p:extLst>
              <p:ext uri="{D42A27DB-BD31-4B8C-83A1-F6EECF244321}">
                <p14:modId xmlns:p14="http://schemas.microsoft.com/office/powerpoint/2010/main" val="4089901258"/>
              </p:ext>
            </p:extLst>
          </p:nvPr>
        </p:nvGraphicFramePr>
        <p:xfrm>
          <a:off x="206290" y="4351195"/>
          <a:ext cx="1088548" cy="298410"/>
        </p:xfrm>
        <a:graphic>
          <a:graphicData uri="http://schemas.openxmlformats.org/presentationml/2006/ole">
            <mc:AlternateContent xmlns:mc="http://schemas.openxmlformats.org/markup-compatibility/2006">
              <mc:Choice xmlns:v="urn:schemas-microsoft-com:vml" Requires="v">
                <p:oleObj spid="_x0000_s1739607" name="Equation" r:id="rId25" imgW="736600" imgH="203200" progId="Equation.DSMT4">
                  <p:embed/>
                </p:oleObj>
              </mc:Choice>
              <mc:Fallback>
                <p:oleObj name="Equation" r:id="rId25" imgW="736600" imgH="203200" progId="Equation.DSMT4">
                  <p:embed/>
                  <p:pic>
                    <p:nvPicPr>
                      <p:cNvPr id="0" name=""/>
                      <p:cNvPicPr>
                        <a:picLocks noChangeAspect="1" noChangeArrowheads="1"/>
                      </p:cNvPicPr>
                      <p:nvPr/>
                    </p:nvPicPr>
                    <p:blipFill>
                      <a:blip r:embed="rId26"/>
                      <a:srcRect/>
                      <a:stretch>
                        <a:fillRect/>
                      </a:stretch>
                    </p:blipFill>
                    <p:spPr bwMode="auto">
                      <a:xfrm>
                        <a:off x="206290" y="4351195"/>
                        <a:ext cx="1088548" cy="298410"/>
                      </a:xfrm>
                      <a:prstGeom prst="rect">
                        <a:avLst/>
                      </a:prstGeom>
                      <a:noFill/>
                      <a:ln>
                        <a:noFill/>
                      </a:ln>
                      <a:effectLst/>
                    </p:spPr>
                  </p:pic>
                </p:oleObj>
              </mc:Fallback>
            </mc:AlternateContent>
          </a:graphicData>
        </a:graphic>
      </p:graphicFrame>
      <p:graphicFrame>
        <p:nvGraphicFramePr>
          <p:cNvPr id="55" name="Object 5"/>
          <p:cNvGraphicFramePr>
            <a:graphicFrameLocks noChangeAspect="1"/>
          </p:cNvGraphicFramePr>
          <p:nvPr>
            <p:extLst>
              <p:ext uri="{D42A27DB-BD31-4B8C-83A1-F6EECF244321}">
                <p14:modId xmlns:p14="http://schemas.microsoft.com/office/powerpoint/2010/main" val="1863512402"/>
              </p:ext>
            </p:extLst>
          </p:nvPr>
        </p:nvGraphicFramePr>
        <p:xfrm>
          <a:off x="4776788" y="4202113"/>
          <a:ext cx="1108075" cy="298450"/>
        </p:xfrm>
        <a:graphic>
          <a:graphicData uri="http://schemas.openxmlformats.org/presentationml/2006/ole">
            <mc:AlternateContent xmlns:mc="http://schemas.openxmlformats.org/markup-compatibility/2006">
              <mc:Choice xmlns:v="urn:schemas-microsoft-com:vml" Requires="v">
                <p:oleObj spid="_x0000_s1739608" name="Equation" r:id="rId27" imgW="749300" imgH="203200" progId="Equation.DSMT4">
                  <p:embed/>
                </p:oleObj>
              </mc:Choice>
              <mc:Fallback>
                <p:oleObj name="Equation" r:id="rId27" imgW="749300" imgH="203200" progId="Equation.DSMT4">
                  <p:embed/>
                  <p:pic>
                    <p:nvPicPr>
                      <p:cNvPr id="0" name=""/>
                      <p:cNvPicPr>
                        <a:picLocks noChangeAspect="1" noChangeArrowheads="1"/>
                      </p:cNvPicPr>
                      <p:nvPr/>
                    </p:nvPicPr>
                    <p:blipFill>
                      <a:blip r:embed="rId28"/>
                      <a:srcRect/>
                      <a:stretch>
                        <a:fillRect/>
                      </a:stretch>
                    </p:blipFill>
                    <p:spPr bwMode="auto">
                      <a:xfrm>
                        <a:off x="4776788" y="4202113"/>
                        <a:ext cx="1108075" cy="2984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4361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37" grpId="0" animBg="1"/>
      <p:bldP spid="45"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Box 180"/>
          <p:cNvSpPr txBox="1">
            <a:spLocks/>
          </p:cNvSpPr>
          <p:nvPr/>
        </p:nvSpPr>
        <p:spPr bwMode="auto">
          <a:xfrm>
            <a:off x="1409614" y="1211470"/>
            <a:ext cx="586291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With        acceleration defined </a:t>
            </a:r>
            <a:r>
              <a:rPr lang="en-US" sz="2000" i="1" dirty="0">
                <a:solidFill>
                  <a:srgbClr val="0000FF"/>
                </a:solidFill>
                <a:latin typeface="Times New Roman"/>
                <a:cs typeface="Times New Roman"/>
              </a:rPr>
              <a:t>downward</a:t>
            </a:r>
            <a:r>
              <a:rPr lang="en-US" sz="2000" dirty="0">
                <a:solidFill>
                  <a:schemeClr val="tx1"/>
                </a:solidFill>
                <a:latin typeface="Times New Roman"/>
                <a:cs typeface="Times New Roman"/>
              </a:rPr>
              <a:t>,</a:t>
            </a:r>
            <a:endParaRPr lang="en-US" sz="1600" dirty="0">
              <a:solidFill>
                <a:srgbClr val="0000FF"/>
              </a:solidFill>
              <a:latin typeface="Times New Roman"/>
              <a:cs typeface="Times New Roman"/>
            </a:endParaRPr>
          </a:p>
        </p:txBody>
      </p:sp>
      <p:sp>
        <p:nvSpPr>
          <p:cNvPr id="50" name="Text Box 180"/>
          <p:cNvSpPr txBox="1">
            <a:spLocks/>
          </p:cNvSpPr>
          <p:nvPr/>
        </p:nvSpPr>
        <p:spPr bwMode="auto">
          <a:xfrm>
            <a:off x="601386" y="605780"/>
            <a:ext cx="5862914"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There are three unknowns,                      </a:t>
            </a:r>
            <a:r>
              <a:rPr lang="en-US" sz="2000" dirty="0">
                <a:solidFill>
                  <a:schemeClr val="tx1"/>
                </a:solidFill>
                <a:latin typeface="Times New Roman"/>
                <a:cs typeface="Times New Roman"/>
              </a:rPr>
              <a:t>Your third equation is coming from </a:t>
            </a:r>
            <a:r>
              <a:rPr lang="en-US" sz="2000" dirty="0">
                <a:solidFill>
                  <a:srgbClr val="0000FF"/>
                </a:solidFill>
                <a:latin typeface="Times New Roman"/>
                <a:cs typeface="Times New Roman"/>
              </a:rPr>
              <a:t>summing torques </a:t>
            </a:r>
            <a:r>
              <a:rPr lang="en-US" sz="2000" i="1" dirty="0">
                <a:solidFill>
                  <a:srgbClr val="0000FF"/>
                </a:solidFill>
                <a:latin typeface="Times New Roman"/>
                <a:cs typeface="Times New Roman"/>
              </a:rPr>
              <a:t>about the pulley</a:t>
            </a:r>
            <a:r>
              <a:rPr lang="en-US" sz="2000" dirty="0">
                <a:solidFill>
                  <a:schemeClr val="tx1"/>
                </a:solidFill>
                <a:latin typeface="Times New Roman"/>
                <a:cs typeface="Times New Roman"/>
              </a:rPr>
              <a:t>.  </a:t>
            </a:r>
            <a:endParaRPr lang="en-US" sz="1600" dirty="0">
              <a:solidFill>
                <a:srgbClr val="0000FF"/>
              </a:solidFill>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72.)</a:t>
            </a:r>
          </a:p>
        </p:txBody>
      </p:sp>
      <p:sp>
        <p:nvSpPr>
          <p:cNvPr id="36" name="Text Box 180"/>
          <p:cNvSpPr txBox="1">
            <a:spLocks/>
          </p:cNvSpPr>
          <p:nvPr/>
        </p:nvSpPr>
        <p:spPr bwMode="auto">
          <a:xfrm>
            <a:off x="317864" y="167983"/>
            <a:ext cx="12442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err="1">
                <a:solidFill>
                  <a:schemeClr val="tx1"/>
                </a:solidFill>
                <a:latin typeface="Times New Roman"/>
                <a:cs typeface="Times New Roman"/>
              </a:rPr>
              <a:t>con’t</a:t>
            </a:r>
            <a:r>
              <a:rPr lang="en-US" sz="2000" dirty="0">
                <a:solidFill>
                  <a:schemeClr val="tx1"/>
                </a:solidFill>
                <a:latin typeface="Times New Roman"/>
                <a:cs typeface="Times New Roman"/>
              </a:rPr>
              <a:t>.</a:t>
            </a:r>
            <a:endParaRPr lang="en-US" sz="1600" dirty="0">
              <a:latin typeface="Times New Roman"/>
              <a:cs typeface="Times New Roman"/>
            </a:endParaRPr>
          </a:p>
        </p:txBody>
      </p:sp>
      <p:grpSp>
        <p:nvGrpSpPr>
          <p:cNvPr id="2" name="Group 1"/>
          <p:cNvGrpSpPr/>
          <p:nvPr/>
        </p:nvGrpSpPr>
        <p:grpSpPr>
          <a:xfrm>
            <a:off x="6773222" y="389623"/>
            <a:ext cx="1988674" cy="2584680"/>
            <a:chOff x="6580034" y="1309615"/>
            <a:chExt cx="1988674" cy="2584680"/>
          </a:xfrm>
        </p:grpSpPr>
        <p:sp>
          <p:nvSpPr>
            <p:cNvPr id="46" name="Oval 12"/>
            <p:cNvSpPr>
              <a:spLocks/>
            </p:cNvSpPr>
            <p:nvPr/>
          </p:nvSpPr>
          <p:spPr bwMode="auto">
            <a:xfrm>
              <a:off x="7166561" y="1483132"/>
              <a:ext cx="806045" cy="806118"/>
            </a:xfrm>
            <a:prstGeom prst="ellipse">
              <a:avLst/>
            </a:prstGeom>
            <a:solidFill>
              <a:srgbClr val="20FF38"/>
            </a:solidFill>
            <a:ln w="25400">
              <a:solidFill>
                <a:srgbClr val="000000"/>
              </a:solidFill>
              <a:round/>
              <a:headEnd/>
              <a:tailEnd/>
            </a:ln>
          </p:spPr>
          <p:txBody>
            <a:bodyPr wrap="none" anchor="ctr"/>
            <a:lstStyle/>
            <a:p>
              <a:endParaRPr lang="en-US"/>
            </a:p>
          </p:txBody>
        </p:sp>
        <p:sp>
          <p:nvSpPr>
            <p:cNvPr id="15" name="Line 13"/>
            <p:cNvSpPr>
              <a:spLocks noChangeShapeType="1"/>
            </p:cNvSpPr>
            <p:nvPr/>
          </p:nvSpPr>
          <p:spPr bwMode="auto">
            <a:xfrm flipH="1">
              <a:off x="7166561" y="1849757"/>
              <a:ext cx="310" cy="1730611"/>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14"/>
            <p:cNvSpPr>
              <a:spLocks noChangeShapeType="1"/>
            </p:cNvSpPr>
            <p:nvPr/>
          </p:nvSpPr>
          <p:spPr bwMode="auto">
            <a:xfrm>
              <a:off x="7970308" y="1896505"/>
              <a:ext cx="0" cy="102410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15"/>
            <p:cNvSpPr>
              <a:spLocks/>
            </p:cNvSpPr>
            <p:nvPr/>
          </p:nvSpPr>
          <p:spPr bwMode="auto">
            <a:xfrm>
              <a:off x="7019178" y="3600851"/>
              <a:ext cx="293418" cy="293444"/>
            </a:xfrm>
            <a:prstGeom prst="rect">
              <a:avLst/>
            </a:prstGeom>
            <a:solidFill>
              <a:srgbClr val="3366FF"/>
            </a:solidFill>
            <a:ln w="25400">
              <a:solidFill>
                <a:srgbClr val="000000"/>
              </a:solidFill>
              <a:miter lim="800000"/>
              <a:headEnd/>
              <a:tailEnd/>
            </a:ln>
          </p:spPr>
          <p:txBody>
            <a:bodyPr wrap="none" anchor="ctr"/>
            <a:lstStyle/>
            <a:p>
              <a:endParaRPr lang="en-US"/>
            </a:p>
          </p:txBody>
        </p:sp>
        <p:sp>
          <p:nvSpPr>
            <p:cNvPr id="18" name="Rectangle 16"/>
            <p:cNvSpPr>
              <a:spLocks/>
            </p:cNvSpPr>
            <p:nvPr/>
          </p:nvSpPr>
          <p:spPr bwMode="auto">
            <a:xfrm>
              <a:off x="7825897" y="2883299"/>
              <a:ext cx="293418" cy="366314"/>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19" name="Line 17"/>
            <p:cNvSpPr>
              <a:spLocks noChangeShapeType="1"/>
            </p:cNvSpPr>
            <p:nvPr/>
          </p:nvSpPr>
          <p:spPr bwMode="auto">
            <a:xfrm>
              <a:off x="6580034" y="1382485"/>
              <a:ext cx="188260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20"/>
            <p:cNvSpPr>
              <a:spLocks noChangeShapeType="1"/>
            </p:cNvSpPr>
            <p:nvPr/>
          </p:nvSpPr>
          <p:spPr bwMode="auto">
            <a:xfrm flipV="1">
              <a:off x="6725759" y="1309615"/>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21"/>
            <p:cNvSpPr>
              <a:spLocks noChangeShapeType="1"/>
            </p:cNvSpPr>
            <p:nvPr/>
          </p:nvSpPr>
          <p:spPr bwMode="auto">
            <a:xfrm flipV="1">
              <a:off x="6946315"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Line 22"/>
            <p:cNvSpPr>
              <a:spLocks noChangeShapeType="1"/>
            </p:cNvSpPr>
            <p:nvPr/>
          </p:nvSpPr>
          <p:spPr bwMode="auto">
            <a:xfrm flipV="1">
              <a:off x="7166871"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 name="Line 23"/>
            <p:cNvSpPr>
              <a:spLocks noChangeShapeType="1"/>
            </p:cNvSpPr>
            <p:nvPr/>
          </p:nvSpPr>
          <p:spPr bwMode="auto">
            <a:xfrm flipV="1">
              <a:off x="7385459" y="1309615"/>
              <a:ext cx="147693"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24"/>
            <p:cNvSpPr>
              <a:spLocks noChangeShapeType="1"/>
            </p:cNvSpPr>
            <p:nvPr/>
          </p:nvSpPr>
          <p:spPr bwMode="auto">
            <a:xfrm flipV="1">
              <a:off x="7606015"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Line 25"/>
            <p:cNvSpPr>
              <a:spLocks noChangeShapeType="1"/>
            </p:cNvSpPr>
            <p:nvPr/>
          </p:nvSpPr>
          <p:spPr bwMode="auto">
            <a:xfrm flipV="1">
              <a:off x="7824601" y="1309615"/>
              <a:ext cx="147694"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26"/>
            <p:cNvSpPr>
              <a:spLocks noChangeShapeType="1"/>
            </p:cNvSpPr>
            <p:nvPr/>
          </p:nvSpPr>
          <p:spPr bwMode="auto">
            <a:xfrm flipV="1">
              <a:off x="8045157"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Line 27"/>
            <p:cNvSpPr>
              <a:spLocks noChangeShapeType="1"/>
            </p:cNvSpPr>
            <p:nvPr/>
          </p:nvSpPr>
          <p:spPr bwMode="auto">
            <a:xfrm flipV="1">
              <a:off x="8265713" y="1309615"/>
              <a:ext cx="145725" cy="7287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AutoShape 30"/>
            <p:cNvSpPr>
              <a:spLocks/>
            </p:cNvSpPr>
            <p:nvPr/>
          </p:nvSpPr>
          <p:spPr bwMode="auto">
            <a:xfrm rot="5400000">
              <a:off x="7216071" y="1551873"/>
              <a:ext cx="705057" cy="366281"/>
            </a:xfrm>
            <a:prstGeom prst="homePlate">
              <a:avLst>
                <a:gd name="adj" fmla="val 80003"/>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5" name="AutoShape 31"/>
            <p:cNvSpPr>
              <a:spLocks/>
            </p:cNvSpPr>
            <p:nvPr/>
          </p:nvSpPr>
          <p:spPr bwMode="auto">
            <a:xfrm>
              <a:off x="7533152" y="1849757"/>
              <a:ext cx="72863" cy="728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4"/>
              <a:srcRect/>
              <a:tile tx="0" ty="0" sx="100000" sy="100000" flip="none" algn="tl"/>
            </a:blipFill>
            <a:ln w="25400">
              <a:solidFill>
                <a:srgbClr val="000000"/>
              </a:solidFill>
              <a:round/>
              <a:headEnd/>
              <a:tailEnd/>
            </a:ln>
          </p:spPr>
          <p:txBody>
            <a:bodyPr wrap="none" anchor="ctr"/>
            <a:lstStyle/>
            <a:p>
              <a:endParaRPr lang="en-US"/>
            </a:p>
          </p:txBody>
        </p:sp>
        <p:graphicFrame>
          <p:nvGraphicFramePr>
            <p:cNvPr id="39" name="Object 5"/>
            <p:cNvGraphicFramePr>
              <a:graphicFrameLocks noChangeAspect="1"/>
            </p:cNvGraphicFramePr>
            <p:nvPr>
              <p:extLst>
                <p:ext uri="{D42A27DB-BD31-4B8C-83A1-F6EECF244321}">
                  <p14:modId xmlns:p14="http://schemas.microsoft.com/office/powerpoint/2010/main" val="1031845617"/>
                </p:ext>
              </p:extLst>
            </p:nvPr>
          </p:nvGraphicFramePr>
          <p:xfrm>
            <a:off x="7372074" y="3527981"/>
            <a:ext cx="366281" cy="366314"/>
          </p:xfrm>
          <a:graphic>
            <a:graphicData uri="http://schemas.openxmlformats.org/presentationml/2006/ole">
              <mc:AlternateContent xmlns:mc="http://schemas.openxmlformats.org/markup-compatibility/2006">
                <mc:Choice xmlns:v="urn:schemas-microsoft-com:vml" Requires="v">
                  <p:oleObj spid="_x0000_s2383016" name="Equation" r:id="rId5" imgW="203200" imgH="203200" progId="Equation.DSMT4">
                    <p:embed/>
                  </p:oleObj>
                </mc:Choice>
                <mc:Fallback>
                  <p:oleObj name="Equation" r:id="rId5" imgW="203200" imgH="203200" progId="Equation.DSMT4">
                    <p:embed/>
                    <p:pic>
                      <p:nvPicPr>
                        <p:cNvPr id="0" name=""/>
                        <p:cNvPicPr>
                          <a:picLocks noChangeAspect="1" noChangeArrowheads="1"/>
                        </p:cNvPicPr>
                        <p:nvPr/>
                      </p:nvPicPr>
                      <p:blipFill>
                        <a:blip r:embed="rId6"/>
                        <a:srcRect/>
                        <a:stretch>
                          <a:fillRect/>
                        </a:stretch>
                      </p:blipFill>
                      <p:spPr bwMode="auto">
                        <a:xfrm>
                          <a:off x="7372074" y="3527981"/>
                          <a:ext cx="366281" cy="366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0" name="Object 6"/>
            <p:cNvGraphicFramePr>
              <a:graphicFrameLocks noChangeAspect="1"/>
            </p:cNvGraphicFramePr>
            <p:nvPr>
              <p:extLst>
                <p:ext uri="{D42A27DB-BD31-4B8C-83A1-F6EECF244321}">
                  <p14:modId xmlns:p14="http://schemas.microsoft.com/office/powerpoint/2010/main" val="3796048317"/>
                </p:ext>
              </p:extLst>
            </p:nvPr>
          </p:nvGraphicFramePr>
          <p:xfrm>
            <a:off x="8157134" y="2847740"/>
            <a:ext cx="411574" cy="366314"/>
          </p:xfrm>
          <a:graphic>
            <a:graphicData uri="http://schemas.openxmlformats.org/presentationml/2006/ole">
              <mc:AlternateContent xmlns:mc="http://schemas.openxmlformats.org/markup-compatibility/2006">
                <mc:Choice xmlns:v="urn:schemas-microsoft-com:vml" Requires="v">
                  <p:oleObj spid="_x0000_s2383017" name="Equation" r:id="rId7" imgW="228600" imgH="203200" progId="Equation.DSMT4">
                    <p:embed/>
                  </p:oleObj>
                </mc:Choice>
                <mc:Fallback>
                  <p:oleObj name="Equation" r:id="rId7" imgW="228600" imgH="203200" progId="Equation.DSMT4">
                    <p:embed/>
                    <p:pic>
                      <p:nvPicPr>
                        <p:cNvPr id="0" name=""/>
                        <p:cNvPicPr>
                          <a:picLocks noChangeAspect="1" noChangeArrowheads="1"/>
                        </p:cNvPicPr>
                        <p:nvPr/>
                      </p:nvPicPr>
                      <p:blipFill>
                        <a:blip r:embed="rId8"/>
                        <a:srcRect/>
                        <a:stretch>
                          <a:fillRect/>
                        </a:stretch>
                      </p:blipFill>
                      <p:spPr bwMode="auto">
                        <a:xfrm>
                          <a:off x="8157134" y="2847740"/>
                          <a:ext cx="411574" cy="366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3" name="Object 8"/>
            <p:cNvGraphicFramePr>
              <a:graphicFrameLocks noChangeAspect="1"/>
            </p:cNvGraphicFramePr>
            <p:nvPr>
              <p:extLst>
                <p:ext uri="{D42A27DB-BD31-4B8C-83A1-F6EECF244321}">
                  <p14:modId xmlns:p14="http://schemas.microsoft.com/office/powerpoint/2010/main" val="2402961258"/>
                </p:ext>
              </p:extLst>
            </p:nvPr>
          </p:nvGraphicFramePr>
          <p:xfrm>
            <a:off x="6740528" y="1643951"/>
            <a:ext cx="411574" cy="411611"/>
          </p:xfrm>
          <a:graphic>
            <a:graphicData uri="http://schemas.openxmlformats.org/presentationml/2006/ole">
              <mc:AlternateContent xmlns:mc="http://schemas.openxmlformats.org/markup-compatibility/2006">
                <mc:Choice xmlns:v="urn:schemas-microsoft-com:vml" Requires="v">
                  <p:oleObj spid="_x0000_s2383018" name="Equation" r:id="rId9" imgW="228600" imgH="228600" progId="Equation.DSMT4">
                    <p:embed/>
                  </p:oleObj>
                </mc:Choice>
                <mc:Fallback>
                  <p:oleObj name="Equation" r:id="rId9" imgW="228600" imgH="228600" progId="Equation.DSMT4">
                    <p:embed/>
                    <p:pic>
                      <p:nvPicPr>
                        <p:cNvPr id="0" name=""/>
                        <p:cNvPicPr>
                          <a:picLocks noChangeAspect="1" noChangeArrowheads="1"/>
                        </p:cNvPicPr>
                        <p:nvPr/>
                      </p:nvPicPr>
                      <p:blipFill>
                        <a:blip r:embed="rId10"/>
                        <a:srcRect/>
                        <a:stretch>
                          <a:fillRect/>
                        </a:stretch>
                      </p:blipFill>
                      <p:spPr bwMode="auto">
                        <a:xfrm>
                          <a:off x="6740528" y="1643951"/>
                          <a:ext cx="411574" cy="4116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cxnSp>
        <p:nvCxnSpPr>
          <p:cNvPr id="31" name="Straight Arrow Connector 30"/>
          <p:cNvCxnSpPr/>
          <p:nvPr/>
        </p:nvCxnSpPr>
        <p:spPr>
          <a:xfrm>
            <a:off x="7770479" y="973351"/>
            <a:ext cx="350535" cy="20286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8"/>
          <p:cNvGraphicFramePr>
            <a:graphicFrameLocks noChangeAspect="1"/>
          </p:cNvGraphicFramePr>
          <p:nvPr>
            <p:extLst>
              <p:ext uri="{D42A27DB-BD31-4B8C-83A1-F6EECF244321}">
                <p14:modId xmlns:p14="http://schemas.microsoft.com/office/powerpoint/2010/main" val="4236326251"/>
              </p:ext>
            </p:extLst>
          </p:nvPr>
        </p:nvGraphicFramePr>
        <p:xfrm>
          <a:off x="7798892" y="1058006"/>
          <a:ext cx="274638" cy="274637"/>
        </p:xfrm>
        <a:graphic>
          <a:graphicData uri="http://schemas.openxmlformats.org/presentationml/2006/ole">
            <mc:AlternateContent xmlns:mc="http://schemas.openxmlformats.org/markup-compatibility/2006">
              <mc:Choice xmlns:v="urn:schemas-microsoft-com:vml" Requires="v">
                <p:oleObj spid="_x0000_s2383019" name="Equation" r:id="rId11" imgW="152400" imgH="152400" progId="Equation.DSMT4">
                  <p:embed/>
                </p:oleObj>
              </mc:Choice>
              <mc:Fallback>
                <p:oleObj name="Equation" r:id="rId11" imgW="152400" imgH="152400" progId="Equation.DSMT4">
                  <p:embed/>
                  <p:pic>
                    <p:nvPicPr>
                      <p:cNvPr id="0" name=""/>
                      <p:cNvPicPr>
                        <a:picLocks noChangeAspect="1" noChangeArrowheads="1"/>
                      </p:cNvPicPr>
                      <p:nvPr/>
                    </p:nvPicPr>
                    <p:blipFill>
                      <a:blip r:embed="rId12"/>
                      <a:srcRect/>
                      <a:stretch>
                        <a:fillRect/>
                      </a:stretch>
                    </p:blipFill>
                    <p:spPr bwMode="auto">
                      <a:xfrm>
                        <a:off x="7798892" y="1058006"/>
                        <a:ext cx="274638" cy="274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4" name="Object 5"/>
          <p:cNvGraphicFramePr>
            <a:graphicFrameLocks noChangeAspect="1"/>
          </p:cNvGraphicFramePr>
          <p:nvPr>
            <p:extLst>
              <p:ext uri="{D42A27DB-BD31-4B8C-83A1-F6EECF244321}">
                <p14:modId xmlns:p14="http://schemas.microsoft.com/office/powerpoint/2010/main" val="4268402674"/>
              </p:ext>
            </p:extLst>
          </p:nvPr>
        </p:nvGraphicFramePr>
        <p:xfrm>
          <a:off x="1562100" y="2413000"/>
          <a:ext cx="2481263" cy="822325"/>
        </p:xfrm>
        <a:graphic>
          <a:graphicData uri="http://schemas.openxmlformats.org/presentationml/2006/ole">
            <mc:AlternateContent xmlns:mc="http://schemas.openxmlformats.org/markup-compatibility/2006">
              <mc:Choice xmlns:v="urn:schemas-microsoft-com:vml" Requires="v">
                <p:oleObj spid="_x0000_s2383020" name="Equation" r:id="rId13" imgW="1371600" imgH="457200" progId="Equation.DSMT4">
                  <p:embed/>
                </p:oleObj>
              </mc:Choice>
              <mc:Fallback>
                <p:oleObj name="Equation" r:id="rId13" imgW="1371600" imgH="457200" progId="Equation.DSMT4">
                  <p:embed/>
                  <p:pic>
                    <p:nvPicPr>
                      <p:cNvPr id="0" name=""/>
                      <p:cNvPicPr>
                        <a:picLocks noChangeAspect="1" noChangeArrowheads="1"/>
                      </p:cNvPicPr>
                      <p:nvPr/>
                    </p:nvPicPr>
                    <p:blipFill>
                      <a:blip r:embed="rId14"/>
                      <a:srcRect/>
                      <a:stretch>
                        <a:fillRect/>
                      </a:stretch>
                    </p:blipFill>
                    <p:spPr bwMode="auto">
                      <a:xfrm>
                        <a:off x="1562100" y="2413000"/>
                        <a:ext cx="2481263" cy="822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4" name="Object 5"/>
          <p:cNvGraphicFramePr>
            <a:graphicFrameLocks noChangeAspect="1"/>
          </p:cNvGraphicFramePr>
          <p:nvPr>
            <p:extLst>
              <p:ext uri="{D42A27DB-BD31-4B8C-83A1-F6EECF244321}">
                <p14:modId xmlns:p14="http://schemas.microsoft.com/office/powerpoint/2010/main" val="1713124074"/>
              </p:ext>
            </p:extLst>
          </p:nvPr>
        </p:nvGraphicFramePr>
        <p:xfrm>
          <a:off x="4786878" y="2961969"/>
          <a:ext cx="276225" cy="366712"/>
        </p:xfrm>
        <a:graphic>
          <a:graphicData uri="http://schemas.openxmlformats.org/presentationml/2006/ole">
            <mc:AlternateContent xmlns:mc="http://schemas.openxmlformats.org/markup-compatibility/2006">
              <mc:Choice xmlns:v="urn:schemas-microsoft-com:vml" Requires="v">
                <p:oleObj spid="_x0000_s2383021" name="Equation" r:id="rId15" imgW="152400" imgH="203200" progId="Equation.DSMT4">
                  <p:embed/>
                </p:oleObj>
              </mc:Choice>
              <mc:Fallback>
                <p:oleObj name="Equation" r:id="rId15" imgW="152400" imgH="203200" progId="Equation.DSMT4">
                  <p:embed/>
                  <p:pic>
                    <p:nvPicPr>
                      <p:cNvPr id="0" name=""/>
                      <p:cNvPicPr>
                        <a:picLocks noChangeAspect="1" noChangeArrowheads="1"/>
                      </p:cNvPicPr>
                      <p:nvPr/>
                    </p:nvPicPr>
                    <p:blipFill>
                      <a:blip r:embed="rId16"/>
                      <a:srcRect/>
                      <a:stretch>
                        <a:fillRect/>
                      </a:stretch>
                    </p:blipFill>
                    <p:spPr bwMode="auto">
                      <a:xfrm>
                        <a:off x="4786878" y="2961969"/>
                        <a:ext cx="276225"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2" name="Object 5"/>
          <p:cNvGraphicFramePr>
            <a:graphicFrameLocks noChangeAspect="1"/>
          </p:cNvGraphicFramePr>
          <p:nvPr>
            <p:extLst>
              <p:ext uri="{D42A27DB-BD31-4B8C-83A1-F6EECF244321}">
                <p14:modId xmlns:p14="http://schemas.microsoft.com/office/powerpoint/2010/main" val="2378694043"/>
              </p:ext>
            </p:extLst>
          </p:nvPr>
        </p:nvGraphicFramePr>
        <p:xfrm>
          <a:off x="6002661" y="2961969"/>
          <a:ext cx="322263" cy="366712"/>
        </p:xfrm>
        <a:graphic>
          <a:graphicData uri="http://schemas.openxmlformats.org/presentationml/2006/ole">
            <mc:AlternateContent xmlns:mc="http://schemas.openxmlformats.org/markup-compatibility/2006">
              <mc:Choice xmlns:v="urn:schemas-microsoft-com:vml" Requires="v">
                <p:oleObj spid="_x0000_s2383022" name="Equation" r:id="rId17" imgW="177800" imgH="203200" progId="Equation.DSMT4">
                  <p:embed/>
                </p:oleObj>
              </mc:Choice>
              <mc:Fallback>
                <p:oleObj name="Equation" r:id="rId17" imgW="177800" imgH="203200" progId="Equation.DSMT4">
                  <p:embed/>
                  <p:pic>
                    <p:nvPicPr>
                      <p:cNvPr id="0" name=""/>
                      <p:cNvPicPr>
                        <a:picLocks noChangeAspect="1" noChangeArrowheads="1"/>
                      </p:cNvPicPr>
                      <p:nvPr/>
                    </p:nvPicPr>
                    <p:blipFill>
                      <a:blip r:embed="rId18"/>
                      <a:srcRect/>
                      <a:stretch>
                        <a:fillRect/>
                      </a:stretch>
                    </p:blipFill>
                    <p:spPr bwMode="auto">
                      <a:xfrm>
                        <a:off x="6002661" y="2961969"/>
                        <a:ext cx="322263"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 name="Object 5"/>
          <p:cNvGraphicFramePr>
            <a:graphicFrameLocks noChangeAspect="1"/>
          </p:cNvGraphicFramePr>
          <p:nvPr>
            <p:extLst>
              <p:ext uri="{D42A27DB-BD31-4B8C-83A1-F6EECF244321}">
                <p14:modId xmlns:p14="http://schemas.microsoft.com/office/powerpoint/2010/main" val="2925727036"/>
              </p:ext>
            </p:extLst>
          </p:nvPr>
        </p:nvGraphicFramePr>
        <p:xfrm>
          <a:off x="3410395" y="646050"/>
          <a:ext cx="1449388" cy="366712"/>
        </p:xfrm>
        <a:graphic>
          <a:graphicData uri="http://schemas.openxmlformats.org/presentationml/2006/ole">
            <mc:AlternateContent xmlns:mc="http://schemas.openxmlformats.org/markup-compatibility/2006">
              <mc:Choice xmlns:v="urn:schemas-microsoft-com:vml" Requires="v">
                <p:oleObj spid="_x0000_s2383023" name="Equation" r:id="rId19" imgW="800100" imgH="203200" progId="Equation.DSMT4">
                  <p:embed/>
                </p:oleObj>
              </mc:Choice>
              <mc:Fallback>
                <p:oleObj name="Equation" r:id="rId19" imgW="800100" imgH="203200" progId="Equation.DSMT4">
                  <p:embed/>
                  <p:pic>
                    <p:nvPicPr>
                      <p:cNvPr id="0" name=""/>
                      <p:cNvPicPr>
                        <a:picLocks noChangeAspect="1" noChangeArrowheads="1"/>
                      </p:cNvPicPr>
                      <p:nvPr/>
                    </p:nvPicPr>
                    <p:blipFill>
                      <a:blip r:embed="rId20"/>
                      <a:srcRect/>
                      <a:stretch>
                        <a:fillRect/>
                      </a:stretch>
                    </p:blipFill>
                    <p:spPr bwMode="auto">
                      <a:xfrm>
                        <a:off x="3410395" y="646050"/>
                        <a:ext cx="1449388"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 name="Oval 12"/>
          <p:cNvSpPr>
            <a:spLocks/>
          </p:cNvSpPr>
          <p:nvPr/>
        </p:nvSpPr>
        <p:spPr bwMode="auto">
          <a:xfrm>
            <a:off x="5145510" y="2222526"/>
            <a:ext cx="806045" cy="806118"/>
          </a:xfrm>
          <a:prstGeom prst="ellipse">
            <a:avLst/>
          </a:prstGeom>
          <a:solidFill>
            <a:srgbClr val="20FF38"/>
          </a:solidFill>
          <a:ln w="25400">
            <a:solidFill>
              <a:srgbClr val="000000"/>
            </a:solidFill>
            <a:round/>
            <a:headEnd/>
            <a:tailEnd/>
          </a:ln>
        </p:spPr>
        <p:txBody>
          <a:bodyPr wrap="none" anchor="ctr"/>
          <a:lstStyle/>
          <a:p>
            <a:endParaRPr lang="en-US"/>
          </a:p>
        </p:txBody>
      </p:sp>
      <p:sp>
        <p:nvSpPr>
          <p:cNvPr id="71" name="AutoShape 31"/>
          <p:cNvSpPr>
            <a:spLocks/>
          </p:cNvSpPr>
          <p:nvPr/>
        </p:nvSpPr>
        <p:spPr bwMode="auto">
          <a:xfrm>
            <a:off x="5512101" y="2589151"/>
            <a:ext cx="72863" cy="728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4"/>
            <a:srcRect/>
            <a:tile tx="0" ty="0" sx="100000" sy="100000" flip="none" algn="tl"/>
          </a:blipFill>
          <a:ln w="25400">
            <a:solidFill>
              <a:srgbClr val="000000"/>
            </a:solidFill>
            <a:round/>
            <a:headEnd/>
            <a:tailEnd/>
          </a:ln>
        </p:spPr>
        <p:txBody>
          <a:bodyPr wrap="none" anchor="ctr"/>
          <a:lstStyle/>
          <a:p>
            <a:endParaRPr lang="en-US"/>
          </a:p>
        </p:txBody>
      </p:sp>
      <p:cxnSp>
        <p:nvCxnSpPr>
          <p:cNvPr id="75" name="Straight Arrow Connector 74"/>
          <p:cNvCxnSpPr/>
          <p:nvPr/>
        </p:nvCxnSpPr>
        <p:spPr>
          <a:xfrm>
            <a:off x="5951555" y="2589151"/>
            <a:ext cx="0" cy="85600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5145510" y="2600640"/>
            <a:ext cx="0" cy="85600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5546864" y="1698060"/>
            <a:ext cx="0" cy="79620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5"/>
          <p:cNvGraphicFramePr>
            <a:graphicFrameLocks noChangeAspect="1"/>
          </p:cNvGraphicFramePr>
          <p:nvPr>
            <p:extLst>
              <p:ext uri="{D42A27DB-BD31-4B8C-83A1-F6EECF244321}">
                <p14:modId xmlns:p14="http://schemas.microsoft.com/office/powerpoint/2010/main" val="4008784497"/>
              </p:ext>
            </p:extLst>
          </p:nvPr>
        </p:nvGraphicFramePr>
        <p:xfrm>
          <a:off x="5671984" y="1755909"/>
          <a:ext cx="252413" cy="276225"/>
        </p:xfrm>
        <a:graphic>
          <a:graphicData uri="http://schemas.openxmlformats.org/presentationml/2006/ole">
            <mc:AlternateContent xmlns:mc="http://schemas.openxmlformats.org/markup-compatibility/2006">
              <mc:Choice xmlns:v="urn:schemas-microsoft-com:vml" Requires="v">
                <p:oleObj spid="_x0000_s2383024" name="Equation" r:id="rId21" imgW="139700" imgH="152400" progId="Equation.DSMT4">
                  <p:embed/>
                </p:oleObj>
              </mc:Choice>
              <mc:Fallback>
                <p:oleObj name="Equation" r:id="rId21" imgW="139700" imgH="152400" progId="Equation.DSMT4">
                  <p:embed/>
                  <p:pic>
                    <p:nvPicPr>
                      <p:cNvPr id="0" name=""/>
                      <p:cNvPicPr>
                        <a:picLocks noChangeAspect="1" noChangeArrowheads="1"/>
                      </p:cNvPicPr>
                      <p:nvPr/>
                    </p:nvPicPr>
                    <p:blipFill>
                      <a:blip r:embed="rId22"/>
                      <a:srcRect/>
                      <a:stretch>
                        <a:fillRect/>
                      </a:stretch>
                    </p:blipFill>
                    <p:spPr bwMode="auto">
                      <a:xfrm>
                        <a:off x="5671984" y="1755909"/>
                        <a:ext cx="252413"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9" name="Text Box 180"/>
          <p:cNvSpPr txBox="1">
            <a:spLocks/>
          </p:cNvSpPr>
          <p:nvPr/>
        </p:nvSpPr>
        <p:spPr bwMode="auto">
          <a:xfrm>
            <a:off x="317864" y="3320744"/>
            <a:ext cx="37969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Substituting tensions</a:t>
            </a:r>
            <a:endParaRPr lang="en-US" sz="1600" dirty="0">
              <a:solidFill>
                <a:srgbClr val="0000FF"/>
              </a:solidFill>
              <a:latin typeface="Times New Roman"/>
              <a:cs typeface="Times New Roman"/>
            </a:endParaRPr>
          </a:p>
        </p:txBody>
      </p:sp>
      <p:graphicFrame>
        <p:nvGraphicFramePr>
          <p:cNvPr id="80" name="Object 5"/>
          <p:cNvGraphicFramePr>
            <a:graphicFrameLocks noChangeAspect="1"/>
          </p:cNvGraphicFramePr>
          <p:nvPr>
            <p:extLst>
              <p:ext uri="{D42A27DB-BD31-4B8C-83A1-F6EECF244321}">
                <p14:modId xmlns:p14="http://schemas.microsoft.com/office/powerpoint/2010/main" val="1495847843"/>
              </p:ext>
            </p:extLst>
          </p:nvPr>
        </p:nvGraphicFramePr>
        <p:xfrm>
          <a:off x="1887028" y="4400550"/>
          <a:ext cx="6083300" cy="2079625"/>
        </p:xfrm>
        <a:graphic>
          <a:graphicData uri="http://schemas.openxmlformats.org/presentationml/2006/ole">
            <mc:AlternateContent xmlns:mc="http://schemas.openxmlformats.org/markup-compatibility/2006">
              <mc:Choice xmlns:v="urn:schemas-microsoft-com:vml" Requires="v">
                <p:oleObj spid="_x0000_s2383025" name="Equation" r:id="rId23" imgW="3365500" imgH="1155700" progId="Equation.DSMT4">
                  <p:embed/>
                </p:oleObj>
              </mc:Choice>
              <mc:Fallback>
                <p:oleObj name="Equation" r:id="rId23" imgW="3365500" imgH="1155700" progId="Equation.DSMT4">
                  <p:embed/>
                  <p:pic>
                    <p:nvPicPr>
                      <p:cNvPr id="0" name=""/>
                      <p:cNvPicPr>
                        <a:picLocks noChangeAspect="1" noChangeArrowheads="1"/>
                      </p:cNvPicPr>
                      <p:nvPr/>
                    </p:nvPicPr>
                    <p:blipFill>
                      <a:blip r:embed="rId24"/>
                      <a:srcRect/>
                      <a:stretch>
                        <a:fillRect/>
                      </a:stretch>
                    </p:blipFill>
                    <p:spPr bwMode="auto">
                      <a:xfrm>
                        <a:off x="1887028" y="4400550"/>
                        <a:ext cx="6083300" cy="2079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1" name="Object 5"/>
          <p:cNvGraphicFramePr>
            <a:graphicFrameLocks noChangeAspect="1"/>
          </p:cNvGraphicFramePr>
          <p:nvPr>
            <p:extLst>
              <p:ext uri="{D42A27DB-BD31-4B8C-83A1-F6EECF244321}">
                <p14:modId xmlns:p14="http://schemas.microsoft.com/office/powerpoint/2010/main" val="1641990429"/>
              </p:ext>
            </p:extLst>
          </p:nvPr>
        </p:nvGraphicFramePr>
        <p:xfrm>
          <a:off x="317864" y="3728717"/>
          <a:ext cx="1698625" cy="366713"/>
        </p:xfrm>
        <a:graphic>
          <a:graphicData uri="http://schemas.openxmlformats.org/presentationml/2006/ole">
            <mc:AlternateContent xmlns:mc="http://schemas.openxmlformats.org/markup-compatibility/2006">
              <mc:Choice xmlns:v="urn:schemas-microsoft-com:vml" Requires="v">
                <p:oleObj spid="_x0000_s2383026" name="Equation" r:id="rId25" imgW="939800" imgH="203200" progId="Equation.DSMT4">
                  <p:embed/>
                </p:oleObj>
              </mc:Choice>
              <mc:Fallback>
                <p:oleObj name="Equation" r:id="rId25" imgW="939800" imgH="203200" progId="Equation.DSMT4">
                  <p:embed/>
                  <p:pic>
                    <p:nvPicPr>
                      <p:cNvPr id="0" name=""/>
                      <p:cNvPicPr>
                        <a:picLocks noChangeAspect="1" noChangeArrowheads="1"/>
                      </p:cNvPicPr>
                      <p:nvPr/>
                    </p:nvPicPr>
                    <p:blipFill>
                      <a:blip r:embed="rId26"/>
                      <a:srcRect/>
                      <a:stretch>
                        <a:fillRect/>
                      </a:stretch>
                    </p:blipFill>
                    <p:spPr bwMode="auto">
                      <a:xfrm>
                        <a:off x="317864" y="3728717"/>
                        <a:ext cx="1698625"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2" name="Object 5"/>
          <p:cNvGraphicFramePr>
            <a:graphicFrameLocks noChangeAspect="1"/>
          </p:cNvGraphicFramePr>
          <p:nvPr>
            <p:extLst>
              <p:ext uri="{D42A27DB-BD31-4B8C-83A1-F6EECF244321}">
                <p14:modId xmlns:p14="http://schemas.microsoft.com/office/powerpoint/2010/main" val="3498852315"/>
              </p:ext>
            </p:extLst>
          </p:nvPr>
        </p:nvGraphicFramePr>
        <p:xfrm>
          <a:off x="2447925" y="3728717"/>
          <a:ext cx="1768475" cy="366713"/>
        </p:xfrm>
        <a:graphic>
          <a:graphicData uri="http://schemas.openxmlformats.org/presentationml/2006/ole">
            <mc:AlternateContent xmlns:mc="http://schemas.openxmlformats.org/markup-compatibility/2006">
              <mc:Choice xmlns:v="urn:schemas-microsoft-com:vml" Requires="v">
                <p:oleObj spid="_x0000_s2383027" name="Equation" r:id="rId27" imgW="977900" imgH="203200" progId="Equation.DSMT4">
                  <p:embed/>
                </p:oleObj>
              </mc:Choice>
              <mc:Fallback>
                <p:oleObj name="Equation" r:id="rId27" imgW="977900" imgH="203200" progId="Equation.DSMT4">
                  <p:embed/>
                  <p:pic>
                    <p:nvPicPr>
                      <p:cNvPr id="0" name=""/>
                      <p:cNvPicPr>
                        <a:picLocks noChangeAspect="1" noChangeArrowheads="1"/>
                      </p:cNvPicPr>
                      <p:nvPr/>
                    </p:nvPicPr>
                    <p:blipFill>
                      <a:blip r:embed="rId28"/>
                      <a:srcRect/>
                      <a:stretch>
                        <a:fillRect/>
                      </a:stretch>
                    </p:blipFill>
                    <p:spPr bwMode="auto">
                      <a:xfrm>
                        <a:off x="2447925" y="3728717"/>
                        <a:ext cx="1768475"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3" name="Text Box 180"/>
          <p:cNvSpPr txBox="1">
            <a:spLocks/>
          </p:cNvSpPr>
          <p:nvPr/>
        </p:nvSpPr>
        <p:spPr bwMode="auto">
          <a:xfrm>
            <a:off x="1965689" y="3690421"/>
            <a:ext cx="6981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and</a:t>
            </a:r>
            <a:endParaRPr lang="en-US" sz="1600" dirty="0">
              <a:solidFill>
                <a:srgbClr val="0000FF"/>
              </a:solidFill>
              <a:latin typeface="Times New Roman"/>
              <a:cs typeface="Times New Roman"/>
            </a:endParaRPr>
          </a:p>
        </p:txBody>
      </p:sp>
      <p:sp>
        <p:nvSpPr>
          <p:cNvPr id="84" name="Text Box 180"/>
          <p:cNvSpPr txBox="1">
            <a:spLocks/>
          </p:cNvSpPr>
          <p:nvPr/>
        </p:nvSpPr>
        <p:spPr bwMode="auto">
          <a:xfrm>
            <a:off x="317864" y="4060474"/>
            <a:ext cx="37969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and we get:</a:t>
            </a:r>
            <a:endParaRPr lang="en-US" sz="1600" dirty="0">
              <a:solidFill>
                <a:srgbClr val="0000FF"/>
              </a:solidFill>
              <a:latin typeface="Times New Roman"/>
              <a:cs typeface="Times New Roman"/>
            </a:endParaRPr>
          </a:p>
        </p:txBody>
      </p:sp>
      <p:sp>
        <p:nvSpPr>
          <p:cNvPr id="45" name="Text Box 180"/>
          <p:cNvSpPr txBox="1">
            <a:spLocks/>
          </p:cNvSpPr>
          <p:nvPr/>
        </p:nvSpPr>
        <p:spPr bwMode="auto">
          <a:xfrm>
            <a:off x="601386" y="1534331"/>
            <a:ext cx="3894414"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the pulley’s angular acceleration must be </a:t>
            </a:r>
            <a:r>
              <a:rPr lang="en-US" sz="2000" dirty="0">
                <a:solidFill>
                  <a:srgbClr val="0000FF"/>
                </a:solidFill>
                <a:latin typeface="Times New Roman"/>
                <a:cs typeface="Times New Roman"/>
              </a:rPr>
              <a:t>clockwise</a:t>
            </a:r>
            <a:r>
              <a:rPr lang="en-US" sz="2000" dirty="0">
                <a:solidFill>
                  <a:schemeClr val="tx1"/>
                </a:solidFill>
                <a:latin typeface="Times New Roman"/>
                <a:cs typeface="Times New Roman"/>
              </a:rPr>
              <a:t> and </a:t>
            </a:r>
            <a:r>
              <a:rPr lang="en-US" sz="2000" dirty="0">
                <a:solidFill>
                  <a:srgbClr val="FF0000"/>
                </a:solidFill>
                <a:latin typeface="Times New Roman"/>
                <a:cs typeface="Times New Roman"/>
              </a:rPr>
              <a:t>negative</a:t>
            </a:r>
            <a:r>
              <a:rPr lang="en-US" sz="2000" dirty="0">
                <a:solidFill>
                  <a:schemeClr val="tx1"/>
                </a:solidFill>
                <a:latin typeface="Times New Roman"/>
                <a:cs typeface="Times New Roman"/>
              </a:rPr>
              <a:t>, so:</a:t>
            </a:r>
            <a:endParaRPr lang="en-US" sz="1600" dirty="0">
              <a:solidFill>
                <a:srgbClr val="0000FF"/>
              </a:solidFill>
              <a:latin typeface="Times New Roman"/>
              <a:cs typeface="Times New Roman"/>
            </a:endParaRPr>
          </a:p>
        </p:txBody>
      </p:sp>
      <p:graphicFrame>
        <p:nvGraphicFramePr>
          <p:cNvPr id="47" name="Object 5"/>
          <p:cNvGraphicFramePr>
            <a:graphicFrameLocks noChangeAspect="1"/>
          </p:cNvGraphicFramePr>
          <p:nvPr>
            <p:extLst>
              <p:ext uri="{D42A27DB-BD31-4B8C-83A1-F6EECF244321}">
                <p14:modId xmlns:p14="http://schemas.microsoft.com/office/powerpoint/2010/main" val="3942593952"/>
              </p:ext>
            </p:extLst>
          </p:nvPr>
        </p:nvGraphicFramePr>
        <p:xfrm>
          <a:off x="2013315" y="1276350"/>
          <a:ext cx="488250" cy="338696"/>
        </p:xfrm>
        <a:graphic>
          <a:graphicData uri="http://schemas.openxmlformats.org/presentationml/2006/ole">
            <mc:AlternateContent xmlns:mc="http://schemas.openxmlformats.org/markup-compatibility/2006">
              <mc:Choice xmlns:v="urn:schemas-microsoft-com:vml" Requires="v">
                <p:oleObj spid="_x0000_s2383028" name="Equation" r:id="rId29" imgW="292100" imgH="203200" progId="Equation.DSMT4">
                  <p:embed/>
                </p:oleObj>
              </mc:Choice>
              <mc:Fallback>
                <p:oleObj name="Equation" r:id="rId29" imgW="292100" imgH="203200" progId="Equation.DSMT4">
                  <p:embed/>
                  <p:pic>
                    <p:nvPicPr>
                      <p:cNvPr id="0" name=""/>
                      <p:cNvPicPr>
                        <a:picLocks noChangeAspect="1" noChangeArrowheads="1"/>
                      </p:cNvPicPr>
                      <p:nvPr/>
                    </p:nvPicPr>
                    <p:blipFill>
                      <a:blip r:embed="rId30"/>
                      <a:srcRect/>
                      <a:stretch>
                        <a:fillRect/>
                      </a:stretch>
                    </p:blipFill>
                    <p:spPr bwMode="auto">
                      <a:xfrm>
                        <a:off x="2013315" y="1276350"/>
                        <a:ext cx="488250" cy="338696"/>
                      </a:xfrm>
                      <a:prstGeom prst="rect">
                        <a:avLst/>
                      </a:prstGeom>
                      <a:noFill/>
                      <a:ln>
                        <a:noFill/>
                      </a:ln>
                      <a:effectLst/>
                    </p:spPr>
                  </p:pic>
                </p:oleObj>
              </mc:Fallback>
            </mc:AlternateContent>
          </a:graphicData>
        </a:graphic>
      </p:graphicFrame>
      <p:cxnSp>
        <p:nvCxnSpPr>
          <p:cNvPr id="49" name="Straight Connector 48"/>
          <p:cNvCxnSpPr/>
          <p:nvPr/>
        </p:nvCxnSpPr>
        <p:spPr>
          <a:xfrm flipV="1">
            <a:off x="7535670" y="510188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3711576" y="487701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5546864" y="487701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7122833" y="4915110"/>
            <a:ext cx="58737" cy="152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6898997" y="487701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69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6" grpId="0" animBg="1"/>
      <p:bldP spid="71" grpId="0" animBg="1"/>
      <p:bldP spid="79" grpId="0"/>
      <p:bldP spid="83" grpId="0"/>
      <p:bldP spid="84" grpId="0"/>
      <p:bldP spid="4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34725"/>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73.)</a:t>
            </a:r>
          </a:p>
        </p:txBody>
      </p:sp>
      <p:sp>
        <p:nvSpPr>
          <p:cNvPr id="36" name="Text Box 180"/>
          <p:cNvSpPr txBox="1">
            <a:spLocks/>
          </p:cNvSpPr>
          <p:nvPr/>
        </p:nvSpPr>
        <p:spPr bwMode="auto">
          <a:xfrm>
            <a:off x="432164" y="574646"/>
            <a:ext cx="590513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b.) </a:t>
            </a:r>
            <a:r>
              <a:rPr lang="en-US" sz="2000" dirty="0">
                <a:solidFill>
                  <a:srgbClr val="0000FF"/>
                </a:solidFill>
                <a:latin typeface="Times New Roman"/>
                <a:cs typeface="Times New Roman"/>
              </a:rPr>
              <a:t>How fast </a:t>
            </a:r>
            <a:r>
              <a:rPr lang="en-US" sz="2000" dirty="0">
                <a:solidFill>
                  <a:schemeClr val="tx1"/>
                </a:solidFill>
                <a:latin typeface="Times New Roman"/>
                <a:cs typeface="Times New Roman"/>
              </a:rPr>
              <a:t>are the hanging masses moving after they have traversed a distance </a:t>
            </a:r>
            <a:r>
              <a:rPr lang="en-US" sz="2000" i="1" dirty="0">
                <a:solidFill>
                  <a:srgbClr val="FF0000"/>
                </a:solidFill>
                <a:latin typeface="Times New Roman"/>
                <a:cs typeface="Times New Roman"/>
              </a:rPr>
              <a:t>h</a:t>
            </a:r>
            <a:r>
              <a:rPr lang="en-US" sz="2000" dirty="0">
                <a:solidFill>
                  <a:schemeClr val="tx1"/>
                </a:solidFill>
                <a:latin typeface="Times New Roman"/>
                <a:cs typeface="Times New Roman"/>
              </a:rPr>
              <a:t>?</a:t>
            </a:r>
            <a:endParaRPr lang="en-US" sz="1600" dirty="0">
              <a:latin typeface="Times New Roman"/>
              <a:cs typeface="Times New Roman"/>
            </a:endParaRPr>
          </a:p>
        </p:txBody>
      </p:sp>
      <p:sp>
        <p:nvSpPr>
          <p:cNvPr id="31" name="Text Box 180"/>
          <p:cNvSpPr txBox="1">
            <a:spLocks/>
          </p:cNvSpPr>
          <p:nvPr/>
        </p:nvSpPr>
        <p:spPr bwMode="auto">
          <a:xfrm>
            <a:off x="355600" y="1653376"/>
            <a:ext cx="6337300"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Again, this is a </a:t>
            </a:r>
            <a:r>
              <a:rPr lang="en-US" sz="2000" i="1" dirty="0">
                <a:solidFill>
                  <a:srgbClr val="0000FF"/>
                </a:solidFill>
                <a:latin typeface="Times New Roman"/>
                <a:cs typeface="Times New Roman"/>
              </a:rPr>
              <a:t>conservation of energy</a:t>
            </a:r>
            <a:r>
              <a:rPr lang="en-US" sz="2000" dirty="0">
                <a:solidFill>
                  <a:srgbClr val="0000FF"/>
                </a:solidFill>
                <a:latin typeface="Times New Roman"/>
                <a:cs typeface="Times New Roman"/>
              </a:rPr>
              <a:t> </a:t>
            </a:r>
            <a:r>
              <a:rPr lang="en-US" sz="2000" dirty="0">
                <a:solidFill>
                  <a:schemeClr val="tx1"/>
                </a:solidFill>
                <a:latin typeface="Times New Roman"/>
                <a:cs typeface="Times New Roman"/>
              </a:rPr>
              <a:t>problem.  </a:t>
            </a:r>
            <a:r>
              <a:rPr lang="en-US" sz="2000" dirty="0">
                <a:solidFill>
                  <a:srgbClr val="0000FF"/>
                </a:solidFill>
                <a:latin typeface="Times New Roman"/>
                <a:cs typeface="Times New Roman"/>
              </a:rPr>
              <a:t>Defining</a:t>
            </a:r>
            <a:r>
              <a:rPr lang="en-US" sz="2000" dirty="0">
                <a:solidFill>
                  <a:schemeClr val="tx1"/>
                </a:solidFill>
                <a:latin typeface="Times New Roman"/>
                <a:cs typeface="Times New Roman"/>
              </a:rPr>
              <a:t> the </a:t>
            </a:r>
            <a:r>
              <a:rPr lang="en-US" sz="2000" i="1" dirty="0">
                <a:solidFill>
                  <a:srgbClr val="0000FF"/>
                </a:solidFill>
                <a:latin typeface="Times New Roman"/>
                <a:cs typeface="Times New Roman"/>
              </a:rPr>
              <a:t>zero-potential energy levels</a:t>
            </a:r>
            <a:r>
              <a:rPr lang="en-US" sz="2000" dirty="0">
                <a:solidFill>
                  <a:schemeClr val="tx1"/>
                </a:solidFill>
                <a:latin typeface="Times New Roman"/>
                <a:cs typeface="Times New Roman"/>
              </a:rPr>
              <a:t>, then writing out the </a:t>
            </a:r>
            <a:r>
              <a:rPr lang="en-US" sz="2000" dirty="0">
                <a:solidFill>
                  <a:srgbClr val="0000FF"/>
                </a:solidFill>
                <a:latin typeface="Times New Roman"/>
                <a:cs typeface="Times New Roman"/>
              </a:rPr>
              <a:t>governing equation </a:t>
            </a:r>
            <a:r>
              <a:rPr lang="en-US" sz="2000" dirty="0">
                <a:solidFill>
                  <a:schemeClr val="tx1"/>
                </a:solidFill>
                <a:latin typeface="Times New Roman"/>
                <a:cs typeface="Times New Roman"/>
              </a:rPr>
              <a:t>for the system </a:t>
            </a:r>
            <a:r>
              <a:rPr lang="en-US" sz="2000" dirty="0">
                <a:solidFill>
                  <a:srgbClr val="0000FF"/>
                </a:solidFill>
                <a:latin typeface="Times New Roman"/>
                <a:cs typeface="Times New Roman"/>
              </a:rPr>
              <a:t>without solving </a:t>
            </a:r>
            <a:r>
              <a:rPr lang="en-US" sz="2000" dirty="0">
                <a:solidFill>
                  <a:schemeClr val="tx1"/>
                </a:solidFill>
                <a:latin typeface="Times New Roman"/>
                <a:cs typeface="Times New Roman"/>
              </a:rPr>
              <a:t>yields:</a:t>
            </a:r>
            <a:endParaRPr lang="en-US" sz="1600" dirty="0">
              <a:latin typeface="Times New Roman"/>
              <a:cs typeface="Times New Roman"/>
            </a:endParaRPr>
          </a:p>
        </p:txBody>
      </p:sp>
      <p:sp>
        <p:nvSpPr>
          <p:cNvPr id="42" name="Text Box 180"/>
          <p:cNvSpPr txBox="1">
            <a:spLocks/>
          </p:cNvSpPr>
          <p:nvPr/>
        </p:nvSpPr>
        <p:spPr bwMode="auto">
          <a:xfrm>
            <a:off x="381279" y="4208463"/>
            <a:ext cx="8480586" cy="236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800" dirty="0">
                <a:solidFill>
                  <a:srgbClr val="FF0000"/>
                </a:solidFill>
                <a:latin typeface="Apple Chancery"/>
                <a:cs typeface="Apple Chancery"/>
              </a:rPr>
              <a:t>So two morals here:</a:t>
            </a:r>
            <a:r>
              <a:rPr lang="en-US" sz="2000" dirty="0">
                <a:solidFill>
                  <a:schemeClr val="tx1"/>
                </a:solidFill>
                <a:latin typeface="Times New Roman"/>
                <a:cs typeface="Times New Roman"/>
              </a:rPr>
              <a:t> </a:t>
            </a:r>
          </a:p>
          <a:p>
            <a:pPr eaLnBrk="1" hangingPunct="1"/>
            <a:r>
              <a:rPr lang="en-US" sz="2000" dirty="0">
                <a:solidFill>
                  <a:srgbClr val="FF0000"/>
                </a:solidFill>
                <a:latin typeface="Apple Chancery"/>
                <a:cs typeface="Apple Chancery"/>
              </a:rPr>
              <a:t>1.) The </a:t>
            </a:r>
            <a:r>
              <a:rPr lang="en-US" sz="2000" dirty="0">
                <a:solidFill>
                  <a:srgbClr val="FF0000"/>
                </a:solidFill>
                <a:latin typeface="Times New Roman"/>
                <a:cs typeface="Times New Roman"/>
              </a:rPr>
              <a:t>tension </a:t>
            </a:r>
            <a:r>
              <a:rPr lang="en-US" sz="2000" dirty="0">
                <a:solidFill>
                  <a:srgbClr val="0000FF"/>
                </a:solidFill>
                <a:latin typeface="Times New Roman"/>
                <a:cs typeface="Times New Roman"/>
              </a:rPr>
              <a:t>on either side of a massive pulley </a:t>
            </a:r>
            <a:r>
              <a:rPr lang="en-US" sz="2000" dirty="0">
                <a:solidFill>
                  <a:srgbClr val="FF0000"/>
                </a:solidFill>
                <a:latin typeface="Times New Roman"/>
                <a:cs typeface="Times New Roman"/>
              </a:rPr>
              <a:t>is </a:t>
            </a:r>
            <a:r>
              <a:rPr lang="en-US" sz="2000" i="1" dirty="0">
                <a:solidFill>
                  <a:srgbClr val="FF0000"/>
                </a:solidFill>
                <a:latin typeface="Times New Roman"/>
                <a:cs typeface="Times New Roman"/>
              </a:rPr>
              <a:t>different</a:t>
            </a:r>
            <a:r>
              <a:rPr lang="en-US" sz="2000" dirty="0">
                <a:solidFill>
                  <a:schemeClr val="tx1"/>
                </a:solidFill>
                <a:latin typeface="Times New Roman"/>
                <a:cs typeface="Times New Roman"/>
              </a:rPr>
              <a:t>; and</a:t>
            </a:r>
          </a:p>
          <a:p>
            <a:pPr eaLnBrk="1" hangingPunct="1"/>
            <a:r>
              <a:rPr lang="en-US" sz="2000" dirty="0">
                <a:solidFill>
                  <a:srgbClr val="FF0000"/>
                </a:solidFill>
                <a:latin typeface="Apple Chancery"/>
                <a:cs typeface="Apple Chancery"/>
              </a:rPr>
              <a:t>2.) You can </a:t>
            </a:r>
            <a:r>
              <a:rPr lang="en-US" sz="2000" dirty="0">
                <a:solidFill>
                  <a:schemeClr val="tx1"/>
                </a:solidFill>
                <a:latin typeface="Times New Roman"/>
                <a:cs typeface="Times New Roman"/>
              </a:rPr>
              <a:t>assign each mass its </a:t>
            </a:r>
            <a:r>
              <a:rPr lang="en-US" sz="2000" dirty="0">
                <a:solidFill>
                  <a:srgbClr val="0000FF"/>
                </a:solidFill>
                <a:latin typeface="Times New Roman"/>
                <a:cs typeface="Times New Roman"/>
              </a:rPr>
              <a:t>own </a:t>
            </a:r>
            <a:r>
              <a:rPr lang="en-US" sz="2000" i="1" dirty="0">
                <a:solidFill>
                  <a:srgbClr val="0000FF"/>
                </a:solidFill>
                <a:latin typeface="Times New Roman"/>
                <a:cs typeface="Times New Roman"/>
              </a:rPr>
              <a:t>zero potential energy level</a:t>
            </a:r>
            <a:r>
              <a:rPr lang="en-US" sz="2000" dirty="0">
                <a:solidFill>
                  <a:srgbClr val="0000FF"/>
                </a:solidFill>
                <a:latin typeface="Times New Roman"/>
                <a:cs typeface="Times New Roman"/>
              </a:rPr>
              <a:t> for gravity </a:t>
            </a:r>
            <a:r>
              <a:rPr lang="en-US" sz="2000" dirty="0">
                <a:solidFill>
                  <a:schemeClr val="tx1"/>
                </a:solidFill>
                <a:latin typeface="Times New Roman"/>
                <a:cs typeface="Times New Roman"/>
              </a:rPr>
              <a:t>(near the surface of the earth), </a:t>
            </a:r>
            <a:r>
              <a:rPr lang="en-US" sz="2000" i="1" dirty="0">
                <a:solidFill>
                  <a:srgbClr val="008000"/>
                </a:solidFill>
                <a:latin typeface="Times New Roman"/>
                <a:cs typeface="Times New Roman"/>
              </a:rPr>
              <a:t>independent of any other mass in the system</a:t>
            </a:r>
            <a:r>
              <a:rPr lang="en-US" sz="2000" dirty="0">
                <a:solidFill>
                  <a:schemeClr val="tx1"/>
                </a:solidFill>
                <a:latin typeface="Times New Roman"/>
                <a:cs typeface="Times New Roman"/>
              </a:rPr>
              <a:t>.</a:t>
            </a:r>
          </a:p>
          <a:p>
            <a:pPr eaLnBrk="1" hangingPunct="1"/>
            <a:r>
              <a:rPr lang="en-US" sz="2000" dirty="0">
                <a:solidFill>
                  <a:srgbClr val="FF0000"/>
                </a:solidFill>
                <a:latin typeface="Apple Chancery"/>
                <a:cs typeface="Apple Chancery"/>
              </a:rPr>
              <a:t>3.) Although it</a:t>
            </a:r>
            <a:r>
              <a:rPr lang="en-US" sz="2000" dirty="0">
                <a:solidFill>
                  <a:schemeClr val="tx1"/>
                </a:solidFill>
                <a:latin typeface="Times New Roman"/>
                <a:cs typeface="Times New Roman"/>
              </a:rPr>
              <a:t> </a:t>
            </a:r>
            <a:r>
              <a:rPr lang="en-US" sz="2000" dirty="0">
                <a:solidFill>
                  <a:srgbClr val="0000FF"/>
                </a:solidFill>
                <a:latin typeface="Times New Roman"/>
                <a:cs typeface="Times New Roman"/>
              </a:rPr>
              <a:t>may not be obvious at first glance</a:t>
            </a:r>
            <a:r>
              <a:rPr lang="en-US" sz="2000" dirty="0">
                <a:solidFill>
                  <a:schemeClr val="tx1"/>
                </a:solidFill>
                <a:latin typeface="Times New Roman"/>
                <a:cs typeface="Times New Roman"/>
              </a:rPr>
              <a:t>, the </a:t>
            </a:r>
            <a:r>
              <a:rPr lang="en-US" sz="2000" dirty="0">
                <a:solidFill>
                  <a:srgbClr val="0000FF"/>
                </a:solidFill>
                <a:latin typeface="Times New Roman"/>
                <a:cs typeface="Times New Roman"/>
              </a:rPr>
              <a:t>extraneous work </a:t>
            </a:r>
            <a:r>
              <a:rPr lang="en-US" sz="2000" dirty="0">
                <a:solidFill>
                  <a:schemeClr val="tx1"/>
                </a:solidFill>
                <a:latin typeface="Times New Roman"/>
                <a:cs typeface="Times New Roman"/>
              </a:rPr>
              <a:t>done by the </a:t>
            </a:r>
            <a:r>
              <a:rPr lang="en-US" sz="2000" dirty="0">
                <a:solidFill>
                  <a:srgbClr val="0000FF"/>
                </a:solidFill>
                <a:latin typeface="Times New Roman"/>
                <a:cs typeface="Times New Roman"/>
              </a:rPr>
              <a:t>two tensions </a:t>
            </a:r>
            <a:r>
              <a:rPr lang="en-US" sz="2000" dirty="0">
                <a:solidFill>
                  <a:srgbClr val="008000"/>
                </a:solidFill>
                <a:latin typeface="Times New Roman"/>
                <a:cs typeface="Times New Roman"/>
              </a:rPr>
              <a:t>added to </a:t>
            </a:r>
            <a:r>
              <a:rPr lang="en-US" sz="2000" dirty="0">
                <a:solidFill>
                  <a:schemeClr val="tx1"/>
                </a:solidFill>
                <a:latin typeface="Times New Roman"/>
                <a:cs typeface="Times New Roman"/>
              </a:rPr>
              <a:t>the </a:t>
            </a:r>
            <a:r>
              <a:rPr lang="en-US" sz="2000" dirty="0">
                <a:solidFill>
                  <a:srgbClr val="0000FF"/>
                </a:solidFill>
                <a:latin typeface="Times New Roman"/>
                <a:cs typeface="Times New Roman"/>
              </a:rPr>
              <a:t>work done </a:t>
            </a:r>
            <a:r>
              <a:rPr lang="en-US" sz="2000" dirty="0">
                <a:solidFill>
                  <a:schemeClr val="tx1"/>
                </a:solidFill>
                <a:latin typeface="Times New Roman"/>
                <a:cs typeface="Times New Roman"/>
              </a:rPr>
              <a:t>by the </a:t>
            </a:r>
            <a:r>
              <a:rPr lang="en-US" sz="2000" dirty="0">
                <a:solidFill>
                  <a:srgbClr val="0000FF"/>
                </a:solidFill>
                <a:latin typeface="Times New Roman"/>
                <a:cs typeface="Times New Roman"/>
              </a:rPr>
              <a:t>torque</a:t>
            </a:r>
            <a:r>
              <a:rPr lang="en-US" sz="2000" dirty="0">
                <a:solidFill>
                  <a:schemeClr val="tx1"/>
                </a:solidFill>
                <a:latin typeface="Times New Roman"/>
                <a:cs typeface="Times New Roman"/>
              </a:rPr>
              <a:t> produced by those tensions on the pulley </a:t>
            </a:r>
            <a:r>
              <a:rPr lang="en-US" sz="2000" dirty="0">
                <a:solidFill>
                  <a:srgbClr val="FF0000"/>
                </a:solidFill>
                <a:latin typeface="Times New Roman"/>
                <a:cs typeface="Times New Roman"/>
              </a:rPr>
              <a:t>will add to zero </a:t>
            </a:r>
            <a:r>
              <a:rPr lang="en-US" sz="2000" dirty="0">
                <a:solidFill>
                  <a:schemeClr val="tx1"/>
                </a:solidFill>
                <a:latin typeface="Times New Roman"/>
                <a:cs typeface="Times New Roman"/>
              </a:rPr>
              <a:t>(that’s why        is zero).</a:t>
            </a:r>
            <a:endParaRPr lang="en-US" sz="1600" dirty="0">
              <a:latin typeface="Times New Roman"/>
              <a:cs typeface="Times New Roman"/>
            </a:endParaRPr>
          </a:p>
        </p:txBody>
      </p:sp>
      <p:graphicFrame>
        <p:nvGraphicFramePr>
          <p:cNvPr id="40" name="Object 2"/>
          <p:cNvGraphicFramePr>
            <a:graphicFrameLocks noChangeAspect="1"/>
          </p:cNvGraphicFramePr>
          <p:nvPr>
            <p:extLst>
              <p:ext uri="{D42A27DB-BD31-4B8C-83A1-F6EECF244321}">
                <p14:modId xmlns:p14="http://schemas.microsoft.com/office/powerpoint/2010/main" val="306267978"/>
              </p:ext>
            </p:extLst>
          </p:nvPr>
        </p:nvGraphicFramePr>
        <p:xfrm>
          <a:off x="903470" y="2953600"/>
          <a:ext cx="7262813" cy="1041400"/>
        </p:xfrm>
        <a:graphic>
          <a:graphicData uri="http://schemas.openxmlformats.org/presentationml/2006/ole">
            <mc:AlternateContent xmlns:mc="http://schemas.openxmlformats.org/markup-compatibility/2006">
              <mc:Choice xmlns:v="urn:schemas-microsoft-com:vml" Requires="v">
                <p:oleObj spid="_x0000_s1567" name="Equation" r:id="rId4" imgW="4140200" imgH="635000" progId="Equation.DSMT4">
                  <p:embed/>
                </p:oleObj>
              </mc:Choice>
              <mc:Fallback>
                <p:oleObj name="Equation" r:id="rId4" imgW="4140200" imgH="635000" progId="Equation.DSMT4">
                  <p:embed/>
                  <p:pic>
                    <p:nvPicPr>
                      <p:cNvPr id="0" name=""/>
                      <p:cNvPicPr>
                        <a:picLocks noChangeAspect="1" noChangeArrowheads="1"/>
                      </p:cNvPicPr>
                      <p:nvPr/>
                    </p:nvPicPr>
                    <p:blipFill>
                      <a:blip r:embed="rId5"/>
                      <a:srcRect/>
                      <a:stretch>
                        <a:fillRect/>
                      </a:stretch>
                    </p:blipFill>
                    <p:spPr bwMode="auto">
                      <a:xfrm>
                        <a:off x="903470" y="2953600"/>
                        <a:ext cx="7262813" cy="1041400"/>
                      </a:xfrm>
                      <a:prstGeom prst="rect">
                        <a:avLst/>
                      </a:prstGeom>
                      <a:noFill/>
                      <a:ln>
                        <a:noFill/>
                      </a:ln>
                      <a:effectLst/>
                    </p:spPr>
                  </p:pic>
                </p:oleObj>
              </mc:Fallback>
            </mc:AlternateContent>
          </a:graphicData>
        </a:graphic>
      </p:graphicFrame>
      <p:sp>
        <p:nvSpPr>
          <p:cNvPr id="32" name="Oval 12"/>
          <p:cNvSpPr>
            <a:spLocks/>
          </p:cNvSpPr>
          <p:nvPr/>
        </p:nvSpPr>
        <p:spPr bwMode="auto">
          <a:xfrm>
            <a:off x="7616020" y="531426"/>
            <a:ext cx="658724" cy="658783"/>
          </a:xfrm>
          <a:prstGeom prst="ellipse">
            <a:avLst/>
          </a:prstGeom>
          <a:solidFill>
            <a:srgbClr val="20FF38"/>
          </a:solidFill>
          <a:ln w="25400">
            <a:solidFill>
              <a:srgbClr val="000000"/>
            </a:solidFill>
            <a:round/>
            <a:headEnd/>
            <a:tailEnd/>
          </a:ln>
        </p:spPr>
        <p:txBody>
          <a:bodyPr wrap="none" anchor="ctr"/>
          <a:lstStyle/>
          <a:p>
            <a:endParaRPr lang="en-US"/>
          </a:p>
        </p:txBody>
      </p:sp>
      <p:sp>
        <p:nvSpPr>
          <p:cNvPr id="34" name="Line 13"/>
          <p:cNvSpPr>
            <a:spLocks noChangeShapeType="1"/>
          </p:cNvSpPr>
          <p:nvPr/>
        </p:nvSpPr>
        <p:spPr bwMode="auto">
          <a:xfrm flipH="1">
            <a:off x="7616020" y="831043"/>
            <a:ext cx="253" cy="141430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14"/>
          <p:cNvSpPr>
            <a:spLocks noChangeShapeType="1"/>
          </p:cNvSpPr>
          <p:nvPr/>
        </p:nvSpPr>
        <p:spPr bwMode="auto">
          <a:xfrm>
            <a:off x="8272866" y="869247"/>
            <a:ext cx="0" cy="83692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Rectangle 15"/>
          <p:cNvSpPr>
            <a:spLocks/>
          </p:cNvSpPr>
          <p:nvPr/>
        </p:nvSpPr>
        <p:spPr bwMode="auto">
          <a:xfrm>
            <a:off x="7495574" y="2262089"/>
            <a:ext cx="239790" cy="239811"/>
          </a:xfrm>
          <a:prstGeom prst="rect">
            <a:avLst/>
          </a:prstGeom>
          <a:solidFill>
            <a:srgbClr val="3366FF"/>
          </a:solidFill>
          <a:ln w="25400">
            <a:solidFill>
              <a:srgbClr val="000000"/>
            </a:solidFill>
            <a:miter lim="800000"/>
            <a:headEnd/>
            <a:tailEnd/>
          </a:ln>
        </p:spPr>
        <p:txBody>
          <a:bodyPr wrap="none" anchor="ctr"/>
          <a:lstStyle/>
          <a:p>
            <a:endParaRPr lang="en-US"/>
          </a:p>
        </p:txBody>
      </p:sp>
      <p:sp>
        <p:nvSpPr>
          <p:cNvPr id="41" name="Rectangle 16"/>
          <p:cNvSpPr>
            <a:spLocks/>
          </p:cNvSpPr>
          <p:nvPr/>
        </p:nvSpPr>
        <p:spPr bwMode="auto">
          <a:xfrm>
            <a:off x="8154849" y="1675684"/>
            <a:ext cx="239790" cy="299363"/>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47" name="Line 17"/>
          <p:cNvSpPr>
            <a:spLocks noChangeShapeType="1"/>
          </p:cNvSpPr>
          <p:nvPr/>
        </p:nvSpPr>
        <p:spPr bwMode="auto">
          <a:xfrm>
            <a:off x="7136693" y="449175"/>
            <a:ext cx="1538519"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0"/>
          <p:cNvSpPr>
            <a:spLocks noChangeShapeType="1"/>
          </p:cNvSpPr>
          <p:nvPr/>
        </p:nvSpPr>
        <p:spPr bwMode="auto">
          <a:xfrm flipV="1">
            <a:off x="7255784" y="389623"/>
            <a:ext cx="120700" cy="5955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21"/>
          <p:cNvSpPr>
            <a:spLocks noChangeShapeType="1"/>
          </p:cNvSpPr>
          <p:nvPr/>
        </p:nvSpPr>
        <p:spPr bwMode="auto">
          <a:xfrm flipV="1">
            <a:off x="7436029" y="389623"/>
            <a:ext cx="119091" cy="5955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Line 22"/>
          <p:cNvSpPr>
            <a:spLocks noChangeShapeType="1"/>
          </p:cNvSpPr>
          <p:nvPr/>
        </p:nvSpPr>
        <p:spPr bwMode="auto">
          <a:xfrm flipV="1">
            <a:off x="7616273" y="389623"/>
            <a:ext cx="119091" cy="5955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23"/>
          <p:cNvSpPr>
            <a:spLocks noChangeShapeType="1"/>
          </p:cNvSpPr>
          <p:nvPr/>
        </p:nvSpPr>
        <p:spPr bwMode="auto">
          <a:xfrm flipV="1">
            <a:off x="7794910" y="389623"/>
            <a:ext cx="120699" cy="5955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24"/>
          <p:cNvSpPr>
            <a:spLocks noChangeShapeType="1"/>
          </p:cNvSpPr>
          <p:nvPr/>
        </p:nvSpPr>
        <p:spPr bwMode="auto">
          <a:xfrm flipV="1">
            <a:off x="7975155" y="389623"/>
            <a:ext cx="119091" cy="5955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25"/>
          <p:cNvSpPr>
            <a:spLocks noChangeShapeType="1"/>
          </p:cNvSpPr>
          <p:nvPr/>
        </p:nvSpPr>
        <p:spPr bwMode="auto">
          <a:xfrm flipV="1">
            <a:off x="8153790" y="389623"/>
            <a:ext cx="120700" cy="5955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26"/>
          <p:cNvSpPr>
            <a:spLocks noChangeShapeType="1"/>
          </p:cNvSpPr>
          <p:nvPr/>
        </p:nvSpPr>
        <p:spPr bwMode="auto">
          <a:xfrm flipV="1">
            <a:off x="8334035" y="389623"/>
            <a:ext cx="119091" cy="5955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27"/>
          <p:cNvSpPr>
            <a:spLocks noChangeShapeType="1"/>
          </p:cNvSpPr>
          <p:nvPr/>
        </p:nvSpPr>
        <p:spPr bwMode="auto">
          <a:xfrm flipV="1">
            <a:off x="8514280" y="389623"/>
            <a:ext cx="119091" cy="5955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AutoShape 30"/>
          <p:cNvSpPr>
            <a:spLocks/>
          </p:cNvSpPr>
          <p:nvPr/>
        </p:nvSpPr>
        <p:spPr bwMode="auto">
          <a:xfrm rot="5400000">
            <a:off x="7656481" y="587603"/>
            <a:ext cx="576193" cy="299336"/>
          </a:xfrm>
          <a:prstGeom prst="homePlate">
            <a:avLst>
              <a:gd name="adj" fmla="val 80003"/>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7" name="AutoShape 31"/>
          <p:cNvSpPr>
            <a:spLocks/>
          </p:cNvSpPr>
          <p:nvPr/>
        </p:nvSpPr>
        <p:spPr bwMode="auto">
          <a:xfrm>
            <a:off x="7915609" y="831043"/>
            <a:ext cx="59546" cy="59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6"/>
            <a:srcRect/>
            <a:tile tx="0" ty="0" sx="100000" sy="100000" flip="none" algn="tl"/>
          </a:blipFill>
          <a:ln w="25400">
            <a:solidFill>
              <a:srgbClr val="000000"/>
            </a:solidFill>
            <a:round/>
            <a:headEnd/>
            <a:tailEnd/>
          </a:ln>
        </p:spPr>
        <p:txBody>
          <a:bodyPr wrap="none" anchor="ctr"/>
          <a:lstStyle/>
          <a:p>
            <a:endParaRPr lang="en-US"/>
          </a:p>
        </p:txBody>
      </p:sp>
      <p:graphicFrame>
        <p:nvGraphicFramePr>
          <p:cNvPr id="58" name="Object 5"/>
          <p:cNvGraphicFramePr>
            <a:graphicFrameLocks noChangeAspect="1"/>
          </p:cNvGraphicFramePr>
          <p:nvPr>
            <p:extLst>
              <p:ext uri="{D42A27DB-BD31-4B8C-83A1-F6EECF244321}">
                <p14:modId xmlns:p14="http://schemas.microsoft.com/office/powerpoint/2010/main" val="1143136409"/>
              </p:ext>
            </p:extLst>
          </p:nvPr>
        </p:nvGraphicFramePr>
        <p:xfrm>
          <a:off x="7735364" y="1962726"/>
          <a:ext cx="299336" cy="299363"/>
        </p:xfrm>
        <a:graphic>
          <a:graphicData uri="http://schemas.openxmlformats.org/presentationml/2006/ole">
            <mc:AlternateContent xmlns:mc="http://schemas.openxmlformats.org/markup-compatibility/2006">
              <mc:Choice xmlns:v="urn:schemas-microsoft-com:vml" Requires="v">
                <p:oleObj spid="_x0000_s1568" name="Equation" r:id="rId7" imgW="203200" imgH="203200" progId="Equation.DSMT4">
                  <p:embed/>
                </p:oleObj>
              </mc:Choice>
              <mc:Fallback>
                <p:oleObj name="Equation" r:id="rId7" imgW="203200" imgH="203200" progId="Equation.DSMT4">
                  <p:embed/>
                  <p:pic>
                    <p:nvPicPr>
                      <p:cNvPr id="0" name=""/>
                      <p:cNvPicPr>
                        <a:picLocks noChangeAspect="1" noChangeArrowheads="1"/>
                      </p:cNvPicPr>
                      <p:nvPr/>
                    </p:nvPicPr>
                    <p:blipFill>
                      <a:blip r:embed="rId8"/>
                      <a:srcRect/>
                      <a:stretch>
                        <a:fillRect/>
                      </a:stretch>
                    </p:blipFill>
                    <p:spPr bwMode="auto">
                      <a:xfrm>
                        <a:off x="7735364" y="1962726"/>
                        <a:ext cx="299336" cy="299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9" name="Object 6"/>
          <p:cNvGraphicFramePr>
            <a:graphicFrameLocks noChangeAspect="1"/>
          </p:cNvGraphicFramePr>
          <p:nvPr>
            <p:extLst>
              <p:ext uri="{D42A27DB-BD31-4B8C-83A1-F6EECF244321}">
                <p14:modId xmlns:p14="http://schemas.microsoft.com/office/powerpoint/2010/main" val="1551428636"/>
              </p:ext>
            </p:extLst>
          </p:nvPr>
        </p:nvGraphicFramePr>
        <p:xfrm>
          <a:off x="7829933" y="1406811"/>
          <a:ext cx="336350" cy="299363"/>
        </p:xfrm>
        <a:graphic>
          <a:graphicData uri="http://schemas.openxmlformats.org/presentationml/2006/ole">
            <mc:AlternateContent xmlns:mc="http://schemas.openxmlformats.org/markup-compatibility/2006">
              <mc:Choice xmlns:v="urn:schemas-microsoft-com:vml" Requires="v">
                <p:oleObj spid="_x0000_s1569" name="Equation" r:id="rId9" imgW="228600" imgH="203200" progId="Equation.DSMT4">
                  <p:embed/>
                </p:oleObj>
              </mc:Choice>
              <mc:Fallback>
                <p:oleObj name="Equation" r:id="rId9" imgW="228600" imgH="203200" progId="Equation.DSMT4">
                  <p:embed/>
                  <p:pic>
                    <p:nvPicPr>
                      <p:cNvPr id="0" name=""/>
                      <p:cNvPicPr>
                        <a:picLocks noChangeAspect="1" noChangeArrowheads="1"/>
                      </p:cNvPicPr>
                      <p:nvPr/>
                    </p:nvPicPr>
                    <p:blipFill>
                      <a:blip r:embed="rId10"/>
                      <a:srcRect/>
                      <a:stretch>
                        <a:fillRect/>
                      </a:stretch>
                    </p:blipFill>
                    <p:spPr bwMode="auto">
                      <a:xfrm>
                        <a:off x="7829933" y="1406811"/>
                        <a:ext cx="336350" cy="299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 name="Object 8"/>
          <p:cNvGraphicFramePr>
            <a:graphicFrameLocks noChangeAspect="1"/>
          </p:cNvGraphicFramePr>
          <p:nvPr>
            <p:extLst>
              <p:ext uri="{D42A27DB-BD31-4B8C-83A1-F6EECF244321}">
                <p14:modId xmlns:p14="http://schemas.microsoft.com/office/powerpoint/2010/main" val="2277106333"/>
              </p:ext>
            </p:extLst>
          </p:nvPr>
        </p:nvGraphicFramePr>
        <p:xfrm>
          <a:off x="7267853" y="662852"/>
          <a:ext cx="336350" cy="336381"/>
        </p:xfrm>
        <a:graphic>
          <a:graphicData uri="http://schemas.openxmlformats.org/presentationml/2006/ole">
            <mc:AlternateContent xmlns:mc="http://schemas.openxmlformats.org/markup-compatibility/2006">
              <mc:Choice xmlns:v="urn:schemas-microsoft-com:vml" Requires="v">
                <p:oleObj spid="_x0000_s1570" name="Equation" r:id="rId11" imgW="228600" imgH="228600" progId="Equation.DSMT4">
                  <p:embed/>
                </p:oleObj>
              </mc:Choice>
              <mc:Fallback>
                <p:oleObj name="Equation" r:id="rId11" imgW="228600" imgH="228600" progId="Equation.DSMT4">
                  <p:embed/>
                  <p:pic>
                    <p:nvPicPr>
                      <p:cNvPr id="0" name=""/>
                      <p:cNvPicPr>
                        <a:picLocks noChangeAspect="1" noChangeArrowheads="1"/>
                      </p:cNvPicPr>
                      <p:nvPr/>
                    </p:nvPicPr>
                    <p:blipFill>
                      <a:blip r:embed="rId12"/>
                      <a:srcRect/>
                      <a:stretch>
                        <a:fillRect/>
                      </a:stretch>
                    </p:blipFill>
                    <p:spPr bwMode="auto">
                      <a:xfrm>
                        <a:off x="7267853" y="662852"/>
                        <a:ext cx="336350" cy="3363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61" name="Straight Arrow Connector 60"/>
          <p:cNvCxnSpPr/>
          <p:nvPr/>
        </p:nvCxnSpPr>
        <p:spPr>
          <a:xfrm>
            <a:off x="7951681" y="866663"/>
            <a:ext cx="286468" cy="16578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2" name="Object 8"/>
          <p:cNvGraphicFramePr>
            <a:graphicFrameLocks noChangeAspect="1"/>
          </p:cNvGraphicFramePr>
          <p:nvPr>
            <p:extLst>
              <p:ext uri="{D42A27DB-BD31-4B8C-83A1-F6EECF244321}">
                <p14:modId xmlns:p14="http://schemas.microsoft.com/office/powerpoint/2010/main" val="3806567716"/>
              </p:ext>
            </p:extLst>
          </p:nvPr>
        </p:nvGraphicFramePr>
        <p:xfrm>
          <a:off x="7974901" y="935845"/>
          <a:ext cx="224442" cy="224441"/>
        </p:xfrm>
        <a:graphic>
          <a:graphicData uri="http://schemas.openxmlformats.org/presentationml/2006/ole">
            <mc:AlternateContent xmlns:mc="http://schemas.openxmlformats.org/markup-compatibility/2006">
              <mc:Choice xmlns:v="urn:schemas-microsoft-com:vml" Requires="v">
                <p:oleObj spid="_x0000_s1571" name="Equation" r:id="rId13" imgW="152400" imgH="152400" progId="Equation.DSMT4">
                  <p:embed/>
                </p:oleObj>
              </mc:Choice>
              <mc:Fallback>
                <p:oleObj name="Equation" r:id="rId13" imgW="152400" imgH="152400" progId="Equation.DSMT4">
                  <p:embed/>
                  <p:pic>
                    <p:nvPicPr>
                      <p:cNvPr id="0" name=""/>
                      <p:cNvPicPr>
                        <a:picLocks noChangeAspect="1" noChangeArrowheads="1"/>
                      </p:cNvPicPr>
                      <p:nvPr/>
                    </p:nvPicPr>
                    <p:blipFill>
                      <a:blip r:embed="rId14"/>
                      <a:srcRect/>
                      <a:stretch>
                        <a:fillRect/>
                      </a:stretch>
                    </p:blipFill>
                    <p:spPr bwMode="auto">
                      <a:xfrm>
                        <a:off x="7974901" y="935845"/>
                        <a:ext cx="224442" cy="224441"/>
                      </a:xfrm>
                      <a:prstGeom prst="rect">
                        <a:avLst/>
                      </a:prstGeom>
                      <a:noFill/>
                      <a:ln>
                        <a:noFill/>
                      </a:ln>
                      <a:effectLst/>
                    </p:spPr>
                  </p:pic>
                </p:oleObj>
              </mc:Fallback>
            </mc:AlternateContent>
          </a:graphicData>
        </a:graphic>
      </p:graphicFrame>
      <p:graphicFrame>
        <p:nvGraphicFramePr>
          <p:cNvPr id="63" name="Object 5"/>
          <p:cNvGraphicFramePr>
            <a:graphicFrameLocks noChangeAspect="1"/>
          </p:cNvGraphicFramePr>
          <p:nvPr>
            <p:extLst>
              <p:ext uri="{D42A27DB-BD31-4B8C-83A1-F6EECF244321}">
                <p14:modId xmlns:p14="http://schemas.microsoft.com/office/powerpoint/2010/main" val="396144846"/>
              </p:ext>
            </p:extLst>
          </p:nvPr>
        </p:nvGraphicFramePr>
        <p:xfrm>
          <a:off x="8634852" y="2052574"/>
          <a:ext cx="227013" cy="298450"/>
        </p:xfrm>
        <a:graphic>
          <a:graphicData uri="http://schemas.openxmlformats.org/presentationml/2006/ole">
            <mc:AlternateContent xmlns:mc="http://schemas.openxmlformats.org/markup-compatibility/2006">
              <mc:Choice xmlns:v="urn:schemas-microsoft-com:vml" Requires="v">
                <p:oleObj spid="_x0000_s1572" name="Equation" r:id="rId15" imgW="127000" imgH="165100" progId="Equation.DSMT4">
                  <p:embed/>
                </p:oleObj>
              </mc:Choice>
              <mc:Fallback>
                <p:oleObj name="Equation" r:id="rId15" imgW="127000" imgH="165100" progId="Equation.DSMT4">
                  <p:embed/>
                  <p:pic>
                    <p:nvPicPr>
                      <p:cNvPr id="0" name=""/>
                      <p:cNvPicPr>
                        <a:picLocks noChangeAspect="1" noChangeArrowheads="1"/>
                      </p:cNvPicPr>
                      <p:nvPr/>
                    </p:nvPicPr>
                    <p:blipFill>
                      <a:blip r:embed="rId16"/>
                      <a:srcRect/>
                      <a:stretch>
                        <a:fillRect/>
                      </a:stretch>
                    </p:blipFill>
                    <p:spPr bwMode="auto">
                      <a:xfrm>
                        <a:off x="8634852" y="2052574"/>
                        <a:ext cx="227013" cy="298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64" name="Straight Arrow Connector 63"/>
          <p:cNvCxnSpPr/>
          <p:nvPr/>
        </p:nvCxnSpPr>
        <p:spPr>
          <a:xfrm>
            <a:off x="8568708" y="1816100"/>
            <a:ext cx="0" cy="9874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5" name="Line 13"/>
          <p:cNvSpPr>
            <a:spLocks noChangeShapeType="1"/>
          </p:cNvSpPr>
          <p:nvPr/>
        </p:nvSpPr>
        <p:spPr bwMode="auto">
          <a:xfrm flipH="1">
            <a:off x="8422392" y="2803581"/>
            <a:ext cx="505640" cy="0"/>
          </a:xfrm>
          <a:prstGeom prst="line">
            <a:avLst/>
          </a:prstGeom>
          <a:noFill/>
          <a:ln w="9525"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6" name="Object 5"/>
          <p:cNvGraphicFramePr>
            <a:graphicFrameLocks noChangeAspect="1"/>
          </p:cNvGraphicFramePr>
          <p:nvPr>
            <p:extLst>
              <p:ext uri="{D42A27DB-BD31-4B8C-83A1-F6EECF244321}">
                <p14:modId xmlns:p14="http://schemas.microsoft.com/office/powerpoint/2010/main" val="2650505190"/>
              </p:ext>
            </p:extLst>
          </p:nvPr>
        </p:nvGraphicFramePr>
        <p:xfrm>
          <a:off x="7864809" y="2653562"/>
          <a:ext cx="553065" cy="300038"/>
        </p:xfrm>
        <a:graphic>
          <a:graphicData uri="http://schemas.openxmlformats.org/presentationml/2006/ole">
            <mc:AlternateContent xmlns:mc="http://schemas.openxmlformats.org/markup-compatibility/2006">
              <mc:Choice xmlns:v="urn:schemas-microsoft-com:vml" Requires="v">
                <p:oleObj spid="_x0000_s1573" name="Equation" r:id="rId17" imgW="355600" imgH="190500" progId="Equation.DSMT4">
                  <p:embed/>
                </p:oleObj>
              </mc:Choice>
              <mc:Fallback>
                <p:oleObj name="Equation" r:id="rId17" imgW="355600" imgH="190500" progId="Equation.DSMT4">
                  <p:embed/>
                  <p:pic>
                    <p:nvPicPr>
                      <p:cNvPr id="0" name=""/>
                      <p:cNvPicPr>
                        <a:picLocks noChangeAspect="1" noChangeArrowheads="1"/>
                      </p:cNvPicPr>
                      <p:nvPr/>
                    </p:nvPicPr>
                    <p:blipFill>
                      <a:blip r:embed="rId18"/>
                      <a:srcRect/>
                      <a:stretch>
                        <a:fillRect/>
                      </a:stretch>
                    </p:blipFill>
                    <p:spPr bwMode="auto">
                      <a:xfrm>
                        <a:off x="7864809" y="2653562"/>
                        <a:ext cx="553065" cy="300038"/>
                      </a:xfrm>
                      <a:prstGeom prst="rect">
                        <a:avLst/>
                      </a:prstGeom>
                      <a:noFill/>
                      <a:ln>
                        <a:noFill/>
                      </a:ln>
                      <a:effectLst/>
                    </p:spPr>
                  </p:pic>
                </p:oleObj>
              </mc:Fallback>
            </mc:AlternateContent>
          </a:graphicData>
        </a:graphic>
      </p:graphicFrame>
      <p:cxnSp>
        <p:nvCxnSpPr>
          <p:cNvPr id="67" name="Straight Arrow Connector 66"/>
          <p:cNvCxnSpPr/>
          <p:nvPr/>
        </p:nvCxnSpPr>
        <p:spPr>
          <a:xfrm flipV="1">
            <a:off x="7276761" y="1378674"/>
            <a:ext cx="0" cy="9874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Line 13"/>
          <p:cNvSpPr>
            <a:spLocks noChangeShapeType="1"/>
          </p:cNvSpPr>
          <p:nvPr/>
        </p:nvSpPr>
        <p:spPr bwMode="auto">
          <a:xfrm flipH="1">
            <a:off x="7136693" y="2378855"/>
            <a:ext cx="505640" cy="0"/>
          </a:xfrm>
          <a:prstGeom prst="line">
            <a:avLst/>
          </a:prstGeom>
          <a:noFill/>
          <a:ln w="9525" cmpd="sng">
            <a:solidFill>
              <a:srgbClr val="000000"/>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9" name="Object 5"/>
          <p:cNvGraphicFramePr>
            <a:graphicFrameLocks noChangeAspect="1"/>
          </p:cNvGraphicFramePr>
          <p:nvPr>
            <p:extLst>
              <p:ext uri="{D42A27DB-BD31-4B8C-83A1-F6EECF244321}">
                <p14:modId xmlns:p14="http://schemas.microsoft.com/office/powerpoint/2010/main" val="2538285689"/>
              </p:ext>
            </p:extLst>
          </p:nvPr>
        </p:nvGraphicFramePr>
        <p:xfrm>
          <a:off x="6566410" y="2228836"/>
          <a:ext cx="553065" cy="300038"/>
        </p:xfrm>
        <a:graphic>
          <a:graphicData uri="http://schemas.openxmlformats.org/presentationml/2006/ole">
            <mc:AlternateContent xmlns:mc="http://schemas.openxmlformats.org/markup-compatibility/2006">
              <mc:Choice xmlns:v="urn:schemas-microsoft-com:vml" Requires="v">
                <p:oleObj spid="_x0000_s1574" name="Equation" r:id="rId19" imgW="355600" imgH="190500" progId="Equation.DSMT4">
                  <p:embed/>
                </p:oleObj>
              </mc:Choice>
              <mc:Fallback>
                <p:oleObj name="Equation" r:id="rId19" imgW="355600" imgH="190500" progId="Equation.DSMT4">
                  <p:embed/>
                  <p:pic>
                    <p:nvPicPr>
                      <p:cNvPr id="0" name=""/>
                      <p:cNvPicPr>
                        <a:picLocks noChangeAspect="1" noChangeArrowheads="1"/>
                      </p:cNvPicPr>
                      <p:nvPr/>
                    </p:nvPicPr>
                    <p:blipFill>
                      <a:blip r:embed="rId18"/>
                      <a:srcRect/>
                      <a:stretch>
                        <a:fillRect/>
                      </a:stretch>
                    </p:blipFill>
                    <p:spPr bwMode="auto">
                      <a:xfrm>
                        <a:off x="6566410" y="2228836"/>
                        <a:ext cx="553065" cy="300038"/>
                      </a:xfrm>
                      <a:prstGeom prst="rect">
                        <a:avLst/>
                      </a:prstGeom>
                      <a:noFill/>
                      <a:ln>
                        <a:noFill/>
                      </a:ln>
                      <a:effectLst/>
                    </p:spPr>
                  </p:pic>
                </p:oleObj>
              </mc:Fallback>
            </mc:AlternateContent>
          </a:graphicData>
        </a:graphic>
      </p:graphicFrame>
      <p:graphicFrame>
        <p:nvGraphicFramePr>
          <p:cNvPr id="70" name="Object 5"/>
          <p:cNvGraphicFramePr>
            <a:graphicFrameLocks noChangeAspect="1"/>
          </p:cNvGraphicFramePr>
          <p:nvPr>
            <p:extLst>
              <p:ext uri="{D42A27DB-BD31-4B8C-83A1-F6EECF244321}">
                <p14:modId xmlns:p14="http://schemas.microsoft.com/office/powerpoint/2010/main" val="2068341000"/>
              </p:ext>
            </p:extLst>
          </p:nvPr>
        </p:nvGraphicFramePr>
        <p:xfrm>
          <a:off x="7005968" y="1666875"/>
          <a:ext cx="227013" cy="298450"/>
        </p:xfrm>
        <a:graphic>
          <a:graphicData uri="http://schemas.openxmlformats.org/presentationml/2006/ole">
            <mc:AlternateContent xmlns:mc="http://schemas.openxmlformats.org/markup-compatibility/2006">
              <mc:Choice xmlns:v="urn:schemas-microsoft-com:vml" Requires="v">
                <p:oleObj spid="_x0000_s1575" name="Equation" r:id="rId20" imgW="127000" imgH="165100" progId="Equation.DSMT4">
                  <p:embed/>
                </p:oleObj>
              </mc:Choice>
              <mc:Fallback>
                <p:oleObj name="Equation" r:id="rId20" imgW="127000" imgH="165100" progId="Equation.DSMT4">
                  <p:embed/>
                  <p:pic>
                    <p:nvPicPr>
                      <p:cNvPr id="0" name=""/>
                      <p:cNvPicPr>
                        <a:picLocks noChangeAspect="1" noChangeArrowheads="1"/>
                      </p:cNvPicPr>
                      <p:nvPr/>
                    </p:nvPicPr>
                    <p:blipFill>
                      <a:blip r:embed="rId16"/>
                      <a:srcRect/>
                      <a:stretch>
                        <a:fillRect/>
                      </a:stretch>
                    </p:blipFill>
                    <p:spPr bwMode="auto">
                      <a:xfrm>
                        <a:off x="7005968" y="1666875"/>
                        <a:ext cx="227013" cy="298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9" name="Object 2"/>
          <p:cNvGraphicFramePr>
            <a:graphicFrameLocks noChangeAspect="1"/>
          </p:cNvGraphicFramePr>
          <p:nvPr>
            <p:extLst>
              <p:ext uri="{D42A27DB-BD31-4B8C-83A1-F6EECF244321}">
                <p14:modId xmlns:p14="http://schemas.microsoft.com/office/powerpoint/2010/main" val="3913661185"/>
              </p:ext>
            </p:extLst>
          </p:nvPr>
        </p:nvGraphicFramePr>
        <p:xfrm>
          <a:off x="4647719" y="6162709"/>
          <a:ext cx="512762" cy="438150"/>
        </p:xfrm>
        <a:graphic>
          <a:graphicData uri="http://schemas.openxmlformats.org/presentationml/2006/ole">
            <mc:AlternateContent xmlns:mc="http://schemas.openxmlformats.org/markup-compatibility/2006">
              <mc:Choice xmlns:v="urn:schemas-microsoft-com:vml" Requires="v">
                <p:oleObj spid="_x0000_s1576" name="Equation" r:id="rId21" imgW="292100" imgH="266700" progId="Equation.DSMT4">
                  <p:embed/>
                </p:oleObj>
              </mc:Choice>
              <mc:Fallback>
                <p:oleObj name="Equation" r:id="rId21" imgW="292100" imgH="266700" progId="Equation.DSMT4">
                  <p:embed/>
                  <p:pic>
                    <p:nvPicPr>
                      <p:cNvPr id="0" name=""/>
                      <p:cNvPicPr>
                        <a:picLocks noChangeAspect="1" noChangeArrowheads="1"/>
                      </p:cNvPicPr>
                      <p:nvPr/>
                    </p:nvPicPr>
                    <p:blipFill>
                      <a:blip r:embed="rId22"/>
                      <a:srcRect/>
                      <a:stretch>
                        <a:fillRect/>
                      </a:stretch>
                    </p:blipFill>
                    <p:spPr bwMode="auto">
                      <a:xfrm>
                        <a:off x="4647719" y="6162709"/>
                        <a:ext cx="512762" cy="4381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9741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dissolve">
                                      <p:cBhvr>
                                        <p:cTn id="12" dur="500"/>
                                        <p:tgtEl>
                                          <p:spTgt spid="68"/>
                                        </p:tgtEl>
                                      </p:cBhvr>
                                    </p:animEffect>
                                  </p:childTnLst>
                                </p:cTn>
                              </p:par>
                              <p:par>
                                <p:cTn id="13" presetID="9"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dissolve">
                                      <p:cBhvr>
                                        <p:cTn id="15" dur="500"/>
                                        <p:tgtEl>
                                          <p:spTgt spid="6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dissolve">
                                      <p:cBhvr>
                                        <p:cTn id="18" dur="500"/>
                                        <p:tgtEl>
                                          <p:spTgt spid="65"/>
                                        </p:tgtEl>
                                      </p:cBhvr>
                                    </p:animEffect>
                                  </p:childTnLst>
                                </p:cTn>
                              </p:par>
                              <p:par>
                                <p:cTn id="19" presetID="9"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dissolve">
                                      <p:cBhvr>
                                        <p:cTn id="21" dur="5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dissolv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dissolve">
                                      <p:cBhvr>
                                        <p:cTn id="31" dur="500"/>
                                        <p:tgtEl>
                                          <p:spTgt spid="3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dissolv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2" grpId="0"/>
      <p:bldP spid="65" grpId="0" animBg="1"/>
      <p:bldP spid="6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74.)</a:t>
            </a:r>
          </a:p>
        </p:txBody>
      </p:sp>
      <p:sp>
        <p:nvSpPr>
          <p:cNvPr id="32" name="Text Box 180"/>
          <p:cNvSpPr txBox="1">
            <a:spLocks/>
          </p:cNvSpPr>
          <p:nvPr/>
        </p:nvSpPr>
        <p:spPr bwMode="auto">
          <a:xfrm>
            <a:off x="188436" y="452961"/>
            <a:ext cx="4554044" cy="2052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Example 13: Consider </a:t>
            </a:r>
            <a:r>
              <a:rPr lang="en-US" sz="2000" dirty="0">
                <a:latin typeface="Times New Roman"/>
                <a:cs typeface="Times New Roman"/>
              </a:rPr>
              <a:t>a string attached to a </a:t>
            </a:r>
            <a:r>
              <a:rPr lang="en-US" sz="2000" i="1" dirty="0">
                <a:solidFill>
                  <a:srgbClr val="0000FF"/>
                </a:solidFill>
                <a:latin typeface="Times New Roman"/>
                <a:cs typeface="Times New Roman"/>
              </a:rPr>
              <a:t>hanging mass </a:t>
            </a:r>
            <a:r>
              <a:rPr lang="en-US" sz="2000" dirty="0">
                <a:latin typeface="Times New Roman"/>
                <a:cs typeface="Times New Roman"/>
              </a:rPr>
              <a:t>at one end and to a block on an </a:t>
            </a:r>
            <a:r>
              <a:rPr lang="en-US" sz="2000" i="1" dirty="0">
                <a:solidFill>
                  <a:srgbClr val="0000FF"/>
                </a:solidFill>
                <a:latin typeface="Times New Roman"/>
                <a:cs typeface="Times New Roman"/>
              </a:rPr>
              <a:t>incline</a:t>
            </a:r>
            <a:r>
              <a:rPr lang="en-US" sz="2000" dirty="0">
                <a:latin typeface="Times New Roman"/>
                <a:cs typeface="Times New Roman"/>
              </a:rPr>
              <a:t> of angle    at the other.  The string is hung over a </a:t>
            </a:r>
            <a:r>
              <a:rPr lang="en-US" sz="2000" i="1" dirty="0">
                <a:solidFill>
                  <a:srgbClr val="0000FF"/>
                </a:solidFill>
                <a:latin typeface="Times New Roman"/>
                <a:cs typeface="Times New Roman"/>
              </a:rPr>
              <a:t>massive pulley </a:t>
            </a:r>
            <a:r>
              <a:rPr lang="en-US" sz="2000" dirty="0">
                <a:latin typeface="Times New Roman"/>
                <a:cs typeface="Times New Roman"/>
              </a:rPr>
              <a:t>of radius </a:t>
            </a:r>
            <a:r>
              <a:rPr lang="en-US" sz="2000" dirty="0">
                <a:solidFill>
                  <a:srgbClr val="FF0000"/>
                </a:solidFill>
                <a:latin typeface="Times New Roman"/>
                <a:cs typeface="Times New Roman"/>
              </a:rPr>
              <a:t>R</a:t>
            </a:r>
            <a:r>
              <a:rPr lang="en-US" sz="2000" dirty="0">
                <a:latin typeface="Times New Roman"/>
                <a:cs typeface="Times New Roman"/>
              </a:rPr>
              <a:t> and known </a:t>
            </a:r>
            <a:r>
              <a:rPr lang="en-US" sz="2000" dirty="0">
                <a:solidFill>
                  <a:srgbClr val="FF0000"/>
                </a:solidFill>
                <a:latin typeface="Times New Roman"/>
                <a:cs typeface="Times New Roman"/>
              </a:rPr>
              <a:t>I</a:t>
            </a:r>
            <a:r>
              <a:rPr lang="en-US" sz="2000" dirty="0">
                <a:latin typeface="Times New Roman"/>
                <a:cs typeface="Times New Roman"/>
              </a:rPr>
              <a:t>.  What is given is:</a:t>
            </a:r>
          </a:p>
        </p:txBody>
      </p:sp>
      <p:sp>
        <p:nvSpPr>
          <p:cNvPr id="34" name="Text Box 180"/>
          <p:cNvSpPr txBox="1">
            <a:spLocks/>
          </p:cNvSpPr>
          <p:nvPr/>
        </p:nvSpPr>
        <p:spPr bwMode="auto">
          <a:xfrm>
            <a:off x="394064" y="3042807"/>
            <a:ext cx="839971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a:solidFill>
                  <a:srgbClr val="0000FF"/>
                </a:solidFill>
                <a:latin typeface="Times New Roman"/>
                <a:cs typeface="Times New Roman"/>
              </a:rPr>
              <a:t>Derive an expression </a:t>
            </a:r>
            <a:r>
              <a:rPr lang="en-US" sz="2000" dirty="0">
                <a:solidFill>
                  <a:schemeClr val="tx1"/>
                </a:solidFill>
                <a:latin typeface="Times New Roman"/>
                <a:cs typeface="Times New Roman"/>
              </a:rPr>
              <a:t>for the </a:t>
            </a:r>
            <a:r>
              <a:rPr lang="en-US" sz="2000" dirty="0">
                <a:solidFill>
                  <a:srgbClr val="0000FF"/>
                </a:solidFill>
                <a:latin typeface="Times New Roman"/>
                <a:cs typeface="Times New Roman"/>
              </a:rPr>
              <a:t>hanging mass’s </a:t>
            </a:r>
            <a:r>
              <a:rPr lang="en-US" sz="2000" i="1" dirty="0">
                <a:solidFill>
                  <a:srgbClr val="FF0000"/>
                </a:solidFill>
                <a:latin typeface="Times New Roman"/>
                <a:cs typeface="Times New Roman"/>
              </a:rPr>
              <a:t>acceleration</a:t>
            </a:r>
            <a:r>
              <a:rPr lang="en-US" sz="2000" dirty="0">
                <a:solidFill>
                  <a:srgbClr val="FF0000"/>
                </a:solidFill>
                <a:latin typeface="Times New Roman"/>
                <a:cs typeface="Times New Roman"/>
              </a:rPr>
              <a:t> </a:t>
            </a:r>
            <a:r>
              <a:rPr lang="en-US" sz="2000" dirty="0">
                <a:solidFill>
                  <a:schemeClr val="tx1"/>
                </a:solidFill>
                <a:latin typeface="Times New Roman"/>
                <a:cs typeface="Times New Roman"/>
              </a:rPr>
              <a:t>when the system is released.</a:t>
            </a:r>
            <a:endParaRPr lang="en-US" sz="1600" dirty="0">
              <a:latin typeface="Times New Roman"/>
              <a:cs typeface="Times New Roman"/>
            </a:endParaRPr>
          </a:p>
        </p:txBody>
      </p:sp>
      <p:graphicFrame>
        <p:nvGraphicFramePr>
          <p:cNvPr id="37" name="Object 2"/>
          <p:cNvGraphicFramePr>
            <a:graphicFrameLocks noChangeAspect="1"/>
          </p:cNvGraphicFramePr>
          <p:nvPr>
            <p:extLst>
              <p:ext uri="{D42A27DB-BD31-4B8C-83A1-F6EECF244321}">
                <p14:modId xmlns:p14="http://schemas.microsoft.com/office/powerpoint/2010/main" val="4265832370"/>
              </p:ext>
            </p:extLst>
          </p:nvPr>
        </p:nvGraphicFramePr>
        <p:xfrm>
          <a:off x="1200150" y="2377214"/>
          <a:ext cx="4306888" cy="685800"/>
        </p:xfrm>
        <a:graphic>
          <a:graphicData uri="http://schemas.openxmlformats.org/presentationml/2006/ole">
            <mc:AlternateContent xmlns:mc="http://schemas.openxmlformats.org/markup-compatibility/2006">
              <mc:Choice xmlns:v="urn:schemas-microsoft-com:vml" Requires="v">
                <p:oleObj spid="_x0000_s1962334" name="Equation" r:id="rId4" imgW="2476500" imgH="393700" progId="Equation.DSMT4">
                  <p:embed/>
                </p:oleObj>
              </mc:Choice>
              <mc:Fallback>
                <p:oleObj name="Equation" r:id="rId4" imgW="2476500" imgH="393700" progId="Equation.DSMT4">
                  <p:embed/>
                  <p:pic>
                    <p:nvPicPr>
                      <p:cNvPr id="0" name=""/>
                      <p:cNvPicPr>
                        <a:picLocks noChangeAspect="1" noChangeArrowheads="1"/>
                      </p:cNvPicPr>
                      <p:nvPr/>
                    </p:nvPicPr>
                    <p:blipFill>
                      <a:blip r:embed="rId5"/>
                      <a:srcRect/>
                      <a:stretch>
                        <a:fillRect/>
                      </a:stretch>
                    </p:blipFill>
                    <p:spPr bwMode="auto">
                      <a:xfrm>
                        <a:off x="1200150" y="2377214"/>
                        <a:ext cx="4306888"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 name="Object 2"/>
          <p:cNvGraphicFramePr>
            <a:graphicFrameLocks noChangeAspect="1"/>
          </p:cNvGraphicFramePr>
          <p:nvPr>
            <p:extLst>
              <p:ext uri="{D42A27DB-BD31-4B8C-83A1-F6EECF244321}">
                <p14:modId xmlns:p14="http://schemas.microsoft.com/office/powerpoint/2010/main" val="1865859700"/>
              </p:ext>
            </p:extLst>
          </p:nvPr>
        </p:nvGraphicFramePr>
        <p:xfrm>
          <a:off x="3552825" y="1228295"/>
          <a:ext cx="220662" cy="309562"/>
        </p:xfrm>
        <a:graphic>
          <a:graphicData uri="http://schemas.openxmlformats.org/presentationml/2006/ole">
            <mc:AlternateContent xmlns:mc="http://schemas.openxmlformats.org/markup-compatibility/2006">
              <mc:Choice xmlns:v="urn:schemas-microsoft-com:vml" Requires="v">
                <p:oleObj spid="_x0000_s1962335"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srcRect/>
                      <a:stretch>
                        <a:fillRect/>
                      </a:stretch>
                    </p:blipFill>
                    <p:spPr bwMode="auto">
                      <a:xfrm>
                        <a:off x="3552825" y="1228295"/>
                        <a:ext cx="220662" cy="309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 name="Object 5"/>
          <p:cNvGraphicFramePr>
            <a:graphicFrameLocks noChangeAspect="1"/>
          </p:cNvGraphicFramePr>
          <p:nvPr>
            <p:extLst>
              <p:ext uri="{D42A27DB-BD31-4B8C-83A1-F6EECF244321}">
                <p14:modId xmlns:p14="http://schemas.microsoft.com/office/powerpoint/2010/main" val="3650397318"/>
              </p:ext>
            </p:extLst>
          </p:nvPr>
        </p:nvGraphicFramePr>
        <p:xfrm>
          <a:off x="3532188" y="4560888"/>
          <a:ext cx="2593975" cy="1141412"/>
        </p:xfrm>
        <a:graphic>
          <a:graphicData uri="http://schemas.openxmlformats.org/presentationml/2006/ole">
            <mc:AlternateContent xmlns:mc="http://schemas.openxmlformats.org/markup-compatibility/2006">
              <mc:Choice xmlns:v="urn:schemas-microsoft-com:vml" Requires="v">
                <p:oleObj spid="_x0000_s1962336" name="Equation" r:id="rId8" imgW="1435100" imgH="635000" progId="Equation.DSMT4">
                  <p:embed/>
                </p:oleObj>
              </mc:Choice>
              <mc:Fallback>
                <p:oleObj name="Equation" r:id="rId8" imgW="1435100" imgH="635000" progId="Equation.DSMT4">
                  <p:embed/>
                  <p:pic>
                    <p:nvPicPr>
                      <p:cNvPr id="0" name=""/>
                      <p:cNvPicPr>
                        <a:picLocks noChangeAspect="1" noChangeArrowheads="1"/>
                      </p:cNvPicPr>
                      <p:nvPr/>
                    </p:nvPicPr>
                    <p:blipFill>
                      <a:blip r:embed="rId9"/>
                      <a:srcRect/>
                      <a:stretch>
                        <a:fillRect/>
                      </a:stretch>
                    </p:blipFill>
                    <p:spPr bwMode="auto">
                      <a:xfrm>
                        <a:off x="3532188" y="4560888"/>
                        <a:ext cx="2593975"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 name="Rectangle 15"/>
          <p:cNvSpPr>
            <a:spLocks/>
          </p:cNvSpPr>
          <p:nvPr/>
        </p:nvSpPr>
        <p:spPr bwMode="auto">
          <a:xfrm>
            <a:off x="2494511" y="5026553"/>
            <a:ext cx="293418" cy="293444"/>
          </a:xfrm>
          <a:prstGeom prst="rect">
            <a:avLst/>
          </a:prstGeom>
          <a:solidFill>
            <a:srgbClr val="FFFF00"/>
          </a:solidFill>
          <a:ln w="25400">
            <a:solidFill>
              <a:srgbClr val="000000"/>
            </a:solidFill>
            <a:miter lim="800000"/>
            <a:headEnd/>
            <a:tailEnd/>
          </a:ln>
        </p:spPr>
        <p:txBody>
          <a:bodyPr wrap="none" anchor="ctr"/>
          <a:lstStyle/>
          <a:p>
            <a:endParaRPr lang="en-US"/>
          </a:p>
        </p:txBody>
      </p:sp>
      <p:cxnSp>
        <p:nvCxnSpPr>
          <p:cNvPr id="63" name="Straight Arrow Connector 62"/>
          <p:cNvCxnSpPr/>
          <p:nvPr/>
        </p:nvCxnSpPr>
        <p:spPr>
          <a:xfrm flipV="1">
            <a:off x="2640552" y="4388116"/>
            <a:ext cx="0" cy="63483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2640552" y="5175354"/>
            <a:ext cx="0" cy="85600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5" name="Object 5"/>
          <p:cNvGraphicFramePr>
            <a:graphicFrameLocks noChangeAspect="1"/>
          </p:cNvGraphicFramePr>
          <p:nvPr>
            <p:extLst>
              <p:ext uri="{D42A27DB-BD31-4B8C-83A1-F6EECF244321}">
                <p14:modId xmlns:p14="http://schemas.microsoft.com/office/powerpoint/2010/main" val="1042508377"/>
              </p:ext>
            </p:extLst>
          </p:nvPr>
        </p:nvGraphicFramePr>
        <p:xfrm>
          <a:off x="2686050" y="5511800"/>
          <a:ext cx="549275" cy="366713"/>
        </p:xfrm>
        <a:graphic>
          <a:graphicData uri="http://schemas.openxmlformats.org/presentationml/2006/ole">
            <mc:AlternateContent xmlns:mc="http://schemas.openxmlformats.org/markup-compatibility/2006">
              <mc:Choice xmlns:v="urn:schemas-microsoft-com:vml" Requires="v">
                <p:oleObj spid="_x0000_s1962337" name="Equation" r:id="rId10" imgW="304800" imgH="203200" progId="Equation.DSMT4">
                  <p:embed/>
                </p:oleObj>
              </mc:Choice>
              <mc:Fallback>
                <p:oleObj name="Equation" r:id="rId10" imgW="304800" imgH="203200" progId="Equation.DSMT4">
                  <p:embed/>
                  <p:pic>
                    <p:nvPicPr>
                      <p:cNvPr id="0" name=""/>
                      <p:cNvPicPr>
                        <a:picLocks noChangeAspect="1" noChangeArrowheads="1"/>
                      </p:cNvPicPr>
                      <p:nvPr/>
                    </p:nvPicPr>
                    <p:blipFill>
                      <a:blip r:embed="rId11"/>
                      <a:srcRect/>
                      <a:stretch>
                        <a:fillRect/>
                      </a:stretch>
                    </p:blipFill>
                    <p:spPr bwMode="auto">
                      <a:xfrm>
                        <a:off x="2686050" y="5511800"/>
                        <a:ext cx="549275"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6" name="Object 5"/>
          <p:cNvGraphicFramePr>
            <a:graphicFrameLocks noChangeAspect="1"/>
          </p:cNvGraphicFramePr>
          <p:nvPr>
            <p:extLst>
              <p:ext uri="{D42A27DB-BD31-4B8C-83A1-F6EECF244321}">
                <p14:modId xmlns:p14="http://schemas.microsoft.com/office/powerpoint/2010/main" val="325790959"/>
              </p:ext>
            </p:extLst>
          </p:nvPr>
        </p:nvGraphicFramePr>
        <p:xfrm>
          <a:off x="2697163" y="4489450"/>
          <a:ext cx="322262" cy="366713"/>
        </p:xfrm>
        <a:graphic>
          <a:graphicData uri="http://schemas.openxmlformats.org/presentationml/2006/ole">
            <mc:AlternateContent xmlns:mc="http://schemas.openxmlformats.org/markup-compatibility/2006">
              <mc:Choice xmlns:v="urn:schemas-microsoft-com:vml" Requires="v">
                <p:oleObj spid="_x0000_s1962338" name="Equation" r:id="rId12" imgW="177800" imgH="203200" progId="Equation.DSMT4">
                  <p:embed/>
                </p:oleObj>
              </mc:Choice>
              <mc:Fallback>
                <p:oleObj name="Equation" r:id="rId12" imgW="177800" imgH="203200" progId="Equation.DSMT4">
                  <p:embed/>
                  <p:pic>
                    <p:nvPicPr>
                      <p:cNvPr id="0" name=""/>
                      <p:cNvPicPr>
                        <a:picLocks noChangeAspect="1" noChangeArrowheads="1"/>
                      </p:cNvPicPr>
                      <p:nvPr/>
                    </p:nvPicPr>
                    <p:blipFill>
                      <a:blip r:embed="rId13"/>
                      <a:srcRect/>
                      <a:stretch>
                        <a:fillRect/>
                      </a:stretch>
                    </p:blipFill>
                    <p:spPr bwMode="auto">
                      <a:xfrm>
                        <a:off x="2697163" y="4489450"/>
                        <a:ext cx="322262"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7" name="Text Box 180"/>
          <p:cNvSpPr txBox="1">
            <a:spLocks/>
          </p:cNvSpPr>
          <p:nvPr/>
        </p:nvSpPr>
        <p:spPr bwMode="auto">
          <a:xfrm>
            <a:off x="914763" y="3761820"/>
            <a:ext cx="783932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For hanging mass </a:t>
            </a:r>
            <a:r>
              <a:rPr lang="en-US" sz="2000" dirty="0">
                <a:solidFill>
                  <a:schemeClr val="tx1"/>
                </a:solidFill>
                <a:latin typeface="Times New Roman"/>
                <a:cs typeface="Times New Roman"/>
              </a:rPr>
              <a:t>(assuming </a:t>
            </a:r>
            <a:r>
              <a:rPr lang="en-US" sz="2000" dirty="0">
                <a:solidFill>
                  <a:srgbClr val="0000FF"/>
                </a:solidFill>
                <a:latin typeface="Times New Roman"/>
                <a:cs typeface="Times New Roman"/>
              </a:rPr>
              <a:t>acceleration</a:t>
            </a:r>
            <a:r>
              <a:rPr lang="en-US" sz="2000" dirty="0">
                <a:solidFill>
                  <a:schemeClr val="tx1"/>
                </a:solidFill>
                <a:latin typeface="Times New Roman"/>
                <a:cs typeface="Times New Roman"/>
              </a:rPr>
              <a:t> </a:t>
            </a:r>
            <a:r>
              <a:rPr lang="en-US" sz="2000" i="1" dirty="0">
                <a:solidFill>
                  <a:srgbClr val="FF0000"/>
                </a:solidFill>
                <a:latin typeface="Times New Roman"/>
                <a:cs typeface="Times New Roman"/>
              </a:rPr>
              <a:t>upward</a:t>
            </a:r>
            <a:r>
              <a:rPr lang="en-US" sz="2000" dirty="0">
                <a:solidFill>
                  <a:schemeClr val="tx1"/>
                </a:solidFill>
                <a:latin typeface="Times New Roman"/>
                <a:cs typeface="Times New Roman"/>
              </a:rPr>
              <a:t>):</a:t>
            </a:r>
            <a:endParaRPr lang="en-US" sz="1600" dirty="0">
              <a:latin typeface="Times New Roman"/>
              <a:cs typeface="Times New Roman"/>
            </a:endParaRPr>
          </a:p>
        </p:txBody>
      </p:sp>
      <p:grpSp>
        <p:nvGrpSpPr>
          <p:cNvPr id="3" name="Group 2"/>
          <p:cNvGrpSpPr/>
          <p:nvPr/>
        </p:nvGrpSpPr>
        <p:grpSpPr>
          <a:xfrm>
            <a:off x="4932980" y="327024"/>
            <a:ext cx="3716338" cy="2015696"/>
            <a:chOff x="4742480" y="352424"/>
            <a:chExt cx="3716338" cy="2015696"/>
          </a:xfrm>
        </p:grpSpPr>
        <p:sp>
          <p:nvSpPr>
            <p:cNvPr id="49" name="Rectangle 14"/>
            <p:cNvSpPr>
              <a:spLocks/>
            </p:cNvSpPr>
            <p:nvPr/>
          </p:nvSpPr>
          <p:spPr bwMode="auto">
            <a:xfrm>
              <a:off x="7571766" y="1318782"/>
              <a:ext cx="73025" cy="1041400"/>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41" name="Rectangle 9"/>
            <p:cNvSpPr>
              <a:spLocks/>
            </p:cNvSpPr>
            <p:nvPr/>
          </p:nvSpPr>
          <p:spPr bwMode="auto">
            <a:xfrm rot="20376940">
              <a:off x="4755180" y="1693432"/>
              <a:ext cx="3119438" cy="147638"/>
            </a:xfrm>
            <a:prstGeom prst="rect">
              <a:avLst/>
            </a:prstGeom>
            <a:solidFill>
              <a:srgbClr val="20FF38"/>
            </a:solidFill>
            <a:ln w="25400">
              <a:solidFill>
                <a:srgbClr val="000000"/>
              </a:solidFill>
              <a:miter lim="800000"/>
              <a:headEnd/>
              <a:tailEnd/>
            </a:ln>
          </p:spPr>
          <p:txBody>
            <a:bodyPr wrap="none" anchor="ctr"/>
            <a:lstStyle/>
            <a:p>
              <a:endParaRPr lang="en-US"/>
            </a:p>
          </p:txBody>
        </p:sp>
        <p:graphicFrame>
          <p:nvGraphicFramePr>
            <p:cNvPr id="42" name="Object 3"/>
            <p:cNvGraphicFramePr>
              <a:graphicFrameLocks noChangeAspect="1"/>
            </p:cNvGraphicFramePr>
            <p:nvPr>
              <p:extLst>
                <p:ext uri="{D42A27DB-BD31-4B8C-83A1-F6EECF244321}">
                  <p14:modId xmlns:p14="http://schemas.microsoft.com/office/powerpoint/2010/main" val="3933279169"/>
                </p:ext>
              </p:extLst>
            </p:nvPr>
          </p:nvGraphicFramePr>
          <p:xfrm>
            <a:off x="5712143" y="2045857"/>
            <a:ext cx="223520" cy="314325"/>
          </p:xfrm>
          <a:graphic>
            <a:graphicData uri="http://schemas.openxmlformats.org/presentationml/2006/ole">
              <mc:AlternateContent xmlns:mc="http://schemas.openxmlformats.org/markup-compatibility/2006">
                <mc:Choice xmlns:v="urn:schemas-microsoft-com:vml" Requires="v">
                  <p:oleObj spid="_x0000_s1962339" name="Equation" r:id="rId14" imgW="127000" imgH="177800" progId="Equation.DSMT4">
                    <p:embed/>
                  </p:oleObj>
                </mc:Choice>
                <mc:Fallback>
                  <p:oleObj name="Equation" r:id="rId14" imgW="127000" imgH="1778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12143" y="2045857"/>
                          <a:ext cx="223520" cy="314325"/>
                        </a:xfrm>
                        <a:prstGeom prst="rect">
                          <a:avLst/>
                        </a:prstGeom>
                        <a:noFill/>
                        <a:ln>
                          <a:noFill/>
                        </a:ln>
                        <a:effectLst/>
                      </p:spPr>
                    </p:pic>
                  </p:oleObj>
                </mc:Fallback>
              </mc:AlternateContent>
            </a:graphicData>
          </a:graphic>
        </p:graphicFrame>
        <p:sp>
          <p:nvSpPr>
            <p:cNvPr id="44" name="Arc 11"/>
            <p:cNvSpPr>
              <a:spLocks/>
            </p:cNvSpPr>
            <p:nvPr/>
          </p:nvSpPr>
          <p:spPr bwMode="auto">
            <a:xfrm>
              <a:off x="5560043" y="2144282"/>
              <a:ext cx="147637" cy="215900"/>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8" name="Line 13"/>
            <p:cNvSpPr>
              <a:spLocks noChangeShapeType="1"/>
            </p:cNvSpPr>
            <p:nvPr/>
          </p:nvSpPr>
          <p:spPr bwMode="auto">
            <a:xfrm>
              <a:off x="4742480" y="2368120"/>
              <a:ext cx="34925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16"/>
            <p:cNvSpPr>
              <a:spLocks noChangeShapeType="1"/>
            </p:cNvSpPr>
            <p:nvPr/>
          </p:nvSpPr>
          <p:spPr bwMode="auto">
            <a:xfrm>
              <a:off x="8299713" y="1019901"/>
              <a:ext cx="0" cy="9620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Rectangle 18"/>
            <p:cNvSpPr>
              <a:spLocks/>
            </p:cNvSpPr>
            <p:nvPr/>
          </p:nvSpPr>
          <p:spPr bwMode="auto">
            <a:xfrm>
              <a:off x="8163543" y="1932714"/>
              <a:ext cx="295275" cy="298450"/>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54" name="Rectangle 19"/>
            <p:cNvSpPr>
              <a:spLocks/>
            </p:cNvSpPr>
            <p:nvPr/>
          </p:nvSpPr>
          <p:spPr bwMode="auto">
            <a:xfrm rot="20387622">
              <a:off x="6271739" y="881016"/>
              <a:ext cx="926497" cy="628406"/>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55" name="Line 20"/>
            <p:cNvSpPr>
              <a:spLocks noChangeShapeType="1"/>
            </p:cNvSpPr>
            <p:nvPr/>
          </p:nvSpPr>
          <p:spPr bwMode="auto">
            <a:xfrm flipH="1">
              <a:off x="7184901" y="771524"/>
              <a:ext cx="762124" cy="26568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6" name="Object 5"/>
            <p:cNvGraphicFramePr>
              <a:graphicFrameLocks noChangeAspect="1"/>
            </p:cNvGraphicFramePr>
            <p:nvPr>
              <p:extLst>
                <p:ext uri="{D42A27DB-BD31-4B8C-83A1-F6EECF244321}">
                  <p14:modId xmlns:p14="http://schemas.microsoft.com/office/powerpoint/2010/main" val="3703216542"/>
                </p:ext>
              </p:extLst>
            </p:nvPr>
          </p:nvGraphicFramePr>
          <p:xfrm>
            <a:off x="6447651" y="479425"/>
            <a:ext cx="369691" cy="372248"/>
          </p:xfrm>
          <a:graphic>
            <a:graphicData uri="http://schemas.openxmlformats.org/presentationml/2006/ole">
              <mc:AlternateContent xmlns:mc="http://schemas.openxmlformats.org/markup-compatibility/2006">
                <mc:Choice xmlns:v="urn:schemas-microsoft-com:vml" Requires="v">
                  <p:oleObj spid="_x0000_s1962340" name="Equation" r:id="rId16" imgW="203200" imgH="203200" progId="Equation.DSMT4">
                    <p:embed/>
                  </p:oleObj>
                </mc:Choice>
                <mc:Fallback>
                  <p:oleObj name="Equation" r:id="rId16" imgW="203200" imgH="203200" progId="Equation.DSMT4">
                    <p:embed/>
                    <p:pic>
                      <p:nvPicPr>
                        <p:cNvPr id="0" name=""/>
                        <p:cNvPicPr>
                          <a:picLocks noChangeAspect="1" noChangeArrowheads="1"/>
                        </p:cNvPicPr>
                        <p:nvPr/>
                      </p:nvPicPr>
                      <p:blipFill>
                        <a:blip r:embed="rId17"/>
                        <a:srcRect/>
                        <a:stretch>
                          <a:fillRect/>
                        </a:stretch>
                      </p:blipFill>
                      <p:spPr bwMode="auto">
                        <a:xfrm>
                          <a:off x="6447651" y="479425"/>
                          <a:ext cx="369691" cy="372248"/>
                        </a:xfrm>
                        <a:prstGeom prst="rect">
                          <a:avLst/>
                        </a:prstGeom>
                        <a:noFill/>
                        <a:ln>
                          <a:noFill/>
                        </a:ln>
                        <a:effectLst/>
                      </p:spPr>
                    </p:pic>
                  </p:oleObj>
                </mc:Fallback>
              </mc:AlternateContent>
            </a:graphicData>
          </a:graphic>
        </p:graphicFrame>
        <p:grpSp>
          <p:nvGrpSpPr>
            <p:cNvPr id="2" name="Group 1"/>
            <p:cNvGrpSpPr/>
            <p:nvPr/>
          </p:nvGrpSpPr>
          <p:grpSpPr>
            <a:xfrm rot="610354">
              <a:off x="7659848" y="723382"/>
              <a:ext cx="641036" cy="641036"/>
              <a:chOff x="7565055" y="361520"/>
              <a:chExt cx="1041400" cy="1041400"/>
            </a:xfrm>
          </p:grpSpPr>
          <p:sp>
            <p:nvSpPr>
              <p:cNvPr id="45" name="Oval 12"/>
              <p:cNvSpPr>
                <a:spLocks/>
              </p:cNvSpPr>
              <p:nvPr/>
            </p:nvSpPr>
            <p:spPr bwMode="auto">
              <a:xfrm>
                <a:off x="7714280" y="361520"/>
                <a:ext cx="892175" cy="892175"/>
              </a:xfrm>
              <a:prstGeom prst="ellipse">
                <a:avLst/>
              </a:prstGeom>
              <a:solidFill>
                <a:srgbClr val="FF151E"/>
              </a:solidFill>
              <a:ln w="25400">
                <a:solidFill>
                  <a:srgbClr val="000000"/>
                </a:solidFill>
                <a:round/>
                <a:headEnd/>
                <a:tailEnd/>
              </a:ln>
            </p:spPr>
            <p:txBody>
              <a:bodyPr wrap="none" anchor="ctr"/>
              <a:lstStyle/>
              <a:p>
                <a:endParaRPr lang="en-US"/>
              </a:p>
            </p:txBody>
          </p:sp>
          <p:sp>
            <p:nvSpPr>
              <p:cNvPr id="57" name="Freeform 22"/>
              <p:cNvSpPr>
                <a:spLocks/>
              </p:cNvSpPr>
              <p:nvPr/>
            </p:nvSpPr>
            <p:spPr bwMode="auto">
              <a:xfrm>
                <a:off x="7565055" y="658382"/>
                <a:ext cx="744538" cy="744538"/>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58" name="AutoShape 23"/>
              <p:cNvSpPr>
                <a:spLocks/>
              </p:cNvSpPr>
              <p:nvPr/>
            </p:nvSpPr>
            <p:spPr bwMode="auto">
              <a:xfrm>
                <a:off x="8085755" y="732995"/>
                <a:ext cx="149225" cy="149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pSp>
        <p:graphicFrame>
          <p:nvGraphicFramePr>
            <p:cNvPr id="33" name="Object 5"/>
            <p:cNvGraphicFramePr>
              <a:graphicFrameLocks noChangeAspect="1"/>
            </p:cNvGraphicFramePr>
            <p:nvPr>
              <p:extLst>
                <p:ext uri="{D42A27DB-BD31-4B8C-83A1-F6EECF244321}">
                  <p14:modId xmlns:p14="http://schemas.microsoft.com/office/powerpoint/2010/main" val="1418770272"/>
                </p:ext>
              </p:extLst>
            </p:nvPr>
          </p:nvGraphicFramePr>
          <p:xfrm>
            <a:off x="7501555" y="352424"/>
            <a:ext cx="414338" cy="419100"/>
          </p:xfrm>
          <a:graphic>
            <a:graphicData uri="http://schemas.openxmlformats.org/presentationml/2006/ole">
              <mc:AlternateContent xmlns:mc="http://schemas.openxmlformats.org/markup-compatibility/2006">
                <mc:Choice xmlns:v="urn:schemas-microsoft-com:vml" Requires="v">
                  <p:oleObj spid="_x0000_s1962341" name="Equation" r:id="rId18" imgW="228600" imgH="228600" progId="Equation.DSMT4">
                    <p:embed/>
                  </p:oleObj>
                </mc:Choice>
                <mc:Fallback>
                  <p:oleObj name="Equation" r:id="rId18" imgW="228600" imgH="228600" progId="Equation.DSMT4">
                    <p:embed/>
                    <p:pic>
                      <p:nvPicPr>
                        <p:cNvPr id="0" name=""/>
                        <p:cNvPicPr>
                          <a:picLocks noChangeAspect="1" noChangeArrowheads="1"/>
                        </p:cNvPicPr>
                        <p:nvPr/>
                      </p:nvPicPr>
                      <p:blipFill>
                        <a:blip r:embed="rId19"/>
                        <a:srcRect/>
                        <a:stretch>
                          <a:fillRect/>
                        </a:stretch>
                      </p:blipFill>
                      <p:spPr bwMode="auto">
                        <a:xfrm>
                          <a:off x="7501555" y="352424"/>
                          <a:ext cx="414338" cy="419100"/>
                        </a:xfrm>
                        <a:prstGeom prst="rect">
                          <a:avLst/>
                        </a:prstGeom>
                        <a:noFill/>
                        <a:ln>
                          <a:noFill/>
                        </a:ln>
                        <a:effectLst/>
                      </p:spPr>
                    </p:pic>
                  </p:oleObj>
                </mc:Fallback>
              </mc:AlternateContent>
            </a:graphicData>
          </a:graphic>
        </p:graphicFrame>
        <p:graphicFrame>
          <p:nvGraphicFramePr>
            <p:cNvPr id="35" name="Object 5"/>
            <p:cNvGraphicFramePr>
              <a:graphicFrameLocks noChangeAspect="1"/>
            </p:cNvGraphicFramePr>
            <p:nvPr>
              <p:extLst>
                <p:ext uri="{D42A27DB-BD31-4B8C-83A1-F6EECF244321}">
                  <p14:modId xmlns:p14="http://schemas.microsoft.com/office/powerpoint/2010/main" val="3499855553"/>
                </p:ext>
              </p:extLst>
            </p:nvPr>
          </p:nvGraphicFramePr>
          <p:xfrm>
            <a:off x="7773197" y="1740626"/>
            <a:ext cx="414338" cy="373063"/>
          </p:xfrm>
          <a:graphic>
            <a:graphicData uri="http://schemas.openxmlformats.org/presentationml/2006/ole">
              <mc:AlternateContent xmlns:mc="http://schemas.openxmlformats.org/markup-compatibility/2006">
                <mc:Choice xmlns:v="urn:schemas-microsoft-com:vml" Requires="v">
                  <p:oleObj spid="_x0000_s1962342" name="Equation" r:id="rId20" imgW="228600" imgH="203200" progId="Equation.DSMT4">
                    <p:embed/>
                  </p:oleObj>
                </mc:Choice>
                <mc:Fallback>
                  <p:oleObj name="Equation" r:id="rId20" imgW="228600" imgH="203200" progId="Equation.DSMT4">
                    <p:embed/>
                    <p:pic>
                      <p:nvPicPr>
                        <p:cNvPr id="0" name=""/>
                        <p:cNvPicPr>
                          <a:picLocks noChangeAspect="1" noChangeArrowheads="1"/>
                        </p:cNvPicPr>
                        <p:nvPr/>
                      </p:nvPicPr>
                      <p:blipFill>
                        <a:blip r:embed="rId21"/>
                        <a:srcRect/>
                        <a:stretch>
                          <a:fillRect/>
                        </a:stretch>
                      </p:blipFill>
                      <p:spPr bwMode="auto">
                        <a:xfrm>
                          <a:off x="7773197" y="1740626"/>
                          <a:ext cx="414338" cy="373063"/>
                        </a:xfrm>
                        <a:prstGeom prst="rect">
                          <a:avLst/>
                        </a:prstGeom>
                        <a:noFill/>
                        <a:ln>
                          <a:noFill/>
                        </a:ln>
                        <a:effectLst/>
                      </p:spPr>
                    </p:pic>
                  </p:oleObj>
                </mc:Fallback>
              </mc:AlternateContent>
            </a:graphicData>
          </a:graphic>
        </p:graphicFrame>
      </p:grpSp>
    </p:spTree>
    <p:extLst>
      <p:ext uri="{BB962C8B-B14F-4D97-AF65-F5344CB8AC3E}">
        <p14:creationId xmlns:p14="http://schemas.microsoft.com/office/powerpoint/2010/main" val="133310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par>
                                <p:cTn id="13" presetID="9"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dissolve">
                                      <p:cBhvr>
                                        <p:cTn id="15" dur="500"/>
                                        <p:tgtEl>
                                          <p:spTgt spid="66"/>
                                        </p:tgtEl>
                                      </p:cBhvr>
                                    </p:animEffect>
                                  </p:childTnLst>
                                </p:cTn>
                              </p:par>
                              <p:par>
                                <p:cTn id="16" presetID="9" presetClass="entr" presetSubtype="0"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dissolve">
                                      <p:cBhvr>
                                        <p:cTn id="18" dur="500"/>
                                        <p:tgtEl>
                                          <p:spTgt spid="64"/>
                                        </p:tgtEl>
                                      </p:cBhvr>
                                    </p:animEffect>
                                  </p:childTnLst>
                                </p:cTn>
                              </p:par>
                              <p:par>
                                <p:cTn id="19" presetID="9"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dissolv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dissolve">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75.)</a:t>
            </a:r>
          </a:p>
        </p:txBody>
      </p:sp>
      <p:sp>
        <p:nvSpPr>
          <p:cNvPr id="34" name="Text Box 180"/>
          <p:cNvSpPr txBox="1">
            <a:spLocks/>
          </p:cNvSpPr>
          <p:nvPr/>
        </p:nvSpPr>
        <p:spPr bwMode="auto">
          <a:xfrm>
            <a:off x="190682" y="905602"/>
            <a:ext cx="11045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err="1">
                <a:solidFill>
                  <a:schemeClr val="tx1"/>
                </a:solidFill>
                <a:latin typeface="Times New Roman"/>
                <a:cs typeface="Times New Roman"/>
              </a:rPr>
              <a:t>con’t</a:t>
            </a:r>
            <a:endParaRPr lang="en-US" sz="1600" dirty="0">
              <a:latin typeface="Times New Roman"/>
              <a:cs typeface="Times New Roman"/>
            </a:endParaRPr>
          </a:p>
        </p:txBody>
      </p:sp>
      <p:graphicFrame>
        <p:nvGraphicFramePr>
          <p:cNvPr id="37" name="Object 2"/>
          <p:cNvGraphicFramePr>
            <a:graphicFrameLocks noChangeAspect="1"/>
          </p:cNvGraphicFramePr>
          <p:nvPr>
            <p:extLst>
              <p:ext uri="{D42A27DB-BD31-4B8C-83A1-F6EECF244321}">
                <p14:modId xmlns:p14="http://schemas.microsoft.com/office/powerpoint/2010/main" val="3904779554"/>
              </p:ext>
            </p:extLst>
          </p:nvPr>
        </p:nvGraphicFramePr>
        <p:xfrm>
          <a:off x="742950" y="196420"/>
          <a:ext cx="4306888" cy="685800"/>
        </p:xfrm>
        <a:graphic>
          <a:graphicData uri="http://schemas.openxmlformats.org/presentationml/2006/ole">
            <mc:AlternateContent xmlns:mc="http://schemas.openxmlformats.org/markup-compatibility/2006">
              <mc:Choice xmlns:v="urn:schemas-microsoft-com:vml" Requires="v">
                <p:oleObj spid="_x0000_s1821349" name="Equation" r:id="rId4" imgW="2476500" imgH="393700" progId="Equation.DSMT4">
                  <p:embed/>
                </p:oleObj>
              </mc:Choice>
              <mc:Fallback>
                <p:oleObj name="Equation" r:id="rId4" imgW="2476500" imgH="393700" progId="Equation.DSMT4">
                  <p:embed/>
                  <p:pic>
                    <p:nvPicPr>
                      <p:cNvPr id="0" name=""/>
                      <p:cNvPicPr>
                        <a:picLocks noChangeAspect="1" noChangeArrowheads="1"/>
                      </p:cNvPicPr>
                      <p:nvPr/>
                    </p:nvPicPr>
                    <p:blipFill>
                      <a:blip r:embed="rId5"/>
                      <a:srcRect/>
                      <a:stretch>
                        <a:fillRect/>
                      </a:stretch>
                    </p:blipFill>
                    <p:spPr bwMode="auto">
                      <a:xfrm>
                        <a:off x="742950" y="196420"/>
                        <a:ext cx="4306888"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7" name="Text Box 180"/>
          <p:cNvSpPr txBox="1">
            <a:spLocks/>
          </p:cNvSpPr>
          <p:nvPr/>
        </p:nvSpPr>
        <p:spPr bwMode="auto">
          <a:xfrm>
            <a:off x="586701" y="1475945"/>
            <a:ext cx="3794800"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For block </a:t>
            </a:r>
            <a:r>
              <a:rPr lang="en-US" sz="2000" dirty="0">
                <a:solidFill>
                  <a:schemeClr val="tx1"/>
                </a:solidFill>
                <a:latin typeface="Times New Roman"/>
                <a:cs typeface="Times New Roman"/>
              </a:rPr>
              <a:t>(assuming </a:t>
            </a:r>
            <a:r>
              <a:rPr lang="en-US" sz="2000" dirty="0">
                <a:solidFill>
                  <a:srgbClr val="0000FF"/>
                </a:solidFill>
                <a:latin typeface="Times New Roman"/>
                <a:cs typeface="Times New Roman"/>
              </a:rPr>
              <a:t>acceleration</a:t>
            </a:r>
            <a:r>
              <a:rPr lang="en-US" sz="2000" dirty="0">
                <a:solidFill>
                  <a:schemeClr val="tx1"/>
                </a:solidFill>
                <a:latin typeface="Times New Roman"/>
                <a:cs typeface="Times New Roman"/>
              </a:rPr>
              <a:t> </a:t>
            </a:r>
            <a:r>
              <a:rPr lang="en-US" sz="2000" i="1" dirty="0">
                <a:solidFill>
                  <a:srgbClr val="FF0000"/>
                </a:solidFill>
                <a:latin typeface="Times New Roman"/>
                <a:cs typeface="Times New Roman"/>
              </a:rPr>
              <a:t>down</a:t>
            </a:r>
            <a:r>
              <a:rPr lang="en-US" sz="2000" i="1" dirty="0">
                <a:solidFill>
                  <a:schemeClr val="tx1"/>
                </a:solidFill>
                <a:latin typeface="Times New Roman"/>
                <a:cs typeface="Times New Roman"/>
              </a:rPr>
              <a:t> </a:t>
            </a:r>
            <a:r>
              <a:rPr lang="en-US" sz="2000" i="1" dirty="0">
                <a:solidFill>
                  <a:srgbClr val="FF0000"/>
                </a:solidFill>
                <a:latin typeface="Times New Roman"/>
                <a:cs typeface="Times New Roman"/>
              </a:rPr>
              <a:t>the incline</a:t>
            </a:r>
            <a:r>
              <a:rPr lang="en-US" sz="2000" dirty="0">
                <a:solidFill>
                  <a:schemeClr val="tx1"/>
                </a:solidFill>
                <a:latin typeface="Times New Roman"/>
                <a:cs typeface="Times New Roman"/>
              </a:rPr>
              <a:t>):</a:t>
            </a:r>
            <a:endParaRPr lang="en-US" sz="1600" dirty="0">
              <a:latin typeface="Times New Roman"/>
              <a:cs typeface="Times New Roman"/>
            </a:endParaRPr>
          </a:p>
        </p:txBody>
      </p:sp>
      <p:sp>
        <p:nvSpPr>
          <p:cNvPr id="33" name="Line 44"/>
          <p:cNvSpPr>
            <a:spLocks noChangeShapeType="1"/>
          </p:cNvSpPr>
          <p:nvPr/>
        </p:nvSpPr>
        <p:spPr bwMode="auto">
          <a:xfrm flipV="1">
            <a:off x="2147094" y="2514170"/>
            <a:ext cx="739775" cy="276225"/>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Rectangle 37"/>
          <p:cNvSpPr>
            <a:spLocks/>
          </p:cNvSpPr>
          <p:nvPr/>
        </p:nvSpPr>
        <p:spPr bwMode="auto">
          <a:xfrm rot="20387622">
            <a:off x="1516856" y="2588782"/>
            <a:ext cx="690563" cy="596900"/>
          </a:xfrm>
          <a:prstGeom prst="rect">
            <a:avLst/>
          </a:prstGeom>
          <a:solidFill>
            <a:srgbClr val="FFFF00"/>
          </a:solidFill>
          <a:ln w="25400">
            <a:solidFill>
              <a:srgbClr val="000000"/>
            </a:solidFill>
            <a:miter lim="800000"/>
            <a:headEnd/>
            <a:tailEnd/>
          </a:ln>
        </p:spPr>
        <p:txBody>
          <a:bodyPr wrap="none" anchor="ctr"/>
          <a:lstStyle/>
          <a:p>
            <a:endParaRPr lang="en-US"/>
          </a:p>
        </p:txBody>
      </p:sp>
      <p:graphicFrame>
        <p:nvGraphicFramePr>
          <p:cNvPr id="36" name="Object 13"/>
          <p:cNvGraphicFramePr>
            <a:graphicFrameLocks noChangeAspect="1"/>
          </p:cNvGraphicFramePr>
          <p:nvPr>
            <p:extLst>
              <p:ext uri="{D42A27DB-BD31-4B8C-83A1-F6EECF244321}">
                <p14:modId xmlns:p14="http://schemas.microsoft.com/office/powerpoint/2010/main" val="3774871337"/>
              </p:ext>
            </p:extLst>
          </p:nvPr>
        </p:nvGraphicFramePr>
        <p:xfrm>
          <a:off x="2239169" y="3346020"/>
          <a:ext cx="277812" cy="257175"/>
        </p:xfrm>
        <a:graphic>
          <a:graphicData uri="http://schemas.openxmlformats.org/presentationml/2006/ole">
            <mc:AlternateContent xmlns:mc="http://schemas.openxmlformats.org/markup-compatibility/2006">
              <mc:Choice xmlns:v="urn:schemas-microsoft-com:vml" Requires="v">
                <p:oleObj spid="_x0000_s1821350" name="Equation" r:id="rId6" imgW="165100" imgH="152400" progId="Equation.DSMT4">
                  <p:embed/>
                </p:oleObj>
              </mc:Choice>
              <mc:Fallback>
                <p:oleObj name="Equation" r:id="rId6" imgW="165100" imgH="152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9169" y="3346020"/>
                        <a:ext cx="277812" cy="257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9" name="Line 39"/>
          <p:cNvSpPr>
            <a:spLocks noChangeShapeType="1"/>
          </p:cNvSpPr>
          <p:nvPr/>
        </p:nvSpPr>
        <p:spPr bwMode="auto">
          <a:xfrm flipH="1" flipV="1">
            <a:off x="1962944" y="3160282"/>
            <a:ext cx="276225" cy="739775"/>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40"/>
          <p:cNvSpPr>
            <a:spLocks noChangeShapeType="1"/>
          </p:cNvSpPr>
          <p:nvPr/>
        </p:nvSpPr>
        <p:spPr bwMode="auto">
          <a:xfrm flipH="1">
            <a:off x="1869281" y="2882470"/>
            <a:ext cx="0" cy="925512"/>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43" name="Object 14"/>
          <p:cNvGraphicFramePr>
            <a:graphicFrameLocks noChangeAspect="1"/>
          </p:cNvGraphicFramePr>
          <p:nvPr>
            <p:extLst>
              <p:ext uri="{D42A27DB-BD31-4B8C-83A1-F6EECF244321}">
                <p14:modId xmlns:p14="http://schemas.microsoft.com/office/powerpoint/2010/main" val="2183239746"/>
              </p:ext>
            </p:extLst>
          </p:nvPr>
        </p:nvGraphicFramePr>
        <p:xfrm>
          <a:off x="1223169" y="3463495"/>
          <a:ext cx="488950" cy="344487"/>
        </p:xfrm>
        <a:graphic>
          <a:graphicData uri="http://schemas.openxmlformats.org/presentationml/2006/ole">
            <mc:AlternateContent xmlns:mc="http://schemas.openxmlformats.org/markup-compatibility/2006">
              <mc:Choice xmlns:v="urn:schemas-microsoft-com:vml" Requires="v">
                <p:oleObj spid="_x0000_s1821351" name="Equation" r:id="rId8" imgW="292100" imgH="203200" progId="Equation.DSMT4">
                  <p:embed/>
                </p:oleObj>
              </mc:Choice>
              <mc:Fallback>
                <p:oleObj name="Equation" r:id="rId8" imgW="292100" imgH="203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3169" y="3463495"/>
                        <a:ext cx="488950" cy="344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6" name="Object 16"/>
          <p:cNvGraphicFramePr>
            <a:graphicFrameLocks noChangeAspect="1"/>
          </p:cNvGraphicFramePr>
          <p:nvPr>
            <p:extLst>
              <p:ext uri="{D42A27DB-BD31-4B8C-83A1-F6EECF244321}">
                <p14:modId xmlns:p14="http://schemas.microsoft.com/office/powerpoint/2010/main" val="4248701160"/>
              </p:ext>
            </p:extLst>
          </p:nvPr>
        </p:nvGraphicFramePr>
        <p:xfrm>
          <a:off x="2399506" y="2164920"/>
          <a:ext cx="254000" cy="342900"/>
        </p:xfrm>
        <a:graphic>
          <a:graphicData uri="http://schemas.openxmlformats.org/presentationml/2006/ole">
            <mc:AlternateContent xmlns:mc="http://schemas.openxmlformats.org/markup-compatibility/2006">
              <mc:Choice xmlns:v="urn:schemas-microsoft-com:vml" Requires="v">
                <p:oleObj spid="_x0000_s1821352" name="Equation" r:id="rId10" imgW="152400" imgH="203200" progId="Equation.DSMT4">
                  <p:embed/>
                </p:oleObj>
              </mc:Choice>
              <mc:Fallback>
                <p:oleObj name="Equation" r:id="rId10" imgW="152400" imgH="203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9506" y="2164920"/>
                        <a:ext cx="254000"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7" name="Object 2"/>
          <p:cNvGraphicFramePr>
            <a:graphicFrameLocks noChangeAspect="1"/>
          </p:cNvGraphicFramePr>
          <p:nvPr>
            <p:extLst>
              <p:ext uri="{D42A27DB-BD31-4B8C-83A1-F6EECF244321}">
                <p14:modId xmlns:p14="http://schemas.microsoft.com/office/powerpoint/2010/main" val="1408147949"/>
              </p:ext>
            </p:extLst>
          </p:nvPr>
        </p:nvGraphicFramePr>
        <p:xfrm>
          <a:off x="3683358" y="2776449"/>
          <a:ext cx="3274826" cy="1247003"/>
        </p:xfrm>
        <a:graphic>
          <a:graphicData uri="http://schemas.openxmlformats.org/presentationml/2006/ole">
            <mc:AlternateContent xmlns:mc="http://schemas.openxmlformats.org/markup-compatibility/2006">
              <mc:Choice xmlns:v="urn:schemas-microsoft-com:vml" Requires="v">
                <p:oleObj spid="_x0000_s1821353" name="Equation" r:id="rId12" imgW="1892300" imgH="711200" progId="Equation.DSMT4">
                  <p:embed/>
                </p:oleObj>
              </mc:Choice>
              <mc:Fallback>
                <p:oleObj name="Equation" r:id="rId12" imgW="1892300" imgH="711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83358" y="2776449"/>
                        <a:ext cx="3274826" cy="1247003"/>
                      </a:xfrm>
                      <a:prstGeom prst="rect">
                        <a:avLst/>
                      </a:prstGeom>
                      <a:noFill/>
                      <a:ln>
                        <a:noFill/>
                      </a:ln>
                      <a:effectLst/>
                    </p:spPr>
                  </p:pic>
                </p:oleObj>
              </mc:Fallback>
            </mc:AlternateContent>
          </a:graphicData>
        </a:graphic>
      </p:graphicFrame>
      <p:sp>
        <p:nvSpPr>
          <p:cNvPr id="50" name="Text Box 180"/>
          <p:cNvSpPr txBox="1">
            <a:spLocks/>
          </p:cNvSpPr>
          <p:nvPr/>
        </p:nvSpPr>
        <p:spPr bwMode="auto">
          <a:xfrm>
            <a:off x="739100" y="4346145"/>
            <a:ext cx="825787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For pulley </a:t>
            </a:r>
            <a:r>
              <a:rPr lang="en-US" sz="2000" dirty="0">
                <a:solidFill>
                  <a:schemeClr val="tx1"/>
                </a:solidFill>
                <a:latin typeface="Times New Roman"/>
                <a:cs typeface="Times New Roman"/>
              </a:rPr>
              <a:t>(assuming </a:t>
            </a:r>
            <a:r>
              <a:rPr lang="en-US" sz="2000" dirty="0">
                <a:solidFill>
                  <a:srgbClr val="0000FF"/>
                </a:solidFill>
                <a:latin typeface="Times New Roman"/>
                <a:cs typeface="Times New Roman"/>
              </a:rPr>
              <a:t>angular acceleration </a:t>
            </a:r>
            <a:r>
              <a:rPr lang="en-US" sz="2000" i="1" dirty="0">
                <a:solidFill>
                  <a:srgbClr val="FF0000"/>
                </a:solidFill>
                <a:latin typeface="Times New Roman"/>
                <a:cs typeface="Times New Roman"/>
              </a:rPr>
              <a:t>clockwise</a:t>
            </a:r>
            <a:r>
              <a:rPr lang="en-US" sz="2000" dirty="0">
                <a:solidFill>
                  <a:schemeClr val="tx1"/>
                </a:solidFill>
                <a:latin typeface="Times New Roman"/>
                <a:cs typeface="Times New Roman"/>
              </a:rPr>
              <a:t>):</a:t>
            </a:r>
            <a:endParaRPr lang="en-US" sz="1600" dirty="0">
              <a:latin typeface="Times New Roman"/>
              <a:cs typeface="Times New Roman"/>
            </a:endParaRPr>
          </a:p>
        </p:txBody>
      </p:sp>
      <p:sp>
        <p:nvSpPr>
          <p:cNvPr id="69" name="Oval 34"/>
          <p:cNvSpPr>
            <a:spLocks/>
          </p:cNvSpPr>
          <p:nvPr/>
        </p:nvSpPr>
        <p:spPr bwMode="auto">
          <a:xfrm>
            <a:off x="1466875" y="5141039"/>
            <a:ext cx="878566" cy="878452"/>
          </a:xfrm>
          <a:prstGeom prst="ellipse">
            <a:avLst/>
          </a:prstGeom>
          <a:solidFill>
            <a:srgbClr val="FF151E"/>
          </a:solidFill>
          <a:ln w="25400">
            <a:solidFill>
              <a:srgbClr val="000000"/>
            </a:solidFill>
            <a:round/>
            <a:headEnd/>
            <a:tailEnd/>
          </a:ln>
        </p:spPr>
        <p:txBody>
          <a:bodyPr wrap="none" anchor="ctr"/>
          <a:lstStyle/>
          <a:p>
            <a:endParaRPr lang="en-US"/>
          </a:p>
        </p:txBody>
      </p:sp>
      <p:graphicFrame>
        <p:nvGraphicFramePr>
          <p:cNvPr id="70" name="Object 9"/>
          <p:cNvGraphicFramePr>
            <a:graphicFrameLocks noChangeAspect="1"/>
          </p:cNvGraphicFramePr>
          <p:nvPr/>
        </p:nvGraphicFramePr>
        <p:xfrm>
          <a:off x="1045009" y="4889500"/>
          <a:ext cx="255442" cy="344415"/>
        </p:xfrm>
        <a:graphic>
          <a:graphicData uri="http://schemas.openxmlformats.org/presentationml/2006/ole">
            <mc:AlternateContent xmlns:mc="http://schemas.openxmlformats.org/markup-compatibility/2006">
              <mc:Choice xmlns:v="urn:schemas-microsoft-com:vml" Requires="v">
                <p:oleObj spid="_x0000_s1821354" name="Equation" r:id="rId14" imgW="152400" imgH="203200" progId="Equation.DSMT4">
                  <p:embed/>
                </p:oleObj>
              </mc:Choice>
              <mc:Fallback>
                <p:oleObj name="Equation" r:id="rId14" imgW="152400" imgH="203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5009" y="4889500"/>
                        <a:ext cx="255442" cy="3444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1" name="Line 47"/>
          <p:cNvSpPr>
            <a:spLocks noChangeShapeType="1"/>
          </p:cNvSpPr>
          <p:nvPr/>
        </p:nvSpPr>
        <p:spPr bwMode="auto">
          <a:xfrm flipH="1">
            <a:off x="1045009" y="5141039"/>
            <a:ext cx="743104" cy="278628"/>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48"/>
          <p:cNvSpPr>
            <a:spLocks noChangeShapeType="1"/>
          </p:cNvSpPr>
          <p:nvPr/>
        </p:nvSpPr>
        <p:spPr bwMode="auto">
          <a:xfrm flipH="1">
            <a:off x="2345441" y="5512543"/>
            <a:ext cx="0" cy="650132"/>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73" name="Object 10"/>
          <p:cNvGraphicFramePr>
            <a:graphicFrameLocks noChangeAspect="1"/>
          </p:cNvGraphicFramePr>
          <p:nvPr>
            <p:extLst>
              <p:ext uri="{D42A27DB-BD31-4B8C-83A1-F6EECF244321}">
                <p14:modId xmlns:p14="http://schemas.microsoft.com/office/powerpoint/2010/main" val="2959807551"/>
              </p:ext>
            </p:extLst>
          </p:nvPr>
        </p:nvGraphicFramePr>
        <p:xfrm>
          <a:off x="2417043" y="5605419"/>
          <a:ext cx="298016" cy="344415"/>
        </p:xfrm>
        <a:graphic>
          <a:graphicData uri="http://schemas.openxmlformats.org/presentationml/2006/ole">
            <mc:AlternateContent xmlns:mc="http://schemas.openxmlformats.org/markup-compatibility/2006">
              <mc:Choice xmlns:v="urn:schemas-microsoft-com:vml" Requires="v">
                <p:oleObj spid="_x0000_s1821355" name="Equation" r:id="rId16" imgW="177800" imgH="203200" progId="Equation.DSMT4">
                  <p:embed/>
                </p:oleObj>
              </mc:Choice>
              <mc:Fallback>
                <p:oleObj name="Equation" r:id="rId16" imgW="177800" imgH="203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7043" y="5605419"/>
                        <a:ext cx="298016" cy="3444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4" name="Object 2"/>
          <p:cNvGraphicFramePr>
            <a:graphicFrameLocks noChangeAspect="1"/>
          </p:cNvGraphicFramePr>
          <p:nvPr>
            <p:extLst>
              <p:ext uri="{D42A27DB-BD31-4B8C-83A1-F6EECF244321}">
                <p14:modId xmlns:p14="http://schemas.microsoft.com/office/powerpoint/2010/main" val="1259598963"/>
              </p:ext>
            </p:extLst>
          </p:nvPr>
        </p:nvGraphicFramePr>
        <p:xfrm>
          <a:off x="3314700" y="4948238"/>
          <a:ext cx="4511675" cy="1576387"/>
        </p:xfrm>
        <a:graphic>
          <a:graphicData uri="http://schemas.openxmlformats.org/presentationml/2006/ole">
            <mc:AlternateContent xmlns:mc="http://schemas.openxmlformats.org/markup-compatibility/2006">
              <mc:Choice xmlns:v="urn:schemas-microsoft-com:vml" Requires="v">
                <p:oleObj spid="_x0000_s1821356" name="Equation" r:id="rId18" imgW="2540000" imgH="876300" progId="Equation.DSMT4">
                  <p:embed/>
                </p:oleObj>
              </mc:Choice>
              <mc:Fallback>
                <p:oleObj name="Equation" r:id="rId18" imgW="2540000" imgH="876300" progId="Equation.DSMT4">
                  <p:embed/>
                  <p:pic>
                    <p:nvPicPr>
                      <p:cNvPr id="0" name=""/>
                      <p:cNvPicPr>
                        <a:picLocks noChangeAspect="1" noChangeArrowheads="1"/>
                      </p:cNvPicPr>
                      <p:nvPr/>
                    </p:nvPicPr>
                    <p:blipFill>
                      <a:blip r:embed="rId19"/>
                      <a:srcRect/>
                      <a:stretch>
                        <a:fillRect/>
                      </a:stretch>
                    </p:blipFill>
                    <p:spPr bwMode="auto">
                      <a:xfrm>
                        <a:off x="3314700" y="4948238"/>
                        <a:ext cx="4511675" cy="1576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60" name="Group 59"/>
          <p:cNvGrpSpPr/>
          <p:nvPr/>
        </p:nvGrpSpPr>
        <p:grpSpPr>
          <a:xfrm>
            <a:off x="4932980" y="327024"/>
            <a:ext cx="3716338" cy="2015696"/>
            <a:chOff x="4742480" y="352424"/>
            <a:chExt cx="3716338" cy="2015696"/>
          </a:xfrm>
        </p:grpSpPr>
        <p:sp>
          <p:nvSpPr>
            <p:cNvPr id="61" name="Rectangle 14"/>
            <p:cNvSpPr>
              <a:spLocks/>
            </p:cNvSpPr>
            <p:nvPr/>
          </p:nvSpPr>
          <p:spPr bwMode="auto">
            <a:xfrm>
              <a:off x="7571766" y="1318782"/>
              <a:ext cx="73025" cy="1041400"/>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62" name="Rectangle 9"/>
            <p:cNvSpPr>
              <a:spLocks/>
            </p:cNvSpPr>
            <p:nvPr/>
          </p:nvSpPr>
          <p:spPr bwMode="auto">
            <a:xfrm rot="20376940">
              <a:off x="4755180" y="1693432"/>
              <a:ext cx="3119438" cy="147638"/>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64" name="Arc 11"/>
            <p:cNvSpPr>
              <a:spLocks/>
            </p:cNvSpPr>
            <p:nvPr/>
          </p:nvSpPr>
          <p:spPr bwMode="auto">
            <a:xfrm>
              <a:off x="5560043" y="2144282"/>
              <a:ext cx="147637" cy="215900"/>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5" name="Line 13"/>
            <p:cNvSpPr>
              <a:spLocks noChangeShapeType="1"/>
            </p:cNvSpPr>
            <p:nvPr/>
          </p:nvSpPr>
          <p:spPr bwMode="auto">
            <a:xfrm>
              <a:off x="4742480" y="2368120"/>
              <a:ext cx="34925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 name="Line 16"/>
            <p:cNvSpPr>
              <a:spLocks noChangeShapeType="1"/>
            </p:cNvSpPr>
            <p:nvPr/>
          </p:nvSpPr>
          <p:spPr bwMode="auto">
            <a:xfrm>
              <a:off x="8299713" y="1019901"/>
              <a:ext cx="0" cy="9620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 name="Rectangle 18"/>
            <p:cNvSpPr>
              <a:spLocks/>
            </p:cNvSpPr>
            <p:nvPr/>
          </p:nvSpPr>
          <p:spPr bwMode="auto">
            <a:xfrm>
              <a:off x="8163543" y="1932714"/>
              <a:ext cx="295275" cy="298450"/>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76" name="Rectangle 19"/>
            <p:cNvSpPr>
              <a:spLocks/>
            </p:cNvSpPr>
            <p:nvPr/>
          </p:nvSpPr>
          <p:spPr bwMode="auto">
            <a:xfrm rot="20387622">
              <a:off x="6271739" y="881016"/>
              <a:ext cx="926497" cy="628406"/>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77" name="Line 20"/>
            <p:cNvSpPr>
              <a:spLocks noChangeShapeType="1"/>
            </p:cNvSpPr>
            <p:nvPr/>
          </p:nvSpPr>
          <p:spPr bwMode="auto">
            <a:xfrm flipH="1">
              <a:off x="7184901" y="771524"/>
              <a:ext cx="762124" cy="26568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78" name="Object 5"/>
            <p:cNvGraphicFramePr>
              <a:graphicFrameLocks noChangeAspect="1"/>
            </p:cNvGraphicFramePr>
            <p:nvPr>
              <p:extLst>
                <p:ext uri="{D42A27DB-BD31-4B8C-83A1-F6EECF244321}">
                  <p14:modId xmlns:p14="http://schemas.microsoft.com/office/powerpoint/2010/main" val="2790962154"/>
                </p:ext>
              </p:extLst>
            </p:nvPr>
          </p:nvGraphicFramePr>
          <p:xfrm>
            <a:off x="6447651" y="479425"/>
            <a:ext cx="369691" cy="372248"/>
          </p:xfrm>
          <a:graphic>
            <a:graphicData uri="http://schemas.openxmlformats.org/presentationml/2006/ole">
              <mc:AlternateContent xmlns:mc="http://schemas.openxmlformats.org/markup-compatibility/2006">
                <mc:Choice xmlns:v="urn:schemas-microsoft-com:vml" Requires="v">
                  <p:oleObj spid="_x0000_s1821357" name="Equation" r:id="rId20" imgW="203200" imgH="203200" progId="Equation.DSMT4">
                    <p:embed/>
                  </p:oleObj>
                </mc:Choice>
                <mc:Fallback>
                  <p:oleObj name="Equation" r:id="rId20" imgW="203200" imgH="203200" progId="Equation.DSMT4">
                    <p:embed/>
                    <p:pic>
                      <p:nvPicPr>
                        <p:cNvPr id="0" name=""/>
                        <p:cNvPicPr>
                          <a:picLocks noChangeAspect="1" noChangeArrowheads="1"/>
                        </p:cNvPicPr>
                        <p:nvPr/>
                      </p:nvPicPr>
                      <p:blipFill>
                        <a:blip r:embed="rId21"/>
                        <a:srcRect/>
                        <a:stretch>
                          <a:fillRect/>
                        </a:stretch>
                      </p:blipFill>
                      <p:spPr bwMode="auto">
                        <a:xfrm>
                          <a:off x="6447651" y="479425"/>
                          <a:ext cx="369691" cy="372248"/>
                        </a:xfrm>
                        <a:prstGeom prst="rect">
                          <a:avLst/>
                        </a:prstGeom>
                        <a:noFill/>
                        <a:ln>
                          <a:noFill/>
                        </a:ln>
                        <a:effectLst/>
                      </p:spPr>
                    </p:pic>
                  </p:oleObj>
                </mc:Fallback>
              </mc:AlternateContent>
            </a:graphicData>
          </a:graphic>
        </p:graphicFrame>
        <p:grpSp>
          <p:nvGrpSpPr>
            <p:cNvPr id="79" name="Group 78"/>
            <p:cNvGrpSpPr/>
            <p:nvPr/>
          </p:nvGrpSpPr>
          <p:grpSpPr>
            <a:xfrm rot="610354">
              <a:off x="7659848" y="723382"/>
              <a:ext cx="641036" cy="641036"/>
              <a:chOff x="7565055" y="361520"/>
              <a:chExt cx="1041400" cy="1041400"/>
            </a:xfrm>
          </p:grpSpPr>
          <p:sp>
            <p:nvSpPr>
              <p:cNvPr id="82" name="Oval 12"/>
              <p:cNvSpPr>
                <a:spLocks/>
              </p:cNvSpPr>
              <p:nvPr/>
            </p:nvSpPr>
            <p:spPr bwMode="auto">
              <a:xfrm>
                <a:off x="7714280" y="361520"/>
                <a:ext cx="892175" cy="892175"/>
              </a:xfrm>
              <a:prstGeom prst="ellipse">
                <a:avLst/>
              </a:prstGeom>
              <a:solidFill>
                <a:srgbClr val="FF151E"/>
              </a:solidFill>
              <a:ln w="25400">
                <a:solidFill>
                  <a:srgbClr val="000000"/>
                </a:solidFill>
                <a:round/>
                <a:headEnd/>
                <a:tailEnd/>
              </a:ln>
            </p:spPr>
            <p:txBody>
              <a:bodyPr wrap="none" anchor="ctr"/>
              <a:lstStyle/>
              <a:p>
                <a:endParaRPr lang="en-US"/>
              </a:p>
            </p:txBody>
          </p:sp>
          <p:sp>
            <p:nvSpPr>
              <p:cNvPr id="83" name="Freeform 22"/>
              <p:cNvSpPr>
                <a:spLocks/>
              </p:cNvSpPr>
              <p:nvPr/>
            </p:nvSpPr>
            <p:spPr bwMode="auto">
              <a:xfrm>
                <a:off x="7565055" y="658382"/>
                <a:ext cx="744538" cy="744538"/>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84" name="AutoShape 23"/>
              <p:cNvSpPr>
                <a:spLocks/>
              </p:cNvSpPr>
              <p:nvPr/>
            </p:nvSpPr>
            <p:spPr bwMode="auto">
              <a:xfrm>
                <a:off x="8085755" y="732995"/>
                <a:ext cx="149225" cy="149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pSp>
        <p:graphicFrame>
          <p:nvGraphicFramePr>
            <p:cNvPr id="80" name="Object 5"/>
            <p:cNvGraphicFramePr>
              <a:graphicFrameLocks noChangeAspect="1"/>
            </p:cNvGraphicFramePr>
            <p:nvPr>
              <p:extLst>
                <p:ext uri="{D42A27DB-BD31-4B8C-83A1-F6EECF244321}">
                  <p14:modId xmlns:p14="http://schemas.microsoft.com/office/powerpoint/2010/main" val="2273646543"/>
                </p:ext>
              </p:extLst>
            </p:nvPr>
          </p:nvGraphicFramePr>
          <p:xfrm>
            <a:off x="7374555" y="352424"/>
            <a:ext cx="414338" cy="419100"/>
          </p:xfrm>
          <a:graphic>
            <a:graphicData uri="http://schemas.openxmlformats.org/presentationml/2006/ole">
              <mc:AlternateContent xmlns:mc="http://schemas.openxmlformats.org/markup-compatibility/2006">
                <mc:Choice xmlns:v="urn:schemas-microsoft-com:vml" Requires="v">
                  <p:oleObj spid="_x0000_s1821358" name="Equation" r:id="rId22" imgW="228600" imgH="228600" progId="Equation.DSMT4">
                    <p:embed/>
                  </p:oleObj>
                </mc:Choice>
                <mc:Fallback>
                  <p:oleObj name="Equation" r:id="rId22" imgW="228600" imgH="228600" progId="Equation.DSMT4">
                    <p:embed/>
                    <p:pic>
                      <p:nvPicPr>
                        <p:cNvPr id="0" name=""/>
                        <p:cNvPicPr>
                          <a:picLocks noChangeAspect="1" noChangeArrowheads="1"/>
                        </p:cNvPicPr>
                        <p:nvPr/>
                      </p:nvPicPr>
                      <p:blipFill>
                        <a:blip r:embed="rId23"/>
                        <a:srcRect/>
                        <a:stretch>
                          <a:fillRect/>
                        </a:stretch>
                      </p:blipFill>
                      <p:spPr bwMode="auto">
                        <a:xfrm>
                          <a:off x="7374555" y="352424"/>
                          <a:ext cx="414338" cy="419100"/>
                        </a:xfrm>
                        <a:prstGeom prst="rect">
                          <a:avLst/>
                        </a:prstGeom>
                        <a:noFill/>
                        <a:ln>
                          <a:noFill/>
                        </a:ln>
                        <a:effectLst/>
                      </p:spPr>
                    </p:pic>
                  </p:oleObj>
                </mc:Fallback>
              </mc:AlternateContent>
            </a:graphicData>
          </a:graphic>
        </p:graphicFrame>
        <p:graphicFrame>
          <p:nvGraphicFramePr>
            <p:cNvPr id="81" name="Object 5"/>
            <p:cNvGraphicFramePr>
              <a:graphicFrameLocks noChangeAspect="1"/>
            </p:cNvGraphicFramePr>
            <p:nvPr>
              <p:extLst>
                <p:ext uri="{D42A27DB-BD31-4B8C-83A1-F6EECF244321}">
                  <p14:modId xmlns:p14="http://schemas.microsoft.com/office/powerpoint/2010/main" val="3289717607"/>
                </p:ext>
              </p:extLst>
            </p:nvPr>
          </p:nvGraphicFramePr>
          <p:xfrm>
            <a:off x="7773197" y="1740626"/>
            <a:ext cx="414338" cy="373063"/>
          </p:xfrm>
          <a:graphic>
            <a:graphicData uri="http://schemas.openxmlformats.org/presentationml/2006/ole">
              <mc:AlternateContent xmlns:mc="http://schemas.openxmlformats.org/markup-compatibility/2006">
                <mc:Choice xmlns:v="urn:schemas-microsoft-com:vml" Requires="v">
                  <p:oleObj spid="_x0000_s1821359" name="Equation" r:id="rId24" imgW="228600" imgH="203200" progId="Equation.DSMT4">
                    <p:embed/>
                  </p:oleObj>
                </mc:Choice>
                <mc:Fallback>
                  <p:oleObj name="Equation" r:id="rId24" imgW="228600" imgH="203200" progId="Equation.DSMT4">
                    <p:embed/>
                    <p:pic>
                      <p:nvPicPr>
                        <p:cNvPr id="0" name=""/>
                        <p:cNvPicPr>
                          <a:picLocks noChangeAspect="1" noChangeArrowheads="1"/>
                        </p:cNvPicPr>
                        <p:nvPr/>
                      </p:nvPicPr>
                      <p:blipFill>
                        <a:blip r:embed="rId25"/>
                        <a:srcRect/>
                        <a:stretch>
                          <a:fillRect/>
                        </a:stretch>
                      </p:blipFill>
                      <p:spPr bwMode="auto">
                        <a:xfrm>
                          <a:off x="7773197" y="1740626"/>
                          <a:ext cx="414338" cy="373063"/>
                        </a:xfrm>
                        <a:prstGeom prst="rect">
                          <a:avLst/>
                        </a:prstGeom>
                        <a:noFill/>
                        <a:ln>
                          <a:noFill/>
                        </a:ln>
                        <a:effectLst/>
                      </p:spPr>
                    </p:pic>
                  </p:oleObj>
                </mc:Fallback>
              </mc:AlternateContent>
            </a:graphicData>
          </a:graphic>
        </p:graphicFrame>
      </p:grpSp>
      <p:graphicFrame>
        <p:nvGraphicFramePr>
          <p:cNvPr id="41" name="Object 3"/>
          <p:cNvGraphicFramePr>
            <a:graphicFrameLocks noChangeAspect="1"/>
          </p:cNvGraphicFramePr>
          <p:nvPr>
            <p:extLst>
              <p:ext uri="{D42A27DB-BD31-4B8C-83A1-F6EECF244321}">
                <p14:modId xmlns:p14="http://schemas.microsoft.com/office/powerpoint/2010/main" val="1245399576"/>
              </p:ext>
            </p:extLst>
          </p:nvPr>
        </p:nvGraphicFramePr>
        <p:xfrm>
          <a:off x="5902643" y="2020457"/>
          <a:ext cx="223520" cy="314325"/>
        </p:xfrm>
        <a:graphic>
          <a:graphicData uri="http://schemas.openxmlformats.org/presentationml/2006/ole">
            <mc:AlternateContent xmlns:mc="http://schemas.openxmlformats.org/markup-compatibility/2006">
              <mc:Choice xmlns:v="urn:schemas-microsoft-com:vml" Requires="v">
                <p:oleObj spid="_x0000_s1821360" name="Equation" r:id="rId26" imgW="127000" imgH="177800" progId="Equation.DSMT4">
                  <p:embed/>
                </p:oleObj>
              </mc:Choice>
              <mc:Fallback>
                <p:oleObj name="Equation" r:id="rId26" imgW="127000" imgH="1778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02643" y="2020457"/>
                        <a:ext cx="223520" cy="314325"/>
                      </a:xfrm>
                      <a:prstGeom prst="rect">
                        <a:avLst/>
                      </a:prstGeom>
                      <a:noFill/>
                      <a:ln>
                        <a:noFill/>
                      </a:ln>
                      <a:effectLst/>
                    </p:spPr>
                  </p:pic>
                </p:oleObj>
              </mc:Fallback>
            </mc:AlternateContent>
          </a:graphicData>
        </a:graphic>
      </p:graphicFrame>
      <p:graphicFrame>
        <p:nvGraphicFramePr>
          <p:cNvPr id="42" name="Object 10"/>
          <p:cNvGraphicFramePr>
            <a:graphicFrameLocks noChangeAspect="1"/>
          </p:cNvGraphicFramePr>
          <p:nvPr>
            <p:extLst>
              <p:ext uri="{D42A27DB-BD31-4B8C-83A1-F6EECF244321}">
                <p14:modId xmlns:p14="http://schemas.microsoft.com/office/powerpoint/2010/main" val="2239295669"/>
              </p:ext>
            </p:extLst>
          </p:nvPr>
        </p:nvGraphicFramePr>
        <p:xfrm>
          <a:off x="2446412" y="4955986"/>
          <a:ext cx="233362" cy="258763"/>
        </p:xfrm>
        <a:graphic>
          <a:graphicData uri="http://schemas.openxmlformats.org/presentationml/2006/ole">
            <mc:AlternateContent xmlns:mc="http://schemas.openxmlformats.org/markup-compatibility/2006">
              <mc:Choice xmlns:v="urn:schemas-microsoft-com:vml" Requires="v">
                <p:oleObj spid="_x0000_s1821361" name="Equation" r:id="rId28" imgW="139700" imgH="152400" progId="Equation.DSMT4">
                  <p:embed/>
                </p:oleObj>
              </mc:Choice>
              <mc:Fallback>
                <p:oleObj name="Equation" r:id="rId28" imgW="139700" imgH="152400" progId="Equation.DSMT4">
                  <p:embed/>
                  <p:pic>
                    <p:nvPicPr>
                      <p:cNvPr id="0" name=""/>
                      <p:cNvPicPr>
                        <a:picLocks noChangeAspect="1" noChangeArrowheads="1"/>
                      </p:cNvPicPr>
                      <p:nvPr/>
                    </p:nvPicPr>
                    <p:blipFill>
                      <a:blip r:embed="rId29"/>
                      <a:srcRect/>
                      <a:stretch>
                        <a:fillRect/>
                      </a:stretch>
                    </p:blipFill>
                    <p:spPr bwMode="auto">
                      <a:xfrm>
                        <a:off x="2446412" y="4955986"/>
                        <a:ext cx="233362" cy="2587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4" name="Line 48"/>
          <p:cNvSpPr>
            <a:spLocks noChangeShapeType="1"/>
          </p:cNvSpPr>
          <p:nvPr/>
        </p:nvSpPr>
        <p:spPr bwMode="auto">
          <a:xfrm flipV="1">
            <a:off x="1911334" y="5081515"/>
            <a:ext cx="505709" cy="523904"/>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48"/>
          <p:cNvSpPr>
            <a:spLocks noChangeShapeType="1"/>
          </p:cNvSpPr>
          <p:nvPr/>
        </p:nvSpPr>
        <p:spPr bwMode="auto">
          <a:xfrm>
            <a:off x="1911334" y="5646693"/>
            <a:ext cx="0" cy="719181"/>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48" name="Object 10"/>
          <p:cNvGraphicFramePr>
            <a:graphicFrameLocks noChangeAspect="1"/>
          </p:cNvGraphicFramePr>
          <p:nvPr>
            <p:extLst>
              <p:ext uri="{D42A27DB-BD31-4B8C-83A1-F6EECF244321}">
                <p14:modId xmlns:p14="http://schemas.microsoft.com/office/powerpoint/2010/main" val="3259245449"/>
              </p:ext>
            </p:extLst>
          </p:nvPr>
        </p:nvGraphicFramePr>
        <p:xfrm>
          <a:off x="1291352" y="6043613"/>
          <a:ext cx="509588" cy="387350"/>
        </p:xfrm>
        <a:graphic>
          <a:graphicData uri="http://schemas.openxmlformats.org/presentationml/2006/ole">
            <mc:AlternateContent xmlns:mc="http://schemas.openxmlformats.org/markup-compatibility/2006">
              <mc:Choice xmlns:v="urn:schemas-microsoft-com:vml" Requires="v">
                <p:oleObj spid="_x0000_s1821362" name="Equation" r:id="rId30" imgW="304800" imgH="228600" progId="Equation.DSMT4">
                  <p:embed/>
                </p:oleObj>
              </mc:Choice>
              <mc:Fallback>
                <p:oleObj name="Equation" r:id="rId30" imgW="304800" imgH="228600" progId="Equation.DSMT4">
                  <p:embed/>
                  <p:pic>
                    <p:nvPicPr>
                      <p:cNvPr id="0" name=""/>
                      <p:cNvPicPr>
                        <a:picLocks noChangeAspect="1" noChangeArrowheads="1"/>
                      </p:cNvPicPr>
                      <p:nvPr/>
                    </p:nvPicPr>
                    <p:blipFill>
                      <a:blip r:embed="rId31"/>
                      <a:srcRect/>
                      <a:stretch>
                        <a:fillRect/>
                      </a:stretch>
                    </p:blipFill>
                    <p:spPr bwMode="auto">
                      <a:xfrm>
                        <a:off x="1291352" y="6043613"/>
                        <a:ext cx="509588" cy="387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7905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0"/>
                                        <p:tgtEl>
                                          <p:spTgt spid="3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dissolve">
                                      <p:cBhvr>
                                        <p:cTn id="18" dur="500"/>
                                        <p:tgtEl>
                                          <p:spTgt spid="39"/>
                                        </p:tgtEl>
                                      </p:cBhvr>
                                    </p:animEffect>
                                  </p:childTnLst>
                                </p:cTn>
                              </p:par>
                              <p:par>
                                <p:cTn id="19" presetID="9"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dissolve">
                                      <p:cBhvr>
                                        <p:cTn id="21" dur="500"/>
                                        <p:tgtEl>
                                          <p:spTgt spid="3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dissolve">
                                      <p:cBhvr>
                                        <p:cTn id="24" dur="500"/>
                                        <p:tgtEl>
                                          <p:spTgt spid="40"/>
                                        </p:tgtEl>
                                      </p:cBhvr>
                                    </p:animEffect>
                                  </p:childTnLst>
                                </p:cTn>
                              </p:par>
                              <p:par>
                                <p:cTn id="25" presetID="9"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dissolv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dissolv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dissolve">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dissolve">
                                      <p:cBhvr>
                                        <p:cTn id="47" dur="500"/>
                                        <p:tgtEl>
                                          <p:spTgt spid="71"/>
                                        </p:tgtEl>
                                      </p:cBhvr>
                                    </p:animEffect>
                                  </p:childTnLst>
                                </p:cTn>
                              </p:par>
                              <p:par>
                                <p:cTn id="48" presetID="9" presetClass="entr" presetSubtype="0" fill="hold" nodeType="with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dissolve">
                                      <p:cBhvr>
                                        <p:cTn id="50" dur="500"/>
                                        <p:tgtEl>
                                          <p:spTgt spid="70"/>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dissolve">
                                      <p:cBhvr>
                                        <p:cTn id="53" dur="500"/>
                                        <p:tgtEl>
                                          <p:spTgt spid="44"/>
                                        </p:tgtEl>
                                      </p:cBhvr>
                                    </p:animEffect>
                                  </p:childTnLst>
                                </p:cTn>
                              </p:par>
                              <p:par>
                                <p:cTn id="54" presetID="9"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ssolve">
                                      <p:cBhvr>
                                        <p:cTn id="56" dur="500"/>
                                        <p:tgtEl>
                                          <p:spTgt spid="42"/>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dissolve">
                                      <p:cBhvr>
                                        <p:cTn id="59" dur="500"/>
                                        <p:tgtEl>
                                          <p:spTgt spid="72"/>
                                        </p:tgtEl>
                                      </p:cBhvr>
                                    </p:animEffect>
                                  </p:childTnLst>
                                </p:cTn>
                              </p:par>
                              <p:par>
                                <p:cTn id="60" presetID="9" presetClass="entr" presetSubtype="0" fill="hold" nodeType="with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dissolve">
                                      <p:cBhvr>
                                        <p:cTn id="62" dur="500"/>
                                        <p:tgtEl>
                                          <p:spTgt spid="7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dissolve">
                                      <p:cBhvr>
                                        <p:cTn id="65" dur="500"/>
                                        <p:tgtEl>
                                          <p:spTgt spid="45"/>
                                        </p:tgtEl>
                                      </p:cBhvr>
                                    </p:animEffect>
                                  </p:childTnLst>
                                </p:cTn>
                              </p:par>
                              <p:par>
                                <p:cTn id="66" presetID="9" presetClass="entr" presetSubtype="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dissolve">
                                      <p:cBhvr>
                                        <p:cTn id="68" dur="500"/>
                                        <p:tgtEl>
                                          <p:spTgt spid="48"/>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dissolve">
                                      <p:cBhvr>
                                        <p:cTn id="7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9" grpId="0" animBg="1"/>
      <p:bldP spid="40" grpId="0" animBg="1"/>
      <p:bldP spid="50" grpId="0"/>
      <p:bldP spid="69" grpId="0" animBg="1"/>
      <p:bldP spid="71" grpId="0" animBg="1"/>
      <p:bldP spid="72" grpId="0" animBg="1"/>
      <p:bldP spid="44" grpId="0" animBg="1"/>
      <p:bldP spid="4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76.)</a:t>
            </a:r>
          </a:p>
        </p:txBody>
      </p:sp>
      <p:sp>
        <p:nvSpPr>
          <p:cNvPr id="34" name="Text Box 180"/>
          <p:cNvSpPr txBox="1">
            <a:spLocks/>
          </p:cNvSpPr>
          <p:nvPr/>
        </p:nvSpPr>
        <p:spPr bwMode="auto">
          <a:xfrm>
            <a:off x="190682" y="905602"/>
            <a:ext cx="11045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err="1">
                <a:solidFill>
                  <a:schemeClr val="tx1"/>
                </a:solidFill>
                <a:latin typeface="Times New Roman"/>
                <a:cs typeface="Times New Roman"/>
              </a:rPr>
              <a:t>con’t</a:t>
            </a:r>
            <a:endParaRPr lang="en-US" sz="1600" dirty="0">
              <a:latin typeface="Times New Roman"/>
              <a:cs typeface="Times New Roman"/>
            </a:endParaRPr>
          </a:p>
        </p:txBody>
      </p:sp>
      <p:graphicFrame>
        <p:nvGraphicFramePr>
          <p:cNvPr id="37" name="Object 2"/>
          <p:cNvGraphicFramePr>
            <a:graphicFrameLocks noChangeAspect="1"/>
          </p:cNvGraphicFramePr>
          <p:nvPr>
            <p:extLst>
              <p:ext uri="{D42A27DB-BD31-4B8C-83A1-F6EECF244321}">
                <p14:modId xmlns:p14="http://schemas.microsoft.com/office/powerpoint/2010/main" val="2735840116"/>
              </p:ext>
            </p:extLst>
          </p:nvPr>
        </p:nvGraphicFramePr>
        <p:xfrm>
          <a:off x="742950" y="196420"/>
          <a:ext cx="4306888" cy="685800"/>
        </p:xfrm>
        <a:graphic>
          <a:graphicData uri="http://schemas.openxmlformats.org/presentationml/2006/ole">
            <mc:AlternateContent xmlns:mc="http://schemas.openxmlformats.org/markup-compatibility/2006">
              <mc:Choice xmlns:v="urn:schemas-microsoft-com:vml" Requires="v">
                <p:oleObj spid="_x0000_s2642955" name="Equation" r:id="rId4" imgW="2476500" imgH="393700" progId="Equation.DSMT4">
                  <p:embed/>
                </p:oleObj>
              </mc:Choice>
              <mc:Fallback>
                <p:oleObj name="Equation" r:id="rId4" imgW="2476500" imgH="393700" progId="Equation.DSMT4">
                  <p:embed/>
                  <p:pic>
                    <p:nvPicPr>
                      <p:cNvPr id="0" name=""/>
                      <p:cNvPicPr>
                        <a:picLocks noChangeAspect="1" noChangeArrowheads="1"/>
                      </p:cNvPicPr>
                      <p:nvPr/>
                    </p:nvPicPr>
                    <p:blipFill>
                      <a:blip r:embed="rId5"/>
                      <a:srcRect/>
                      <a:stretch>
                        <a:fillRect/>
                      </a:stretch>
                    </p:blipFill>
                    <p:spPr bwMode="auto">
                      <a:xfrm>
                        <a:off x="742950" y="196420"/>
                        <a:ext cx="4306888"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7" name="Text Box 180"/>
          <p:cNvSpPr txBox="1">
            <a:spLocks/>
          </p:cNvSpPr>
          <p:nvPr/>
        </p:nvSpPr>
        <p:spPr bwMode="auto">
          <a:xfrm>
            <a:off x="586701" y="1475945"/>
            <a:ext cx="379480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Remembering that:</a:t>
            </a:r>
            <a:endParaRPr lang="en-US" sz="1600" dirty="0">
              <a:latin typeface="Times New Roman"/>
              <a:cs typeface="Times New Roman"/>
            </a:endParaRPr>
          </a:p>
        </p:txBody>
      </p:sp>
      <p:graphicFrame>
        <p:nvGraphicFramePr>
          <p:cNvPr id="47" name="Object 2"/>
          <p:cNvGraphicFramePr>
            <a:graphicFrameLocks noChangeAspect="1"/>
          </p:cNvGraphicFramePr>
          <p:nvPr>
            <p:extLst>
              <p:ext uri="{D42A27DB-BD31-4B8C-83A1-F6EECF244321}">
                <p14:modId xmlns:p14="http://schemas.microsoft.com/office/powerpoint/2010/main" val="4040391267"/>
              </p:ext>
            </p:extLst>
          </p:nvPr>
        </p:nvGraphicFramePr>
        <p:xfrm>
          <a:off x="1045009" y="1959613"/>
          <a:ext cx="2109788" cy="355600"/>
        </p:xfrm>
        <a:graphic>
          <a:graphicData uri="http://schemas.openxmlformats.org/presentationml/2006/ole">
            <mc:AlternateContent xmlns:mc="http://schemas.openxmlformats.org/markup-compatibility/2006">
              <mc:Choice xmlns:v="urn:schemas-microsoft-com:vml" Requires="v">
                <p:oleObj spid="_x0000_s2642956" name="Equation" r:id="rId6" imgW="1219200" imgH="203200" progId="Equation.DSMT4">
                  <p:embed/>
                </p:oleObj>
              </mc:Choice>
              <mc:Fallback>
                <p:oleObj name="Equation" r:id="rId6" imgW="1219200" imgH="203200" progId="Equation.DSMT4">
                  <p:embed/>
                  <p:pic>
                    <p:nvPicPr>
                      <p:cNvPr id="0" name=""/>
                      <p:cNvPicPr>
                        <a:picLocks noChangeAspect="1" noChangeArrowheads="1"/>
                      </p:cNvPicPr>
                      <p:nvPr/>
                    </p:nvPicPr>
                    <p:blipFill>
                      <a:blip r:embed="rId7"/>
                      <a:srcRect/>
                      <a:stretch>
                        <a:fillRect/>
                      </a:stretch>
                    </p:blipFill>
                    <p:spPr bwMode="auto">
                      <a:xfrm>
                        <a:off x="1045009" y="1959613"/>
                        <a:ext cx="2109788" cy="355600"/>
                      </a:xfrm>
                      <a:prstGeom prst="rect">
                        <a:avLst/>
                      </a:prstGeom>
                      <a:noFill/>
                      <a:ln>
                        <a:noFill/>
                      </a:ln>
                      <a:effectLst/>
                    </p:spPr>
                  </p:pic>
                </p:oleObj>
              </mc:Fallback>
            </mc:AlternateContent>
          </a:graphicData>
        </a:graphic>
      </p:graphicFrame>
      <p:graphicFrame>
        <p:nvGraphicFramePr>
          <p:cNvPr id="74" name="Object 2"/>
          <p:cNvGraphicFramePr>
            <a:graphicFrameLocks noChangeAspect="1"/>
          </p:cNvGraphicFramePr>
          <p:nvPr>
            <p:extLst>
              <p:ext uri="{D42A27DB-BD31-4B8C-83A1-F6EECF244321}">
                <p14:modId xmlns:p14="http://schemas.microsoft.com/office/powerpoint/2010/main" val="819945721"/>
              </p:ext>
            </p:extLst>
          </p:nvPr>
        </p:nvGraphicFramePr>
        <p:xfrm>
          <a:off x="1045009" y="3166983"/>
          <a:ext cx="5819775" cy="3154363"/>
        </p:xfrm>
        <a:graphic>
          <a:graphicData uri="http://schemas.openxmlformats.org/presentationml/2006/ole">
            <mc:AlternateContent xmlns:mc="http://schemas.openxmlformats.org/markup-compatibility/2006">
              <mc:Choice xmlns:v="urn:schemas-microsoft-com:vml" Requires="v">
                <p:oleObj spid="_x0000_s2642957" name="Equation" r:id="rId8" imgW="3276600" imgH="1752600" progId="Equation.DSMT4">
                  <p:embed/>
                </p:oleObj>
              </mc:Choice>
              <mc:Fallback>
                <p:oleObj name="Equation" r:id="rId8" imgW="3276600" imgH="1752600" progId="Equation.DSMT4">
                  <p:embed/>
                  <p:pic>
                    <p:nvPicPr>
                      <p:cNvPr id="0" name=""/>
                      <p:cNvPicPr>
                        <a:picLocks noChangeAspect="1" noChangeArrowheads="1"/>
                      </p:cNvPicPr>
                      <p:nvPr/>
                    </p:nvPicPr>
                    <p:blipFill>
                      <a:blip r:embed="rId9"/>
                      <a:srcRect/>
                      <a:stretch>
                        <a:fillRect/>
                      </a:stretch>
                    </p:blipFill>
                    <p:spPr bwMode="auto">
                      <a:xfrm>
                        <a:off x="1045009" y="3166983"/>
                        <a:ext cx="5819775" cy="3154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 name="Object 5"/>
          <p:cNvGraphicFramePr>
            <a:graphicFrameLocks noChangeAspect="1"/>
          </p:cNvGraphicFramePr>
          <p:nvPr>
            <p:extLst>
              <p:ext uri="{D42A27DB-BD31-4B8C-83A1-F6EECF244321}">
                <p14:modId xmlns:p14="http://schemas.microsoft.com/office/powerpoint/2010/main" val="310593027"/>
              </p:ext>
            </p:extLst>
          </p:nvPr>
        </p:nvGraphicFramePr>
        <p:xfrm>
          <a:off x="1836738" y="2360613"/>
          <a:ext cx="1766887" cy="365125"/>
        </p:xfrm>
        <a:graphic>
          <a:graphicData uri="http://schemas.openxmlformats.org/presentationml/2006/ole">
            <mc:AlternateContent xmlns:mc="http://schemas.openxmlformats.org/markup-compatibility/2006">
              <mc:Choice xmlns:v="urn:schemas-microsoft-com:vml" Requires="v">
                <p:oleObj spid="_x0000_s2642958" name="Equation" r:id="rId10" imgW="977900" imgH="203200" progId="Equation.DSMT4">
                  <p:embed/>
                </p:oleObj>
              </mc:Choice>
              <mc:Fallback>
                <p:oleObj name="Equation" r:id="rId10" imgW="977900" imgH="203200" progId="Equation.DSMT4">
                  <p:embed/>
                  <p:pic>
                    <p:nvPicPr>
                      <p:cNvPr id="0" name=""/>
                      <p:cNvPicPr>
                        <a:picLocks noChangeAspect="1" noChangeArrowheads="1"/>
                      </p:cNvPicPr>
                      <p:nvPr/>
                    </p:nvPicPr>
                    <p:blipFill>
                      <a:blip r:embed="rId11"/>
                      <a:srcRect/>
                      <a:stretch>
                        <a:fillRect/>
                      </a:stretch>
                    </p:blipFill>
                    <p:spPr bwMode="auto">
                      <a:xfrm>
                        <a:off x="1836738" y="2360613"/>
                        <a:ext cx="1766887"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 name="Text Box 180"/>
          <p:cNvSpPr txBox="1">
            <a:spLocks/>
          </p:cNvSpPr>
          <p:nvPr/>
        </p:nvSpPr>
        <p:spPr bwMode="auto">
          <a:xfrm>
            <a:off x="1300451" y="2322809"/>
            <a:ext cx="74310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and</a:t>
            </a:r>
            <a:endParaRPr lang="en-US" sz="1600" dirty="0">
              <a:latin typeface="Times New Roman"/>
              <a:cs typeface="Times New Roman"/>
            </a:endParaRPr>
          </a:p>
        </p:txBody>
      </p:sp>
      <p:sp>
        <p:nvSpPr>
          <p:cNvPr id="62" name="Text Box 180"/>
          <p:cNvSpPr txBox="1">
            <a:spLocks/>
          </p:cNvSpPr>
          <p:nvPr/>
        </p:nvSpPr>
        <p:spPr bwMode="auto">
          <a:xfrm>
            <a:off x="747713" y="2776107"/>
            <a:ext cx="379480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we can write:</a:t>
            </a:r>
            <a:endParaRPr lang="en-US" sz="1600" dirty="0">
              <a:latin typeface="Times New Roman"/>
              <a:cs typeface="Times New Roman"/>
            </a:endParaRPr>
          </a:p>
        </p:txBody>
      </p:sp>
      <p:cxnSp>
        <p:nvCxnSpPr>
          <p:cNvPr id="63" name="Straight Connector 62"/>
          <p:cNvCxnSpPr/>
          <p:nvPr/>
        </p:nvCxnSpPr>
        <p:spPr>
          <a:xfrm flipV="1">
            <a:off x="3195637" y="331864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3830637" y="3543513"/>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2094355" y="3285996"/>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1462973" y="3285996"/>
            <a:ext cx="211137" cy="44974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448048" y="3358466"/>
            <a:ext cx="58737" cy="185047"/>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932980" y="327024"/>
            <a:ext cx="3716338" cy="2015696"/>
            <a:chOff x="4742480" y="352424"/>
            <a:chExt cx="3716338" cy="2015696"/>
          </a:xfrm>
        </p:grpSpPr>
        <p:sp>
          <p:nvSpPr>
            <p:cNvPr id="35" name="Rectangle 14"/>
            <p:cNvSpPr>
              <a:spLocks/>
            </p:cNvSpPr>
            <p:nvPr/>
          </p:nvSpPr>
          <p:spPr bwMode="auto">
            <a:xfrm>
              <a:off x="7571766" y="1318782"/>
              <a:ext cx="73025" cy="1041400"/>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36" name="Rectangle 9"/>
            <p:cNvSpPr>
              <a:spLocks/>
            </p:cNvSpPr>
            <p:nvPr/>
          </p:nvSpPr>
          <p:spPr bwMode="auto">
            <a:xfrm rot="20376940">
              <a:off x="4755180" y="1693432"/>
              <a:ext cx="3119438" cy="147638"/>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40" name="Arc 11"/>
            <p:cNvSpPr>
              <a:spLocks/>
            </p:cNvSpPr>
            <p:nvPr/>
          </p:nvSpPr>
          <p:spPr bwMode="auto">
            <a:xfrm>
              <a:off x="5560043" y="2144282"/>
              <a:ext cx="147637" cy="215900"/>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 name="Line 13"/>
            <p:cNvSpPr>
              <a:spLocks noChangeShapeType="1"/>
            </p:cNvSpPr>
            <p:nvPr/>
          </p:nvSpPr>
          <p:spPr bwMode="auto">
            <a:xfrm>
              <a:off x="4742480" y="2368120"/>
              <a:ext cx="34925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16"/>
            <p:cNvSpPr>
              <a:spLocks noChangeShapeType="1"/>
            </p:cNvSpPr>
            <p:nvPr/>
          </p:nvSpPr>
          <p:spPr bwMode="auto">
            <a:xfrm>
              <a:off x="8299713" y="1019901"/>
              <a:ext cx="0" cy="9620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Rectangle 18"/>
            <p:cNvSpPr>
              <a:spLocks/>
            </p:cNvSpPr>
            <p:nvPr/>
          </p:nvSpPr>
          <p:spPr bwMode="auto">
            <a:xfrm>
              <a:off x="8163543" y="1932714"/>
              <a:ext cx="295275" cy="298450"/>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68" name="Rectangle 19"/>
            <p:cNvSpPr>
              <a:spLocks/>
            </p:cNvSpPr>
            <p:nvPr/>
          </p:nvSpPr>
          <p:spPr bwMode="auto">
            <a:xfrm rot="20387622">
              <a:off x="6271739" y="881016"/>
              <a:ext cx="926497" cy="628406"/>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69" name="Line 20"/>
            <p:cNvSpPr>
              <a:spLocks noChangeShapeType="1"/>
            </p:cNvSpPr>
            <p:nvPr/>
          </p:nvSpPr>
          <p:spPr bwMode="auto">
            <a:xfrm flipH="1">
              <a:off x="7184901" y="771524"/>
              <a:ext cx="762124" cy="26568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70" name="Object 5"/>
            <p:cNvGraphicFramePr>
              <a:graphicFrameLocks noChangeAspect="1"/>
            </p:cNvGraphicFramePr>
            <p:nvPr>
              <p:extLst>
                <p:ext uri="{D42A27DB-BD31-4B8C-83A1-F6EECF244321}">
                  <p14:modId xmlns:p14="http://schemas.microsoft.com/office/powerpoint/2010/main" val="2790962154"/>
                </p:ext>
              </p:extLst>
            </p:nvPr>
          </p:nvGraphicFramePr>
          <p:xfrm>
            <a:off x="6447651" y="479425"/>
            <a:ext cx="369691" cy="372248"/>
          </p:xfrm>
          <a:graphic>
            <a:graphicData uri="http://schemas.openxmlformats.org/presentationml/2006/ole">
              <mc:AlternateContent xmlns:mc="http://schemas.openxmlformats.org/markup-compatibility/2006">
                <mc:Choice xmlns:v="urn:schemas-microsoft-com:vml" Requires="v">
                  <p:oleObj spid="_x0000_s2642959" name="Equation" r:id="rId12" imgW="203200" imgH="203200" progId="Equation.DSMT4">
                    <p:embed/>
                  </p:oleObj>
                </mc:Choice>
                <mc:Fallback>
                  <p:oleObj name="Equation" r:id="rId12" imgW="203200" imgH="203200" progId="Equation.DSMT4">
                    <p:embed/>
                    <p:pic>
                      <p:nvPicPr>
                        <p:cNvPr id="0" name=""/>
                        <p:cNvPicPr>
                          <a:picLocks noChangeAspect="1" noChangeArrowheads="1"/>
                        </p:cNvPicPr>
                        <p:nvPr/>
                      </p:nvPicPr>
                      <p:blipFill>
                        <a:blip r:embed="rId13"/>
                        <a:srcRect/>
                        <a:stretch>
                          <a:fillRect/>
                        </a:stretch>
                      </p:blipFill>
                      <p:spPr bwMode="auto">
                        <a:xfrm>
                          <a:off x="6447651" y="479425"/>
                          <a:ext cx="369691" cy="372248"/>
                        </a:xfrm>
                        <a:prstGeom prst="rect">
                          <a:avLst/>
                        </a:prstGeom>
                        <a:noFill/>
                        <a:ln>
                          <a:noFill/>
                        </a:ln>
                        <a:effectLst/>
                      </p:spPr>
                    </p:pic>
                  </p:oleObj>
                </mc:Fallback>
              </mc:AlternateContent>
            </a:graphicData>
          </a:graphic>
        </p:graphicFrame>
        <p:grpSp>
          <p:nvGrpSpPr>
            <p:cNvPr id="71" name="Group 70"/>
            <p:cNvGrpSpPr/>
            <p:nvPr/>
          </p:nvGrpSpPr>
          <p:grpSpPr>
            <a:xfrm rot="610354">
              <a:off x="7659848" y="723382"/>
              <a:ext cx="641036" cy="641036"/>
              <a:chOff x="7565055" y="361520"/>
              <a:chExt cx="1041400" cy="1041400"/>
            </a:xfrm>
          </p:grpSpPr>
          <p:sp>
            <p:nvSpPr>
              <p:cNvPr id="76" name="Oval 12"/>
              <p:cNvSpPr>
                <a:spLocks/>
              </p:cNvSpPr>
              <p:nvPr/>
            </p:nvSpPr>
            <p:spPr bwMode="auto">
              <a:xfrm>
                <a:off x="7714280" y="361520"/>
                <a:ext cx="892175" cy="892175"/>
              </a:xfrm>
              <a:prstGeom prst="ellipse">
                <a:avLst/>
              </a:prstGeom>
              <a:solidFill>
                <a:srgbClr val="FF151E"/>
              </a:solidFill>
              <a:ln w="25400">
                <a:solidFill>
                  <a:srgbClr val="000000"/>
                </a:solidFill>
                <a:round/>
                <a:headEnd/>
                <a:tailEnd/>
              </a:ln>
            </p:spPr>
            <p:txBody>
              <a:bodyPr wrap="none" anchor="ctr"/>
              <a:lstStyle/>
              <a:p>
                <a:endParaRPr lang="en-US"/>
              </a:p>
            </p:txBody>
          </p:sp>
          <p:sp>
            <p:nvSpPr>
              <p:cNvPr id="77" name="Freeform 22"/>
              <p:cNvSpPr>
                <a:spLocks/>
              </p:cNvSpPr>
              <p:nvPr/>
            </p:nvSpPr>
            <p:spPr bwMode="auto">
              <a:xfrm>
                <a:off x="7565055" y="658382"/>
                <a:ext cx="744538" cy="744538"/>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78" name="AutoShape 23"/>
              <p:cNvSpPr>
                <a:spLocks/>
              </p:cNvSpPr>
              <p:nvPr/>
            </p:nvSpPr>
            <p:spPr bwMode="auto">
              <a:xfrm>
                <a:off x="8085755" y="732995"/>
                <a:ext cx="149225" cy="149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pSp>
        <p:graphicFrame>
          <p:nvGraphicFramePr>
            <p:cNvPr id="72" name="Object 5"/>
            <p:cNvGraphicFramePr>
              <a:graphicFrameLocks noChangeAspect="1"/>
            </p:cNvGraphicFramePr>
            <p:nvPr>
              <p:extLst>
                <p:ext uri="{D42A27DB-BD31-4B8C-83A1-F6EECF244321}">
                  <p14:modId xmlns:p14="http://schemas.microsoft.com/office/powerpoint/2010/main" val="2273646543"/>
                </p:ext>
              </p:extLst>
            </p:nvPr>
          </p:nvGraphicFramePr>
          <p:xfrm>
            <a:off x="7374555" y="352424"/>
            <a:ext cx="414338" cy="419100"/>
          </p:xfrm>
          <a:graphic>
            <a:graphicData uri="http://schemas.openxmlformats.org/presentationml/2006/ole">
              <mc:AlternateContent xmlns:mc="http://schemas.openxmlformats.org/markup-compatibility/2006">
                <mc:Choice xmlns:v="urn:schemas-microsoft-com:vml" Requires="v">
                  <p:oleObj spid="_x0000_s2642960" name="Equation" r:id="rId14" imgW="228600" imgH="228600" progId="Equation.DSMT4">
                    <p:embed/>
                  </p:oleObj>
                </mc:Choice>
                <mc:Fallback>
                  <p:oleObj name="Equation" r:id="rId14" imgW="228600" imgH="228600" progId="Equation.DSMT4">
                    <p:embed/>
                    <p:pic>
                      <p:nvPicPr>
                        <p:cNvPr id="0" name=""/>
                        <p:cNvPicPr>
                          <a:picLocks noChangeAspect="1" noChangeArrowheads="1"/>
                        </p:cNvPicPr>
                        <p:nvPr/>
                      </p:nvPicPr>
                      <p:blipFill>
                        <a:blip r:embed="rId15"/>
                        <a:srcRect/>
                        <a:stretch>
                          <a:fillRect/>
                        </a:stretch>
                      </p:blipFill>
                      <p:spPr bwMode="auto">
                        <a:xfrm>
                          <a:off x="7374555" y="352424"/>
                          <a:ext cx="414338" cy="419100"/>
                        </a:xfrm>
                        <a:prstGeom prst="rect">
                          <a:avLst/>
                        </a:prstGeom>
                        <a:noFill/>
                        <a:ln>
                          <a:noFill/>
                        </a:ln>
                        <a:effectLst/>
                      </p:spPr>
                    </p:pic>
                  </p:oleObj>
                </mc:Fallback>
              </mc:AlternateContent>
            </a:graphicData>
          </a:graphic>
        </p:graphicFrame>
        <p:graphicFrame>
          <p:nvGraphicFramePr>
            <p:cNvPr id="73" name="Object 5"/>
            <p:cNvGraphicFramePr>
              <a:graphicFrameLocks noChangeAspect="1"/>
            </p:cNvGraphicFramePr>
            <p:nvPr>
              <p:extLst>
                <p:ext uri="{D42A27DB-BD31-4B8C-83A1-F6EECF244321}">
                  <p14:modId xmlns:p14="http://schemas.microsoft.com/office/powerpoint/2010/main" val="3289717607"/>
                </p:ext>
              </p:extLst>
            </p:nvPr>
          </p:nvGraphicFramePr>
          <p:xfrm>
            <a:off x="7773197" y="1740626"/>
            <a:ext cx="414338" cy="373063"/>
          </p:xfrm>
          <a:graphic>
            <a:graphicData uri="http://schemas.openxmlformats.org/presentationml/2006/ole">
              <mc:AlternateContent xmlns:mc="http://schemas.openxmlformats.org/markup-compatibility/2006">
                <mc:Choice xmlns:v="urn:schemas-microsoft-com:vml" Requires="v">
                  <p:oleObj spid="_x0000_s2642961" name="Equation" r:id="rId16" imgW="228600" imgH="203200" progId="Equation.DSMT4">
                    <p:embed/>
                  </p:oleObj>
                </mc:Choice>
                <mc:Fallback>
                  <p:oleObj name="Equation" r:id="rId16" imgW="228600" imgH="203200" progId="Equation.DSMT4">
                    <p:embed/>
                    <p:pic>
                      <p:nvPicPr>
                        <p:cNvPr id="0" name=""/>
                        <p:cNvPicPr>
                          <a:picLocks noChangeAspect="1" noChangeArrowheads="1"/>
                        </p:cNvPicPr>
                        <p:nvPr/>
                      </p:nvPicPr>
                      <p:blipFill>
                        <a:blip r:embed="rId17"/>
                        <a:srcRect/>
                        <a:stretch>
                          <a:fillRect/>
                        </a:stretch>
                      </p:blipFill>
                      <p:spPr bwMode="auto">
                        <a:xfrm>
                          <a:off x="7773197" y="1740626"/>
                          <a:ext cx="414338" cy="373063"/>
                        </a:xfrm>
                        <a:prstGeom prst="rect">
                          <a:avLst/>
                        </a:prstGeom>
                        <a:noFill/>
                        <a:ln>
                          <a:noFill/>
                        </a:ln>
                        <a:effectLst/>
                      </p:spPr>
                    </p:pic>
                  </p:oleObj>
                </mc:Fallback>
              </mc:AlternateContent>
            </a:graphicData>
          </a:graphic>
        </p:graphicFrame>
      </p:grpSp>
      <p:graphicFrame>
        <p:nvGraphicFramePr>
          <p:cNvPr id="38" name="Object 3"/>
          <p:cNvGraphicFramePr>
            <a:graphicFrameLocks noChangeAspect="1"/>
          </p:cNvGraphicFramePr>
          <p:nvPr>
            <p:extLst>
              <p:ext uri="{D42A27DB-BD31-4B8C-83A1-F6EECF244321}">
                <p14:modId xmlns:p14="http://schemas.microsoft.com/office/powerpoint/2010/main" val="1245399576"/>
              </p:ext>
            </p:extLst>
          </p:nvPr>
        </p:nvGraphicFramePr>
        <p:xfrm>
          <a:off x="5902643" y="2020457"/>
          <a:ext cx="223520" cy="314325"/>
        </p:xfrm>
        <a:graphic>
          <a:graphicData uri="http://schemas.openxmlformats.org/presentationml/2006/ole">
            <mc:AlternateContent xmlns:mc="http://schemas.openxmlformats.org/markup-compatibility/2006">
              <mc:Choice xmlns:v="urn:schemas-microsoft-com:vml" Requires="v">
                <p:oleObj spid="_x0000_s2642962" name="Equation" r:id="rId18" imgW="127000" imgH="177800" progId="Equation.DSMT4">
                  <p:embed/>
                </p:oleObj>
              </mc:Choice>
              <mc:Fallback>
                <p:oleObj name="Equation" r:id="rId18" imgW="127000" imgH="1778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02643" y="2020457"/>
                        <a:ext cx="223520" cy="3143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064579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Triangle 42"/>
          <p:cNvSpPr/>
          <p:nvPr/>
        </p:nvSpPr>
        <p:spPr>
          <a:xfrm flipH="1">
            <a:off x="1264911" y="5172146"/>
            <a:ext cx="2562167" cy="1014872"/>
          </a:xfrm>
          <a:prstGeom prst="r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77.)</a:t>
            </a:r>
          </a:p>
        </p:txBody>
      </p:sp>
      <p:sp>
        <p:nvSpPr>
          <p:cNvPr id="32" name="Text Box 180"/>
          <p:cNvSpPr txBox="1">
            <a:spLocks/>
          </p:cNvSpPr>
          <p:nvPr/>
        </p:nvSpPr>
        <p:spPr bwMode="auto">
          <a:xfrm>
            <a:off x="188436" y="452961"/>
            <a:ext cx="4554044" cy="2052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Example 13 (</a:t>
            </a:r>
            <a:r>
              <a:rPr lang="en-US" sz="2800" dirty="0" err="1">
                <a:solidFill>
                  <a:srgbClr val="FF0000"/>
                </a:solidFill>
                <a:latin typeface="Apple Chancery"/>
                <a:cs typeface="Apple Chancery"/>
              </a:rPr>
              <a:t>con’t</a:t>
            </a:r>
            <a:r>
              <a:rPr lang="en-US" sz="2800" dirty="0">
                <a:solidFill>
                  <a:srgbClr val="FF0000"/>
                </a:solidFill>
                <a:latin typeface="Apple Chancery"/>
                <a:cs typeface="Apple Chancery"/>
              </a:rPr>
              <a:t>): Consider </a:t>
            </a:r>
            <a:r>
              <a:rPr lang="en-US" sz="2000" dirty="0">
                <a:latin typeface="Times New Roman"/>
                <a:cs typeface="Times New Roman"/>
              </a:rPr>
              <a:t>a string attached to a </a:t>
            </a:r>
            <a:r>
              <a:rPr lang="en-US" sz="2000" i="1" dirty="0">
                <a:solidFill>
                  <a:srgbClr val="0000FF"/>
                </a:solidFill>
                <a:latin typeface="Times New Roman"/>
                <a:cs typeface="Times New Roman"/>
              </a:rPr>
              <a:t>hanging mass </a:t>
            </a:r>
            <a:r>
              <a:rPr lang="en-US" sz="2000" dirty="0">
                <a:latin typeface="Times New Roman"/>
                <a:cs typeface="Times New Roman"/>
              </a:rPr>
              <a:t>at one end and to a block on an </a:t>
            </a:r>
            <a:r>
              <a:rPr lang="en-US" sz="2000" i="1" dirty="0">
                <a:solidFill>
                  <a:srgbClr val="0000FF"/>
                </a:solidFill>
                <a:latin typeface="Times New Roman"/>
                <a:cs typeface="Times New Roman"/>
              </a:rPr>
              <a:t>incline</a:t>
            </a:r>
            <a:r>
              <a:rPr lang="en-US" sz="2000" dirty="0">
                <a:latin typeface="Times New Roman"/>
                <a:cs typeface="Times New Roman"/>
              </a:rPr>
              <a:t> of angle    at the other.  The string is hung over massive pulley of radius R and known I.  What is given is:</a:t>
            </a:r>
          </a:p>
        </p:txBody>
      </p:sp>
      <p:sp>
        <p:nvSpPr>
          <p:cNvPr id="34" name="Text Box 180"/>
          <p:cNvSpPr txBox="1">
            <a:spLocks/>
          </p:cNvSpPr>
          <p:nvPr/>
        </p:nvSpPr>
        <p:spPr bwMode="auto">
          <a:xfrm>
            <a:off x="597264" y="3042807"/>
            <a:ext cx="839971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b.) </a:t>
            </a:r>
            <a:r>
              <a:rPr lang="en-US" sz="2000" dirty="0">
                <a:solidFill>
                  <a:schemeClr val="tx1"/>
                </a:solidFill>
                <a:latin typeface="Times New Roman"/>
                <a:cs typeface="Times New Roman"/>
              </a:rPr>
              <a:t>Derive an expression for the hanging mass’s </a:t>
            </a:r>
            <a:r>
              <a:rPr lang="en-US" sz="2000" i="1" dirty="0">
                <a:solidFill>
                  <a:srgbClr val="FF0000"/>
                </a:solidFill>
                <a:latin typeface="Times New Roman"/>
                <a:cs typeface="Times New Roman"/>
              </a:rPr>
              <a:t>velocity</a:t>
            </a:r>
            <a:r>
              <a:rPr lang="en-US" sz="2000" dirty="0">
                <a:solidFill>
                  <a:srgbClr val="FF0000"/>
                </a:solidFill>
                <a:latin typeface="Times New Roman"/>
                <a:cs typeface="Times New Roman"/>
              </a:rPr>
              <a:t> </a:t>
            </a:r>
            <a:r>
              <a:rPr lang="en-US" sz="2000" dirty="0">
                <a:solidFill>
                  <a:schemeClr val="tx1"/>
                </a:solidFill>
                <a:latin typeface="Times New Roman"/>
                <a:cs typeface="Times New Roman"/>
              </a:rPr>
              <a:t>after it has risen a distance </a:t>
            </a:r>
            <a:r>
              <a:rPr lang="en-US" sz="2000" i="1" dirty="0">
                <a:solidFill>
                  <a:srgbClr val="FF0000"/>
                </a:solidFill>
                <a:latin typeface="Times New Roman"/>
                <a:cs typeface="Times New Roman"/>
              </a:rPr>
              <a:t>h</a:t>
            </a:r>
            <a:r>
              <a:rPr lang="en-US" sz="2000" dirty="0">
                <a:solidFill>
                  <a:schemeClr val="tx1"/>
                </a:solidFill>
                <a:latin typeface="Times New Roman"/>
                <a:cs typeface="Times New Roman"/>
              </a:rPr>
              <a:t>.</a:t>
            </a:r>
            <a:endParaRPr lang="en-US" sz="1600" dirty="0">
              <a:latin typeface="Times New Roman"/>
              <a:cs typeface="Times New Roman"/>
            </a:endParaRPr>
          </a:p>
        </p:txBody>
      </p:sp>
      <p:graphicFrame>
        <p:nvGraphicFramePr>
          <p:cNvPr id="37" name="Object 2"/>
          <p:cNvGraphicFramePr>
            <a:graphicFrameLocks noChangeAspect="1"/>
          </p:cNvGraphicFramePr>
          <p:nvPr>
            <p:extLst>
              <p:ext uri="{D42A27DB-BD31-4B8C-83A1-F6EECF244321}">
                <p14:modId xmlns:p14="http://schemas.microsoft.com/office/powerpoint/2010/main" val="1589287344"/>
              </p:ext>
            </p:extLst>
          </p:nvPr>
        </p:nvGraphicFramePr>
        <p:xfrm>
          <a:off x="1200150" y="2377214"/>
          <a:ext cx="4306888" cy="685800"/>
        </p:xfrm>
        <a:graphic>
          <a:graphicData uri="http://schemas.openxmlformats.org/presentationml/2006/ole">
            <mc:AlternateContent xmlns:mc="http://schemas.openxmlformats.org/markup-compatibility/2006">
              <mc:Choice xmlns:v="urn:schemas-microsoft-com:vml" Requires="v">
                <p:oleObj spid="_x0000_s1869319" name="Equation" r:id="rId4" imgW="2476500" imgH="393700" progId="Equation.DSMT4">
                  <p:embed/>
                </p:oleObj>
              </mc:Choice>
              <mc:Fallback>
                <p:oleObj name="Equation" r:id="rId4" imgW="2476500" imgH="393700" progId="Equation.DSMT4">
                  <p:embed/>
                  <p:pic>
                    <p:nvPicPr>
                      <p:cNvPr id="0" name=""/>
                      <p:cNvPicPr>
                        <a:picLocks noChangeAspect="1" noChangeArrowheads="1"/>
                      </p:cNvPicPr>
                      <p:nvPr/>
                    </p:nvPicPr>
                    <p:blipFill>
                      <a:blip r:embed="rId5"/>
                      <a:srcRect/>
                      <a:stretch>
                        <a:fillRect/>
                      </a:stretch>
                    </p:blipFill>
                    <p:spPr bwMode="auto">
                      <a:xfrm>
                        <a:off x="1200150" y="2377214"/>
                        <a:ext cx="4306888"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 name="Object 2"/>
          <p:cNvGraphicFramePr>
            <a:graphicFrameLocks noChangeAspect="1"/>
          </p:cNvGraphicFramePr>
          <p:nvPr>
            <p:extLst>
              <p:ext uri="{D42A27DB-BD31-4B8C-83A1-F6EECF244321}">
                <p14:modId xmlns:p14="http://schemas.microsoft.com/office/powerpoint/2010/main" val="3020178727"/>
              </p:ext>
            </p:extLst>
          </p:nvPr>
        </p:nvGraphicFramePr>
        <p:xfrm>
          <a:off x="4454525" y="1228295"/>
          <a:ext cx="220662" cy="309562"/>
        </p:xfrm>
        <a:graphic>
          <a:graphicData uri="http://schemas.openxmlformats.org/presentationml/2006/ole">
            <mc:AlternateContent xmlns:mc="http://schemas.openxmlformats.org/markup-compatibility/2006">
              <mc:Choice xmlns:v="urn:schemas-microsoft-com:vml" Requires="v">
                <p:oleObj spid="_x0000_s1869320"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srcRect/>
                      <a:stretch>
                        <a:fillRect/>
                      </a:stretch>
                    </p:blipFill>
                    <p:spPr bwMode="auto">
                      <a:xfrm>
                        <a:off x="4454525" y="1228295"/>
                        <a:ext cx="220662" cy="309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7" name="Text Box 180"/>
          <p:cNvSpPr txBox="1">
            <a:spLocks/>
          </p:cNvSpPr>
          <p:nvPr/>
        </p:nvSpPr>
        <p:spPr bwMode="auto">
          <a:xfrm>
            <a:off x="914763" y="3761820"/>
            <a:ext cx="783932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This is a </a:t>
            </a:r>
            <a:r>
              <a:rPr lang="en-US" sz="2000" i="1" dirty="0">
                <a:solidFill>
                  <a:srgbClr val="0000FF"/>
                </a:solidFill>
                <a:latin typeface="Times New Roman"/>
                <a:cs typeface="Times New Roman"/>
              </a:rPr>
              <a:t>conservation of energy </a:t>
            </a:r>
            <a:r>
              <a:rPr lang="en-US" sz="2000" dirty="0">
                <a:solidFill>
                  <a:schemeClr val="tx1"/>
                </a:solidFill>
                <a:latin typeface="Times New Roman"/>
                <a:cs typeface="Times New Roman"/>
              </a:rPr>
              <a:t>problem:</a:t>
            </a:r>
            <a:endParaRPr lang="en-US" sz="1600" dirty="0">
              <a:latin typeface="Times New Roman"/>
              <a:cs typeface="Times New Roman"/>
            </a:endParaRPr>
          </a:p>
        </p:txBody>
      </p:sp>
      <p:sp>
        <p:nvSpPr>
          <p:cNvPr id="31" name="Text Box 180"/>
          <p:cNvSpPr txBox="1">
            <a:spLocks/>
          </p:cNvSpPr>
          <p:nvPr/>
        </p:nvSpPr>
        <p:spPr bwMode="auto">
          <a:xfrm>
            <a:off x="648064" y="4282214"/>
            <a:ext cx="8598999"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Note that when the </a:t>
            </a:r>
            <a:r>
              <a:rPr lang="en-US" sz="2000" dirty="0">
                <a:solidFill>
                  <a:srgbClr val="0000FF"/>
                </a:solidFill>
                <a:latin typeface="Times New Roman"/>
                <a:cs typeface="Times New Roman"/>
              </a:rPr>
              <a:t>hanging mass rises </a:t>
            </a:r>
            <a:r>
              <a:rPr lang="en-US" sz="2000" dirty="0">
                <a:solidFill>
                  <a:schemeClr val="tx1"/>
                </a:solidFill>
                <a:latin typeface="Times New Roman"/>
                <a:cs typeface="Times New Roman"/>
              </a:rPr>
              <a:t>a distance </a:t>
            </a:r>
            <a:r>
              <a:rPr lang="en-US" sz="2000" i="1" dirty="0">
                <a:solidFill>
                  <a:srgbClr val="FF0000"/>
                </a:solidFill>
                <a:latin typeface="Times New Roman"/>
                <a:cs typeface="Times New Roman"/>
              </a:rPr>
              <a:t>h</a:t>
            </a:r>
            <a:r>
              <a:rPr lang="en-US" sz="2000" i="1" dirty="0">
                <a:solidFill>
                  <a:schemeClr val="tx1"/>
                </a:solidFill>
                <a:latin typeface="Times New Roman"/>
                <a:cs typeface="Times New Roman"/>
              </a:rPr>
              <a:t>, </a:t>
            </a:r>
            <a:r>
              <a:rPr lang="en-US" sz="2000" dirty="0">
                <a:solidFill>
                  <a:schemeClr val="tx1"/>
                </a:solidFill>
                <a:latin typeface="Times New Roman"/>
                <a:cs typeface="Times New Roman"/>
              </a:rPr>
              <a:t>the </a:t>
            </a:r>
            <a:r>
              <a:rPr lang="en-US" sz="2000" dirty="0">
                <a:solidFill>
                  <a:srgbClr val="0000FF"/>
                </a:solidFill>
                <a:latin typeface="Times New Roman"/>
                <a:cs typeface="Times New Roman"/>
              </a:rPr>
              <a:t>block slides down </a:t>
            </a:r>
            <a:r>
              <a:rPr lang="en-US" sz="2000" dirty="0">
                <a:solidFill>
                  <a:schemeClr val="tx1"/>
                </a:solidFill>
                <a:latin typeface="Times New Roman"/>
                <a:cs typeface="Times New Roman"/>
              </a:rPr>
              <a:t>the incline a distance </a:t>
            </a:r>
            <a:r>
              <a:rPr lang="en-US" sz="2000" i="1" dirty="0">
                <a:solidFill>
                  <a:srgbClr val="FF0000"/>
                </a:solidFill>
                <a:latin typeface="Times New Roman"/>
                <a:cs typeface="Times New Roman"/>
              </a:rPr>
              <a:t>h</a:t>
            </a:r>
            <a:r>
              <a:rPr lang="en-US" sz="2000" dirty="0">
                <a:solidFill>
                  <a:schemeClr val="tx1"/>
                </a:solidFill>
                <a:latin typeface="Times New Roman"/>
                <a:cs typeface="Times New Roman"/>
              </a:rPr>
              <a:t> but </a:t>
            </a:r>
            <a:r>
              <a:rPr lang="en-US" sz="2000" dirty="0">
                <a:solidFill>
                  <a:srgbClr val="FF0000"/>
                </a:solidFill>
                <a:latin typeface="Times New Roman"/>
                <a:cs typeface="Times New Roman"/>
              </a:rPr>
              <a:t>drops</a:t>
            </a:r>
            <a:r>
              <a:rPr lang="en-US" sz="2000" dirty="0">
                <a:solidFill>
                  <a:schemeClr val="tx1"/>
                </a:solidFill>
                <a:latin typeface="Times New Roman"/>
                <a:cs typeface="Times New Roman"/>
              </a:rPr>
              <a:t> a distance </a:t>
            </a:r>
            <a:r>
              <a:rPr lang="en-US" sz="2000" i="1" dirty="0">
                <a:solidFill>
                  <a:srgbClr val="FF0000"/>
                </a:solidFill>
                <a:latin typeface="Times New Roman"/>
                <a:cs typeface="Times New Roman"/>
              </a:rPr>
              <a:t>d</a:t>
            </a:r>
            <a:r>
              <a:rPr lang="en-US" sz="2000" dirty="0">
                <a:solidFill>
                  <a:schemeClr val="tx1"/>
                </a:solidFill>
                <a:latin typeface="Times New Roman"/>
                <a:cs typeface="Times New Roman"/>
              </a:rPr>
              <a:t>:</a:t>
            </a:r>
            <a:endParaRPr lang="en-US" sz="1600" dirty="0">
              <a:latin typeface="Times New Roman"/>
              <a:cs typeface="Times New Roman"/>
            </a:endParaRPr>
          </a:p>
        </p:txBody>
      </p:sp>
      <p:graphicFrame>
        <p:nvGraphicFramePr>
          <p:cNvPr id="33" name="Object 5"/>
          <p:cNvGraphicFramePr>
            <a:graphicFrameLocks noChangeAspect="1"/>
          </p:cNvGraphicFramePr>
          <p:nvPr>
            <p:extLst>
              <p:ext uri="{D42A27DB-BD31-4B8C-83A1-F6EECF244321}">
                <p14:modId xmlns:p14="http://schemas.microsoft.com/office/powerpoint/2010/main" val="632508266"/>
              </p:ext>
            </p:extLst>
          </p:nvPr>
        </p:nvGraphicFramePr>
        <p:xfrm>
          <a:off x="3827078" y="5577418"/>
          <a:ext cx="227013" cy="290513"/>
        </p:xfrm>
        <a:graphic>
          <a:graphicData uri="http://schemas.openxmlformats.org/presentationml/2006/ole">
            <mc:AlternateContent xmlns:mc="http://schemas.openxmlformats.org/markup-compatibility/2006">
              <mc:Choice xmlns:v="urn:schemas-microsoft-com:vml" Requires="v">
                <p:oleObj spid="_x0000_s1869321" name="Equation" r:id="rId8" imgW="127000" imgH="165100" progId="Equation.DSMT4">
                  <p:embed/>
                </p:oleObj>
              </mc:Choice>
              <mc:Fallback>
                <p:oleObj name="Equation" r:id="rId8" imgW="127000" imgH="165100" progId="Equation.DSMT4">
                  <p:embed/>
                  <p:pic>
                    <p:nvPicPr>
                      <p:cNvPr id="0" name=""/>
                      <p:cNvPicPr>
                        <a:picLocks noChangeAspect="1" noChangeArrowheads="1"/>
                      </p:cNvPicPr>
                      <p:nvPr/>
                    </p:nvPicPr>
                    <p:blipFill>
                      <a:blip r:embed="rId9"/>
                      <a:srcRect/>
                      <a:stretch>
                        <a:fillRect/>
                      </a:stretch>
                    </p:blipFill>
                    <p:spPr bwMode="auto">
                      <a:xfrm>
                        <a:off x="3827078" y="5577418"/>
                        <a:ext cx="227013" cy="29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 name="Object 5"/>
          <p:cNvGraphicFramePr>
            <a:graphicFrameLocks noChangeAspect="1"/>
          </p:cNvGraphicFramePr>
          <p:nvPr>
            <p:extLst>
              <p:ext uri="{D42A27DB-BD31-4B8C-83A1-F6EECF244321}">
                <p14:modId xmlns:p14="http://schemas.microsoft.com/office/powerpoint/2010/main" val="2317924487"/>
              </p:ext>
            </p:extLst>
          </p:nvPr>
        </p:nvGraphicFramePr>
        <p:xfrm>
          <a:off x="2403954" y="5294843"/>
          <a:ext cx="227013" cy="290513"/>
        </p:xfrm>
        <a:graphic>
          <a:graphicData uri="http://schemas.openxmlformats.org/presentationml/2006/ole">
            <mc:AlternateContent xmlns:mc="http://schemas.openxmlformats.org/markup-compatibility/2006">
              <mc:Choice xmlns:v="urn:schemas-microsoft-com:vml" Requires="v">
                <p:oleObj spid="_x0000_s1869322" name="Equation" r:id="rId10" imgW="127000" imgH="165100" progId="Equation.DSMT4">
                  <p:embed/>
                </p:oleObj>
              </mc:Choice>
              <mc:Fallback>
                <p:oleObj name="Equation" r:id="rId10" imgW="127000" imgH="165100" progId="Equation.DSMT4">
                  <p:embed/>
                  <p:pic>
                    <p:nvPicPr>
                      <p:cNvPr id="0" name=""/>
                      <p:cNvPicPr>
                        <a:picLocks noChangeAspect="1" noChangeArrowheads="1"/>
                      </p:cNvPicPr>
                      <p:nvPr/>
                    </p:nvPicPr>
                    <p:blipFill>
                      <a:blip r:embed="rId11"/>
                      <a:srcRect/>
                      <a:stretch>
                        <a:fillRect/>
                      </a:stretch>
                    </p:blipFill>
                    <p:spPr bwMode="auto">
                      <a:xfrm>
                        <a:off x="2403954" y="5294843"/>
                        <a:ext cx="227013" cy="29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6" name="Object 5"/>
          <p:cNvGraphicFramePr>
            <a:graphicFrameLocks noChangeAspect="1"/>
          </p:cNvGraphicFramePr>
          <p:nvPr>
            <p:extLst>
              <p:ext uri="{D42A27DB-BD31-4B8C-83A1-F6EECF244321}">
                <p14:modId xmlns:p14="http://schemas.microsoft.com/office/powerpoint/2010/main" val="3878538195"/>
              </p:ext>
            </p:extLst>
          </p:nvPr>
        </p:nvGraphicFramePr>
        <p:xfrm>
          <a:off x="2025865" y="5874281"/>
          <a:ext cx="227012" cy="312737"/>
        </p:xfrm>
        <a:graphic>
          <a:graphicData uri="http://schemas.openxmlformats.org/presentationml/2006/ole">
            <mc:AlternateContent xmlns:mc="http://schemas.openxmlformats.org/markup-compatibility/2006">
              <mc:Choice xmlns:v="urn:schemas-microsoft-com:vml" Requires="v">
                <p:oleObj spid="_x0000_s1869323" name="Equation" r:id="rId12" imgW="127000" imgH="177800" progId="Equation.DSMT4">
                  <p:embed/>
                </p:oleObj>
              </mc:Choice>
              <mc:Fallback>
                <p:oleObj name="Equation" r:id="rId12" imgW="127000" imgH="177800" progId="Equation.DSMT4">
                  <p:embed/>
                  <p:pic>
                    <p:nvPicPr>
                      <p:cNvPr id="0" name=""/>
                      <p:cNvPicPr>
                        <a:picLocks noChangeAspect="1" noChangeArrowheads="1"/>
                      </p:cNvPicPr>
                      <p:nvPr/>
                    </p:nvPicPr>
                    <p:blipFill>
                      <a:blip r:embed="rId13"/>
                      <a:srcRect/>
                      <a:stretch>
                        <a:fillRect/>
                      </a:stretch>
                    </p:blipFill>
                    <p:spPr bwMode="auto">
                      <a:xfrm>
                        <a:off x="2025865" y="5874281"/>
                        <a:ext cx="227012" cy="312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9" name="Freeform 38"/>
          <p:cNvSpPr/>
          <p:nvPr/>
        </p:nvSpPr>
        <p:spPr>
          <a:xfrm>
            <a:off x="1866585" y="5944660"/>
            <a:ext cx="131233" cy="275166"/>
          </a:xfrm>
          <a:custGeom>
            <a:avLst/>
            <a:gdLst>
              <a:gd name="connsiteX0" fmla="*/ 0 w 131233"/>
              <a:gd name="connsiteY0" fmla="*/ 0 h 275166"/>
              <a:gd name="connsiteX1" fmla="*/ 101600 w 131233"/>
              <a:gd name="connsiteY1" fmla="*/ 122766 h 275166"/>
              <a:gd name="connsiteX2" fmla="*/ 131233 w 131233"/>
              <a:gd name="connsiteY2" fmla="*/ 275166 h 275166"/>
            </a:gdLst>
            <a:ahLst/>
            <a:cxnLst>
              <a:cxn ang="0">
                <a:pos x="connsiteX0" y="connsiteY0"/>
              </a:cxn>
              <a:cxn ang="0">
                <a:pos x="connsiteX1" y="connsiteY1"/>
              </a:cxn>
              <a:cxn ang="0">
                <a:pos x="connsiteX2" y="connsiteY2"/>
              </a:cxn>
            </a:cxnLst>
            <a:rect l="l" t="t" r="r" b="b"/>
            <a:pathLst>
              <a:path w="131233" h="275166">
                <a:moveTo>
                  <a:pt x="0" y="0"/>
                </a:moveTo>
                <a:cubicBezTo>
                  <a:pt x="39864" y="38452"/>
                  <a:pt x="79728" y="76905"/>
                  <a:pt x="101600" y="122766"/>
                </a:cubicBezTo>
                <a:cubicBezTo>
                  <a:pt x="123472" y="168627"/>
                  <a:pt x="131233" y="275166"/>
                  <a:pt x="131233" y="275166"/>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0" name="Object 5"/>
          <p:cNvGraphicFramePr>
            <a:graphicFrameLocks noChangeAspect="1"/>
          </p:cNvGraphicFramePr>
          <p:nvPr>
            <p:extLst>
              <p:ext uri="{D42A27DB-BD31-4B8C-83A1-F6EECF244321}">
                <p14:modId xmlns:p14="http://schemas.microsoft.com/office/powerpoint/2010/main" val="914944902"/>
              </p:ext>
            </p:extLst>
          </p:nvPr>
        </p:nvGraphicFramePr>
        <p:xfrm>
          <a:off x="4533900" y="5294843"/>
          <a:ext cx="2906713" cy="692150"/>
        </p:xfrm>
        <a:graphic>
          <a:graphicData uri="http://schemas.openxmlformats.org/presentationml/2006/ole">
            <mc:AlternateContent xmlns:mc="http://schemas.openxmlformats.org/markup-compatibility/2006">
              <mc:Choice xmlns:v="urn:schemas-microsoft-com:vml" Requires="v">
                <p:oleObj spid="_x0000_s1869324" name="Equation" r:id="rId14" imgW="1625600" imgH="393700" progId="Equation.DSMT4">
                  <p:embed/>
                </p:oleObj>
              </mc:Choice>
              <mc:Fallback>
                <p:oleObj name="Equation" r:id="rId14" imgW="1625600" imgH="393700" progId="Equation.DSMT4">
                  <p:embed/>
                  <p:pic>
                    <p:nvPicPr>
                      <p:cNvPr id="0" name=""/>
                      <p:cNvPicPr>
                        <a:picLocks noChangeAspect="1" noChangeArrowheads="1"/>
                      </p:cNvPicPr>
                      <p:nvPr/>
                    </p:nvPicPr>
                    <p:blipFill>
                      <a:blip r:embed="rId15"/>
                      <a:srcRect/>
                      <a:stretch>
                        <a:fillRect/>
                      </a:stretch>
                    </p:blipFill>
                    <p:spPr bwMode="auto">
                      <a:xfrm>
                        <a:off x="4533900" y="5294843"/>
                        <a:ext cx="2906713" cy="692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 name="Rectangle 14"/>
          <p:cNvSpPr>
            <a:spLocks/>
          </p:cNvSpPr>
          <p:nvPr/>
        </p:nvSpPr>
        <p:spPr bwMode="auto">
          <a:xfrm>
            <a:off x="7762266" y="1293382"/>
            <a:ext cx="73025" cy="1041400"/>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50" name="Rectangle 9"/>
          <p:cNvSpPr>
            <a:spLocks/>
          </p:cNvSpPr>
          <p:nvPr/>
        </p:nvSpPr>
        <p:spPr bwMode="auto">
          <a:xfrm rot="20376940">
            <a:off x="4945680" y="1668032"/>
            <a:ext cx="3119438" cy="147638"/>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62" name="Arc 11"/>
          <p:cNvSpPr>
            <a:spLocks/>
          </p:cNvSpPr>
          <p:nvPr/>
        </p:nvSpPr>
        <p:spPr bwMode="auto">
          <a:xfrm>
            <a:off x="5750543" y="2118882"/>
            <a:ext cx="147637" cy="215900"/>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 name="Line 13"/>
          <p:cNvSpPr>
            <a:spLocks noChangeShapeType="1"/>
          </p:cNvSpPr>
          <p:nvPr/>
        </p:nvSpPr>
        <p:spPr bwMode="auto">
          <a:xfrm>
            <a:off x="4932980" y="2342720"/>
            <a:ext cx="34925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 name="Line 16"/>
          <p:cNvSpPr>
            <a:spLocks noChangeShapeType="1"/>
          </p:cNvSpPr>
          <p:nvPr/>
        </p:nvSpPr>
        <p:spPr bwMode="auto">
          <a:xfrm>
            <a:off x="8490213" y="994501"/>
            <a:ext cx="0" cy="9620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 name="Rectangle 18"/>
          <p:cNvSpPr>
            <a:spLocks/>
          </p:cNvSpPr>
          <p:nvPr/>
        </p:nvSpPr>
        <p:spPr bwMode="auto">
          <a:xfrm>
            <a:off x="8354043" y="1907314"/>
            <a:ext cx="295275" cy="298450"/>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66" name="Rectangle 19"/>
          <p:cNvSpPr>
            <a:spLocks/>
          </p:cNvSpPr>
          <p:nvPr/>
        </p:nvSpPr>
        <p:spPr bwMode="auto">
          <a:xfrm rot="20387622">
            <a:off x="6462239" y="855616"/>
            <a:ext cx="926497" cy="628406"/>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68" name="Line 20"/>
          <p:cNvSpPr>
            <a:spLocks noChangeShapeType="1"/>
          </p:cNvSpPr>
          <p:nvPr/>
        </p:nvSpPr>
        <p:spPr bwMode="auto">
          <a:xfrm flipH="1">
            <a:off x="7375401" y="746124"/>
            <a:ext cx="762124" cy="26568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9" name="Object 5"/>
          <p:cNvGraphicFramePr>
            <a:graphicFrameLocks noChangeAspect="1"/>
          </p:cNvGraphicFramePr>
          <p:nvPr>
            <p:extLst>
              <p:ext uri="{D42A27DB-BD31-4B8C-83A1-F6EECF244321}">
                <p14:modId xmlns:p14="http://schemas.microsoft.com/office/powerpoint/2010/main" val="2790962154"/>
              </p:ext>
            </p:extLst>
          </p:nvPr>
        </p:nvGraphicFramePr>
        <p:xfrm>
          <a:off x="6638151" y="454025"/>
          <a:ext cx="369691" cy="372248"/>
        </p:xfrm>
        <a:graphic>
          <a:graphicData uri="http://schemas.openxmlformats.org/presentationml/2006/ole">
            <mc:AlternateContent xmlns:mc="http://schemas.openxmlformats.org/markup-compatibility/2006">
              <mc:Choice xmlns:v="urn:schemas-microsoft-com:vml" Requires="v">
                <p:oleObj spid="_x0000_s1869325" name="Equation" r:id="rId16" imgW="203200" imgH="203200" progId="Equation.DSMT4">
                  <p:embed/>
                </p:oleObj>
              </mc:Choice>
              <mc:Fallback>
                <p:oleObj name="Equation" r:id="rId16" imgW="203200" imgH="203200" progId="Equation.DSMT4">
                  <p:embed/>
                  <p:pic>
                    <p:nvPicPr>
                      <p:cNvPr id="0" name=""/>
                      <p:cNvPicPr>
                        <a:picLocks noChangeAspect="1" noChangeArrowheads="1"/>
                      </p:cNvPicPr>
                      <p:nvPr/>
                    </p:nvPicPr>
                    <p:blipFill>
                      <a:blip r:embed="rId17"/>
                      <a:srcRect/>
                      <a:stretch>
                        <a:fillRect/>
                      </a:stretch>
                    </p:blipFill>
                    <p:spPr bwMode="auto">
                      <a:xfrm>
                        <a:off x="6638151" y="454025"/>
                        <a:ext cx="369691" cy="372248"/>
                      </a:xfrm>
                      <a:prstGeom prst="rect">
                        <a:avLst/>
                      </a:prstGeom>
                      <a:noFill/>
                      <a:ln>
                        <a:noFill/>
                      </a:ln>
                      <a:effectLst/>
                    </p:spPr>
                  </p:pic>
                </p:oleObj>
              </mc:Fallback>
            </mc:AlternateContent>
          </a:graphicData>
        </a:graphic>
      </p:graphicFrame>
      <p:grpSp>
        <p:nvGrpSpPr>
          <p:cNvPr id="70" name="Group 69"/>
          <p:cNvGrpSpPr/>
          <p:nvPr/>
        </p:nvGrpSpPr>
        <p:grpSpPr>
          <a:xfrm rot="610354">
            <a:off x="7850348" y="697982"/>
            <a:ext cx="641036" cy="641036"/>
            <a:chOff x="7565055" y="361520"/>
            <a:chExt cx="1041400" cy="1041400"/>
          </a:xfrm>
        </p:grpSpPr>
        <p:sp>
          <p:nvSpPr>
            <p:cNvPr id="73" name="Oval 12"/>
            <p:cNvSpPr>
              <a:spLocks/>
            </p:cNvSpPr>
            <p:nvPr/>
          </p:nvSpPr>
          <p:spPr bwMode="auto">
            <a:xfrm>
              <a:off x="7714280" y="361520"/>
              <a:ext cx="892175" cy="892175"/>
            </a:xfrm>
            <a:prstGeom prst="ellipse">
              <a:avLst/>
            </a:prstGeom>
            <a:solidFill>
              <a:srgbClr val="FF151E"/>
            </a:solidFill>
            <a:ln w="25400">
              <a:solidFill>
                <a:srgbClr val="000000"/>
              </a:solidFill>
              <a:round/>
              <a:headEnd/>
              <a:tailEnd/>
            </a:ln>
          </p:spPr>
          <p:txBody>
            <a:bodyPr wrap="none" anchor="ctr"/>
            <a:lstStyle/>
            <a:p>
              <a:endParaRPr lang="en-US"/>
            </a:p>
          </p:txBody>
        </p:sp>
        <p:sp>
          <p:nvSpPr>
            <p:cNvPr id="74" name="Freeform 22"/>
            <p:cNvSpPr>
              <a:spLocks/>
            </p:cNvSpPr>
            <p:nvPr/>
          </p:nvSpPr>
          <p:spPr bwMode="auto">
            <a:xfrm>
              <a:off x="7565055" y="658382"/>
              <a:ext cx="744538" cy="744538"/>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75" name="AutoShape 23"/>
            <p:cNvSpPr>
              <a:spLocks/>
            </p:cNvSpPr>
            <p:nvPr/>
          </p:nvSpPr>
          <p:spPr bwMode="auto">
            <a:xfrm>
              <a:off x="8085755" y="732995"/>
              <a:ext cx="149225" cy="149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pSp>
      <p:graphicFrame>
        <p:nvGraphicFramePr>
          <p:cNvPr id="71" name="Object 5"/>
          <p:cNvGraphicFramePr>
            <a:graphicFrameLocks noChangeAspect="1"/>
          </p:cNvGraphicFramePr>
          <p:nvPr>
            <p:extLst>
              <p:ext uri="{D42A27DB-BD31-4B8C-83A1-F6EECF244321}">
                <p14:modId xmlns:p14="http://schemas.microsoft.com/office/powerpoint/2010/main" val="2273646543"/>
              </p:ext>
            </p:extLst>
          </p:nvPr>
        </p:nvGraphicFramePr>
        <p:xfrm>
          <a:off x="7565055" y="327024"/>
          <a:ext cx="414338" cy="419100"/>
        </p:xfrm>
        <a:graphic>
          <a:graphicData uri="http://schemas.openxmlformats.org/presentationml/2006/ole">
            <mc:AlternateContent xmlns:mc="http://schemas.openxmlformats.org/markup-compatibility/2006">
              <mc:Choice xmlns:v="urn:schemas-microsoft-com:vml" Requires="v">
                <p:oleObj spid="_x0000_s1869326" name="Equation" r:id="rId18" imgW="228600" imgH="228600" progId="Equation.DSMT4">
                  <p:embed/>
                </p:oleObj>
              </mc:Choice>
              <mc:Fallback>
                <p:oleObj name="Equation" r:id="rId18" imgW="228600" imgH="228600" progId="Equation.DSMT4">
                  <p:embed/>
                  <p:pic>
                    <p:nvPicPr>
                      <p:cNvPr id="0" name=""/>
                      <p:cNvPicPr>
                        <a:picLocks noChangeAspect="1" noChangeArrowheads="1"/>
                      </p:cNvPicPr>
                      <p:nvPr/>
                    </p:nvPicPr>
                    <p:blipFill>
                      <a:blip r:embed="rId19"/>
                      <a:srcRect/>
                      <a:stretch>
                        <a:fillRect/>
                      </a:stretch>
                    </p:blipFill>
                    <p:spPr bwMode="auto">
                      <a:xfrm>
                        <a:off x="7565055" y="327024"/>
                        <a:ext cx="414338" cy="419100"/>
                      </a:xfrm>
                      <a:prstGeom prst="rect">
                        <a:avLst/>
                      </a:prstGeom>
                      <a:noFill/>
                      <a:ln>
                        <a:noFill/>
                      </a:ln>
                      <a:effectLst/>
                    </p:spPr>
                  </p:pic>
                </p:oleObj>
              </mc:Fallback>
            </mc:AlternateContent>
          </a:graphicData>
        </a:graphic>
      </p:graphicFrame>
      <p:graphicFrame>
        <p:nvGraphicFramePr>
          <p:cNvPr id="72" name="Object 5"/>
          <p:cNvGraphicFramePr>
            <a:graphicFrameLocks noChangeAspect="1"/>
          </p:cNvGraphicFramePr>
          <p:nvPr>
            <p:extLst>
              <p:ext uri="{D42A27DB-BD31-4B8C-83A1-F6EECF244321}">
                <p14:modId xmlns:p14="http://schemas.microsoft.com/office/powerpoint/2010/main" val="1622341293"/>
              </p:ext>
            </p:extLst>
          </p:nvPr>
        </p:nvGraphicFramePr>
        <p:xfrm>
          <a:off x="7963697" y="1715226"/>
          <a:ext cx="414338" cy="373063"/>
        </p:xfrm>
        <a:graphic>
          <a:graphicData uri="http://schemas.openxmlformats.org/presentationml/2006/ole">
            <mc:AlternateContent xmlns:mc="http://schemas.openxmlformats.org/markup-compatibility/2006">
              <mc:Choice xmlns:v="urn:schemas-microsoft-com:vml" Requires="v">
                <p:oleObj spid="_x0000_s1869327" name="Equation" r:id="rId20" imgW="228600" imgH="203200" progId="Equation.DSMT4">
                  <p:embed/>
                </p:oleObj>
              </mc:Choice>
              <mc:Fallback>
                <p:oleObj name="Equation" r:id="rId20" imgW="228600" imgH="203200" progId="Equation.DSMT4">
                  <p:embed/>
                  <p:pic>
                    <p:nvPicPr>
                      <p:cNvPr id="0" name=""/>
                      <p:cNvPicPr>
                        <a:picLocks noChangeAspect="1" noChangeArrowheads="1"/>
                      </p:cNvPicPr>
                      <p:nvPr/>
                    </p:nvPicPr>
                    <p:blipFill>
                      <a:blip r:embed="rId21"/>
                      <a:srcRect/>
                      <a:stretch>
                        <a:fillRect/>
                      </a:stretch>
                    </p:blipFill>
                    <p:spPr bwMode="auto">
                      <a:xfrm>
                        <a:off x="7963697" y="1715226"/>
                        <a:ext cx="414338" cy="373063"/>
                      </a:xfrm>
                      <a:prstGeom prst="rect">
                        <a:avLst/>
                      </a:prstGeom>
                      <a:noFill/>
                      <a:ln>
                        <a:noFill/>
                      </a:ln>
                      <a:effectLst/>
                    </p:spPr>
                  </p:pic>
                </p:oleObj>
              </mc:Fallback>
            </mc:AlternateContent>
          </a:graphicData>
        </a:graphic>
      </p:graphicFrame>
      <p:graphicFrame>
        <p:nvGraphicFramePr>
          <p:cNvPr id="76" name="Object 5"/>
          <p:cNvGraphicFramePr>
            <a:graphicFrameLocks noChangeAspect="1"/>
          </p:cNvGraphicFramePr>
          <p:nvPr>
            <p:extLst>
              <p:ext uri="{D42A27DB-BD31-4B8C-83A1-F6EECF244321}">
                <p14:modId xmlns:p14="http://schemas.microsoft.com/office/powerpoint/2010/main" val="4052964805"/>
              </p:ext>
            </p:extLst>
          </p:nvPr>
        </p:nvGraphicFramePr>
        <p:xfrm>
          <a:off x="8801844" y="1563619"/>
          <a:ext cx="230188" cy="303213"/>
        </p:xfrm>
        <a:graphic>
          <a:graphicData uri="http://schemas.openxmlformats.org/presentationml/2006/ole">
            <mc:AlternateContent xmlns:mc="http://schemas.openxmlformats.org/markup-compatibility/2006">
              <mc:Choice xmlns:v="urn:schemas-microsoft-com:vml" Requires="v">
                <p:oleObj spid="_x0000_s1869328" name="Equation" r:id="rId22" imgW="127000" imgH="165100" progId="Equation.DSMT4">
                  <p:embed/>
                </p:oleObj>
              </mc:Choice>
              <mc:Fallback>
                <p:oleObj name="Equation" r:id="rId22" imgW="127000" imgH="165100" progId="Equation.DSMT4">
                  <p:embed/>
                  <p:pic>
                    <p:nvPicPr>
                      <p:cNvPr id="0" name=""/>
                      <p:cNvPicPr>
                        <a:picLocks noChangeAspect="1" noChangeArrowheads="1"/>
                      </p:cNvPicPr>
                      <p:nvPr/>
                    </p:nvPicPr>
                    <p:blipFill>
                      <a:blip r:embed="rId23"/>
                      <a:srcRect/>
                      <a:stretch>
                        <a:fillRect/>
                      </a:stretch>
                    </p:blipFill>
                    <p:spPr bwMode="auto">
                      <a:xfrm>
                        <a:off x="8801844" y="1563619"/>
                        <a:ext cx="230188" cy="303213"/>
                      </a:xfrm>
                      <a:prstGeom prst="rect">
                        <a:avLst/>
                      </a:prstGeom>
                      <a:noFill/>
                      <a:ln>
                        <a:noFill/>
                      </a:ln>
                      <a:effectLst/>
                    </p:spPr>
                  </p:pic>
                </p:oleObj>
              </mc:Fallback>
            </mc:AlternateContent>
          </a:graphicData>
        </a:graphic>
      </p:graphicFrame>
      <p:cxnSp>
        <p:nvCxnSpPr>
          <p:cNvPr id="3" name="Straight Arrow Connector 2"/>
          <p:cNvCxnSpPr/>
          <p:nvPr/>
        </p:nvCxnSpPr>
        <p:spPr>
          <a:xfrm flipV="1">
            <a:off x="8754092" y="1421815"/>
            <a:ext cx="0" cy="598211"/>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5772768" y="1043339"/>
            <a:ext cx="578191" cy="210458"/>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9" name="Object 5"/>
          <p:cNvGraphicFramePr>
            <a:graphicFrameLocks noChangeAspect="1"/>
          </p:cNvGraphicFramePr>
          <p:nvPr>
            <p:extLst>
              <p:ext uri="{D42A27DB-BD31-4B8C-83A1-F6EECF244321}">
                <p14:modId xmlns:p14="http://schemas.microsoft.com/office/powerpoint/2010/main" val="2804637051"/>
              </p:ext>
            </p:extLst>
          </p:nvPr>
        </p:nvGraphicFramePr>
        <p:xfrm>
          <a:off x="5898180" y="799318"/>
          <a:ext cx="230188" cy="303213"/>
        </p:xfrm>
        <a:graphic>
          <a:graphicData uri="http://schemas.openxmlformats.org/presentationml/2006/ole">
            <mc:AlternateContent xmlns:mc="http://schemas.openxmlformats.org/markup-compatibility/2006">
              <mc:Choice xmlns:v="urn:schemas-microsoft-com:vml" Requires="v">
                <p:oleObj spid="_x0000_s1869329" name="Equation" r:id="rId24" imgW="127000" imgH="165100" progId="Equation.DSMT4">
                  <p:embed/>
                </p:oleObj>
              </mc:Choice>
              <mc:Fallback>
                <p:oleObj name="Equation" r:id="rId24" imgW="127000" imgH="165100" progId="Equation.DSMT4">
                  <p:embed/>
                  <p:pic>
                    <p:nvPicPr>
                      <p:cNvPr id="0" name=""/>
                      <p:cNvPicPr>
                        <a:picLocks noChangeAspect="1" noChangeArrowheads="1"/>
                      </p:cNvPicPr>
                      <p:nvPr/>
                    </p:nvPicPr>
                    <p:blipFill>
                      <a:blip r:embed="rId23"/>
                      <a:srcRect/>
                      <a:stretch>
                        <a:fillRect/>
                      </a:stretch>
                    </p:blipFill>
                    <p:spPr bwMode="auto">
                      <a:xfrm>
                        <a:off x="5898180" y="799318"/>
                        <a:ext cx="230188" cy="303213"/>
                      </a:xfrm>
                      <a:prstGeom prst="rect">
                        <a:avLst/>
                      </a:prstGeom>
                      <a:noFill/>
                      <a:ln>
                        <a:noFill/>
                      </a:ln>
                      <a:effectLst/>
                    </p:spPr>
                  </p:pic>
                </p:oleObj>
              </mc:Fallback>
            </mc:AlternateContent>
          </a:graphicData>
        </a:graphic>
      </p:graphicFrame>
      <p:graphicFrame>
        <p:nvGraphicFramePr>
          <p:cNvPr id="38" name="Object 3"/>
          <p:cNvGraphicFramePr>
            <a:graphicFrameLocks noChangeAspect="1"/>
          </p:cNvGraphicFramePr>
          <p:nvPr>
            <p:extLst>
              <p:ext uri="{D42A27DB-BD31-4B8C-83A1-F6EECF244321}">
                <p14:modId xmlns:p14="http://schemas.microsoft.com/office/powerpoint/2010/main" val="1245399576"/>
              </p:ext>
            </p:extLst>
          </p:nvPr>
        </p:nvGraphicFramePr>
        <p:xfrm>
          <a:off x="5902643" y="2020457"/>
          <a:ext cx="223520" cy="314325"/>
        </p:xfrm>
        <a:graphic>
          <a:graphicData uri="http://schemas.openxmlformats.org/presentationml/2006/ole">
            <mc:AlternateContent xmlns:mc="http://schemas.openxmlformats.org/markup-compatibility/2006">
              <mc:Choice xmlns:v="urn:schemas-microsoft-com:vml" Requires="v">
                <p:oleObj spid="_x0000_s1869330" name="Equation" r:id="rId25" imgW="127000" imgH="177800" progId="Equation.DSMT4">
                  <p:embed/>
                </p:oleObj>
              </mc:Choice>
              <mc:Fallback>
                <p:oleObj name="Equation" r:id="rId25" imgW="127000" imgH="1778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902643" y="2020457"/>
                        <a:ext cx="223520" cy="3143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0444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par>
                                <p:cTn id="8" presetID="9"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dissolve">
                                      <p:cBhvr>
                                        <p:cTn id="13" dur="500"/>
                                        <p:tgtEl>
                                          <p:spTgt spid="35"/>
                                        </p:tgtEl>
                                      </p:cBhvr>
                                    </p:animEffect>
                                  </p:childTnLst>
                                </p:cTn>
                              </p:par>
                              <p:par>
                                <p:cTn id="14" presetID="9"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ssolve">
                                      <p:cBhvr>
                                        <p:cTn id="16" dur="500"/>
                                        <p:tgtEl>
                                          <p:spTgt spid="3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dissolve">
                                      <p:cBhvr>
                                        <p:cTn id="19" dur="500"/>
                                        <p:tgtEl>
                                          <p:spTgt spid="3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1" grpId="0"/>
      <p:bldP spid="3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78.)</a:t>
            </a:r>
          </a:p>
        </p:txBody>
      </p:sp>
      <p:sp>
        <p:nvSpPr>
          <p:cNvPr id="34" name="Text Box 180"/>
          <p:cNvSpPr txBox="1">
            <a:spLocks/>
          </p:cNvSpPr>
          <p:nvPr/>
        </p:nvSpPr>
        <p:spPr bwMode="auto">
          <a:xfrm>
            <a:off x="542622" y="1882288"/>
            <a:ext cx="4282414"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Assuming</a:t>
            </a:r>
            <a:r>
              <a:rPr lang="en-US" sz="2000" dirty="0">
                <a:solidFill>
                  <a:schemeClr val="tx1"/>
                </a:solidFill>
                <a:latin typeface="Times New Roman"/>
                <a:cs typeface="Times New Roman"/>
              </a:rPr>
              <a:t> the zero level for the </a:t>
            </a:r>
            <a:r>
              <a:rPr lang="en-US" sz="2000" dirty="0">
                <a:solidFill>
                  <a:srgbClr val="0000FF"/>
                </a:solidFill>
                <a:latin typeface="Times New Roman"/>
                <a:cs typeface="Times New Roman"/>
              </a:rPr>
              <a:t>hanging mass </a:t>
            </a:r>
            <a:r>
              <a:rPr lang="en-US" sz="2000" dirty="0">
                <a:solidFill>
                  <a:schemeClr val="tx1"/>
                </a:solidFill>
                <a:latin typeface="Times New Roman"/>
                <a:cs typeface="Times New Roman"/>
              </a:rPr>
              <a:t>is where it </a:t>
            </a:r>
            <a:r>
              <a:rPr lang="en-US" sz="2000" dirty="0">
                <a:solidFill>
                  <a:srgbClr val="0000FF"/>
                </a:solidFill>
                <a:latin typeface="Times New Roman"/>
                <a:cs typeface="Times New Roman"/>
              </a:rPr>
              <a:t>starts out</a:t>
            </a:r>
            <a:r>
              <a:rPr lang="en-US" sz="2000" dirty="0">
                <a:solidFill>
                  <a:schemeClr val="tx1"/>
                </a:solidFill>
                <a:latin typeface="Times New Roman"/>
                <a:cs typeface="Times New Roman"/>
              </a:rPr>
              <a:t>, and the zero level for the </a:t>
            </a:r>
            <a:r>
              <a:rPr lang="en-US" sz="2000" dirty="0">
                <a:solidFill>
                  <a:srgbClr val="FF0000"/>
                </a:solidFill>
                <a:latin typeface="Times New Roman"/>
                <a:cs typeface="Times New Roman"/>
              </a:rPr>
              <a:t>block </a:t>
            </a:r>
            <a:r>
              <a:rPr lang="en-US" sz="2000" dirty="0">
                <a:solidFill>
                  <a:schemeClr val="tx1"/>
                </a:solidFill>
                <a:latin typeface="Times New Roman"/>
                <a:cs typeface="Times New Roman"/>
              </a:rPr>
              <a:t>is where it </a:t>
            </a:r>
            <a:r>
              <a:rPr lang="en-US" sz="2000" dirty="0">
                <a:solidFill>
                  <a:srgbClr val="FF0000"/>
                </a:solidFill>
                <a:latin typeface="Times New Roman"/>
                <a:cs typeface="Times New Roman"/>
              </a:rPr>
              <a:t>ends up</a:t>
            </a:r>
            <a:r>
              <a:rPr lang="en-US" sz="2000" dirty="0">
                <a:solidFill>
                  <a:schemeClr val="tx1"/>
                </a:solidFill>
                <a:latin typeface="Times New Roman"/>
                <a:cs typeface="Times New Roman"/>
              </a:rPr>
              <a:t>, we can write:</a:t>
            </a:r>
            <a:endParaRPr lang="en-US" sz="1600" dirty="0">
              <a:latin typeface="Times New Roman"/>
              <a:cs typeface="Times New Roman"/>
            </a:endParaRPr>
          </a:p>
        </p:txBody>
      </p:sp>
      <p:graphicFrame>
        <p:nvGraphicFramePr>
          <p:cNvPr id="37" name="Object 2"/>
          <p:cNvGraphicFramePr>
            <a:graphicFrameLocks noChangeAspect="1"/>
          </p:cNvGraphicFramePr>
          <p:nvPr>
            <p:extLst>
              <p:ext uri="{D42A27DB-BD31-4B8C-83A1-F6EECF244321}">
                <p14:modId xmlns:p14="http://schemas.microsoft.com/office/powerpoint/2010/main" val="1208968881"/>
              </p:ext>
            </p:extLst>
          </p:nvPr>
        </p:nvGraphicFramePr>
        <p:xfrm>
          <a:off x="542622" y="308701"/>
          <a:ext cx="4306888" cy="685800"/>
        </p:xfrm>
        <a:graphic>
          <a:graphicData uri="http://schemas.openxmlformats.org/presentationml/2006/ole">
            <mc:AlternateContent xmlns:mc="http://schemas.openxmlformats.org/markup-compatibility/2006">
              <mc:Choice xmlns:v="urn:schemas-microsoft-com:vml" Requires="v">
                <p:oleObj spid="_x0000_s2179335" name="Equation" r:id="rId4" imgW="2476500" imgH="393700" progId="Equation.DSMT4">
                  <p:embed/>
                </p:oleObj>
              </mc:Choice>
              <mc:Fallback>
                <p:oleObj name="Equation" r:id="rId4" imgW="2476500" imgH="393700" progId="Equation.DSMT4">
                  <p:embed/>
                  <p:pic>
                    <p:nvPicPr>
                      <p:cNvPr id="0" name=""/>
                      <p:cNvPicPr>
                        <a:picLocks noChangeAspect="1" noChangeArrowheads="1"/>
                      </p:cNvPicPr>
                      <p:nvPr/>
                    </p:nvPicPr>
                    <p:blipFill>
                      <a:blip r:embed="rId5"/>
                      <a:srcRect/>
                      <a:stretch>
                        <a:fillRect/>
                      </a:stretch>
                    </p:blipFill>
                    <p:spPr bwMode="auto">
                      <a:xfrm>
                        <a:off x="542622" y="308701"/>
                        <a:ext cx="4306888"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 name="Rectangle 14"/>
          <p:cNvSpPr>
            <a:spLocks/>
          </p:cNvSpPr>
          <p:nvPr/>
        </p:nvSpPr>
        <p:spPr bwMode="auto">
          <a:xfrm>
            <a:off x="7762266" y="1293382"/>
            <a:ext cx="73025" cy="1041400"/>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50" name="Rectangle 9"/>
          <p:cNvSpPr>
            <a:spLocks/>
          </p:cNvSpPr>
          <p:nvPr/>
        </p:nvSpPr>
        <p:spPr bwMode="auto">
          <a:xfrm rot="20376940">
            <a:off x="4945680" y="1668032"/>
            <a:ext cx="3119438" cy="147638"/>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62" name="Arc 11"/>
          <p:cNvSpPr>
            <a:spLocks/>
          </p:cNvSpPr>
          <p:nvPr/>
        </p:nvSpPr>
        <p:spPr bwMode="auto">
          <a:xfrm>
            <a:off x="5750543" y="2118882"/>
            <a:ext cx="147637" cy="215900"/>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 name="Line 13"/>
          <p:cNvSpPr>
            <a:spLocks noChangeShapeType="1"/>
          </p:cNvSpPr>
          <p:nvPr/>
        </p:nvSpPr>
        <p:spPr bwMode="auto">
          <a:xfrm>
            <a:off x="4932980" y="2342720"/>
            <a:ext cx="34925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 name="Line 16"/>
          <p:cNvSpPr>
            <a:spLocks noChangeShapeType="1"/>
          </p:cNvSpPr>
          <p:nvPr/>
        </p:nvSpPr>
        <p:spPr bwMode="auto">
          <a:xfrm>
            <a:off x="8490213" y="994501"/>
            <a:ext cx="0" cy="9620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 name="Rectangle 18"/>
          <p:cNvSpPr>
            <a:spLocks/>
          </p:cNvSpPr>
          <p:nvPr/>
        </p:nvSpPr>
        <p:spPr bwMode="auto">
          <a:xfrm>
            <a:off x="8354043" y="1907314"/>
            <a:ext cx="295275" cy="298450"/>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66" name="Rectangle 19"/>
          <p:cNvSpPr>
            <a:spLocks/>
          </p:cNvSpPr>
          <p:nvPr/>
        </p:nvSpPr>
        <p:spPr bwMode="auto">
          <a:xfrm rot="20387622">
            <a:off x="6462239" y="855616"/>
            <a:ext cx="926497" cy="628406"/>
          </a:xfrm>
          <a:prstGeom prst="rect">
            <a:avLst/>
          </a:prstGeom>
          <a:solidFill>
            <a:srgbClr val="FFFF00"/>
          </a:solidFill>
          <a:ln w="25400">
            <a:solidFill>
              <a:srgbClr val="000000"/>
            </a:solidFill>
            <a:miter lim="800000"/>
            <a:headEnd/>
            <a:tailEnd/>
          </a:ln>
        </p:spPr>
        <p:txBody>
          <a:bodyPr wrap="none" anchor="ctr"/>
          <a:lstStyle/>
          <a:p>
            <a:endParaRPr lang="en-US"/>
          </a:p>
        </p:txBody>
      </p:sp>
      <p:sp>
        <p:nvSpPr>
          <p:cNvPr id="68" name="Line 20"/>
          <p:cNvSpPr>
            <a:spLocks noChangeShapeType="1"/>
          </p:cNvSpPr>
          <p:nvPr/>
        </p:nvSpPr>
        <p:spPr bwMode="auto">
          <a:xfrm flipH="1">
            <a:off x="7375401" y="746124"/>
            <a:ext cx="762124" cy="26568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9" name="Object 5"/>
          <p:cNvGraphicFramePr>
            <a:graphicFrameLocks noChangeAspect="1"/>
          </p:cNvGraphicFramePr>
          <p:nvPr>
            <p:extLst>
              <p:ext uri="{D42A27DB-BD31-4B8C-83A1-F6EECF244321}">
                <p14:modId xmlns:p14="http://schemas.microsoft.com/office/powerpoint/2010/main" val="2790962154"/>
              </p:ext>
            </p:extLst>
          </p:nvPr>
        </p:nvGraphicFramePr>
        <p:xfrm>
          <a:off x="6638151" y="454025"/>
          <a:ext cx="369691" cy="372248"/>
        </p:xfrm>
        <a:graphic>
          <a:graphicData uri="http://schemas.openxmlformats.org/presentationml/2006/ole">
            <mc:AlternateContent xmlns:mc="http://schemas.openxmlformats.org/markup-compatibility/2006">
              <mc:Choice xmlns:v="urn:schemas-microsoft-com:vml" Requires="v">
                <p:oleObj spid="_x0000_s2179336" name="Equation" r:id="rId6" imgW="203200" imgH="203200" progId="Equation.DSMT4">
                  <p:embed/>
                </p:oleObj>
              </mc:Choice>
              <mc:Fallback>
                <p:oleObj name="Equation" r:id="rId6" imgW="203200" imgH="203200" progId="Equation.DSMT4">
                  <p:embed/>
                  <p:pic>
                    <p:nvPicPr>
                      <p:cNvPr id="0" name=""/>
                      <p:cNvPicPr>
                        <a:picLocks noChangeAspect="1" noChangeArrowheads="1"/>
                      </p:cNvPicPr>
                      <p:nvPr/>
                    </p:nvPicPr>
                    <p:blipFill>
                      <a:blip r:embed="rId7"/>
                      <a:srcRect/>
                      <a:stretch>
                        <a:fillRect/>
                      </a:stretch>
                    </p:blipFill>
                    <p:spPr bwMode="auto">
                      <a:xfrm>
                        <a:off x="6638151" y="454025"/>
                        <a:ext cx="369691" cy="372248"/>
                      </a:xfrm>
                      <a:prstGeom prst="rect">
                        <a:avLst/>
                      </a:prstGeom>
                      <a:noFill/>
                      <a:ln>
                        <a:noFill/>
                      </a:ln>
                      <a:effectLst/>
                    </p:spPr>
                  </p:pic>
                </p:oleObj>
              </mc:Fallback>
            </mc:AlternateContent>
          </a:graphicData>
        </a:graphic>
      </p:graphicFrame>
      <p:grpSp>
        <p:nvGrpSpPr>
          <p:cNvPr id="70" name="Group 69"/>
          <p:cNvGrpSpPr/>
          <p:nvPr/>
        </p:nvGrpSpPr>
        <p:grpSpPr>
          <a:xfrm rot="610354">
            <a:off x="7850348" y="697982"/>
            <a:ext cx="641036" cy="641036"/>
            <a:chOff x="7565055" y="361520"/>
            <a:chExt cx="1041400" cy="1041400"/>
          </a:xfrm>
        </p:grpSpPr>
        <p:sp>
          <p:nvSpPr>
            <p:cNvPr id="73" name="Oval 12"/>
            <p:cNvSpPr>
              <a:spLocks/>
            </p:cNvSpPr>
            <p:nvPr/>
          </p:nvSpPr>
          <p:spPr bwMode="auto">
            <a:xfrm>
              <a:off x="7714280" y="361520"/>
              <a:ext cx="892175" cy="892175"/>
            </a:xfrm>
            <a:prstGeom prst="ellipse">
              <a:avLst/>
            </a:prstGeom>
            <a:solidFill>
              <a:srgbClr val="FF151E"/>
            </a:solidFill>
            <a:ln w="25400">
              <a:solidFill>
                <a:srgbClr val="000000"/>
              </a:solidFill>
              <a:round/>
              <a:headEnd/>
              <a:tailEnd/>
            </a:ln>
          </p:spPr>
          <p:txBody>
            <a:bodyPr wrap="none" anchor="ctr"/>
            <a:lstStyle/>
            <a:p>
              <a:endParaRPr lang="en-US"/>
            </a:p>
          </p:txBody>
        </p:sp>
        <p:sp>
          <p:nvSpPr>
            <p:cNvPr id="74" name="Freeform 22"/>
            <p:cNvSpPr>
              <a:spLocks/>
            </p:cNvSpPr>
            <p:nvPr/>
          </p:nvSpPr>
          <p:spPr bwMode="auto">
            <a:xfrm>
              <a:off x="7565055" y="658382"/>
              <a:ext cx="744538" cy="744538"/>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75" name="AutoShape 23"/>
            <p:cNvSpPr>
              <a:spLocks/>
            </p:cNvSpPr>
            <p:nvPr/>
          </p:nvSpPr>
          <p:spPr bwMode="auto">
            <a:xfrm>
              <a:off x="8085755" y="732995"/>
              <a:ext cx="149225" cy="149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pSp>
      <p:graphicFrame>
        <p:nvGraphicFramePr>
          <p:cNvPr id="71" name="Object 5"/>
          <p:cNvGraphicFramePr>
            <a:graphicFrameLocks noChangeAspect="1"/>
          </p:cNvGraphicFramePr>
          <p:nvPr>
            <p:extLst>
              <p:ext uri="{D42A27DB-BD31-4B8C-83A1-F6EECF244321}">
                <p14:modId xmlns:p14="http://schemas.microsoft.com/office/powerpoint/2010/main" val="2273646543"/>
              </p:ext>
            </p:extLst>
          </p:nvPr>
        </p:nvGraphicFramePr>
        <p:xfrm>
          <a:off x="7565055" y="327024"/>
          <a:ext cx="414338" cy="419100"/>
        </p:xfrm>
        <a:graphic>
          <a:graphicData uri="http://schemas.openxmlformats.org/presentationml/2006/ole">
            <mc:AlternateContent xmlns:mc="http://schemas.openxmlformats.org/markup-compatibility/2006">
              <mc:Choice xmlns:v="urn:schemas-microsoft-com:vml" Requires="v">
                <p:oleObj spid="_x0000_s2179337" name="Equation" r:id="rId8" imgW="228600" imgH="228600" progId="Equation.DSMT4">
                  <p:embed/>
                </p:oleObj>
              </mc:Choice>
              <mc:Fallback>
                <p:oleObj name="Equation" r:id="rId8" imgW="228600" imgH="228600" progId="Equation.DSMT4">
                  <p:embed/>
                  <p:pic>
                    <p:nvPicPr>
                      <p:cNvPr id="0" name=""/>
                      <p:cNvPicPr>
                        <a:picLocks noChangeAspect="1" noChangeArrowheads="1"/>
                      </p:cNvPicPr>
                      <p:nvPr/>
                    </p:nvPicPr>
                    <p:blipFill>
                      <a:blip r:embed="rId9"/>
                      <a:srcRect/>
                      <a:stretch>
                        <a:fillRect/>
                      </a:stretch>
                    </p:blipFill>
                    <p:spPr bwMode="auto">
                      <a:xfrm>
                        <a:off x="7565055" y="327024"/>
                        <a:ext cx="414338" cy="419100"/>
                      </a:xfrm>
                      <a:prstGeom prst="rect">
                        <a:avLst/>
                      </a:prstGeom>
                      <a:noFill/>
                      <a:ln>
                        <a:noFill/>
                      </a:ln>
                      <a:effectLst/>
                    </p:spPr>
                  </p:pic>
                </p:oleObj>
              </mc:Fallback>
            </mc:AlternateContent>
          </a:graphicData>
        </a:graphic>
      </p:graphicFrame>
      <p:graphicFrame>
        <p:nvGraphicFramePr>
          <p:cNvPr id="72" name="Object 5"/>
          <p:cNvGraphicFramePr>
            <a:graphicFrameLocks noChangeAspect="1"/>
          </p:cNvGraphicFramePr>
          <p:nvPr>
            <p:extLst>
              <p:ext uri="{D42A27DB-BD31-4B8C-83A1-F6EECF244321}">
                <p14:modId xmlns:p14="http://schemas.microsoft.com/office/powerpoint/2010/main" val="4003738171"/>
              </p:ext>
            </p:extLst>
          </p:nvPr>
        </p:nvGraphicFramePr>
        <p:xfrm>
          <a:off x="7949230" y="1528694"/>
          <a:ext cx="414338" cy="373063"/>
        </p:xfrm>
        <a:graphic>
          <a:graphicData uri="http://schemas.openxmlformats.org/presentationml/2006/ole">
            <mc:AlternateContent xmlns:mc="http://schemas.openxmlformats.org/markup-compatibility/2006">
              <mc:Choice xmlns:v="urn:schemas-microsoft-com:vml" Requires="v">
                <p:oleObj spid="_x0000_s2179338" name="Equation" r:id="rId10" imgW="228600" imgH="203200" progId="Equation.DSMT4">
                  <p:embed/>
                </p:oleObj>
              </mc:Choice>
              <mc:Fallback>
                <p:oleObj name="Equation" r:id="rId10" imgW="228600" imgH="203200" progId="Equation.DSMT4">
                  <p:embed/>
                  <p:pic>
                    <p:nvPicPr>
                      <p:cNvPr id="0" name=""/>
                      <p:cNvPicPr>
                        <a:picLocks noChangeAspect="1" noChangeArrowheads="1"/>
                      </p:cNvPicPr>
                      <p:nvPr/>
                    </p:nvPicPr>
                    <p:blipFill>
                      <a:blip r:embed="rId11"/>
                      <a:srcRect/>
                      <a:stretch>
                        <a:fillRect/>
                      </a:stretch>
                    </p:blipFill>
                    <p:spPr bwMode="auto">
                      <a:xfrm>
                        <a:off x="7949230" y="1528694"/>
                        <a:ext cx="414338" cy="373063"/>
                      </a:xfrm>
                      <a:prstGeom prst="rect">
                        <a:avLst/>
                      </a:prstGeom>
                      <a:noFill/>
                      <a:ln>
                        <a:noFill/>
                      </a:ln>
                      <a:effectLst/>
                    </p:spPr>
                  </p:pic>
                </p:oleObj>
              </mc:Fallback>
            </mc:AlternateContent>
          </a:graphicData>
        </a:graphic>
      </p:graphicFrame>
      <p:graphicFrame>
        <p:nvGraphicFramePr>
          <p:cNvPr id="76" name="Object 5"/>
          <p:cNvGraphicFramePr>
            <a:graphicFrameLocks noChangeAspect="1"/>
          </p:cNvGraphicFramePr>
          <p:nvPr>
            <p:extLst>
              <p:ext uri="{D42A27DB-BD31-4B8C-83A1-F6EECF244321}">
                <p14:modId xmlns:p14="http://schemas.microsoft.com/office/powerpoint/2010/main" val="604760322"/>
              </p:ext>
            </p:extLst>
          </p:nvPr>
        </p:nvGraphicFramePr>
        <p:xfrm>
          <a:off x="8801844" y="1563619"/>
          <a:ext cx="230188" cy="303213"/>
        </p:xfrm>
        <a:graphic>
          <a:graphicData uri="http://schemas.openxmlformats.org/presentationml/2006/ole">
            <mc:AlternateContent xmlns:mc="http://schemas.openxmlformats.org/markup-compatibility/2006">
              <mc:Choice xmlns:v="urn:schemas-microsoft-com:vml" Requires="v">
                <p:oleObj spid="_x0000_s2179339" name="Equation" r:id="rId12" imgW="127000" imgH="165100" progId="Equation.DSMT4">
                  <p:embed/>
                </p:oleObj>
              </mc:Choice>
              <mc:Fallback>
                <p:oleObj name="Equation" r:id="rId12" imgW="127000" imgH="165100" progId="Equation.DSMT4">
                  <p:embed/>
                  <p:pic>
                    <p:nvPicPr>
                      <p:cNvPr id="0" name=""/>
                      <p:cNvPicPr>
                        <a:picLocks noChangeAspect="1" noChangeArrowheads="1"/>
                      </p:cNvPicPr>
                      <p:nvPr/>
                    </p:nvPicPr>
                    <p:blipFill>
                      <a:blip r:embed="rId13"/>
                      <a:srcRect/>
                      <a:stretch>
                        <a:fillRect/>
                      </a:stretch>
                    </p:blipFill>
                    <p:spPr bwMode="auto">
                      <a:xfrm>
                        <a:off x="8801844" y="1563619"/>
                        <a:ext cx="230188" cy="303213"/>
                      </a:xfrm>
                      <a:prstGeom prst="rect">
                        <a:avLst/>
                      </a:prstGeom>
                      <a:noFill/>
                      <a:ln>
                        <a:noFill/>
                      </a:ln>
                      <a:effectLst/>
                    </p:spPr>
                  </p:pic>
                </p:oleObj>
              </mc:Fallback>
            </mc:AlternateContent>
          </a:graphicData>
        </a:graphic>
      </p:graphicFrame>
      <p:cxnSp>
        <p:nvCxnSpPr>
          <p:cNvPr id="77" name="Straight Arrow Connector 76"/>
          <p:cNvCxnSpPr/>
          <p:nvPr/>
        </p:nvCxnSpPr>
        <p:spPr>
          <a:xfrm flipV="1">
            <a:off x="8754092" y="1447215"/>
            <a:ext cx="0" cy="598211"/>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6349055" y="1211357"/>
            <a:ext cx="578191" cy="210458"/>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9" name="Object 5"/>
          <p:cNvGraphicFramePr>
            <a:graphicFrameLocks noChangeAspect="1"/>
          </p:cNvGraphicFramePr>
          <p:nvPr>
            <p:extLst>
              <p:ext uri="{D42A27DB-BD31-4B8C-83A1-F6EECF244321}">
                <p14:modId xmlns:p14="http://schemas.microsoft.com/office/powerpoint/2010/main" val="599711685"/>
              </p:ext>
            </p:extLst>
          </p:nvPr>
        </p:nvGraphicFramePr>
        <p:xfrm>
          <a:off x="6500812" y="966188"/>
          <a:ext cx="230188" cy="303213"/>
        </p:xfrm>
        <a:graphic>
          <a:graphicData uri="http://schemas.openxmlformats.org/presentationml/2006/ole">
            <mc:AlternateContent xmlns:mc="http://schemas.openxmlformats.org/markup-compatibility/2006">
              <mc:Choice xmlns:v="urn:schemas-microsoft-com:vml" Requires="v">
                <p:oleObj spid="_x0000_s2179340" name="Equation" r:id="rId14" imgW="127000" imgH="165100" progId="Equation.DSMT4">
                  <p:embed/>
                </p:oleObj>
              </mc:Choice>
              <mc:Fallback>
                <p:oleObj name="Equation" r:id="rId14" imgW="127000" imgH="165100" progId="Equation.DSMT4">
                  <p:embed/>
                  <p:pic>
                    <p:nvPicPr>
                      <p:cNvPr id="0" name=""/>
                      <p:cNvPicPr>
                        <a:picLocks noChangeAspect="1" noChangeArrowheads="1"/>
                      </p:cNvPicPr>
                      <p:nvPr/>
                    </p:nvPicPr>
                    <p:blipFill>
                      <a:blip r:embed="rId13"/>
                      <a:srcRect/>
                      <a:stretch>
                        <a:fillRect/>
                      </a:stretch>
                    </p:blipFill>
                    <p:spPr bwMode="auto">
                      <a:xfrm>
                        <a:off x="6500812" y="966188"/>
                        <a:ext cx="230188" cy="303213"/>
                      </a:xfrm>
                      <a:prstGeom prst="rect">
                        <a:avLst/>
                      </a:prstGeom>
                      <a:noFill/>
                      <a:ln>
                        <a:noFill/>
                      </a:ln>
                      <a:effectLst/>
                    </p:spPr>
                  </p:pic>
                </p:oleObj>
              </mc:Fallback>
            </mc:AlternateContent>
          </a:graphicData>
        </a:graphic>
      </p:graphicFrame>
      <p:grpSp>
        <p:nvGrpSpPr>
          <p:cNvPr id="2" name="Group 1"/>
          <p:cNvGrpSpPr/>
          <p:nvPr/>
        </p:nvGrpSpPr>
        <p:grpSpPr>
          <a:xfrm>
            <a:off x="721249" y="3841408"/>
            <a:ext cx="7797800" cy="2393950"/>
            <a:chOff x="721249" y="3841408"/>
            <a:chExt cx="7797800" cy="2393950"/>
          </a:xfrm>
        </p:grpSpPr>
        <p:graphicFrame>
          <p:nvGraphicFramePr>
            <p:cNvPr id="84" name="Object 2"/>
            <p:cNvGraphicFramePr>
              <a:graphicFrameLocks noChangeAspect="1"/>
            </p:cNvGraphicFramePr>
            <p:nvPr>
              <p:extLst>
                <p:ext uri="{D42A27DB-BD31-4B8C-83A1-F6EECF244321}">
                  <p14:modId xmlns:p14="http://schemas.microsoft.com/office/powerpoint/2010/main" val="942153509"/>
                </p:ext>
              </p:extLst>
            </p:nvPr>
          </p:nvGraphicFramePr>
          <p:xfrm>
            <a:off x="721249" y="3841408"/>
            <a:ext cx="7797800" cy="2393950"/>
          </p:xfrm>
          <a:graphic>
            <a:graphicData uri="http://schemas.openxmlformats.org/presentationml/2006/ole">
              <mc:AlternateContent xmlns:mc="http://schemas.openxmlformats.org/markup-compatibility/2006">
                <mc:Choice xmlns:v="urn:schemas-microsoft-com:vml" Requires="v">
                  <p:oleObj spid="_x0000_s2179341" name="Equation" r:id="rId15" imgW="4445000" imgH="1460500" progId="Equation.DSMT4">
                    <p:embed/>
                  </p:oleObj>
                </mc:Choice>
                <mc:Fallback>
                  <p:oleObj name="Equation" r:id="rId15" imgW="4445000" imgH="1460500" progId="Equation.DSMT4">
                    <p:embed/>
                    <p:pic>
                      <p:nvPicPr>
                        <p:cNvPr id="0" name=""/>
                        <p:cNvPicPr>
                          <a:picLocks noChangeAspect="1" noChangeArrowheads="1"/>
                        </p:cNvPicPr>
                        <p:nvPr/>
                      </p:nvPicPr>
                      <p:blipFill>
                        <a:blip r:embed="rId16"/>
                        <a:srcRect/>
                        <a:stretch>
                          <a:fillRect/>
                        </a:stretch>
                      </p:blipFill>
                      <p:spPr bwMode="auto">
                        <a:xfrm>
                          <a:off x="721249" y="3841408"/>
                          <a:ext cx="7797800" cy="2393950"/>
                        </a:xfrm>
                        <a:prstGeom prst="rect">
                          <a:avLst/>
                        </a:prstGeom>
                        <a:noFill/>
                        <a:ln>
                          <a:noFill/>
                        </a:ln>
                        <a:effectLst/>
                      </p:spPr>
                    </p:pic>
                  </p:oleObj>
                </mc:Fallback>
              </mc:AlternateContent>
            </a:graphicData>
          </a:graphic>
        </p:graphicFrame>
        <p:cxnSp>
          <p:nvCxnSpPr>
            <p:cNvPr id="86" name="Straight Connector 85"/>
            <p:cNvCxnSpPr/>
            <p:nvPr/>
          </p:nvCxnSpPr>
          <p:spPr>
            <a:xfrm flipV="1">
              <a:off x="6445723" y="5105613"/>
              <a:ext cx="348777" cy="44974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5825391" y="4944243"/>
              <a:ext cx="348777" cy="44974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4" name="Straight Connector 3"/>
          <p:cNvCxnSpPr/>
          <p:nvPr/>
        </p:nvCxnSpPr>
        <p:spPr>
          <a:xfrm>
            <a:off x="6050295" y="1436034"/>
            <a:ext cx="901033" cy="0"/>
          </a:xfrm>
          <a:prstGeom prst="line">
            <a:avLst/>
          </a:pr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8137525" y="2058126"/>
            <a:ext cx="901033" cy="0"/>
          </a:xfrm>
          <a:prstGeom prst="line">
            <a:avLst/>
          </a:pr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89" name="Object 5"/>
          <p:cNvGraphicFramePr>
            <a:graphicFrameLocks noChangeAspect="1"/>
          </p:cNvGraphicFramePr>
          <p:nvPr>
            <p:extLst>
              <p:ext uri="{D42A27DB-BD31-4B8C-83A1-F6EECF244321}">
                <p14:modId xmlns:p14="http://schemas.microsoft.com/office/powerpoint/2010/main" val="1120955971"/>
              </p:ext>
            </p:extLst>
          </p:nvPr>
        </p:nvGraphicFramePr>
        <p:xfrm>
          <a:off x="5476699" y="1289622"/>
          <a:ext cx="547688" cy="298126"/>
        </p:xfrm>
        <a:graphic>
          <a:graphicData uri="http://schemas.openxmlformats.org/presentationml/2006/ole">
            <mc:AlternateContent xmlns:mc="http://schemas.openxmlformats.org/markup-compatibility/2006">
              <mc:Choice xmlns:v="urn:schemas-microsoft-com:vml" Requires="v">
                <p:oleObj spid="_x0000_s2179342" name="Equation" r:id="rId17" imgW="355600" imgH="190500" progId="Equation.DSMT4">
                  <p:embed/>
                </p:oleObj>
              </mc:Choice>
              <mc:Fallback>
                <p:oleObj name="Equation" r:id="rId17" imgW="355600" imgH="190500" progId="Equation.DSMT4">
                  <p:embed/>
                  <p:pic>
                    <p:nvPicPr>
                      <p:cNvPr id="0" name=""/>
                      <p:cNvPicPr>
                        <a:picLocks noChangeAspect="1" noChangeArrowheads="1"/>
                      </p:cNvPicPr>
                      <p:nvPr/>
                    </p:nvPicPr>
                    <p:blipFill>
                      <a:blip r:embed="rId18"/>
                      <a:srcRect/>
                      <a:stretch>
                        <a:fillRect/>
                      </a:stretch>
                    </p:blipFill>
                    <p:spPr bwMode="auto">
                      <a:xfrm>
                        <a:off x="5476699" y="1289622"/>
                        <a:ext cx="547688" cy="298126"/>
                      </a:xfrm>
                      <a:prstGeom prst="rect">
                        <a:avLst/>
                      </a:prstGeom>
                      <a:noFill/>
                      <a:ln>
                        <a:noFill/>
                      </a:ln>
                      <a:effectLst/>
                    </p:spPr>
                  </p:pic>
                </p:oleObj>
              </mc:Fallback>
            </mc:AlternateContent>
          </a:graphicData>
        </a:graphic>
      </p:graphicFrame>
      <p:graphicFrame>
        <p:nvGraphicFramePr>
          <p:cNvPr id="90" name="Object 5"/>
          <p:cNvGraphicFramePr>
            <a:graphicFrameLocks noChangeAspect="1"/>
          </p:cNvGraphicFramePr>
          <p:nvPr>
            <p:extLst>
              <p:ext uri="{D42A27DB-BD31-4B8C-83A1-F6EECF244321}">
                <p14:modId xmlns:p14="http://schemas.microsoft.com/office/powerpoint/2010/main" val="1968514850"/>
              </p:ext>
            </p:extLst>
          </p:nvPr>
        </p:nvGraphicFramePr>
        <p:xfrm>
          <a:off x="7565055" y="1934557"/>
          <a:ext cx="547688" cy="298126"/>
        </p:xfrm>
        <a:graphic>
          <a:graphicData uri="http://schemas.openxmlformats.org/presentationml/2006/ole">
            <mc:AlternateContent xmlns:mc="http://schemas.openxmlformats.org/markup-compatibility/2006">
              <mc:Choice xmlns:v="urn:schemas-microsoft-com:vml" Requires="v">
                <p:oleObj spid="_x0000_s2179343" name="Equation" r:id="rId19" imgW="355600" imgH="190500" progId="Equation.DSMT4">
                  <p:embed/>
                </p:oleObj>
              </mc:Choice>
              <mc:Fallback>
                <p:oleObj name="Equation" r:id="rId19" imgW="355600" imgH="190500" progId="Equation.DSMT4">
                  <p:embed/>
                  <p:pic>
                    <p:nvPicPr>
                      <p:cNvPr id="0" name=""/>
                      <p:cNvPicPr>
                        <a:picLocks noChangeAspect="1" noChangeArrowheads="1"/>
                      </p:cNvPicPr>
                      <p:nvPr/>
                    </p:nvPicPr>
                    <p:blipFill>
                      <a:blip r:embed="rId18"/>
                      <a:srcRect/>
                      <a:stretch>
                        <a:fillRect/>
                      </a:stretch>
                    </p:blipFill>
                    <p:spPr bwMode="auto">
                      <a:xfrm>
                        <a:off x="7565055" y="1934557"/>
                        <a:ext cx="547688" cy="298126"/>
                      </a:xfrm>
                      <a:prstGeom prst="rect">
                        <a:avLst/>
                      </a:prstGeom>
                      <a:noFill/>
                      <a:ln>
                        <a:noFill/>
                      </a:ln>
                      <a:effectLst/>
                    </p:spPr>
                  </p:pic>
                </p:oleObj>
              </mc:Fallback>
            </mc:AlternateContent>
          </a:graphicData>
        </a:graphic>
      </p:graphicFrame>
      <p:graphicFrame>
        <p:nvGraphicFramePr>
          <p:cNvPr id="33" name="Object 3"/>
          <p:cNvGraphicFramePr>
            <a:graphicFrameLocks noChangeAspect="1"/>
          </p:cNvGraphicFramePr>
          <p:nvPr>
            <p:extLst>
              <p:ext uri="{D42A27DB-BD31-4B8C-83A1-F6EECF244321}">
                <p14:modId xmlns:p14="http://schemas.microsoft.com/office/powerpoint/2010/main" val="1245399576"/>
              </p:ext>
            </p:extLst>
          </p:nvPr>
        </p:nvGraphicFramePr>
        <p:xfrm>
          <a:off x="5902643" y="2020457"/>
          <a:ext cx="223520" cy="314325"/>
        </p:xfrm>
        <a:graphic>
          <a:graphicData uri="http://schemas.openxmlformats.org/presentationml/2006/ole">
            <mc:AlternateContent xmlns:mc="http://schemas.openxmlformats.org/markup-compatibility/2006">
              <mc:Choice xmlns:v="urn:schemas-microsoft-com:vml" Requires="v">
                <p:oleObj spid="_x0000_s2179344" name="Equation" r:id="rId20" imgW="127000" imgH="177800" progId="Equation.DSMT4">
                  <p:embed/>
                </p:oleObj>
              </mc:Choice>
              <mc:Fallback>
                <p:oleObj name="Equation" r:id="rId20" imgW="127000" imgH="1778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2643" y="2020457"/>
                        <a:ext cx="223520" cy="314325"/>
                      </a:xfrm>
                      <a:prstGeom prst="rect">
                        <a:avLst/>
                      </a:prstGeom>
                      <a:noFill/>
                      <a:ln>
                        <a:noFill/>
                      </a:ln>
                      <a:effectLst/>
                    </p:spPr>
                  </p:pic>
                </p:oleObj>
              </mc:Fallback>
            </mc:AlternateContent>
          </a:graphicData>
        </a:graphic>
      </p:graphicFrame>
      <p:sp>
        <p:nvSpPr>
          <p:cNvPr id="35" name="Text Box 180"/>
          <p:cNvSpPr txBox="1">
            <a:spLocks/>
          </p:cNvSpPr>
          <p:nvPr/>
        </p:nvSpPr>
        <p:spPr bwMode="auto">
          <a:xfrm>
            <a:off x="264186" y="1157468"/>
            <a:ext cx="4282414"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Where do we </a:t>
            </a:r>
            <a:r>
              <a:rPr lang="en-US" sz="2000" dirty="0">
                <a:solidFill>
                  <a:schemeClr val="tx1"/>
                </a:solidFill>
                <a:latin typeface="Times New Roman"/>
                <a:cs typeface="Times New Roman"/>
              </a:rPr>
              <a:t>define the </a:t>
            </a:r>
            <a:r>
              <a:rPr lang="en-US" sz="2000" i="1" dirty="0">
                <a:solidFill>
                  <a:srgbClr val="0000FF"/>
                </a:solidFill>
                <a:latin typeface="Times New Roman"/>
                <a:cs typeface="Times New Roman"/>
              </a:rPr>
              <a:t>zero potential energy </a:t>
            </a:r>
            <a:r>
              <a:rPr lang="en-US" sz="2000" dirty="0">
                <a:solidFill>
                  <a:schemeClr val="tx1"/>
                </a:solidFill>
                <a:latin typeface="Times New Roman"/>
                <a:cs typeface="Times New Roman"/>
              </a:rPr>
              <a:t>levels?</a:t>
            </a:r>
            <a:endParaRPr lang="en-US" sz="1600" dirty="0">
              <a:latin typeface="Times New Roman"/>
              <a:cs typeface="Times New Roman"/>
            </a:endParaRPr>
          </a:p>
        </p:txBody>
      </p:sp>
    </p:spTree>
    <p:extLst>
      <p:ext uri="{BB962C8B-B14F-4D97-AF65-F5344CB8AC3E}">
        <p14:creationId xmlns:p14="http://schemas.microsoft.com/office/powerpoint/2010/main" val="267961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dissolve">
                                      <p:cBhvr>
                                        <p:cTn id="15" dur="500"/>
                                        <p:tgtEl>
                                          <p:spTgt spid="89"/>
                                        </p:tgtEl>
                                      </p:cBhvr>
                                    </p:animEffect>
                                  </p:childTnLst>
                                </p:cTn>
                              </p:par>
                              <p:par>
                                <p:cTn id="16" presetID="9"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dissolve">
                                      <p:cBhvr>
                                        <p:cTn id="18" dur="500"/>
                                        <p:tgtEl>
                                          <p:spTgt spid="88"/>
                                        </p:tgtEl>
                                      </p:cBhvr>
                                    </p:animEffect>
                                  </p:childTnLst>
                                </p:cTn>
                              </p:par>
                              <p:par>
                                <p:cTn id="19" presetID="9"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dissolve">
                                      <p:cBhvr>
                                        <p:cTn id="21" dur="500"/>
                                        <p:tgtEl>
                                          <p:spTgt spid="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a:extLst>
              <a:ext uri="{FF2B5EF4-FFF2-40B4-BE49-F238E27FC236}">
                <a16:creationId xmlns:a16="http://schemas.microsoft.com/office/drawing/2014/main" id="{FD88A7FA-3E24-5E4E-A3FC-B5449818CE6C}"/>
              </a:ext>
            </a:extLst>
          </p:cNvPr>
          <p:cNvSpPr txBox="1">
            <a:spLocks/>
          </p:cNvSpPr>
          <p:nvPr/>
        </p:nvSpPr>
        <p:spPr bwMode="auto">
          <a:xfrm>
            <a:off x="182880" y="231458"/>
            <a:ext cx="44577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2800" dirty="0">
                <a:solidFill>
                  <a:srgbClr val="FF0000"/>
                </a:solidFill>
                <a:latin typeface="Apple Chancery" panose="03020702040506060504" pitchFamily="66" charset="-79"/>
                <a:cs typeface="Apple Chancery" panose="03020702040506060504" pitchFamily="66" charset="-79"/>
              </a:rPr>
              <a:t>Problem: An arm </a:t>
            </a:r>
            <a:r>
              <a:rPr lang="en-US" altLang="en-US" sz="2000" dirty="0">
                <a:latin typeface="Times New Roman" panose="02020603050405020304" pitchFamily="18" charset="0"/>
                <a:cs typeface="Times New Roman" panose="02020603050405020304" pitchFamily="18" charset="0"/>
              </a:rPr>
              <a:t>of length </a:t>
            </a:r>
            <a:r>
              <a:rPr lang="ja-JP" altLang="en-US" sz="200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L</a:t>
            </a:r>
            <a:r>
              <a:rPr lang="ja-JP" altLang="en-US" sz="200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 is welded to a pulley of radius R. The system is pinned at the pulley</a:t>
            </a:r>
            <a:r>
              <a:rPr lang="en-US"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s center of mass.  A lump is glued to the pulley/arm</a:t>
            </a:r>
            <a:r>
              <a:rPr lang="en-US"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s end whose length is 2R.  The system is initially stationary.  Known:</a:t>
            </a:r>
            <a:endParaRPr lang="en-US" altLang="en-US" sz="2000" dirty="0">
              <a:latin typeface="Times New Roman" panose="02020603050405020304" pitchFamily="18" charset="0"/>
              <a:cs typeface="Times New Roman" panose="02020603050405020304" pitchFamily="18" charset="0"/>
            </a:endParaRPr>
          </a:p>
        </p:txBody>
      </p:sp>
      <p:sp>
        <p:nvSpPr>
          <p:cNvPr id="13314" name="Text Box 26">
            <a:extLst>
              <a:ext uri="{FF2B5EF4-FFF2-40B4-BE49-F238E27FC236}">
                <a16:creationId xmlns:a16="http://schemas.microsoft.com/office/drawing/2014/main" id="{B37997B7-D12E-764E-B365-0995AA2241AD}"/>
              </a:ext>
            </a:extLst>
          </p:cNvPr>
          <p:cNvSpPr txBox="1">
            <a:spLocks/>
          </p:cNvSpPr>
          <p:nvPr/>
        </p:nvSpPr>
        <p:spPr bwMode="auto">
          <a:xfrm>
            <a:off x="8572500" y="6515100"/>
            <a:ext cx="52578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080" dirty="0">
                <a:latin typeface="Times New Roman" panose="02020603050405020304" pitchFamily="18" charset="0"/>
                <a:cs typeface="Times New Roman" panose="02020603050405020304" pitchFamily="18" charset="0"/>
              </a:rPr>
              <a:t>79.)</a:t>
            </a:r>
            <a:endParaRPr lang="en-US" altLang="en-US" sz="2160" dirty="0">
              <a:latin typeface="Times New Roman" panose="02020603050405020304" pitchFamily="18" charset="0"/>
              <a:cs typeface="Times New Roman" panose="02020603050405020304" pitchFamily="18" charset="0"/>
            </a:endParaRPr>
          </a:p>
        </p:txBody>
      </p:sp>
      <p:graphicFrame>
        <p:nvGraphicFramePr>
          <p:cNvPr id="13315" name="Object 2">
            <a:extLst>
              <a:ext uri="{FF2B5EF4-FFF2-40B4-BE49-F238E27FC236}">
                <a16:creationId xmlns:a16="http://schemas.microsoft.com/office/drawing/2014/main" id="{F9689434-800B-1D4C-AD06-E6C4B624E9F7}"/>
              </a:ext>
            </a:extLst>
          </p:cNvPr>
          <p:cNvGraphicFramePr>
            <a:graphicFrameLocks noChangeAspect="1"/>
          </p:cNvGraphicFramePr>
          <p:nvPr>
            <p:extLst>
              <p:ext uri="{D42A27DB-BD31-4B8C-83A1-F6EECF244321}">
                <p14:modId xmlns:p14="http://schemas.microsoft.com/office/powerpoint/2010/main" val="756353293"/>
              </p:ext>
            </p:extLst>
          </p:nvPr>
        </p:nvGraphicFramePr>
        <p:xfrm>
          <a:off x="601663" y="2146300"/>
          <a:ext cx="3990975" cy="620713"/>
        </p:xfrm>
        <a:graphic>
          <a:graphicData uri="http://schemas.openxmlformats.org/presentationml/2006/ole">
            <mc:AlternateContent xmlns:mc="http://schemas.openxmlformats.org/markup-compatibility/2006">
              <mc:Choice xmlns:v="urn:schemas-microsoft-com:vml" Requires="v">
                <p:oleObj spid="_x0000_s2360531" name="Equation" r:id="rId4" imgW="2527300" imgH="393700" progId="Equation.DSMT4">
                  <p:embed/>
                </p:oleObj>
              </mc:Choice>
              <mc:Fallback>
                <p:oleObj name="Equation" r:id="rId4" imgW="2527300" imgH="393700" progId="Equation.DSMT4">
                  <p:embed/>
                  <p:pic>
                    <p:nvPicPr>
                      <p:cNvPr id="13315" name="Object 2">
                        <a:extLst>
                          <a:ext uri="{FF2B5EF4-FFF2-40B4-BE49-F238E27FC236}">
                            <a16:creationId xmlns:a16="http://schemas.microsoft.com/office/drawing/2014/main" id="{F9689434-800B-1D4C-AD06-E6C4B624E9F7}"/>
                          </a:ext>
                        </a:extLst>
                      </p:cNvPr>
                      <p:cNvPicPr>
                        <a:picLocks noChangeAspect="1" noChangeArrowheads="1"/>
                      </p:cNvPicPr>
                      <p:nvPr/>
                    </p:nvPicPr>
                    <p:blipFill>
                      <a:blip r:embed="rId5"/>
                      <a:srcRect/>
                      <a:stretch>
                        <a:fillRect/>
                      </a:stretch>
                    </p:blipFill>
                    <p:spPr bwMode="auto">
                      <a:xfrm>
                        <a:off x="601663" y="2146300"/>
                        <a:ext cx="3990975" cy="620713"/>
                      </a:xfrm>
                      <a:prstGeom prst="rect">
                        <a:avLst/>
                      </a:prstGeom>
                      <a:noFill/>
                      <a:ln>
                        <a:noFill/>
                      </a:ln>
                      <a:effectLst/>
                    </p:spPr>
                  </p:pic>
                </p:oleObj>
              </mc:Fallback>
            </mc:AlternateContent>
          </a:graphicData>
        </a:graphic>
      </p:graphicFrame>
      <p:sp>
        <p:nvSpPr>
          <p:cNvPr id="13316" name="Text Box 30">
            <a:extLst>
              <a:ext uri="{FF2B5EF4-FFF2-40B4-BE49-F238E27FC236}">
                <a16:creationId xmlns:a16="http://schemas.microsoft.com/office/drawing/2014/main" id="{F52DEE55-8929-1C40-8D88-C1DE7BA51426}"/>
              </a:ext>
            </a:extLst>
          </p:cNvPr>
          <p:cNvSpPr txBox="1">
            <a:spLocks/>
          </p:cNvSpPr>
          <p:nvPr/>
        </p:nvSpPr>
        <p:spPr bwMode="auto">
          <a:xfrm>
            <a:off x="167304" y="3512582"/>
            <a:ext cx="382933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2000" dirty="0">
                <a:latin typeface="Times New Roman" panose="02020603050405020304" pitchFamily="18" charset="0"/>
                <a:cs typeface="Times New Roman" panose="02020603050405020304" pitchFamily="18" charset="0"/>
              </a:rPr>
              <a:t>a.) Draw a </a:t>
            </a:r>
            <a:r>
              <a:rPr lang="en-US" altLang="en-US" sz="2000" dirty="0" err="1">
                <a:latin typeface="Times New Roman" panose="02020603050405020304" pitchFamily="18" charset="0"/>
                <a:cs typeface="Times New Roman" panose="02020603050405020304" pitchFamily="18" charset="0"/>
              </a:rPr>
              <a:t>f.b.d</a:t>
            </a:r>
            <a:r>
              <a:rPr lang="en-US" altLang="en-US" sz="2000" dirty="0">
                <a:latin typeface="Times New Roman" panose="02020603050405020304" pitchFamily="18" charset="0"/>
                <a:cs typeface="Times New Roman" panose="02020603050405020304" pitchFamily="18" charset="0"/>
              </a:rPr>
              <a:t>. for the forces acting on the pulley/arm system. (Hint:  Note that as there is only a vertical force initially acting at the pin, and there are 5 of these forces).</a:t>
            </a:r>
          </a:p>
        </p:txBody>
      </p:sp>
      <p:sp>
        <p:nvSpPr>
          <p:cNvPr id="13318" name="Rectangle 60">
            <a:extLst>
              <a:ext uri="{FF2B5EF4-FFF2-40B4-BE49-F238E27FC236}">
                <a16:creationId xmlns:a16="http://schemas.microsoft.com/office/drawing/2014/main" id="{4114D9F9-547C-2043-835D-279E8A11FEE2}"/>
              </a:ext>
            </a:extLst>
          </p:cNvPr>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13319" name="Oval 4">
            <a:extLst>
              <a:ext uri="{FF2B5EF4-FFF2-40B4-BE49-F238E27FC236}">
                <a16:creationId xmlns:a16="http://schemas.microsoft.com/office/drawing/2014/main" id="{64456443-A3AD-C94C-A7B2-EE56A138F182}"/>
              </a:ext>
            </a:extLst>
          </p:cNvPr>
          <p:cNvSpPr>
            <a:spLocks/>
          </p:cNvSpPr>
          <p:nvPr/>
        </p:nvSpPr>
        <p:spPr bwMode="auto">
          <a:xfrm>
            <a:off x="4983480" y="842963"/>
            <a:ext cx="1585913" cy="1587342"/>
          </a:xfrm>
          <a:prstGeom prst="ellipse">
            <a:avLst/>
          </a:prstGeom>
          <a:solidFill>
            <a:srgbClr val="FF151E"/>
          </a:solidFill>
          <a:ln w="25400">
            <a:solidFill>
              <a:srgbClr val="000000"/>
            </a:solidFill>
            <a:round/>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13320" name="Rectangle 7">
            <a:extLst>
              <a:ext uri="{FF2B5EF4-FFF2-40B4-BE49-F238E27FC236}">
                <a16:creationId xmlns:a16="http://schemas.microsoft.com/office/drawing/2014/main" id="{78F98ABE-B7A9-8C4B-B4B1-29688DCAA1A4}"/>
              </a:ext>
            </a:extLst>
          </p:cNvPr>
          <p:cNvSpPr>
            <a:spLocks/>
          </p:cNvSpPr>
          <p:nvPr/>
        </p:nvSpPr>
        <p:spPr bwMode="auto">
          <a:xfrm>
            <a:off x="8572500" y="1261587"/>
            <a:ext cx="167164" cy="167163"/>
          </a:xfrm>
          <a:prstGeom prst="rect">
            <a:avLst/>
          </a:prstGeom>
          <a:solidFill>
            <a:srgbClr val="20FF38"/>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13321" name="Line 9">
            <a:extLst>
              <a:ext uri="{FF2B5EF4-FFF2-40B4-BE49-F238E27FC236}">
                <a16:creationId xmlns:a16="http://schemas.microsoft.com/office/drawing/2014/main" id="{792736DD-CEF8-1643-B216-86F51B1BC3DF}"/>
              </a:ext>
            </a:extLst>
          </p:cNvPr>
          <p:cNvSpPr>
            <a:spLocks noChangeShapeType="1"/>
          </p:cNvSpPr>
          <p:nvPr/>
        </p:nvSpPr>
        <p:spPr bwMode="auto">
          <a:xfrm>
            <a:off x="4983480" y="425768"/>
            <a:ext cx="2923223"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2" name="Line 10">
            <a:extLst>
              <a:ext uri="{FF2B5EF4-FFF2-40B4-BE49-F238E27FC236}">
                <a16:creationId xmlns:a16="http://schemas.microsoft.com/office/drawing/2014/main" id="{660F617A-0299-844F-BC4B-9E555E435E1D}"/>
              </a:ext>
            </a:extLst>
          </p:cNvPr>
          <p:cNvSpPr>
            <a:spLocks noChangeShapeType="1"/>
          </p:cNvSpPr>
          <p:nvPr/>
        </p:nvSpPr>
        <p:spPr bwMode="auto">
          <a:xfrm flipV="1">
            <a:off x="5066348" y="342900"/>
            <a:ext cx="167164"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3" name="Line 11">
            <a:extLst>
              <a:ext uri="{FF2B5EF4-FFF2-40B4-BE49-F238E27FC236}">
                <a16:creationId xmlns:a16="http://schemas.microsoft.com/office/drawing/2014/main" id="{0C2FD1BB-9D1F-7348-A9EC-65CF22A9984C}"/>
              </a:ext>
            </a:extLst>
          </p:cNvPr>
          <p:cNvSpPr>
            <a:spLocks noChangeShapeType="1"/>
          </p:cNvSpPr>
          <p:nvPr/>
        </p:nvSpPr>
        <p:spPr bwMode="auto">
          <a:xfrm flipV="1">
            <a:off x="5316380" y="342900"/>
            <a:ext cx="16716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4" name="Line 12">
            <a:extLst>
              <a:ext uri="{FF2B5EF4-FFF2-40B4-BE49-F238E27FC236}">
                <a16:creationId xmlns:a16="http://schemas.microsoft.com/office/drawing/2014/main" id="{3AD81493-03F7-5C4A-B7B9-1F990F8B39BD}"/>
              </a:ext>
            </a:extLst>
          </p:cNvPr>
          <p:cNvSpPr>
            <a:spLocks noChangeShapeType="1"/>
          </p:cNvSpPr>
          <p:nvPr/>
        </p:nvSpPr>
        <p:spPr bwMode="auto">
          <a:xfrm flipV="1">
            <a:off x="5569268" y="342900"/>
            <a:ext cx="165735"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5" name="Line 13">
            <a:extLst>
              <a:ext uri="{FF2B5EF4-FFF2-40B4-BE49-F238E27FC236}">
                <a16:creationId xmlns:a16="http://schemas.microsoft.com/office/drawing/2014/main" id="{CCA83B33-DE17-BD46-B3D7-1C940D1C2A7F}"/>
              </a:ext>
            </a:extLst>
          </p:cNvPr>
          <p:cNvSpPr>
            <a:spLocks noChangeShapeType="1"/>
          </p:cNvSpPr>
          <p:nvPr/>
        </p:nvSpPr>
        <p:spPr bwMode="auto">
          <a:xfrm flipV="1">
            <a:off x="5819299" y="342900"/>
            <a:ext cx="165735"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6" name="Line 14">
            <a:extLst>
              <a:ext uri="{FF2B5EF4-FFF2-40B4-BE49-F238E27FC236}">
                <a16:creationId xmlns:a16="http://schemas.microsoft.com/office/drawing/2014/main" id="{C4ECE0AE-8DBB-3347-B5EE-D74F4AE54228}"/>
              </a:ext>
            </a:extLst>
          </p:cNvPr>
          <p:cNvSpPr>
            <a:spLocks noChangeShapeType="1"/>
          </p:cNvSpPr>
          <p:nvPr/>
        </p:nvSpPr>
        <p:spPr bwMode="auto">
          <a:xfrm flipV="1">
            <a:off x="6069330" y="342900"/>
            <a:ext cx="165735"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7" name="Line 15">
            <a:extLst>
              <a:ext uri="{FF2B5EF4-FFF2-40B4-BE49-F238E27FC236}">
                <a16:creationId xmlns:a16="http://schemas.microsoft.com/office/drawing/2014/main" id="{6647294E-5850-3F44-980E-CDFD9C160FD5}"/>
              </a:ext>
            </a:extLst>
          </p:cNvPr>
          <p:cNvSpPr>
            <a:spLocks noChangeShapeType="1"/>
          </p:cNvSpPr>
          <p:nvPr/>
        </p:nvSpPr>
        <p:spPr bwMode="auto">
          <a:xfrm flipV="1">
            <a:off x="6319362" y="342900"/>
            <a:ext cx="165735"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8" name="Line 16">
            <a:extLst>
              <a:ext uri="{FF2B5EF4-FFF2-40B4-BE49-F238E27FC236}">
                <a16:creationId xmlns:a16="http://schemas.microsoft.com/office/drawing/2014/main" id="{E6B18D74-AFD1-354F-BEC8-A55371D538BA}"/>
              </a:ext>
            </a:extLst>
          </p:cNvPr>
          <p:cNvSpPr>
            <a:spLocks noChangeShapeType="1"/>
          </p:cNvSpPr>
          <p:nvPr/>
        </p:nvSpPr>
        <p:spPr bwMode="auto">
          <a:xfrm flipV="1">
            <a:off x="6569393" y="342900"/>
            <a:ext cx="16859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9" name="Line 17">
            <a:extLst>
              <a:ext uri="{FF2B5EF4-FFF2-40B4-BE49-F238E27FC236}">
                <a16:creationId xmlns:a16="http://schemas.microsoft.com/office/drawing/2014/main" id="{B09D96B4-D3B7-7A4A-9DBA-56E7DBBA360D}"/>
              </a:ext>
            </a:extLst>
          </p:cNvPr>
          <p:cNvSpPr>
            <a:spLocks noChangeShapeType="1"/>
          </p:cNvSpPr>
          <p:nvPr/>
        </p:nvSpPr>
        <p:spPr bwMode="auto">
          <a:xfrm flipV="1">
            <a:off x="6820853" y="342900"/>
            <a:ext cx="167164"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0" name="Line 18">
            <a:extLst>
              <a:ext uri="{FF2B5EF4-FFF2-40B4-BE49-F238E27FC236}">
                <a16:creationId xmlns:a16="http://schemas.microsoft.com/office/drawing/2014/main" id="{BB8A62B4-10D5-FA41-82FF-FF2168EDCE34}"/>
              </a:ext>
            </a:extLst>
          </p:cNvPr>
          <p:cNvSpPr>
            <a:spLocks noChangeShapeType="1"/>
          </p:cNvSpPr>
          <p:nvPr/>
        </p:nvSpPr>
        <p:spPr bwMode="auto">
          <a:xfrm flipV="1">
            <a:off x="7070885" y="342900"/>
            <a:ext cx="16716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1" name="Line 19">
            <a:extLst>
              <a:ext uri="{FF2B5EF4-FFF2-40B4-BE49-F238E27FC236}">
                <a16:creationId xmlns:a16="http://schemas.microsoft.com/office/drawing/2014/main" id="{789B5EE9-EB06-254D-B0E5-90702C3EE3E4}"/>
              </a:ext>
            </a:extLst>
          </p:cNvPr>
          <p:cNvSpPr>
            <a:spLocks noChangeShapeType="1"/>
          </p:cNvSpPr>
          <p:nvPr/>
        </p:nvSpPr>
        <p:spPr bwMode="auto">
          <a:xfrm flipV="1">
            <a:off x="7320915" y="342900"/>
            <a:ext cx="167164"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2" name="Line 20">
            <a:extLst>
              <a:ext uri="{FF2B5EF4-FFF2-40B4-BE49-F238E27FC236}">
                <a16:creationId xmlns:a16="http://schemas.microsoft.com/office/drawing/2014/main" id="{1FE55B5C-FC84-1A42-A98D-D51686D04A3D}"/>
              </a:ext>
            </a:extLst>
          </p:cNvPr>
          <p:cNvSpPr>
            <a:spLocks noChangeShapeType="1"/>
          </p:cNvSpPr>
          <p:nvPr/>
        </p:nvSpPr>
        <p:spPr bwMode="auto">
          <a:xfrm flipV="1">
            <a:off x="7570947" y="342900"/>
            <a:ext cx="16716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3" name="Line 21">
            <a:extLst>
              <a:ext uri="{FF2B5EF4-FFF2-40B4-BE49-F238E27FC236}">
                <a16:creationId xmlns:a16="http://schemas.microsoft.com/office/drawing/2014/main" id="{883CD5F3-1556-6B43-9C6F-3F146E4F9E51}"/>
              </a:ext>
            </a:extLst>
          </p:cNvPr>
          <p:cNvSpPr>
            <a:spLocks noChangeShapeType="1"/>
          </p:cNvSpPr>
          <p:nvPr/>
        </p:nvSpPr>
        <p:spPr bwMode="auto">
          <a:xfrm flipV="1">
            <a:off x="7820978" y="342900"/>
            <a:ext cx="16859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4" name="AutoShape 22">
            <a:extLst>
              <a:ext uri="{FF2B5EF4-FFF2-40B4-BE49-F238E27FC236}">
                <a16:creationId xmlns:a16="http://schemas.microsoft.com/office/drawing/2014/main" id="{1599EE47-5AE9-CD4F-BD0C-D7721E6A6723}"/>
              </a:ext>
            </a:extLst>
          </p:cNvPr>
          <p:cNvSpPr>
            <a:spLocks/>
          </p:cNvSpPr>
          <p:nvPr/>
        </p:nvSpPr>
        <p:spPr bwMode="auto">
          <a:xfrm rot="5400000">
            <a:off x="5108496" y="633651"/>
            <a:ext cx="1337310" cy="918687"/>
          </a:xfrm>
          <a:prstGeom prst="homePlate">
            <a:avLst>
              <a:gd name="adj" fmla="val 36392"/>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13335" name="Object 3">
            <a:extLst>
              <a:ext uri="{FF2B5EF4-FFF2-40B4-BE49-F238E27FC236}">
                <a16:creationId xmlns:a16="http://schemas.microsoft.com/office/drawing/2014/main" id="{DD8FBCEA-572E-C443-9DBC-2FAC043B70EF}"/>
              </a:ext>
            </a:extLst>
          </p:cNvPr>
          <p:cNvGraphicFramePr>
            <a:graphicFrameLocks noChangeAspect="1"/>
          </p:cNvGraphicFramePr>
          <p:nvPr/>
        </p:nvGraphicFramePr>
        <p:xfrm>
          <a:off x="5560695" y="1870234"/>
          <a:ext cx="542925" cy="540068"/>
        </p:xfrm>
        <a:graphic>
          <a:graphicData uri="http://schemas.openxmlformats.org/presentationml/2006/ole">
            <mc:AlternateContent xmlns:mc="http://schemas.openxmlformats.org/markup-compatibility/2006">
              <mc:Choice xmlns:v="urn:schemas-microsoft-com:vml" Requires="v">
                <p:oleObj spid="_x0000_s2360532" name="Equation" r:id="rId6" imgW="228600" imgH="228600" progId="Equation.DSMT4">
                  <p:embed/>
                </p:oleObj>
              </mc:Choice>
              <mc:Fallback>
                <p:oleObj name="Equation" r:id="rId6" imgW="228600" imgH="228600" progId="Equation.DSMT4">
                  <p:embed/>
                  <p:pic>
                    <p:nvPicPr>
                      <p:cNvPr id="13335" name="Object 3">
                        <a:extLst>
                          <a:ext uri="{FF2B5EF4-FFF2-40B4-BE49-F238E27FC236}">
                            <a16:creationId xmlns:a16="http://schemas.microsoft.com/office/drawing/2014/main" id="{DD8FBCEA-572E-C443-9DBC-2FAC043B7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0695" y="1870234"/>
                        <a:ext cx="542925" cy="540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336" name="Object 4">
            <a:extLst>
              <a:ext uri="{FF2B5EF4-FFF2-40B4-BE49-F238E27FC236}">
                <a16:creationId xmlns:a16="http://schemas.microsoft.com/office/drawing/2014/main" id="{6A2B315E-6FDB-584C-BD99-15809FCE88C3}"/>
              </a:ext>
            </a:extLst>
          </p:cNvPr>
          <p:cNvGraphicFramePr>
            <a:graphicFrameLocks noChangeAspect="1"/>
          </p:cNvGraphicFramePr>
          <p:nvPr>
            <p:extLst>
              <p:ext uri="{D42A27DB-BD31-4B8C-83A1-F6EECF244321}">
                <p14:modId xmlns:p14="http://schemas.microsoft.com/office/powerpoint/2010/main" val="3296413991"/>
              </p:ext>
            </p:extLst>
          </p:nvPr>
        </p:nvGraphicFramePr>
        <p:xfrm>
          <a:off x="8003858" y="868680"/>
          <a:ext cx="538639" cy="475774"/>
        </p:xfrm>
        <a:graphic>
          <a:graphicData uri="http://schemas.openxmlformats.org/presentationml/2006/ole">
            <mc:AlternateContent xmlns:mc="http://schemas.openxmlformats.org/markup-compatibility/2006">
              <mc:Choice xmlns:v="urn:schemas-microsoft-com:vml" Requires="v">
                <p:oleObj spid="_x0000_s2360533" name="Equation" r:id="rId8" imgW="228600" imgH="203200" progId="Equation.DSMT4">
                  <p:embed/>
                </p:oleObj>
              </mc:Choice>
              <mc:Fallback>
                <p:oleObj name="Equation" r:id="rId8" imgW="228600" imgH="203200" progId="Equation.DSMT4">
                  <p:embed/>
                  <p:pic>
                    <p:nvPicPr>
                      <p:cNvPr id="13336" name="Object 4">
                        <a:extLst>
                          <a:ext uri="{FF2B5EF4-FFF2-40B4-BE49-F238E27FC236}">
                            <a16:creationId xmlns:a16="http://schemas.microsoft.com/office/drawing/2014/main" id="{6A2B315E-6FDB-584C-BD99-15809FCE88C3}"/>
                          </a:ext>
                        </a:extLst>
                      </p:cNvPr>
                      <p:cNvPicPr>
                        <a:picLocks noChangeAspect="1" noChangeArrowheads="1"/>
                      </p:cNvPicPr>
                      <p:nvPr/>
                    </p:nvPicPr>
                    <p:blipFill>
                      <a:blip r:embed="rId9"/>
                      <a:srcRect/>
                      <a:stretch>
                        <a:fillRect/>
                      </a:stretch>
                    </p:blipFill>
                    <p:spPr bwMode="auto">
                      <a:xfrm>
                        <a:off x="8003858" y="868680"/>
                        <a:ext cx="538639" cy="475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337" name="Object 5">
            <a:extLst>
              <a:ext uri="{FF2B5EF4-FFF2-40B4-BE49-F238E27FC236}">
                <a16:creationId xmlns:a16="http://schemas.microsoft.com/office/drawing/2014/main" id="{ABBA320B-A1C7-E84D-81F4-A5D19C1AC131}"/>
              </a:ext>
            </a:extLst>
          </p:cNvPr>
          <p:cNvGraphicFramePr>
            <a:graphicFrameLocks noChangeAspect="1"/>
          </p:cNvGraphicFramePr>
          <p:nvPr/>
        </p:nvGraphicFramePr>
        <p:xfrm>
          <a:off x="5985034" y="1674495"/>
          <a:ext cx="312896" cy="314325"/>
        </p:xfrm>
        <a:graphic>
          <a:graphicData uri="http://schemas.openxmlformats.org/presentationml/2006/ole">
            <mc:AlternateContent xmlns:mc="http://schemas.openxmlformats.org/markup-compatibility/2006">
              <mc:Choice xmlns:v="urn:schemas-microsoft-com:vml" Requires="v">
                <p:oleObj spid="_x0000_s2360534" name="Equation" r:id="rId10" imgW="152400" imgH="152400" progId="Equation.DSMT4">
                  <p:embed/>
                </p:oleObj>
              </mc:Choice>
              <mc:Fallback>
                <p:oleObj name="Equation" r:id="rId10" imgW="152400" imgH="152400" progId="Equation.DSMT4">
                  <p:embed/>
                  <p:pic>
                    <p:nvPicPr>
                      <p:cNvPr id="13337" name="Object 5">
                        <a:extLst>
                          <a:ext uri="{FF2B5EF4-FFF2-40B4-BE49-F238E27FC236}">
                            <a16:creationId xmlns:a16="http://schemas.microsoft.com/office/drawing/2014/main" id="{ABBA320B-A1C7-E84D-81F4-A5D19C1AC1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85034" y="1674495"/>
                        <a:ext cx="312896"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38" name="Rectangle 40">
            <a:extLst>
              <a:ext uri="{FF2B5EF4-FFF2-40B4-BE49-F238E27FC236}">
                <a16:creationId xmlns:a16="http://schemas.microsoft.com/office/drawing/2014/main" id="{B0E8AF0D-2CF8-9046-ABB6-624BE177D0D4}"/>
              </a:ext>
            </a:extLst>
          </p:cNvPr>
          <p:cNvSpPr>
            <a:spLocks/>
          </p:cNvSpPr>
          <p:nvPr/>
        </p:nvSpPr>
        <p:spPr bwMode="auto">
          <a:xfrm>
            <a:off x="6569393" y="1428750"/>
            <a:ext cx="2170272" cy="415767"/>
          </a:xfrm>
          <a:prstGeom prst="rect">
            <a:avLst/>
          </a:prstGeom>
          <a:solidFill>
            <a:srgbClr val="FF151E"/>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13339" name="Object 6">
            <a:extLst>
              <a:ext uri="{FF2B5EF4-FFF2-40B4-BE49-F238E27FC236}">
                <a16:creationId xmlns:a16="http://schemas.microsoft.com/office/drawing/2014/main" id="{9701CD6A-4DB5-CC42-AF06-196DCB441CF2}"/>
              </a:ext>
            </a:extLst>
          </p:cNvPr>
          <p:cNvGraphicFramePr>
            <a:graphicFrameLocks noChangeAspect="1"/>
          </p:cNvGraphicFramePr>
          <p:nvPr/>
        </p:nvGraphicFramePr>
        <p:xfrm>
          <a:off x="7392353" y="1340168"/>
          <a:ext cx="538639" cy="504349"/>
        </p:xfrm>
        <a:graphic>
          <a:graphicData uri="http://schemas.openxmlformats.org/presentationml/2006/ole">
            <mc:AlternateContent xmlns:mc="http://schemas.openxmlformats.org/markup-compatibility/2006">
              <mc:Choice xmlns:v="urn:schemas-microsoft-com:vml" Requires="v">
                <p:oleObj spid="_x0000_s2360535" name="Equation" r:id="rId12" imgW="215900" imgH="203200" progId="Equation.DSMT4">
                  <p:embed/>
                </p:oleObj>
              </mc:Choice>
              <mc:Fallback>
                <p:oleObj name="Equation" r:id="rId12" imgW="215900" imgH="203200" progId="Equation.DSMT4">
                  <p:embed/>
                  <p:pic>
                    <p:nvPicPr>
                      <p:cNvPr id="13339" name="Object 6">
                        <a:extLst>
                          <a:ext uri="{FF2B5EF4-FFF2-40B4-BE49-F238E27FC236}">
                            <a16:creationId xmlns:a16="http://schemas.microsoft.com/office/drawing/2014/main" id="{9701CD6A-4DB5-CC42-AF06-196DCB441C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2353" y="1340168"/>
                        <a:ext cx="538639" cy="504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40" name="Line 42">
            <a:extLst>
              <a:ext uri="{FF2B5EF4-FFF2-40B4-BE49-F238E27FC236}">
                <a16:creationId xmlns:a16="http://schemas.microsoft.com/office/drawing/2014/main" id="{2D20D6AE-A6B0-9441-8A0B-5C1E54915349}"/>
              </a:ext>
            </a:extLst>
          </p:cNvPr>
          <p:cNvSpPr>
            <a:spLocks noChangeShapeType="1"/>
          </p:cNvSpPr>
          <p:nvPr/>
        </p:nvSpPr>
        <p:spPr bwMode="auto">
          <a:xfrm>
            <a:off x="5737860" y="1645920"/>
            <a:ext cx="835819" cy="0"/>
          </a:xfrm>
          <a:prstGeom prst="line">
            <a:avLst/>
          </a:prstGeom>
          <a:noFill/>
          <a:ln w="25400">
            <a:solidFill>
              <a:srgbClr val="EBFF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13341" name="Line 43">
            <a:extLst>
              <a:ext uri="{FF2B5EF4-FFF2-40B4-BE49-F238E27FC236}">
                <a16:creationId xmlns:a16="http://schemas.microsoft.com/office/drawing/2014/main" id="{01E7C8BD-04C9-414B-BFF1-D0A90CFB0AE2}"/>
              </a:ext>
            </a:extLst>
          </p:cNvPr>
          <p:cNvSpPr>
            <a:spLocks noChangeShapeType="1"/>
          </p:cNvSpPr>
          <p:nvPr/>
        </p:nvSpPr>
        <p:spPr bwMode="auto">
          <a:xfrm>
            <a:off x="6569393" y="842963"/>
            <a:ext cx="217027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aphicFrame>
        <p:nvGraphicFramePr>
          <p:cNvPr id="13342" name="Object 7">
            <a:extLst>
              <a:ext uri="{FF2B5EF4-FFF2-40B4-BE49-F238E27FC236}">
                <a16:creationId xmlns:a16="http://schemas.microsoft.com/office/drawing/2014/main" id="{72A0CA11-83D9-D04F-ACFA-C319ECADEA7A}"/>
              </a:ext>
            </a:extLst>
          </p:cNvPr>
          <p:cNvGraphicFramePr>
            <a:graphicFrameLocks noChangeAspect="1"/>
          </p:cNvGraphicFramePr>
          <p:nvPr/>
        </p:nvGraphicFramePr>
        <p:xfrm>
          <a:off x="7399497" y="510064"/>
          <a:ext cx="285750" cy="312896"/>
        </p:xfrm>
        <a:graphic>
          <a:graphicData uri="http://schemas.openxmlformats.org/presentationml/2006/ole">
            <mc:AlternateContent xmlns:mc="http://schemas.openxmlformats.org/markup-compatibility/2006">
              <mc:Choice xmlns:v="urn:schemas-microsoft-com:vml" Requires="v">
                <p:oleObj spid="_x0000_s2360536" name="Equation" r:id="rId14" imgW="139700" imgH="152400" progId="Equation.DSMT4">
                  <p:embed/>
                </p:oleObj>
              </mc:Choice>
              <mc:Fallback>
                <p:oleObj name="Equation" r:id="rId14" imgW="139700" imgH="152400" progId="Equation.DSMT4">
                  <p:embed/>
                  <p:pic>
                    <p:nvPicPr>
                      <p:cNvPr id="13342" name="Object 7">
                        <a:extLst>
                          <a:ext uri="{FF2B5EF4-FFF2-40B4-BE49-F238E27FC236}">
                            <a16:creationId xmlns:a16="http://schemas.microsoft.com/office/drawing/2014/main" id="{72A0CA11-83D9-D04F-ACFA-C319ECADEA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9497" y="510064"/>
                        <a:ext cx="285750" cy="3128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43" name="Line 62">
            <a:extLst>
              <a:ext uri="{FF2B5EF4-FFF2-40B4-BE49-F238E27FC236}">
                <a16:creationId xmlns:a16="http://schemas.microsoft.com/office/drawing/2014/main" id="{840C28BD-FDF9-BB40-993E-EF2042742D46}"/>
              </a:ext>
            </a:extLst>
          </p:cNvPr>
          <p:cNvSpPr>
            <a:spLocks noChangeShapeType="1"/>
          </p:cNvSpPr>
          <p:nvPr/>
        </p:nvSpPr>
        <p:spPr bwMode="auto">
          <a:xfrm flipV="1">
            <a:off x="8071009" y="1844517"/>
            <a:ext cx="0" cy="585788"/>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aphicFrame>
        <p:nvGraphicFramePr>
          <p:cNvPr id="13344" name="Object 8">
            <a:extLst>
              <a:ext uri="{FF2B5EF4-FFF2-40B4-BE49-F238E27FC236}">
                <a16:creationId xmlns:a16="http://schemas.microsoft.com/office/drawing/2014/main" id="{7046B9BF-309D-6942-8F5E-5A0E4AA5F0F1}"/>
              </a:ext>
            </a:extLst>
          </p:cNvPr>
          <p:cNvGraphicFramePr>
            <a:graphicFrameLocks noChangeAspect="1"/>
          </p:cNvGraphicFramePr>
          <p:nvPr/>
        </p:nvGraphicFramePr>
        <p:xfrm>
          <a:off x="8156734" y="2097405"/>
          <a:ext cx="661511" cy="440055"/>
        </p:xfrm>
        <a:graphic>
          <a:graphicData uri="http://schemas.openxmlformats.org/presentationml/2006/ole">
            <mc:AlternateContent xmlns:mc="http://schemas.openxmlformats.org/markup-compatibility/2006">
              <mc:Choice xmlns:v="urn:schemas-microsoft-com:vml" Requires="v">
                <p:oleObj spid="_x0000_s2360537" name="Equation" r:id="rId16" imgW="342900" imgH="228600" progId="Equation.DSMT4">
                  <p:embed/>
                </p:oleObj>
              </mc:Choice>
              <mc:Fallback>
                <p:oleObj name="Equation" r:id="rId16" imgW="342900" imgH="228600" progId="Equation.DSMT4">
                  <p:embed/>
                  <p:pic>
                    <p:nvPicPr>
                      <p:cNvPr id="13344" name="Object 8">
                        <a:extLst>
                          <a:ext uri="{FF2B5EF4-FFF2-40B4-BE49-F238E27FC236}">
                            <a16:creationId xmlns:a16="http://schemas.microsoft.com/office/drawing/2014/main" id="{7046B9BF-309D-6942-8F5E-5A0E4AA5F0F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56734" y="2097405"/>
                        <a:ext cx="661511" cy="440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45" name="AutoShape 23">
            <a:extLst>
              <a:ext uri="{FF2B5EF4-FFF2-40B4-BE49-F238E27FC236}">
                <a16:creationId xmlns:a16="http://schemas.microsoft.com/office/drawing/2014/main" id="{0A142701-8E77-434B-9E79-C59E6F532462}"/>
              </a:ext>
            </a:extLst>
          </p:cNvPr>
          <p:cNvSpPr>
            <a:spLocks/>
          </p:cNvSpPr>
          <p:nvPr/>
        </p:nvSpPr>
        <p:spPr bwMode="auto">
          <a:xfrm>
            <a:off x="5735003" y="1594485"/>
            <a:ext cx="84297" cy="8429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40 w 21600"/>
              <a:gd name="T25" fmla="*/ 3240 h 21600"/>
              <a:gd name="T26" fmla="*/ 1836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18"/>
            <a:srcRect/>
            <a:tile tx="0" ty="0" sx="100000" sy="100000" flip="none" algn="tl"/>
          </a:blipFill>
          <a:ln w="25400">
            <a:solidFill>
              <a:srgbClr val="000000"/>
            </a:solidFill>
            <a:round/>
            <a:headEnd/>
            <a:tailEnd/>
          </a:ln>
        </p:spPr>
        <p:txBody>
          <a:bodyPr wrap="none" anchor="ctr"/>
          <a:lstStyle/>
          <a:p>
            <a:endParaRPr lang="en-US" sz="1620"/>
          </a:p>
        </p:txBody>
      </p:sp>
      <p:graphicFrame>
        <p:nvGraphicFramePr>
          <p:cNvPr id="13347" name="Object 9">
            <a:extLst>
              <a:ext uri="{FF2B5EF4-FFF2-40B4-BE49-F238E27FC236}">
                <a16:creationId xmlns:a16="http://schemas.microsoft.com/office/drawing/2014/main" id="{8F71CC1A-A9CB-E04E-90AA-90F71EF11F32}"/>
              </a:ext>
            </a:extLst>
          </p:cNvPr>
          <p:cNvGraphicFramePr>
            <a:graphicFrameLocks noChangeAspect="1"/>
          </p:cNvGraphicFramePr>
          <p:nvPr>
            <p:extLst>
              <p:ext uri="{D42A27DB-BD31-4B8C-83A1-F6EECF244321}">
                <p14:modId xmlns:p14="http://schemas.microsoft.com/office/powerpoint/2010/main" val="2133253061"/>
              </p:ext>
            </p:extLst>
          </p:nvPr>
        </p:nvGraphicFramePr>
        <p:xfrm>
          <a:off x="1546484" y="2618291"/>
          <a:ext cx="2046246" cy="622038"/>
        </p:xfrm>
        <a:graphic>
          <a:graphicData uri="http://schemas.openxmlformats.org/presentationml/2006/ole">
            <mc:AlternateContent xmlns:mc="http://schemas.openxmlformats.org/markup-compatibility/2006">
              <mc:Choice xmlns:v="urn:schemas-microsoft-com:vml" Requires="v">
                <p:oleObj spid="_x0000_s2360538" name="Equation" r:id="rId19" imgW="1295400" imgH="393700" progId="Equation.DSMT4">
                  <p:embed/>
                </p:oleObj>
              </mc:Choice>
              <mc:Fallback>
                <p:oleObj name="Equation" r:id="rId19" imgW="1295400" imgH="393700" progId="Equation.DSMT4">
                  <p:embed/>
                  <p:pic>
                    <p:nvPicPr>
                      <p:cNvPr id="13347" name="Object 9">
                        <a:extLst>
                          <a:ext uri="{FF2B5EF4-FFF2-40B4-BE49-F238E27FC236}">
                            <a16:creationId xmlns:a16="http://schemas.microsoft.com/office/drawing/2014/main" id="{8F71CC1A-A9CB-E04E-90AA-90F71EF11F3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46484" y="2618291"/>
                        <a:ext cx="2046246" cy="622038"/>
                      </a:xfrm>
                      <a:prstGeom prst="rect">
                        <a:avLst/>
                      </a:prstGeom>
                      <a:noFill/>
                      <a:ln>
                        <a:noFill/>
                      </a:ln>
                      <a:effectLst/>
                    </p:spPr>
                  </p:pic>
                </p:oleObj>
              </mc:Fallback>
            </mc:AlternateContent>
          </a:graphicData>
        </a:graphic>
      </p:graphicFrame>
      <p:sp>
        <p:nvSpPr>
          <p:cNvPr id="13349" name="Line 43">
            <a:extLst>
              <a:ext uri="{FF2B5EF4-FFF2-40B4-BE49-F238E27FC236}">
                <a16:creationId xmlns:a16="http://schemas.microsoft.com/office/drawing/2014/main" id="{D1291F47-37ED-3E45-83B5-F1AEE58E82F0}"/>
              </a:ext>
            </a:extLst>
          </p:cNvPr>
          <p:cNvSpPr>
            <a:spLocks noChangeShapeType="1"/>
          </p:cNvSpPr>
          <p:nvPr/>
        </p:nvSpPr>
        <p:spPr bwMode="auto">
          <a:xfrm>
            <a:off x="6560820" y="2125980"/>
            <a:ext cx="144018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aphicFrame>
        <p:nvGraphicFramePr>
          <p:cNvPr id="13350" name="Object 10">
            <a:extLst>
              <a:ext uri="{FF2B5EF4-FFF2-40B4-BE49-F238E27FC236}">
                <a16:creationId xmlns:a16="http://schemas.microsoft.com/office/drawing/2014/main" id="{4E127413-17D1-3D43-9F42-E619B7D893FE}"/>
              </a:ext>
            </a:extLst>
          </p:cNvPr>
          <p:cNvGraphicFramePr>
            <a:graphicFrameLocks noChangeAspect="1"/>
          </p:cNvGraphicFramePr>
          <p:nvPr/>
        </p:nvGraphicFramePr>
        <p:xfrm>
          <a:off x="7078028" y="2125980"/>
          <a:ext cx="378619" cy="561499"/>
        </p:xfrm>
        <a:graphic>
          <a:graphicData uri="http://schemas.openxmlformats.org/presentationml/2006/ole">
            <mc:AlternateContent xmlns:mc="http://schemas.openxmlformats.org/markup-compatibility/2006">
              <mc:Choice xmlns:v="urn:schemas-microsoft-com:vml" Requires="v">
                <p:oleObj spid="_x0000_s2360539" name="Equation" r:id="rId21" imgW="266700" imgH="393700" progId="Equation.DSMT4">
                  <p:embed/>
                </p:oleObj>
              </mc:Choice>
              <mc:Fallback>
                <p:oleObj name="Equation" r:id="rId21" imgW="266700" imgH="393700" progId="Equation.DSMT4">
                  <p:embed/>
                  <p:pic>
                    <p:nvPicPr>
                      <p:cNvPr id="13350" name="Object 10">
                        <a:extLst>
                          <a:ext uri="{FF2B5EF4-FFF2-40B4-BE49-F238E27FC236}">
                            <a16:creationId xmlns:a16="http://schemas.microsoft.com/office/drawing/2014/main" id="{4E127413-17D1-3D43-9F42-E619B7D893F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78028" y="2125980"/>
                        <a:ext cx="378619" cy="561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4" name="Oval 73">
            <a:extLst>
              <a:ext uri="{FF2B5EF4-FFF2-40B4-BE49-F238E27FC236}">
                <a16:creationId xmlns:a16="http://schemas.microsoft.com/office/drawing/2014/main" id="{C3A01197-CE52-6241-839B-5E647CCF8F6C}"/>
              </a:ext>
            </a:extLst>
          </p:cNvPr>
          <p:cNvSpPr>
            <a:spLocks/>
          </p:cNvSpPr>
          <p:nvPr/>
        </p:nvSpPr>
        <p:spPr bwMode="auto">
          <a:xfrm>
            <a:off x="4572000" y="3434522"/>
            <a:ext cx="1582247" cy="1609654"/>
          </a:xfrm>
          <a:prstGeom prst="ellipse">
            <a:avLst/>
          </a:prstGeom>
          <a:solidFill>
            <a:srgbClr val="FF151E"/>
          </a:solidFill>
          <a:ln w="25400">
            <a:solidFill>
              <a:srgbClr val="000000"/>
            </a:solidFill>
            <a:round/>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45" name="AutoShape 89">
            <a:extLst>
              <a:ext uri="{FF2B5EF4-FFF2-40B4-BE49-F238E27FC236}">
                <a16:creationId xmlns:a16="http://schemas.microsoft.com/office/drawing/2014/main" id="{967045D3-D8AB-FD4B-9596-7F6D84F09350}"/>
              </a:ext>
            </a:extLst>
          </p:cNvPr>
          <p:cNvSpPr>
            <a:spLocks/>
          </p:cNvSpPr>
          <p:nvPr/>
        </p:nvSpPr>
        <p:spPr bwMode="auto">
          <a:xfrm>
            <a:off x="5320818" y="4196311"/>
            <a:ext cx="84612" cy="86078"/>
          </a:xfrm>
          <a:custGeom>
            <a:avLst/>
            <a:gdLst>
              <a:gd name="T0" fmla="*/ 1530883815 w 21600"/>
              <a:gd name="T1" fmla="*/ 0 h 21600"/>
              <a:gd name="T2" fmla="*/ 448365501 w 21600"/>
              <a:gd name="T3" fmla="*/ 448365501 h 21600"/>
              <a:gd name="T4" fmla="*/ 0 w 21600"/>
              <a:gd name="T5" fmla="*/ 1530883815 h 21600"/>
              <a:gd name="T6" fmla="*/ 448365501 w 21600"/>
              <a:gd name="T7" fmla="*/ 2147483647 h 21600"/>
              <a:gd name="T8" fmla="*/ 1530883815 w 21600"/>
              <a:gd name="T9" fmla="*/ 2147483647 h 21600"/>
              <a:gd name="T10" fmla="*/ 2147483647 w 21600"/>
              <a:gd name="T11" fmla="*/ 2147483647 h 21600"/>
              <a:gd name="T12" fmla="*/ 2147483647 w 21600"/>
              <a:gd name="T13" fmla="*/ 1530883815 h 21600"/>
              <a:gd name="T14" fmla="*/ 2147483647 w 21600"/>
              <a:gd name="T15" fmla="*/ 44836550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18"/>
            <a:srcRect/>
            <a:tile tx="0" ty="0" sx="100000" sy="100000" flip="none" algn="tl"/>
          </a:blipFill>
          <a:ln w="25400">
            <a:solidFill>
              <a:srgbClr val="000000"/>
            </a:solidFill>
            <a:round/>
            <a:headEnd/>
            <a:tailEnd/>
          </a:ln>
        </p:spPr>
        <p:txBody>
          <a:bodyPr wrap="none" anchor="ctr"/>
          <a:lstStyle/>
          <a:p>
            <a:endParaRPr lang="en-US" sz="1620"/>
          </a:p>
        </p:txBody>
      </p:sp>
      <p:sp>
        <p:nvSpPr>
          <p:cNvPr id="49" name="Rectangle 93">
            <a:extLst>
              <a:ext uri="{FF2B5EF4-FFF2-40B4-BE49-F238E27FC236}">
                <a16:creationId xmlns:a16="http://schemas.microsoft.com/office/drawing/2014/main" id="{E4D74D5D-F39B-D343-954B-726F44774FF7}"/>
              </a:ext>
            </a:extLst>
          </p:cNvPr>
          <p:cNvSpPr>
            <a:spLocks/>
          </p:cNvSpPr>
          <p:nvPr/>
        </p:nvSpPr>
        <p:spPr bwMode="auto">
          <a:xfrm>
            <a:off x="6154247" y="4028459"/>
            <a:ext cx="2163956" cy="421781"/>
          </a:xfrm>
          <a:prstGeom prst="rect">
            <a:avLst/>
          </a:prstGeom>
          <a:solidFill>
            <a:srgbClr val="FF151E"/>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pSp>
        <p:nvGrpSpPr>
          <p:cNvPr id="3" name="Group 2">
            <a:extLst>
              <a:ext uri="{FF2B5EF4-FFF2-40B4-BE49-F238E27FC236}">
                <a16:creationId xmlns:a16="http://schemas.microsoft.com/office/drawing/2014/main" id="{62A3C47C-7EDE-F64D-BB7E-297A81520FC3}"/>
              </a:ext>
            </a:extLst>
          </p:cNvPr>
          <p:cNvGrpSpPr/>
          <p:nvPr/>
        </p:nvGrpSpPr>
        <p:grpSpPr>
          <a:xfrm>
            <a:off x="4572000" y="3133250"/>
            <a:ext cx="4343400" cy="2694234"/>
            <a:chOff x="4572000" y="3133250"/>
            <a:chExt cx="4343400" cy="2694234"/>
          </a:xfrm>
        </p:grpSpPr>
        <p:graphicFrame>
          <p:nvGraphicFramePr>
            <p:cNvPr id="52" name="Object 15">
              <a:extLst>
                <a:ext uri="{FF2B5EF4-FFF2-40B4-BE49-F238E27FC236}">
                  <a16:creationId xmlns:a16="http://schemas.microsoft.com/office/drawing/2014/main" id="{CCBBAC56-4197-EC43-A0E6-E55F790C4094}"/>
                </a:ext>
              </a:extLst>
            </p:cNvPr>
            <p:cNvGraphicFramePr>
              <a:graphicFrameLocks noChangeAspect="1"/>
            </p:cNvGraphicFramePr>
            <p:nvPr>
              <p:extLst>
                <p:ext uri="{D42A27DB-BD31-4B8C-83A1-F6EECF244321}">
                  <p14:modId xmlns:p14="http://schemas.microsoft.com/office/powerpoint/2010/main" val="3860981028"/>
                </p:ext>
              </p:extLst>
            </p:nvPr>
          </p:nvGraphicFramePr>
          <p:xfrm>
            <a:off x="8299450" y="4795838"/>
            <a:ext cx="615950" cy="420687"/>
          </p:xfrm>
          <a:graphic>
            <a:graphicData uri="http://schemas.openxmlformats.org/presentationml/2006/ole">
              <mc:AlternateContent xmlns:mc="http://schemas.openxmlformats.org/markup-compatibility/2006">
                <mc:Choice xmlns:v="urn:schemas-microsoft-com:vml" Requires="v">
                  <p:oleObj spid="_x0000_s2360540" name="Equation" r:id="rId23" imgW="304800" imgH="203200" progId="Equation.DSMT4">
                    <p:embed/>
                  </p:oleObj>
                </mc:Choice>
                <mc:Fallback>
                  <p:oleObj name="Equation" r:id="rId23" imgW="304800" imgH="203200" progId="Equation.DSMT4">
                    <p:embed/>
                    <p:pic>
                      <p:nvPicPr>
                        <p:cNvPr id="21551" name="Object 15">
                          <a:extLst>
                            <a:ext uri="{FF2B5EF4-FFF2-40B4-BE49-F238E27FC236}">
                              <a16:creationId xmlns:a16="http://schemas.microsoft.com/office/drawing/2014/main" id="{9D4005C3-EBD9-4D41-AA64-0F7A45801A87}"/>
                            </a:ext>
                          </a:extLst>
                        </p:cNvPr>
                        <p:cNvPicPr>
                          <a:picLocks noChangeAspect="1" noChangeArrowheads="1"/>
                        </p:cNvPicPr>
                        <p:nvPr/>
                      </p:nvPicPr>
                      <p:blipFill>
                        <a:blip r:embed="rId24"/>
                        <a:srcRect/>
                        <a:stretch>
                          <a:fillRect/>
                        </a:stretch>
                      </p:blipFill>
                      <p:spPr bwMode="auto">
                        <a:xfrm>
                          <a:off x="8299450" y="4795838"/>
                          <a:ext cx="615950" cy="420687"/>
                        </a:xfrm>
                        <a:prstGeom prst="rect">
                          <a:avLst/>
                        </a:prstGeom>
                        <a:noFill/>
                        <a:ln>
                          <a:noFill/>
                        </a:ln>
                        <a:effectLst/>
                      </p:spPr>
                    </p:pic>
                  </p:oleObj>
                </mc:Fallback>
              </mc:AlternateContent>
            </a:graphicData>
          </a:graphic>
        </p:graphicFrame>
        <p:graphicFrame>
          <p:nvGraphicFramePr>
            <p:cNvPr id="46" name="Object 11">
              <a:extLst>
                <a:ext uri="{FF2B5EF4-FFF2-40B4-BE49-F238E27FC236}">
                  <a16:creationId xmlns:a16="http://schemas.microsoft.com/office/drawing/2014/main" id="{11A1CF8A-A423-9744-B23D-4CBDEB5C0B9C}"/>
                </a:ext>
              </a:extLst>
            </p:cNvPr>
            <p:cNvGraphicFramePr>
              <a:graphicFrameLocks noChangeAspect="1"/>
            </p:cNvGraphicFramePr>
            <p:nvPr>
              <p:extLst>
                <p:ext uri="{D42A27DB-BD31-4B8C-83A1-F6EECF244321}">
                  <p14:modId xmlns:p14="http://schemas.microsoft.com/office/powerpoint/2010/main" val="2214438075"/>
                </p:ext>
              </p:extLst>
            </p:nvPr>
          </p:nvGraphicFramePr>
          <p:xfrm>
            <a:off x="4572000" y="5095823"/>
            <a:ext cx="626130" cy="475580"/>
          </p:xfrm>
          <a:graphic>
            <a:graphicData uri="http://schemas.openxmlformats.org/presentationml/2006/ole">
              <mc:AlternateContent xmlns:mc="http://schemas.openxmlformats.org/markup-compatibility/2006">
                <mc:Choice xmlns:v="urn:schemas-microsoft-com:vml" Requires="v">
                  <p:oleObj spid="_x0000_s2360541" name="Equation" r:id="rId25" imgW="304800" imgH="228600" progId="Equation.DSMT4">
                    <p:embed/>
                  </p:oleObj>
                </mc:Choice>
                <mc:Fallback>
                  <p:oleObj name="Equation" r:id="rId25" imgW="304800" imgH="228600" progId="Equation.DSMT4">
                    <p:embed/>
                    <p:pic>
                      <p:nvPicPr>
                        <p:cNvPr id="21545" name="Object 11">
                          <a:extLst>
                            <a:ext uri="{FF2B5EF4-FFF2-40B4-BE49-F238E27FC236}">
                              <a16:creationId xmlns:a16="http://schemas.microsoft.com/office/drawing/2014/main" id="{9A5352B8-4A78-A940-A454-B7B3999506A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72000" y="5095823"/>
                          <a:ext cx="626130" cy="475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8" name="Object 13">
              <a:extLst>
                <a:ext uri="{FF2B5EF4-FFF2-40B4-BE49-F238E27FC236}">
                  <a16:creationId xmlns:a16="http://schemas.microsoft.com/office/drawing/2014/main" id="{669F9323-4008-2646-BC88-387642C6DC77}"/>
                </a:ext>
              </a:extLst>
            </p:cNvPr>
            <p:cNvGraphicFramePr>
              <a:graphicFrameLocks noChangeAspect="1"/>
            </p:cNvGraphicFramePr>
            <p:nvPr>
              <p:extLst>
                <p:ext uri="{D42A27DB-BD31-4B8C-83A1-F6EECF244321}">
                  <p14:modId xmlns:p14="http://schemas.microsoft.com/office/powerpoint/2010/main" val="3292169686"/>
                </p:ext>
              </p:extLst>
            </p:nvPr>
          </p:nvGraphicFramePr>
          <p:xfrm>
            <a:off x="5384277" y="3505519"/>
            <a:ext cx="304604" cy="309880"/>
          </p:xfrm>
          <a:graphic>
            <a:graphicData uri="http://schemas.openxmlformats.org/presentationml/2006/ole">
              <mc:AlternateContent xmlns:mc="http://schemas.openxmlformats.org/markup-compatibility/2006">
                <mc:Choice xmlns:v="urn:schemas-microsoft-com:vml" Requires="v">
                  <p:oleObj spid="_x0000_s2360542" name="Equation" r:id="rId27" imgW="152400" imgH="152400" progId="Equation.DSMT4">
                    <p:embed/>
                  </p:oleObj>
                </mc:Choice>
                <mc:Fallback>
                  <p:oleObj name="Equation" r:id="rId27" imgW="152400" imgH="152400" progId="Equation.DSMT4">
                    <p:embed/>
                    <p:pic>
                      <p:nvPicPr>
                        <p:cNvPr id="21547" name="Object 13">
                          <a:extLst>
                            <a:ext uri="{FF2B5EF4-FFF2-40B4-BE49-F238E27FC236}">
                              <a16:creationId xmlns:a16="http://schemas.microsoft.com/office/drawing/2014/main" id="{F947E8D7-2495-9A46-899E-F47305AE2DD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384277" y="3505519"/>
                          <a:ext cx="304604" cy="309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0" name="Object 14">
              <a:extLst>
                <a:ext uri="{FF2B5EF4-FFF2-40B4-BE49-F238E27FC236}">
                  <a16:creationId xmlns:a16="http://schemas.microsoft.com/office/drawing/2014/main" id="{BD3675E8-ADFA-9045-8772-DC9998CA7B78}"/>
                </a:ext>
              </a:extLst>
            </p:cNvPr>
            <p:cNvGraphicFramePr>
              <a:graphicFrameLocks noChangeAspect="1"/>
            </p:cNvGraphicFramePr>
            <p:nvPr>
              <p:extLst>
                <p:ext uri="{D42A27DB-BD31-4B8C-83A1-F6EECF244321}">
                  <p14:modId xmlns:p14="http://schemas.microsoft.com/office/powerpoint/2010/main" val="3778312148"/>
                </p:ext>
              </p:extLst>
            </p:nvPr>
          </p:nvGraphicFramePr>
          <p:xfrm>
            <a:off x="6511734" y="5405703"/>
            <a:ext cx="624014" cy="421781"/>
          </p:xfrm>
          <a:graphic>
            <a:graphicData uri="http://schemas.openxmlformats.org/presentationml/2006/ole">
              <mc:AlternateContent xmlns:mc="http://schemas.openxmlformats.org/markup-compatibility/2006">
                <mc:Choice xmlns:v="urn:schemas-microsoft-com:vml" Requires="v">
                  <p:oleObj spid="_x0000_s2360543" name="Equation" r:id="rId29" imgW="304800" imgH="203200" progId="Equation.DSMT4">
                    <p:embed/>
                  </p:oleObj>
                </mc:Choice>
                <mc:Fallback>
                  <p:oleObj name="Equation" r:id="rId29" imgW="304800" imgH="203200" progId="Equation.DSMT4">
                    <p:embed/>
                    <p:pic>
                      <p:nvPicPr>
                        <p:cNvPr id="21549" name="Object 14">
                          <a:extLst>
                            <a:ext uri="{FF2B5EF4-FFF2-40B4-BE49-F238E27FC236}">
                              <a16:creationId xmlns:a16="http://schemas.microsoft.com/office/drawing/2014/main" id="{607FD8FD-0233-104B-88CA-D632272D5FB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11734" y="5405703"/>
                          <a:ext cx="624014" cy="421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1" name="Line 98">
              <a:extLst>
                <a:ext uri="{FF2B5EF4-FFF2-40B4-BE49-F238E27FC236}">
                  <a16:creationId xmlns:a16="http://schemas.microsoft.com/office/drawing/2014/main" id="{982B61BC-5354-B340-B204-294B4B6962AD}"/>
                </a:ext>
              </a:extLst>
            </p:cNvPr>
            <p:cNvSpPr>
              <a:spLocks noChangeShapeType="1"/>
            </p:cNvSpPr>
            <p:nvPr/>
          </p:nvSpPr>
          <p:spPr bwMode="auto">
            <a:xfrm flipV="1">
              <a:off x="7651882" y="4450240"/>
              <a:ext cx="0" cy="116205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53" name="Line 102">
              <a:extLst>
                <a:ext uri="{FF2B5EF4-FFF2-40B4-BE49-F238E27FC236}">
                  <a16:creationId xmlns:a16="http://schemas.microsoft.com/office/drawing/2014/main" id="{BAA8456E-3450-8B49-9161-5776F10D2DBF}"/>
                </a:ext>
              </a:extLst>
            </p:cNvPr>
            <p:cNvSpPr>
              <a:spLocks noChangeShapeType="1"/>
            </p:cNvSpPr>
            <p:nvPr/>
          </p:nvSpPr>
          <p:spPr bwMode="auto">
            <a:xfrm>
              <a:off x="8227245" y="4026697"/>
              <a:ext cx="0" cy="123952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54" name="Line 103">
              <a:extLst>
                <a:ext uri="{FF2B5EF4-FFF2-40B4-BE49-F238E27FC236}">
                  <a16:creationId xmlns:a16="http://schemas.microsoft.com/office/drawing/2014/main" id="{37079CFD-DA21-0942-8BEB-9070FFDCC5BF}"/>
                </a:ext>
              </a:extLst>
            </p:cNvPr>
            <p:cNvSpPr>
              <a:spLocks noChangeShapeType="1"/>
            </p:cNvSpPr>
            <p:nvPr/>
          </p:nvSpPr>
          <p:spPr bwMode="auto">
            <a:xfrm>
              <a:off x="7211899" y="4269477"/>
              <a:ext cx="0" cy="123952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55" name="Line 104">
              <a:extLst>
                <a:ext uri="{FF2B5EF4-FFF2-40B4-BE49-F238E27FC236}">
                  <a16:creationId xmlns:a16="http://schemas.microsoft.com/office/drawing/2014/main" id="{6C6380EA-B730-4540-978D-19DA6001BB33}"/>
                </a:ext>
              </a:extLst>
            </p:cNvPr>
            <p:cNvSpPr>
              <a:spLocks noChangeShapeType="1"/>
            </p:cNvSpPr>
            <p:nvPr/>
          </p:nvSpPr>
          <p:spPr bwMode="auto">
            <a:xfrm flipV="1">
              <a:off x="5384277" y="3133250"/>
              <a:ext cx="0" cy="92964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56" name="Line 105">
              <a:extLst>
                <a:ext uri="{FF2B5EF4-FFF2-40B4-BE49-F238E27FC236}">
                  <a16:creationId xmlns:a16="http://schemas.microsoft.com/office/drawing/2014/main" id="{AA1966A5-6C97-7C40-AD27-EA02C9B7AF6C}"/>
                </a:ext>
              </a:extLst>
            </p:cNvPr>
            <p:cNvSpPr>
              <a:spLocks noChangeShapeType="1"/>
            </p:cNvSpPr>
            <p:nvPr/>
          </p:nvSpPr>
          <p:spPr bwMode="auto">
            <a:xfrm>
              <a:off x="5384277" y="4372770"/>
              <a:ext cx="0" cy="123952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pSp>
      <p:sp>
        <p:nvSpPr>
          <p:cNvPr id="57" name="Rectangle 7">
            <a:extLst>
              <a:ext uri="{FF2B5EF4-FFF2-40B4-BE49-F238E27FC236}">
                <a16:creationId xmlns:a16="http://schemas.microsoft.com/office/drawing/2014/main" id="{23D19663-8772-DB46-81BA-3A801BBCEF6B}"/>
              </a:ext>
            </a:extLst>
          </p:cNvPr>
          <p:cNvSpPr>
            <a:spLocks/>
          </p:cNvSpPr>
          <p:nvPr/>
        </p:nvSpPr>
        <p:spPr bwMode="auto">
          <a:xfrm>
            <a:off x="8151039" y="3856064"/>
            <a:ext cx="167164" cy="167164"/>
          </a:xfrm>
          <a:prstGeom prst="rect">
            <a:avLst/>
          </a:prstGeom>
          <a:solidFill>
            <a:srgbClr val="20FF38"/>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61" name="Object 8">
            <a:extLst>
              <a:ext uri="{FF2B5EF4-FFF2-40B4-BE49-F238E27FC236}">
                <a16:creationId xmlns:a16="http://schemas.microsoft.com/office/drawing/2014/main" id="{C29B4A72-8BDF-B847-A123-1B6E67DB007C}"/>
              </a:ext>
            </a:extLst>
          </p:cNvPr>
          <p:cNvGraphicFramePr>
            <a:graphicFrameLocks noChangeAspect="1"/>
          </p:cNvGraphicFramePr>
          <p:nvPr>
            <p:extLst>
              <p:ext uri="{D42A27DB-BD31-4B8C-83A1-F6EECF244321}">
                <p14:modId xmlns:p14="http://schemas.microsoft.com/office/powerpoint/2010/main" val="73566487"/>
              </p:ext>
            </p:extLst>
          </p:nvPr>
        </p:nvGraphicFramePr>
        <p:xfrm>
          <a:off x="7676522" y="5216525"/>
          <a:ext cx="661511" cy="440055"/>
        </p:xfrm>
        <a:graphic>
          <a:graphicData uri="http://schemas.openxmlformats.org/presentationml/2006/ole">
            <mc:AlternateContent xmlns:mc="http://schemas.openxmlformats.org/markup-compatibility/2006">
              <mc:Choice xmlns:v="urn:schemas-microsoft-com:vml" Requires="v">
                <p:oleObj spid="_x0000_s2360544" name="Equation" r:id="rId16" imgW="342900" imgH="228600" progId="Equation.DSMT4">
                  <p:embed/>
                </p:oleObj>
              </mc:Choice>
              <mc:Fallback>
                <p:oleObj name="Equation" r:id="rId16" imgW="342900" imgH="228600" progId="Equation.DSMT4">
                  <p:embed/>
                  <p:pic>
                    <p:nvPicPr>
                      <p:cNvPr id="13344" name="Object 8">
                        <a:extLst>
                          <a:ext uri="{FF2B5EF4-FFF2-40B4-BE49-F238E27FC236}">
                            <a16:creationId xmlns:a16="http://schemas.microsoft.com/office/drawing/2014/main" id="{7046B9BF-309D-6942-8F5E-5A0E4AA5F0F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76522" y="5216525"/>
                        <a:ext cx="661511" cy="440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82495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90036" y="1238899"/>
            <a:ext cx="8625363" cy="51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The relationship                 </a:t>
            </a:r>
            <a:r>
              <a:rPr lang="en-US" sz="2000" dirty="0">
                <a:latin typeface="Times New Roman"/>
                <a:cs typeface="Times New Roman"/>
              </a:rPr>
              <a:t>is really code.  It is telling you three things:</a:t>
            </a:r>
          </a:p>
        </p:txBody>
      </p:sp>
      <p:sp>
        <p:nvSpPr>
          <p:cNvPr id="17409" name="Rectangle 161"/>
          <p:cNvSpPr>
            <a:spLocks/>
          </p:cNvSpPr>
          <p:nvPr/>
        </p:nvSpPr>
        <p:spPr bwMode="auto">
          <a:xfrm>
            <a:off x="3123248" y="4506053"/>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graphicFrame>
        <p:nvGraphicFramePr>
          <p:cNvPr id="17410" name="Object 2"/>
          <p:cNvGraphicFramePr>
            <a:graphicFrameLocks noChangeAspect="1"/>
          </p:cNvGraphicFramePr>
          <p:nvPr>
            <p:extLst>
              <p:ext uri="{D42A27DB-BD31-4B8C-83A1-F6EECF244321}">
                <p14:modId xmlns:p14="http://schemas.microsoft.com/office/powerpoint/2010/main" val="132578197"/>
              </p:ext>
            </p:extLst>
          </p:nvPr>
        </p:nvGraphicFramePr>
        <p:xfrm>
          <a:off x="2864565" y="1265908"/>
          <a:ext cx="1617663" cy="415925"/>
        </p:xfrm>
        <a:graphic>
          <a:graphicData uri="http://schemas.openxmlformats.org/presentationml/2006/ole">
            <mc:AlternateContent xmlns:mc="http://schemas.openxmlformats.org/markup-compatibility/2006">
              <mc:Choice xmlns:v="urn:schemas-microsoft-com:vml" Requires="v">
                <p:oleObj spid="_x0000_s871260" name="Equation" r:id="rId4" imgW="876300" imgH="241300" progId="Equation.DSMT4">
                  <p:embed/>
                </p:oleObj>
              </mc:Choice>
              <mc:Fallback>
                <p:oleObj name="Equation" r:id="rId4" imgW="876300" imgH="241300" progId="Equation.DSMT4">
                  <p:embed/>
                  <p:pic>
                    <p:nvPicPr>
                      <p:cNvPr id="0" name=""/>
                      <p:cNvPicPr>
                        <a:picLocks noChangeAspect="1" noChangeArrowheads="1"/>
                      </p:cNvPicPr>
                      <p:nvPr/>
                    </p:nvPicPr>
                    <p:blipFill>
                      <a:blip r:embed="rId5"/>
                      <a:srcRect/>
                      <a:stretch>
                        <a:fillRect/>
                      </a:stretch>
                    </p:blipFill>
                    <p:spPr bwMode="auto">
                      <a:xfrm>
                        <a:off x="2864565" y="1265908"/>
                        <a:ext cx="1617663" cy="415925"/>
                      </a:xfrm>
                      <a:prstGeom prst="rect">
                        <a:avLst/>
                      </a:prstGeom>
                      <a:noFill/>
                      <a:ln>
                        <a:noFill/>
                      </a:ln>
                      <a:effectLst/>
                    </p:spPr>
                  </p:pic>
                </p:oleObj>
              </mc:Fallback>
            </mc:AlternateContent>
          </a:graphicData>
        </a:graphic>
      </p:graphicFrame>
      <p:graphicFrame>
        <p:nvGraphicFramePr>
          <p:cNvPr id="20657" name="Object 3"/>
          <p:cNvGraphicFramePr>
            <a:graphicFrameLocks noChangeAspect="1"/>
          </p:cNvGraphicFramePr>
          <p:nvPr>
            <p:extLst>
              <p:ext uri="{D42A27DB-BD31-4B8C-83A1-F6EECF244321}">
                <p14:modId xmlns:p14="http://schemas.microsoft.com/office/powerpoint/2010/main" val="1517543423"/>
              </p:ext>
            </p:extLst>
          </p:nvPr>
        </p:nvGraphicFramePr>
        <p:xfrm>
          <a:off x="3311525" y="5201729"/>
          <a:ext cx="1960563" cy="403225"/>
        </p:xfrm>
        <a:graphic>
          <a:graphicData uri="http://schemas.openxmlformats.org/presentationml/2006/ole">
            <mc:AlternateContent xmlns:mc="http://schemas.openxmlformats.org/markup-compatibility/2006">
              <mc:Choice xmlns:v="urn:schemas-microsoft-com:vml" Requires="v">
                <p:oleObj spid="_x0000_s871261" name="Equation" r:id="rId6" imgW="1092200" imgH="241300" progId="Equation.DSMT4">
                  <p:embed/>
                </p:oleObj>
              </mc:Choice>
              <mc:Fallback>
                <p:oleObj name="Equation" r:id="rId6" imgW="1092200" imgH="241300" progId="Equation.DSMT4">
                  <p:embed/>
                  <p:pic>
                    <p:nvPicPr>
                      <p:cNvPr id="0" name=""/>
                      <p:cNvPicPr>
                        <a:picLocks noChangeAspect="1" noChangeArrowheads="1"/>
                      </p:cNvPicPr>
                      <p:nvPr/>
                    </p:nvPicPr>
                    <p:blipFill>
                      <a:blip r:embed="rId7"/>
                      <a:srcRect/>
                      <a:stretch>
                        <a:fillRect/>
                      </a:stretch>
                    </p:blipFill>
                    <p:spPr bwMode="auto">
                      <a:xfrm>
                        <a:off x="3311525" y="5201729"/>
                        <a:ext cx="1960563" cy="403225"/>
                      </a:xfrm>
                      <a:prstGeom prst="rect">
                        <a:avLst/>
                      </a:prstGeom>
                      <a:noFill/>
                      <a:ln>
                        <a:noFill/>
                      </a:ln>
                      <a:effectLst/>
                    </p:spPr>
                  </p:pic>
                </p:oleObj>
              </mc:Fallback>
            </mc:AlternateContent>
          </a:graphicData>
        </a:graphic>
      </p:graphicFrame>
      <p:sp>
        <p:nvSpPr>
          <p:cNvPr id="17412" name="Text Box 179"/>
          <p:cNvSpPr txBox="1">
            <a:spLocks/>
          </p:cNvSpPr>
          <p:nvPr/>
        </p:nvSpPr>
        <p:spPr bwMode="auto">
          <a:xfrm>
            <a:off x="0" y="274320"/>
            <a:ext cx="9144000" cy="74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300" dirty="0">
                <a:solidFill>
                  <a:srgbClr val="FF1215"/>
                </a:solidFill>
                <a:latin typeface="Apple Chancery"/>
                <a:cs typeface="Apple Chancery"/>
              </a:rPr>
              <a:t>Rotational Vectors</a:t>
            </a:r>
            <a:endParaRPr lang="en-US" dirty="0">
              <a:solidFill>
                <a:srgbClr val="FF1215"/>
              </a:solidFill>
              <a:latin typeface="Apple Chancery"/>
              <a:cs typeface="Apple Chancery"/>
            </a:endParaRPr>
          </a:p>
        </p:txBody>
      </p:sp>
      <p:sp>
        <p:nvSpPr>
          <p:cNvPr id="17414" name="Text Box 181"/>
          <p:cNvSpPr txBox="1">
            <a:spLocks/>
          </p:cNvSpPr>
          <p:nvPr/>
        </p:nvSpPr>
        <p:spPr bwMode="auto">
          <a:xfrm>
            <a:off x="290036" y="4685951"/>
            <a:ext cx="871700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You know how to </a:t>
            </a:r>
            <a:r>
              <a:rPr lang="en-US" sz="2000" dirty="0">
                <a:latin typeface="Times New Roman"/>
                <a:cs typeface="Times New Roman"/>
              </a:rPr>
              <a:t>decode the above expression.  The following is also a code.  </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0" name="Text Box 10"/>
          <p:cNvSpPr txBox="1">
            <a:spLocks/>
          </p:cNvSpPr>
          <p:nvPr/>
        </p:nvSpPr>
        <p:spPr bwMode="auto">
          <a:xfrm>
            <a:off x="589599" y="2133850"/>
            <a:ext cx="7785258"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a.) </a:t>
            </a:r>
            <a:r>
              <a:rPr lang="en-US" sz="2000" dirty="0">
                <a:latin typeface="Times New Roman"/>
                <a:cs typeface="Times New Roman"/>
              </a:rPr>
              <a:t>the </a:t>
            </a:r>
            <a:r>
              <a:rPr lang="en-US" sz="2000" dirty="0">
                <a:solidFill>
                  <a:srgbClr val="FF0000"/>
                </a:solidFill>
                <a:latin typeface="Times New Roman"/>
                <a:cs typeface="Times New Roman"/>
              </a:rPr>
              <a:t>magnitude</a:t>
            </a:r>
            <a:r>
              <a:rPr lang="en-US" sz="2000" dirty="0">
                <a:latin typeface="Times New Roman"/>
                <a:cs typeface="Times New Roman"/>
              </a:rPr>
              <a:t> of the velocity (in this case, it’</a:t>
            </a:r>
            <a:r>
              <a:rPr lang="en-US" altLang="ja-JP" sz="2000" dirty="0">
                <a:latin typeface="Times New Roman"/>
                <a:cs typeface="Times New Roman"/>
              </a:rPr>
              <a:t>s 3 m/s); </a:t>
            </a:r>
            <a:endParaRPr lang="en-US" sz="2000" dirty="0">
              <a:latin typeface="Times New Roman"/>
              <a:cs typeface="Times New Roman"/>
            </a:endParaRPr>
          </a:p>
        </p:txBody>
      </p:sp>
      <p:sp>
        <p:nvSpPr>
          <p:cNvPr id="11" name="Text Box 11"/>
          <p:cNvSpPr txBox="1">
            <a:spLocks/>
          </p:cNvSpPr>
          <p:nvPr/>
        </p:nvSpPr>
        <p:spPr bwMode="auto">
          <a:xfrm>
            <a:off x="589599" y="2683443"/>
            <a:ext cx="7785258"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b.) </a:t>
            </a:r>
            <a:r>
              <a:rPr lang="en-US" sz="2000" dirty="0">
                <a:latin typeface="Times New Roman"/>
                <a:cs typeface="Times New Roman"/>
              </a:rPr>
              <a:t>the </a:t>
            </a:r>
            <a:r>
              <a:rPr lang="en-US" sz="2000" i="1" dirty="0">
                <a:solidFill>
                  <a:srgbClr val="FF0000"/>
                </a:solidFill>
                <a:latin typeface="Times New Roman"/>
                <a:cs typeface="Times New Roman"/>
              </a:rPr>
              <a:t>line</a:t>
            </a:r>
            <a:r>
              <a:rPr lang="en-US" sz="2000" dirty="0">
                <a:solidFill>
                  <a:srgbClr val="FF0000"/>
                </a:solidFill>
                <a:latin typeface="Times New Roman"/>
                <a:cs typeface="Times New Roman"/>
              </a:rPr>
              <a:t> of the velocity </a:t>
            </a:r>
            <a:r>
              <a:rPr lang="en-US" sz="2000" dirty="0">
                <a:latin typeface="Times New Roman"/>
                <a:cs typeface="Times New Roman"/>
              </a:rPr>
              <a:t>(the </a:t>
            </a:r>
            <a:r>
              <a:rPr lang="en-US" sz="2000" i="1" dirty="0">
                <a:latin typeface="Times New Roman"/>
                <a:cs typeface="Times New Roman"/>
              </a:rPr>
              <a:t>   </a:t>
            </a:r>
            <a:r>
              <a:rPr lang="en-US" sz="2000" dirty="0">
                <a:latin typeface="Times New Roman"/>
                <a:cs typeface="Times New Roman"/>
              </a:rPr>
              <a:t>tells you the vector is along the </a:t>
            </a:r>
            <a:r>
              <a:rPr lang="en-US" sz="2000" dirty="0">
                <a:solidFill>
                  <a:srgbClr val="0000FF"/>
                </a:solidFill>
                <a:latin typeface="Times New Roman"/>
                <a:cs typeface="Times New Roman"/>
              </a:rPr>
              <a:t>x-axis</a:t>
            </a:r>
            <a:r>
              <a:rPr lang="en-US" sz="2000" dirty="0">
                <a:latin typeface="Times New Roman"/>
                <a:cs typeface="Times New Roman"/>
              </a:rPr>
              <a:t>, versus being along the y-axis or z-axis or some combination thereof); and </a:t>
            </a:r>
          </a:p>
        </p:txBody>
      </p:sp>
      <p:sp>
        <p:nvSpPr>
          <p:cNvPr id="12" name="Text Box 12"/>
          <p:cNvSpPr txBox="1">
            <a:spLocks/>
          </p:cNvSpPr>
          <p:nvPr/>
        </p:nvSpPr>
        <p:spPr bwMode="auto">
          <a:xfrm>
            <a:off x="589599" y="3458143"/>
            <a:ext cx="7785258"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c.) </a:t>
            </a:r>
            <a:r>
              <a:rPr lang="en-US" sz="2000" dirty="0">
                <a:latin typeface="Times New Roman"/>
                <a:cs typeface="Times New Roman"/>
              </a:rPr>
              <a:t>the </a:t>
            </a:r>
            <a:r>
              <a:rPr lang="en-US" sz="2000" i="1" dirty="0">
                <a:solidFill>
                  <a:srgbClr val="FF0000"/>
                </a:solidFill>
                <a:latin typeface="Times New Roman"/>
                <a:cs typeface="Times New Roman"/>
              </a:rPr>
              <a:t>+</a:t>
            </a:r>
            <a:r>
              <a:rPr lang="en-US" sz="2000" dirty="0">
                <a:latin typeface="Times New Roman"/>
                <a:cs typeface="Times New Roman"/>
              </a:rPr>
              <a:t> or </a:t>
            </a:r>
            <a:r>
              <a:rPr lang="en-US" sz="2000" i="1" dirty="0">
                <a:solidFill>
                  <a:srgbClr val="FF0000"/>
                </a:solidFill>
                <a:latin typeface="Times New Roman"/>
                <a:cs typeface="Times New Roman"/>
              </a:rPr>
              <a:t>–</a:t>
            </a:r>
            <a:r>
              <a:rPr lang="en-US" sz="2000" dirty="0">
                <a:solidFill>
                  <a:srgbClr val="FF0000"/>
                </a:solidFill>
                <a:latin typeface="Times New Roman"/>
                <a:cs typeface="Times New Roman"/>
              </a:rPr>
              <a:t> </a:t>
            </a:r>
            <a:r>
              <a:rPr lang="en-US" sz="2000" dirty="0">
                <a:latin typeface="Times New Roman"/>
                <a:cs typeface="Times New Roman"/>
              </a:rPr>
              <a:t>tells you the </a:t>
            </a:r>
            <a:r>
              <a:rPr lang="en-US" sz="2000" i="1" dirty="0">
                <a:solidFill>
                  <a:srgbClr val="FF0000"/>
                </a:solidFill>
                <a:latin typeface="Times New Roman"/>
                <a:cs typeface="Times New Roman"/>
              </a:rPr>
              <a:t>actual </a:t>
            </a:r>
            <a:r>
              <a:rPr lang="en-US" sz="2000" dirty="0">
                <a:solidFill>
                  <a:srgbClr val="FF0000"/>
                </a:solidFill>
                <a:latin typeface="Times New Roman"/>
                <a:cs typeface="Times New Roman"/>
              </a:rPr>
              <a:t>direction along the line </a:t>
            </a:r>
            <a:r>
              <a:rPr lang="en-US" sz="2000" dirty="0">
                <a:latin typeface="Times New Roman"/>
                <a:cs typeface="Times New Roman"/>
              </a:rPr>
              <a:t>(in this case, it’</a:t>
            </a:r>
            <a:r>
              <a:rPr lang="en-US" altLang="ja-JP" sz="2000" dirty="0">
                <a:latin typeface="Times New Roman"/>
                <a:cs typeface="Times New Roman"/>
              </a:rPr>
              <a:t>s in the </a:t>
            </a:r>
            <a:r>
              <a:rPr lang="en-US" altLang="ja-JP" sz="2000" dirty="0">
                <a:solidFill>
                  <a:srgbClr val="0000FF"/>
                </a:solidFill>
                <a:latin typeface="Times New Roman"/>
                <a:cs typeface="Times New Roman"/>
              </a:rPr>
              <a:t>NEGATIVE x-direction</a:t>
            </a:r>
            <a:r>
              <a:rPr lang="en-US" altLang="ja-JP" sz="2000" dirty="0">
                <a:latin typeface="Times New Roman"/>
                <a:cs typeface="Times New Roman"/>
              </a:rPr>
              <a:t>, versus the POSITIVE x-direction); </a:t>
            </a:r>
            <a:endParaRPr lang="en-US" sz="2000" dirty="0">
              <a:latin typeface="Times New Roman"/>
              <a:cs typeface="Times New Roman"/>
            </a:endParaRPr>
          </a:p>
        </p:txBody>
      </p:sp>
      <p:graphicFrame>
        <p:nvGraphicFramePr>
          <p:cNvPr id="13" name="Object 2"/>
          <p:cNvGraphicFramePr>
            <a:graphicFrameLocks noChangeAspect="1"/>
          </p:cNvGraphicFramePr>
          <p:nvPr>
            <p:extLst>
              <p:ext uri="{D42A27DB-BD31-4B8C-83A1-F6EECF244321}">
                <p14:modId xmlns:p14="http://schemas.microsoft.com/office/powerpoint/2010/main" val="311949370"/>
              </p:ext>
            </p:extLst>
          </p:nvPr>
        </p:nvGraphicFramePr>
        <p:xfrm>
          <a:off x="3773967" y="2650145"/>
          <a:ext cx="187325" cy="350837"/>
        </p:xfrm>
        <a:graphic>
          <a:graphicData uri="http://schemas.openxmlformats.org/presentationml/2006/ole">
            <mc:AlternateContent xmlns:mc="http://schemas.openxmlformats.org/markup-compatibility/2006">
              <mc:Choice xmlns:v="urn:schemas-microsoft-com:vml" Requires="v">
                <p:oleObj spid="_x0000_s871262" name="Equation" r:id="rId8" imgW="101600" imgH="203200" progId="Equation.DSMT4">
                  <p:embed/>
                </p:oleObj>
              </mc:Choice>
              <mc:Fallback>
                <p:oleObj name="Equation" r:id="rId8" imgW="101600" imgH="203200" progId="Equation.DSMT4">
                  <p:embed/>
                  <p:pic>
                    <p:nvPicPr>
                      <p:cNvPr id="0" name=""/>
                      <p:cNvPicPr>
                        <a:picLocks noChangeAspect="1" noChangeArrowheads="1"/>
                      </p:cNvPicPr>
                      <p:nvPr/>
                    </p:nvPicPr>
                    <p:blipFill>
                      <a:blip r:embed="rId9"/>
                      <a:srcRect/>
                      <a:stretch>
                        <a:fillRect/>
                      </a:stretch>
                    </p:blipFill>
                    <p:spPr bwMode="auto">
                      <a:xfrm>
                        <a:off x="3773967" y="2650145"/>
                        <a:ext cx="187325" cy="350837"/>
                      </a:xfrm>
                      <a:prstGeom prst="rect">
                        <a:avLst/>
                      </a:prstGeom>
                      <a:noFill/>
                      <a:ln>
                        <a:noFill/>
                      </a:ln>
                      <a:effectLst/>
                    </p:spPr>
                  </p:pic>
                </p:oleObj>
              </mc:Fallback>
            </mc:AlternateContent>
          </a:graphicData>
        </a:graphic>
      </p:graphicFrame>
      <p:sp>
        <p:nvSpPr>
          <p:cNvPr id="14" name="Text Box 19"/>
          <p:cNvSpPr txBox="1">
            <a:spLocks/>
          </p:cNvSpPr>
          <p:nvPr/>
        </p:nvSpPr>
        <p:spPr bwMode="auto">
          <a:xfrm>
            <a:off x="8607180" y="6477000"/>
            <a:ext cx="3513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8.)</a:t>
            </a:r>
          </a:p>
        </p:txBody>
      </p:sp>
      <p:sp>
        <p:nvSpPr>
          <p:cNvPr id="15" name="Text Box 181"/>
          <p:cNvSpPr txBox="1">
            <a:spLocks/>
          </p:cNvSpPr>
          <p:nvPr/>
        </p:nvSpPr>
        <p:spPr bwMode="auto">
          <a:xfrm>
            <a:off x="290036" y="5783868"/>
            <a:ext cx="871700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The question is, </a:t>
            </a:r>
            <a:r>
              <a:rPr lang="en-US" sz="2000" dirty="0">
                <a:solidFill>
                  <a:srgbClr val="0000FF"/>
                </a:solidFill>
                <a:latin typeface="Times New Roman"/>
                <a:cs typeface="Times New Roman"/>
              </a:rPr>
              <a:t>“</a:t>
            </a:r>
            <a:r>
              <a:rPr lang="en-US" altLang="ja-JP" sz="2000" dirty="0">
                <a:solidFill>
                  <a:srgbClr val="0000FF"/>
                </a:solidFill>
                <a:latin typeface="Times New Roman"/>
                <a:cs typeface="Times New Roman"/>
              </a:rPr>
              <a:t>What three things does </a:t>
            </a:r>
            <a:r>
              <a:rPr lang="en-US" altLang="ja-JP" sz="2000" i="1" dirty="0">
                <a:solidFill>
                  <a:srgbClr val="0000FF"/>
                </a:solidFill>
                <a:latin typeface="Times New Roman"/>
                <a:cs typeface="Times New Roman"/>
              </a:rPr>
              <a:t>this</a:t>
            </a:r>
            <a:r>
              <a:rPr lang="en-US" altLang="ja-JP" sz="2000" dirty="0">
                <a:solidFill>
                  <a:srgbClr val="0000FF"/>
                </a:solidFill>
                <a:latin typeface="Times New Roman"/>
                <a:cs typeface="Times New Roman"/>
              </a:rPr>
              <a:t> coding tell you?</a:t>
            </a:r>
            <a:r>
              <a:rPr lang="ja-JP" altLang="en-US" sz="2000" dirty="0">
                <a:solidFill>
                  <a:srgbClr val="0000FF"/>
                </a:solidFill>
                <a:latin typeface="Times New Roman"/>
                <a:cs typeface="Times New Roman"/>
              </a:rPr>
              <a:t>”</a:t>
            </a:r>
            <a:endParaRPr lang="en-US" sz="2000" dirty="0">
              <a:solidFill>
                <a:srgbClr val="0000FF"/>
              </a:solidFill>
              <a:latin typeface="Times New Roman"/>
              <a:cs typeface="Times New Roman"/>
            </a:endParaRPr>
          </a:p>
        </p:txBody>
      </p:sp>
    </p:spTree>
    <p:extLst>
      <p:ext uri="{BB962C8B-B14F-4D97-AF65-F5344CB8AC3E}">
        <p14:creationId xmlns:p14="http://schemas.microsoft.com/office/powerpoint/2010/main" val="393679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414"/>
                                        </p:tgtEl>
                                        <p:attrNameLst>
                                          <p:attrName>style.visibility</p:attrName>
                                        </p:attrNameLst>
                                      </p:cBhvr>
                                      <p:to>
                                        <p:strVal val="visible"/>
                                      </p:to>
                                    </p:set>
                                    <p:animEffect transition="in" filter="dissolve">
                                      <p:cBhvr>
                                        <p:cTn id="25" dur="500"/>
                                        <p:tgtEl>
                                          <p:spTgt spid="17414"/>
                                        </p:tgtEl>
                                      </p:cBhvr>
                                    </p:animEffect>
                                  </p:childTnLst>
                                </p:cTn>
                              </p:par>
                              <p:par>
                                <p:cTn id="26" presetID="9" presetClass="entr" presetSubtype="0" fill="hold" nodeType="withEffect">
                                  <p:stCondLst>
                                    <p:cond delay="0"/>
                                  </p:stCondLst>
                                  <p:childTnLst>
                                    <p:set>
                                      <p:cBhvr>
                                        <p:cTn id="27" dur="1" fill="hold">
                                          <p:stCondLst>
                                            <p:cond delay="0"/>
                                          </p:stCondLst>
                                        </p:cTn>
                                        <p:tgtEl>
                                          <p:spTgt spid="20657"/>
                                        </p:tgtEl>
                                        <p:attrNameLst>
                                          <p:attrName>style.visibility</p:attrName>
                                        </p:attrNameLst>
                                      </p:cBhvr>
                                      <p:to>
                                        <p:strVal val="visible"/>
                                      </p:to>
                                    </p:set>
                                    <p:animEffect transition="in" filter="dissolve">
                                      <p:cBhvr>
                                        <p:cTn id="28" dur="500"/>
                                        <p:tgtEl>
                                          <p:spTgt spid="2065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0" grpId="0"/>
      <p:bldP spid="11" grpId="0"/>
      <p:bldP spid="12" grpId="0"/>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6">
            <a:extLst>
              <a:ext uri="{FF2B5EF4-FFF2-40B4-BE49-F238E27FC236}">
                <a16:creationId xmlns:a16="http://schemas.microsoft.com/office/drawing/2014/main" id="{B37997B7-D12E-764E-B365-0995AA2241AD}"/>
              </a:ext>
            </a:extLst>
          </p:cNvPr>
          <p:cNvSpPr txBox="1">
            <a:spLocks/>
          </p:cNvSpPr>
          <p:nvPr/>
        </p:nvSpPr>
        <p:spPr bwMode="auto">
          <a:xfrm>
            <a:off x="8572500" y="6515100"/>
            <a:ext cx="52578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080" dirty="0">
                <a:latin typeface="Times New Roman" panose="02020603050405020304" pitchFamily="18" charset="0"/>
                <a:cs typeface="Times New Roman" panose="02020603050405020304" pitchFamily="18" charset="0"/>
              </a:rPr>
              <a:t>80.)</a:t>
            </a:r>
            <a:endParaRPr lang="en-US" altLang="en-US" sz="2160" dirty="0">
              <a:latin typeface="Times New Roman" panose="02020603050405020304" pitchFamily="18" charset="0"/>
              <a:cs typeface="Times New Roman" panose="02020603050405020304" pitchFamily="18" charset="0"/>
            </a:endParaRPr>
          </a:p>
        </p:txBody>
      </p:sp>
      <p:sp>
        <p:nvSpPr>
          <p:cNvPr id="13317" name="Text Box 54">
            <a:extLst>
              <a:ext uri="{FF2B5EF4-FFF2-40B4-BE49-F238E27FC236}">
                <a16:creationId xmlns:a16="http://schemas.microsoft.com/office/drawing/2014/main" id="{D4A4B96F-005D-D648-9D73-A336E8584A58}"/>
              </a:ext>
            </a:extLst>
          </p:cNvPr>
          <p:cNvSpPr txBox="1">
            <a:spLocks/>
          </p:cNvSpPr>
          <p:nvPr/>
        </p:nvSpPr>
        <p:spPr bwMode="auto">
          <a:xfrm>
            <a:off x="271354" y="1385458"/>
            <a:ext cx="44049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2000" dirty="0">
                <a:latin typeface="Times New Roman" panose="02020603050405020304" pitchFamily="18" charset="0"/>
                <a:cs typeface="Times New Roman" panose="02020603050405020304" pitchFamily="18" charset="0"/>
              </a:rPr>
              <a:t>b.) Determine the moment of inertia of the system about the pulley’s pin</a:t>
            </a:r>
            <a:r>
              <a:rPr lang="en-US" altLang="ja-JP" sz="2000" dirty="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p:txBody>
      </p:sp>
      <p:sp>
        <p:nvSpPr>
          <p:cNvPr id="13318" name="Rectangle 60">
            <a:extLst>
              <a:ext uri="{FF2B5EF4-FFF2-40B4-BE49-F238E27FC236}">
                <a16:creationId xmlns:a16="http://schemas.microsoft.com/office/drawing/2014/main" id="{4114D9F9-547C-2043-835D-279E8A11FEE2}"/>
              </a:ext>
            </a:extLst>
          </p:cNvPr>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13319" name="Oval 4">
            <a:extLst>
              <a:ext uri="{FF2B5EF4-FFF2-40B4-BE49-F238E27FC236}">
                <a16:creationId xmlns:a16="http://schemas.microsoft.com/office/drawing/2014/main" id="{64456443-A3AD-C94C-A7B2-EE56A138F182}"/>
              </a:ext>
            </a:extLst>
          </p:cNvPr>
          <p:cNvSpPr>
            <a:spLocks/>
          </p:cNvSpPr>
          <p:nvPr/>
        </p:nvSpPr>
        <p:spPr bwMode="auto">
          <a:xfrm>
            <a:off x="4983480" y="842963"/>
            <a:ext cx="1585913" cy="1587342"/>
          </a:xfrm>
          <a:prstGeom prst="ellipse">
            <a:avLst/>
          </a:prstGeom>
          <a:solidFill>
            <a:srgbClr val="FF151E"/>
          </a:solidFill>
          <a:ln w="25400">
            <a:solidFill>
              <a:srgbClr val="000000"/>
            </a:solidFill>
            <a:round/>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13320" name="Rectangle 7">
            <a:extLst>
              <a:ext uri="{FF2B5EF4-FFF2-40B4-BE49-F238E27FC236}">
                <a16:creationId xmlns:a16="http://schemas.microsoft.com/office/drawing/2014/main" id="{78F98ABE-B7A9-8C4B-B4B1-29688DCAA1A4}"/>
              </a:ext>
            </a:extLst>
          </p:cNvPr>
          <p:cNvSpPr>
            <a:spLocks/>
          </p:cNvSpPr>
          <p:nvPr/>
        </p:nvSpPr>
        <p:spPr bwMode="auto">
          <a:xfrm>
            <a:off x="8572500" y="1261587"/>
            <a:ext cx="167164" cy="167163"/>
          </a:xfrm>
          <a:prstGeom prst="rect">
            <a:avLst/>
          </a:prstGeom>
          <a:solidFill>
            <a:srgbClr val="20FF38"/>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13321" name="Line 9">
            <a:extLst>
              <a:ext uri="{FF2B5EF4-FFF2-40B4-BE49-F238E27FC236}">
                <a16:creationId xmlns:a16="http://schemas.microsoft.com/office/drawing/2014/main" id="{792736DD-CEF8-1643-B216-86F51B1BC3DF}"/>
              </a:ext>
            </a:extLst>
          </p:cNvPr>
          <p:cNvSpPr>
            <a:spLocks noChangeShapeType="1"/>
          </p:cNvSpPr>
          <p:nvPr/>
        </p:nvSpPr>
        <p:spPr bwMode="auto">
          <a:xfrm>
            <a:off x="4983480" y="425768"/>
            <a:ext cx="2923223"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2" name="Line 10">
            <a:extLst>
              <a:ext uri="{FF2B5EF4-FFF2-40B4-BE49-F238E27FC236}">
                <a16:creationId xmlns:a16="http://schemas.microsoft.com/office/drawing/2014/main" id="{660F617A-0299-844F-BC4B-9E555E435E1D}"/>
              </a:ext>
            </a:extLst>
          </p:cNvPr>
          <p:cNvSpPr>
            <a:spLocks noChangeShapeType="1"/>
          </p:cNvSpPr>
          <p:nvPr/>
        </p:nvSpPr>
        <p:spPr bwMode="auto">
          <a:xfrm flipV="1">
            <a:off x="5066348" y="342900"/>
            <a:ext cx="167164"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3" name="Line 11">
            <a:extLst>
              <a:ext uri="{FF2B5EF4-FFF2-40B4-BE49-F238E27FC236}">
                <a16:creationId xmlns:a16="http://schemas.microsoft.com/office/drawing/2014/main" id="{0C2FD1BB-9D1F-7348-A9EC-65CF22A9984C}"/>
              </a:ext>
            </a:extLst>
          </p:cNvPr>
          <p:cNvSpPr>
            <a:spLocks noChangeShapeType="1"/>
          </p:cNvSpPr>
          <p:nvPr/>
        </p:nvSpPr>
        <p:spPr bwMode="auto">
          <a:xfrm flipV="1">
            <a:off x="5316380" y="342900"/>
            <a:ext cx="16716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4" name="Line 12">
            <a:extLst>
              <a:ext uri="{FF2B5EF4-FFF2-40B4-BE49-F238E27FC236}">
                <a16:creationId xmlns:a16="http://schemas.microsoft.com/office/drawing/2014/main" id="{3AD81493-03F7-5C4A-B7B9-1F990F8B39BD}"/>
              </a:ext>
            </a:extLst>
          </p:cNvPr>
          <p:cNvSpPr>
            <a:spLocks noChangeShapeType="1"/>
          </p:cNvSpPr>
          <p:nvPr/>
        </p:nvSpPr>
        <p:spPr bwMode="auto">
          <a:xfrm flipV="1">
            <a:off x="5569268" y="342900"/>
            <a:ext cx="165735"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5" name="Line 13">
            <a:extLst>
              <a:ext uri="{FF2B5EF4-FFF2-40B4-BE49-F238E27FC236}">
                <a16:creationId xmlns:a16="http://schemas.microsoft.com/office/drawing/2014/main" id="{CCA83B33-DE17-BD46-B3D7-1C940D1C2A7F}"/>
              </a:ext>
            </a:extLst>
          </p:cNvPr>
          <p:cNvSpPr>
            <a:spLocks noChangeShapeType="1"/>
          </p:cNvSpPr>
          <p:nvPr/>
        </p:nvSpPr>
        <p:spPr bwMode="auto">
          <a:xfrm flipV="1">
            <a:off x="5819299" y="342900"/>
            <a:ext cx="165735"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6" name="Line 14">
            <a:extLst>
              <a:ext uri="{FF2B5EF4-FFF2-40B4-BE49-F238E27FC236}">
                <a16:creationId xmlns:a16="http://schemas.microsoft.com/office/drawing/2014/main" id="{C4ECE0AE-8DBB-3347-B5EE-D74F4AE54228}"/>
              </a:ext>
            </a:extLst>
          </p:cNvPr>
          <p:cNvSpPr>
            <a:spLocks noChangeShapeType="1"/>
          </p:cNvSpPr>
          <p:nvPr/>
        </p:nvSpPr>
        <p:spPr bwMode="auto">
          <a:xfrm flipV="1">
            <a:off x="6069330" y="342900"/>
            <a:ext cx="165735"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7" name="Line 15">
            <a:extLst>
              <a:ext uri="{FF2B5EF4-FFF2-40B4-BE49-F238E27FC236}">
                <a16:creationId xmlns:a16="http://schemas.microsoft.com/office/drawing/2014/main" id="{6647294E-5850-3F44-980E-CDFD9C160FD5}"/>
              </a:ext>
            </a:extLst>
          </p:cNvPr>
          <p:cNvSpPr>
            <a:spLocks noChangeShapeType="1"/>
          </p:cNvSpPr>
          <p:nvPr/>
        </p:nvSpPr>
        <p:spPr bwMode="auto">
          <a:xfrm flipV="1">
            <a:off x="6319362" y="342900"/>
            <a:ext cx="165735"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8" name="Line 16">
            <a:extLst>
              <a:ext uri="{FF2B5EF4-FFF2-40B4-BE49-F238E27FC236}">
                <a16:creationId xmlns:a16="http://schemas.microsoft.com/office/drawing/2014/main" id="{E6B18D74-AFD1-354F-BEC8-A55371D538BA}"/>
              </a:ext>
            </a:extLst>
          </p:cNvPr>
          <p:cNvSpPr>
            <a:spLocks noChangeShapeType="1"/>
          </p:cNvSpPr>
          <p:nvPr/>
        </p:nvSpPr>
        <p:spPr bwMode="auto">
          <a:xfrm flipV="1">
            <a:off x="6569393" y="342900"/>
            <a:ext cx="16859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29" name="Line 17">
            <a:extLst>
              <a:ext uri="{FF2B5EF4-FFF2-40B4-BE49-F238E27FC236}">
                <a16:creationId xmlns:a16="http://schemas.microsoft.com/office/drawing/2014/main" id="{B09D96B4-D3B7-7A4A-9DBA-56E7DBBA360D}"/>
              </a:ext>
            </a:extLst>
          </p:cNvPr>
          <p:cNvSpPr>
            <a:spLocks noChangeShapeType="1"/>
          </p:cNvSpPr>
          <p:nvPr/>
        </p:nvSpPr>
        <p:spPr bwMode="auto">
          <a:xfrm flipV="1">
            <a:off x="6820853" y="342900"/>
            <a:ext cx="167164"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0" name="Line 18">
            <a:extLst>
              <a:ext uri="{FF2B5EF4-FFF2-40B4-BE49-F238E27FC236}">
                <a16:creationId xmlns:a16="http://schemas.microsoft.com/office/drawing/2014/main" id="{BB8A62B4-10D5-FA41-82FF-FF2168EDCE34}"/>
              </a:ext>
            </a:extLst>
          </p:cNvPr>
          <p:cNvSpPr>
            <a:spLocks noChangeShapeType="1"/>
          </p:cNvSpPr>
          <p:nvPr/>
        </p:nvSpPr>
        <p:spPr bwMode="auto">
          <a:xfrm flipV="1">
            <a:off x="7070885" y="342900"/>
            <a:ext cx="16716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1" name="Line 19">
            <a:extLst>
              <a:ext uri="{FF2B5EF4-FFF2-40B4-BE49-F238E27FC236}">
                <a16:creationId xmlns:a16="http://schemas.microsoft.com/office/drawing/2014/main" id="{789B5EE9-EB06-254D-B0E5-90702C3EE3E4}"/>
              </a:ext>
            </a:extLst>
          </p:cNvPr>
          <p:cNvSpPr>
            <a:spLocks noChangeShapeType="1"/>
          </p:cNvSpPr>
          <p:nvPr/>
        </p:nvSpPr>
        <p:spPr bwMode="auto">
          <a:xfrm flipV="1">
            <a:off x="7320915" y="342900"/>
            <a:ext cx="167164"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2" name="Line 20">
            <a:extLst>
              <a:ext uri="{FF2B5EF4-FFF2-40B4-BE49-F238E27FC236}">
                <a16:creationId xmlns:a16="http://schemas.microsoft.com/office/drawing/2014/main" id="{1FE55B5C-FC84-1A42-A98D-D51686D04A3D}"/>
              </a:ext>
            </a:extLst>
          </p:cNvPr>
          <p:cNvSpPr>
            <a:spLocks noChangeShapeType="1"/>
          </p:cNvSpPr>
          <p:nvPr/>
        </p:nvSpPr>
        <p:spPr bwMode="auto">
          <a:xfrm flipV="1">
            <a:off x="7570947" y="342900"/>
            <a:ext cx="16716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3" name="Line 21">
            <a:extLst>
              <a:ext uri="{FF2B5EF4-FFF2-40B4-BE49-F238E27FC236}">
                <a16:creationId xmlns:a16="http://schemas.microsoft.com/office/drawing/2014/main" id="{883CD5F3-1556-6B43-9C6F-3F146E4F9E51}"/>
              </a:ext>
            </a:extLst>
          </p:cNvPr>
          <p:cNvSpPr>
            <a:spLocks noChangeShapeType="1"/>
          </p:cNvSpPr>
          <p:nvPr/>
        </p:nvSpPr>
        <p:spPr bwMode="auto">
          <a:xfrm flipV="1">
            <a:off x="7820978" y="342900"/>
            <a:ext cx="168593" cy="828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13334" name="AutoShape 22">
            <a:extLst>
              <a:ext uri="{FF2B5EF4-FFF2-40B4-BE49-F238E27FC236}">
                <a16:creationId xmlns:a16="http://schemas.microsoft.com/office/drawing/2014/main" id="{1599EE47-5AE9-CD4F-BD0C-D7721E6A6723}"/>
              </a:ext>
            </a:extLst>
          </p:cNvPr>
          <p:cNvSpPr>
            <a:spLocks/>
          </p:cNvSpPr>
          <p:nvPr/>
        </p:nvSpPr>
        <p:spPr bwMode="auto">
          <a:xfrm rot="5400000">
            <a:off x="5108496" y="633651"/>
            <a:ext cx="1337310" cy="918687"/>
          </a:xfrm>
          <a:prstGeom prst="homePlate">
            <a:avLst>
              <a:gd name="adj" fmla="val 36392"/>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13335" name="Object 3">
            <a:extLst>
              <a:ext uri="{FF2B5EF4-FFF2-40B4-BE49-F238E27FC236}">
                <a16:creationId xmlns:a16="http://schemas.microsoft.com/office/drawing/2014/main" id="{DD8FBCEA-572E-C443-9DBC-2FAC043B70EF}"/>
              </a:ext>
            </a:extLst>
          </p:cNvPr>
          <p:cNvGraphicFramePr>
            <a:graphicFrameLocks noChangeAspect="1"/>
          </p:cNvGraphicFramePr>
          <p:nvPr/>
        </p:nvGraphicFramePr>
        <p:xfrm>
          <a:off x="5560695" y="1870234"/>
          <a:ext cx="542925" cy="540068"/>
        </p:xfrm>
        <a:graphic>
          <a:graphicData uri="http://schemas.openxmlformats.org/presentationml/2006/ole">
            <mc:AlternateContent xmlns:mc="http://schemas.openxmlformats.org/markup-compatibility/2006">
              <mc:Choice xmlns:v="urn:schemas-microsoft-com:vml" Requires="v">
                <p:oleObj spid="_x0000_s2380951" name="Equation" r:id="rId4" imgW="228600" imgH="228600" progId="Equation.DSMT4">
                  <p:embed/>
                </p:oleObj>
              </mc:Choice>
              <mc:Fallback>
                <p:oleObj name="Equation" r:id="rId4" imgW="228600" imgH="228600" progId="Equation.DSMT4">
                  <p:embed/>
                  <p:pic>
                    <p:nvPicPr>
                      <p:cNvPr id="13335" name="Object 3">
                        <a:extLst>
                          <a:ext uri="{FF2B5EF4-FFF2-40B4-BE49-F238E27FC236}">
                            <a16:creationId xmlns:a16="http://schemas.microsoft.com/office/drawing/2014/main" id="{DD8FBCEA-572E-C443-9DBC-2FAC043B7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0695" y="1870234"/>
                        <a:ext cx="542925" cy="540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337" name="Object 5">
            <a:extLst>
              <a:ext uri="{FF2B5EF4-FFF2-40B4-BE49-F238E27FC236}">
                <a16:creationId xmlns:a16="http://schemas.microsoft.com/office/drawing/2014/main" id="{ABBA320B-A1C7-E84D-81F4-A5D19C1AC131}"/>
              </a:ext>
            </a:extLst>
          </p:cNvPr>
          <p:cNvGraphicFramePr>
            <a:graphicFrameLocks noChangeAspect="1"/>
          </p:cNvGraphicFramePr>
          <p:nvPr/>
        </p:nvGraphicFramePr>
        <p:xfrm>
          <a:off x="5985034" y="1674495"/>
          <a:ext cx="312896" cy="314325"/>
        </p:xfrm>
        <a:graphic>
          <a:graphicData uri="http://schemas.openxmlformats.org/presentationml/2006/ole">
            <mc:AlternateContent xmlns:mc="http://schemas.openxmlformats.org/markup-compatibility/2006">
              <mc:Choice xmlns:v="urn:schemas-microsoft-com:vml" Requires="v">
                <p:oleObj spid="_x0000_s2380952" name="Equation" r:id="rId6" imgW="152400" imgH="152400" progId="Equation.DSMT4">
                  <p:embed/>
                </p:oleObj>
              </mc:Choice>
              <mc:Fallback>
                <p:oleObj name="Equation" r:id="rId6" imgW="152400" imgH="152400" progId="Equation.DSMT4">
                  <p:embed/>
                  <p:pic>
                    <p:nvPicPr>
                      <p:cNvPr id="13337" name="Object 5">
                        <a:extLst>
                          <a:ext uri="{FF2B5EF4-FFF2-40B4-BE49-F238E27FC236}">
                            <a16:creationId xmlns:a16="http://schemas.microsoft.com/office/drawing/2014/main" id="{ABBA320B-A1C7-E84D-81F4-A5D19C1AC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5034" y="1674495"/>
                        <a:ext cx="312896"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38" name="Rectangle 40">
            <a:extLst>
              <a:ext uri="{FF2B5EF4-FFF2-40B4-BE49-F238E27FC236}">
                <a16:creationId xmlns:a16="http://schemas.microsoft.com/office/drawing/2014/main" id="{B0E8AF0D-2CF8-9046-ABB6-624BE177D0D4}"/>
              </a:ext>
            </a:extLst>
          </p:cNvPr>
          <p:cNvSpPr>
            <a:spLocks/>
          </p:cNvSpPr>
          <p:nvPr/>
        </p:nvSpPr>
        <p:spPr bwMode="auto">
          <a:xfrm>
            <a:off x="6569393" y="1428750"/>
            <a:ext cx="2170272" cy="415767"/>
          </a:xfrm>
          <a:prstGeom prst="rect">
            <a:avLst/>
          </a:prstGeom>
          <a:solidFill>
            <a:srgbClr val="FF151E"/>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13339" name="Object 6">
            <a:extLst>
              <a:ext uri="{FF2B5EF4-FFF2-40B4-BE49-F238E27FC236}">
                <a16:creationId xmlns:a16="http://schemas.microsoft.com/office/drawing/2014/main" id="{9701CD6A-4DB5-CC42-AF06-196DCB441CF2}"/>
              </a:ext>
            </a:extLst>
          </p:cNvPr>
          <p:cNvGraphicFramePr>
            <a:graphicFrameLocks noChangeAspect="1"/>
          </p:cNvGraphicFramePr>
          <p:nvPr/>
        </p:nvGraphicFramePr>
        <p:xfrm>
          <a:off x="7392353" y="1340168"/>
          <a:ext cx="538639" cy="504349"/>
        </p:xfrm>
        <a:graphic>
          <a:graphicData uri="http://schemas.openxmlformats.org/presentationml/2006/ole">
            <mc:AlternateContent xmlns:mc="http://schemas.openxmlformats.org/markup-compatibility/2006">
              <mc:Choice xmlns:v="urn:schemas-microsoft-com:vml" Requires="v">
                <p:oleObj spid="_x0000_s2380953" name="Equation" r:id="rId8" imgW="215900" imgH="203200" progId="Equation.DSMT4">
                  <p:embed/>
                </p:oleObj>
              </mc:Choice>
              <mc:Fallback>
                <p:oleObj name="Equation" r:id="rId8" imgW="215900" imgH="203200" progId="Equation.DSMT4">
                  <p:embed/>
                  <p:pic>
                    <p:nvPicPr>
                      <p:cNvPr id="13339" name="Object 6">
                        <a:extLst>
                          <a:ext uri="{FF2B5EF4-FFF2-40B4-BE49-F238E27FC236}">
                            <a16:creationId xmlns:a16="http://schemas.microsoft.com/office/drawing/2014/main" id="{9701CD6A-4DB5-CC42-AF06-196DCB441C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353" y="1340168"/>
                        <a:ext cx="538639" cy="504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40" name="Line 42">
            <a:extLst>
              <a:ext uri="{FF2B5EF4-FFF2-40B4-BE49-F238E27FC236}">
                <a16:creationId xmlns:a16="http://schemas.microsoft.com/office/drawing/2014/main" id="{2D20D6AE-A6B0-9441-8A0B-5C1E54915349}"/>
              </a:ext>
            </a:extLst>
          </p:cNvPr>
          <p:cNvSpPr>
            <a:spLocks noChangeShapeType="1"/>
          </p:cNvSpPr>
          <p:nvPr/>
        </p:nvSpPr>
        <p:spPr bwMode="auto">
          <a:xfrm>
            <a:off x="5737860" y="1645920"/>
            <a:ext cx="835819" cy="0"/>
          </a:xfrm>
          <a:prstGeom prst="line">
            <a:avLst/>
          </a:prstGeom>
          <a:noFill/>
          <a:ln w="25400">
            <a:solidFill>
              <a:srgbClr val="EBFF3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13341" name="Line 43">
            <a:extLst>
              <a:ext uri="{FF2B5EF4-FFF2-40B4-BE49-F238E27FC236}">
                <a16:creationId xmlns:a16="http://schemas.microsoft.com/office/drawing/2014/main" id="{01E7C8BD-04C9-414B-BFF1-D0A90CFB0AE2}"/>
              </a:ext>
            </a:extLst>
          </p:cNvPr>
          <p:cNvSpPr>
            <a:spLocks noChangeShapeType="1"/>
          </p:cNvSpPr>
          <p:nvPr/>
        </p:nvSpPr>
        <p:spPr bwMode="auto">
          <a:xfrm>
            <a:off x="6569393" y="842963"/>
            <a:ext cx="217027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aphicFrame>
        <p:nvGraphicFramePr>
          <p:cNvPr id="13342" name="Object 7">
            <a:extLst>
              <a:ext uri="{FF2B5EF4-FFF2-40B4-BE49-F238E27FC236}">
                <a16:creationId xmlns:a16="http://schemas.microsoft.com/office/drawing/2014/main" id="{72A0CA11-83D9-D04F-ACFA-C319ECADEA7A}"/>
              </a:ext>
            </a:extLst>
          </p:cNvPr>
          <p:cNvGraphicFramePr>
            <a:graphicFrameLocks noChangeAspect="1"/>
          </p:cNvGraphicFramePr>
          <p:nvPr/>
        </p:nvGraphicFramePr>
        <p:xfrm>
          <a:off x="7399497" y="510064"/>
          <a:ext cx="285750" cy="312896"/>
        </p:xfrm>
        <a:graphic>
          <a:graphicData uri="http://schemas.openxmlformats.org/presentationml/2006/ole">
            <mc:AlternateContent xmlns:mc="http://schemas.openxmlformats.org/markup-compatibility/2006">
              <mc:Choice xmlns:v="urn:schemas-microsoft-com:vml" Requires="v">
                <p:oleObj spid="_x0000_s2380954" name="Equation" r:id="rId10" imgW="139700" imgH="152400" progId="Equation.DSMT4">
                  <p:embed/>
                </p:oleObj>
              </mc:Choice>
              <mc:Fallback>
                <p:oleObj name="Equation" r:id="rId10" imgW="139700" imgH="152400" progId="Equation.DSMT4">
                  <p:embed/>
                  <p:pic>
                    <p:nvPicPr>
                      <p:cNvPr id="13342" name="Object 7">
                        <a:extLst>
                          <a:ext uri="{FF2B5EF4-FFF2-40B4-BE49-F238E27FC236}">
                            <a16:creationId xmlns:a16="http://schemas.microsoft.com/office/drawing/2014/main" id="{72A0CA11-83D9-D04F-ACFA-C319ECADEA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9497" y="510064"/>
                        <a:ext cx="285750" cy="3128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43" name="Line 62">
            <a:extLst>
              <a:ext uri="{FF2B5EF4-FFF2-40B4-BE49-F238E27FC236}">
                <a16:creationId xmlns:a16="http://schemas.microsoft.com/office/drawing/2014/main" id="{840C28BD-FDF9-BB40-993E-EF2042742D46}"/>
              </a:ext>
            </a:extLst>
          </p:cNvPr>
          <p:cNvSpPr>
            <a:spLocks noChangeShapeType="1"/>
          </p:cNvSpPr>
          <p:nvPr/>
        </p:nvSpPr>
        <p:spPr bwMode="auto">
          <a:xfrm flipV="1">
            <a:off x="8071009" y="1844517"/>
            <a:ext cx="0" cy="585788"/>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aphicFrame>
        <p:nvGraphicFramePr>
          <p:cNvPr id="13344" name="Object 8">
            <a:extLst>
              <a:ext uri="{FF2B5EF4-FFF2-40B4-BE49-F238E27FC236}">
                <a16:creationId xmlns:a16="http://schemas.microsoft.com/office/drawing/2014/main" id="{7046B9BF-309D-6942-8F5E-5A0E4AA5F0F1}"/>
              </a:ext>
            </a:extLst>
          </p:cNvPr>
          <p:cNvGraphicFramePr>
            <a:graphicFrameLocks noChangeAspect="1"/>
          </p:cNvGraphicFramePr>
          <p:nvPr/>
        </p:nvGraphicFramePr>
        <p:xfrm>
          <a:off x="8156734" y="2097405"/>
          <a:ext cx="661511" cy="440055"/>
        </p:xfrm>
        <a:graphic>
          <a:graphicData uri="http://schemas.openxmlformats.org/presentationml/2006/ole">
            <mc:AlternateContent xmlns:mc="http://schemas.openxmlformats.org/markup-compatibility/2006">
              <mc:Choice xmlns:v="urn:schemas-microsoft-com:vml" Requires="v">
                <p:oleObj spid="_x0000_s2380955" name="Equation" r:id="rId12" imgW="342900" imgH="228600" progId="Equation.DSMT4">
                  <p:embed/>
                </p:oleObj>
              </mc:Choice>
              <mc:Fallback>
                <p:oleObj name="Equation" r:id="rId12" imgW="342900" imgH="228600" progId="Equation.DSMT4">
                  <p:embed/>
                  <p:pic>
                    <p:nvPicPr>
                      <p:cNvPr id="13344" name="Object 8">
                        <a:extLst>
                          <a:ext uri="{FF2B5EF4-FFF2-40B4-BE49-F238E27FC236}">
                            <a16:creationId xmlns:a16="http://schemas.microsoft.com/office/drawing/2014/main" id="{7046B9BF-309D-6942-8F5E-5A0E4AA5F0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6734" y="2097405"/>
                        <a:ext cx="661511" cy="440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45" name="AutoShape 23">
            <a:extLst>
              <a:ext uri="{FF2B5EF4-FFF2-40B4-BE49-F238E27FC236}">
                <a16:creationId xmlns:a16="http://schemas.microsoft.com/office/drawing/2014/main" id="{0A142701-8E77-434B-9E79-C59E6F532462}"/>
              </a:ext>
            </a:extLst>
          </p:cNvPr>
          <p:cNvSpPr>
            <a:spLocks/>
          </p:cNvSpPr>
          <p:nvPr/>
        </p:nvSpPr>
        <p:spPr bwMode="auto">
          <a:xfrm>
            <a:off x="5735003" y="1594485"/>
            <a:ext cx="84297" cy="8429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40 w 21600"/>
              <a:gd name="T25" fmla="*/ 3240 h 21600"/>
              <a:gd name="T26" fmla="*/ 1836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14"/>
            <a:srcRect/>
            <a:tile tx="0" ty="0" sx="100000" sy="100000" flip="none" algn="tl"/>
          </a:blipFill>
          <a:ln w="25400">
            <a:solidFill>
              <a:srgbClr val="000000"/>
            </a:solidFill>
            <a:round/>
            <a:headEnd/>
            <a:tailEnd/>
          </a:ln>
        </p:spPr>
        <p:txBody>
          <a:bodyPr wrap="none" anchor="ctr"/>
          <a:lstStyle/>
          <a:p>
            <a:endParaRPr lang="en-US" sz="1620"/>
          </a:p>
        </p:txBody>
      </p:sp>
      <p:graphicFrame>
        <p:nvGraphicFramePr>
          <p:cNvPr id="13347" name="Object 9">
            <a:extLst>
              <a:ext uri="{FF2B5EF4-FFF2-40B4-BE49-F238E27FC236}">
                <a16:creationId xmlns:a16="http://schemas.microsoft.com/office/drawing/2014/main" id="{8F71CC1A-A9CB-E04E-90AA-90F71EF11F32}"/>
              </a:ext>
            </a:extLst>
          </p:cNvPr>
          <p:cNvGraphicFramePr>
            <a:graphicFrameLocks noChangeAspect="1"/>
          </p:cNvGraphicFramePr>
          <p:nvPr>
            <p:extLst>
              <p:ext uri="{D42A27DB-BD31-4B8C-83A1-F6EECF244321}">
                <p14:modId xmlns:p14="http://schemas.microsoft.com/office/powerpoint/2010/main" val="2862773122"/>
              </p:ext>
            </p:extLst>
          </p:nvPr>
        </p:nvGraphicFramePr>
        <p:xfrm>
          <a:off x="2747267" y="635626"/>
          <a:ext cx="2046246" cy="622038"/>
        </p:xfrm>
        <a:graphic>
          <a:graphicData uri="http://schemas.openxmlformats.org/presentationml/2006/ole">
            <mc:AlternateContent xmlns:mc="http://schemas.openxmlformats.org/markup-compatibility/2006">
              <mc:Choice xmlns:v="urn:schemas-microsoft-com:vml" Requires="v">
                <p:oleObj spid="_x0000_s2380956" name="Equation" r:id="rId15" imgW="1295400" imgH="393700" progId="Equation.DSMT4">
                  <p:embed/>
                </p:oleObj>
              </mc:Choice>
              <mc:Fallback>
                <p:oleObj name="Equation" r:id="rId15" imgW="1295400" imgH="393700" progId="Equation.DSMT4">
                  <p:embed/>
                  <p:pic>
                    <p:nvPicPr>
                      <p:cNvPr id="13347" name="Object 9">
                        <a:extLst>
                          <a:ext uri="{FF2B5EF4-FFF2-40B4-BE49-F238E27FC236}">
                            <a16:creationId xmlns:a16="http://schemas.microsoft.com/office/drawing/2014/main" id="{8F71CC1A-A9CB-E04E-90AA-90F71EF11F3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47267" y="635626"/>
                        <a:ext cx="2046246" cy="622038"/>
                      </a:xfrm>
                      <a:prstGeom prst="rect">
                        <a:avLst/>
                      </a:prstGeom>
                      <a:noFill/>
                      <a:ln>
                        <a:noFill/>
                      </a:ln>
                      <a:effectLst/>
                    </p:spPr>
                  </p:pic>
                </p:oleObj>
              </mc:Fallback>
            </mc:AlternateContent>
          </a:graphicData>
        </a:graphic>
      </p:graphicFrame>
      <p:sp>
        <p:nvSpPr>
          <p:cNvPr id="13349" name="Line 43">
            <a:extLst>
              <a:ext uri="{FF2B5EF4-FFF2-40B4-BE49-F238E27FC236}">
                <a16:creationId xmlns:a16="http://schemas.microsoft.com/office/drawing/2014/main" id="{D1291F47-37ED-3E45-83B5-F1AEE58E82F0}"/>
              </a:ext>
            </a:extLst>
          </p:cNvPr>
          <p:cNvSpPr>
            <a:spLocks noChangeShapeType="1"/>
          </p:cNvSpPr>
          <p:nvPr/>
        </p:nvSpPr>
        <p:spPr bwMode="auto">
          <a:xfrm>
            <a:off x="6560820" y="2125980"/>
            <a:ext cx="144018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aphicFrame>
        <p:nvGraphicFramePr>
          <p:cNvPr id="13350" name="Object 10">
            <a:extLst>
              <a:ext uri="{FF2B5EF4-FFF2-40B4-BE49-F238E27FC236}">
                <a16:creationId xmlns:a16="http://schemas.microsoft.com/office/drawing/2014/main" id="{4E127413-17D1-3D43-9F42-E619B7D893FE}"/>
              </a:ext>
            </a:extLst>
          </p:cNvPr>
          <p:cNvGraphicFramePr>
            <a:graphicFrameLocks noChangeAspect="1"/>
          </p:cNvGraphicFramePr>
          <p:nvPr/>
        </p:nvGraphicFramePr>
        <p:xfrm>
          <a:off x="7078028" y="2125980"/>
          <a:ext cx="378619" cy="561499"/>
        </p:xfrm>
        <a:graphic>
          <a:graphicData uri="http://schemas.openxmlformats.org/presentationml/2006/ole">
            <mc:AlternateContent xmlns:mc="http://schemas.openxmlformats.org/markup-compatibility/2006">
              <mc:Choice xmlns:v="urn:schemas-microsoft-com:vml" Requires="v">
                <p:oleObj spid="_x0000_s2380957" name="Equation" r:id="rId17" imgW="266700" imgH="393700" progId="Equation.DSMT4">
                  <p:embed/>
                </p:oleObj>
              </mc:Choice>
              <mc:Fallback>
                <p:oleObj name="Equation" r:id="rId17" imgW="266700" imgH="393700" progId="Equation.DSMT4">
                  <p:embed/>
                  <p:pic>
                    <p:nvPicPr>
                      <p:cNvPr id="13350" name="Object 10">
                        <a:extLst>
                          <a:ext uri="{FF2B5EF4-FFF2-40B4-BE49-F238E27FC236}">
                            <a16:creationId xmlns:a16="http://schemas.microsoft.com/office/drawing/2014/main" id="{4E127413-17D1-3D43-9F42-E619B7D893F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78028" y="2125980"/>
                        <a:ext cx="378619" cy="561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4" name="Object 4">
            <a:extLst>
              <a:ext uri="{FF2B5EF4-FFF2-40B4-BE49-F238E27FC236}">
                <a16:creationId xmlns:a16="http://schemas.microsoft.com/office/drawing/2014/main" id="{7C698D15-D096-634D-AB70-361CCCD3C973}"/>
              </a:ext>
            </a:extLst>
          </p:cNvPr>
          <p:cNvGraphicFramePr>
            <a:graphicFrameLocks noChangeAspect="1"/>
          </p:cNvGraphicFramePr>
          <p:nvPr>
            <p:extLst>
              <p:ext uri="{D42A27DB-BD31-4B8C-83A1-F6EECF244321}">
                <p14:modId xmlns:p14="http://schemas.microsoft.com/office/powerpoint/2010/main" val="3603584453"/>
              </p:ext>
            </p:extLst>
          </p:nvPr>
        </p:nvGraphicFramePr>
        <p:xfrm>
          <a:off x="8003858" y="868680"/>
          <a:ext cx="538639" cy="475774"/>
        </p:xfrm>
        <a:graphic>
          <a:graphicData uri="http://schemas.openxmlformats.org/presentationml/2006/ole">
            <mc:AlternateContent xmlns:mc="http://schemas.openxmlformats.org/markup-compatibility/2006">
              <mc:Choice xmlns:v="urn:schemas-microsoft-com:vml" Requires="v">
                <p:oleObj spid="_x0000_s2380958" name="Equation" r:id="rId19" imgW="228600" imgH="203200" progId="Equation.DSMT4">
                  <p:embed/>
                </p:oleObj>
              </mc:Choice>
              <mc:Fallback>
                <p:oleObj name="Equation" r:id="rId19" imgW="228600" imgH="203200" progId="Equation.DSMT4">
                  <p:embed/>
                  <p:pic>
                    <p:nvPicPr>
                      <p:cNvPr id="13336" name="Object 4">
                        <a:extLst>
                          <a:ext uri="{FF2B5EF4-FFF2-40B4-BE49-F238E27FC236}">
                            <a16:creationId xmlns:a16="http://schemas.microsoft.com/office/drawing/2014/main" id="{6A2B315E-6FDB-584C-BD99-15809FCE88C3}"/>
                          </a:ext>
                        </a:extLst>
                      </p:cNvPr>
                      <p:cNvPicPr>
                        <a:picLocks noChangeAspect="1" noChangeArrowheads="1"/>
                      </p:cNvPicPr>
                      <p:nvPr/>
                    </p:nvPicPr>
                    <p:blipFill>
                      <a:blip r:embed="rId20"/>
                      <a:srcRect/>
                      <a:stretch>
                        <a:fillRect/>
                      </a:stretch>
                    </p:blipFill>
                    <p:spPr bwMode="auto">
                      <a:xfrm>
                        <a:off x="8003858" y="868680"/>
                        <a:ext cx="538639" cy="475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5" name="Object 2">
            <a:extLst>
              <a:ext uri="{FF2B5EF4-FFF2-40B4-BE49-F238E27FC236}">
                <a16:creationId xmlns:a16="http://schemas.microsoft.com/office/drawing/2014/main" id="{3830D616-FFD1-B748-AAFD-627869C13C11}"/>
              </a:ext>
            </a:extLst>
          </p:cNvPr>
          <p:cNvGraphicFramePr>
            <a:graphicFrameLocks noChangeAspect="1"/>
          </p:cNvGraphicFramePr>
          <p:nvPr>
            <p:extLst>
              <p:ext uri="{D42A27DB-BD31-4B8C-83A1-F6EECF244321}">
                <p14:modId xmlns:p14="http://schemas.microsoft.com/office/powerpoint/2010/main" val="2936816035"/>
              </p:ext>
            </p:extLst>
          </p:nvPr>
        </p:nvGraphicFramePr>
        <p:xfrm>
          <a:off x="369571" y="113982"/>
          <a:ext cx="3990975" cy="620713"/>
        </p:xfrm>
        <a:graphic>
          <a:graphicData uri="http://schemas.openxmlformats.org/presentationml/2006/ole">
            <mc:AlternateContent xmlns:mc="http://schemas.openxmlformats.org/markup-compatibility/2006">
              <mc:Choice xmlns:v="urn:schemas-microsoft-com:vml" Requires="v">
                <p:oleObj spid="_x0000_s2380959" name="Equation" r:id="rId21" imgW="2527300" imgH="393700" progId="Equation.DSMT4">
                  <p:embed/>
                </p:oleObj>
              </mc:Choice>
              <mc:Fallback>
                <p:oleObj name="Equation" r:id="rId21" imgW="2527300" imgH="393700" progId="Equation.DSMT4">
                  <p:embed/>
                  <p:pic>
                    <p:nvPicPr>
                      <p:cNvPr id="13315" name="Object 2">
                        <a:extLst>
                          <a:ext uri="{FF2B5EF4-FFF2-40B4-BE49-F238E27FC236}">
                            <a16:creationId xmlns:a16="http://schemas.microsoft.com/office/drawing/2014/main" id="{F9689434-800B-1D4C-AD06-E6C4B624E9F7}"/>
                          </a:ext>
                        </a:extLst>
                      </p:cNvPr>
                      <p:cNvPicPr>
                        <a:picLocks noChangeAspect="1" noChangeArrowheads="1"/>
                      </p:cNvPicPr>
                      <p:nvPr/>
                    </p:nvPicPr>
                    <p:blipFill>
                      <a:blip r:embed="rId22"/>
                      <a:srcRect/>
                      <a:stretch>
                        <a:fillRect/>
                      </a:stretch>
                    </p:blipFill>
                    <p:spPr bwMode="auto">
                      <a:xfrm>
                        <a:off x="369571" y="113982"/>
                        <a:ext cx="3990975" cy="620713"/>
                      </a:xfrm>
                      <a:prstGeom prst="rect">
                        <a:avLst/>
                      </a:prstGeom>
                      <a:noFill/>
                      <a:ln>
                        <a:noFill/>
                      </a:ln>
                      <a:effectLst/>
                    </p:spPr>
                  </p:pic>
                </p:oleObj>
              </mc:Fallback>
            </mc:AlternateContent>
          </a:graphicData>
        </a:graphic>
      </p:graphicFrame>
      <p:grpSp>
        <p:nvGrpSpPr>
          <p:cNvPr id="4" name="Group 3">
            <a:extLst>
              <a:ext uri="{FF2B5EF4-FFF2-40B4-BE49-F238E27FC236}">
                <a16:creationId xmlns:a16="http://schemas.microsoft.com/office/drawing/2014/main" id="{1538BA71-A4C8-064A-980F-73DFDE0C5A85}"/>
              </a:ext>
            </a:extLst>
          </p:cNvPr>
          <p:cNvGrpSpPr/>
          <p:nvPr/>
        </p:nvGrpSpPr>
        <p:grpSpPr>
          <a:xfrm>
            <a:off x="827087" y="2801864"/>
            <a:ext cx="7173913" cy="3316837"/>
            <a:chOff x="827087" y="2801864"/>
            <a:chExt cx="7173913" cy="3316837"/>
          </a:xfrm>
        </p:grpSpPr>
        <p:graphicFrame>
          <p:nvGraphicFramePr>
            <p:cNvPr id="43" name="Object 2">
              <a:extLst>
                <a:ext uri="{FF2B5EF4-FFF2-40B4-BE49-F238E27FC236}">
                  <a16:creationId xmlns:a16="http://schemas.microsoft.com/office/drawing/2014/main" id="{FCF656D0-D8C6-0B47-8980-202492F1E5FE}"/>
                </a:ext>
              </a:extLst>
            </p:cNvPr>
            <p:cNvGraphicFramePr>
              <a:graphicFrameLocks noChangeAspect="1"/>
            </p:cNvGraphicFramePr>
            <p:nvPr>
              <p:extLst>
                <p:ext uri="{D42A27DB-BD31-4B8C-83A1-F6EECF244321}">
                  <p14:modId xmlns:p14="http://schemas.microsoft.com/office/powerpoint/2010/main" val="2549849385"/>
                </p:ext>
              </p:extLst>
            </p:nvPr>
          </p:nvGraphicFramePr>
          <p:xfrm>
            <a:off x="827087" y="2910364"/>
            <a:ext cx="7173913" cy="3208337"/>
          </p:xfrm>
          <a:graphic>
            <a:graphicData uri="http://schemas.openxmlformats.org/presentationml/2006/ole">
              <mc:AlternateContent xmlns:mc="http://schemas.openxmlformats.org/markup-compatibility/2006">
                <mc:Choice xmlns:v="urn:schemas-microsoft-com:vml" Requires="v">
                  <p:oleObj spid="_x0000_s2380960" name="Equation" r:id="rId23" imgW="4368800" imgH="1955800" progId="Equation.DSMT4">
                    <p:embed/>
                  </p:oleObj>
                </mc:Choice>
                <mc:Fallback>
                  <p:oleObj name="Equation" r:id="rId23" imgW="4368800" imgH="1955800" progId="Equation.DSMT4">
                    <p:embed/>
                    <p:pic>
                      <p:nvPicPr>
                        <p:cNvPr id="21511" name="Object 2">
                          <a:extLst>
                            <a:ext uri="{FF2B5EF4-FFF2-40B4-BE49-F238E27FC236}">
                              <a16:creationId xmlns:a16="http://schemas.microsoft.com/office/drawing/2014/main" id="{1585637D-8EFD-9B4F-80C9-CB93211614BB}"/>
                            </a:ext>
                          </a:extLst>
                        </p:cNvPr>
                        <p:cNvPicPr>
                          <a:picLocks noChangeAspect="1" noChangeArrowheads="1"/>
                        </p:cNvPicPr>
                        <p:nvPr/>
                      </p:nvPicPr>
                      <p:blipFill>
                        <a:blip r:embed="rId24"/>
                        <a:srcRect/>
                        <a:stretch>
                          <a:fillRect/>
                        </a:stretch>
                      </p:blipFill>
                      <p:spPr bwMode="auto">
                        <a:xfrm>
                          <a:off x="827087" y="2910364"/>
                          <a:ext cx="7173913" cy="3208337"/>
                        </a:xfrm>
                        <a:prstGeom prst="rect">
                          <a:avLst/>
                        </a:prstGeom>
                        <a:noFill/>
                        <a:ln>
                          <a:noFill/>
                        </a:ln>
                        <a:effectLst/>
                      </p:spPr>
                    </p:pic>
                  </p:oleObj>
                </mc:Fallback>
              </mc:AlternateContent>
            </a:graphicData>
          </a:graphic>
        </p:graphicFrame>
        <p:sp>
          <p:nvSpPr>
            <p:cNvPr id="2" name="Freeform 1">
              <a:extLst>
                <a:ext uri="{FF2B5EF4-FFF2-40B4-BE49-F238E27FC236}">
                  <a16:creationId xmlns:a16="http://schemas.microsoft.com/office/drawing/2014/main" id="{0D141B91-F6E3-964A-BCED-A6CA7EFE031B}"/>
                </a:ext>
              </a:extLst>
            </p:cNvPr>
            <p:cNvSpPr/>
            <p:nvPr/>
          </p:nvSpPr>
          <p:spPr>
            <a:xfrm rot="20904083">
              <a:off x="5576243" y="3208171"/>
              <a:ext cx="1151907" cy="249381"/>
            </a:xfrm>
            <a:custGeom>
              <a:avLst/>
              <a:gdLst>
                <a:gd name="connsiteX0" fmla="*/ 0 w 1151907"/>
                <a:gd name="connsiteY0" fmla="*/ 249381 h 249381"/>
                <a:gd name="connsiteX1" fmla="*/ 510639 w 1151907"/>
                <a:gd name="connsiteY1" fmla="*/ 47501 h 249381"/>
                <a:gd name="connsiteX2" fmla="*/ 700644 w 1151907"/>
                <a:gd name="connsiteY2" fmla="*/ 166254 h 249381"/>
                <a:gd name="connsiteX3" fmla="*/ 1151907 w 1151907"/>
                <a:gd name="connsiteY3" fmla="*/ 0 h 249381"/>
              </a:gdLst>
              <a:ahLst/>
              <a:cxnLst>
                <a:cxn ang="0">
                  <a:pos x="connsiteX0" y="connsiteY0"/>
                </a:cxn>
                <a:cxn ang="0">
                  <a:pos x="connsiteX1" y="connsiteY1"/>
                </a:cxn>
                <a:cxn ang="0">
                  <a:pos x="connsiteX2" y="connsiteY2"/>
                </a:cxn>
                <a:cxn ang="0">
                  <a:pos x="connsiteX3" y="connsiteY3"/>
                </a:cxn>
              </a:cxnLst>
              <a:rect l="l" t="t" r="r" b="b"/>
              <a:pathLst>
                <a:path w="1151907" h="249381">
                  <a:moveTo>
                    <a:pt x="0" y="249381"/>
                  </a:moveTo>
                  <a:cubicBezTo>
                    <a:pt x="196932" y="155368"/>
                    <a:pt x="393865" y="61355"/>
                    <a:pt x="510639" y="47501"/>
                  </a:cubicBezTo>
                  <a:cubicBezTo>
                    <a:pt x="627413" y="33647"/>
                    <a:pt x="593766" y="174171"/>
                    <a:pt x="700644" y="166254"/>
                  </a:cubicBezTo>
                  <a:cubicBezTo>
                    <a:pt x="807522" y="158337"/>
                    <a:pt x="979714" y="79168"/>
                    <a:pt x="1151907" y="0"/>
                  </a:cubicBezTo>
                </a:path>
              </a:pathLst>
            </a:cu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B8B4A6D-703F-6F41-A27A-6DDD79BC892E}"/>
                </a:ext>
              </a:extLst>
            </p:cNvPr>
            <p:cNvSpPr txBox="1"/>
            <p:nvPr/>
          </p:nvSpPr>
          <p:spPr>
            <a:xfrm>
              <a:off x="6380798" y="2801864"/>
              <a:ext cx="1440180" cy="523220"/>
            </a:xfrm>
            <a:prstGeom prst="rect">
              <a:avLst/>
            </a:prstGeom>
            <a:noFill/>
          </p:spPr>
          <p:txBody>
            <a:bodyPr wrap="square" rtlCol="0">
              <a:spAutoFit/>
            </a:bodyPr>
            <a:lstStyle/>
            <a:p>
              <a:r>
                <a:rPr lang="en-US" sz="1400" dirty="0">
                  <a:solidFill>
                    <a:srgbClr val="3366FF"/>
                  </a:solidFill>
                  <a:latin typeface="Times New Roman" panose="02020603050405020304" pitchFamily="18" charset="0"/>
                  <a:cs typeface="Times New Roman" panose="02020603050405020304" pitchFamily="18" charset="0"/>
                </a:rPr>
                <a:t>parallel axis </a:t>
              </a:r>
            </a:p>
            <a:p>
              <a:r>
                <a:rPr lang="en-US" sz="1400" dirty="0">
                  <a:solidFill>
                    <a:srgbClr val="3366FF"/>
                  </a:solidFill>
                  <a:latin typeface="Times New Roman" panose="02020603050405020304" pitchFamily="18" charset="0"/>
                  <a:cs typeface="Times New Roman" panose="02020603050405020304" pitchFamily="18" charset="0"/>
                </a:rPr>
                <a:t>      theorem</a:t>
              </a:r>
            </a:p>
          </p:txBody>
        </p:sp>
      </p:grpSp>
    </p:spTree>
    <p:extLst>
      <p:ext uri="{BB962C8B-B14F-4D97-AF65-F5344CB8AC3E}">
        <p14:creationId xmlns:p14="http://schemas.microsoft.com/office/powerpoint/2010/main" val="254132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73">
            <a:extLst>
              <a:ext uri="{FF2B5EF4-FFF2-40B4-BE49-F238E27FC236}">
                <a16:creationId xmlns:a16="http://schemas.microsoft.com/office/drawing/2014/main" id="{4D75DE84-0748-9943-8C9C-A1C2ADA4DC3D}"/>
              </a:ext>
            </a:extLst>
          </p:cNvPr>
          <p:cNvCxnSpPr>
            <a:cxnSpLocks noChangeShapeType="1"/>
          </p:cNvCxnSpPr>
          <p:nvPr/>
        </p:nvCxnSpPr>
        <p:spPr bwMode="auto">
          <a:xfrm>
            <a:off x="5646419" y="5312703"/>
            <a:ext cx="2606040" cy="1429"/>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cxnSp>
      <p:sp>
        <p:nvSpPr>
          <p:cNvPr id="56" name="Rectangle 82">
            <a:extLst>
              <a:ext uri="{FF2B5EF4-FFF2-40B4-BE49-F238E27FC236}">
                <a16:creationId xmlns:a16="http://schemas.microsoft.com/office/drawing/2014/main" id="{ECDE446A-6B9C-804A-93B2-4AC8D0F1B929}"/>
              </a:ext>
            </a:extLst>
          </p:cNvPr>
          <p:cNvSpPr>
            <a:spLocks noChangeArrowheads="1"/>
          </p:cNvSpPr>
          <p:nvPr/>
        </p:nvSpPr>
        <p:spPr bwMode="auto">
          <a:xfrm>
            <a:off x="5989319" y="5260451"/>
            <a:ext cx="1440180" cy="153259"/>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17409" name="Text Box 2">
            <a:extLst>
              <a:ext uri="{FF2B5EF4-FFF2-40B4-BE49-F238E27FC236}">
                <a16:creationId xmlns:a16="http://schemas.microsoft.com/office/drawing/2014/main" id="{38E41D72-F9FF-8540-81C1-82E90471A938}"/>
              </a:ext>
            </a:extLst>
          </p:cNvPr>
          <p:cNvSpPr txBox="1">
            <a:spLocks/>
          </p:cNvSpPr>
          <p:nvPr/>
        </p:nvSpPr>
        <p:spPr bwMode="auto">
          <a:xfrm>
            <a:off x="8675649" y="6515100"/>
            <a:ext cx="422631"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080" dirty="0">
                <a:latin typeface="Times New Roman" panose="02020603050405020304" pitchFamily="18" charset="0"/>
                <a:cs typeface="Times New Roman" panose="02020603050405020304" pitchFamily="18" charset="0"/>
              </a:rPr>
              <a:t>81.)</a:t>
            </a:r>
            <a:endParaRPr lang="en-US" altLang="en-US" sz="2160" dirty="0">
              <a:latin typeface="Times New Roman" panose="02020603050405020304" pitchFamily="18" charset="0"/>
              <a:cs typeface="Times New Roman" panose="02020603050405020304" pitchFamily="18" charset="0"/>
            </a:endParaRPr>
          </a:p>
        </p:txBody>
      </p:sp>
      <p:sp>
        <p:nvSpPr>
          <p:cNvPr id="17411" name="Text Box 5">
            <a:extLst>
              <a:ext uri="{FF2B5EF4-FFF2-40B4-BE49-F238E27FC236}">
                <a16:creationId xmlns:a16="http://schemas.microsoft.com/office/drawing/2014/main" id="{3023CC19-815C-554A-BFB2-5128018DEC3D}"/>
              </a:ext>
            </a:extLst>
          </p:cNvPr>
          <p:cNvSpPr txBox="1">
            <a:spLocks/>
          </p:cNvSpPr>
          <p:nvPr/>
        </p:nvSpPr>
        <p:spPr bwMode="auto">
          <a:xfrm>
            <a:off x="182880" y="2133870"/>
            <a:ext cx="43891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2000" dirty="0">
                <a:latin typeface="Times New Roman" panose="02020603050405020304" pitchFamily="18" charset="0"/>
                <a:cs typeface="Times New Roman" panose="02020603050405020304" pitchFamily="18" charset="0"/>
              </a:rPr>
              <a:t>d.) The finger is removed and the system released.  Derive an expression for its initial </a:t>
            </a:r>
            <a:r>
              <a:rPr lang="en-US" altLang="en-US" sz="2000" i="1" dirty="0">
                <a:latin typeface="Times New Roman" panose="02020603050405020304" pitchFamily="18" charset="0"/>
                <a:cs typeface="Times New Roman" panose="02020603050405020304" pitchFamily="18" charset="0"/>
              </a:rPr>
              <a:t>angular acceleration</a:t>
            </a:r>
            <a:r>
              <a:rPr lang="en-US" altLang="en-US" sz="2000" dirty="0">
                <a:latin typeface="Times New Roman" panose="02020603050405020304" pitchFamily="18" charset="0"/>
                <a:cs typeface="Times New Roman" panose="02020603050405020304" pitchFamily="18" charset="0"/>
              </a:rPr>
              <a:t>?</a:t>
            </a:r>
          </a:p>
        </p:txBody>
      </p:sp>
      <p:sp>
        <p:nvSpPr>
          <p:cNvPr id="17412" name="Rectangle 7">
            <a:extLst>
              <a:ext uri="{FF2B5EF4-FFF2-40B4-BE49-F238E27FC236}">
                <a16:creationId xmlns:a16="http://schemas.microsoft.com/office/drawing/2014/main" id="{7C2C3256-146E-DF4D-89C2-EFCCC9AD84F5}"/>
              </a:ext>
            </a:extLst>
          </p:cNvPr>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17413" name="Object 2">
            <a:extLst>
              <a:ext uri="{FF2B5EF4-FFF2-40B4-BE49-F238E27FC236}">
                <a16:creationId xmlns:a16="http://schemas.microsoft.com/office/drawing/2014/main" id="{BFC82AA7-F088-1A4F-A03A-69A0817357BD}"/>
              </a:ext>
            </a:extLst>
          </p:cNvPr>
          <p:cNvGraphicFramePr>
            <a:graphicFrameLocks noChangeAspect="1"/>
          </p:cNvGraphicFramePr>
          <p:nvPr/>
        </p:nvGraphicFramePr>
        <p:xfrm>
          <a:off x="457200" y="68580"/>
          <a:ext cx="3880485" cy="597218"/>
        </p:xfrm>
        <a:graphic>
          <a:graphicData uri="http://schemas.openxmlformats.org/presentationml/2006/ole">
            <mc:AlternateContent xmlns:mc="http://schemas.openxmlformats.org/markup-compatibility/2006">
              <mc:Choice xmlns:v="urn:schemas-microsoft-com:vml" Requires="v">
                <p:oleObj spid="_x0000_s2364591" name="Equation" r:id="rId4" imgW="2552700" imgH="393700" progId="Equation.DSMT4">
                  <p:embed/>
                </p:oleObj>
              </mc:Choice>
              <mc:Fallback>
                <p:oleObj name="Equation" r:id="rId4" imgW="2552700" imgH="393700" progId="Equation.DSMT4">
                  <p:embed/>
                  <p:pic>
                    <p:nvPicPr>
                      <p:cNvPr id="17413" name="Object 2">
                        <a:extLst>
                          <a:ext uri="{FF2B5EF4-FFF2-40B4-BE49-F238E27FC236}">
                            <a16:creationId xmlns:a16="http://schemas.microsoft.com/office/drawing/2014/main" id="{BFC82AA7-F088-1A4F-A03A-69A081735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8580"/>
                        <a:ext cx="3880485" cy="59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7414" name="Object 3">
            <a:extLst>
              <a:ext uri="{FF2B5EF4-FFF2-40B4-BE49-F238E27FC236}">
                <a16:creationId xmlns:a16="http://schemas.microsoft.com/office/drawing/2014/main" id="{88EF7905-043F-BF40-B178-C69991A1CDB1}"/>
              </a:ext>
            </a:extLst>
          </p:cNvPr>
          <p:cNvGraphicFramePr>
            <a:graphicFrameLocks noChangeAspect="1"/>
          </p:cNvGraphicFramePr>
          <p:nvPr/>
        </p:nvGraphicFramePr>
        <p:xfrm>
          <a:off x="2788920" y="480060"/>
          <a:ext cx="1968818" cy="598647"/>
        </p:xfrm>
        <a:graphic>
          <a:graphicData uri="http://schemas.openxmlformats.org/presentationml/2006/ole">
            <mc:AlternateContent xmlns:mc="http://schemas.openxmlformats.org/markup-compatibility/2006">
              <mc:Choice xmlns:v="urn:schemas-microsoft-com:vml" Requires="v">
                <p:oleObj spid="_x0000_s2364592" name="Equation" r:id="rId6" imgW="1295400" imgH="393700" progId="Equation.DSMT4">
                  <p:embed/>
                </p:oleObj>
              </mc:Choice>
              <mc:Fallback>
                <p:oleObj name="Equation" r:id="rId6" imgW="1295400" imgH="393700" progId="Equation.DSMT4">
                  <p:embed/>
                  <p:pic>
                    <p:nvPicPr>
                      <p:cNvPr id="17414" name="Object 3">
                        <a:extLst>
                          <a:ext uri="{FF2B5EF4-FFF2-40B4-BE49-F238E27FC236}">
                            <a16:creationId xmlns:a16="http://schemas.microsoft.com/office/drawing/2014/main" id="{88EF7905-043F-BF40-B178-C69991A1CD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8920" y="480060"/>
                        <a:ext cx="1968818" cy="598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4" name="Text Box 12">
            <a:extLst>
              <a:ext uri="{FF2B5EF4-FFF2-40B4-BE49-F238E27FC236}">
                <a16:creationId xmlns:a16="http://schemas.microsoft.com/office/drawing/2014/main" id="{52A8EAA8-5BEB-1D42-B10C-7221DE387D8E}"/>
              </a:ext>
            </a:extLst>
          </p:cNvPr>
          <p:cNvSpPr txBox="1">
            <a:spLocks/>
          </p:cNvSpPr>
          <p:nvPr/>
        </p:nvSpPr>
        <p:spPr bwMode="auto">
          <a:xfrm>
            <a:off x="182881" y="1055163"/>
            <a:ext cx="87913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2000" dirty="0">
                <a:latin typeface="Times New Roman" panose="02020603050405020304" pitchFamily="18" charset="0"/>
                <a:cs typeface="Times New Roman" panose="02020603050405020304" pitchFamily="18" charset="0"/>
              </a:rPr>
              <a:t>c.) How would you determine how large a force the finger would have to be to keep the system in equilibrium?</a:t>
            </a:r>
          </a:p>
        </p:txBody>
      </p:sp>
      <p:sp>
        <p:nvSpPr>
          <p:cNvPr id="35" name="Text Box 12">
            <a:extLst>
              <a:ext uri="{FF2B5EF4-FFF2-40B4-BE49-F238E27FC236}">
                <a16:creationId xmlns:a16="http://schemas.microsoft.com/office/drawing/2014/main" id="{7F6ABD77-CD1E-CE48-8F79-9EF29A6D2B58}"/>
              </a:ext>
            </a:extLst>
          </p:cNvPr>
          <p:cNvSpPr txBox="1">
            <a:spLocks/>
          </p:cNvSpPr>
          <p:nvPr/>
        </p:nvSpPr>
        <p:spPr bwMode="auto">
          <a:xfrm>
            <a:off x="3139634" y="1578383"/>
            <a:ext cx="3706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800" dirty="0">
                <a:solidFill>
                  <a:srgbClr val="1019C5"/>
                </a:solidFill>
                <a:latin typeface="Times New Roman" panose="02020603050405020304" pitchFamily="18" charset="0"/>
                <a:cs typeface="Times New Roman" panose="02020603050405020304" pitchFamily="18" charset="0"/>
              </a:rPr>
              <a:t>Sum the torques about the pin . . . </a:t>
            </a:r>
            <a:endParaRPr lang="en-US" altLang="en-US" sz="2000" dirty="0">
              <a:solidFill>
                <a:srgbClr val="1019C5"/>
              </a:solidFill>
              <a:latin typeface="Times New Roman" panose="02020603050405020304" pitchFamily="18" charset="0"/>
              <a:cs typeface="Times New Roman" panose="02020603050405020304" pitchFamily="18" charset="0"/>
            </a:endParaRPr>
          </a:p>
        </p:txBody>
      </p:sp>
      <p:sp>
        <p:nvSpPr>
          <p:cNvPr id="37" name="Oval 73">
            <a:extLst>
              <a:ext uri="{FF2B5EF4-FFF2-40B4-BE49-F238E27FC236}">
                <a16:creationId xmlns:a16="http://schemas.microsoft.com/office/drawing/2014/main" id="{B7F6A043-95B3-C940-A851-22DDC83F1F8A}"/>
              </a:ext>
            </a:extLst>
          </p:cNvPr>
          <p:cNvSpPr>
            <a:spLocks/>
          </p:cNvSpPr>
          <p:nvPr/>
        </p:nvSpPr>
        <p:spPr bwMode="auto">
          <a:xfrm>
            <a:off x="4900612" y="2487720"/>
            <a:ext cx="1457418" cy="1482342"/>
          </a:xfrm>
          <a:prstGeom prst="ellipse">
            <a:avLst/>
          </a:prstGeom>
          <a:solidFill>
            <a:srgbClr val="FF151E"/>
          </a:solidFill>
          <a:ln w="25400">
            <a:solidFill>
              <a:srgbClr val="000000"/>
            </a:solidFill>
            <a:round/>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38" name="AutoShape 89">
            <a:extLst>
              <a:ext uri="{FF2B5EF4-FFF2-40B4-BE49-F238E27FC236}">
                <a16:creationId xmlns:a16="http://schemas.microsoft.com/office/drawing/2014/main" id="{5D21A143-5B81-2846-B36D-D53107C52443}"/>
              </a:ext>
            </a:extLst>
          </p:cNvPr>
          <p:cNvSpPr>
            <a:spLocks/>
          </p:cNvSpPr>
          <p:nvPr/>
        </p:nvSpPr>
        <p:spPr bwMode="auto">
          <a:xfrm>
            <a:off x="5590353" y="3189256"/>
            <a:ext cx="77937" cy="79270"/>
          </a:xfrm>
          <a:custGeom>
            <a:avLst/>
            <a:gdLst>
              <a:gd name="T0" fmla="*/ 1530883815 w 21600"/>
              <a:gd name="T1" fmla="*/ 0 h 21600"/>
              <a:gd name="T2" fmla="*/ 448365501 w 21600"/>
              <a:gd name="T3" fmla="*/ 448365501 h 21600"/>
              <a:gd name="T4" fmla="*/ 0 w 21600"/>
              <a:gd name="T5" fmla="*/ 1530883815 h 21600"/>
              <a:gd name="T6" fmla="*/ 448365501 w 21600"/>
              <a:gd name="T7" fmla="*/ 2147483647 h 21600"/>
              <a:gd name="T8" fmla="*/ 1530883815 w 21600"/>
              <a:gd name="T9" fmla="*/ 2147483647 h 21600"/>
              <a:gd name="T10" fmla="*/ 2147483647 w 21600"/>
              <a:gd name="T11" fmla="*/ 2147483647 h 21600"/>
              <a:gd name="T12" fmla="*/ 2147483647 w 21600"/>
              <a:gd name="T13" fmla="*/ 1530883815 h 21600"/>
              <a:gd name="T14" fmla="*/ 2147483647 w 21600"/>
              <a:gd name="T15" fmla="*/ 44836550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8"/>
            <a:srcRect/>
            <a:tile tx="0" ty="0" sx="100000" sy="100000" flip="none" algn="tl"/>
          </a:blipFill>
          <a:ln w="25400">
            <a:solidFill>
              <a:srgbClr val="000000"/>
            </a:solidFill>
            <a:round/>
            <a:headEnd/>
            <a:tailEnd/>
          </a:ln>
        </p:spPr>
        <p:txBody>
          <a:bodyPr wrap="none" anchor="ctr"/>
          <a:lstStyle/>
          <a:p>
            <a:endParaRPr lang="en-US" sz="1620"/>
          </a:p>
        </p:txBody>
      </p:sp>
      <p:graphicFrame>
        <p:nvGraphicFramePr>
          <p:cNvPr id="40" name="Object 8">
            <a:extLst>
              <a:ext uri="{FF2B5EF4-FFF2-40B4-BE49-F238E27FC236}">
                <a16:creationId xmlns:a16="http://schemas.microsoft.com/office/drawing/2014/main" id="{6F624BCF-BC0A-1949-B160-4B62C41BD811}"/>
              </a:ext>
            </a:extLst>
          </p:cNvPr>
          <p:cNvGraphicFramePr>
            <a:graphicFrameLocks noChangeAspect="1"/>
          </p:cNvGraphicFramePr>
          <p:nvPr>
            <p:extLst>
              <p:ext uri="{D42A27DB-BD31-4B8C-83A1-F6EECF244321}">
                <p14:modId xmlns:p14="http://schemas.microsoft.com/office/powerpoint/2010/main" val="291951408"/>
              </p:ext>
            </p:extLst>
          </p:nvPr>
        </p:nvGraphicFramePr>
        <p:xfrm>
          <a:off x="8372475" y="3856038"/>
          <a:ext cx="576263" cy="388937"/>
        </p:xfrm>
        <a:graphic>
          <a:graphicData uri="http://schemas.openxmlformats.org/presentationml/2006/ole">
            <mc:AlternateContent xmlns:mc="http://schemas.openxmlformats.org/markup-compatibility/2006">
              <mc:Choice xmlns:v="urn:schemas-microsoft-com:vml" Requires="v">
                <p:oleObj spid="_x0000_s2364593" name="Equation" r:id="rId9" imgW="304800" imgH="203200" progId="Equation.DSMT4">
                  <p:embed/>
                </p:oleObj>
              </mc:Choice>
              <mc:Fallback>
                <p:oleObj name="Equation" r:id="rId9" imgW="304800" imgH="203200" progId="Equation.DSMT4">
                  <p:embed/>
                  <p:pic>
                    <p:nvPicPr>
                      <p:cNvPr id="23578" name="Object 8">
                        <a:extLst>
                          <a:ext uri="{FF2B5EF4-FFF2-40B4-BE49-F238E27FC236}">
                            <a16:creationId xmlns:a16="http://schemas.microsoft.com/office/drawing/2014/main" id="{24F31056-4604-E54B-8F83-F10AA601B927}"/>
                          </a:ext>
                        </a:extLst>
                      </p:cNvPr>
                      <p:cNvPicPr>
                        <a:picLocks noChangeAspect="1" noChangeArrowheads="1"/>
                      </p:cNvPicPr>
                      <p:nvPr/>
                    </p:nvPicPr>
                    <p:blipFill>
                      <a:blip r:embed="rId10"/>
                      <a:srcRect/>
                      <a:stretch>
                        <a:fillRect/>
                      </a:stretch>
                    </p:blipFill>
                    <p:spPr bwMode="auto">
                      <a:xfrm>
                        <a:off x="8372475" y="3856038"/>
                        <a:ext cx="576263" cy="388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1" name="Object 9">
            <a:extLst>
              <a:ext uri="{FF2B5EF4-FFF2-40B4-BE49-F238E27FC236}">
                <a16:creationId xmlns:a16="http://schemas.microsoft.com/office/drawing/2014/main" id="{61552E5C-88E2-D64E-846E-8768C3D08BDE}"/>
              </a:ext>
            </a:extLst>
          </p:cNvPr>
          <p:cNvGraphicFramePr>
            <a:graphicFrameLocks noChangeAspect="1"/>
          </p:cNvGraphicFramePr>
          <p:nvPr/>
        </p:nvGraphicFramePr>
        <p:xfrm>
          <a:off x="5648805" y="2553176"/>
          <a:ext cx="280573" cy="285371"/>
        </p:xfrm>
        <a:graphic>
          <a:graphicData uri="http://schemas.openxmlformats.org/presentationml/2006/ole">
            <mc:AlternateContent xmlns:mc="http://schemas.openxmlformats.org/markup-compatibility/2006">
              <mc:Choice xmlns:v="urn:schemas-microsoft-com:vml" Requires="v">
                <p:oleObj spid="_x0000_s2364594" name="Equation" r:id="rId11" imgW="152400" imgH="152400" progId="Equation.DSMT4">
                  <p:embed/>
                </p:oleObj>
              </mc:Choice>
              <mc:Fallback>
                <p:oleObj name="Equation" r:id="rId11" imgW="152400" imgH="152400" progId="Equation.DSMT4">
                  <p:embed/>
                  <p:pic>
                    <p:nvPicPr>
                      <p:cNvPr id="23579" name="Object 9">
                        <a:extLst>
                          <a:ext uri="{FF2B5EF4-FFF2-40B4-BE49-F238E27FC236}">
                            <a16:creationId xmlns:a16="http://schemas.microsoft.com/office/drawing/2014/main" id="{E33ACA01-8D55-5747-B217-29F00D5E53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8805" y="2553176"/>
                        <a:ext cx="280573" cy="285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2" name="Rectangle 93">
            <a:extLst>
              <a:ext uri="{FF2B5EF4-FFF2-40B4-BE49-F238E27FC236}">
                <a16:creationId xmlns:a16="http://schemas.microsoft.com/office/drawing/2014/main" id="{7FD57547-4BBF-1146-BEE6-ED179080423B}"/>
              </a:ext>
            </a:extLst>
          </p:cNvPr>
          <p:cNvSpPr>
            <a:spLocks/>
          </p:cNvSpPr>
          <p:nvPr/>
        </p:nvSpPr>
        <p:spPr bwMode="auto">
          <a:xfrm>
            <a:off x="6358030" y="3034680"/>
            <a:ext cx="1993235" cy="388421"/>
          </a:xfrm>
          <a:prstGeom prst="rect">
            <a:avLst/>
          </a:prstGeom>
          <a:solidFill>
            <a:srgbClr val="FF151E"/>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43" name="Object 10">
            <a:extLst>
              <a:ext uri="{FF2B5EF4-FFF2-40B4-BE49-F238E27FC236}">
                <a16:creationId xmlns:a16="http://schemas.microsoft.com/office/drawing/2014/main" id="{E6FD1995-AB1E-8342-9826-A490D3CC7D15}"/>
              </a:ext>
            </a:extLst>
          </p:cNvPr>
          <p:cNvGraphicFramePr>
            <a:graphicFrameLocks noChangeAspect="1"/>
          </p:cNvGraphicFramePr>
          <p:nvPr/>
        </p:nvGraphicFramePr>
        <p:xfrm>
          <a:off x="6744020" y="3855839"/>
          <a:ext cx="574783" cy="388421"/>
        </p:xfrm>
        <a:graphic>
          <a:graphicData uri="http://schemas.openxmlformats.org/presentationml/2006/ole">
            <mc:AlternateContent xmlns:mc="http://schemas.openxmlformats.org/markup-compatibility/2006">
              <mc:Choice xmlns:v="urn:schemas-microsoft-com:vml" Requires="v">
                <p:oleObj spid="_x0000_s2364595" name="Equation" r:id="rId13" imgW="304800" imgH="203200" progId="Equation.DSMT4">
                  <p:embed/>
                </p:oleObj>
              </mc:Choice>
              <mc:Fallback>
                <p:oleObj name="Equation" r:id="rId13" imgW="304800" imgH="203200" progId="Equation.DSMT4">
                  <p:embed/>
                  <p:pic>
                    <p:nvPicPr>
                      <p:cNvPr id="23581" name="Object 10">
                        <a:extLst>
                          <a:ext uri="{FF2B5EF4-FFF2-40B4-BE49-F238E27FC236}">
                            <a16:creationId xmlns:a16="http://schemas.microsoft.com/office/drawing/2014/main" id="{5F86D615-04EA-584D-9198-E3A1E5F088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44020" y="3855839"/>
                        <a:ext cx="574783" cy="388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6" name="Line 102">
            <a:extLst>
              <a:ext uri="{FF2B5EF4-FFF2-40B4-BE49-F238E27FC236}">
                <a16:creationId xmlns:a16="http://schemas.microsoft.com/office/drawing/2014/main" id="{99753CBF-B861-C74E-8EC7-08C9563E09E6}"/>
              </a:ext>
            </a:extLst>
          </p:cNvPr>
          <p:cNvSpPr>
            <a:spLocks noChangeShapeType="1"/>
          </p:cNvSpPr>
          <p:nvPr/>
        </p:nvSpPr>
        <p:spPr bwMode="auto">
          <a:xfrm>
            <a:off x="8267482" y="3033236"/>
            <a:ext cx="0" cy="114148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47" name="Line 103">
            <a:extLst>
              <a:ext uri="{FF2B5EF4-FFF2-40B4-BE49-F238E27FC236}">
                <a16:creationId xmlns:a16="http://schemas.microsoft.com/office/drawing/2014/main" id="{2AB26910-EB89-2648-934A-6B883EF18DEF}"/>
              </a:ext>
            </a:extLst>
          </p:cNvPr>
          <p:cNvSpPr>
            <a:spLocks noChangeShapeType="1"/>
          </p:cNvSpPr>
          <p:nvPr/>
        </p:nvSpPr>
        <p:spPr bwMode="auto">
          <a:xfrm>
            <a:off x="7332241" y="3256635"/>
            <a:ext cx="0" cy="114148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48" name="Line 104">
            <a:extLst>
              <a:ext uri="{FF2B5EF4-FFF2-40B4-BE49-F238E27FC236}">
                <a16:creationId xmlns:a16="http://schemas.microsoft.com/office/drawing/2014/main" id="{5988DCF5-32EA-5C42-B95F-F19099F427BB}"/>
              </a:ext>
            </a:extLst>
          </p:cNvPr>
          <p:cNvSpPr>
            <a:spLocks noChangeShapeType="1"/>
          </p:cNvSpPr>
          <p:nvPr/>
        </p:nvSpPr>
        <p:spPr bwMode="auto">
          <a:xfrm flipV="1">
            <a:off x="5626580" y="2251551"/>
            <a:ext cx="0" cy="85611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cxnSp>
        <p:nvCxnSpPr>
          <p:cNvPr id="50" name="Straight Arrow Connector 69">
            <a:extLst>
              <a:ext uri="{FF2B5EF4-FFF2-40B4-BE49-F238E27FC236}">
                <a16:creationId xmlns:a16="http://schemas.microsoft.com/office/drawing/2014/main" id="{885C6B3B-B9C7-A04D-B26F-2F8EC2426940}"/>
              </a:ext>
            </a:extLst>
          </p:cNvPr>
          <p:cNvCxnSpPr>
            <a:cxnSpLocks noChangeShapeType="1"/>
          </p:cNvCxnSpPr>
          <p:nvPr/>
        </p:nvCxnSpPr>
        <p:spPr bwMode="auto">
          <a:xfrm>
            <a:off x="5646419" y="4953476"/>
            <a:ext cx="1645920" cy="1429"/>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52" name="Straight Connector 72">
            <a:extLst>
              <a:ext uri="{FF2B5EF4-FFF2-40B4-BE49-F238E27FC236}">
                <a16:creationId xmlns:a16="http://schemas.microsoft.com/office/drawing/2014/main" id="{5BFD5028-5B7B-E245-99A4-33F8ACE859EB}"/>
              </a:ext>
            </a:extLst>
          </p:cNvPr>
          <p:cNvCxnSpPr>
            <a:cxnSpLocks noChangeShapeType="1"/>
          </p:cNvCxnSpPr>
          <p:nvPr/>
        </p:nvCxnSpPr>
        <p:spPr bwMode="auto">
          <a:xfrm>
            <a:off x="5647849" y="4749165"/>
            <a:ext cx="0" cy="769279"/>
          </a:xfrm>
          <a:prstGeom prst="line">
            <a:avLst/>
          </a:prstGeom>
          <a:noFill/>
          <a:ln w="12700">
            <a:solidFill>
              <a:srgbClr val="000000"/>
            </a:solidFill>
            <a:prstDash val="lgDash"/>
            <a:round/>
            <a:headEnd/>
            <a:tailEnd/>
          </a:ln>
          <a:extLst>
            <a:ext uri="{909E8E84-426E-40DD-AFC4-6F175D3DCCD1}">
              <a14:hiddenFill xmlns:a14="http://schemas.microsoft.com/office/drawing/2010/main">
                <a:noFill/>
              </a14:hiddenFill>
            </a:ext>
          </a:extLst>
        </p:spPr>
      </p:cxnSp>
      <p:graphicFrame>
        <p:nvGraphicFramePr>
          <p:cNvPr id="55" name="Object 4">
            <a:extLst>
              <a:ext uri="{FF2B5EF4-FFF2-40B4-BE49-F238E27FC236}">
                <a16:creationId xmlns:a16="http://schemas.microsoft.com/office/drawing/2014/main" id="{44F5E73D-1AD5-1846-AA9E-6E37BF14233C}"/>
              </a:ext>
            </a:extLst>
          </p:cNvPr>
          <p:cNvGraphicFramePr>
            <a:graphicFrameLocks noChangeAspect="1"/>
          </p:cNvGraphicFramePr>
          <p:nvPr>
            <p:extLst>
              <p:ext uri="{D42A27DB-BD31-4B8C-83A1-F6EECF244321}">
                <p14:modId xmlns:p14="http://schemas.microsoft.com/office/powerpoint/2010/main" val="26766410"/>
              </p:ext>
            </p:extLst>
          </p:nvPr>
        </p:nvGraphicFramePr>
        <p:xfrm>
          <a:off x="6083412" y="5165338"/>
          <a:ext cx="1310163" cy="340043"/>
        </p:xfrm>
        <a:graphic>
          <a:graphicData uri="http://schemas.openxmlformats.org/presentationml/2006/ole">
            <mc:AlternateContent xmlns:mc="http://schemas.openxmlformats.org/markup-compatibility/2006">
              <mc:Choice xmlns:v="urn:schemas-microsoft-com:vml" Requires="v">
                <p:oleObj spid="_x0000_s2364596" name="Equation" r:id="rId15" imgW="1028700" imgH="266700" progId="Equation.DSMT4">
                  <p:embed/>
                </p:oleObj>
              </mc:Choice>
              <mc:Fallback>
                <p:oleObj name="Equation" r:id="rId15" imgW="1028700" imgH="266700" progId="Equation.DSMT4">
                  <p:embed/>
                  <p:pic>
                    <p:nvPicPr>
                      <p:cNvPr id="23566" name="Object 4">
                        <a:extLst>
                          <a:ext uri="{FF2B5EF4-FFF2-40B4-BE49-F238E27FC236}">
                            <a16:creationId xmlns:a16="http://schemas.microsoft.com/office/drawing/2014/main" id="{6C4B5E13-EA12-3949-8BAB-2AE53FFF7D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83412" y="5165338"/>
                        <a:ext cx="1310163" cy="34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 name="Rectangle 83">
            <a:extLst>
              <a:ext uri="{FF2B5EF4-FFF2-40B4-BE49-F238E27FC236}">
                <a16:creationId xmlns:a16="http://schemas.microsoft.com/office/drawing/2014/main" id="{62B34A3E-F106-C243-943B-752AF7B1DE0F}"/>
              </a:ext>
            </a:extLst>
          </p:cNvPr>
          <p:cNvSpPr>
            <a:spLocks noChangeArrowheads="1"/>
          </p:cNvSpPr>
          <p:nvPr/>
        </p:nvSpPr>
        <p:spPr bwMode="auto">
          <a:xfrm>
            <a:off x="5920739" y="4884896"/>
            <a:ext cx="1097280" cy="137160"/>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59" name="Object 6">
            <a:extLst>
              <a:ext uri="{FF2B5EF4-FFF2-40B4-BE49-F238E27FC236}">
                <a16:creationId xmlns:a16="http://schemas.microsoft.com/office/drawing/2014/main" id="{30E26E90-2647-8E4F-A81F-05E888ECACB4}"/>
              </a:ext>
            </a:extLst>
          </p:cNvPr>
          <p:cNvGraphicFramePr>
            <a:graphicFrameLocks noChangeAspect="1"/>
          </p:cNvGraphicFramePr>
          <p:nvPr>
            <p:extLst>
              <p:ext uri="{D42A27DB-BD31-4B8C-83A1-F6EECF244321}">
                <p14:modId xmlns:p14="http://schemas.microsoft.com/office/powerpoint/2010/main" val="1473600619"/>
              </p:ext>
            </p:extLst>
          </p:nvPr>
        </p:nvGraphicFramePr>
        <p:xfrm>
          <a:off x="5989319" y="4816316"/>
          <a:ext cx="944404" cy="195739"/>
        </p:xfrm>
        <a:graphic>
          <a:graphicData uri="http://schemas.openxmlformats.org/presentationml/2006/ole">
            <mc:AlternateContent xmlns:mc="http://schemas.openxmlformats.org/markup-compatibility/2006">
              <mc:Choice xmlns:v="urn:schemas-microsoft-com:vml" Requires="v">
                <p:oleObj spid="_x0000_s2364597" name="Equation" r:id="rId17" imgW="736600" imgH="152400" progId="Equation.DSMT4">
                  <p:embed/>
                </p:oleObj>
              </mc:Choice>
              <mc:Fallback>
                <p:oleObj name="Equation" r:id="rId17" imgW="736600" imgH="152400" progId="Equation.DSMT4">
                  <p:embed/>
                  <p:pic>
                    <p:nvPicPr>
                      <p:cNvPr id="23570" name="Object 6">
                        <a:extLst>
                          <a:ext uri="{FF2B5EF4-FFF2-40B4-BE49-F238E27FC236}">
                            <a16:creationId xmlns:a16="http://schemas.microsoft.com/office/drawing/2014/main" id="{8F543B0B-8D54-6E4C-AFF2-0209A270224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89319" y="4816316"/>
                        <a:ext cx="944404" cy="19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 name="Rectangle 7">
            <a:extLst>
              <a:ext uri="{FF2B5EF4-FFF2-40B4-BE49-F238E27FC236}">
                <a16:creationId xmlns:a16="http://schemas.microsoft.com/office/drawing/2014/main" id="{3F6FB0BD-4965-AB48-BD75-B638C84C1665}"/>
              </a:ext>
            </a:extLst>
          </p:cNvPr>
          <p:cNvSpPr>
            <a:spLocks/>
          </p:cNvSpPr>
          <p:nvPr/>
        </p:nvSpPr>
        <p:spPr bwMode="auto">
          <a:xfrm>
            <a:off x="8183879" y="2896076"/>
            <a:ext cx="167164" cy="167164"/>
          </a:xfrm>
          <a:prstGeom prst="rect">
            <a:avLst/>
          </a:prstGeom>
          <a:solidFill>
            <a:srgbClr val="20FF38"/>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65" name="Object 2">
            <a:extLst>
              <a:ext uri="{FF2B5EF4-FFF2-40B4-BE49-F238E27FC236}">
                <a16:creationId xmlns:a16="http://schemas.microsoft.com/office/drawing/2014/main" id="{F83CE1CA-E8DA-C74A-8E71-FF4554F51FD9}"/>
              </a:ext>
            </a:extLst>
          </p:cNvPr>
          <p:cNvGraphicFramePr>
            <a:graphicFrameLocks noChangeAspect="1"/>
          </p:cNvGraphicFramePr>
          <p:nvPr>
            <p:extLst>
              <p:ext uri="{D42A27DB-BD31-4B8C-83A1-F6EECF244321}">
                <p14:modId xmlns:p14="http://schemas.microsoft.com/office/powerpoint/2010/main" val="766994610"/>
              </p:ext>
            </p:extLst>
          </p:nvPr>
        </p:nvGraphicFramePr>
        <p:xfrm>
          <a:off x="755441" y="3432493"/>
          <a:ext cx="3510198" cy="1603696"/>
        </p:xfrm>
        <a:graphic>
          <a:graphicData uri="http://schemas.openxmlformats.org/presentationml/2006/ole">
            <mc:AlternateContent xmlns:mc="http://schemas.openxmlformats.org/markup-compatibility/2006">
              <mc:Choice xmlns:v="urn:schemas-microsoft-com:vml" Requires="v">
                <p:oleObj spid="_x0000_s2364598" name="Equation" r:id="rId19" imgW="2197100" imgH="1003300" progId="Equation.DSMT4">
                  <p:embed/>
                </p:oleObj>
              </mc:Choice>
              <mc:Fallback>
                <p:oleObj name="Equation" r:id="rId19" imgW="2197100" imgH="1003300" progId="Equation.DSMT4">
                  <p:embed/>
                  <p:pic>
                    <p:nvPicPr>
                      <p:cNvPr id="23556" name="Object 2">
                        <a:extLst>
                          <a:ext uri="{FF2B5EF4-FFF2-40B4-BE49-F238E27FC236}">
                            <a16:creationId xmlns:a16="http://schemas.microsoft.com/office/drawing/2014/main" id="{EF070E42-C3BB-4548-A600-30EE5BA4EF73}"/>
                          </a:ext>
                        </a:extLst>
                      </p:cNvPr>
                      <p:cNvPicPr>
                        <a:picLocks noChangeAspect="1" noChangeArrowheads="1"/>
                      </p:cNvPicPr>
                      <p:nvPr/>
                    </p:nvPicPr>
                    <p:blipFill>
                      <a:blip r:embed="rId20"/>
                      <a:srcRect/>
                      <a:stretch>
                        <a:fillRect/>
                      </a:stretch>
                    </p:blipFill>
                    <p:spPr bwMode="auto">
                      <a:xfrm>
                        <a:off x="755441" y="3432493"/>
                        <a:ext cx="3510198" cy="1603696"/>
                      </a:xfrm>
                      <a:prstGeom prst="rect">
                        <a:avLst/>
                      </a:prstGeom>
                      <a:noFill/>
                      <a:ln>
                        <a:noFill/>
                      </a:ln>
                      <a:effectLst/>
                    </p:spPr>
                  </p:pic>
                </p:oleObj>
              </mc:Fallback>
            </mc:AlternateContent>
          </a:graphicData>
        </a:graphic>
      </p:graphicFrame>
      <p:graphicFrame>
        <p:nvGraphicFramePr>
          <p:cNvPr id="66" name="Object 7">
            <a:extLst>
              <a:ext uri="{FF2B5EF4-FFF2-40B4-BE49-F238E27FC236}">
                <a16:creationId xmlns:a16="http://schemas.microsoft.com/office/drawing/2014/main" id="{DA04CD60-6F82-8946-A32E-21BCD23B0E45}"/>
              </a:ext>
            </a:extLst>
          </p:cNvPr>
          <p:cNvGraphicFramePr>
            <a:graphicFrameLocks noChangeAspect="1"/>
          </p:cNvGraphicFramePr>
          <p:nvPr>
            <p:extLst>
              <p:ext uri="{D42A27DB-BD31-4B8C-83A1-F6EECF244321}">
                <p14:modId xmlns:p14="http://schemas.microsoft.com/office/powerpoint/2010/main" val="351210318"/>
              </p:ext>
            </p:extLst>
          </p:nvPr>
        </p:nvGraphicFramePr>
        <p:xfrm>
          <a:off x="5029107" y="3311813"/>
          <a:ext cx="576732" cy="437965"/>
        </p:xfrm>
        <a:graphic>
          <a:graphicData uri="http://schemas.openxmlformats.org/presentationml/2006/ole">
            <mc:AlternateContent xmlns:mc="http://schemas.openxmlformats.org/markup-compatibility/2006">
              <mc:Choice xmlns:v="urn:schemas-microsoft-com:vml" Requires="v">
                <p:oleObj spid="_x0000_s2364599" name="Equation" r:id="rId21" imgW="304800" imgH="228600" progId="Equation.DSMT4">
                  <p:embed/>
                </p:oleObj>
              </mc:Choice>
              <mc:Fallback>
                <p:oleObj name="Equation" r:id="rId21" imgW="304800" imgH="228600" progId="Equation.DSMT4">
                  <p:embed/>
                  <p:pic>
                    <p:nvPicPr>
                      <p:cNvPr id="39" name="Object 7">
                        <a:extLst>
                          <a:ext uri="{FF2B5EF4-FFF2-40B4-BE49-F238E27FC236}">
                            <a16:creationId xmlns:a16="http://schemas.microsoft.com/office/drawing/2014/main" id="{1C5D672B-5BA3-604E-A836-4BCEE958FDBB}"/>
                          </a:ext>
                        </a:extLst>
                      </p:cNvPr>
                      <p:cNvPicPr>
                        <a:picLocks noChangeAspect="1" noChangeArrowheads="1"/>
                      </p:cNvPicPr>
                      <p:nvPr/>
                    </p:nvPicPr>
                    <p:blipFill>
                      <a:blip r:embed="rId22"/>
                      <a:srcRect/>
                      <a:stretch>
                        <a:fillRect/>
                      </a:stretch>
                    </p:blipFill>
                    <p:spPr bwMode="auto">
                      <a:xfrm>
                        <a:off x="5029107" y="3311813"/>
                        <a:ext cx="576732" cy="437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7" name="Line 105">
            <a:extLst>
              <a:ext uri="{FF2B5EF4-FFF2-40B4-BE49-F238E27FC236}">
                <a16:creationId xmlns:a16="http://schemas.microsoft.com/office/drawing/2014/main" id="{ABE0690D-612A-7848-A6E0-03600808628C}"/>
              </a:ext>
            </a:extLst>
          </p:cNvPr>
          <p:cNvSpPr>
            <a:spLocks noChangeShapeType="1"/>
          </p:cNvSpPr>
          <p:nvPr/>
        </p:nvSpPr>
        <p:spPr bwMode="auto">
          <a:xfrm>
            <a:off x="5631191" y="3351758"/>
            <a:ext cx="0" cy="50408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aphicFrame>
        <p:nvGraphicFramePr>
          <p:cNvPr id="68" name="Object 10">
            <a:extLst>
              <a:ext uri="{FF2B5EF4-FFF2-40B4-BE49-F238E27FC236}">
                <a16:creationId xmlns:a16="http://schemas.microsoft.com/office/drawing/2014/main" id="{5A261481-5FA8-A644-BC73-6F00B54E8EEE}"/>
              </a:ext>
            </a:extLst>
          </p:cNvPr>
          <p:cNvGraphicFramePr>
            <a:graphicFrameLocks noChangeAspect="1"/>
          </p:cNvGraphicFramePr>
          <p:nvPr>
            <p:extLst>
              <p:ext uri="{D42A27DB-BD31-4B8C-83A1-F6EECF244321}">
                <p14:modId xmlns:p14="http://schemas.microsoft.com/office/powerpoint/2010/main" val="3168572957"/>
              </p:ext>
            </p:extLst>
          </p:nvPr>
        </p:nvGraphicFramePr>
        <p:xfrm>
          <a:off x="6584814" y="3146623"/>
          <a:ext cx="205987" cy="278823"/>
        </p:xfrm>
        <a:graphic>
          <a:graphicData uri="http://schemas.openxmlformats.org/presentationml/2006/ole">
            <mc:AlternateContent xmlns:mc="http://schemas.openxmlformats.org/markup-compatibility/2006">
              <mc:Choice xmlns:v="urn:schemas-microsoft-com:vml" Requires="v">
                <p:oleObj spid="_x0000_s2364600" name="Equation" r:id="rId23" imgW="152400" imgH="203200" progId="Equation.DSMT4">
                  <p:embed/>
                </p:oleObj>
              </mc:Choice>
              <mc:Fallback>
                <p:oleObj name="Equation" r:id="rId23" imgW="152400" imgH="203200" progId="Equation.DSMT4">
                  <p:embed/>
                  <p:pic>
                    <p:nvPicPr>
                      <p:cNvPr id="54" name="Object 10">
                        <a:extLst>
                          <a:ext uri="{FF2B5EF4-FFF2-40B4-BE49-F238E27FC236}">
                            <a16:creationId xmlns:a16="http://schemas.microsoft.com/office/drawing/2014/main" id="{0DA1C366-C3C9-D04D-8FAE-957154438F3B}"/>
                          </a:ext>
                        </a:extLst>
                      </p:cNvPr>
                      <p:cNvPicPr>
                        <a:picLocks noChangeAspect="1" noChangeArrowheads="1"/>
                      </p:cNvPicPr>
                      <p:nvPr/>
                    </p:nvPicPr>
                    <p:blipFill>
                      <a:blip r:embed="rId24"/>
                      <a:srcRect/>
                      <a:stretch>
                        <a:fillRect/>
                      </a:stretch>
                    </p:blipFill>
                    <p:spPr bwMode="auto">
                      <a:xfrm>
                        <a:off x="6584814" y="3146623"/>
                        <a:ext cx="205987" cy="278823"/>
                      </a:xfrm>
                      <a:prstGeom prst="rect">
                        <a:avLst/>
                      </a:prstGeom>
                      <a:noFill/>
                      <a:ln>
                        <a:noFill/>
                      </a:ln>
                      <a:effectLst/>
                    </p:spPr>
                  </p:pic>
                </p:oleObj>
              </mc:Fallback>
            </mc:AlternateContent>
          </a:graphicData>
        </a:graphic>
      </p:graphicFrame>
      <p:cxnSp>
        <p:nvCxnSpPr>
          <p:cNvPr id="69" name="Straight Connector 68">
            <a:extLst>
              <a:ext uri="{FF2B5EF4-FFF2-40B4-BE49-F238E27FC236}">
                <a16:creationId xmlns:a16="http://schemas.microsoft.com/office/drawing/2014/main" id="{A21FDA7B-A2FB-084C-B50B-A7A9FDD57F8B}"/>
              </a:ext>
            </a:extLst>
          </p:cNvPr>
          <p:cNvCxnSpPr>
            <a:cxnSpLocks/>
          </p:cNvCxnSpPr>
          <p:nvPr/>
        </p:nvCxnSpPr>
        <p:spPr>
          <a:xfrm>
            <a:off x="5724105" y="3218840"/>
            <a:ext cx="1594698" cy="4325"/>
          </a:xfrm>
          <a:prstGeom prst="line">
            <a:avLst/>
          </a:prstGeom>
          <a:ln w="12700">
            <a:solidFill>
              <a:srgbClr val="FFC000"/>
            </a:solidFill>
            <a:prstDash val="lg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202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dissolve">
                                      <p:cBhvr>
                                        <p:cTn id="12" dur="500"/>
                                        <p:tgtEl>
                                          <p:spTgt spid="174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dissolve">
                                      <p:cBhvr>
                                        <p:cTn id="20" dur="500"/>
                                        <p:tgtEl>
                                          <p:spTgt spid="4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dissolve">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1"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dissolve">
                                      <p:cBhvr>
                                        <p:cTn id="28" dur="500"/>
                                        <p:tgtEl>
                                          <p:spTgt spid="3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dissolve">
                                      <p:cBhvr>
                                        <p:cTn id="31" dur="500"/>
                                        <p:tgtEl>
                                          <p:spTgt spid="38"/>
                                        </p:tgtEl>
                                      </p:cBhvr>
                                    </p:animEffect>
                                  </p:childTnLst>
                                </p:cTn>
                              </p:par>
                              <p:par>
                                <p:cTn id="32" presetID="9"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par>
                                <p:cTn id="35" presetID="9"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dissolve">
                                      <p:cBhvr>
                                        <p:cTn id="37" dur="500"/>
                                        <p:tgtEl>
                                          <p:spTgt spid="41"/>
                                        </p:tgtEl>
                                      </p:cBhvr>
                                    </p:animEffect>
                                  </p:childTnLst>
                                </p:cTn>
                              </p:par>
                              <p:par>
                                <p:cTn id="38" presetID="9" presetClass="entr" presetSubtype="0" fill="hold" grpId="1"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par>
                                <p:cTn id="41" presetID="9"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dissolve">
                                      <p:cBhvr>
                                        <p:cTn id="43" dur="500"/>
                                        <p:tgtEl>
                                          <p:spTgt spid="4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dissolve">
                                      <p:cBhvr>
                                        <p:cTn id="49" dur="500"/>
                                        <p:tgtEl>
                                          <p:spTgt spid="4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dissolve">
                                      <p:cBhvr>
                                        <p:cTn id="52" dur="500"/>
                                        <p:tgtEl>
                                          <p:spTgt spid="48"/>
                                        </p:tgtEl>
                                      </p:cBhvr>
                                    </p:animEffect>
                                  </p:childTnLst>
                                </p:cTn>
                              </p:par>
                              <p:par>
                                <p:cTn id="53" presetID="9" presetClass="entr" presetSubtype="0" fill="hold" grpId="1"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dissolve">
                                      <p:cBhvr>
                                        <p:cTn id="55" dur="500"/>
                                        <p:tgtEl>
                                          <p:spTgt spid="60"/>
                                        </p:tgtEl>
                                      </p:cBhvr>
                                    </p:animEffect>
                                  </p:childTnLst>
                                </p:cTn>
                              </p:par>
                              <p:par>
                                <p:cTn id="56" presetID="9" presetClass="entr" presetSubtype="0" fill="hold" nodeType="with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dissolve">
                                      <p:cBhvr>
                                        <p:cTn id="58" dur="500"/>
                                        <p:tgtEl>
                                          <p:spTgt spid="6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dissolve">
                                      <p:cBhvr>
                                        <p:cTn id="61" dur="500"/>
                                        <p:tgtEl>
                                          <p:spTgt spid="67"/>
                                        </p:tgtEl>
                                      </p:cBhvr>
                                    </p:animEffect>
                                  </p:childTnLst>
                                </p:cTn>
                              </p:par>
                              <p:par>
                                <p:cTn id="62" presetID="9" presetClass="entr" presetSubtype="0" fill="hold"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dissolve">
                                      <p:cBhvr>
                                        <p:cTn id="64" dur="500"/>
                                        <p:tgtEl>
                                          <p:spTgt spid="68"/>
                                        </p:tgtEl>
                                      </p:cBhvr>
                                    </p:animEffect>
                                  </p:childTnLst>
                                </p:cTn>
                              </p:par>
                              <p:par>
                                <p:cTn id="65" presetID="9"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dissolve">
                                      <p:cBhvr>
                                        <p:cTn id="67" dur="500"/>
                                        <p:tgtEl>
                                          <p:spTgt spid="69"/>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dissolve">
                                      <p:cBhvr>
                                        <p:cTn id="72" dur="500"/>
                                        <p:tgtEl>
                                          <p:spTgt spid="53"/>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dissolve">
                                      <p:cBhvr>
                                        <p:cTn id="75" dur="500"/>
                                        <p:tgtEl>
                                          <p:spTgt spid="56"/>
                                        </p:tgtEl>
                                      </p:cBhvr>
                                    </p:animEffect>
                                  </p:childTnLst>
                                </p:cTn>
                              </p:par>
                              <p:par>
                                <p:cTn id="76" presetID="9" presetClass="entr" presetSubtype="0" fill="hold"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dissolve">
                                      <p:cBhvr>
                                        <p:cTn id="78" dur="500"/>
                                        <p:tgtEl>
                                          <p:spTgt spid="50"/>
                                        </p:tgtEl>
                                      </p:cBhvr>
                                    </p:animEffect>
                                  </p:childTnLst>
                                </p:cTn>
                              </p:par>
                              <p:par>
                                <p:cTn id="79" presetID="9" presetClass="entr" presetSubtype="0"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dissolve">
                                      <p:cBhvr>
                                        <p:cTn id="81" dur="500"/>
                                        <p:tgtEl>
                                          <p:spTgt spid="52"/>
                                        </p:tgtEl>
                                      </p:cBhvr>
                                    </p:animEffect>
                                  </p:childTnLst>
                                </p:cTn>
                              </p:par>
                              <p:par>
                                <p:cTn id="82" presetID="9" presetClass="entr" presetSubtype="0" fill="hold"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dissolve">
                                      <p:cBhvr>
                                        <p:cTn id="84" dur="500"/>
                                        <p:tgtEl>
                                          <p:spTgt spid="55"/>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dissolve">
                                      <p:cBhvr>
                                        <p:cTn id="87" dur="500"/>
                                        <p:tgtEl>
                                          <p:spTgt spid="57"/>
                                        </p:tgtEl>
                                      </p:cBhvr>
                                    </p:animEffect>
                                  </p:childTnLst>
                                </p:cTn>
                              </p:par>
                              <p:par>
                                <p:cTn id="88" presetID="9" presetClass="entr" presetSubtype="0" fill="hold"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dissolve">
                                      <p:cBhvr>
                                        <p:cTn id="90" dur="500"/>
                                        <p:tgtEl>
                                          <p:spTgt spid="59"/>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nodeType="click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dissolve">
                                      <p:cBhvr>
                                        <p:cTn id="9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7411" grpId="0"/>
      <p:bldP spid="35" grpId="0"/>
      <p:bldP spid="37" grpId="0" animBg="1"/>
      <p:bldP spid="37" grpId="1" animBg="1"/>
      <p:bldP spid="38" grpId="0" animBg="1"/>
      <p:bldP spid="42" grpId="0" animBg="1"/>
      <p:bldP spid="42" grpId="1" animBg="1"/>
      <p:bldP spid="46" grpId="0" animBg="1"/>
      <p:bldP spid="47" grpId="0" animBg="1"/>
      <p:bldP spid="48" grpId="0" animBg="1"/>
      <p:bldP spid="57" grpId="0" animBg="1"/>
      <p:bldP spid="60" grpId="0" animBg="1"/>
      <p:bldP spid="60" grpId="1" animBg="1"/>
      <p:bldP spid="6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6C207F-AF48-534E-97F3-4C51387F4C80}"/>
              </a:ext>
            </a:extLst>
          </p:cNvPr>
          <p:cNvGrpSpPr/>
          <p:nvPr/>
        </p:nvGrpSpPr>
        <p:grpSpPr>
          <a:xfrm rot="1717239">
            <a:off x="4796865" y="2934607"/>
            <a:ext cx="3450653" cy="1482342"/>
            <a:chOff x="4900612" y="2487720"/>
            <a:chExt cx="3450653" cy="1482342"/>
          </a:xfrm>
        </p:grpSpPr>
        <p:sp>
          <p:nvSpPr>
            <p:cNvPr id="37" name="Oval 73">
              <a:extLst>
                <a:ext uri="{FF2B5EF4-FFF2-40B4-BE49-F238E27FC236}">
                  <a16:creationId xmlns:a16="http://schemas.microsoft.com/office/drawing/2014/main" id="{B7F6A043-95B3-C940-A851-22DDC83F1F8A}"/>
                </a:ext>
              </a:extLst>
            </p:cNvPr>
            <p:cNvSpPr>
              <a:spLocks/>
            </p:cNvSpPr>
            <p:nvPr/>
          </p:nvSpPr>
          <p:spPr bwMode="auto">
            <a:xfrm>
              <a:off x="4900612" y="2487720"/>
              <a:ext cx="1457418" cy="1482342"/>
            </a:xfrm>
            <a:prstGeom prst="ellipse">
              <a:avLst/>
            </a:prstGeom>
            <a:solidFill>
              <a:srgbClr val="FF151E"/>
            </a:solidFill>
            <a:ln w="25400">
              <a:solidFill>
                <a:srgbClr val="000000"/>
              </a:solidFill>
              <a:round/>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42" name="Rectangle 93">
              <a:extLst>
                <a:ext uri="{FF2B5EF4-FFF2-40B4-BE49-F238E27FC236}">
                  <a16:creationId xmlns:a16="http://schemas.microsoft.com/office/drawing/2014/main" id="{7FD57547-4BBF-1146-BEE6-ED179080423B}"/>
                </a:ext>
              </a:extLst>
            </p:cNvPr>
            <p:cNvSpPr>
              <a:spLocks/>
            </p:cNvSpPr>
            <p:nvPr/>
          </p:nvSpPr>
          <p:spPr bwMode="auto">
            <a:xfrm>
              <a:off x="6358030" y="3034680"/>
              <a:ext cx="1993235" cy="388421"/>
            </a:xfrm>
            <a:prstGeom prst="rect">
              <a:avLst/>
            </a:prstGeom>
            <a:solidFill>
              <a:srgbClr val="FF151E"/>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60" name="Rectangle 7">
              <a:extLst>
                <a:ext uri="{FF2B5EF4-FFF2-40B4-BE49-F238E27FC236}">
                  <a16:creationId xmlns:a16="http://schemas.microsoft.com/office/drawing/2014/main" id="{3F6FB0BD-4965-AB48-BD75-B638C84C1665}"/>
                </a:ext>
              </a:extLst>
            </p:cNvPr>
            <p:cNvSpPr>
              <a:spLocks/>
            </p:cNvSpPr>
            <p:nvPr/>
          </p:nvSpPr>
          <p:spPr bwMode="auto">
            <a:xfrm>
              <a:off x="8183879" y="2896076"/>
              <a:ext cx="167164" cy="167164"/>
            </a:xfrm>
            <a:prstGeom prst="rect">
              <a:avLst/>
            </a:prstGeom>
            <a:solidFill>
              <a:srgbClr val="20FF38"/>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pSp>
      <p:cxnSp>
        <p:nvCxnSpPr>
          <p:cNvPr id="53" name="Straight Arrow Connector 73">
            <a:extLst>
              <a:ext uri="{FF2B5EF4-FFF2-40B4-BE49-F238E27FC236}">
                <a16:creationId xmlns:a16="http://schemas.microsoft.com/office/drawing/2014/main" id="{4D75DE84-0748-9943-8C9C-A1C2ADA4DC3D}"/>
              </a:ext>
            </a:extLst>
          </p:cNvPr>
          <p:cNvCxnSpPr>
            <a:cxnSpLocks noChangeShapeType="1"/>
          </p:cNvCxnSpPr>
          <p:nvPr/>
        </p:nvCxnSpPr>
        <p:spPr bwMode="auto">
          <a:xfrm>
            <a:off x="5661442" y="6162064"/>
            <a:ext cx="2419248" cy="0"/>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cxnSp>
      <p:sp>
        <p:nvSpPr>
          <p:cNvPr id="56" name="Rectangle 82">
            <a:extLst>
              <a:ext uri="{FF2B5EF4-FFF2-40B4-BE49-F238E27FC236}">
                <a16:creationId xmlns:a16="http://schemas.microsoft.com/office/drawing/2014/main" id="{ECDE446A-6B9C-804A-93B2-4AC8D0F1B929}"/>
              </a:ext>
            </a:extLst>
          </p:cNvPr>
          <p:cNvSpPr>
            <a:spLocks noChangeArrowheads="1"/>
          </p:cNvSpPr>
          <p:nvPr/>
        </p:nvSpPr>
        <p:spPr bwMode="auto">
          <a:xfrm>
            <a:off x="6249016" y="6109813"/>
            <a:ext cx="908481" cy="144439"/>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17409" name="Text Box 2">
            <a:extLst>
              <a:ext uri="{FF2B5EF4-FFF2-40B4-BE49-F238E27FC236}">
                <a16:creationId xmlns:a16="http://schemas.microsoft.com/office/drawing/2014/main" id="{38E41D72-F9FF-8540-81C1-82E90471A938}"/>
              </a:ext>
            </a:extLst>
          </p:cNvPr>
          <p:cNvSpPr txBox="1">
            <a:spLocks/>
          </p:cNvSpPr>
          <p:nvPr/>
        </p:nvSpPr>
        <p:spPr bwMode="auto">
          <a:xfrm>
            <a:off x="8642195" y="6515100"/>
            <a:ext cx="456085"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080" dirty="0">
                <a:latin typeface="Times New Roman" panose="02020603050405020304" pitchFamily="18" charset="0"/>
                <a:cs typeface="Times New Roman" panose="02020603050405020304" pitchFamily="18" charset="0"/>
              </a:rPr>
              <a:t>82.)</a:t>
            </a:r>
            <a:endParaRPr lang="en-US" altLang="en-US" sz="2160" dirty="0">
              <a:latin typeface="Times New Roman" panose="02020603050405020304" pitchFamily="18" charset="0"/>
              <a:cs typeface="Times New Roman" panose="02020603050405020304" pitchFamily="18" charset="0"/>
            </a:endParaRPr>
          </a:p>
        </p:txBody>
      </p:sp>
      <p:sp>
        <p:nvSpPr>
          <p:cNvPr id="17412" name="Rectangle 7">
            <a:extLst>
              <a:ext uri="{FF2B5EF4-FFF2-40B4-BE49-F238E27FC236}">
                <a16:creationId xmlns:a16="http://schemas.microsoft.com/office/drawing/2014/main" id="{7C2C3256-146E-DF4D-89C2-EFCCC9AD84F5}"/>
              </a:ext>
            </a:extLst>
          </p:cNvPr>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17413" name="Object 2">
            <a:extLst>
              <a:ext uri="{FF2B5EF4-FFF2-40B4-BE49-F238E27FC236}">
                <a16:creationId xmlns:a16="http://schemas.microsoft.com/office/drawing/2014/main" id="{BFC82AA7-F088-1A4F-A03A-69A0817357BD}"/>
              </a:ext>
            </a:extLst>
          </p:cNvPr>
          <p:cNvGraphicFramePr>
            <a:graphicFrameLocks noChangeAspect="1"/>
          </p:cNvGraphicFramePr>
          <p:nvPr/>
        </p:nvGraphicFramePr>
        <p:xfrm>
          <a:off x="457200" y="68580"/>
          <a:ext cx="3880485" cy="597218"/>
        </p:xfrm>
        <a:graphic>
          <a:graphicData uri="http://schemas.openxmlformats.org/presentationml/2006/ole">
            <mc:AlternateContent xmlns:mc="http://schemas.openxmlformats.org/markup-compatibility/2006">
              <mc:Choice xmlns:v="urn:schemas-microsoft-com:vml" Requires="v">
                <p:oleObj spid="_x0000_s2385070" name="Equation" r:id="rId4" imgW="2552700" imgH="393700" progId="Equation.DSMT4">
                  <p:embed/>
                </p:oleObj>
              </mc:Choice>
              <mc:Fallback>
                <p:oleObj name="Equation" r:id="rId4" imgW="2552700" imgH="393700" progId="Equation.DSMT4">
                  <p:embed/>
                  <p:pic>
                    <p:nvPicPr>
                      <p:cNvPr id="17413" name="Object 2">
                        <a:extLst>
                          <a:ext uri="{FF2B5EF4-FFF2-40B4-BE49-F238E27FC236}">
                            <a16:creationId xmlns:a16="http://schemas.microsoft.com/office/drawing/2014/main" id="{BFC82AA7-F088-1A4F-A03A-69A081735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8580"/>
                        <a:ext cx="3880485" cy="59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7414" name="Object 3">
            <a:extLst>
              <a:ext uri="{FF2B5EF4-FFF2-40B4-BE49-F238E27FC236}">
                <a16:creationId xmlns:a16="http://schemas.microsoft.com/office/drawing/2014/main" id="{88EF7905-043F-BF40-B178-C69991A1CDB1}"/>
              </a:ext>
            </a:extLst>
          </p:cNvPr>
          <p:cNvGraphicFramePr>
            <a:graphicFrameLocks noChangeAspect="1"/>
          </p:cNvGraphicFramePr>
          <p:nvPr/>
        </p:nvGraphicFramePr>
        <p:xfrm>
          <a:off x="2788920" y="480060"/>
          <a:ext cx="1968818" cy="598647"/>
        </p:xfrm>
        <a:graphic>
          <a:graphicData uri="http://schemas.openxmlformats.org/presentationml/2006/ole">
            <mc:AlternateContent xmlns:mc="http://schemas.openxmlformats.org/markup-compatibility/2006">
              <mc:Choice xmlns:v="urn:schemas-microsoft-com:vml" Requires="v">
                <p:oleObj spid="_x0000_s2385071" name="Equation" r:id="rId6" imgW="1295400" imgH="393700" progId="Equation.DSMT4">
                  <p:embed/>
                </p:oleObj>
              </mc:Choice>
              <mc:Fallback>
                <p:oleObj name="Equation" r:id="rId6" imgW="1295400" imgH="393700" progId="Equation.DSMT4">
                  <p:embed/>
                  <p:pic>
                    <p:nvPicPr>
                      <p:cNvPr id="17414" name="Object 3">
                        <a:extLst>
                          <a:ext uri="{FF2B5EF4-FFF2-40B4-BE49-F238E27FC236}">
                            <a16:creationId xmlns:a16="http://schemas.microsoft.com/office/drawing/2014/main" id="{88EF7905-043F-BF40-B178-C69991A1CD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8920" y="480060"/>
                        <a:ext cx="1968818" cy="598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4" name="Text Box 12">
            <a:extLst>
              <a:ext uri="{FF2B5EF4-FFF2-40B4-BE49-F238E27FC236}">
                <a16:creationId xmlns:a16="http://schemas.microsoft.com/office/drawing/2014/main" id="{52A8EAA8-5BEB-1D42-B10C-7221DE387D8E}"/>
              </a:ext>
            </a:extLst>
          </p:cNvPr>
          <p:cNvSpPr txBox="1">
            <a:spLocks/>
          </p:cNvSpPr>
          <p:nvPr/>
        </p:nvSpPr>
        <p:spPr bwMode="auto">
          <a:xfrm>
            <a:off x="182881" y="1055163"/>
            <a:ext cx="87913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2000" dirty="0">
                <a:latin typeface="Times New Roman" panose="02020603050405020304" pitchFamily="18" charset="0"/>
                <a:cs typeface="Times New Roman" panose="02020603050405020304" pitchFamily="18" charset="0"/>
              </a:rPr>
              <a:t>e.) Is the angular acceleration constant?  That is, if you wanted to determine, say, the angular velocity of the ensemble as it swung down through its lowest point, could you use rotational kinematics?</a:t>
            </a:r>
          </a:p>
        </p:txBody>
      </p:sp>
      <p:sp>
        <p:nvSpPr>
          <p:cNvPr id="35" name="Text Box 12">
            <a:extLst>
              <a:ext uri="{FF2B5EF4-FFF2-40B4-BE49-F238E27FC236}">
                <a16:creationId xmlns:a16="http://schemas.microsoft.com/office/drawing/2014/main" id="{7F6ABD77-CD1E-CE48-8F79-9EF29A6D2B58}"/>
              </a:ext>
            </a:extLst>
          </p:cNvPr>
          <p:cNvSpPr txBox="1">
            <a:spLocks/>
          </p:cNvSpPr>
          <p:nvPr/>
        </p:nvSpPr>
        <p:spPr bwMode="auto">
          <a:xfrm>
            <a:off x="549607" y="2041790"/>
            <a:ext cx="40192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800" dirty="0">
                <a:solidFill>
                  <a:srgbClr val="1019C5"/>
                </a:solidFill>
                <a:latin typeface="Times New Roman" panose="02020603050405020304" pitchFamily="18" charset="0"/>
                <a:cs typeface="Times New Roman" panose="02020603050405020304" pitchFamily="18" charset="0"/>
              </a:rPr>
              <a:t>To see, we need to determine the angular acceleration expression for an arbitrary orientation.  Consider:</a:t>
            </a:r>
            <a:endParaRPr lang="en-US" altLang="en-US" sz="2000" dirty="0">
              <a:solidFill>
                <a:srgbClr val="1019C5"/>
              </a:solidFill>
              <a:latin typeface="Times New Roman" panose="02020603050405020304" pitchFamily="18" charset="0"/>
              <a:cs typeface="Times New Roman" panose="02020603050405020304" pitchFamily="18" charset="0"/>
            </a:endParaRPr>
          </a:p>
        </p:txBody>
      </p:sp>
      <p:sp>
        <p:nvSpPr>
          <p:cNvPr id="38" name="AutoShape 89">
            <a:extLst>
              <a:ext uri="{FF2B5EF4-FFF2-40B4-BE49-F238E27FC236}">
                <a16:creationId xmlns:a16="http://schemas.microsoft.com/office/drawing/2014/main" id="{5D21A143-5B81-2846-B36D-D53107C52443}"/>
              </a:ext>
            </a:extLst>
          </p:cNvPr>
          <p:cNvSpPr>
            <a:spLocks/>
          </p:cNvSpPr>
          <p:nvPr/>
        </p:nvSpPr>
        <p:spPr bwMode="auto">
          <a:xfrm>
            <a:off x="5590353" y="3189256"/>
            <a:ext cx="77937" cy="79270"/>
          </a:xfrm>
          <a:custGeom>
            <a:avLst/>
            <a:gdLst>
              <a:gd name="T0" fmla="*/ 1530883815 w 21600"/>
              <a:gd name="T1" fmla="*/ 0 h 21600"/>
              <a:gd name="T2" fmla="*/ 448365501 w 21600"/>
              <a:gd name="T3" fmla="*/ 448365501 h 21600"/>
              <a:gd name="T4" fmla="*/ 0 w 21600"/>
              <a:gd name="T5" fmla="*/ 1530883815 h 21600"/>
              <a:gd name="T6" fmla="*/ 448365501 w 21600"/>
              <a:gd name="T7" fmla="*/ 2147483647 h 21600"/>
              <a:gd name="T8" fmla="*/ 1530883815 w 21600"/>
              <a:gd name="T9" fmla="*/ 2147483647 h 21600"/>
              <a:gd name="T10" fmla="*/ 2147483647 w 21600"/>
              <a:gd name="T11" fmla="*/ 2147483647 h 21600"/>
              <a:gd name="T12" fmla="*/ 2147483647 w 21600"/>
              <a:gd name="T13" fmla="*/ 1530883815 h 21600"/>
              <a:gd name="T14" fmla="*/ 2147483647 w 21600"/>
              <a:gd name="T15" fmla="*/ 44836550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8"/>
            <a:srcRect/>
            <a:tile tx="0" ty="0" sx="100000" sy="100000" flip="none" algn="tl"/>
          </a:blipFill>
          <a:ln w="25400">
            <a:solidFill>
              <a:srgbClr val="000000"/>
            </a:solidFill>
            <a:round/>
            <a:headEnd/>
            <a:tailEnd/>
          </a:ln>
        </p:spPr>
        <p:txBody>
          <a:bodyPr wrap="none" anchor="ctr"/>
          <a:lstStyle/>
          <a:p>
            <a:endParaRPr lang="en-US" sz="1620"/>
          </a:p>
        </p:txBody>
      </p:sp>
      <p:graphicFrame>
        <p:nvGraphicFramePr>
          <p:cNvPr id="39" name="Object 7">
            <a:extLst>
              <a:ext uri="{FF2B5EF4-FFF2-40B4-BE49-F238E27FC236}">
                <a16:creationId xmlns:a16="http://schemas.microsoft.com/office/drawing/2014/main" id="{1C5D672B-5BA3-604E-A836-4BCEE958FDBB}"/>
              </a:ext>
            </a:extLst>
          </p:cNvPr>
          <p:cNvGraphicFramePr>
            <a:graphicFrameLocks noChangeAspect="1"/>
          </p:cNvGraphicFramePr>
          <p:nvPr>
            <p:extLst>
              <p:ext uri="{D42A27DB-BD31-4B8C-83A1-F6EECF244321}">
                <p14:modId xmlns:p14="http://schemas.microsoft.com/office/powerpoint/2010/main" val="10048032"/>
              </p:ext>
            </p:extLst>
          </p:nvPr>
        </p:nvGraphicFramePr>
        <p:xfrm>
          <a:off x="5029107" y="3311813"/>
          <a:ext cx="576732" cy="437965"/>
        </p:xfrm>
        <a:graphic>
          <a:graphicData uri="http://schemas.openxmlformats.org/presentationml/2006/ole">
            <mc:AlternateContent xmlns:mc="http://schemas.openxmlformats.org/markup-compatibility/2006">
              <mc:Choice xmlns:v="urn:schemas-microsoft-com:vml" Requires="v">
                <p:oleObj spid="_x0000_s2385072" name="Equation" r:id="rId9" imgW="304800" imgH="228600" progId="Equation.DSMT4">
                  <p:embed/>
                </p:oleObj>
              </mc:Choice>
              <mc:Fallback>
                <p:oleObj name="Equation" r:id="rId9" imgW="304800" imgH="228600" progId="Equation.DSMT4">
                  <p:embed/>
                  <p:pic>
                    <p:nvPicPr>
                      <p:cNvPr id="39" name="Object 7">
                        <a:extLst>
                          <a:ext uri="{FF2B5EF4-FFF2-40B4-BE49-F238E27FC236}">
                            <a16:creationId xmlns:a16="http://schemas.microsoft.com/office/drawing/2014/main" id="{1C5D672B-5BA3-604E-A836-4BCEE958FDBB}"/>
                          </a:ext>
                        </a:extLst>
                      </p:cNvPr>
                      <p:cNvPicPr>
                        <a:picLocks noChangeAspect="1" noChangeArrowheads="1"/>
                      </p:cNvPicPr>
                      <p:nvPr/>
                    </p:nvPicPr>
                    <p:blipFill>
                      <a:blip r:embed="rId10"/>
                      <a:srcRect/>
                      <a:stretch>
                        <a:fillRect/>
                      </a:stretch>
                    </p:blipFill>
                    <p:spPr bwMode="auto">
                      <a:xfrm>
                        <a:off x="5029107" y="3311813"/>
                        <a:ext cx="576732" cy="437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0" name="Object 8">
            <a:extLst>
              <a:ext uri="{FF2B5EF4-FFF2-40B4-BE49-F238E27FC236}">
                <a16:creationId xmlns:a16="http://schemas.microsoft.com/office/drawing/2014/main" id="{6F624BCF-BC0A-1949-B160-4B62C41BD811}"/>
              </a:ext>
            </a:extLst>
          </p:cNvPr>
          <p:cNvGraphicFramePr>
            <a:graphicFrameLocks noChangeAspect="1"/>
          </p:cNvGraphicFramePr>
          <p:nvPr>
            <p:extLst>
              <p:ext uri="{D42A27DB-BD31-4B8C-83A1-F6EECF244321}">
                <p14:modId xmlns:p14="http://schemas.microsoft.com/office/powerpoint/2010/main" val="4179479470"/>
              </p:ext>
            </p:extLst>
          </p:nvPr>
        </p:nvGraphicFramePr>
        <p:xfrm>
          <a:off x="8185683" y="5078620"/>
          <a:ext cx="576263" cy="388937"/>
        </p:xfrm>
        <a:graphic>
          <a:graphicData uri="http://schemas.openxmlformats.org/presentationml/2006/ole">
            <mc:AlternateContent xmlns:mc="http://schemas.openxmlformats.org/markup-compatibility/2006">
              <mc:Choice xmlns:v="urn:schemas-microsoft-com:vml" Requires="v">
                <p:oleObj spid="_x0000_s2385073" name="Equation" r:id="rId11" imgW="304800" imgH="203200" progId="Equation.DSMT4">
                  <p:embed/>
                </p:oleObj>
              </mc:Choice>
              <mc:Fallback>
                <p:oleObj name="Equation" r:id="rId11" imgW="304800" imgH="203200" progId="Equation.DSMT4">
                  <p:embed/>
                  <p:pic>
                    <p:nvPicPr>
                      <p:cNvPr id="40" name="Object 8">
                        <a:extLst>
                          <a:ext uri="{FF2B5EF4-FFF2-40B4-BE49-F238E27FC236}">
                            <a16:creationId xmlns:a16="http://schemas.microsoft.com/office/drawing/2014/main" id="{6F624BCF-BC0A-1949-B160-4B62C41BD811}"/>
                          </a:ext>
                        </a:extLst>
                      </p:cNvPr>
                      <p:cNvPicPr>
                        <a:picLocks noChangeAspect="1" noChangeArrowheads="1"/>
                      </p:cNvPicPr>
                      <p:nvPr/>
                    </p:nvPicPr>
                    <p:blipFill>
                      <a:blip r:embed="rId12"/>
                      <a:srcRect/>
                      <a:stretch>
                        <a:fillRect/>
                      </a:stretch>
                    </p:blipFill>
                    <p:spPr bwMode="auto">
                      <a:xfrm>
                        <a:off x="8185683" y="5078620"/>
                        <a:ext cx="576263" cy="388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1" name="Object 9">
            <a:extLst>
              <a:ext uri="{FF2B5EF4-FFF2-40B4-BE49-F238E27FC236}">
                <a16:creationId xmlns:a16="http://schemas.microsoft.com/office/drawing/2014/main" id="{61552E5C-88E2-D64E-846E-8768C3D08BDE}"/>
              </a:ext>
            </a:extLst>
          </p:cNvPr>
          <p:cNvGraphicFramePr>
            <a:graphicFrameLocks noChangeAspect="1"/>
          </p:cNvGraphicFramePr>
          <p:nvPr/>
        </p:nvGraphicFramePr>
        <p:xfrm>
          <a:off x="5648805" y="2553176"/>
          <a:ext cx="280573" cy="285371"/>
        </p:xfrm>
        <a:graphic>
          <a:graphicData uri="http://schemas.openxmlformats.org/presentationml/2006/ole">
            <mc:AlternateContent xmlns:mc="http://schemas.openxmlformats.org/markup-compatibility/2006">
              <mc:Choice xmlns:v="urn:schemas-microsoft-com:vml" Requires="v">
                <p:oleObj spid="_x0000_s2385074" name="Equation" r:id="rId13" imgW="152400" imgH="152400" progId="Equation.DSMT4">
                  <p:embed/>
                </p:oleObj>
              </mc:Choice>
              <mc:Fallback>
                <p:oleObj name="Equation" r:id="rId13" imgW="152400" imgH="152400" progId="Equation.DSMT4">
                  <p:embed/>
                  <p:pic>
                    <p:nvPicPr>
                      <p:cNvPr id="41" name="Object 9">
                        <a:extLst>
                          <a:ext uri="{FF2B5EF4-FFF2-40B4-BE49-F238E27FC236}">
                            <a16:creationId xmlns:a16="http://schemas.microsoft.com/office/drawing/2014/main" id="{61552E5C-88E2-D64E-846E-8768C3D08B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8805" y="2553176"/>
                        <a:ext cx="280573" cy="285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3" name="Object 10">
            <a:extLst>
              <a:ext uri="{FF2B5EF4-FFF2-40B4-BE49-F238E27FC236}">
                <a16:creationId xmlns:a16="http://schemas.microsoft.com/office/drawing/2014/main" id="{E6FD1995-AB1E-8342-9826-A490D3CC7D15}"/>
              </a:ext>
            </a:extLst>
          </p:cNvPr>
          <p:cNvGraphicFramePr>
            <a:graphicFrameLocks noChangeAspect="1"/>
          </p:cNvGraphicFramePr>
          <p:nvPr>
            <p:extLst>
              <p:ext uri="{D42A27DB-BD31-4B8C-83A1-F6EECF244321}">
                <p14:modId xmlns:p14="http://schemas.microsoft.com/office/powerpoint/2010/main" val="2253342360"/>
              </p:ext>
            </p:extLst>
          </p:nvPr>
        </p:nvGraphicFramePr>
        <p:xfrm>
          <a:off x="6477966" y="4581886"/>
          <a:ext cx="574783" cy="388421"/>
        </p:xfrm>
        <a:graphic>
          <a:graphicData uri="http://schemas.openxmlformats.org/presentationml/2006/ole">
            <mc:AlternateContent xmlns:mc="http://schemas.openxmlformats.org/markup-compatibility/2006">
              <mc:Choice xmlns:v="urn:schemas-microsoft-com:vml" Requires="v">
                <p:oleObj spid="_x0000_s2385075" name="Equation" r:id="rId15" imgW="304800" imgH="203200" progId="Equation.DSMT4">
                  <p:embed/>
                </p:oleObj>
              </mc:Choice>
              <mc:Fallback>
                <p:oleObj name="Equation" r:id="rId15" imgW="304800" imgH="203200" progId="Equation.DSMT4">
                  <p:embed/>
                  <p:pic>
                    <p:nvPicPr>
                      <p:cNvPr id="43" name="Object 10">
                        <a:extLst>
                          <a:ext uri="{FF2B5EF4-FFF2-40B4-BE49-F238E27FC236}">
                            <a16:creationId xmlns:a16="http://schemas.microsoft.com/office/drawing/2014/main" id="{E6FD1995-AB1E-8342-9826-A490D3CC7D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77966" y="4581886"/>
                        <a:ext cx="574783" cy="388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6" name="Line 102">
            <a:extLst>
              <a:ext uri="{FF2B5EF4-FFF2-40B4-BE49-F238E27FC236}">
                <a16:creationId xmlns:a16="http://schemas.microsoft.com/office/drawing/2014/main" id="{99753CBF-B861-C74E-8EC7-08C9563E09E6}"/>
              </a:ext>
            </a:extLst>
          </p:cNvPr>
          <p:cNvSpPr>
            <a:spLocks noChangeShapeType="1"/>
          </p:cNvSpPr>
          <p:nvPr/>
        </p:nvSpPr>
        <p:spPr bwMode="auto">
          <a:xfrm>
            <a:off x="8080690" y="4255818"/>
            <a:ext cx="0" cy="114148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47" name="Line 103">
            <a:extLst>
              <a:ext uri="{FF2B5EF4-FFF2-40B4-BE49-F238E27FC236}">
                <a16:creationId xmlns:a16="http://schemas.microsoft.com/office/drawing/2014/main" id="{2AB26910-EB89-2648-934A-6B883EF18DEF}"/>
              </a:ext>
            </a:extLst>
          </p:cNvPr>
          <p:cNvSpPr>
            <a:spLocks noChangeShapeType="1"/>
          </p:cNvSpPr>
          <p:nvPr/>
        </p:nvSpPr>
        <p:spPr bwMode="auto">
          <a:xfrm>
            <a:off x="7066187" y="3982682"/>
            <a:ext cx="0" cy="114148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48" name="Line 104">
            <a:extLst>
              <a:ext uri="{FF2B5EF4-FFF2-40B4-BE49-F238E27FC236}">
                <a16:creationId xmlns:a16="http://schemas.microsoft.com/office/drawing/2014/main" id="{5988DCF5-32EA-5C42-B95F-F19099F427BB}"/>
              </a:ext>
            </a:extLst>
          </p:cNvPr>
          <p:cNvSpPr>
            <a:spLocks noChangeShapeType="1"/>
          </p:cNvSpPr>
          <p:nvPr/>
        </p:nvSpPr>
        <p:spPr bwMode="auto">
          <a:xfrm flipV="1">
            <a:off x="5623935" y="1995845"/>
            <a:ext cx="0" cy="1118673"/>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sp>
        <p:nvSpPr>
          <p:cNvPr id="49" name="Line 105">
            <a:extLst>
              <a:ext uri="{FF2B5EF4-FFF2-40B4-BE49-F238E27FC236}">
                <a16:creationId xmlns:a16="http://schemas.microsoft.com/office/drawing/2014/main" id="{2A5C7A79-3CC9-494F-8186-09C4F90424E6}"/>
              </a:ext>
            </a:extLst>
          </p:cNvPr>
          <p:cNvSpPr>
            <a:spLocks noChangeShapeType="1"/>
          </p:cNvSpPr>
          <p:nvPr/>
        </p:nvSpPr>
        <p:spPr bwMode="auto">
          <a:xfrm>
            <a:off x="5627412" y="3351758"/>
            <a:ext cx="0" cy="50408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cxnSp>
        <p:nvCxnSpPr>
          <p:cNvPr id="50" name="Straight Arrow Connector 69">
            <a:extLst>
              <a:ext uri="{FF2B5EF4-FFF2-40B4-BE49-F238E27FC236}">
                <a16:creationId xmlns:a16="http://schemas.microsoft.com/office/drawing/2014/main" id="{885C6B3B-B9C7-A04D-B26F-2F8EC2426940}"/>
              </a:ext>
            </a:extLst>
          </p:cNvPr>
          <p:cNvCxnSpPr>
            <a:cxnSpLocks noChangeShapeType="1"/>
          </p:cNvCxnSpPr>
          <p:nvPr/>
        </p:nvCxnSpPr>
        <p:spPr bwMode="auto">
          <a:xfrm>
            <a:off x="5661442" y="5802837"/>
            <a:ext cx="1404745" cy="0"/>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52" name="Straight Connector 72">
            <a:extLst>
              <a:ext uri="{FF2B5EF4-FFF2-40B4-BE49-F238E27FC236}">
                <a16:creationId xmlns:a16="http://schemas.microsoft.com/office/drawing/2014/main" id="{5BFD5028-5B7B-E245-99A4-33F8ACE859EB}"/>
              </a:ext>
            </a:extLst>
          </p:cNvPr>
          <p:cNvCxnSpPr>
            <a:cxnSpLocks noChangeShapeType="1"/>
          </p:cNvCxnSpPr>
          <p:nvPr/>
        </p:nvCxnSpPr>
        <p:spPr bwMode="auto">
          <a:xfrm>
            <a:off x="5662872" y="5598526"/>
            <a:ext cx="0" cy="769279"/>
          </a:xfrm>
          <a:prstGeom prst="line">
            <a:avLst/>
          </a:prstGeom>
          <a:noFill/>
          <a:ln w="12700">
            <a:solidFill>
              <a:srgbClr val="000000"/>
            </a:solidFill>
            <a:prstDash val="lgDash"/>
            <a:round/>
            <a:headEnd/>
            <a:tailEnd/>
          </a:ln>
          <a:extLst>
            <a:ext uri="{909E8E84-426E-40DD-AFC4-6F175D3DCCD1}">
              <a14:hiddenFill xmlns:a14="http://schemas.microsoft.com/office/drawing/2010/main">
                <a:noFill/>
              </a14:hiddenFill>
            </a:ext>
          </a:extLst>
        </p:spPr>
      </p:cxnSp>
      <p:graphicFrame>
        <p:nvGraphicFramePr>
          <p:cNvPr id="55" name="Object 4">
            <a:extLst>
              <a:ext uri="{FF2B5EF4-FFF2-40B4-BE49-F238E27FC236}">
                <a16:creationId xmlns:a16="http://schemas.microsoft.com/office/drawing/2014/main" id="{44F5E73D-1AD5-1846-AA9E-6E37BF14233C}"/>
              </a:ext>
            </a:extLst>
          </p:cNvPr>
          <p:cNvGraphicFramePr>
            <a:graphicFrameLocks noChangeAspect="1"/>
          </p:cNvGraphicFramePr>
          <p:nvPr>
            <p:extLst>
              <p:ext uri="{D42A27DB-BD31-4B8C-83A1-F6EECF244321}">
                <p14:modId xmlns:p14="http://schemas.microsoft.com/office/powerpoint/2010/main" val="3312651533"/>
              </p:ext>
            </p:extLst>
          </p:nvPr>
        </p:nvGraphicFramePr>
        <p:xfrm>
          <a:off x="6364394" y="6050472"/>
          <a:ext cx="677863" cy="227013"/>
        </p:xfrm>
        <a:graphic>
          <a:graphicData uri="http://schemas.openxmlformats.org/presentationml/2006/ole">
            <mc:AlternateContent xmlns:mc="http://schemas.openxmlformats.org/markup-compatibility/2006">
              <mc:Choice xmlns:v="urn:schemas-microsoft-com:vml" Requires="v">
                <p:oleObj spid="_x0000_s2385076" name="Equation" r:id="rId17" imgW="533400" imgH="177800" progId="Equation.DSMT4">
                  <p:embed/>
                </p:oleObj>
              </mc:Choice>
              <mc:Fallback>
                <p:oleObj name="Equation" r:id="rId17" imgW="533400" imgH="177800" progId="Equation.DSMT4">
                  <p:embed/>
                  <p:pic>
                    <p:nvPicPr>
                      <p:cNvPr id="55" name="Object 4">
                        <a:extLst>
                          <a:ext uri="{FF2B5EF4-FFF2-40B4-BE49-F238E27FC236}">
                            <a16:creationId xmlns:a16="http://schemas.microsoft.com/office/drawing/2014/main" id="{44F5E73D-1AD5-1846-AA9E-6E37BF14233C}"/>
                          </a:ext>
                        </a:extLst>
                      </p:cNvPr>
                      <p:cNvPicPr>
                        <a:picLocks noChangeAspect="1" noChangeArrowheads="1"/>
                      </p:cNvPicPr>
                      <p:nvPr/>
                    </p:nvPicPr>
                    <p:blipFill>
                      <a:blip r:embed="rId18"/>
                      <a:srcRect/>
                      <a:stretch>
                        <a:fillRect/>
                      </a:stretch>
                    </p:blipFill>
                    <p:spPr bwMode="auto">
                      <a:xfrm>
                        <a:off x="6364394" y="6050472"/>
                        <a:ext cx="677863"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 name="Rectangle 83">
            <a:extLst>
              <a:ext uri="{FF2B5EF4-FFF2-40B4-BE49-F238E27FC236}">
                <a16:creationId xmlns:a16="http://schemas.microsoft.com/office/drawing/2014/main" id="{62B34A3E-F106-C243-943B-752AF7B1DE0F}"/>
              </a:ext>
            </a:extLst>
          </p:cNvPr>
          <p:cNvSpPr>
            <a:spLocks noChangeArrowheads="1"/>
          </p:cNvSpPr>
          <p:nvPr/>
        </p:nvSpPr>
        <p:spPr bwMode="auto">
          <a:xfrm>
            <a:off x="5929378" y="5734256"/>
            <a:ext cx="883520" cy="154075"/>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59" name="Object 6">
            <a:extLst>
              <a:ext uri="{FF2B5EF4-FFF2-40B4-BE49-F238E27FC236}">
                <a16:creationId xmlns:a16="http://schemas.microsoft.com/office/drawing/2014/main" id="{30E26E90-2647-8E4F-A81F-05E888ECACB4}"/>
              </a:ext>
            </a:extLst>
          </p:cNvPr>
          <p:cNvGraphicFramePr>
            <a:graphicFrameLocks noChangeAspect="1"/>
          </p:cNvGraphicFramePr>
          <p:nvPr>
            <p:extLst>
              <p:ext uri="{D42A27DB-BD31-4B8C-83A1-F6EECF244321}">
                <p14:modId xmlns:p14="http://schemas.microsoft.com/office/powerpoint/2010/main" val="3127980121"/>
              </p:ext>
            </p:extLst>
          </p:nvPr>
        </p:nvGraphicFramePr>
        <p:xfrm>
          <a:off x="6020345" y="5677061"/>
          <a:ext cx="698500" cy="227012"/>
        </p:xfrm>
        <a:graphic>
          <a:graphicData uri="http://schemas.openxmlformats.org/presentationml/2006/ole">
            <mc:AlternateContent xmlns:mc="http://schemas.openxmlformats.org/markup-compatibility/2006">
              <mc:Choice xmlns:v="urn:schemas-microsoft-com:vml" Requires="v">
                <p:oleObj spid="_x0000_s2385077" name="Equation" r:id="rId19" imgW="546100" imgH="177800" progId="Equation.DSMT4">
                  <p:embed/>
                </p:oleObj>
              </mc:Choice>
              <mc:Fallback>
                <p:oleObj name="Equation" r:id="rId19" imgW="546100" imgH="177800" progId="Equation.DSMT4">
                  <p:embed/>
                  <p:pic>
                    <p:nvPicPr>
                      <p:cNvPr id="59" name="Object 6">
                        <a:extLst>
                          <a:ext uri="{FF2B5EF4-FFF2-40B4-BE49-F238E27FC236}">
                            <a16:creationId xmlns:a16="http://schemas.microsoft.com/office/drawing/2014/main" id="{30E26E90-2647-8E4F-A81F-05E888ECACB4}"/>
                          </a:ext>
                        </a:extLst>
                      </p:cNvPr>
                      <p:cNvPicPr>
                        <a:picLocks noChangeAspect="1" noChangeArrowheads="1"/>
                      </p:cNvPicPr>
                      <p:nvPr/>
                    </p:nvPicPr>
                    <p:blipFill>
                      <a:blip r:embed="rId20"/>
                      <a:srcRect/>
                      <a:stretch>
                        <a:fillRect/>
                      </a:stretch>
                    </p:blipFill>
                    <p:spPr bwMode="auto">
                      <a:xfrm>
                        <a:off x="6020345" y="5677061"/>
                        <a:ext cx="6985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 name="Object 2">
            <a:extLst>
              <a:ext uri="{FF2B5EF4-FFF2-40B4-BE49-F238E27FC236}">
                <a16:creationId xmlns:a16="http://schemas.microsoft.com/office/drawing/2014/main" id="{F83CE1CA-E8DA-C74A-8E71-FF4554F51FD9}"/>
              </a:ext>
            </a:extLst>
          </p:cNvPr>
          <p:cNvGraphicFramePr>
            <a:graphicFrameLocks noChangeAspect="1"/>
          </p:cNvGraphicFramePr>
          <p:nvPr>
            <p:extLst>
              <p:ext uri="{D42A27DB-BD31-4B8C-83A1-F6EECF244321}">
                <p14:modId xmlns:p14="http://schemas.microsoft.com/office/powerpoint/2010/main" val="3367287975"/>
              </p:ext>
            </p:extLst>
          </p:nvPr>
        </p:nvGraphicFramePr>
        <p:xfrm>
          <a:off x="290805" y="3238001"/>
          <a:ext cx="4208517" cy="1504913"/>
        </p:xfrm>
        <a:graphic>
          <a:graphicData uri="http://schemas.openxmlformats.org/presentationml/2006/ole">
            <mc:AlternateContent xmlns:mc="http://schemas.openxmlformats.org/markup-compatibility/2006">
              <mc:Choice xmlns:v="urn:schemas-microsoft-com:vml" Requires="v">
                <p:oleObj spid="_x0000_s2385078" name="Equation" r:id="rId21" imgW="2806700" imgH="1003300" progId="Equation.DSMT4">
                  <p:embed/>
                </p:oleObj>
              </mc:Choice>
              <mc:Fallback>
                <p:oleObj name="Equation" r:id="rId21" imgW="2806700" imgH="1003300" progId="Equation.DSMT4">
                  <p:embed/>
                  <p:pic>
                    <p:nvPicPr>
                      <p:cNvPr id="65" name="Object 2">
                        <a:extLst>
                          <a:ext uri="{FF2B5EF4-FFF2-40B4-BE49-F238E27FC236}">
                            <a16:creationId xmlns:a16="http://schemas.microsoft.com/office/drawing/2014/main" id="{F83CE1CA-E8DA-C74A-8E71-FF4554F51FD9}"/>
                          </a:ext>
                        </a:extLst>
                      </p:cNvPr>
                      <p:cNvPicPr>
                        <a:picLocks noChangeAspect="1" noChangeArrowheads="1"/>
                      </p:cNvPicPr>
                      <p:nvPr/>
                    </p:nvPicPr>
                    <p:blipFill>
                      <a:blip r:embed="rId22"/>
                      <a:srcRect/>
                      <a:stretch>
                        <a:fillRect/>
                      </a:stretch>
                    </p:blipFill>
                    <p:spPr bwMode="auto">
                      <a:xfrm>
                        <a:off x="290805" y="3238001"/>
                        <a:ext cx="4208517" cy="1504913"/>
                      </a:xfrm>
                      <a:prstGeom prst="rect">
                        <a:avLst/>
                      </a:prstGeom>
                      <a:noFill/>
                      <a:ln>
                        <a:noFill/>
                      </a:ln>
                      <a:effectLst/>
                    </p:spPr>
                  </p:pic>
                </p:oleObj>
              </mc:Fallback>
            </mc:AlternateContent>
          </a:graphicData>
        </a:graphic>
      </p:graphicFrame>
      <p:cxnSp>
        <p:nvCxnSpPr>
          <p:cNvPr id="6" name="Straight Connector 5">
            <a:extLst>
              <a:ext uri="{FF2B5EF4-FFF2-40B4-BE49-F238E27FC236}">
                <a16:creationId xmlns:a16="http://schemas.microsoft.com/office/drawing/2014/main" id="{CD41E87C-E0D5-DA4A-BBBE-7D9C4BC3D996}"/>
              </a:ext>
            </a:extLst>
          </p:cNvPr>
          <p:cNvCxnSpPr/>
          <p:nvPr/>
        </p:nvCxnSpPr>
        <p:spPr>
          <a:xfrm>
            <a:off x="5715618" y="3221336"/>
            <a:ext cx="2253498" cy="0"/>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7" name="Freeform 6">
            <a:extLst>
              <a:ext uri="{FF2B5EF4-FFF2-40B4-BE49-F238E27FC236}">
                <a16:creationId xmlns:a16="http://schemas.microsoft.com/office/drawing/2014/main" id="{6AB85564-DA21-C64B-848A-0C421D68F0C4}"/>
              </a:ext>
            </a:extLst>
          </p:cNvPr>
          <p:cNvSpPr/>
          <p:nvPr/>
        </p:nvSpPr>
        <p:spPr>
          <a:xfrm>
            <a:off x="6725812" y="3224329"/>
            <a:ext cx="97793" cy="334536"/>
          </a:xfrm>
          <a:custGeom>
            <a:avLst/>
            <a:gdLst>
              <a:gd name="connsiteX0" fmla="*/ 89209 w 97793"/>
              <a:gd name="connsiteY0" fmla="*/ 0 h 334536"/>
              <a:gd name="connsiteX1" fmla="*/ 89209 w 97793"/>
              <a:gd name="connsiteY1" fmla="*/ 200722 h 334536"/>
              <a:gd name="connsiteX2" fmla="*/ 0 w 97793"/>
              <a:gd name="connsiteY2" fmla="*/ 334536 h 334536"/>
            </a:gdLst>
            <a:ahLst/>
            <a:cxnLst>
              <a:cxn ang="0">
                <a:pos x="connsiteX0" y="connsiteY0"/>
              </a:cxn>
              <a:cxn ang="0">
                <a:pos x="connsiteX1" y="connsiteY1"/>
              </a:cxn>
              <a:cxn ang="0">
                <a:pos x="connsiteX2" y="connsiteY2"/>
              </a:cxn>
            </a:cxnLst>
            <a:rect l="l" t="t" r="r" b="b"/>
            <a:pathLst>
              <a:path w="97793" h="334536">
                <a:moveTo>
                  <a:pt x="89209" y="0"/>
                </a:moveTo>
                <a:cubicBezTo>
                  <a:pt x="96643" y="72483"/>
                  <a:pt x="104077" y="144966"/>
                  <a:pt x="89209" y="200722"/>
                </a:cubicBezTo>
                <a:cubicBezTo>
                  <a:pt x="74341" y="256478"/>
                  <a:pt x="37170" y="295507"/>
                  <a:pt x="0" y="334536"/>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6" name="Object 10">
            <a:extLst>
              <a:ext uri="{FF2B5EF4-FFF2-40B4-BE49-F238E27FC236}">
                <a16:creationId xmlns:a16="http://schemas.microsoft.com/office/drawing/2014/main" id="{0B581264-1B52-C24A-B4FC-9D26F016FA04}"/>
              </a:ext>
            </a:extLst>
          </p:cNvPr>
          <p:cNvGraphicFramePr>
            <a:graphicFrameLocks noChangeAspect="1"/>
          </p:cNvGraphicFramePr>
          <p:nvPr>
            <p:extLst>
              <p:ext uri="{D42A27DB-BD31-4B8C-83A1-F6EECF244321}">
                <p14:modId xmlns:p14="http://schemas.microsoft.com/office/powerpoint/2010/main" val="2868000934"/>
              </p:ext>
            </p:extLst>
          </p:nvPr>
        </p:nvGraphicFramePr>
        <p:xfrm>
          <a:off x="6839192" y="3311041"/>
          <a:ext cx="199508" cy="281424"/>
        </p:xfrm>
        <a:graphic>
          <a:graphicData uri="http://schemas.openxmlformats.org/presentationml/2006/ole">
            <mc:AlternateContent xmlns:mc="http://schemas.openxmlformats.org/markup-compatibility/2006">
              <mc:Choice xmlns:v="urn:schemas-microsoft-com:vml" Requires="v">
                <p:oleObj spid="_x0000_s2385079" name="Equation" r:id="rId23" imgW="127000" imgH="177800" progId="Equation.DSMT4">
                  <p:embed/>
                </p:oleObj>
              </mc:Choice>
              <mc:Fallback>
                <p:oleObj name="Equation" r:id="rId23" imgW="127000" imgH="177800" progId="Equation.DSMT4">
                  <p:embed/>
                  <p:pic>
                    <p:nvPicPr>
                      <p:cNvPr id="43" name="Object 10">
                        <a:extLst>
                          <a:ext uri="{FF2B5EF4-FFF2-40B4-BE49-F238E27FC236}">
                            <a16:creationId xmlns:a16="http://schemas.microsoft.com/office/drawing/2014/main" id="{E6FD1995-AB1E-8342-9826-A490D3CC7D15}"/>
                          </a:ext>
                        </a:extLst>
                      </p:cNvPr>
                      <p:cNvPicPr>
                        <a:picLocks noChangeAspect="1" noChangeArrowheads="1"/>
                      </p:cNvPicPr>
                      <p:nvPr/>
                    </p:nvPicPr>
                    <p:blipFill>
                      <a:blip r:embed="rId24"/>
                      <a:srcRect/>
                      <a:stretch>
                        <a:fillRect/>
                      </a:stretch>
                    </p:blipFill>
                    <p:spPr bwMode="auto">
                      <a:xfrm>
                        <a:off x="6839192" y="3311041"/>
                        <a:ext cx="199508" cy="281424"/>
                      </a:xfrm>
                      <a:prstGeom prst="rect">
                        <a:avLst/>
                      </a:prstGeom>
                      <a:noFill/>
                      <a:ln>
                        <a:noFill/>
                      </a:ln>
                      <a:effectLst/>
                    </p:spPr>
                  </p:pic>
                </p:oleObj>
              </mc:Fallback>
            </mc:AlternateContent>
          </a:graphicData>
        </a:graphic>
      </p:graphicFrame>
      <p:sp>
        <p:nvSpPr>
          <p:cNvPr id="44" name="Text Box 12">
            <a:extLst>
              <a:ext uri="{FF2B5EF4-FFF2-40B4-BE49-F238E27FC236}">
                <a16:creationId xmlns:a16="http://schemas.microsoft.com/office/drawing/2014/main" id="{665F6960-1541-3D42-941A-762CAB99B778}"/>
              </a:ext>
            </a:extLst>
          </p:cNvPr>
          <p:cNvSpPr txBox="1">
            <a:spLocks/>
          </p:cNvSpPr>
          <p:nvPr/>
        </p:nvSpPr>
        <p:spPr bwMode="auto">
          <a:xfrm>
            <a:off x="182881" y="4949076"/>
            <a:ext cx="511797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800" dirty="0">
                <a:solidFill>
                  <a:schemeClr val="tx1"/>
                </a:solidFill>
                <a:latin typeface="Times New Roman" panose="02020603050405020304" pitchFamily="18" charset="0"/>
                <a:cs typeface="Times New Roman" panose="02020603050405020304" pitchFamily="18" charset="0"/>
              </a:rPr>
              <a:t>Apparently the angular acceleration is a function of the angular displacement from the horizontal, which means the </a:t>
            </a:r>
            <a:r>
              <a:rPr lang="en-US" altLang="en-US" sz="1800" dirty="0">
                <a:solidFill>
                  <a:srgbClr val="FF0000"/>
                </a:solidFill>
                <a:latin typeface="Times New Roman" panose="02020603050405020304" pitchFamily="18" charset="0"/>
                <a:cs typeface="Times New Roman" panose="02020603050405020304" pitchFamily="18" charset="0"/>
              </a:rPr>
              <a:t>angular acceleration is not constant </a:t>
            </a:r>
            <a:r>
              <a:rPr lang="en-US" altLang="en-US" sz="1800" dirty="0">
                <a:solidFill>
                  <a:schemeClr val="tx1"/>
                </a:solidFill>
                <a:latin typeface="Times New Roman" panose="02020603050405020304" pitchFamily="18" charset="0"/>
                <a:cs typeface="Times New Roman" panose="02020603050405020304" pitchFamily="18" charset="0"/>
              </a:rPr>
              <a:t>. . . which means you </a:t>
            </a:r>
            <a:r>
              <a:rPr lang="en-US" altLang="en-US" sz="1800" dirty="0">
                <a:solidFill>
                  <a:srgbClr val="FF0000"/>
                </a:solidFill>
                <a:latin typeface="Times New Roman" panose="02020603050405020304" pitchFamily="18" charset="0"/>
                <a:cs typeface="Times New Roman" panose="02020603050405020304" pitchFamily="18" charset="0"/>
              </a:rPr>
              <a:t>can’t use </a:t>
            </a:r>
            <a:r>
              <a:rPr lang="en-US" altLang="en-US" sz="1800" i="1" dirty="0">
                <a:solidFill>
                  <a:srgbClr val="FF0000"/>
                </a:solidFill>
                <a:latin typeface="Times New Roman" panose="02020603050405020304" pitchFamily="18" charset="0"/>
                <a:cs typeface="Times New Roman" panose="02020603050405020304" pitchFamily="18" charset="0"/>
              </a:rPr>
              <a:t>rotational kinematics </a:t>
            </a:r>
            <a:r>
              <a:rPr lang="en-US" altLang="en-US" sz="1800" dirty="0">
                <a:solidFill>
                  <a:schemeClr val="tx1"/>
                </a:solidFill>
                <a:latin typeface="Times New Roman" panose="02020603050405020304" pitchFamily="18" charset="0"/>
                <a:cs typeface="Times New Roman" panose="02020603050405020304" pitchFamily="18" charset="0"/>
              </a:rPr>
              <a:t>to solve for anything . . . </a:t>
            </a:r>
            <a:endParaRPr lang="en-US" altLang="en-US" sz="2000" dirty="0">
              <a:solidFill>
                <a:schemeClr val="tx1"/>
              </a:solidFill>
              <a:latin typeface="Times New Roman" panose="02020603050405020304" pitchFamily="18"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07B162BA-2BAC-F244-B1A8-C9CE0BB9FFF3}"/>
              </a:ext>
            </a:extLst>
          </p:cNvPr>
          <p:cNvCxnSpPr>
            <a:cxnSpLocks/>
          </p:cNvCxnSpPr>
          <p:nvPr/>
        </p:nvCxnSpPr>
        <p:spPr>
          <a:xfrm flipV="1">
            <a:off x="7057955" y="2887769"/>
            <a:ext cx="0" cy="1005005"/>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0453E48-CC5B-6841-A71D-B76E7B12B580}"/>
              </a:ext>
            </a:extLst>
          </p:cNvPr>
          <p:cNvCxnSpPr>
            <a:cxnSpLocks/>
          </p:cNvCxnSpPr>
          <p:nvPr/>
        </p:nvCxnSpPr>
        <p:spPr>
          <a:xfrm flipV="1">
            <a:off x="8068925" y="2887769"/>
            <a:ext cx="0" cy="1179942"/>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54" name="Object 10">
            <a:extLst>
              <a:ext uri="{FF2B5EF4-FFF2-40B4-BE49-F238E27FC236}">
                <a16:creationId xmlns:a16="http://schemas.microsoft.com/office/drawing/2014/main" id="{0DA1C366-C3C9-D04D-8FAE-957154438F3B}"/>
              </a:ext>
            </a:extLst>
          </p:cNvPr>
          <p:cNvGraphicFramePr>
            <a:graphicFrameLocks noChangeAspect="1"/>
          </p:cNvGraphicFramePr>
          <p:nvPr>
            <p:extLst>
              <p:ext uri="{D42A27DB-BD31-4B8C-83A1-F6EECF244321}">
                <p14:modId xmlns:p14="http://schemas.microsoft.com/office/powerpoint/2010/main" val="3168104474"/>
              </p:ext>
            </p:extLst>
          </p:nvPr>
        </p:nvGraphicFramePr>
        <p:xfrm>
          <a:off x="6420016" y="2914758"/>
          <a:ext cx="205987" cy="278823"/>
        </p:xfrm>
        <a:graphic>
          <a:graphicData uri="http://schemas.openxmlformats.org/presentationml/2006/ole">
            <mc:AlternateContent xmlns:mc="http://schemas.openxmlformats.org/markup-compatibility/2006">
              <mc:Choice xmlns:v="urn:schemas-microsoft-com:vml" Requires="v">
                <p:oleObj spid="_x0000_s2385080" name="Equation" r:id="rId25" imgW="152400" imgH="203200" progId="Equation.DSMT4">
                  <p:embed/>
                </p:oleObj>
              </mc:Choice>
              <mc:Fallback>
                <p:oleObj name="Equation" r:id="rId25" imgW="152400" imgH="203200" progId="Equation.DSMT4">
                  <p:embed/>
                  <p:pic>
                    <p:nvPicPr>
                      <p:cNvPr id="43" name="Object 10">
                        <a:extLst>
                          <a:ext uri="{FF2B5EF4-FFF2-40B4-BE49-F238E27FC236}">
                            <a16:creationId xmlns:a16="http://schemas.microsoft.com/office/drawing/2014/main" id="{E6FD1995-AB1E-8342-9826-A490D3CC7D15}"/>
                          </a:ext>
                        </a:extLst>
                      </p:cNvPr>
                      <p:cNvPicPr>
                        <a:picLocks noChangeAspect="1" noChangeArrowheads="1"/>
                      </p:cNvPicPr>
                      <p:nvPr/>
                    </p:nvPicPr>
                    <p:blipFill>
                      <a:blip r:embed="rId26"/>
                      <a:srcRect/>
                      <a:stretch>
                        <a:fillRect/>
                      </a:stretch>
                    </p:blipFill>
                    <p:spPr bwMode="auto">
                      <a:xfrm>
                        <a:off x="6420016" y="2914758"/>
                        <a:ext cx="205987" cy="278823"/>
                      </a:xfrm>
                      <a:prstGeom prst="rect">
                        <a:avLst/>
                      </a:prstGeom>
                      <a:noFill/>
                      <a:ln>
                        <a:noFill/>
                      </a:ln>
                      <a:effectLst/>
                    </p:spPr>
                  </p:pic>
                </p:oleObj>
              </mc:Fallback>
            </mc:AlternateContent>
          </a:graphicData>
        </a:graphic>
      </p:graphicFrame>
      <p:cxnSp>
        <p:nvCxnSpPr>
          <p:cNvPr id="58" name="Straight Connector 57">
            <a:extLst>
              <a:ext uri="{FF2B5EF4-FFF2-40B4-BE49-F238E27FC236}">
                <a16:creationId xmlns:a16="http://schemas.microsoft.com/office/drawing/2014/main" id="{31AAF03A-870E-A147-AA56-680810AE2A32}"/>
              </a:ext>
            </a:extLst>
          </p:cNvPr>
          <p:cNvCxnSpPr>
            <a:cxnSpLocks/>
          </p:cNvCxnSpPr>
          <p:nvPr/>
        </p:nvCxnSpPr>
        <p:spPr>
          <a:xfrm>
            <a:off x="5712443" y="3189256"/>
            <a:ext cx="1340306" cy="0"/>
          </a:xfrm>
          <a:prstGeom prst="line">
            <a:avLst/>
          </a:prstGeom>
          <a:ln w="9525">
            <a:solidFill>
              <a:srgbClr val="1019C5"/>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604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dissolve">
                                      <p:cBhvr>
                                        <p:cTn id="15" dur="500"/>
                                        <p:tgtEl>
                                          <p:spTgt spid="5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dissolve">
                                      <p:cBhvr>
                                        <p:cTn id="18" dur="500"/>
                                        <p:tgtEl>
                                          <p:spTgt spid="5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par>
                                <p:cTn id="25" presetID="9"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par>
                                <p:cTn id="28" presetID="9"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dissolve">
                                      <p:cBhvr>
                                        <p:cTn id="30" dur="500"/>
                                        <p:tgtEl>
                                          <p:spTgt spid="41"/>
                                        </p:tgtEl>
                                      </p:cBhvr>
                                    </p:animEffect>
                                  </p:childTnLst>
                                </p:cTn>
                              </p:par>
                              <p:par>
                                <p:cTn id="31" presetID="9"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dissolve">
                                      <p:cBhvr>
                                        <p:cTn id="33" dur="500"/>
                                        <p:tgtEl>
                                          <p:spTgt spid="4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dissolve">
                                      <p:cBhvr>
                                        <p:cTn id="36" dur="500"/>
                                        <p:tgtEl>
                                          <p:spTgt spid="4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dissolve">
                                      <p:cBhvr>
                                        <p:cTn id="39" dur="500"/>
                                        <p:tgtEl>
                                          <p:spTgt spid="4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dissolve">
                                      <p:cBhvr>
                                        <p:cTn id="42" dur="500"/>
                                        <p:tgtEl>
                                          <p:spTgt spid="4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dissolve">
                                      <p:cBhvr>
                                        <p:cTn id="45" dur="500"/>
                                        <p:tgtEl>
                                          <p:spTgt spid="49"/>
                                        </p:tgtEl>
                                      </p:cBhvr>
                                    </p:animEffect>
                                  </p:childTnLst>
                                </p:cTn>
                              </p:par>
                              <p:par>
                                <p:cTn id="46" presetID="9"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dissolve">
                                      <p:cBhvr>
                                        <p:cTn id="48" dur="500"/>
                                        <p:tgtEl>
                                          <p:spTgt spid="50"/>
                                        </p:tgtEl>
                                      </p:cBhvr>
                                    </p:animEffect>
                                  </p:childTnLst>
                                </p:cTn>
                              </p:par>
                              <p:par>
                                <p:cTn id="49" presetID="9"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dissolve">
                                      <p:cBhvr>
                                        <p:cTn id="51" dur="500"/>
                                        <p:tgtEl>
                                          <p:spTgt spid="52"/>
                                        </p:tgtEl>
                                      </p:cBhvr>
                                    </p:animEffect>
                                  </p:childTnLst>
                                </p:cTn>
                              </p:par>
                              <p:par>
                                <p:cTn id="52" presetID="9"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dissolve">
                                      <p:cBhvr>
                                        <p:cTn id="54" dur="500"/>
                                        <p:tgtEl>
                                          <p:spTgt spid="55"/>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dissolve">
                                      <p:cBhvr>
                                        <p:cTn id="57" dur="500"/>
                                        <p:tgtEl>
                                          <p:spTgt spid="57"/>
                                        </p:tgtEl>
                                      </p:cBhvr>
                                    </p:animEffect>
                                  </p:childTnLst>
                                </p:cTn>
                              </p:par>
                              <p:par>
                                <p:cTn id="58" presetID="9" presetClass="entr" presetSubtype="0"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dissolve">
                                      <p:cBhvr>
                                        <p:cTn id="60" dur="500"/>
                                        <p:tgtEl>
                                          <p:spTgt spid="59"/>
                                        </p:tgtEl>
                                      </p:cBhvr>
                                    </p:animEffect>
                                  </p:childTnLst>
                                </p:cTn>
                              </p:par>
                              <p:par>
                                <p:cTn id="61" presetID="9"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dissolve">
                                      <p:cBhvr>
                                        <p:cTn id="63" dur="500"/>
                                        <p:tgtEl>
                                          <p:spTgt spid="6"/>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dissolve">
                                      <p:cBhvr>
                                        <p:cTn id="66" dur="500"/>
                                        <p:tgtEl>
                                          <p:spTgt spid="7"/>
                                        </p:tgtEl>
                                      </p:cBhvr>
                                    </p:animEffect>
                                  </p:childTnLst>
                                </p:cTn>
                              </p:par>
                              <p:par>
                                <p:cTn id="67" presetID="9"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dissolve">
                                      <p:cBhvr>
                                        <p:cTn id="69" dur="500"/>
                                        <p:tgtEl>
                                          <p:spTgt spid="36"/>
                                        </p:tgtEl>
                                      </p:cBhvr>
                                    </p:animEffect>
                                  </p:childTnLst>
                                </p:cTn>
                              </p:par>
                              <p:par>
                                <p:cTn id="70" presetID="9"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dissolve">
                                      <p:cBhvr>
                                        <p:cTn id="72" dur="500"/>
                                        <p:tgtEl>
                                          <p:spTgt spid="45"/>
                                        </p:tgtEl>
                                      </p:cBhvr>
                                    </p:animEffect>
                                  </p:childTnLst>
                                </p:cTn>
                              </p:par>
                              <p:par>
                                <p:cTn id="73" presetID="9"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dissolve">
                                      <p:cBhvr>
                                        <p:cTn id="75" dur="500"/>
                                        <p:tgtEl>
                                          <p:spTgt spid="51"/>
                                        </p:tgtEl>
                                      </p:cBhvr>
                                    </p:animEffect>
                                  </p:childTnLst>
                                </p:cTn>
                              </p:par>
                              <p:par>
                                <p:cTn id="76" presetID="9" presetClass="entr" presetSubtype="0" fill="hold"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dissolve">
                                      <p:cBhvr>
                                        <p:cTn id="78" dur="500"/>
                                        <p:tgtEl>
                                          <p:spTgt spid="54"/>
                                        </p:tgtEl>
                                      </p:cBhvr>
                                    </p:animEffect>
                                  </p:childTnLst>
                                </p:cTn>
                              </p:par>
                              <p:par>
                                <p:cTn id="79" presetID="9"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dissolve">
                                      <p:cBhvr>
                                        <p:cTn id="81" dur="500"/>
                                        <p:tgtEl>
                                          <p:spTgt spid="58"/>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dissolve">
                                      <p:cBhvr>
                                        <p:cTn id="86" dur="50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dissolve">
                                      <p:cBhvr>
                                        <p:cTn id="9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35" grpId="0"/>
      <p:bldP spid="38" grpId="0" animBg="1"/>
      <p:bldP spid="46" grpId="0" animBg="1"/>
      <p:bldP spid="47" grpId="0" animBg="1"/>
      <p:bldP spid="48" grpId="0" animBg="1"/>
      <p:bldP spid="49" grpId="0" animBg="1"/>
      <p:bldP spid="57" grpId="0" animBg="1"/>
      <p:bldP spid="7" grpId="0" animBg="1"/>
      <p:bldP spid="4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a:extLst>
              <a:ext uri="{FF2B5EF4-FFF2-40B4-BE49-F238E27FC236}">
                <a16:creationId xmlns:a16="http://schemas.microsoft.com/office/drawing/2014/main" id="{0957E434-875C-A24B-AFA6-6CC4420CA3BC}"/>
              </a:ext>
            </a:extLst>
          </p:cNvPr>
          <p:cNvSpPr txBox="1">
            <a:spLocks/>
          </p:cNvSpPr>
          <p:nvPr/>
        </p:nvSpPr>
        <p:spPr bwMode="auto">
          <a:xfrm>
            <a:off x="8591654" y="6521448"/>
            <a:ext cx="438046"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080" dirty="0">
                <a:latin typeface="Times New Roman" panose="02020603050405020304" pitchFamily="18" charset="0"/>
                <a:cs typeface="Times New Roman" panose="02020603050405020304" pitchFamily="18" charset="0"/>
              </a:rPr>
              <a:t>83.)</a:t>
            </a:r>
            <a:endParaRPr lang="en-US" altLang="en-US" sz="2160" dirty="0">
              <a:latin typeface="Times New Roman" panose="02020603050405020304" pitchFamily="18" charset="0"/>
              <a:cs typeface="Times New Roman" panose="02020603050405020304" pitchFamily="18" charset="0"/>
            </a:endParaRPr>
          </a:p>
        </p:txBody>
      </p:sp>
      <p:sp>
        <p:nvSpPr>
          <p:cNvPr id="29698" name="Rectangle 6">
            <a:extLst>
              <a:ext uri="{FF2B5EF4-FFF2-40B4-BE49-F238E27FC236}">
                <a16:creationId xmlns:a16="http://schemas.microsoft.com/office/drawing/2014/main" id="{68B01D5C-4252-D44B-8050-EE4BBADC149C}"/>
              </a:ext>
            </a:extLst>
          </p:cNvPr>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29699" name="Text Box 7">
            <a:extLst>
              <a:ext uri="{FF2B5EF4-FFF2-40B4-BE49-F238E27FC236}">
                <a16:creationId xmlns:a16="http://schemas.microsoft.com/office/drawing/2014/main" id="{2ABA8D78-13D6-6847-B2C0-9E8F5E0BB340}"/>
              </a:ext>
            </a:extLst>
          </p:cNvPr>
          <p:cNvSpPr txBox="1">
            <a:spLocks/>
          </p:cNvSpPr>
          <p:nvPr/>
        </p:nvSpPr>
        <p:spPr bwMode="auto">
          <a:xfrm>
            <a:off x="182879" y="137160"/>
            <a:ext cx="48063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2000" dirty="0">
                <a:latin typeface="Times New Roman" panose="02020603050405020304" pitchFamily="18" charset="0"/>
                <a:cs typeface="Times New Roman" panose="02020603050405020304" pitchFamily="18" charset="0"/>
              </a:rPr>
              <a:t>f.) The entire system rotates down with the the arm passing through the vertical.  At that point, what is the system</a:t>
            </a:r>
            <a:r>
              <a:rPr lang="ja-JP" altLang="en-US" sz="200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s </a:t>
            </a:r>
            <a:r>
              <a:rPr lang="en-US" altLang="ja-JP" sz="2000" i="1" dirty="0">
                <a:latin typeface="Times New Roman" panose="02020603050405020304" pitchFamily="18" charset="0"/>
                <a:cs typeface="Times New Roman" panose="02020603050405020304" pitchFamily="18" charset="0"/>
              </a:rPr>
              <a:t>angular velocity</a:t>
            </a:r>
            <a:r>
              <a:rPr lang="en-US" altLang="ja-JP" sz="2000" dirty="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p:txBody>
      </p:sp>
      <p:graphicFrame>
        <p:nvGraphicFramePr>
          <p:cNvPr id="29700" name="Object 2">
            <a:extLst>
              <a:ext uri="{FF2B5EF4-FFF2-40B4-BE49-F238E27FC236}">
                <a16:creationId xmlns:a16="http://schemas.microsoft.com/office/drawing/2014/main" id="{41BD78AA-82F9-3A41-A0C5-F6091B243EE5}"/>
              </a:ext>
            </a:extLst>
          </p:cNvPr>
          <p:cNvGraphicFramePr>
            <a:graphicFrameLocks noChangeAspect="1"/>
          </p:cNvGraphicFramePr>
          <p:nvPr>
            <p:extLst>
              <p:ext uri="{D42A27DB-BD31-4B8C-83A1-F6EECF244321}">
                <p14:modId xmlns:p14="http://schemas.microsoft.com/office/powerpoint/2010/main" val="2942761281"/>
              </p:ext>
            </p:extLst>
          </p:nvPr>
        </p:nvGraphicFramePr>
        <p:xfrm>
          <a:off x="398624" y="3580061"/>
          <a:ext cx="8398193" cy="2110264"/>
        </p:xfrm>
        <a:graphic>
          <a:graphicData uri="http://schemas.openxmlformats.org/presentationml/2006/ole">
            <mc:AlternateContent xmlns:mc="http://schemas.openxmlformats.org/markup-compatibility/2006">
              <mc:Choice xmlns:v="urn:schemas-microsoft-com:vml" Requires="v">
                <p:oleObj spid="_x0000_s2376782" name="Equation" r:id="rId4" imgW="6781800" imgH="1701800" progId="Equation.DSMT4">
                  <p:embed/>
                </p:oleObj>
              </mc:Choice>
              <mc:Fallback>
                <p:oleObj name="Equation" r:id="rId4" imgW="6781800" imgH="1701800" progId="Equation.DSMT4">
                  <p:embed/>
                  <p:pic>
                    <p:nvPicPr>
                      <p:cNvPr id="29700" name="Object 2">
                        <a:extLst>
                          <a:ext uri="{FF2B5EF4-FFF2-40B4-BE49-F238E27FC236}">
                            <a16:creationId xmlns:a16="http://schemas.microsoft.com/office/drawing/2014/main" id="{41BD78AA-82F9-3A41-A0C5-F6091B243EE5}"/>
                          </a:ext>
                        </a:extLst>
                      </p:cNvPr>
                      <p:cNvPicPr>
                        <a:picLocks noChangeAspect="1" noChangeArrowheads="1"/>
                      </p:cNvPicPr>
                      <p:nvPr/>
                    </p:nvPicPr>
                    <p:blipFill>
                      <a:blip r:embed="rId5"/>
                      <a:srcRect/>
                      <a:stretch>
                        <a:fillRect/>
                      </a:stretch>
                    </p:blipFill>
                    <p:spPr bwMode="auto">
                      <a:xfrm>
                        <a:off x="398624" y="3580061"/>
                        <a:ext cx="8398193" cy="211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1" name="Text Box 7">
            <a:extLst>
              <a:ext uri="{FF2B5EF4-FFF2-40B4-BE49-F238E27FC236}">
                <a16:creationId xmlns:a16="http://schemas.microsoft.com/office/drawing/2014/main" id="{04D76D40-D0DA-594A-9895-A97096657133}"/>
              </a:ext>
            </a:extLst>
          </p:cNvPr>
          <p:cNvSpPr txBox="1">
            <a:spLocks/>
          </p:cNvSpPr>
          <p:nvPr/>
        </p:nvSpPr>
        <p:spPr bwMode="auto">
          <a:xfrm>
            <a:off x="363447" y="1212592"/>
            <a:ext cx="51216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ja-JP" sz="1800" dirty="0">
                <a:latin typeface="Times New Roman" panose="02020603050405020304" pitchFamily="18" charset="0"/>
                <a:cs typeface="Times New Roman" panose="02020603050405020304" pitchFamily="18" charset="0"/>
              </a:rPr>
              <a:t>We need to identify the potential energy in the system to start with.  As there are no rotational potential energy functions, all we need to worry about is gravitational PE for each piece of the system.  From there, we can either approach this as a pure rotation of the entire system, or as individual pieces rotating with one another.  We’ll do both, starting with the latter:</a:t>
            </a:r>
            <a:endParaRPr lang="en-US" altLang="en-US" sz="18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FD25C9B-8765-3A4F-8EA0-5237898EFC8C}"/>
              </a:ext>
            </a:extLst>
          </p:cNvPr>
          <p:cNvGrpSpPr/>
          <p:nvPr/>
        </p:nvGrpSpPr>
        <p:grpSpPr>
          <a:xfrm>
            <a:off x="5430195" y="196309"/>
            <a:ext cx="3470432" cy="2808395"/>
            <a:chOff x="4619149" y="277178"/>
            <a:chExt cx="4239101" cy="3430429"/>
          </a:xfrm>
        </p:grpSpPr>
        <p:sp>
          <p:nvSpPr>
            <p:cNvPr id="29702" name="Oval 73">
              <a:extLst>
                <a:ext uri="{FF2B5EF4-FFF2-40B4-BE49-F238E27FC236}">
                  <a16:creationId xmlns:a16="http://schemas.microsoft.com/office/drawing/2014/main" id="{1A630FC5-2EFA-5049-8E3D-C832BC4A4829}"/>
                </a:ext>
              </a:extLst>
            </p:cNvPr>
            <p:cNvSpPr>
              <a:spLocks/>
            </p:cNvSpPr>
            <p:nvPr/>
          </p:nvSpPr>
          <p:spPr bwMode="auto">
            <a:xfrm>
              <a:off x="5060633" y="277178"/>
              <a:ext cx="1457325" cy="1483043"/>
            </a:xfrm>
            <a:prstGeom prst="ellipse">
              <a:avLst/>
            </a:prstGeom>
            <a:solidFill>
              <a:srgbClr val="FF151E"/>
            </a:solidFill>
            <a:ln w="25400">
              <a:solidFill>
                <a:srgbClr val="000000"/>
              </a:solidFill>
              <a:round/>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29703" name="AutoShape 89">
              <a:extLst>
                <a:ext uri="{FF2B5EF4-FFF2-40B4-BE49-F238E27FC236}">
                  <a16:creationId xmlns:a16="http://schemas.microsoft.com/office/drawing/2014/main" id="{D6CD2CA3-6C01-BF4F-A000-C4DB3202CBDD}"/>
                </a:ext>
              </a:extLst>
            </p:cNvPr>
            <p:cNvSpPr>
              <a:spLocks/>
            </p:cNvSpPr>
            <p:nvPr/>
          </p:nvSpPr>
          <p:spPr bwMode="auto">
            <a:xfrm>
              <a:off x="5737860" y="1028700"/>
              <a:ext cx="78582" cy="78582"/>
            </a:xfrm>
            <a:custGeom>
              <a:avLst/>
              <a:gdLst>
                <a:gd name="T0" fmla="*/ 2147483647 w 21600"/>
                <a:gd name="T1" fmla="*/ 0 h 21600"/>
                <a:gd name="T2" fmla="*/ 1156023506 w 21600"/>
                <a:gd name="T3" fmla="*/ 1175887735 h 21600"/>
                <a:gd name="T4" fmla="*/ 0 w 21600"/>
                <a:gd name="T5" fmla="*/ 2147483647 h 21600"/>
                <a:gd name="T6" fmla="*/ 1156023506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117588773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6"/>
              <a:srcRect/>
              <a:tile tx="0" ty="0" sx="100000" sy="100000" flip="none" algn="tl"/>
            </a:blipFill>
            <a:ln w="25400">
              <a:solidFill>
                <a:srgbClr val="000000"/>
              </a:solidFill>
              <a:round/>
              <a:headEnd/>
              <a:tailEnd/>
            </a:ln>
          </p:spPr>
          <p:txBody>
            <a:bodyPr wrap="none" anchor="ctr"/>
            <a:lstStyle/>
            <a:p>
              <a:endParaRPr lang="en-US" sz="1620"/>
            </a:p>
          </p:txBody>
        </p:sp>
        <p:graphicFrame>
          <p:nvGraphicFramePr>
            <p:cNvPr id="29704" name="Object 3">
              <a:extLst>
                <a:ext uri="{FF2B5EF4-FFF2-40B4-BE49-F238E27FC236}">
                  <a16:creationId xmlns:a16="http://schemas.microsoft.com/office/drawing/2014/main" id="{524294B7-0DC9-7946-A210-77D44618B9CA}"/>
                </a:ext>
              </a:extLst>
            </p:cNvPr>
            <p:cNvGraphicFramePr>
              <a:graphicFrameLocks noChangeAspect="1"/>
            </p:cNvGraphicFramePr>
            <p:nvPr>
              <p:extLst>
                <p:ext uri="{D42A27DB-BD31-4B8C-83A1-F6EECF244321}">
                  <p14:modId xmlns:p14="http://schemas.microsoft.com/office/powerpoint/2010/main" val="2357787919"/>
                </p:ext>
              </p:extLst>
            </p:nvPr>
          </p:nvGraphicFramePr>
          <p:xfrm>
            <a:off x="5809298" y="470059"/>
            <a:ext cx="280035" cy="262890"/>
          </p:xfrm>
          <a:graphic>
            <a:graphicData uri="http://schemas.openxmlformats.org/presentationml/2006/ole">
              <mc:AlternateContent xmlns:mc="http://schemas.openxmlformats.org/markup-compatibility/2006">
                <mc:Choice xmlns:v="urn:schemas-microsoft-com:vml" Requires="v">
                  <p:oleObj spid="_x0000_s2376783" name="Equation" r:id="rId7" imgW="152400" imgH="139700" progId="Equation.DSMT4">
                    <p:embed/>
                  </p:oleObj>
                </mc:Choice>
                <mc:Fallback>
                  <p:oleObj name="Equation" r:id="rId7" imgW="152400" imgH="139700" progId="Equation.DSMT4">
                    <p:embed/>
                    <p:pic>
                      <p:nvPicPr>
                        <p:cNvPr id="29704" name="Object 3">
                          <a:extLst>
                            <a:ext uri="{FF2B5EF4-FFF2-40B4-BE49-F238E27FC236}">
                              <a16:creationId xmlns:a16="http://schemas.microsoft.com/office/drawing/2014/main" id="{524294B7-0DC9-7946-A210-77D44618B9CA}"/>
                            </a:ext>
                          </a:extLst>
                        </p:cNvPr>
                        <p:cNvPicPr>
                          <a:picLocks noChangeAspect="1" noChangeArrowheads="1"/>
                        </p:cNvPicPr>
                        <p:nvPr/>
                      </p:nvPicPr>
                      <p:blipFill>
                        <a:blip r:embed="rId8"/>
                        <a:srcRect/>
                        <a:stretch>
                          <a:fillRect/>
                        </a:stretch>
                      </p:blipFill>
                      <p:spPr bwMode="auto">
                        <a:xfrm>
                          <a:off x="5809298" y="470059"/>
                          <a:ext cx="280035" cy="2628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29705" name="Group 42">
              <a:extLst>
                <a:ext uri="{FF2B5EF4-FFF2-40B4-BE49-F238E27FC236}">
                  <a16:creationId xmlns:a16="http://schemas.microsoft.com/office/drawing/2014/main" id="{4598F1CF-9700-024D-9ED8-D1F32D95C6CB}"/>
                </a:ext>
              </a:extLst>
            </p:cNvPr>
            <p:cNvGrpSpPr>
              <a:grpSpLocks/>
            </p:cNvGrpSpPr>
            <p:nvPr/>
          </p:nvGrpSpPr>
          <p:grpSpPr bwMode="auto">
            <a:xfrm>
              <a:off x="6517958" y="685800"/>
              <a:ext cx="1993107" cy="527209"/>
              <a:chOff x="7242277" y="762000"/>
              <a:chExt cx="2214705" cy="585688"/>
            </a:xfrm>
          </p:grpSpPr>
          <p:sp>
            <p:nvSpPr>
              <p:cNvPr id="29727" name="Rectangle 47">
                <a:extLst>
                  <a:ext uri="{FF2B5EF4-FFF2-40B4-BE49-F238E27FC236}">
                    <a16:creationId xmlns:a16="http://schemas.microsoft.com/office/drawing/2014/main" id="{DFEE2103-3EC6-CB4F-A0B9-B73F2854A39D}"/>
                  </a:ext>
                </a:extLst>
              </p:cNvPr>
              <p:cNvSpPr>
                <a:spLocks noChangeArrowheads="1"/>
              </p:cNvSpPr>
              <p:nvPr/>
            </p:nvSpPr>
            <p:spPr bwMode="auto">
              <a:xfrm>
                <a:off x="9271000" y="762000"/>
                <a:ext cx="152400" cy="152400"/>
              </a:xfrm>
              <a:prstGeom prst="rect">
                <a:avLst/>
              </a:prstGeom>
              <a:solidFill>
                <a:srgbClr val="20FF38"/>
              </a:solidFill>
              <a:ln w="25400">
                <a:solidFill>
                  <a:srgbClr val="000000"/>
                </a:solidFill>
                <a:round/>
                <a:headEnd/>
                <a:tailEnd/>
              </a:ln>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29728" name="Rectangle 93">
                <a:extLst>
                  <a:ext uri="{FF2B5EF4-FFF2-40B4-BE49-F238E27FC236}">
                    <a16:creationId xmlns:a16="http://schemas.microsoft.com/office/drawing/2014/main" id="{7CBEBF12-BB66-A743-BCDC-C7C100360221}"/>
                  </a:ext>
                </a:extLst>
              </p:cNvPr>
              <p:cNvSpPr>
                <a:spLocks/>
              </p:cNvSpPr>
              <p:nvPr/>
            </p:nvSpPr>
            <p:spPr bwMode="auto">
              <a:xfrm>
                <a:off x="7242277" y="916075"/>
                <a:ext cx="2214705" cy="431613"/>
              </a:xfrm>
              <a:prstGeom prst="rect">
                <a:avLst/>
              </a:prstGeom>
              <a:solidFill>
                <a:srgbClr val="FF151E"/>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pSp>
        <p:sp>
          <p:nvSpPr>
            <p:cNvPr id="29706" name="Oval 67">
              <a:extLst>
                <a:ext uri="{FF2B5EF4-FFF2-40B4-BE49-F238E27FC236}">
                  <a16:creationId xmlns:a16="http://schemas.microsoft.com/office/drawing/2014/main" id="{711F2AC3-BA26-0D43-8FED-C75C38E5484B}"/>
                </a:ext>
              </a:extLst>
            </p:cNvPr>
            <p:cNvSpPr>
              <a:spLocks/>
            </p:cNvSpPr>
            <p:nvPr/>
          </p:nvSpPr>
          <p:spPr bwMode="auto">
            <a:xfrm>
              <a:off x="5463540" y="754380"/>
              <a:ext cx="592932" cy="592932"/>
            </a:xfrm>
            <a:prstGeom prst="ellipse">
              <a:avLst/>
            </a:prstGeom>
            <a:noFill/>
            <a:ln w="25400">
              <a:solidFill>
                <a:srgbClr val="EBFF3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29707" name="Line 68">
              <a:extLst>
                <a:ext uri="{FF2B5EF4-FFF2-40B4-BE49-F238E27FC236}">
                  <a16:creationId xmlns:a16="http://schemas.microsoft.com/office/drawing/2014/main" id="{474450C0-08F8-0F45-900C-6C2DE308517F}"/>
                </a:ext>
              </a:extLst>
            </p:cNvPr>
            <p:cNvSpPr>
              <a:spLocks noChangeShapeType="1"/>
            </p:cNvSpPr>
            <p:nvPr/>
          </p:nvSpPr>
          <p:spPr bwMode="auto">
            <a:xfrm flipV="1">
              <a:off x="5737860" y="1110139"/>
              <a:ext cx="237173" cy="237173"/>
            </a:xfrm>
            <a:prstGeom prst="line">
              <a:avLst/>
            </a:prstGeom>
            <a:noFill/>
            <a:ln w="25400">
              <a:solidFill>
                <a:srgbClr val="EBFF3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29708" name="Line 69">
              <a:extLst>
                <a:ext uri="{FF2B5EF4-FFF2-40B4-BE49-F238E27FC236}">
                  <a16:creationId xmlns:a16="http://schemas.microsoft.com/office/drawing/2014/main" id="{25CD02A5-B7FA-2A4A-B039-BB8FF5B02850}"/>
                </a:ext>
              </a:extLst>
            </p:cNvPr>
            <p:cNvSpPr>
              <a:spLocks noChangeShapeType="1"/>
            </p:cNvSpPr>
            <p:nvPr/>
          </p:nvSpPr>
          <p:spPr bwMode="auto">
            <a:xfrm>
              <a:off x="5737860" y="1347312"/>
              <a:ext cx="237173" cy="118586"/>
            </a:xfrm>
            <a:prstGeom prst="line">
              <a:avLst/>
            </a:prstGeom>
            <a:noFill/>
            <a:ln w="25400">
              <a:solidFill>
                <a:srgbClr val="EBFF3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29709" name="Rectangle 41">
              <a:extLst>
                <a:ext uri="{FF2B5EF4-FFF2-40B4-BE49-F238E27FC236}">
                  <a16:creationId xmlns:a16="http://schemas.microsoft.com/office/drawing/2014/main" id="{D36EC82D-FE78-884E-BB8D-9645966F009F}"/>
                </a:ext>
              </a:extLst>
            </p:cNvPr>
            <p:cNvSpPr>
              <a:spLocks noChangeArrowheads="1"/>
            </p:cNvSpPr>
            <p:nvPr/>
          </p:nvSpPr>
          <p:spPr bwMode="auto">
            <a:xfrm>
              <a:off x="5394960" y="685800"/>
              <a:ext cx="342900" cy="822960"/>
            </a:xfrm>
            <a:prstGeom prst="rect">
              <a:avLst/>
            </a:prstGeom>
            <a:solidFill>
              <a:srgbClr val="FF151E"/>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pSp>
          <p:nvGrpSpPr>
            <p:cNvPr id="29710" name="Group 43">
              <a:extLst>
                <a:ext uri="{FF2B5EF4-FFF2-40B4-BE49-F238E27FC236}">
                  <a16:creationId xmlns:a16="http://schemas.microsoft.com/office/drawing/2014/main" id="{C05DFD74-9C2F-BE4B-94BD-AC535F993A71}"/>
                </a:ext>
              </a:extLst>
            </p:cNvPr>
            <p:cNvGrpSpPr>
              <a:grpSpLocks/>
            </p:cNvGrpSpPr>
            <p:nvPr/>
          </p:nvGrpSpPr>
          <p:grpSpPr bwMode="auto">
            <a:xfrm rot="5400000">
              <a:off x="4867751" y="2447449"/>
              <a:ext cx="1993107" cy="527209"/>
              <a:chOff x="7242277" y="762000"/>
              <a:chExt cx="2214705" cy="585688"/>
            </a:xfrm>
          </p:grpSpPr>
          <p:sp>
            <p:nvSpPr>
              <p:cNvPr id="29725" name="Rectangle 47">
                <a:extLst>
                  <a:ext uri="{FF2B5EF4-FFF2-40B4-BE49-F238E27FC236}">
                    <a16:creationId xmlns:a16="http://schemas.microsoft.com/office/drawing/2014/main" id="{C206C1DD-266D-F24E-8494-78C096A72D63}"/>
                  </a:ext>
                </a:extLst>
              </p:cNvPr>
              <p:cNvSpPr>
                <a:spLocks noChangeArrowheads="1"/>
              </p:cNvSpPr>
              <p:nvPr/>
            </p:nvSpPr>
            <p:spPr bwMode="auto">
              <a:xfrm>
                <a:off x="9271000" y="762000"/>
                <a:ext cx="152400" cy="152400"/>
              </a:xfrm>
              <a:prstGeom prst="rect">
                <a:avLst/>
              </a:prstGeom>
              <a:solidFill>
                <a:srgbClr val="20FF38"/>
              </a:solidFill>
              <a:ln w="25400">
                <a:solidFill>
                  <a:srgbClr val="000000"/>
                </a:solidFill>
                <a:round/>
                <a:headEnd/>
                <a:tailEnd/>
              </a:ln>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29726" name="Rectangle 93">
                <a:extLst>
                  <a:ext uri="{FF2B5EF4-FFF2-40B4-BE49-F238E27FC236}">
                    <a16:creationId xmlns:a16="http://schemas.microsoft.com/office/drawing/2014/main" id="{4F7AB798-2516-4D41-9664-8550042DAA4F}"/>
                  </a:ext>
                </a:extLst>
              </p:cNvPr>
              <p:cNvSpPr>
                <a:spLocks/>
              </p:cNvSpPr>
              <p:nvPr/>
            </p:nvSpPr>
            <p:spPr bwMode="auto">
              <a:xfrm>
                <a:off x="7242277" y="916075"/>
                <a:ext cx="2214705" cy="431613"/>
              </a:xfrm>
              <a:prstGeom prst="rect">
                <a:avLst/>
              </a:prstGeom>
              <a:solidFill>
                <a:srgbClr val="FF151E"/>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pSp>
        <p:graphicFrame>
          <p:nvGraphicFramePr>
            <p:cNvPr id="29711" name="Object 4">
              <a:extLst>
                <a:ext uri="{FF2B5EF4-FFF2-40B4-BE49-F238E27FC236}">
                  <a16:creationId xmlns:a16="http://schemas.microsoft.com/office/drawing/2014/main" id="{CDE3127B-A59D-EC46-A85C-A3DF5E858AF9}"/>
                </a:ext>
              </a:extLst>
            </p:cNvPr>
            <p:cNvGraphicFramePr>
              <a:graphicFrameLocks noChangeAspect="1"/>
            </p:cNvGraphicFramePr>
            <p:nvPr>
              <p:extLst>
                <p:ext uri="{D42A27DB-BD31-4B8C-83A1-F6EECF244321}">
                  <p14:modId xmlns:p14="http://schemas.microsoft.com/office/powerpoint/2010/main" val="3290750525"/>
                </p:ext>
              </p:extLst>
            </p:nvPr>
          </p:nvGraphicFramePr>
          <p:xfrm>
            <a:off x="4877753" y="2263140"/>
            <a:ext cx="495777" cy="415767"/>
          </p:xfrm>
          <a:graphic>
            <a:graphicData uri="http://schemas.openxmlformats.org/presentationml/2006/ole">
              <mc:AlternateContent xmlns:mc="http://schemas.openxmlformats.org/markup-compatibility/2006">
                <mc:Choice xmlns:v="urn:schemas-microsoft-com:vml" Requires="v">
                  <p:oleObj spid="_x0000_s2376784" name="Equation" r:id="rId9" imgW="241300" imgH="203200" progId="Equation.DSMT4">
                    <p:embed/>
                  </p:oleObj>
                </mc:Choice>
                <mc:Fallback>
                  <p:oleObj name="Equation" r:id="rId9" imgW="241300" imgH="203200" progId="Equation.DSMT4">
                    <p:embed/>
                    <p:pic>
                      <p:nvPicPr>
                        <p:cNvPr id="29711" name="Object 4">
                          <a:extLst>
                            <a:ext uri="{FF2B5EF4-FFF2-40B4-BE49-F238E27FC236}">
                              <a16:creationId xmlns:a16="http://schemas.microsoft.com/office/drawing/2014/main" id="{CDE3127B-A59D-EC46-A85C-A3DF5E858A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7753" y="2263140"/>
                          <a:ext cx="495777" cy="415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9712" name="Line 66">
              <a:extLst>
                <a:ext uri="{FF2B5EF4-FFF2-40B4-BE49-F238E27FC236}">
                  <a16:creationId xmlns:a16="http://schemas.microsoft.com/office/drawing/2014/main" id="{891B4156-53F0-2845-A3AA-D02A13ED429E}"/>
                </a:ext>
              </a:extLst>
            </p:cNvPr>
            <p:cNvSpPr>
              <a:spLocks noChangeShapeType="1"/>
            </p:cNvSpPr>
            <p:nvPr/>
          </p:nvSpPr>
          <p:spPr bwMode="auto">
            <a:xfrm flipH="1">
              <a:off x="4619149" y="2678907"/>
              <a:ext cx="1187291"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cxnSp>
          <p:nvCxnSpPr>
            <p:cNvPr id="29713" name="Straight Arrow Connector 47">
              <a:extLst>
                <a:ext uri="{FF2B5EF4-FFF2-40B4-BE49-F238E27FC236}">
                  <a16:creationId xmlns:a16="http://schemas.microsoft.com/office/drawing/2014/main" id="{71FA4B64-905E-9D4D-A972-09A741A902BC}"/>
                </a:ext>
              </a:extLst>
            </p:cNvPr>
            <p:cNvCxnSpPr>
              <a:cxnSpLocks noChangeShapeType="1"/>
            </p:cNvCxnSpPr>
            <p:nvPr/>
          </p:nvCxnSpPr>
          <p:spPr bwMode="auto">
            <a:xfrm rot="5400000">
              <a:off x="6969443" y="2194560"/>
              <a:ext cx="2880360" cy="2858"/>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29714" name="Object 5">
              <a:extLst>
                <a:ext uri="{FF2B5EF4-FFF2-40B4-BE49-F238E27FC236}">
                  <a16:creationId xmlns:a16="http://schemas.microsoft.com/office/drawing/2014/main" id="{E18303CA-A0C7-D644-8CA8-E12F5DFC450D}"/>
                </a:ext>
              </a:extLst>
            </p:cNvPr>
            <p:cNvGraphicFramePr>
              <a:graphicFrameLocks noChangeAspect="1"/>
            </p:cNvGraphicFramePr>
            <p:nvPr>
              <p:extLst>
                <p:ext uri="{D42A27DB-BD31-4B8C-83A1-F6EECF244321}">
                  <p14:modId xmlns:p14="http://schemas.microsoft.com/office/powerpoint/2010/main" val="2608145888"/>
                </p:ext>
              </p:extLst>
            </p:nvPr>
          </p:nvGraphicFramePr>
          <p:xfrm>
            <a:off x="8481060" y="2331720"/>
            <a:ext cx="377190" cy="248603"/>
          </p:xfrm>
          <a:graphic>
            <a:graphicData uri="http://schemas.openxmlformats.org/presentationml/2006/ole">
              <mc:AlternateContent xmlns:mc="http://schemas.openxmlformats.org/markup-compatibility/2006">
                <mc:Choice xmlns:v="urn:schemas-microsoft-com:vml" Requires="v">
                  <p:oleObj spid="_x0000_s2376785" name="Equation" r:id="rId11" imgW="228600" imgH="152400" progId="Equation.DSMT4">
                    <p:embed/>
                  </p:oleObj>
                </mc:Choice>
                <mc:Fallback>
                  <p:oleObj name="Equation" r:id="rId11" imgW="228600" imgH="152400" progId="Equation.DSMT4">
                    <p:embed/>
                    <p:pic>
                      <p:nvPicPr>
                        <p:cNvPr id="29714" name="Object 5">
                          <a:extLst>
                            <a:ext uri="{FF2B5EF4-FFF2-40B4-BE49-F238E27FC236}">
                              <a16:creationId xmlns:a16="http://schemas.microsoft.com/office/drawing/2014/main" id="{E18303CA-A0C7-D644-8CA8-E12F5DFC45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1060" y="2331720"/>
                          <a:ext cx="377190" cy="2486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cxnSp>
          <p:nvCxnSpPr>
            <p:cNvPr id="29715" name="Straight Arrow Connector 50">
              <a:extLst>
                <a:ext uri="{FF2B5EF4-FFF2-40B4-BE49-F238E27FC236}">
                  <a16:creationId xmlns:a16="http://schemas.microsoft.com/office/drawing/2014/main" id="{2AF42C6E-0509-D244-A4A3-6E372A5C661F}"/>
                </a:ext>
              </a:extLst>
            </p:cNvPr>
            <p:cNvCxnSpPr>
              <a:cxnSpLocks noChangeShapeType="1"/>
            </p:cNvCxnSpPr>
            <p:nvPr/>
          </p:nvCxnSpPr>
          <p:spPr bwMode="auto">
            <a:xfrm rot="5400000">
              <a:off x="6629401" y="1851660"/>
              <a:ext cx="1645920" cy="2858"/>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29716" name="Object 6">
              <a:extLst>
                <a:ext uri="{FF2B5EF4-FFF2-40B4-BE49-F238E27FC236}">
                  <a16:creationId xmlns:a16="http://schemas.microsoft.com/office/drawing/2014/main" id="{12D88F2A-E3DC-AC46-9A7D-966121893211}"/>
                </a:ext>
              </a:extLst>
            </p:cNvPr>
            <p:cNvGraphicFramePr>
              <a:graphicFrameLocks noChangeAspect="1"/>
            </p:cNvGraphicFramePr>
            <p:nvPr>
              <p:extLst>
                <p:ext uri="{D42A27DB-BD31-4B8C-83A1-F6EECF244321}">
                  <p14:modId xmlns:p14="http://schemas.microsoft.com/office/powerpoint/2010/main" val="951634152"/>
                </p:ext>
              </p:extLst>
            </p:nvPr>
          </p:nvGraphicFramePr>
          <p:xfrm>
            <a:off x="6903720" y="1783080"/>
            <a:ext cx="398622" cy="248603"/>
          </p:xfrm>
          <a:graphic>
            <a:graphicData uri="http://schemas.openxmlformats.org/presentationml/2006/ole">
              <mc:AlternateContent xmlns:mc="http://schemas.openxmlformats.org/markup-compatibility/2006">
                <mc:Choice xmlns:v="urn:schemas-microsoft-com:vml" Requires="v">
                  <p:oleObj spid="_x0000_s2376786" name="Equation" r:id="rId13" imgW="241300" imgH="152400" progId="Equation.DSMT4">
                    <p:embed/>
                  </p:oleObj>
                </mc:Choice>
                <mc:Fallback>
                  <p:oleObj name="Equation" r:id="rId13" imgW="241300" imgH="152400" progId="Equation.DSMT4">
                    <p:embed/>
                    <p:pic>
                      <p:nvPicPr>
                        <p:cNvPr id="29716" name="Object 6">
                          <a:extLst>
                            <a:ext uri="{FF2B5EF4-FFF2-40B4-BE49-F238E27FC236}">
                              <a16:creationId xmlns:a16="http://schemas.microsoft.com/office/drawing/2014/main" id="{12D88F2A-E3DC-AC46-9A7D-9661218932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03720" y="1783080"/>
                          <a:ext cx="398622" cy="2486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cxnSp>
          <p:nvCxnSpPr>
            <p:cNvPr id="29719" name="Straight Connector 28">
              <a:extLst>
                <a:ext uri="{FF2B5EF4-FFF2-40B4-BE49-F238E27FC236}">
                  <a16:creationId xmlns:a16="http://schemas.microsoft.com/office/drawing/2014/main" id="{63889DDD-35F9-B343-BF99-8BA28E9DE54A}"/>
                </a:ext>
              </a:extLst>
            </p:cNvPr>
            <p:cNvCxnSpPr>
              <a:cxnSpLocks noChangeShapeType="1"/>
            </p:cNvCxnSpPr>
            <p:nvPr/>
          </p:nvCxnSpPr>
          <p:spPr bwMode="auto">
            <a:xfrm>
              <a:off x="6149340" y="2674620"/>
              <a:ext cx="1577340" cy="1429"/>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cxnSp>
        <p:cxnSp>
          <p:nvCxnSpPr>
            <p:cNvPr id="29720" name="Straight Connector 29">
              <a:extLst>
                <a:ext uri="{FF2B5EF4-FFF2-40B4-BE49-F238E27FC236}">
                  <a16:creationId xmlns:a16="http://schemas.microsoft.com/office/drawing/2014/main" id="{31574293-1CF2-0445-94C9-5E6D50A88D52}"/>
                </a:ext>
              </a:extLst>
            </p:cNvPr>
            <p:cNvCxnSpPr>
              <a:cxnSpLocks noChangeShapeType="1"/>
            </p:cNvCxnSpPr>
            <p:nvPr/>
          </p:nvCxnSpPr>
          <p:spPr bwMode="auto">
            <a:xfrm>
              <a:off x="6149340" y="3633312"/>
              <a:ext cx="2537460" cy="1428"/>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cxnSp>
      </p:grpSp>
      <p:sp>
        <p:nvSpPr>
          <p:cNvPr id="29721" name="TextBox 50">
            <a:extLst>
              <a:ext uri="{FF2B5EF4-FFF2-40B4-BE49-F238E27FC236}">
                <a16:creationId xmlns:a16="http://schemas.microsoft.com/office/drawing/2014/main" id="{6877B18E-3ABA-5545-A554-D7F6BA7EE3A4}"/>
              </a:ext>
            </a:extLst>
          </p:cNvPr>
          <p:cNvSpPr txBox="1">
            <a:spLocks noChangeArrowheads="1"/>
          </p:cNvSpPr>
          <p:nvPr/>
        </p:nvSpPr>
        <p:spPr bwMode="auto">
          <a:xfrm>
            <a:off x="6835140" y="5792816"/>
            <a:ext cx="185166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r>
              <a:rPr lang="en-US" altLang="en-US" sz="1620"/>
              <a:t>(</a:t>
            </a:r>
            <a:r>
              <a:rPr lang="ja-JP" altLang="en-US" sz="1620"/>
              <a:t>“</a:t>
            </a:r>
            <a:r>
              <a:rPr lang="en-US" altLang="ja-JP" sz="1620"/>
              <a:t>I</a:t>
            </a:r>
            <a:r>
              <a:rPr lang="ja-JP" altLang="en-US" sz="1620"/>
              <a:t>”</a:t>
            </a:r>
            <a:r>
              <a:rPr lang="en-US" altLang="ja-JP" sz="1620"/>
              <a:t> from parallel axis theorem)</a:t>
            </a:r>
            <a:endParaRPr lang="en-US" altLang="en-US" sz="1620"/>
          </a:p>
        </p:txBody>
      </p:sp>
      <p:sp>
        <p:nvSpPr>
          <p:cNvPr id="29722" name="Freeform 2">
            <a:extLst>
              <a:ext uri="{FF2B5EF4-FFF2-40B4-BE49-F238E27FC236}">
                <a16:creationId xmlns:a16="http://schemas.microsoft.com/office/drawing/2014/main" id="{C9858843-4DD5-0249-973F-CADAA8F08694}"/>
              </a:ext>
            </a:extLst>
          </p:cNvPr>
          <p:cNvSpPr>
            <a:spLocks/>
          </p:cNvSpPr>
          <p:nvPr/>
        </p:nvSpPr>
        <p:spPr bwMode="auto">
          <a:xfrm>
            <a:off x="6249353" y="5392766"/>
            <a:ext cx="768668" cy="582930"/>
          </a:xfrm>
          <a:custGeom>
            <a:avLst/>
            <a:gdLst>
              <a:gd name="T0" fmla="*/ 28366 w 853866"/>
              <a:gd name="T1" fmla="*/ 0 h 647700"/>
              <a:gd name="T2" fmla="*/ 41066 w 853866"/>
              <a:gd name="T3" fmla="*/ 241300 h 647700"/>
              <a:gd name="T4" fmla="*/ 422066 w 853866"/>
              <a:gd name="T5" fmla="*/ 317500 h 647700"/>
              <a:gd name="T6" fmla="*/ 498266 w 853866"/>
              <a:gd name="T7" fmla="*/ 571500 h 647700"/>
              <a:gd name="T8" fmla="*/ 853866 w 853866"/>
              <a:gd name="T9" fmla="*/ 647700 h 647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866" h="647700">
                <a:moveTo>
                  <a:pt x="28366" y="0"/>
                </a:moveTo>
                <a:cubicBezTo>
                  <a:pt x="1907" y="94191"/>
                  <a:pt x="-24551" y="188383"/>
                  <a:pt x="41066" y="241300"/>
                </a:cubicBezTo>
                <a:cubicBezTo>
                  <a:pt x="106683" y="294217"/>
                  <a:pt x="345866" y="262467"/>
                  <a:pt x="422066" y="317500"/>
                </a:cubicBezTo>
                <a:cubicBezTo>
                  <a:pt x="498266" y="372533"/>
                  <a:pt x="426299" y="516467"/>
                  <a:pt x="498266" y="571500"/>
                </a:cubicBezTo>
                <a:cubicBezTo>
                  <a:pt x="570233" y="626533"/>
                  <a:pt x="853866" y="647700"/>
                  <a:pt x="853866" y="647700"/>
                </a:cubicBez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9723" name="TextBox 50">
            <a:extLst>
              <a:ext uri="{FF2B5EF4-FFF2-40B4-BE49-F238E27FC236}">
                <a16:creationId xmlns:a16="http://schemas.microsoft.com/office/drawing/2014/main" id="{5C2145B3-5EC5-644C-BF97-EB771059EC7D}"/>
              </a:ext>
            </a:extLst>
          </p:cNvPr>
          <p:cNvSpPr txBox="1">
            <a:spLocks noChangeArrowheads="1"/>
          </p:cNvSpPr>
          <p:nvPr/>
        </p:nvSpPr>
        <p:spPr bwMode="auto">
          <a:xfrm>
            <a:off x="4366260" y="5691376"/>
            <a:ext cx="157734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r>
              <a:rPr lang="en-US" altLang="en-US" sz="1620"/>
              <a:t>(treated like point mass)</a:t>
            </a:r>
          </a:p>
        </p:txBody>
      </p:sp>
      <p:sp>
        <p:nvSpPr>
          <p:cNvPr id="29724" name="Freeform 4">
            <a:extLst>
              <a:ext uri="{FF2B5EF4-FFF2-40B4-BE49-F238E27FC236}">
                <a16:creationId xmlns:a16="http://schemas.microsoft.com/office/drawing/2014/main" id="{8E441C89-3BCE-8947-A5B3-E30F2EC830EF}"/>
              </a:ext>
            </a:extLst>
          </p:cNvPr>
          <p:cNvSpPr>
            <a:spLocks/>
          </p:cNvSpPr>
          <p:nvPr/>
        </p:nvSpPr>
        <p:spPr bwMode="auto">
          <a:xfrm>
            <a:off x="4400550" y="5427056"/>
            <a:ext cx="330042" cy="480060"/>
          </a:xfrm>
          <a:custGeom>
            <a:avLst/>
            <a:gdLst>
              <a:gd name="T0" fmla="*/ 343339 w 366859"/>
              <a:gd name="T1" fmla="*/ 0 h 533400"/>
              <a:gd name="T2" fmla="*/ 330639 w 366859"/>
              <a:gd name="T3" fmla="*/ 139700 h 533400"/>
              <a:gd name="T4" fmla="*/ 439 w 366859"/>
              <a:gd name="T5" fmla="*/ 292100 h 533400"/>
              <a:gd name="T6" fmla="*/ 254439 w 366859"/>
              <a:gd name="T7" fmla="*/ 533400 h 533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6859" h="533400">
                <a:moveTo>
                  <a:pt x="343339" y="0"/>
                </a:moveTo>
                <a:cubicBezTo>
                  <a:pt x="365564" y="45508"/>
                  <a:pt x="387789" y="91017"/>
                  <a:pt x="330639" y="139700"/>
                </a:cubicBezTo>
                <a:cubicBezTo>
                  <a:pt x="273489" y="188383"/>
                  <a:pt x="13139" y="226483"/>
                  <a:pt x="439" y="292100"/>
                </a:cubicBezTo>
                <a:cubicBezTo>
                  <a:pt x="-12261" y="357717"/>
                  <a:pt x="254439" y="533400"/>
                  <a:pt x="254439" y="533400"/>
                </a:cubicBez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Tree>
    <p:extLst>
      <p:ext uri="{BB962C8B-B14F-4D97-AF65-F5344CB8AC3E}">
        <p14:creationId xmlns:p14="http://schemas.microsoft.com/office/powerpoint/2010/main" val="401889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23"/>
                                        </p:tgtEl>
                                        <p:attrNameLst>
                                          <p:attrName>style.visibility</p:attrName>
                                        </p:attrNameLst>
                                      </p:cBhvr>
                                      <p:to>
                                        <p:strVal val="visible"/>
                                      </p:to>
                                    </p:set>
                                    <p:animEffect transition="in" filter="dissolve">
                                      <p:cBhvr>
                                        <p:cTn id="7" dur="500"/>
                                        <p:tgtEl>
                                          <p:spTgt spid="297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721"/>
                                        </p:tgtEl>
                                        <p:attrNameLst>
                                          <p:attrName>style.visibility</p:attrName>
                                        </p:attrNameLst>
                                      </p:cBhvr>
                                      <p:to>
                                        <p:strVal val="visible"/>
                                      </p:to>
                                    </p:set>
                                    <p:animEffect transition="in" filter="dissolve">
                                      <p:cBhvr>
                                        <p:cTn id="10" dur="500"/>
                                        <p:tgtEl>
                                          <p:spTgt spid="297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722"/>
                                        </p:tgtEl>
                                        <p:attrNameLst>
                                          <p:attrName>style.visibility</p:attrName>
                                        </p:attrNameLst>
                                      </p:cBhvr>
                                      <p:to>
                                        <p:strVal val="visible"/>
                                      </p:to>
                                    </p:set>
                                    <p:animEffect transition="in" filter="dissolve">
                                      <p:cBhvr>
                                        <p:cTn id="13" dur="500"/>
                                        <p:tgtEl>
                                          <p:spTgt spid="297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9724"/>
                                        </p:tgtEl>
                                        <p:attrNameLst>
                                          <p:attrName>style.visibility</p:attrName>
                                        </p:attrNameLst>
                                      </p:cBhvr>
                                      <p:to>
                                        <p:strVal val="visible"/>
                                      </p:to>
                                    </p:set>
                                    <p:animEffect transition="in" filter="dissolve">
                                      <p:cBhvr>
                                        <p:cTn id="16" dur="500"/>
                                        <p:tgtEl>
                                          <p:spTgt spid="29724"/>
                                        </p:tgtEl>
                                      </p:cBhvr>
                                    </p:animEffect>
                                  </p:childTnLst>
                                </p:cTn>
                              </p:par>
                              <p:par>
                                <p:cTn id="17" presetID="9" presetClass="entr" presetSubtype="0" fill="hold" nodeType="withEffect">
                                  <p:stCondLst>
                                    <p:cond delay="0"/>
                                  </p:stCondLst>
                                  <p:childTnLst>
                                    <p:set>
                                      <p:cBhvr>
                                        <p:cTn id="18" dur="1" fill="hold">
                                          <p:stCondLst>
                                            <p:cond delay="0"/>
                                          </p:stCondLst>
                                        </p:cTn>
                                        <p:tgtEl>
                                          <p:spTgt spid="29700"/>
                                        </p:tgtEl>
                                        <p:attrNameLst>
                                          <p:attrName>style.visibility</p:attrName>
                                        </p:attrNameLst>
                                      </p:cBhvr>
                                      <p:to>
                                        <p:strVal val="visible"/>
                                      </p:to>
                                    </p:set>
                                    <p:animEffect transition="in" filter="dissolve">
                                      <p:cBhvr>
                                        <p:cTn id="19"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1" grpId="0"/>
      <p:bldP spid="29722" grpId="0" animBg="1"/>
      <p:bldP spid="29723" grpId="0"/>
      <p:bldP spid="2972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a:extLst>
              <a:ext uri="{FF2B5EF4-FFF2-40B4-BE49-F238E27FC236}">
                <a16:creationId xmlns:a16="http://schemas.microsoft.com/office/drawing/2014/main" id="{D723A016-C54D-814A-B620-99CCAC7AAC30}"/>
              </a:ext>
            </a:extLst>
          </p:cNvPr>
          <p:cNvSpPr txBox="1">
            <a:spLocks/>
          </p:cNvSpPr>
          <p:nvPr/>
        </p:nvSpPr>
        <p:spPr bwMode="auto">
          <a:xfrm>
            <a:off x="8618220" y="6542247"/>
            <a:ext cx="48006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080" dirty="0">
                <a:latin typeface="Times New Roman" panose="02020603050405020304" pitchFamily="18" charset="0"/>
                <a:cs typeface="Times New Roman" panose="02020603050405020304" pitchFamily="18" charset="0"/>
              </a:rPr>
              <a:t>84.)</a:t>
            </a:r>
            <a:endParaRPr lang="en-US" altLang="en-US" sz="2160" dirty="0">
              <a:latin typeface="Times New Roman" panose="02020603050405020304" pitchFamily="18" charset="0"/>
              <a:cs typeface="Times New Roman" panose="02020603050405020304" pitchFamily="18" charset="0"/>
            </a:endParaRPr>
          </a:p>
        </p:txBody>
      </p:sp>
      <p:sp>
        <p:nvSpPr>
          <p:cNvPr id="31746" name="Rectangle 6">
            <a:extLst>
              <a:ext uri="{FF2B5EF4-FFF2-40B4-BE49-F238E27FC236}">
                <a16:creationId xmlns:a16="http://schemas.microsoft.com/office/drawing/2014/main" id="{E879F94D-C688-CC4C-80B8-83179D841129}"/>
              </a:ext>
            </a:extLst>
          </p:cNvPr>
          <p:cNvSpPr>
            <a:spLocks/>
          </p:cNvSpPr>
          <p:nvPr/>
        </p:nvSpPr>
        <p:spPr bwMode="auto">
          <a:xfrm>
            <a:off x="0" y="0"/>
            <a:ext cx="9144000" cy="6858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31747" name="Text Box 38">
            <a:extLst>
              <a:ext uri="{FF2B5EF4-FFF2-40B4-BE49-F238E27FC236}">
                <a16:creationId xmlns:a16="http://schemas.microsoft.com/office/drawing/2014/main" id="{FA72DF37-9EB4-E24E-BEE3-51B70AB729B5}"/>
              </a:ext>
            </a:extLst>
          </p:cNvPr>
          <p:cNvSpPr txBox="1">
            <a:spLocks/>
          </p:cNvSpPr>
          <p:nvPr/>
        </p:nvSpPr>
        <p:spPr bwMode="auto">
          <a:xfrm>
            <a:off x="369770" y="3294187"/>
            <a:ext cx="28618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1800" dirty="0">
                <a:latin typeface="Times New Roman" panose="02020603050405020304" pitchFamily="18" charset="0"/>
                <a:cs typeface="Times New Roman" panose="02020603050405020304" pitchFamily="18" charset="0"/>
              </a:rPr>
              <a:t>If we had treated this as a </a:t>
            </a:r>
            <a:r>
              <a:rPr lang="en-US" altLang="en-US" sz="1800" dirty="0">
                <a:solidFill>
                  <a:srgbClr val="FF0000"/>
                </a:solidFill>
                <a:latin typeface="Times New Roman" panose="02020603050405020304" pitchFamily="18" charset="0"/>
                <a:cs typeface="Times New Roman" panose="02020603050405020304" pitchFamily="18" charset="0"/>
              </a:rPr>
              <a:t>pure rotation </a:t>
            </a:r>
            <a:r>
              <a:rPr lang="en-US" altLang="en-US" sz="1800" dirty="0">
                <a:latin typeface="Times New Roman" panose="02020603050405020304" pitchFamily="18" charset="0"/>
                <a:cs typeface="Times New Roman" panose="02020603050405020304" pitchFamily="18" charset="0"/>
              </a:rPr>
              <a:t>of the entire ensemble, it would have looked like:</a:t>
            </a:r>
          </a:p>
        </p:txBody>
      </p:sp>
      <p:graphicFrame>
        <p:nvGraphicFramePr>
          <p:cNvPr id="31749" name="Object 2">
            <a:extLst>
              <a:ext uri="{FF2B5EF4-FFF2-40B4-BE49-F238E27FC236}">
                <a16:creationId xmlns:a16="http://schemas.microsoft.com/office/drawing/2014/main" id="{E75F4110-88C4-2140-8C30-C928C6AD0158}"/>
              </a:ext>
            </a:extLst>
          </p:cNvPr>
          <p:cNvGraphicFramePr>
            <a:graphicFrameLocks noChangeAspect="1"/>
          </p:cNvGraphicFramePr>
          <p:nvPr>
            <p:extLst>
              <p:ext uri="{D42A27DB-BD31-4B8C-83A1-F6EECF244321}">
                <p14:modId xmlns:p14="http://schemas.microsoft.com/office/powerpoint/2010/main" val="3884480126"/>
              </p:ext>
            </p:extLst>
          </p:nvPr>
        </p:nvGraphicFramePr>
        <p:xfrm>
          <a:off x="3511684" y="5635171"/>
          <a:ext cx="1360353" cy="370342"/>
        </p:xfrm>
        <a:graphic>
          <a:graphicData uri="http://schemas.openxmlformats.org/presentationml/2006/ole">
            <mc:AlternateContent xmlns:mc="http://schemas.openxmlformats.org/markup-compatibility/2006">
              <mc:Choice xmlns:v="urn:schemas-microsoft-com:vml" Requires="v">
                <p:oleObj spid="_x0000_s2378823" name="Equation" r:id="rId4" imgW="838200" imgH="228600" progId="Equation.DSMT4">
                  <p:embed/>
                </p:oleObj>
              </mc:Choice>
              <mc:Fallback>
                <p:oleObj name="Equation" r:id="rId4" imgW="838200" imgH="228600" progId="Equation.DSMT4">
                  <p:embed/>
                  <p:pic>
                    <p:nvPicPr>
                      <p:cNvPr id="31749" name="Object 2">
                        <a:extLst>
                          <a:ext uri="{FF2B5EF4-FFF2-40B4-BE49-F238E27FC236}">
                            <a16:creationId xmlns:a16="http://schemas.microsoft.com/office/drawing/2014/main" id="{E75F4110-88C4-2140-8C30-C928C6AD0158}"/>
                          </a:ext>
                        </a:extLst>
                      </p:cNvPr>
                      <p:cNvPicPr>
                        <a:picLocks noChangeAspect="1" noChangeArrowheads="1"/>
                      </p:cNvPicPr>
                      <p:nvPr/>
                    </p:nvPicPr>
                    <p:blipFill>
                      <a:blip r:embed="rId5"/>
                      <a:srcRect/>
                      <a:stretch>
                        <a:fillRect/>
                      </a:stretch>
                    </p:blipFill>
                    <p:spPr bwMode="auto">
                      <a:xfrm>
                        <a:off x="3511684" y="5635171"/>
                        <a:ext cx="1360353" cy="370342"/>
                      </a:xfrm>
                      <a:prstGeom prst="rect">
                        <a:avLst/>
                      </a:prstGeom>
                      <a:noFill/>
                      <a:ln>
                        <a:noFill/>
                      </a:ln>
                      <a:effectLst/>
                    </p:spPr>
                  </p:pic>
                </p:oleObj>
              </mc:Fallback>
            </mc:AlternateContent>
          </a:graphicData>
        </a:graphic>
      </p:graphicFrame>
      <p:graphicFrame>
        <p:nvGraphicFramePr>
          <p:cNvPr id="31751" name="Object 4">
            <a:extLst>
              <a:ext uri="{FF2B5EF4-FFF2-40B4-BE49-F238E27FC236}">
                <a16:creationId xmlns:a16="http://schemas.microsoft.com/office/drawing/2014/main" id="{72F0A4D0-3B5C-2A42-9C0C-71C05F30E3C2}"/>
              </a:ext>
            </a:extLst>
          </p:cNvPr>
          <p:cNvGraphicFramePr>
            <a:graphicFrameLocks noChangeAspect="1"/>
          </p:cNvGraphicFramePr>
          <p:nvPr>
            <p:extLst>
              <p:ext uri="{D42A27DB-BD31-4B8C-83A1-F6EECF244321}">
                <p14:modId xmlns:p14="http://schemas.microsoft.com/office/powerpoint/2010/main" val="3059860109"/>
              </p:ext>
            </p:extLst>
          </p:nvPr>
        </p:nvGraphicFramePr>
        <p:xfrm>
          <a:off x="1698625" y="930275"/>
          <a:ext cx="4081566" cy="2016372"/>
        </p:xfrm>
        <a:graphic>
          <a:graphicData uri="http://schemas.openxmlformats.org/presentationml/2006/ole">
            <mc:AlternateContent xmlns:mc="http://schemas.openxmlformats.org/markup-compatibility/2006">
              <mc:Choice xmlns:v="urn:schemas-microsoft-com:vml" Requires="v">
                <p:oleObj spid="_x0000_s2378824" name="Equation" r:id="rId6" imgW="2908300" imgH="1435100" progId="Equation.DSMT4">
                  <p:embed/>
                </p:oleObj>
              </mc:Choice>
              <mc:Fallback>
                <p:oleObj name="Equation" r:id="rId6" imgW="2908300" imgH="1435100" progId="Equation.DSMT4">
                  <p:embed/>
                  <p:pic>
                    <p:nvPicPr>
                      <p:cNvPr id="31751" name="Object 4">
                        <a:extLst>
                          <a:ext uri="{FF2B5EF4-FFF2-40B4-BE49-F238E27FC236}">
                            <a16:creationId xmlns:a16="http://schemas.microsoft.com/office/drawing/2014/main" id="{72F0A4D0-3B5C-2A42-9C0C-71C05F30E3C2}"/>
                          </a:ext>
                        </a:extLst>
                      </p:cNvPr>
                      <p:cNvPicPr>
                        <a:picLocks noChangeAspect="1" noChangeArrowheads="1"/>
                      </p:cNvPicPr>
                      <p:nvPr/>
                    </p:nvPicPr>
                    <p:blipFill>
                      <a:blip r:embed="rId7"/>
                      <a:srcRect/>
                      <a:stretch>
                        <a:fillRect/>
                      </a:stretch>
                    </p:blipFill>
                    <p:spPr bwMode="auto">
                      <a:xfrm>
                        <a:off x="1698625" y="930275"/>
                        <a:ext cx="4081566" cy="2016372"/>
                      </a:xfrm>
                      <a:prstGeom prst="rect">
                        <a:avLst/>
                      </a:prstGeom>
                      <a:noFill/>
                      <a:ln>
                        <a:noFill/>
                      </a:ln>
                      <a:effectLst/>
                    </p:spPr>
                  </p:pic>
                </p:oleObj>
              </mc:Fallback>
            </mc:AlternateContent>
          </a:graphicData>
        </a:graphic>
      </p:graphicFrame>
      <p:sp>
        <p:nvSpPr>
          <p:cNvPr id="31752" name="Text Box 7">
            <a:extLst>
              <a:ext uri="{FF2B5EF4-FFF2-40B4-BE49-F238E27FC236}">
                <a16:creationId xmlns:a16="http://schemas.microsoft.com/office/drawing/2014/main" id="{2EFBB6B4-4979-D24B-A95B-5CDB42D58746}"/>
              </a:ext>
            </a:extLst>
          </p:cNvPr>
          <p:cNvSpPr txBox="1">
            <a:spLocks/>
          </p:cNvSpPr>
          <p:nvPr/>
        </p:nvSpPr>
        <p:spPr bwMode="auto">
          <a:xfrm>
            <a:off x="182880" y="205740"/>
            <a:ext cx="7200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2000" dirty="0">
                <a:latin typeface="Times New Roman" panose="02020603050405020304" pitchFamily="18" charset="0"/>
                <a:cs typeface="Times New Roman" panose="02020603050405020304" pitchFamily="18" charset="0"/>
              </a:rPr>
              <a:t>g.) (con</a:t>
            </a:r>
            <a:r>
              <a:rPr lang="ja-JP" altLang="en-US" sz="200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t.)  Equating the right and left side, the beast yields an angular velocity of:</a:t>
            </a:r>
            <a:endParaRPr lang="en-US" altLang="en-US" sz="2000" dirty="0">
              <a:latin typeface="Times New Roman" panose="02020603050405020304" pitchFamily="18" charset="0"/>
              <a:cs typeface="Times New Roman" panose="02020603050405020304" pitchFamily="18" charset="0"/>
            </a:endParaRPr>
          </a:p>
        </p:txBody>
      </p:sp>
      <p:grpSp>
        <p:nvGrpSpPr>
          <p:cNvPr id="31753" name="Group 46">
            <a:extLst>
              <a:ext uri="{FF2B5EF4-FFF2-40B4-BE49-F238E27FC236}">
                <a16:creationId xmlns:a16="http://schemas.microsoft.com/office/drawing/2014/main" id="{17E51B9F-339C-7748-9996-57E7ADFB12DF}"/>
              </a:ext>
            </a:extLst>
          </p:cNvPr>
          <p:cNvGrpSpPr>
            <a:grpSpLocks/>
          </p:cNvGrpSpPr>
          <p:nvPr/>
        </p:nvGrpSpPr>
        <p:grpSpPr bwMode="auto">
          <a:xfrm>
            <a:off x="7640955" y="81439"/>
            <a:ext cx="1320165" cy="3073241"/>
            <a:chOff x="8671073" y="2362200"/>
            <a:chExt cx="847577" cy="1973263"/>
          </a:xfrm>
        </p:grpSpPr>
        <p:sp>
          <p:nvSpPr>
            <p:cNvPr id="31755" name="Oval 54">
              <a:extLst>
                <a:ext uri="{FF2B5EF4-FFF2-40B4-BE49-F238E27FC236}">
                  <a16:creationId xmlns:a16="http://schemas.microsoft.com/office/drawing/2014/main" id="{233D4105-9D68-8A47-93D5-0D5CDC9BB33E}"/>
                </a:ext>
              </a:extLst>
            </p:cNvPr>
            <p:cNvSpPr>
              <a:spLocks/>
            </p:cNvSpPr>
            <p:nvPr/>
          </p:nvSpPr>
          <p:spPr bwMode="auto">
            <a:xfrm>
              <a:off x="8686800" y="2362200"/>
              <a:ext cx="831850" cy="831850"/>
            </a:xfrm>
            <a:prstGeom prst="ellipse">
              <a:avLst/>
            </a:prstGeom>
            <a:solidFill>
              <a:srgbClr val="FF151E"/>
            </a:solidFill>
            <a:ln w="25400">
              <a:solidFill>
                <a:srgbClr val="000000"/>
              </a:solidFill>
              <a:round/>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31756" name="Rectangle 59">
              <a:extLst>
                <a:ext uri="{FF2B5EF4-FFF2-40B4-BE49-F238E27FC236}">
                  <a16:creationId xmlns:a16="http://schemas.microsoft.com/office/drawing/2014/main" id="{EA6380A9-1A5F-994B-B757-6725884508DF}"/>
                </a:ext>
              </a:extLst>
            </p:cNvPr>
            <p:cNvSpPr>
              <a:spLocks/>
            </p:cNvSpPr>
            <p:nvPr/>
          </p:nvSpPr>
          <p:spPr bwMode="auto">
            <a:xfrm rot="5400000">
              <a:off x="8532019" y="3656806"/>
              <a:ext cx="1138238" cy="219075"/>
            </a:xfrm>
            <a:prstGeom prst="rect">
              <a:avLst/>
            </a:prstGeom>
            <a:solidFill>
              <a:srgbClr val="FF151E"/>
            </a:solidFill>
            <a:ln w="25400">
              <a:solidFill>
                <a:srgbClr val="000000"/>
              </a:solidFill>
              <a:miter lim="800000"/>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graphicFrame>
          <p:nvGraphicFramePr>
            <p:cNvPr id="31757" name="Object 5">
              <a:extLst>
                <a:ext uri="{FF2B5EF4-FFF2-40B4-BE49-F238E27FC236}">
                  <a16:creationId xmlns:a16="http://schemas.microsoft.com/office/drawing/2014/main" id="{44656175-2446-1E4E-ACFD-8E62FA7E6C2A}"/>
                </a:ext>
              </a:extLst>
            </p:cNvPr>
            <p:cNvGraphicFramePr>
              <a:graphicFrameLocks noChangeAspect="1"/>
            </p:cNvGraphicFramePr>
            <p:nvPr/>
          </p:nvGraphicFramePr>
          <p:xfrm>
            <a:off x="8671073" y="3496236"/>
            <a:ext cx="319087" cy="266700"/>
          </p:xfrm>
          <a:graphic>
            <a:graphicData uri="http://schemas.openxmlformats.org/presentationml/2006/ole">
              <mc:AlternateContent xmlns:mc="http://schemas.openxmlformats.org/markup-compatibility/2006">
                <mc:Choice xmlns:v="urn:schemas-microsoft-com:vml" Requires="v">
                  <p:oleObj spid="_x0000_s2378825" name="Equation" r:id="rId8" imgW="241300" imgH="203200" progId="Equation.DSMT4">
                    <p:embed/>
                  </p:oleObj>
                </mc:Choice>
                <mc:Fallback>
                  <p:oleObj name="Equation" r:id="rId8" imgW="241300" imgH="203200" progId="Equation.DSMT4">
                    <p:embed/>
                    <p:pic>
                      <p:nvPicPr>
                        <p:cNvPr id="31757" name="Object 5">
                          <a:extLst>
                            <a:ext uri="{FF2B5EF4-FFF2-40B4-BE49-F238E27FC236}">
                              <a16:creationId xmlns:a16="http://schemas.microsoft.com/office/drawing/2014/main" id="{44656175-2446-1E4E-ACFD-8E62FA7E6C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1073" y="3496236"/>
                          <a:ext cx="319087"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1758" name="Line 66">
              <a:extLst>
                <a:ext uri="{FF2B5EF4-FFF2-40B4-BE49-F238E27FC236}">
                  <a16:creationId xmlns:a16="http://schemas.microsoft.com/office/drawing/2014/main" id="{1B0E0010-0583-B740-9165-A6209F785C95}"/>
                </a:ext>
              </a:extLst>
            </p:cNvPr>
            <p:cNvSpPr>
              <a:spLocks noChangeShapeType="1"/>
            </p:cNvSpPr>
            <p:nvPr/>
          </p:nvSpPr>
          <p:spPr bwMode="auto">
            <a:xfrm flipH="1">
              <a:off x="8725921" y="3762935"/>
              <a:ext cx="365635" cy="8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pSp>
          <p:nvGrpSpPr>
            <p:cNvPr id="31759" name="Group 71">
              <a:extLst>
                <a:ext uri="{FF2B5EF4-FFF2-40B4-BE49-F238E27FC236}">
                  <a16:creationId xmlns:a16="http://schemas.microsoft.com/office/drawing/2014/main" id="{74D31D50-3AE4-394E-896E-8E471395F6E2}"/>
                </a:ext>
              </a:extLst>
            </p:cNvPr>
            <p:cNvGrpSpPr>
              <a:grpSpLocks/>
            </p:cNvGrpSpPr>
            <p:nvPr/>
          </p:nvGrpSpPr>
          <p:grpSpPr bwMode="auto">
            <a:xfrm>
              <a:off x="8763000" y="2362200"/>
              <a:ext cx="533400" cy="717550"/>
              <a:chOff x="1248" y="1612"/>
              <a:chExt cx="336" cy="452"/>
            </a:xfrm>
          </p:grpSpPr>
          <p:sp>
            <p:nvSpPr>
              <p:cNvPr id="31762" name="Oval 67">
                <a:extLst>
                  <a:ext uri="{FF2B5EF4-FFF2-40B4-BE49-F238E27FC236}">
                    <a16:creationId xmlns:a16="http://schemas.microsoft.com/office/drawing/2014/main" id="{D6C2EA92-F541-5A44-B4C0-30553A50A6CA}"/>
                  </a:ext>
                </a:extLst>
              </p:cNvPr>
              <p:cNvSpPr>
                <a:spLocks/>
              </p:cNvSpPr>
              <p:nvPr/>
            </p:nvSpPr>
            <p:spPr bwMode="auto">
              <a:xfrm>
                <a:off x="1344" y="1776"/>
                <a:ext cx="240" cy="240"/>
              </a:xfrm>
              <a:prstGeom prst="ellipse">
                <a:avLst/>
              </a:prstGeom>
              <a:solidFill>
                <a:srgbClr val="FF151E"/>
              </a:solidFill>
              <a:ln w="25400">
                <a:solidFill>
                  <a:srgbClr val="000000"/>
                </a:solidFill>
                <a:round/>
                <a:headEnd/>
                <a:tailEnd/>
              </a:ln>
            </p:spPr>
            <p:txBody>
              <a:bodyPr wrap="none" anchor="ct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31763" name="Line 68">
                <a:extLst>
                  <a:ext uri="{FF2B5EF4-FFF2-40B4-BE49-F238E27FC236}">
                    <a16:creationId xmlns:a16="http://schemas.microsoft.com/office/drawing/2014/main" id="{DB43D689-59FD-8647-BCC3-6679C23EE7A4}"/>
                  </a:ext>
                </a:extLst>
              </p:cNvPr>
              <p:cNvSpPr>
                <a:spLocks noChangeShapeType="1"/>
              </p:cNvSpPr>
              <p:nvPr/>
            </p:nvSpPr>
            <p:spPr bwMode="auto">
              <a:xfrm flipV="1">
                <a:off x="1440" y="1920"/>
                <a:ext cx="96" cy="9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31764" name="Line 69">
                <a:extLst>
                  <a:ext uri="{FF2B5EF4-FFF2-40B4-BE49-F238E27FC236}">
                    <a16:creationId xmlns:a16="http://schemas.microsoft.com/office/drawing/2014/main" id="{D30E7BFB-FB56-8F46-AA01-73D41C7E9A5C}"/>
                  </a:ext>
                </a:extLst>
              </p:cNvPr>
              <p:cNvSpPr>
                <a:spLocks noChangeShapeType="1"/>
              </p:cNvSpPr>
              <p:nvPr/>
            </p:nvSpPr>
            <p:spPr bwMode="auto">
              <a:xfrm>
                <a:off x="1440" y="2016"/>
                <a:ext cx="96" cy="4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31765" name="Freeform 70">
                <a:extLst>
                  <a:ext uri="{FF2B5EF4-FFF2-40B4-BE49-F238E27FC236}">
                    <a16:creationId xmlns:a16="http://schemas.microsoft.com/office/drawing/2014/main" id="{07DB67C9-47DE-164A-BC27-8063EF1E2894}"/>
                  </a:ext>
                </a:extLst>
              </p:cNvPr>
              <p:cNvSpPr>
                <a:spLocks/>
              </p:cNvSpPr>
              <p:nvPr/>
            </p:nvSpPr>
            <p:spPr bwMode="auto">
              <a:xfrm>
                <a:off x="1248" y="1612"/>
                <a:ext cx="192" cy="452"/>
              </a:xfrm>
              <a:custGeom>
                <a:avLst/>
                <a:gdLst>
                  <a:gd name="T0" fmla="*/ 192 w 192"/>
                  <a:gd name="T1" fmla="*/ 452 h 452"/>
                  <a:gd name="T2" fmla="*/ 192 w 192"/>
                  <a:gd name="T3" fmla="*/ 308 h 452"/>
                  <a:gd name="T4" fmla="*/ 128 w 192"/>
                  <a:gd name="T5" fmla="*/ 92 h 452"/>
                  <a:gd name="T6" fmla="*/ 0 w 192"/>
                  <a:gd name="T7" fmla="*/ 260 h 452"/>
                  <a:gd name="T8" fmla="*/ 96 w 192"/>
                  <a:gd name="T9" fmla="*/ 452 h 452"/>
                  <a:gd name="T10" fmla="*/ 192 w 192"/>
                  <a:gd name="T11" fmla="*/ 452 h 452"/>
                  <a:gd name="T12" fmla="*/ 0 60000 65536"/>
                  <a:gd name="T13" fmla="*/ 0 60000 65536"/>
                  <a:gd name="T14" fmla="*/ 0 60000 65536"/>
                  <a:gd name="T15" fmla="*/ 0 60000 65536"/>
                  <a:gd name="T16" fmla="*/ 0 60000 65536"/>
                  <a:gd name="T17" fmla="*/ 0 60000 65536"/>
                  <a:gd name="T18" fmla="*/ 0 w 192"/>
                  <a:gd name="T19" fmla="*/ 0 h 452"/>
                  <a:gd name="T20" fmla="*/ 192 w 192"/>
                  <a:gd name="T21" fmla="*/ 452 h 452"/>
                </a:gdLst>
                <a:ahLst/>
                <a:cxnLst>
                  <a:cxn ang="T12">
                    <a:pos x="T0" y="T1"/>
                  </a:cxn>
                  <a:cxn ang="T13">
                    <a:pos x="T2" y="T3"/>
                  </a:cxn>
                  <a:cxn ang="T14">
                    <a:pos x="T4" y="T5"/>
                  </a:cxn>
                  <a:cxn ang="T15">
                    <a:pos x="T6" y="T7"/>
                  </a:cxn>
                  <a:cxn ang="T16">
                    <a:pos x="T8" y="T9"/>
                  </a:cxn>
                  <a:cxn ang="T17">
                    <a:pos x="T10" y="T11"/>
                  </a:cxn>
                </a:cxnLst>
                <a:rect l="T18" t="T19" r="T20" b="T21"/>
                <a:pathLst>
                  <a:path w="192" h="452">
                    <a:moveTo>
                      <a:pt x="192" y="452"/>
                    </a:moveTo>
                    <a:lnTo>
                      <a:pt x="192" y="308"/>
                    </a:lnTo>
                    <a:cubicBezTo>
                      <a:pt x="142" y="58"/>
                      <a:pt x="189" y="0"/>
                      <a:pt x="128" y="92"/>
                    </a:cubicBezTo>
                    <a:lnTo>
                      <a:pt x="0" y="260"/>
                    </a:lnTo>
                    <a:lnTo>
                      <a:pt x="96" y="452"/>
                    </a:lnTo>
                    <a:lnTo>
                      <a:pt x="192" y="452"/>
                    </a:lnTo>
                    <a:close/>
                  </a:path>
                </a:pathLst>
              </a:custGeom>
              <a:solidFill>
                <a:srgbClr val="FF151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sz="1620"/>
              </a:p>
            </p:txBody>
          </p:sp>
        </p:grpSp>
        <p:sp>
          <p:nvSpPr>
            <p:cNvPr id="31760" name="AutoShape 55">
              <a:extLst>
                <a:ext uri="{FF2B5EF4-FFF2-40B4-BE49-F238E27FC236}">
                  <a16:creationId xmlns:a16="http://schemas.microsoft.com/office/drawing/2014/main" id="{A206C4CF-91A3-3149-96CE-54698315B895}"/>
                </a:ext>
              </a:extLst>
            </p:cNvPr>
            <p:cNvSpPr>
              <a:spLocks/>
            </p:cNvSpPr>
            <p:nvPr/>
          </p:nvSpPr>
          <p:spPr bwMode="auto">
            <a:xfrm>
              <a:off x="9099550" y="2774950"/>
              <a:ext cx="44450" cy="44450"/>
            </a:xfrm>
            <a:custGeom>
              <a:avLst/>
              <a:gdLst>
                <a:gd name="T0" fmla="*/ 30270707 w 21600"/>
                <a:gd name="T1" fmla="*/ 0 h 21600"/>
                <a:gd name="T2" fmla="*/ 8865460 w 21600"/>
                <a:gd name="T3" fmla="*/ 8865460 h 21600"/>
                <a:gd name="T4" fmla="*/ 0 w 21600"/>
                <a:gd name="T5" fmla="*/ 30270707 h 21600"/>
                <a:gd name="T6" fmla="*/ 8865460 w 21600"/>
                <a:gd name="T7" fmla="*/ 51676103 h 21600"/>
                <a:gd name="T8" fmla="*/ 30270707 w 21600"/>
                <a:gd name="T9" fmla="*/ 60541192 h 21600"/>
                <a:gd name="T10" fmla="*/ 51676103 w 21600"/>
                <a:gd name="T11" fmla="*/ 51676103 h 21600"/>
                <a:gd name="T12" fmla="*/ 60541192 w 21600"/>
                <a:gd name="T13" fmla="*/ 30270707 h 21600"/>
                <a:gd name="T14" fmla="*/ 51676103 w 21600"/>
                <a:gd name="T15" fmla="*/ 886546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blipFill dpi="0" rotWithShape="0">
              <a:blip r:embed="rId10"/>
              <a:srcRect/>
              <a:tile tx="0" ty="0" sx="100000" sy="100000" flip="none" algn="tl"/>
            </a:blipFill>
            <a:ln w="25400">
              <a:solidFill>
                <a:srgbClr val="000000"/>
              </a:solidFill>
              <a:round/>
              <a:headEnd/>
              <a:tailEnd/>
            </a:ln>
          </p:spPr>
          <p:txBody>
            <a:bodyPr wrap="none" anchor="ctr"/>
            <a:lstStyle/>
            <a:p>
              <a:endParaRPr lang="en-US" sz="1620"/>
            </a:p>
          </p:txBody>
        </p:sp>
        <p:graphicFrame>
          <p:nvGraphicFramePr>
            <p:cNvPr id="31761" name="Object 6">
              <a:extLst>
                <a:ext uri="{FF2B5EF4-FFF2-40B4-BE49-F238E27FC236}">
                  <a16:creationId xmlns:a16="http://schemas.microsoft.com/office/drawing/2014/main" id="{00B9D5B2-3E0E-DF41-B5EA-6ADB92265BD0}"/>
                </a:ext>
              </a:extLst>
            </p:cNvPr>
            <p:cNvGraphicFramePr>
              <a:graphicFrameLocks noChangeAspect="1"/>
            </p:cNvGraphicFramePr>
            <p:nvPr/>
          </p:nvGraphicFramePr>
          <p:xfrm>
            <a:off x="9296400" y="2590800"/>
            <a:ext cx="201613" cy="184150"/>
          </p:xfrm>
          <a:graphic>
            <a:graphicData uri="http://schemas.openxmlformats.org/presentationml/2006/ole">
              <mc:AlternateContent xmlns:mc="http://schemas.openxmlformats.org/markup-compatibility/2006">
                <mc:Choice xmlns:v="urn:schemas-microsoft-com:vml" Requires="v">
                  <p:oleObj spid="_x0000_s2378826" name="Equation" r:id="rId11" imgW="152400" imgH="139700" progId="Equation.DSMT4">
                    <p:embed/>
                  </p:oleObj>
                </mc:Choice>
                <mc:Fallback>
                  <p:oleObj name="Equation" r:id="rId11" imgW="152400" imgH="139700" progId="Equation.DSMT4">
                    <p:embed/>
                    <p:pic>
                      <p:nvPicPr>
                        <p:cNvPr id="31761" name="Object 6">
                          <a:extLst>
                            <a:ext uri="{FF2B5EF4-FFF2-40B4-BE49-F238E27FC236}">
                              <a16:creationId xmlns:a16="http://schemas.microsoft.com/office/drawing/2014/main" id="{00B9D5B2-3E0E-DF41-B5EA-6ADB92265B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6400" y="2590800"/>
                          <a:ext cx="201613" cy="18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31754" name="Rectangle 47">
            <a:extLst>
              <a:ext uri="{FF2B5EF4-FFF2-40B4-BE49-F238E27FC236}">
                <a16:creationId xmlns:a16="http://schemas.microsoft.com/office/drawing/2014/main" id="{45B9315E-A5E7-F040-9185-C729B8D3A6C8}"/>
              </a:ext>
            </a:extLst>
          </p:cNvPr>
          <p:cNvSpPr>
            <a:spLocks noChangeArrowheads="1"/>
          </p:cNvSpPr>
          <p:nvPr/>
        </p:nvSpPr>
        <p:spPr bwMode="auto">
          <a:xfrm>
            <a:off x="8481060" y="3017520"/>
            <a:ext cx="137160" cy="137160"/>
          </a:xfrm>
          <a:prstGeom prst="rect">
            <a:avLst/>
          </a:prstGeom>
          <a:solidFill>
            <a:srgbClr val="20FF38"/>
          </a:solidFill>
          <a:ln w="25400">
            <a:solidFill>
              <a:srgbClr val="000000"/>
            </a:solidFill>
            <a:round/>
            <a:headEnd/>
            <a:tailEnd/>
          </a:ln>
        </p:spPr>
        <p:txBody>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eaLnBrk="1" hangingPunct="1"/>
            <a:endParaRPr lang="en-US" altLang="en-US" sz="2880"/>
          </a:p>
        </p:txBody>
      </p:sp>
      <p:sp>
        <p:nvSpPr>
          <p:cNvPr id="23" name="Text Box 7">
            <a:extLst>
              <a:ext uri="{FF2B5EF4-FFF2-40B4-BE49-F238E27FC236}">
                <a16:creationId xmlns:a16="http://schemas.microsoft.com/office/drawing/2014/main" id="{E235917B-60E7-4745-B969-D1EB79436ABC}"/>
              </a:ext>
            </a:extLst>
          </p:cNvPr>
          <p:cNvSpPr txBox="1">
            <a:spLocks/>
          </p:cNvSpPr>
          <p:nvPr/>
        </p:nvSpPr>
        <p:spPr bwMode="auto">
          <a:xfrm>
            <a:off x="198952" y="5143927"/>
            <a:ext cx="87460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eaLnBrk="1" hangingPunct="1"/>
            <a:r>
              <a:rPr lang="en-US" altLang="en-US" sz="2000" dirty="0">
                <a:latin typeface="Times New Roman" panose="02020603050405020304" pitchFamily="18" charset="0"/>
                <a:cs typeface="Times New Roman" panose="02020603050405020304" pitchFamily="18" charset="0"/>
              </a:rPr>
              <a:t>h.) Lastly, what would the nub’s velocity be at the bottom of the motion?</a:t>
            </a:r>
          </a:p>
        </p:txBody>
      </p:sp>
      <p:graphicFrame>
        <p:nvGraphicFramePr>
          <p:cNvPr id="24" name="Object 2">
            <a:extLst>
              <a:ext uri="{FF2B5EF4-FFF2-40B4-BE49-F238E27FC236}">
                <a16:creationId xmlns:a16="http://schemas.microsoft.com/office/drawing/2014/main" id="{0CD94697-02E5-9A4F-8486-761CBBB86408}"/>
              </a:ext>
            </a:extLst>
          </p:cNvPr>
          <p:cNvGraphicFramePr>
            <a:graphicFrameLocks noChangeAspect="1"/>
          </p:cNvGraphicFramePr>
          <p:nvPr>
            <p:extLst>
              <p:ext uri="{D42A27DB-BD31-4B8C-83A1-F6EECF244321}">
                <p14:modId xmlns:p14="http://schemas.microsoft.com/office/powerpoint/2010/main" val="1206677577"/>
              </p:ext>
            </p:extLst>
          </p:nvPr>
        </p:nvGraphicFramePr>
        <p:xfrm>
          <a:off x="3011488" y="3595688"/>
          <a:ext cx="5789612" cy="1262062"/>
        </p:xfrm>
        <a:graphic>
          <a:graphicData uri="http://schemas.openxmlformats.org/presentationml/2006/ole">
            <mc:AlternateContent xmlns:mc="http://schemas.openxmlformats.org/markup-compatibility/2006">
              <mc:Choice xmlns:v="urn:schemas-microsoft-com:vml" Requires="v">
                <p:oleObj spid="_x0000_s2378827" name="Equation" r:id="rId13" imgW="4076700" imgH="889000" progId="Equation.DSMT4">
                  <p:embed/>
                </p:oleObj>
              </mc:Choice>
              <mc:Fallback>
                <p:oleObj name="Equation" r:id="rId13" imgW="4076700" imgH="889000" progId="Equation.DSMT4">
                  <p:embed/>
                  <p:pic>
                    <p:nvPicPr>
                      <p:cNvPr id="29700" name="Object 2">
                        <a:extLst>
                          <a:ext uri="{FF2B5EF4-FFF2-40B4-BE49-F238E27FC236}">
                            <a16:creationId xmlns:a16="http://schemas.microsoft.com/office/drawing/2014/main" id="{41BD78AA-82F9-3A41-A0C5-F6091B243EE5}"/>
                          </a:ext>
                        </a:extLst>
                      </p:cNvPr>
                      <p:cNvPicPr>
                        <a:picLocks noChangeAspect="1" noChangeArrowheads="1"/>
                      </p:cNvPicPr>
                      <p:nvPr/>
                    </p:nvPicPr>
                    <p:blipFill>
                      <a:blip r:embed="rId14"/>
                      <a:srcRect/>
                      <a:stretch>
                        <a:fillRect/>
                      </a:stretch>
                    </p:blipFill>
                    <p:spPr bwMode="auto">
                      <a:xfrm>
                        <a:off x="3011488" y="3595688"/>
                        <a:ext cx="5789612" cy="126206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16899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1749"/>
                                        </p:tgtEl>
                                        <p:attrNameLst>
                                          <p:attrName>style.visibility</p:attrName>
                                        </p:attrNameLst>
                                      </p:cBhvr>
                                      <p:to>
                                        <p:strVal val="visible"/>
                                      </p:to>
                                    </p:set>
                                    <p:animEffect transition="in" filter="dissolve">
                                      <p:cBhvr>
                                        <p:cTn id="22"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85.)</a:t>
            </a:r>
          </a:p>
        </p:txBody>
      </p:sp>
      <p:sp>
        <p:nvSpPr>
          <p:cNvPr id="32" name="Text Box 180"/>
          <p:cNvSpPr txBox="1">
            <a:spLocks/>
          </p:cNvSpPr>
          <p:nvPr/>
        </p:nvSpPr>
        <p:spPr bwMode="auto">
          <a:xfrm>
            <a:off x="188436" y="452961"/>
            <a:ext cx="8670556" cy="82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Example 14: Hinged beam and ball demo: </a:t>
            </a:r>
            <a:r>
              <a:rPr lang="en-US" sz="2000" dirty="0">
                <a:latin typeface="Times New Roman"/>
                <a:cs typeface="Times New Roman"/>
              </a:rPr>
              <a:t>plank hinged at one end rotating down with end achieving acceleration greater than </a:t>
            </a:r>
            <a:r>
              <a:rPr lang="en-US" sz="2000" i="1" dirty="0">
                <a:latin typeface="Times New Roman"/>
                <a:cs typeface="Times New Roman"/>
              </a:rPr>
              <a:t>g</a:t>
            </a:r>
            <a:r>
              <a:rPr lang="en-US" sz="2000" dirty="0">
                <a:latin typeface="Times New Roman"/>
                <a:cs typeface="Times New Roman"/>
              </a:rPr>
              <a:t>.  (demo) </a:t>
            </a:r>
          </a:p>
        </p:txBody>
      </p:sp>
      <p:grpSp>
        <p:nvGrpSpPr>
          <p:cNvPr id="2" name="Group 1"/>
          <p:cNvGrpSpPr/>
          <p:nvPr/>
        </p:nvGrpSpPr>
        <p:grpSpPr>
          <a:xfrm>
            <a:off x="1574800" y="4356976"/>
            <a:ext cx="5994400" cy="660400"/>
            <a:chOff x="1612900" y="5397500"/>
            <a:chExt cx="5994400" cy="660400"/>
          </a:xfrm>
        </p:grpSpPr>
        <p:sp>
          <p:nvSpPr>
            <p:cNvPr id="7" name="Rectangle 6"/>
            <p:cNvSpPr/>
            <p:nvPr/>
          </p:nvSpPr>
          <p:spPr>
            <a:xfrm>
              <a:off x="6705600" y="5397500"/>
              <a:ext cx="406400" cy="419100"/>
            </a:xfrm>
            <a:prstGeom prst="rect">
              <a:avLst/>
            </a:prstGeom>
            <a:solidFill>
              <a:srgbClr val="0000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612900" y="5816600"/>
              <a:ext cx="5994400" cy="241300"/>
            </a:xfrm>
            <a:prstGeom prst="rect">
              <a:avLst/>
            </a:prstGeom>
            <a:solidFill>
              <a:srgbClr val="008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rot="20213770">
            <a:off x="1224954" y="3018702"/>
            <a:ext cx="5994400" cy="592318"/>
            <a:chOff x="1612900" y="5465582"/>
            <a:chExt cx="5994400" cy="592318"/>
          </a:xfrm>
        </p:grpSpPr>
        <p:sp>
          <p:nvSpPr>
            <p:cNvPr id="10" name="Rectangle 9"/>
            <p:cNvSpPr/>
            <p:nvPr/>
          </p:nvSpPr>
          <p:spPr>
            <a:xfrm>
              <a:off x="6696851" y="5465582"/>
              <a:ext cx="406400" cy="348511"/>
            </a:xfrm>
            <a:prstGeom prst="rect">
              <a:avLst/>
            </a:prstGeom>
            <a:solidFill>
              <a:srgbClr val="0000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612900" y="5816600"/>
              <a:ext cx="5994400" cy="241300"/>
            </a:xfrm>
            <a:prstGeom prst="rect">
              <a:avLst/>
            </a:prstGeom>
            <a:solidFill>
              <a:srgbClr val="008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Freeform 4"/>
          <p:cNvSpPr/>
          <p:nvPr/>
        </p:nvSpPr>
        <p:spPr>
          <a:xfrm>
            <a:off x="6821061" y="2144705"/>
            <a:ext cx="85725" cy="111125"/>
          </a:xfrm>
          <a:custGeom>
            <a:avLst/>
            <a:gdLst>
              <a:gd name="connsiteX0" fmla="*/ 0 w 85725"/>
              <a:gd name="connsiteY0" fmla="*/ 0 h 111125"/>
              <a:gd name="connsiteX1" fmla="*/ 34925 w 85725"/>
              <a:gd name="connsiteY1" fmla="*/ 38100 h 111125"/>
              <a:gd name="connsiteX2" fmla="*/ 47625 w 85725"/>
              <a:gd name="connsiteY2" fmla="*/ 111125 h 111125"/>
              <a:gd name="connsiteX3" fmla="*/ 63500 w 85725"/>
              <a:gd name="connsiteY3" fmla="*/ 28575 h 111125"/>
              <a:gd name="connsiteX4" fmla="*/ 85725 w 85725"/>
              <a:gd name="connsiteY4" fmla="*/ 3175 h 111125"/>
              <a:gd name="connsiteX5" fmla="*/ 0 w 85725"/>
              <a:gd name="connsiteY5" fmla="*/ 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11125">
                <a:moveTo>
                  <a:pt x="0" y="0"/>
                </a:moveTo>
                <a:lnTo>
                  <a:pt x="34925" y="38100"/>
                </a:lnTo>
                <a:lnTo>
                  <a:pt x="47625" y="111125"/>
                </a:lnTo>
                <a:lnTo>
                  <a:pt x="63500" y="28575"/>
                </a:lnTo>
                <a:lnTo>
                  <a:pt x="85725" y="3175"/>
                </a:lnTo>
                <a:lnTo>
                  <a:pt x="0" y="0"/>
                </a:lnTo>
                <a:close/>
              </a:path>
            </a:pathLst>
          </a:cu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805186" y="2027230"/>
            <a:ext cx="117475" cy="1174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2349500" y="4445876"/>
            <a:ext cx="102070" cy="317500"/>
          </a:xfrm>
          <a:custGeom>
            <a:avLst/>
            <a:gdLst>
              <a:gd name="connsiteX0" fmla="*/ 0 w 102070"/>
              <a:gd name="connsiteY0" fmla="*/ 0 h 317500"/>
              <a:gd name="connsiteX1" fmla="*/ 88900 w 102070"/>
              <a:gd name="connsiteY1" fmla="*/ 127000 h 317500"/>
              <a:gd name="connsiteX2" fmla="*/ 101600 w 102070"/>
              <a:gd name="connsiteY2" fmla="*/ 317500 h 317500"/>
            </a:gdLst>
            <a:ahLst/>
            <a:cxnLst>
              <a:cxn ang="0">
                <a:pos x="connsiteX0" y="connsiteY0"/>
              </a:cxn>
              <a:cxn ang="0">
                <a:pos x="connsiteX1" y="connsiteY1"/>
              </a:cxn>
              <a:cxn ang="0">
                <a:pos x="connsiteX2" y="connsiteY2"/>
              </a:cxn>
            </a:cxnLst>
            <a:rect l="l" t="t" r="r" b="b"/>
            <a:pathLst>
              <a:path w="102070" h="317500">
                <a:moveTo>
                  <a:pt x="0" y="0"/>
                </a:moveTo>
                <a:cubicBezTo>
                  <a:pt x="35983" y="37041"/>
                  <a:pt x="71967" y="74083"/>
                  <a:pt x="88900" y="127000"/>
                </a:cubicBezTo>
                <a:cubicBezTo>
                  <a:pt x="105833" y="179917"/>
                  <a:pt x="101600" y="317500"/>
                  <a:pt x="101600" y="31750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6" name="Object 2"/>
          <p:cNvGraphicFramePr>
            <a:graphicFrameLocks noChangeAspect="1"/>
          </p:cNvGraphicFramePr>
          <p:nvPr>
            <p:extLst>
              <p:ext uri="{D42A27DB-BD31-4B8C-83A1-F6EECF244321}">
                <p14:modId xmlns:p14="http://schemas.microsoft.com/office/powerpoint/2010/main" val="1649651943"/>
              </p:ext>
            </p:extLst>
          </p:nvPr>
        </p:nvGraphicFramePr>
        <p:xfrm>
          <a:off x="2573338" y="4382376"/>
          <a:ext cx="220662" cy="309563"/>
        </p:xfrm>
        <a:graphic>
          <a:graphicData uri="http://schemas.openxmlformats.org/presentationml/2006/ole">
            <mc:AlternateContent xmlns:mc="http://schemas.openxmlformats.org/markup-compatibility/2006">
              <mc:Choice xmlns:v="urn:schemas-microsoft-com:vml" Requires="v">
                <p:oleObj spid="_x0000_s1867867" name="Equation" r:id="rId4" imgW="127000" imgH="177800" progId="Equation.DSMT4">
                  <p:embed/>
                </p:oleObj>
              </mc:Choice>
              <mc:Fallback>
                <p:oleObj name="Equation" r:id="rId4" imgW="127000" imgH="177800" progId="Equation.DSMT4">
                  <p:embed/>
                  <p:pic>
                    <p:nvPicPr>
                      <p:cNvPr id="0" name=""/>
                      <p:cNvPicPr>
                        <a:picLocks noChangeAspect="1" noChangeArrowheads="1"/>
                      </p:cNvPicPr>
                      <p:nvPr/>
                    </p:nvPicPr>
                    <p:blipFill>
                      <a:blip r:embed="rId5"/>
                      <a:srcRect/>
                      <a:stretch>
                        <a:fillRect/>
                      </a:stretch>
                    </p:blipFill>
                    <p:spPr bwMode="auto">
                      <a:xfrm>
                        <a:off x="2573338" y="4382376"/>
                        <a:ext cx="220662" cy="309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7" name="Object 2"/>
          <p:cNvGraphicFramePr>
            <a:graphicFrameLocks noChangeAspect="1"/>
          </p:cNvGraphicFramePr>
          <p:nvPr>
            <p:extLst>
              <p:ext uri="{D42A27DB-BD31-4B8C-83A1-F6EECF244321}">
                <p14:modId xmlns:p14="http://schemas.microsoft.com/office/powerpoint/2010/main" val="2791680258"/>
              </p:ext>
            </p:extLst>
          </p:nvPr>
        </p:nvGraphicFramePr>
        <p:xfrm>
          <a:off x="6922660" y="1830894"/>
          <a:ext cx="265539" cy="189282"/>
        </p:xfrm>
        <a:graphic>
          <a:graphicData uri="http://schemas.openxmlformats.org/presentationml/2006/ole">
            <mc:AlternateContent xmlns:mc="http://schemas.openxmlformats.org/markup-compatibility/2006">
              <mc:Choice xmlns:v="urn:schemas-microsoft-com:vml" Requires="v">
                <p:oleObj spid="_x0000_s1867868" name="Equation" r:id="rId6" imgW="177800" imgH="127000" progId="Equation.DSMT4">
                  <p:embed/>
                </p:oleObj>
              </mc:Choice>
              <mc:Fallback>
                <p:oleObj name="Equation" r:id="rId6" imgW="177800" imgH="127000" progId="Equation.DSMT4">
                  <p:embed/>
                  <p:pic>
                    <p:nvPicPr>
                      <p:cNvPr id="0" name=""/>
                      <p:cNvPicPr>
                        <a:picLocks noChangeAspect="1" noChangeArrowheads="1"/>
                      </p:cNvPicPr>
                      <p:nvPr/>
                    </p:nvPicPr>
                    <p:blipFill>
                      <a:blip r:embed="rId7"/>
                      <a:srcRect/>
                      <a:stretch>
                        <a:fillRect/>
                      </a:stretch>
                    </p:blipFill>
                    <p:spPr bwMode="auto">
                      <a:xfrm>
                        <a:off x="6922660" y="1830894"/>
                        <a:ext cx="265539" cy="1892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02383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86.)</a:t>
            </a:r>
          </a:p>
        </p:txBody>
      </p:sp>
      <p:grpSp>
        <p:nvGrpSpPr>
          <p:cNvPr id="4" name="Group 3">
            <a:extLst>
              <a:ext uri="{FF2B5EF4-FFF2-40B4-BE49-F238E27FC236}">
                <a16:creationId xmlns:a16="http://schemas.microsoft.com/office/drawing/2014/main" id="{B7129605-41F1-1C4E-84B5-0E61A05633C7}"/>
              </a:ext>
            </a:extLst>
          </p:cNvPr>
          <p:cNvGrpSpPr/>
          <p:nvPr/>
        </p:nvGrpSpPr>
        <p:grpSpPr>
          <a:xfrm>
            <a:off x="3158836" y="206892"/>
            <a:ext cx="5255986" cy="2639889"/>
            <a:chOff x="1334306" y="242518"/>
            <a:chExt cx="6344246" cy="3186482"/>
          </a:xfrm>
        </p:grpSpPr>
        <p:grpSp>
          <p:nvGrpSpPr>
            <p:cNvPr id="2" name="Group 1"/>
            <p:cNvGrpSpPr/>
            <p:nvPr/>
          </p:nvGrpSpPr>
          <p:grpSpPr>
            <a:xfrm>
              <a:off x="1684152" y="2768600"/>
              <a:ext cx="5994400" cy="660400"/>
              <a:chOff x="1612900" y="5397500"/>
              <a:chExt cx="5994400" cy="660400"/>
            </a:xfrm>
          </p:grpSpPr>
          <p:sp>
            <p:nvSpPr>
              <p:cNvPr id="7" name="Rectangle 6"/>
              <p:cNvSpPr/>
              <p:nvPr/>
            </p:nvSpPr>
            <p:spPr>
              <a:xfrm>
                <a:off x="6705600" y="5397500"/>
                <a:ext cx="406400" cy="419100"/>
              </a:xfrm>
              <a:prstGeom prst="rect">
                <a:avLst/>
              </a:prstGeom>
              <a:solidFill>
                <a:srgbClr val="0000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612900" y="5816600"/>
                <a:ext cx="5994400" cy="241300"/>
              </a:xfrm>
              <a:prstGeom prst="rect">
                <a:avLst/>
              </a:prstGeom>
              <a:solidFill>
                <a:srgbClr val="008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rot="20213770">
              <a:off x="1334306" y="1430326"/>
              <a:ext cx="5994400" cy="592318"/>
              <a:chOff x="1612900" y="5465582"/>
              <a:chExt cx="5994400" cy="592318"/>
            </a:xfrm>
          </p:grpSpPr>
          <p:sp>
            <p:nvSpPr>
              <p:cNvPr id="10" name="Rectangle 9"/>
              <p:cNvSpPr/>
              <p:nvPr/>
            </p:nvSpPr>
            <p:spPr>
              <a:xfrm>
                <a:off x="6696851" y="5465582"/>
                <a:ext cx="406400" cy="348511"/>
              </a:xfrm>
              <a:prstGeom prst="rect">
                <a:avLst/>
              </a:prstGeom>
              <a:solidFill>
                <a:srgbClr val="0000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612900" y="5816600"/>
                <a:ext cx="5994400" cy="241300"/>
              </a:xfrm>
              <a:prstGeom prst="rect">
                <a:avLst/>
              </a:prstGeom>
              <a:solidFill>
                <a:srgbClr val="008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Freeform 4"/>
            <p:cNvSpPr/>
            <p:nvPr/>
          </p:nvSpPr>
          <p:spPr>
            <a:xfrm>
              <a:off x="6930413" y="556329"/>
              <a:ext cx="85725" cy="111125"/>
            </a:xfrm>
            <a:custGeom>
              <a:avLst/>
              <a:gdLst>
                <a:gd name="connsiteX0" fmla="*/ 0 w 85725"/>
                <a:gd name="connsiteY0" fmla="*/ 0 h 111125"/>
                <a:gd name="connsiteX1" fmla="*/ 34925 w 85725"/>
                <a:gd name="connsiteY1" fmla="*/ 38100 h 111125"/>
                <a:gd name="connsiteX2" fmla="*/ 47625 w 85725"/>
                <a:gd name="connsiteY2" fmla="*/ 111125 h 111125"/>
                <a:gd name="connsiteX3" fmla="*/ 63500 w 85725"/>
                <a:gd name="connsiteY3" fmla="*/ 28575 h 111125"/>
                <a:gd name="connsiteX4" fmla="*/ 85725 w 85725"/>
                <a:gd name="connsiteY4" fmla="*/ 3175 h 111125"/>
                <a:gd name="connsiteX5" fmla="*/ 0 w 85725"/>
                <a:gd name="connsiteY5" fmla="*/ 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11125">
                  <a:moveTo>
                    <a:pt x="0" y="0"/>
                  </a:moveTo>
                  <a:lnTo>
                    <a:pt x="34925" y="38100"/>
                  </a:lnTo>
                  <a:lnTo>
                    <a:pt x="47625" y="111125"/>
                  </a:lnTo>
                  <a:lnTo>
                    <a:pt x="63500" y="28575"/>
                  </a:lnTo>
                  <a:lnTo>
                    <a:pt x="85725" y="3175"/>
                  </a:lnTo>
                  <a:lnTo>
                    <a:pt x="0" y="0"/>
                  </a:lnTo>
                  <a:close/>
                </a:path>
              </a:pathLst>
            </a:cu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914538" y="438854"/>
              <a:ext cx="117475" cy="1174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2458852" y="2857500"/>
              <a:ext cx="102070" cy="317500"/>
            </a:xfrm>
            <a:custGeom>
              <a:avLst/>
              <a:gdLst>
                <a:gd name="connsiteX0" fmla="*/ 0 w 102070"/>
                <a:gd name="connsiteY0" fmla="*/ 0 h 317500"/>
                <a:gd name="connsiteX1" fmla="*/ 88900 w 102070"/>
                <a:gd name="connsiteY1" fmla="*/ 127000 h 317500"/>
                <a:gd name="connsiteX2" fmla="*/ 101600 w 102070"/>
                <a:gd name="connsiteY2" fmla="*/ 317500 h 317500"/>
              </a:gdLst>
              <a:ahLst/>
              <a:cxnLst>
                <a:cxn ang="0">
                  <a:pos x="connsiteX0" y="connsiteY0"/>
                </a:cxn>
                <a:cxn ang="0">
                  <a:pos x="connsiteX1" y="connsiteY1"/>
                </a:cxn>
                <a:cxn ang="0">
                  <a:pos x="connsiteX2" y="connsiteY2"/>
                </a:cxn>
              </a:cxnLst>
              <a:rect l="l" t="t" r="r" b="b"/>
              <a:pathLst>
                <a:path w="102070" h="317500">
                  <a:moveTo>
                    <a:pt x="0" y="0"/>
                  </a:moveTo>
                  <a:cubicBezTo>
                    <a:pt x="35983" y="37041"/>
                    <a:pt x="71967" y="74083"/>
                    <a:pt x="88900" y="127000"/>
                  </a:cubicBezTo>
                  <a:cubicBezTo>
                    <a:pt x="105833" y="179917"/>
                    <a:pt x="101600" y="317500"/>
                    <a:pt x="101600" y="31750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6" name="Object 2"/>
            <p:cNvGraphicFramePr>
              <a:graphicFrameLocks noChangeAspect="1"/>
            </p:cNvGraphicFramePr>
            <p:nvPr>
              <p:extLst>
                <p:ext uri="{D42A27DB-BD31-4B8C-83A1-F6EECF244321}">
                  <p14:modId xmlns:p14="http://schemas.microsoft.com/office/powerpoint/2010/main" val="271376236"/>
                </p:ext>
              </p:extLst>
            </p:nvPr>
          </p:nvGraphicFramePr>
          <p:xfrm>
            <a:off x="4695685" y="2454419"/>
            <a:ext cx="444557" cy="285514"/>
          </p:xfrm>
          <a:graphic>
            <a:graphicData uri="http://schemas.openxmlformats.org/presentationml/2006/ole">
              <mc:AlternateContent xmlns:mc="http://schemas.openxmlformats.org/markup-compatibility/2006">
                <mc:Choice xmlns:v="urn:schemas-microsoft-com:vml" Requires="v">
                  <p:oleObj spid="_x0000_s2035855" name="Equation" r:id="rId4" imgW="254000" imgH="165100" progId="Equation.DSMT4">
                    <p:embed/>
                  </p:oleObj>
                </mc:Choice>
                <mc:Fallback>
                  <p:oleObj name="Equation" r:id="rId4" imgW="254000" imgH="165100" progId="Equation.DSMT4">
                    <p:embed/>
                    <p:pic>
                      <p:nvPicPr>
                        <p:cNvPr id="16" name="Object 2"/>
                        <p:cNvPicPr>
                          <a:picLocks noChangeAspect="1" noChangeArrowheads="1"/>
                        </p:cNvPicPr>
                        <p:nvPr/>
                      </p:nvPicPr>
                      <p:blipFill>
                        <a:blip r:embed="rId5"/>
                        <a:srcRect/>
                        <a:stretch>
                          <a:fillRect/>
                        </a:stretch>
                      </p:blipFill>
                      <p:spPr bwMode="auto">
                        <a:xfrm>
                          <a:off x="4695685" y="2454419"/>
                          <a:ext cx="444557" cy="2855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7" name="Object 2"/>
            <p:cNvGraphicFramePr>
              <a:graphicFrameLocks noChangeAspect="1"/>
            </p:cNvGraphicFramePr>
            <p:nvPr>
              <p:extLst>
                <p:ext uri="{D42A27DB-BD31-4B8C-83A1-F6EECF244321}">
                  <p14:modId xmlns:p14="http://schemas.microsoft.com/office/powerpoint/2010/main" val="2802099654"/>
                </p:ext>
              </p:extLst>
            </p:nvPr>
          </p:nvGraphicFramePr>
          <p:xfrm>
            <a:off x="7032012" y="242518"/>
            <a:ext cx="265539" cy="189282"/>
          </p:xfrm>
          <a:graphic>
            <a:graphicData uri="http://schemas.openxmlformats.org/presentationml/2006/ole">
              <mc:AlternateContent xmlns:mc="http://schemas.openxmlformats.org/markup-compatibility/2006">
                <mc:Choice xmlns:v="urn:schemas-microsoft-com:vml" Requires="v">
                  <p:oleObj spid="_x0000_s2035856" name="Equation" r:id="rId6" imgW="177800" imgH="127000" progId="Equation.DSMT4">
                    <p:embed/>
                  </p:oleObj>
                </mc:Choice>
                <mc:Fallback>
                  <p:oleObj name="Equation" r:id="rId6" imgW="177800" imgH="127000" progId="Equation.DSMT4">
                    <p:embed/>
                    <p:pic>
                      <p:nvPicPr>
                        <p:cNvPr id="17" name="Object 2"/>
                        <p:cNvPicPr>
                          <a:picLocks noChangeAspect="1" noChangeArrowheads="1"/>
                        </p:cNvPicPr>
                        <p:nvPr/>
                      </p:nvPicPr>
                      <p:blipFill>
                        <a:blip r:embed="rId7"/>
                        <a:srcRect/>
                        <a:stretch>
                          <a:fillRect/>
                        </a:stretch>
                      </p:blipFill>
                      <p:spPr bwMode="auto">
                        <a:xfrm>
                          <a:off x="7032012" y="242518"/>
                          <a:ext cx="265539" cy="189282"/>
                        </a:xfrm>
                        <a:prstGeom prst="rect">
                          <a:avLst/>
                        </a:prstGeom>
                        <a:noFill/>
                        <a:ln>
                          <a:noFill/>
                        </a:ln>
                        <a:effectLst/>
                      </p:spPr>
                    </p:pic>
                  </p:oleObj>
                </mc:Fallback>
              </mc:AlternateContent>
            </a:graphicData>
          </a:graphic>
        </p:graphicFrame>
        <p:graphicFrame>
          <p:nvGraphicFramePr>
            <p:cNvPr id="22" name="Object 2">
              <a:extLst>
                <a:ext uri="{FF2B5EF4-FFF2-40B4-BE49-F238E27FC236}">
                  <a16:creationId xmlns:a16="http://schemas.microsoft.com/office/drawing/2014/main" id="{F96D34C8-0017-304B-887B-10FBB09AB39A}"/>
                </a:ext>
              </a:extLst>
            </p:cNvPr>
            <p:cNvGraphicFramePr>
              <a:graphicFrameLocks noChangeAspect="1"/>
            </p:cNvGraphicFramePr>
            <p:nvPr>
              <p:extLst>
                <p:ext uri="{D42A27DB-BD31-4B8C-83A1-F6EECF244321}">
                  <p14:modId xmlns:p14="http://schemas.microsoft.com/office/powerpoint/2010/main" val="2324931905"/>
                </p:ext>
              </p:extLst>
            </p:nvPr>
          </p:nvGraphicFramePr>
          <p:xfrm>
            <a:off x="2652409" y="2823369"/>
            <a:ext cx="220662" cy="309563"/>
          </p:xfrm>
          <a:graphic>
            <a:graphicData uri="http://schemas.openxmlformats.org/presentationml/2006/ole">
              <mc:AlternateContent xmlns:mc="http://schemas.openxmlformats.org/markup-compatibility/2006">
                <mc:Choice xmlns:v="urn:schemas-microsoft-com:vml" Requires="v">
                  <p:oleObj spid="_x0000_s2035857" name="Equation" r:id="rId8" imgW="127000" imgH="177800" progId="Equation.DSMT4">
                    <p:embed/>
                  </p:oleObj>
                </mc:Choice>
                <mc:Fallback>
                  <p:oleObj name="Equation" r:id="rId8" imgW="127000" imgH="177800" progId="Equation.DSMT4">
                    <p:embed/>
                    <p:pic>
                      <p:nvPicPr>
                        <p:cNvPr id="16" name="Object 2"/>
                        <p:cNvPicPr>
                          <a:picLocks noChangeAspect="1" noChangeArrowheads="1"/>
                        </p:cNvPicPr>
                        <p:nvPr/>
                      </p:nvPicPr>
                      <p:blipFill>
                        <a:blip r:embed="rId9"/>
                        <a:srcRect/>
                        <a:stretch>
                          <a:fillRect/>
                        </a:stretch>
                      </p:blipFill>
                      <p:spPr bwMode="auto">
                        <a:xfrm>
                          <a:off x="2652409" y="2823369"/>
                          <a:ext cx="220662" cy="309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cxnSp>
        <p:nvCxnSpPr>
          <p:cNvPr id="15" name="Straight Arrow Connector 14">
            <a:extLst>
              <a:ext uri="{FF2B5EF4-FFF2-40B4-BE49-F238E27FC236}">
                <a16:creationId xmlns:a16="http://schemas.microsoft.com/office/drawing/2014/main" id="{CD2DCF4E-9033-D044-A945-0FD54E47993F}"/>
              </a:ext>
            </a:extLst>
          </p:cNvPr>
          <p:cNvCxnSpPr/>
          <p:nvPr/>
        </p:nvCxnSpPr>
        <p:spPr>
          <a:xfrm>
            <a:off x="5902036" y="1460665"/>
            <a:ext cx="0" cy="92627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4612923-9D6D-004F-A797-317F7DF27A03}"/>
              </a:ext>
            </a:extLst>
          </p:cNvPr>
          <p:cNvSpPr txBox="1"/>
          <p:nvPr/>
        </p:nvSpPr>
        <p:spPr>
          <a:xfrm>
            <a:off x="229340" y="441805"/>
            <a:ext cx="4119740"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Ignore the mass of the catch, ball and tee.  The moment arm for gravity if the torque is taken about the pin is:</a:t>
            </a:r>
          </a:p>
        </p:txBody>
      </p:sp>
      <p:cxnSp>
        <p:nvCxnSpPr>
          <p:cNvPr id="24" name="Straight Arrow Connector 23">
            <a:extLst>
              <a:ext uri="{FF2B5EF4-FFF2-40B4-BE49-F238E27FC236}">
                <a16:creationId xmlns:a16="http://schemas.microsoft.com/office/drawing/2014/main" id="{BFFB2136-1330-9949-A0A9-0AC9DAC81678}"/>
              </a:ext>
            </a:extLst>
          </p:cNvPr>
          <p:cNvCxnSpPr>
            <a:cxnSpLocks/>
          </p:cNvCxnSpPr>
          <p:nvPr/>
        </p:nvCxnSpPr>
        <p:spPr>
          <a:xfrm>
            <a:off x="3481232" y="3094512"/>
            <a:ext cx="2420804"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F67D379-08D0-1242-8A45-441BCFEE33C1}"/>
              </a:ext>
            </a:extLst>
          </p:cNvPr>
          <p:cNvSpPr txBox="1"/>
          <p:nvPr/>
        </p:nvSpPr>
        <p:spPr>
          <a:xfrm>
            <a:off x="4250838" y="3132178"/>
            <a:ext cx="2792682" cy="646331"/>
          </a:xfrm>
          <a:prstGeom prst="rect">
            <a:avLst/>
          </a:prstGeom>
          <a:noFill/>
        </p:spPr>
        <p:txBody>
          <a:bodyPr wrap="square" rtlCol="0">
            <a:spAutoFit/>
          </a:bodyPr>
          <a:lstStyle/>
          <a:p>
            <a:r>
              <a:rPr lang="en-US" dirty="0"/>
              <a:t>shortest distance between pin and line of force</a:t>
            </a:r>
          </a:p>
        </p:txBody>
      </p:sp>
      <p:sp>
        <p:nvSpPr>
          <p:cNvPr id="28" name="TextBox 27">
            <a:extLst>
              <a:ext uri="{FF2B5EF4-FFF2-40B4-BE49-F238E27FC236}">
                <a16:creationId xmlns:a16="http://schemas.microsoft.com/office/drawing/2014/main" id="{10B203DF-90C9-1A4F-9FD7-5C85759550F7}"/>
              </a:ext>
            </a:extLst>
          </p:cNvPr>
          <p:cNvSpPr txBox="1"/>
          <p:nvPr/>
        </p:nvSpPr>
        <p:spPr>
          <a:xfrm>
            <a:off x="6006906" y="4895671"/>
            <a:ext cx="3028546"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Note: for           when board horizontal, the acceleration of the end of the board is “1.5g”, which is greater than “g.”</a:t>
            </a:r>
          </a:p>
        </p:txBody>
      </p:sp>
      <p:pic>
        <p:nvPicPr>
          <p:cNvPr id="25" name="Picture 24">
            <a:extLst>
              <a:ext uri="{FF2B5EF4-FFF2-40B4-BE49-F238E27FC236}">
                <a16:creationId xmlns:a16="http://schemas.microsoft.com/office/drawing/2014/main" id="{DB5A0BF7-359F-454C-BAF2-F48DD29334C2}"/>
              </a:ext>
            </a:extLst>
          </p:cNvPr>
          <p:cNvPicPr>
            <a:picLocks noChangeAspect="1"/>
          </p:cNvPicPr>
          <p:nvPr/>
        </p:nvPicPr>
        <p:blipFill>
          <a:blip r:embed="rId10"/>
          <a:stretch>
            <a:fillRect/>
          </a:stretch>
        </p:blipFill>
        <p:spPr>
          <a:xfrm>
            <a:off x="6999963" y="4944662"/>
            <a:ext cx="514619" cy="266839"/>
          </a:xfrm>
          <a:prstGeom prst="rect">
            <a:avLst/>
          </a:prstGeom>
        </p:spPr>
      </p:pic>
      <p:graphicFrame>
        <p:nvGraphicFramePr>
          <p:cNvPr id="3" name="Object 2">
            <a:extLst>
              <a:ext uri="{FF2B5EF4-FFF2-40B4-BE49-F238E27FC236}">
                <a16:creationId xmlns:a16="http://schemas.microsoft.com/office/drawing/2014/main" id="{325BE582-1F21-0C45-A2EF-8315D56F0276}"/>
              </a:ext>
            </a:extLst>
          </p:cNvPr>
          <p:cNvGraphicFramePr>
            <a:graphicFrameLocks noChangeAspect="1"/>
          </p:cNvGraphicFramePr>
          <p:nvPr>
            <p:extLst>
              <p:ext uri="{D42A27DB-BD31-4B8C-83A1-F6EECF244321}">
                <p14:modId xmlns:p14="http://schemas.microsoft.com/office/powerpoint/2010/main" val="2286492488"/>
              </p:ext>
            </p:extLst>
          </p:nvPr>
        </p:nvGraphicFramePr>
        <p:xfrm>
          <a:off x="1119509" y="1515013"/>
          <a:ext cx="1239188" cy="693105"/>
        </p:xfrm>
        <a:graphic>
          <a:graphicData uri="http://schemas.openxmlformats.org/presentationml/2006/ole">
            <mc:AlternateContent xmlns:mc="http://schemas.openxmlformats.org/markup-compatibility/2006">
              <mc:Choice xmlns:v="urn:schemas-microsoft-com:vml" Requires="v">
                <p:oleObj spid="_x0000_s2035858" r:id="rId11" imgW="749300" imgH="419100" progId="Equation.DSMT4">
                  <p:embed/>
                </p:oleObj>
              </mc:Choice>
              <mc:Fallback>
                <p:oleObj r:id="rId11" imgW="749300" imgH="419100" progId="Equation.DSMT4">
                  <p:embed/>
                  <p:pic>
                    <p:nvPicPr>
                      <p:cNvPr id="0" name=""/>
                      <p:cNvPicPr/>
                      <p:nvPr/>
                    </p:nvPicPr>
                    <p:blipFill>
                      <a:blip r:embed="rId12"/>
                      <a:stretch>
                        <a:fillRect/>
                      </a:stretch>
                    </p:blipFill>
                    <p:spPr>
                      <a:xfrm>
                        <a:off x="1119509" y="1515013"/>
                        <a:ext cx="1239188" cy="69310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12AA9CC2-5E60-C743-BA6C-E647F14D295A}"/>
              </a:ext>
            </a:extLst>
          </p:cNvPr>
          <p:cNvGraphicFramePr>
            <a:graphicFrameLocks noChangeAspect="1"/>
          </p:cNvGraphicFramePr>
          <p:nvPr>
            <p:extLst>
              <p:ext uri="{D42A27DB-BD31-4B8C-83A1-F6EECF244321}">
                <p14:modId xmlns:p14="http://schemas.microsoft.com/office/powerpoint/2010/main" val="1181218554"/>
              </p:ext>
            </p:extLst>
          </p:nvPr>
        </p:nvGraphicFramePr>
        <p:xfrm>
          <a:off x="420701" y="2981531"/>
          <a:ext cx="3571875" cy="1976438"/>
        </p:xfrm>
        <a:graphic>
          <a:graphicData uri="http://schemas.openxmlformats.org/presentationml/2006/ole">
            <mc:AlternateContent xmlns:mc="http://schemas.openxmlformats.org/markup-compatibility/2006">
              <mc:Choice xmlns:v="urn:schemas-microsoft-com:vml" Requires="v">
                <p:oleObj spid="_x0000_s2035859" r:id="rId13" imgW="2159000" imgH="1193800" progId="Equation.DSMT4">
                  <p:embed/>
                </p:oleObj>
              </mc:Choice>
              <mc:Fallback>
                <p:oleObj r:id="rId13" imgW="2159000" imgH="1193800" progId="Equation.DSMT4">
                  <p:embed/>
                  <p:pic>
                    <p:nvPicPr>
                      <p:cNvPr id="3" name="Object 2">
                        <a:extLst>
                          <a:ext uri="{FF2B5EF4-FFF2-40B4-BE49-F238E27FC236}">
                            <a16:creationId xmlns:a16="http://schemas.microsoft.com/office/drawing/2014/main" id="{325BE582-1F21-0C45-A2EF-8315D56F0276}"/>
                          </a:ext>
                        </a:extLst>
                      </p:cNvPr>
                      <p:cNvPicPr/>
                      <p:nvPr/>
                    </p:nvPicPr>
                    <p:blipFill>
                      <a:blip r:embed="rId14"/>
                      <a:stretch>
                        <a:fillRect/>
                      </a:stretch>
                    </p:blipFill>
                    <p:spPr>
                      <a:xfrm>
                        <a:off x="420701" y="2981531"/>
                        <a:ext cx="3571875" cy="1976438"/>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91EE44D4-6255-D24E-99F4-4FF3E6129EC2}"/>
              </a:ext>
            </a:extLst>
          </p:cNvPr>
          <p:cNvSpPr txBox="1"/>
          <p:nvPr/>
        </p:nvSpPr>
        <p:spPr>
          <a:xfrm>
            <a:off x="191957" y="2377495"/>
            <a:ext cx="341638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so N.S.L. yields:</a:t>
            </a:r>
          </a:p>
        </p:txBody>
      </p:sp>
      <p:sp>
        <p:nvSpPr>
          <p:cNvPr id="30" name="TextBox 29">
            <a:extLst>
              <a:ext uri="{FF2B5EF4-FFF2-40B4-BE49-F238E27FC236}">
                <a16:creationId xmlns:a16="http://schemas.microsoft.com/office/drawing/2014/main" id="{B686F152-E6D4-4040-B4F5-D9B7D551F9C7}"/>
              </a:ext>
            </a:extLst>
          </p:cNvPr>
          <p:cNvSpPr txBox="1"/>
          <p:nvPr/>
        </p:nvSpPr>
        <p:spPr>
          <a:xfrm>
            <a:off x="191956" y="5060772"/>
            <a:ext cx="341638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and the end’s acceleration is:</a:t>
            </a:r>
          </a:p>
        </p:txBody>
      </p:sp>
      <p:graphicFrame>
        <p:nvGraphicFramePr>
          <p:cNvPr id="31" name="Object 30">
            <a:extLst>
              <a:ext uri="{FF2B5EF4-FFF2-40B4-BE49-F238E27FC236}">
                <a16:creationId xmlns:a16="http://schemas.microsoft.com/office/drawing/2014/main" id="{FC666F7F-A181-5845-B5E2-D5B559EA52D6}"/>
              </a:ext>
            </a:extLst>
          </p:cNvPr>
          <p:cNvGraphicFramePr>
            <a:graphicFrameLocks noChangeAspect="1"/>
          </p:cNvGraphicFramePr>
          <p:nvPr>
            <p:extLst>
              <p:ext uri="{D42A27DB-BD31-4B8C-83A1-F6EECF244321}">
                <p14:modId xmlns:p14="http://schemas.microsoft.com/office/powerpoint/2010/main" val="2398141815"/>
              </p:ext>
            </p:extLst>
          </p:nvPr>
        </p:nvGraphicFramePr>
        <p:xfrm>
          <a:off x="2358697" y="5309521"/>
          <a:ext cx="2376487" cy="1323975"/>
        </p:xfrm>
        <a:graphic>
          <a:graphicData uri="http://schemas.openxmlformats.org/presentationml/2006/ole">
            <mc:AlternateContent xmlns:mc="http://schemas.openxmlformats.org/markup-compatibility/2006">
              <mc:Choice xmlns:v="urn:schemas-microsoft-com:vml" Requires="v">
                <p:oleObj spid="_x0000_s2035860" r:id="rId15" imgW="1435100" imgH="800100" progId="Equation.DSMT4">
                  <p:embed/>
                </p:oleObj>
              </mc:Choice>
              <mc:Fallback>
                <p:oleObj r:id="rId15" imgW="1435100" imgH="800100" progId="Equation.DSMT4">
                  <p:embed/>
                  <p:pic>
                    <p:nvPicPr>
                      <p:cNvPr id="26" name="Object 25">
                        <a:extLst>
                          <a:ext uri="{FF2B5EF4-FFF2-40B4-BE49-F238E27FC236}">
                            <a16:creationId xmlns:a16="http://schemas.microsoft.com/office/drawing/2014/main" id="{12AA9CC2-5E60-C743-BA6C-E647F14D295A}"/>
                          </a:ext>
                        </a:extLst>
                      </p:cNvPr>
                      <p:cNvPicPr/>
                      <p:nvPr/>
                    </p:nvPicPr>
                    <p:blipFill>
                      <a:blip r:embed="rId16"/>
                      <a:stretch>
                        <a:fillRect/>
                      </a:stretch>
                    </p:blipFill>
                    <p:spPr>
                      <a:xfrm>
                        <a:off x="2358697" y="5309521"/>
                        <a:ext cx="2376487" cy="1323975"/>
                      </a:xfrm>
                      <a:prstGeom prst="rect">
                        <a:avLst/>
                      </a:prstGeom>
                    </p:spPr>
                  </p:pic>
                </p:oleObj>
              </mc:Fallback>
            </mc:AlternateContent>
          </a:graphicData>
        </a:graphic>
      </p:graphicFrame>
    </p:spTree>
    <p:extLst>
      <p:ext uri="{BB962C8B-B14F-4D97-AF65-F5344CB8AC3E}">
        <p14:creationId xmlns:p14="http://schemas.microsoft.com/office/powerpoint/2010/main" val="191754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dissolv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dissolv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29" grpId="0"/>
      <p:bldP spid="3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87.)</a:t>
            </a:r>
          </a:p>
        </p:txBody>
      </p:sp>
      <p:sp>
        <p:nvSpPr>
          <p:cNvPr id="32" name="Text Box 180"/>
          <p:cNvSpPr txBox="1">
            <a:spLocks/>
          </p:cNvSpPr>
          <p:nvPr/>
        </p:nvSpPr>
        <p:spPr bwMode="auto">
          <a:xfrm>
            <a:off x="188436" y="452961"/>
            <a:ext cx="5082064" cy="236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Example 15: Lastly, a stinker: </a:t>
            </a:r>
            <a:r>
              <a:rPr lang="en-US" sz="2000" dirty="0">
                <a:latin typeface="Times New Roman"/>
                <a:cs typeface="Times New Roman"/>
              </a:rPr>
              <a:t>A </a:t>
            </a:r>
            <a:r>
              <a:rPr lang="en-US" sz="2000" dirty="0">
                <a:solidFill>
                  <a:srgbClr val="0000FF"/>
                </a:solidFill>
                <a:latin typeface="Times New Roman"/>
                <a:cs typeface="Times New Roman"/>
              </a:rPr>
              <a:t>hanging mass </a:t>
            </a:r>
            <a:r>
              <a:rPr lang="en-US" sz="2000" dirty="0">
                <a:latin typeface="Times New Roman"/>
                <a:cs typeface="Times New Roman"/>
              </a:rPr>
              <a:t>is attached to a string which is threaded over a </a:t>
            </a:r>
            <a:r>
              <a:rPr lang="en-US" sz="2000" dirty="0">
                <a:solidFill>
                  <a:srgbClr val="0000FF"/>
                </a:solidFill>
                <a:latin typeface="Times New Roman"/>
                <a:cs typeface="Times New Roman"/>
              </a:rPr>
              <a:t>massive pulley </a:t>
            </a:r>
            <a:r>
              <a:rPr lang="en-US" sz="2000" dirty="0">
                <a:latin typeface="Times New Roman"/>
                <a:cs typeface="Times New Roman"/>
              </a:rPr>
              <a:t>of radius </a:t>
            </a:r>
            <a:r>
              <a:rPr lang="en-US" sz="2000" i="1" dirty="0">
                <a:solidFill>
                  <a:srgbClr val="FF0000"/>
                </a:solidFill>
                <a:latin typeface="Times New Roman"/>
                <a:cs typeface="Times New Roman"/>
              </a:rPr>
              <a:t>R</a:t>
            </a:r>
            <a:r>
              <a:rPr lang="en-US" sz="2000" dirty="0">
                <a:latin typeface="Times New Roman"/>
                <a:cs typeface="Times New Roman"/>
              </a:rPr>
              <a:t>, and wound around a </a:t>
            </a:r>
            <a:r>
              <a:rPr lang="en-US" sz="2000" dirty="0">
                <a:solidFill>
                  <a:srgbClr val="0000FF"/>
                </a:solidFill>
                <a:latin typeface="Times New Roman"/>
                <a:cs typeface="Times New Roman"/>
              </a:rPr>
              <a:t>ball</a:t>
            </a:r>
            <a:r>
              <a:rPr lang="en-US" sz="2000" dirty="0">
                <a:latin typeface="Times New Roman"/>
                <a:cs typeface="Times New Roman"/>
              </a:rPr>
              <a:t> of radius </a:t>
            </a:r>
            <a:r>
              <a:rPr lang="en-US" sz="2000" i="1" dirty="0">
                <a:solidFill>
                  <a:srgbClr val="FF0000"/>
                </a:solidFill>
                <a:latin typeface="Times New Roman"/>
                <a:cs typeface="Times New Roman"/>
              </a:rPr>
              <a:t>R/2</a:t>
            </a:r>
            <a:r>
              <a:rPr lang="en-US" sz="2000" dirty="0">
                <a:latin typeface="Times New Roman"/>
                <a:cs typeface="Times New Roman"/>
              </a:rPr>
              <a:t> sitting on an </a:t>
            </a:r>
            <a:r>
              <a:rPr lang="en-US" sz="2000" dirty="0">
                <a:solidFill>
                  <a:srgbClr val="0000FF"/>
                </a:solidFill>
                <a:latin typeface="Times New Roman"/>
                <a:cs typeface="Times New Roman"/>
              </a:rPr>
              <a:t>incline</a:t>
            </a:r>
            <a:r>
              <a:rPr lang="en-US" sz="2000" dirty="0">
                <a:latin typeface="Times New Roman"/>
                <a:cs typeface="Times New Roman"/>
              </a:rPr>
              <a:t>.  The pulley is positioned so as to let the string always be parallel to the plane of the incline.  We know:</a:t>
            </a:r>
          </a:p>
        </p:txBody>
      </p:sp>
      <p:sp>
        <p:nvSpPr>
          <p:cNvPr id="34" name="Text Box 180"/>
          <p:cNvSpPr txBox="1">
            <a:spLocks/>
          </p:cNvSpPr>
          <p:nvPr/>
        </p:nvSpPr>
        <p:spPr bwMode="auto">
          <a:xfrm>
            <a:off x="597264" y="3177467"/>
            <a:ext cx="8399716"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a:solidFill>
                  <a:schemeClr val="tx1"/>
                </a:solidFill>
                <a:latin typeface="Times New Roman"/>
                <a:cs typeface="Times New Roman"/>
              </a:rPr>
              <a:t>Derive an expression for the </a:t>
            </a:r>
            <a:r>
              <a:rPr lang="en-US" sz="2000" dirty="0">
                <a:solidFill>
                  <a:srgbClr val="0000FF"/>
                </a:solidFill>
                <a:latin typeface="Times New Roman"/>
                <a:cs typeface="Times New Roman"/>
              </a:rPr>
              <a:t>hanging mass’s </a:t>
            </a:r>
            <a:r>
              <a:rPr lang="en-US" sz="2000" i="1" dirty="0">
                <a:solidFill>
                  <a:srgbClr val="FF0000"/>
                </a:solidFill>
                <a:latin typeface="Times New Roman"/>
                <a:cs typeface="Times New Roman"/>
              </a:rPr>
              <a:t>acceleration</a:t>
            </a:r>
            <a:r>
              <a:rPr lang="en-US" sz="2000" dirty="0">
                <a:solidFill>
                  <a:srgbClr val="FF0000"/>
                </a:solidFill>
                <a:latin typeface="Times New Roman"/>
                <a:cs typeface="Times New Roman"/>
              </a:rPr>
              <a:t> </a:t>
            </a:r>
            <a:r>
              <a:rPr lang="en-US" sz="2000" dirty="0">
                <a:solidFill>
                  <a:schemeClr val="tx1"/>
                </a:solidFill>
                <a:latin typeface="Times New Roman"/>
                <a:cs typeface="Times New Roman"/>
              </a:rPr>
              <a:t>when the system is released.</a:t>
            </a:r>
            <a:endParaRPr lang="en-US" sz="1600" dirty="0">
              <a:latin typeface="Times New Roman"/>
              <a:cs typeface="Times New Roman"/>
            </a:endParaRPr>
          </a:p>
        </p:txBody>
      </p:sp>
      <p:graphicFrame>
        <p:nvGraphicFramePr>
          <p:cNvPr id="61" name="Object 5"/>
          <p:cNvGraphicFramePr>
            <a:graphicFrameLocks noChangeAspect="1"/>
          </p:cNvGraphicFramePr>
          <p:nvPr>
            <p:extLst>
              <p:ext uri="{D42A27DB-BD31-4B8C-83A1-F6EECF244321}">
                <p14:modId xmlns:p14="http://schemas.microsoft.com/office/powerpoint/2010/main" val="1171668920"/>
              </p:ext>
            </p:extLst>
          </p:nvPr>
        </p:nvGraphicFramePr>
        <p:xfrm>
          <a:off x="1670050" y="4870450"/>
          <a:ext cx="3417888" cy="1211263"/>
        </p:xfrm>
        <a:graphic>
          <a:graphicData uri="http://schemas.openxmlformats.org/presentationml/2006/ole">
            <mc:AlternateContent xmlns:mc="http://schemas.openxmlformats.org/markup-compatibility/2006">
              <mc:Choice xmlns:v="urn:schemas-microsoft-com:vml" Requires="v">
                <p:oleObj spid="_x0000_s1810937" name="Equation" r:id="rId4" imgW="1892300" imgH="673100" progId="Equation.DSMT4">
                  <p:embed/>
                </p:oleObj>
              </mc:Choice>
              <mc:Fallback>
                <p:oleObj name="Equation" r:id="rId4" imgW="1892300" imgH="673100" progId="Equation.DSMT4">
                  <p:embed/>
                  <p:pic>
                    <p:nvPicPr>
                      <p:cNvPr id="0" name=""/>
                      <p:cNvPicPr>
                        <a:picLocks noChangeAspect="1" noChangeArrowheads="1"/>
                      </p:cNvPicPr>
                      <p:nvPr/>
                    </p:nvPicPr>
                    <p:blipFill>
                      <a:blip r:embed="rId5"/>
                      <a:srcRect/>
                      <a:stretch>
                        <a:fillRect/>
                      </a:stretch>
                    </p:blipFill>
                    <p:spPr bwMode="auto">
                      <a:xfrm>
                        <a:off x="1670050" y="4870450"/>
                        <a:ext cx="3417888" cy="1211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 name="Rectangle 15"/>
          <p:cNvSpPr>
            <a:spLocks/>
          </p:cNvSpPr>
          <p:nvPr/>
        </p:nvSpPr>
        <p:spPr bwMode="auto">
          <a:xfrm>
            <a:off x="630026" y="5111853"/>
            <a:ext cx="293418" cy="293444"/>
          </a:xfrm>
          <a:prstGeom prst="rect">
            <a:avLst/>
          </a:prstGeom>
          <a:solidFill>
            <a:srgbClr val="FFFF00"/>
          </a:solidFill>
          <a:ln w="25400">
            <a:solidFill>
              <a:srgbClr val="000000"/>
            </a:solidFill>
            <a:miter lim="800000"/>
            <a:headEnd/>
            <a:tailEnd/>
          </a:ln>
        </p:spPr>
        <p:txBody>
          <a:bodyPr wrap="none" anchor="ctr"/>
          <a:lstStyle/>
          <a:p>
            <a:endParaRPr lang="en-US"/>
          </a:p>
        </p:txBody>
      </p:sp>
      <p:cxnSp>
        <p:nvCxnSpPr>
          <p:cNvPr id="63" name="Straight Arrow Connector 62"/>
          <p:cNvCxnSpPr/>
          <p:nvPr/>
        </p:nvCxnSpPr>
        <p:spPr>
          <a:xfrm flipV="1">
            <a:off x="776067" y="4473416"/>
            <a:ext cx="0" cy="63483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776067" y="5260654"/>
            <a:ext cx="0" cy="85600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5" name="Object 5"/>
          <p:cNvGraphicFramePr>
            <a:graphicFrameLocks noChangeAspect="1"/>
          </p:cNvGraphicFramePr>
          <p:nvPr>
            <p:extLst>
              <p:ext uri="{D42A27DB-BD31-4B8C-83A1-F6EECF244321}">
                <p14:modId xmlns:p14="http://schemas.microsoft.com/office/powerpoint/2010/main" val="3992134095"/>
              </p:ext>
            </p:extLst>
          </p:nvPr>
        </p:nvGraphicFramePr>
        <p:xfrm>
          <a:off x="821565" y="5597100"/>
          <a:ext cx="549275" cy="366713"/>
        </p:xfrm>
        <a:graphic>
          <a:graphicData uri="http://schemas.openxmlformats.org/presentationml/2006/ole">
            <mc:AlternateContent xmlns:mc="http://schemas.openxmlformats.org/markup-compatibility/2006">
              <mc:Choice xmlns:v="urn:schemas-microsoft-com:vml" Requires="v">
                <p:oleObj spid="_x0000_s1810938" name="Equation" r:id="rId6" imgW="304800" imgH="203200" progId="Equation.DSMT4">
                  <p:embed/>
                </p:oleObj>
              </mc:Choice>
              <mc:Fallback>
                <p:oleObj name="Equation" r:id="rId6" imgW="304800" imgH="203200" progId="Equation.DSMT4">
                  <p:embed/>
                  <p:pic>
                    <p:nvPicPr>
                      <p:cNvPr id="0" name=""/>
                      <p:cNvPicPr>
                        <a:picLocks noChangeAspect="1" noChangeArrowheads="1"/>
                      </p:cNvPicPr>
                      <p:nvPr/>
                    </p:nvPicPr>
                    <p:blipFill>
                      <a:blip r:embed="rId7"/>
                      <a:srcRect/>
                      <a:stretch>
                        <a:fillRect/>
                      </a:stretch>
                    </p:blipFill>
                    <p:spPr bwMode="auto">
                      <a:xfrm>
                        <a:off x="821565" y="5597100"/>
                        <a:ext cx="549275"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6" name="Object 5"/>
          <p:cNvGraphicFramePr>
            <a:graphicFrameLocks noChangeAspect="1"/>
          </p:cNvGraphicFramePr>
          <p:nvPr>
            <p:extLst>
              <p:ext uri="{D42A27DB-BD31-4B8C-83A1-F6EECF244321}">
                <p14:modId xmlns:p14="http://schemas.microsoft.com/office/powerpoint/2010/main" val="971699537"/>
              </p:ext>
            </p:extLst>
          </p:nvPr>
        </p:nvGraphicFramePr>
        <p:xfrm>
          <a:off x="832678" y="4574750"/>
          <a:ext cx="322262" cy="366713"/>
        </p:xfrm>
        <a:graphic>
          <a:graphicData uri="http://schemas.openxmlformats.org/presentationml/2006/ole">
            <mc:AlternateContent xmlns:mc="http://schemas.openxmlformats.org/markup-compatibility/2006">
              <mc:Choice xmlns:v="urn:schemas-microsoft-com:vml" Requires="v">
                <p:oleObj spid="_x0000_s1810939" name="Equation" r:id="rId8" imgW="177800" imgH="203200" progId="Equation.DSMT4">
                  <p:embed/>
                </p:oleObj>
              </mc:Choice>
              <mc:Fallback>
                <p:oleObj name="Equation" r:id="rId8" imgW="177800" imgH="203200" progId="Equation.DSMT4">
                  <p:embed/>
                  <p:pic>
                    <p:nvPicPr>
                      <p:cNvPr id="0" name=""/>
                      <p:cNvPicPr>
                        <a:picLocks noChangeAspect="1" noChangeArrowheads="1"/>
                      </p:cNvPicPr>
                      <p:nvPr/>
                    </p:nvPicPr>
                    <p:blipFill>
                      <a:blip r:embed="rId9"/>
                      <a:srcRect/>
                      <a:stretch>
                        <a:fillRect/>
                      </a:stretch>
                    </p:blipFill>
                    <p:spPr bwMode="auto">
                      <a:xfrm>
                        <a:off x="832678" y="4574750"/>
                        <a:ext cx="322262"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7" name="Text Box 180"/>
          <p:cNvSpPr txBox="1">
            <a:spLocks/>
          </p:cNvSpPr>
          <p:nvPr/>
        </p:nvSpPr>
        <p:spPr bwMode="auto">
          <a:xfrm>
            <a:off x="914763" y="3838020"/>
            <a:ext cx="783932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For hanging mass </a:t>
            </a:r>
            <a:r>
              <a:rPr lang="en-US" sz="2000" dirty="0">
                <a:solidFill>
                  <a:schemeClr val="tx1"/>
                </a:solidFill>
                <a:latin typeface="Times New Roman"/>
                <a:cs typeface="Times New Roman"/>
              </a:rPr>
              <a:t>(assuming </a:t>
            </a:r>
            <a:r>
              <a:rPr lang="en-US" sz="2000" dirty="0">
                <a:solidFill>
                  <a:srgbClr val="0000FF"/>
                </a:solidFill>
                <a:latin typeface="Times New Roman"/>
                <a:cs typeface="Times New Roman"/>
              </a:rPr>
              <a:t>acceleration</a:t>
            </a:r>
            <a:r>
              <a:rPr lang="en-US" sz="2000" dirty="0">
                <a:solidFill>
                  <a:schemeClr val="tx1"/>
                </a:solidFill>
                <a:latin typeface="Times New Roman"/>
                <a:cs typeface="Times New Roman"/>
              </a:rPr>
              <a:t> </a:t>
            </a:r>
            <a:r>
              <a:rPr lang="en-US" sz="2000" i="1" dirty="0">
                <a:solidFill>
                  <a:srgbClr val="FF0000"/>
                </a:solidFill>
                <a:latin typeface="Times New Roman"/>
                <a:cs typeface="Times New Roman"/>
              </a:rPr>
              <a:t>downward</a:t>
            </a:r>
            <a:r>
              <a:rPr lang="en-US" sz="2000" dirty="0">
                <a:solidFill>
                  <a:schemeClr val="tx1"/>
                </a:solidFill>
                <a:latin typeface="Times New Roman"/>
                <a:cs typeface="Times New Roman"/>
              </a:rPr>
              <a:t>):</a:t>
            </a:r>
            <a:endParaRPr lang="en-US" sz="1600" dirty="0">
              <a:latin typeface="Times New Roman"/>
              <a:cs typeface="Times New Roman"/>
            </a:endParaRPr>
          </a:p>
        </p:txBody>
      </p:sp>
      <p:grpSp>
        <p:nvGrpSpPr>
          <p:cNvPr id="36" name="Group 30"/>
          <p:cNvGrpSpPr>
            <a:grpSpLocks/>
          </p:cNvGrpSpPr>
          <p:nvPr/>
        </p:nvGrpSpPr>
        <p:grpSpPr bwMode="auto">
          <a:xfrm>
            <a:off x="5507038" y="304800"/>
            <a:ext cx="3251200" cy="1620838"/>
            <a:chOff x="6781800" y="304800"/>
            <a:chExt cx="3251200" cy="1620838"/>
          </a:xfrm>
        </p:grpSpPr>
        <p:sp>
          <p:nvSpPr>
            <p:cNvPr id="38" name="Rectangle 9"/>
            <p:cNvSpPr>
              <a:spLocks/>
            </p:cNvSpPr>
            <p:nvPr/>
          </p:nvSpPr>
          <p:spPr bwMode="auto">
            <a:xfrm rot="-1223060">
              <a:off x="6791325" y="1392238"/>
              <a:ext cx="2370138" cy="112712"/>
            </a:xfrm>
            <a:prstGeom prst="rect">
              <a:avLst/>
            </a:prstGeom>
            <a:solidFill>
              <a:srgbClr val="20FF38"/>
            </a:solidFill>
            <a:ln w="25400">
              <a:solidFill>
                <a:srgbClr val="000000"/>
              </a:solidFill>
              <a:miter lim="800000"/>
              <a:headEnd/>
              <a:tailEnd/>
            </a:ln>
          </p:spPr>
          <p:txBody>
            <a:bodyPr wrap="none" anchor="ctr"/>
            <a:lstStyle/>
            <a:p>
              <a:endParaRPr lang="en-US"/>
            </a:p>
          </p:txBody>
        </p:sp>
        <p:graphicFrame>
          <p:nvGraphicFramePr>
            <p:cNvPr id="39" name="Object 3"/>
            <p:cNvGraphicFramePr>
              <a:graphicFrameLocks noChangeAspect="1"/>
            </p:cNvGraphicFramePr>
            <p:nvPr/>
          </p:nvGraphicFramePr>
          <p:xfrm>
            <a:off x="7515225" y="1600200"/>
            <a:ext cx="231775" cy="325438"/>
          </p:xfrm>
          <a:graphic>
            <a:graphicData uri="http://schemas.openxmlformats.org/presentationml/2006/ole">
              <mc:AlternateContent xmlns:mc="http://schemas.openxmlformats.org/markup-compatibility/2006">
                <mc:Choice xmlns:v="urn:schemas-microsoft-com:vml" Requires="v">
                  <p:oleObj spid="_x0000_s1810940"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5225" y="1600200"/>
                          <a:ext cx="231775" cy="32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0" name="Arc 11"/>
            <p:cNvSpPr>
              <a:spLocks/>
            </p:cNvSpPr>
            <p:nvPr/>
          </p:nvSpPr>
          <p:spPr bwMode="auto">
            <a:xfrm>
              <a:off x="7402513" y="1735138"/>
              <a:ext cx="112712" cy="163512"/>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 name="Oval 12"/>
            <p:cNvSpPr>
              <a:spLocks/>
            </p:cNvSpPr>
            <p:nvPr/>
          </p:nvSpPr>
          <p:spPr bwMode="auto">
            <a:xfrm>
              <a:off x="9039225" y="381000"/>
              <a:ext cx="677863" cy="677863"/>
            </a:xfrm>
            <a:prstGeom prst="ellipse">
              <a:avLst/>
            </a:prstGeom>
            <a:solidFill>
              <a:srgbClr val="FF151E"/>
            </a:solidFill>
            <a:ln w="25400">
              <a:solidFill>
                <a:srgbClr val="000000"/>
              </a:solidFill>
              <a:round/>
              <a:headEnd/>
              <a:tailEnd/>
            </a:ln>
          </p:spPr>
          <p:txBody>
            <a:bodyPr wrap="none" anchor="ctr"/>
            <a:lstStyle/>
            <a:p>
              <a:endParaRPr lang="en-US"/>
            </a:p>
          </p:txBody>
        </p:sp>
        <p:sp>
          <p:nvSpPr>
            <p:cNvPr id="46" name="Line 13"/>
            <p:cNvSpPr>
              <a:spLocks noChangeShapeType="1"/>
            </p:cNvSpPr>
            <p:nvPr/>
          </p:nvSpPr>
          <p:spPr bwMode="auto">
            <a:xfrm>
              <a:off x="6781800" y="1905000"/>
              <a:ext cx="265271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Rectangle 14"/>
            <p:cNvSpPr>
              <a:spLocks/>
            </p:cNvSpPr>
            <p:nvPr/>
          </p:nvSpPr>
          <p:spPr bwMode="auto">
            <a:xfrm>
              <a:off x="9096375" y="1114425"/>
              <a:ext cx="55563" cy="790575"/>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50" name="Line 16"/>
            <p:cNvSpPr>
              <a:spLocks noChangeShapeType="1"/>
            </p:cNvSpPr>
            <p:nvPr/>
          </p:nvSpPr>
          <p:spPr bwMode="auto">
            <a:xfrm>
              <a:off x="9717088" y="776288"/>
              <a:ext cx="0" cy="4508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2" name="Object 4"/>
            <p:cNvGraphicFramePr>
              <a:graphicFrameLocks noChangeAspect="1"/>
            </p:cNvGraphicFramePr>
            <p:nvPr/>
          </p:nvGraphicFramePr>
          <p:xfrm>
            <a:off x="9271000" y="1284288"/>
            <a:ext cx="368300" cy="327025"/>
          </p:xfrm>
          <a:graphic>
            <a:graphicData uri="http://schemas.openxmlformats.org/presentationml/2006/ole">
              <mc:AlternateContent xmlns:mc="http://schemas.openxmlformats.org/markup-compatibility/2006">
                <mc:Choice xmlns:v="urn:schemas-microsoft-com:vml" Requires="v">
                  <p:oleObj spid="_x0000_s1810941" name="Equation" r:id="rId12" imgW="228600" imgH="203200" progId="Equation.DSMT4">
                    <p:embed/>
                  </p:oleObj>
                </mc:Choice>
                <mc:Fallback>
                  <p:oleObj name="Equation" r:id="rId12" imgW="228600" imgH="203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1000" y="1284288"/>
                          <a:ext cx="368300" cy="32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9" name="Rectangle 18"/>
            <p:cNvSpPr>
              <a:spLocks/>
            </p:cNvSpPr>
            <p:nvPr/>
          </p:nvSpPr>
          <p:spPr bwMode="auto">
            <a:xfrm>
              <a:off x="9604375" y="1227138"/>
              <a:ext cx="225425" cy="227012"/>
            </a:xfrm>
            <a:prstGeom prst="rect">
              <a:avLst/>
            </a:prstGeom>
            <a:solidFill>
              <a:srgbClr val="FC36E6"/>
            </a:solidFill>
            <a:ln w="25400">
              <a:solidFill>
                <a:srgbClr val="000000"/>
              </a:solidFill>
              <a:miter lim="800000"/>
              <a:headEnd/>
              <a:tailEnd/>
            </a:ln>
          </p:spPr>
          <p:txBody>
            <a:bodyPr wrap="none" anchor="ctr"/>
            <a:lstStyle/>
            <a:p>
              <a:endParaRPr lang="en-US"/>
            </a:p>
          </p:txBody>
        </p:sp>
        <p:sp>
          <p:nvSpPr>
            <p:cNvPr id="68" name="Line 20"/>
            <p:cNvSpPr>
              <a:spLocks noChangeShapeType="1"/>
            </p:cNvSpPr>
            <p:nvPr/>
          </p:nvSpPr>
          <p:spPr bwMode="auto">
            <a:xfrm flipH="1">
              <a:off x="8051800" y="381000"/>
              <a:ext cx="127000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9" name="Object 5"/>
            <p:cNvGraphicFramePr>
              <a:graphicFrameLocks noChangeAspect="1"/>
            </p:cNvGraphicFramePr>
            <p:nvPr>
              <p:extLst>
                <p:ext uri="{D42A27DB-BD31-4B8C-83A1-F6EECF244321}">
                  <p14:modId xmlns:p14="http://schemas.microsoft.com/office/powerpoint/2010/main" val="588436559"/>
                </p:ext>
              </p:extLst>
            </p:nvPr>
          </p:nvGraphicFramePr>
          <p:xfrm>
            <a:off x="7518400" y="609600"/>
            <a:ext cx="349250" cy="350838"/>
          </p:xfrm>
          <a:graphic>
            <a:graphicData uri="http://schemas.openxmlformats.org/presentationml/2006/ole">
              <mc:AlternateContent xmlns:mc="http://schemas.openxmlformats.org/markup-compatibility/2006">
                <mc:Choice xmlns:v="urn:schemas-microsoft-com:vml" Requires="v">
                  <p:oleObj spid="_x0000_s1810942" name="Equation" r:id="rId14" imgW="203200" imgH="203200" progId="Equation.DSMT4">
                    <p:embed/>
                  </p:oleObj>
                </mc:Choice>
                <mc:Fallback>
                  <p:oleObj name="Equation" r:id="rId14" imgW="203200" imgH="203200" progId="Equation.DSMT4">
                    <p:embed/>
                    <p:pic>
                      <p:nvPicPr>
                        <p:cNvPr id="0" name=""/>
                        <p:cNvPicPr>
                          <a:picLocks noChangeAspect="1" noChangeArrowheads="1"/>
                        </p:cNvPicPr>
                        <p:nvPr/>
                      </p:nvPicPr>
                      <p:blipFill>
                        <a:blip r:embed="rId15"/>
                        <a:srcRect/>
                        <a:stretch>
                          <a:fillRect/>
                        </a:stretch>
                      </p:blipFill>
                      <p:spPr bwMode="auto">
                        <a:xfrm>
                          <a:off x="7518400" y="609600"/>
                          <a:ext cx="349250"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0" name="Freeform 22"/>
            <p:cNvSpPr>
              <a:spLocks/>
            </p:cNvSpPr>
            <p:nvPr/>
          </p:nvSpPr>
          <p:spPr bwMode="auto">
            <a:xfrm>
              <a:off x="8926513" y="606425"/>
              <a:ext cx="565150" cy="565150"/>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71" name="AutoShape 23"/>
            <p:cNvSpPr>
              <a:spLocks/>
            </p:cNvSpPr>
            <p:nvPr/>
          </p:nvSpPr>
          <p:spPr bwMode="auto">
            <a:xfrm>
              <a:off x="9321800" y="663575"/>
              <a:ext cx="112713" cy="1127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aphicFrame>
          <p:nvGraphicFramePr>
            <p:cNvPr id="72" name="Object 6"/>
            <p:cNvGraphicFramePr>
              <a:graphicFrameLocks noChangeAspect="1"/>
            </p:cNvGraphicFramePr>
            <p:nvPr/>
          </p:nvGraphicFramePr>
          <p:xfrm>
            <a:off x="9652000" y="304800"/>
            <a:ext cx="381000" cy="381000"/>
          </p:xfrm>
          <a:graphic>
            <a:graphicData uri="http://schemas.openxmlformats.org/presentationml/2006/ole">
              <mc:AlternateContent xmlns:mc="http://schemas.openxmlformats.org/markup-compatibility/2006">
                <mc:Choice xmlns:v="urn:schemas-microsoft-com:vml" Requires="v">
                  <p:oleObj spid="_x0000_s1810943" name="Equation" r:id="rId16" imgW="228600" imgH="228600" progId="Equation.DSMT4">
                    <p:embed/>
                  </p:oleObj>
                </mc:Choice>
                <mc:Fallback>
                  <p:oleObj name="Equation" r:id="rId16" imgW="22860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52000" y="304800"/>
                          <a:ext cx="3810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3" name="Oval 28"/>
            <p:cNvSpPr>
              <a:spLocks noChangeArrowheads="1"/>
            </p:cNvSpPr>
            <p:nvPr/>
          </p:nvSpPr>
          <p:spPr bwMode="auto">
            <a:xfrm>
              <a:off x="7899400" y="762000"/>
              <a:ext cx="533400" cy="533400"/>
            </a:xfrm>
            <a:prstGeom prst="ellipse">
              <a:avLst/>
            </a:prstGeom>
            <a:solidFill>
              <a:srgbClr val="3366FF"/>
            </a:solidFill>
            <a:ln w="25400">
              <a:solidFill>
                <a:srgbClr val="000000"/>
              </a:solidFill>
              <a:round/>
              <a:headEnd/>
              <a:tailEnd/>
            </a:ln>
          </p:spPr>
          <p:txBody>
            <a:bodyPr/>
            <a:lstStyle/>
            <a:p>
              <a:endParaRPr lang="en-US"/>
            </a:p>
          </p:txBody>
        </p:sp>
      </p:grpSp>
      <p:graphicFrame>
        <p:nvGraphicFramePr>
          <p:cNvPr id="74" name="Object 2"/>
          <p:cNvGraphicFramePr>
            <a:graphicFrameLocks noChangeAspect="1"/>
          </p:cNvGraphicFramePr>
          <p:nvPr>
            <p:extLst>
              <p:ext uri="{D42A27DB-BD31-4B8C-83A1-F6EECF244321}">
                <p14:modId xmlns:p14="http://schemas.microsoft.com/office/powerpoint/2010/main" val="2886539629"/>
              </p:ext>
            </p:extLst>
          </p:nvPr>
        </p:nvGraphicFramePr>
        <p:xfrm>
          <a:off x="1154940" y="2598738"/>
          <a:ext cx="6280150" cy="684212"/>
        </p:xfrm>
        <a:graphic>
          <a:graphicData uri="http://schemas.openxmlformats.org/presentationml/2006/ole">
            <mc:AlternateContent xmlns:mc="http://schemas.openxmlformats.org/markup-compatibility/2006">
              <mc:Choice xmlns:v="urn:schemas-microsoft-com:vml" Requires="v">
                <p:oleObj spid="_x0000_s1810944" name="Equation" r:id="rId18" imgW="3619500" imgH="393700" progId="Equation.DSMT4">
                  <p:embed/>
                </p:oleObj>
              </mc:Choice>
              <mc:Fallback>
                <p:oleObj name="Equation" r:id="rId18" imgW="3619500" imgH="393700" progId="Equation.DSMT4">
                  <p:embed/>
                  <p:pic>
                    <p:nvPicPr>
                      <p:cNvPr id="0" name=""/>
                      <p:cNvPicPr>
                        <a:picLocks noChangeAspect="1" noChangeArrowheads="1"/>
                      </p:cNvPicPr>
                      <p:nvPr/>
                    </p:nvPicPr>
                    <p:blipFill>
                      <a:blip r:embed="rId19"/>
                      <a:srcRect/>
                      <a:stretch>
                        <a:fillRect/>
                      </a:stretch>
                    </p:blipFill>
                    <p:spPr bwMode="auto">
                      <a:xfrm>
                        <a:off x="1154940" y="2598738"/>
                        <a:ext cx="6280150" cy="684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5" name="Text Box 180"/>
          <p:cNvSpPr txBox="1">
            <a:spLocks/>
          </p:cNvSpPr>
          <p:nvPr/>
        </p:nvSpPr>
        <p:spPr bwMode="auto">
          <a:xfrm>
            <a:off x="5364252" y="4403536"/>
            <a:ext cx="3632727" cy="1621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For reasons of clarity, </a:t>
            </a:r>
            <a:r>
              <a:rPr lang="en-US" sz="2000" dirty="0">
                <a:solidFill>
                  <a:schemeClr val="tx1"/>
                </a:solidFill>
                <a:latin typeface="Times New Roman"/>
                <a:cs typeface="Times New Roman"/>
              </a:rPr>
              <a:t>I’m going to redefine this acceleration as the </a:t>
            </a:r>
            <a:r>
              <a:rPr lang="en-US" sz="2000" i="1" dirty="0">
                <a:solidFill>
                  <a:srgbClr val="0000FF"/>
                </a:solidFill>
                <a:latin typeface="Times New Roman"/>
                <a:cs typeface="Times New Roman"/>
              </a:rPr>
              <a:t>acceleration of the string          </a:t>
            </a:r>
            <a:r>
              <a:rPr lang="en-US" sz="2000" dirty="0">
                <a:solidFill>
                  <a:schemeClr val="tx1"/>
                </a:solidFill>
                <a:latin typeface="Times New Roman"/>
                <a:cs typeface="Times New Roman"/>
              </a:rPr>
              <a:t>and rewrite this N.S.L. equation as:</a:t>
            </a:r>
            <a:endParaRPr lang="en-US" sz="1600" dirty="0">
              <a:latin typeface="Times New Roman"/>
              <a:cs typeface="Times New Roman"/>
            </a:endParaRPr>
          </a:p>
        </p:txBody>
      </p:sp>
      <p:graphicFrame>
        <p:nvGraphicFramePr>
          <p:cNvPr id="76" name="Object 5"/>
          <p:cNvGraphicFramePr>
            <a:graphicFrameLocks noChangeAspect="1"/>
          </p:cNvGraphicFramePr>
          <p:nvPr>
            <p:extLst>
              <p:ext uri="{D42A27DB-BD31-4B8C-83A1-F6EECF244321}">
                <p14:modId xmlns:p14="http://schemas.microsoft.com/office/powerpoint/2010/main" val="3119091276"/>
              </p:ext>
            </p:extLst>
          </p:nvPr>
        </p:nvGraphicFramePr>
        <p:xfrm>
          <a:off x="8017669" y="5048250"/>
          <a:ext cx="573088" cy="411162"/>
        </p:xfrm>
        <a:graphic>
          <a:graphicData uri="http://schemas.openxmlformats.org/presentationml/2006/ole">
            <mc:AlternateContent xmlns:mc="http://schemas.openxmlformats.org/markup-compatibility/2006">
              <mc:Choice xmlns:v="urn:schemas-microsoft-com:vml" Requires="v">
                <p:oleObj spid="_x0000_s1810945" name="Equation" r:id="rId20" imgW="317500" imgH="228600" progId="Equation.DSMT4">
                  <p:embed/>
                </p:oleObj>
              </mc:Choice>
              <mc:Fallback>
                <p:oleObj name="Equation" r:id="rId20" imgW="317500" imgH="228600" progId="Equation.DSMT4">
                  <p:embed/>
                  <p:pic>
                    <p:nvPicPr>
                      <p:cNvPr id="0" name=""/>
                      <p:cNvPicPr>
                        <a:picLocks noChangeAspect="1" noChangeArrowheads="1"/>
                      </p:cNvPicPr>
                      <p:nvPr/>
                    </p:nvPicPr>
                    <p:blipFill>
                      <a:blip r:embed="rId21"/>
                      <a:srcRect/>
                      <a:stretch>
                        <a:fillRect/>
                      </a:stretch>
                    </p:blipFill>
                    <p:spPr bwMode="auto">
                      <a:xfrm>
                        <a:off x="8017669" y="5048250"/>
                        <a:ext cx="573088" cy="4111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7" name="Object 5"/>
          <p:cNvGraphicFramePr>
            <a:graphicFrameLocks noChangeAspect="1"/>
          </p:cNvGraphicFramePr>
          <p:nvPr>
            <p:extLst>
              <p:ext uri="{D42A27DB-BD31-4B8C-83A1-F6EECF244321}">
                <p14:modId xmlns:p14="http://schemas.microsoft.com/office/powerpoint/2010/main" val="4050446821"/>
              </p:ext>
            </p:extLst>
          </p:nvPr>
        </p:nvGraphicFramePr>
        <p:xfrm>
          <a:off x="6162675" y="5875338"/>
          <a:ext cx="2133600" cy="411162"/>
        </p:xfrm>
        <a:graphic>
          <a:graphicData uri="http://schemas.openxmlformats.org/presentationml/2006/ole">
            <mc:AlternateContent xmlns:mc="http://schemas.openxmlformats.org/markup-compatibility/2006">
              <mc:Choice xmlns:v="urn:schemas-microsoft-com:vml" Requires="v">
                <p:oleObj spid="_x0000_s1810946" name="Equation" r:id="rId22" imgW="1181100" imgH="228600" progId="Equation.DSMT4">
                  <p:embed/>
                </p:oleObj>
              </mc:Choice>
              <mc:Fallback>
                <p:oleObj name="Equation" r:id="rId22" imgW="1181100" imgH="228600" progId="Equation.DSMT4">
                  <p:embed/>
                  <p:pic>
                    <p:nvPicPr>
                      <p:cNvPr id="0" name=""/>
                      <p:cNvPicPr>
                        <a:picLocks noChangeAspect="1" noChangeArrowheads="1"/>
                      </p:cNvPicPr>
                      <p:nvPr/>
                    </p:nvPicPr>
                    <p:blipFill>
                      <a:blip r:embed="rId23"/>
                      <a:srcRect/>
                      <a:stretch>
                        <a:fillRect/>
                      </a:stretch>
                    </p:blipFill>
                    <p:spPr bwMode="auto">
                      <a:xfrm>
                        <a:off x="6162675" y="5875338"/>
                        <a:ext cx="2133600" cy="4111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35684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dissolve">
                                      <p:cBhvr>
                                        <p:cTn id="17" dur="500"/>
                                        <p:tgtEl>
                                          <p:spTgt spid="63"/>
                                        </p:tgtEl>
                                      </p:cBhvr>
                                    </p:animEffect>
                                  </p:childTnLst>
                                </p:cTn>
                              </p:par>
                              <p:par>
                                <p:cTn id="18" presetID="9" presetClass="entr" presetSubtype="0"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dissolve">
                                      <p:cBhvr>
                                        <p:cTn id="20" dur="500"/>
                                        <p:tgtEl>
                                          <p:spTgt spid="66"/>
                                        </p:tgtEl>
                                      </p:cBhvr>
                                    </p:animEffect>
                                  </p:childTnLst>
                                </p:cTn>
                              </p:par>
                              <p:par>
                                <p:cTn id="21" presetID="9"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dissolve">
                                      <p:cBhvr>
                                        <p:cTn id="23" dur="500"/>
                                        <p:tgtEl>
                                          <p:spTgt spid="64"/>
                                        </p:tgtEl>
                                      </p:cBhvr>
                                    </p:animEffect>
                                  </p:childTnLst>
                                </p:cTn>
                              </p:par>
                              <p:par>
                                <p:cTn id="24" presetID="9" presetClass="entr" presetSubtype="0" fill="hold"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dissolve">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dissolv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dissolve">
                                      <p:cBhvr>
                                        <p:cTn id="36" dur="500"/>
                                        <p:tgtEl>
                                          <p:spTgt spid="7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dissolve">
                                      <p:cBhvr>
                                        <p:cTn id="39" dur="500"/>
                                        <p:tgtEl>
                                          <p:spTgt spid="7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dissolve">
                                      <p:cBhvr>
                                        <p:cTn id="4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7" grpId="0"/>
      <p:bldP spid="7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88.)</a:t>
            </a:r>
          </a:p>
        </p:txBody>
      </p:sp>
      <p:sp>
        <p:nvSpPr>
          <p:cNvPr id="67" name="Text Box 180"/>
          <p:cNvSpPr txBox="1">
            <a:spLocks/>
          </p:cNvSpPr>
          <p:nvPr/>
        </p:nvSpPr>
        <p:spPr bwMode="auto">
          <a:xfrm>
            <a:off x="292244" y="965974"/>
            <a:ext cx="4927456"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The ball </a:t>
            </a:r>
            <a:r>
              <a:rPr lang="en-US" sz="2000" dirty="0">
                <a:solidFill>
                  <a:schemeClr val="tx1"/>
                </a:solidFill>
                <a:latin typeface="Times New Roman"/>
                <a:cs typeface="Times New Roman"/>
              </a:rPr>
              <a:t>is experiencing both an </a:t>
            </a:r>
            <a:r>
              <a:rPr lang="en-US" sz="2000" i="1" dirty="0">
                <a:solidFill>
                  <a:srgbClr val="0000FF"/>
                </a:solidFill>
                <a:latin typeface="Times New Roman"/>
                <a:cs typeface="Times New Roman"/>
              </a:rPr>
              <a:t>acceleration</a:t>
            </a:r>
            <a:r>
              <a:rPr lang="en-US" sz="2000" dirty="0">
                <a:solidFill>
                  <a:schemeClr val="tx1"/>
                </a:solidFill>
                <a:latin typeface="Times New Roman"/>
                <a:cs typeface="Times New Roman"/>
              </a:rPr>
              <a:t> of its </a:t>
            </a:r>
            <a:r>
              <a:rPr lang="en-US" sz="2000" i="1" dirty="0">
                <a:solidFill>
                  <a:srgbClr val="008000"/>
                </a:solidFill>
                <a:latin typeface="Times New Roman"/>
                <a:cs typeface="Times New Roman"/>
              </a:rPr>
              <a:t>center of mass </a:t>
            </a:r>
            <a:r>
              <a:rPr lang="en-US" sz="2000" dirty="0">
                <a:solidFill>
                  <a:schemeClr val="tx1"/>
                </a:solidFill>
                <a:latin typeface="Times New Roman"/>
                <a:cs typeface="Times New Roman"/>
              </a:rPr>
              <a:t>AND and </a:t>
            </a:r>
            <a:r>
              <a:rPr lang="en-US" sz="2000" i="1" dirty="0">
                <a:solidFill>
                  <a:srgbClr val="0000FF"/>
                </a:solidFill>
                <a:latin typeface="Times New Roman"/>
                <a:cs typeface="Times New Roman"/>
              </a:rPr>
              <a:t>angular acceleration </a:t>
            </a:r>
            <a:r>
              <a:rPr lang="en-US" sz="2000" dirty="0">
                <a:solidFill>
                  <a:srgbClr val="0000FF"/>
                </a:solidFill>
                <a:latin typeface="Times New Roman"/>
                <a:cs typeface="Times New Roman"/>
              </a:rPr>
              <a:t>about</a:t>
            </a:r>
            <a:r>
              <a:rPr lang="en-US" sz="2000" dirty="0">
                <a:solidFill>
                  <a:schemeClr val="tx1"/>
                </a:solidFill>
                <a:latin typeface="Times New Roman"/>
                <a:cs typeface="Times New Roman"/>
              </a:rPr>
              <a:t> it’s </a:t>
            </a:r>
            <a:r>
              <a:rPr lang="en-US" sz="2000" i="1" dirty="0">
                <a:solidFill>
                  <a:srgbClr val="008000"/>
                </a:solidFill>
                <a:latin typeface="Times New Roman"/>
                <a:cs typeface="Times New Roman"/>
              </a:rPr>
              <a:t>center of mass</a:t>
            </a:r>
            <a:r>
              <a:rPr lang="en-US" sz="2000" dirty="0">
                <a:solidFill>
                  <a:schemeClr val="tx1"/>
                </a:solidFill>
                <a:latin typeface="Times New Roman"/>
                <a:cs typeface="Times New Roman"/>
              </a:rPr>
              <a:t>.  Noting that friction is </a:t>
            </a:r>
            <a:r>
              <a:rPr lang="en-US" sz="2000" i="1" dirty="0">
                <a:solidFill>
                  <a:schemeClr val="tx1"/>
                </a:solidFill>
                <a:latin typeface="Times New Roman"/>
                <a:cs typeface="Times New Roman"/>
              </a:rPr>
              <a:t>up </a:t>
            </a:r>
            <a:r>
              <a:rPr lang="en-US" sz="2000" dirty="0">
                <a:solidFill>
                  <a:schemeClr val="tx1"/>
                </a:solidFill>
                <a:latin typeface="Times New Roman"/>
                <a:cs typeface="Times New Roman"/>
              </a:rPr>
              <a:t>the incline (if the ball broke</a:t>
            </a:r>
            <a:endParaRPr lang="en-US" sz="1600" dirty="0">
              <a:latin typeface="Times New Roman"/>
              <a:cs typeface="Times New Roman"/>
            </a:endParaRPr>
          </a:p>
        </p:txBody>
      </p:sp>
      <p:graphicFrame>
        <p:nvGraphicFramePr>
          <p:cNvPr id="47" name="Object 2"/>
          <p:cNvGraphicFramePr>
            <a:graphicFrameLocks noChangeAspect="1"/>
          </p:cNvGraphicFramePr>
          <p:nvPr>
            <p:extLst>
              <p:ext uri="{D42A27DB-BD31-4B8C-83A1-F6EECF244321}">
                <p14:modId xmlns:p14="http://schemas.microsoft.com/office/powerpoint/2010/main" val="665509110"/>
              </p:ext>
            </p:extLst>
          </p:nvPr>
        </p:nvGraphicFramePr>
        <p:xfrm>
          <a:off x="3671888" y="4192588"/>
          <a:ext cx="4264025" cy="1247775"/>
        </p:xfrm>
        <a:graphic>
          <a:graphicData uri="http://schemas.openxmlformats.org/presentationml/2006/ole">
            <mc:AlternateContent xmlns:mc="http://schemas.openxmlformats.org/markup-compatibility/2006">
              <mc:Choice xmlns:v="urn:schemas-microsoft-com:vml" Requires="v">
                <p:oleObj spid="_x0000_s1835617" name="Equation" r:id="rId4" imgW="2463800" imgH="711200" progId="Equation.DSMT4">
                  <p:embed/>
                </p:oleObj>
              </mc:Choice>
              <mc:Fallback>
                <p:oleObj name="Equation" r:id="rId4" imgW="2463800" imgH="711200" progId="Equation.DSMT4">
                  <p:embed/>
                  <p:pic>
                    <p:nvPicPr>
                      <p:cNvPr id="0" name=""/>
                      <p:cNvPicPr>
                        <a:picLocks noChangeAspect="1" noChangeArrowheads="1"/>
                      </p:cNvPicPr>
                      <p:nvPr/>
                    </p:nvPicPr>
                    <p:blipFill>
                      <a:blip r:embed="rId5"/>
                      <a:srcRect/>
                      <a:stretch>
                        <a:fillRect/>
                      </a:stretch>
                    </p:blipFill>
                    <p:spPr bwMode="auto">
                      <a:xfrm>
                        <a:off x="3671888" y="4192588"/>
                        <a:ext cx="4264025" cy="1247775"/>
                      </a:xfrm>
                      <a:prstGeom prst="rect">
                        <a:avLst/>
                      </a:prstGeom>
                      <a:noFill/>
                      <a:ln>
                        <a:noFill/>
                      </a:ln>
                      <a:effectLst/>
                    </p:spPr>
                  </p:pic>
                </p:oleObj>
              </mc:Fallback>
            </mc:AlternateContent>
          </a:graphicData>
        </a:graphic>
      </p:graphicFrame>
      <p:sp>
        <p:nvSpPr>
          <p:cNvPr id="50" name="Text Box 180"/>
          <p:cNvSpPr txBox="1">
            <a:spLocks/>
          </p:cNvSpPr>
          <p:nvPr/>
        </p:nvSpPr>
        <p:spPr bwMode="auto">
          <a:xfrm>
            <a:off x="170159" y="3060966"/>
            <a:ext cx="8826821"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For ball’s translational motion </a:t>
            </a:r>
            <a:r>
              <a:rPr lang="en-US" sz="2000" dirty="0">
                <a:solidFill>
                  <a:schemeClr val="tx1"/>
                </a:solidFill>
                <a:latin typeface="Times New Roman"/>
                <a:cs typeface="Times New Roman"/>
              </a:rPr>
              <a:t>(assuming </a:t>
            </a:r>
            <a:r>
              <a:rPr lang="en-US" sz="2000" dirty="0">
                <a:solidFill>
                  <a:srgbClr val="0000FF"/>
                </a:solidFill>
                <a:latin typeface="Times New Roman"/>
                <a:cs typeface="Times New Roman"/>
              </a:rPr>
              <a:t>acceleration </a:t>
            </a:r>
            <a:r>
              <a:rPr lang="en-US" sz="2000" i="1" dirty="0">
                <a:solidFill>
                  <a:srgbClr val="FF0000"/>
                </a:solidFill>
                <a:latin typeface="Times New Roman"/>
                <a:cs typeface="Times New Roman"/>
              </a:rPr>
              <a:t>upward</a:t>
            </a:r>
            <a:r>
              <a:rPr lang="en-US" sz="2000" dirty="0">
                <a:solidFill>
                  <a:schemeClr val="tx1"/>
                </a:solidFill>
                <a:latin typeface="Times New Roman"/>
                <a:cs typeface="Times New Roman"/>
              </a:rPr>
              <a:t>) with components:</a:t>
            </a:r>
            <a:endParaRPr lang="en-US" sz="1600" dirty="0">
              <a:latin typeface="Times New Roman"/>
              <a:cs typeface="Times New Roman"/>
            </a:endParaRPr>
          </a:p>
        </p:txBody>
      </p:sp>
      <p:graphicFrame>
        <p:nvGraphicFramePr>
          <p:cNvPr id="41" name="Object 2"/>
          <p:cNvGraphicFramePr>
            <a:graphicFrameLocks noChangeAspect="1"/>
          </p:cNvGraphicFramePr>
          <p:nvPr>
            <p:extLst>
              <p:ext uri="{D42A27DB-BD31-4B8C-83A1-F6EECF244321}">
                <p14:modId xmlns:p14="http://schemas.microsoft.com/office/powerpoint/2010/main" val="1185405298"/>
              </p:ext>
            </p:extLst>
          </p:nvPr>
        </p:nvGraphicFramePr>
        <p:xfrm>
          <a:off x="236538" y="141288"/>
          <a:ext cx="6280150" cy="684212"/>
        </p:xfrm>
        <a:graphic>
          <a:graphicData uri="http://schemas.openxmlformats.org/presentationml/2006/ole">
            <mc:AlternateContent xmlns:mc="http://schemas.openxmlformats.org/markup-compatibility/2006">
              <mc:Choice xmlns:v="urn:schemas-microsoft-com:vml" Requires="v">
                <p:oleObj spid="_x0000_s1835618" name="Equation" r:id="rId6" imgW="3619500" imgH="393700" progId="Equation.DSMT4">
                  <p:embed/>
                </p:oleObj>
              </mc:Choice>
              <mc:Fallback>
                <p:oleObj name="Equation" r:id="rId6" imgW="3619500" imgH="393700" progId="Equation.DSMT4">
                  <p:embed/>
                  <p:pic>
                    <p:nvPicPr>
                      <p:cNvPr id="0" name=""/>
                      <p:cNvPicPr>
                        <a:picLocks noChangeAspect="1" noChangeArrowheads="1"/>
                      </p:cNvPicPr>
                      <p:nvPr/>
                    </p:nvPicPr>
                    <p:blipFill>
                      <a:blip r:embed="rId7"/>
                      <a:srcRect/>
                      <a:stretch>
                        <a:fillRect/>
                      </a:stretch>
                    </p:blipFill>
                    <p:spPr bwMode="auto">
                      <a:xfrm>
                        <a:off x="236538" y="141288"/>
                        <a:ext cx="6280150" cy="684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4" name="Line 44"/>
          <p:cNvSpPr>
            <a:spLocks noChangeShapeType="1"/>
          </p:cNvSpPr>
          <p:nvPr/>
        </p:nvSpPr>
        <p:spPr bwMode="auto">
          <a:xfrm flipV="1">
            <a:off x="1561149" y="4003709"/>
            <a:ext cx="752597" cy="282246"/>
          </a:xfrm>
          <a:prstGeom prst="line">
            <a:avLst/>
          </a:prstGeom>
          <a:noFill/>
          <a:ln w="254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Oval 34"/>
          <p:cNvSpPr>
            <a:spLocks/>
          </p:cNvSpPr>
          <p:nvPr/>
        </p:nvSpPr>
        <p:spPr bwMode="auto">
          <a:xfrm>
            <a:off x="1329882" y="4191873"/>
            <a:ext cx="889789" cy="889859"/>
          </a:xfrm>
          <a:prstGeom prst="ellipse">
            <a:avLst/>
          </a:prstGeom>
          <a:solidFill>
            <a:srgbClr val="3366FF"/>
          </a:solidFill>
          <a:ln w="25400">
            <a:solidFill>
              <a:srgbClr val="000000"/>
            </a:solidFill>
            <a:round/>
            <a:headEnd/>
            <a:tailEnd/>
          </a:ln>
        </p:spPr>
        <p:txBody>
          <a:bodyPr wrap="none" anchor="ctr"/>
          <a:lstStyle/>
          <a:p>
            <a:endParaRPr lang="en-US"/>
          </a:p>
        </p:txBody>
      </p:sp>
      <p:graphicFrame>
        <p:nvGraphicFramePr>
          <p:cNvPr id="48" name="Object 4"/>
          <p:cNvGraphicFramePr>
            <a:graphicFrameLocks noChangeAspect="1"/>
          </p:cNvGraphicFramePr>
          <p:nvPr>
            <p:extLst>
              <p:ext uri="{D42A27DB-BD31-4B8C-83A1-F6EECF244321}">
                <p14:modId xmlns:p14="http://schemas.microsoft.com/office/powerpoint/2010/main" val="1403842434"/>
              </p:ext>
            </p:extLst>
          </p:nvPr>
        </p:nvGraphicFramePr>
        <p:xfrm>
          <a:off x="2135945" y="5226776"/>
          <a:ext cx="282224" cy="262646"/>
        </p:xfrm>
        <a:graphic>
          <a:graphicData uri="http://schemas.openxmlformats.org/presentationml/2006/ole">
            <mc:AlternateContent xmlns:mc="http://schemas.openxmlformats.org/markup-compatibility/2006">
              <mc:Choice xmlns:v="urn:schemas-microsoft-com:vml" Requires="v">
                <p:oleObj spid="_x0000_s1835619" name="Equation" r:id="rId8" imgW="165100" imgH="152400" progId="Equation.DSMT4">
                  <p:embed/>
                </p:oleObj>
              </mc:Choice>
              <mc:Fallback>
                <p:oleObj name="Equation" r:id="rId8" imgW="165100" imgH="1524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5945" y="5226776"/>
                        <a:ext cx="282224" cy="2626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9" name="Line 39"/>
          <p:cNvSpPr>
            <a:spLocks noChangeShapeType="1"/>
          </p:cNvSpPr>
          <p:nvPr/>
        </p:nvSpPr>
        <p:spPr bwMode="auto">
          <a:xfrm flipH="1" flipV="1">
            <a:off x="1934629" y="5051311"/>
            <a:ext cx="251178" cy="695576"/>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40"/>
          <p:cNvSpPr>
            <a:spLocks noChangeShapeType="1"/>
          </p:cNvSpPr>
          <p:nvPr/>
        </p:nvSpPr>
        <p:spPr bwMode="auto">
          <a:xfrm flipH="1">
            <a:off x="1780656" y="4662284"/>
            <a:ext cx="0" cy="940820"/>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2" name="Object 5"/>
          <p:cNvGraphicFramePr>
            <a:graphicFrameLocks noChangeAspect="1"/>
          </p:cNvGraphicFramePr>
          <p:nvPr>
            <p:extLst>
              <p:ext uri="{D42A27DB-BD31-4B8C-83A1-F6EECF244321}">
                <p14:modId xmlns:p14="http://schemas.microsoft.com/office/powerpoint/2010/main" val="376535097"/>
              </p:ext>
            </p:extLst>
          </p:nvPr>
        </p:nvGraphicFramePr>
        <p:xfrm>
          <a:off x="1282845" y="5193501"/>
          <a:ext cx="497811" cy="350847"/>
        </p:xfrm>
        <a:graphic>
          <a:graphicData uri="http://schemas.openxmlformats.org/presentationml/2006/ole">
            <mc:AlternateContent xmlns:mc="http://schemas.openxmlformats.org/markup-compatibility/2006">
              <mc:Choice xmlns:v="urn:schemas-microsoft-com:vml" Requires="v">
                <p:oleObj spid="_x0000_s1835620" name="Equation" r:id="rId10" imgW="292100" imgH="203200" progId="Equation.DSMT4">
                  <p:embed/>
                </p:oleObj>
              </mc:Choice>
              <mc:Fallback>
                <p:oleObj name="Equation" r:id="rId10" imgW="292100" imgH="203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2845" y="5193501"/>
                        <a:ext cx="497811" cy="3508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3" name="Object 6"/>
          <p:cNvGraphicFramePr>
            <a:graphicFrameLocks noChangeAspect="1"/>
          </p:cNvGraphicFramePr>
          <p:nvPr>
            <p:extLst>
              <p:ext uri="{D42A27DB-BD31-4B8C-83A1-F6EECF244321}">
                <p14:modId xmlns:p14="http://schemas.microsoft.com/office/powerpoint/2010/main" val="3869558380"/>
              </p:ext>
            </p:extLst>
          </p:nvPr>
        </p:nvGraphicFramePr>
        <p:xfrm>
          <a:off x="2337264" y="3937068"/>
          <a:ext cx="258705" cy="348888"/>
        </p:xfrm>
        <a:graphic>
          <a:graphicData uri="http://schemas.openxmlformats.org/presentationml/2006/ole">
            <mc:AlternateContent xmlns:mc="http://schemas.openxmlformats.org/markup-compatibility/2006">
              <mc:Choice xmlns:v="urn:schemas-microsoft-com:vml" Requires="v">
                <p:oleObj spid="_x0000_s1835621" name="Equation" r:id="rId12" imgW="152400" imgH="203200" progId="Equation.DSMT4">
                  <p:embed/>
                </p:oleObj>
              </mc:Choice>
              <mc:Fallback>
                <p:oleObj name="Equation" r:id="rId12" imgW="152400" imgH="203200" progId="Equation.DSMT4">
                  <p:embed/>
                  <p:pic>
                    <p:nvPicPr>
                      <p:cNvPr id="0" name=""/>
                      <p:cNvPicPr>
                        <a:picLocks noChangeAspect="1" noChangeArrowheads="1"/>
                      </p:cNvPicPr>
                      <p:nvPr/>
                    </p:nvPicPr>
                    <p:blipFill>
                      <a:blip r:embed="rId13"/>
                      <a:srcRect/>
                      <a:stretch>
                        <a:fillRect/>
                      </a:stretch>
                    </p:blipFill>
                    <p:spPr bwMode="auto">
                      <a:xfrm>
                        <a:off x="2337264" y="3937068"/>
                        <a:ext cx="258705" cy="348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 name="Line 44"/>
          <p:cNvSpPr>
            <a:spLocks noChangeShapeType="1"/>
          </p:cNvSpPr>
          <p:nvPr/>
        </p:nvSpPr>
        <p:spPr bwMode="auto">
          <a:xfrm flipV="1">
            <a:off x="1937447" y="4769065"/>
            <a:ext cx="752597" cy="282246"/>
          </a:xfrm>
          <a:prstGeom prst="line">
            <a:avLst/>
          </a:prstGeom>
          <a:noFill/>
          <a:ln w="254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5" name="Object 7"/>
          <p:cNvGraphicFramePr>
            <a:graphicFrameLocks noChangeAspect="1"/>
          </p:cNvGraphicFramePr>
          <p:nvPr>
            <p:extLst>
              <p:ext uri="{D42A27DB-BD31-4B8C-83A1-F6EECF244321}">
                <p14:modId xmlns:p14="http://schemas.microsoft.com/office/powerpoint/2010/main" val="3161407079"/>
              </p:ext>
            </p:extLst>
          </p:nvPr>
        </p:nvGraphicFramePr>
        <p:xfrm>
          <a:off x="2690043" y="4756366"/>
          <a:ext cx="174431" cy="284207"/>
        </p:xfrm>
        <a:graphic>
          <a:graphicData uri="http://schemas.openxmlformats.org/presentationml/2006/ole">
            <mc:AlternateContent xmlns:mc="http://schemas.openxmlformats.org/markup-compatibility/2006">
              <mc:Choice xmlns:v="urn:schemas-microsoft-com:vml" Requires="v">
                <p:oleObj spid="_x0000_s1835622" name="Equation" r:id="rId14" imgW="101600" imgH="165100" progId="Equation.DSMT4">
                  <p:embed/>
                </p:oleObj>
              </mc:Choice>
              <mc:Fallback>
                <p:oleObj name="Equation" r:id="rId14" imgW="101600" imgH="165100" progId="Equation.DSMT4">
                  <p:embed/>
                  <p:pic>
                    <p:nvPicPr>
                      <p:cNvPr id="0" name=""/>
                      <p:cNvPicPr>
                        <a:picLocks noChangeAspect="1" noChangeArrowheads="1"/>
                      </p:cNvPicPr>
                      <p:nvPr/>
                    </p:nvPicPr>
                    <p:blipFill>
                      <a:blip r:embed="rId15"/>
                      <a:srcRect/>
                      <a:stretch>
                        <a:fillRect/>
                      </a:stretch>
                    </p:blipFill>
                    <p:spPr bwMode="auto">
                      <a:xfrm>
                        <a:off x="2690043" y="4756366"/>
                        <a:ext cx="174431" cy="2842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56" name="Group 30"/>
          <p:cNvGrpSpPr>
            <a:grpSpLocks/>
          </p:cNvGrpSpPr>
          <p:nvPr/>
        </p:nvGrpSpPr>
        <p:grpSpPr bwMode="auto">
          <a:xfrm>
            <a:off x="5507038" y="457200"/>
            <a:ext cx="3251200" cy="1620838"/>
            <a:chOff x="6781800" y="304800"/>
            <a:chExt cx="3251200" cy="1620838"/>
          </a:xfrm>
        </p:grpSpPr>
        <p:sp>
          <p:nvSpPr>
            <p:cNvPr id="57" name="Rectangle 9"/>
            <p:cNvSpPr>
              <a:spLocks/>
            </p:cNvSpPr>
            <p:nvPr/>
          </p:nvSpPr>
          <p:spPr bwMode="auto">
            <a:xfrm rot="-1223060">
              <a:off x="6791325" y="1392238"/>
              <a:ext cx="2370138" cy="112712"/>
            </a:xfrm>
            <a:prstGeom prst="rect">
              <a:avLst/>
            </a:prstGeom>
            <a:solidFill>
              <a:srgbClr val="20FF38"/>
            </a:solidFill>
            <a:ln w="25400">
              <a:solidFill>
                <a:srgbClr val="000000"/>
              </a:solidFill>
              <a:miter lim="800000"/>
              <a:headEnd/>
              <a:tailEnd/>
            </a:ln>
          </p:spPr>
          <p:txBody>
            <a:bodyPr wrap="none" anchor="ctr"/>
            <a:lstStyle/>
            <a:p>
              <a:endParaRPr lang="en-US"/>
            </a:p>
          </p:txBody>
        </p:sp>
        <p:graphicFrame>
          <p:nvGraphicFramePr>
            <p:cNvPr id="58" name="Object 3"/>
            <p:cNvGraphicFramePr>
              <a:graphicFrameLocks noChangeAspect="1"/>
            </p:cNvGraphicFramePr>
            <p:nvPr/>
          </p:nvGraphicFramePr>
          <p:xfrm>
            <a:off x="7515225" y="1600200"/>
            <a:ext cx="231775" cy="325438"/>
          </p:xfrm>
          <a:graphic>
            <a:graphicData uri="http://schemas.openxmlformats.org/presentationml/2006/ole">
              <mc:AlternateContent xmlns:mc="http://schemas.openxmlformats.org/markup-compatibility/2006">
                <mc:Choice xmlns:v="urn:schemas-microsoft-com:vml" Requires="v">
                  <p:oleObj spid="_x0000_s1835623" name="Equation" r:id="rId16" imgW="127000" imgH="177800" progId="Equation.DSMT4">
                    <p:embed/>
                  </p:oleObj>
                </mc:Choice>
                <mc:Fallback>
                  <p:oleObj name="Equation" r:id="rId16" imgW="127000" imgH="1778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15225" y="1600200"/>
                          <a:ext cx="231775" cy="32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9" name="Arc 11"/>
            <p:cNvSpPr>
              <a:spLocks/>
            </p:cNvSpPr>
            <p:nvPr/>
          </p:nvSpPr>
          <p:spPr bwMode="auto">
            <a:xfrm>
              <a:off x="7402513" y="1735138"/>
              <a:ext cx="112712" cy="163512"/>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5" name="Oval 12"/>
            <p:cNvSpPr>
              <a:spLocks/>
            </p:cNvSpPr>
            <p:nvPr/>
          </p:nvSpPr>
          <p:spPr bwMode="auto">
            <a:xfrm>
              <a:off x="9039225" y="381000"/>
              <a:ext cx="677863" cy="677863"/>
            </a:xfrm>
            <a:prstGeom prst="ellipse">
              <a:avLst/>
            </a:prstGeom>
            <a:solidFill>
              <a:srgbClr val="FF151E"/>
            </a:solidFill>
            <a:ln w="25400">
              <a:solidFill>
                <a:srgbClr val="000000"/>
              </a:solidFill>
              <a:round/>
              <a:headEnd/>
              <a:tailEnd/>
            </a:ln>
          </p:spPr>
          <p:txBody>
            <a:bodyPr wrap="none" anchor="ctr"/>
            <a:lstStyle/>
            <a:p>
              <a:endParaRPr lang="en-US"/>
            </a:p>
          </p:txBody>
        </p:sp>
        <p:sp>
          <p:nvSpPr>
            <p:cNvPr id="86" name="Line 13"/>
            <p:cNvSpPr>
              <a:spLocks noChangeShapeType="1"/>
            </p:cNvSpPr>
            <p:nvPr/>
          </p:nvSpPr>
          <p:spPr bwMode="auto">
            <a:xfrm>
              <a:off x="6781800" y="1905000"/>
              <a:ext cx="265271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Rectangle 14"/>
            <p:cNvSpPr>
              <a:spLocks/>
            </p:cNvSpPr>
            <p:nvPr/>
          </p:nvSpPr>
          <p:spPr bwMode="auto">
            <a:xfrm>
              <a:off x="9096375" y="1114425"/>
              <a:ext cx="55563" cy="790575"/>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88" name="Line 16"/>
            <p:cNvSpPr>
              <a:spLocks noChangeShapeType="1"/>
            </p:cNvSpPr>
            <p:nvPr/>
          </p:nvSpPr>
          <p:spPr bwMode="auto">
            <a:xfrm>
              <a:off x="9717088" y="776288"/>
              <a:ext cx="0" cy="4508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89" name="Object 4"/>
            <p:cNvGraphicFramePr>
              <a:graphicFrameLocks noChangeAspect="1"/>
            </p:cNvGraphicFramePr>
            <p:nvPr/>
          </p:nvGraphicFramePr>
          <p:xfrm>
            <a:off x="9271000" y="1284288"/>
            <a:ext cx="368300" cy="327025"/>
          </p:xfrm>
          <a:graphic>
            <a:graphicData uri="http://schemas.openxmlformats.org/presentationml/2006/ole">
              <mc:AlternateContent xmlns:mc="http://schemas.openxmlformats.org/markup-compatibility/2006">
                <mc:Choice xmlns:v="urn:schemas-microsoft-com:vml" Requires="v">
                  <p:oleObj spid="_x0000_s1835624" name="Equation" r:id="rId18" imgW="228600" imgH="203200" progId="Equation.DSMT4">
                    <p:embed/>
                  </p:oleObj>
                </mc:Choice>
                <mc:Fallback>
                  <p:oleObj name="Equation" r:id="rId18" imgW="228600" imgH="2032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71000" y="1284288"/>
                          <a:ext cx="368300" cy="32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0" name="Rectangle 18"/>
            <p:cNvSpPr>
              <a:spLocks/>
            </p:cNvSpPr>
            <p:nvPr/>
          </p:nvSpPr>
          <p:spPr bwMode="auto">
            <a:xfrm>
              <a:off x="9604375" y="1227138"/>
              <a:ext cx="225425" cy="227012"/>
            </a:xfrm>
            <a:prstGeom prst="rect">
              <a:avLst/>
            </a:prstGeom>
            <a:solidFill>
              <a:srgbClr val="FC36E6"/>
            </a:solidFill>
            <a:ln w="25400">
              <a:solidFill>
                <a:srgbClr val="000000"/>
              </a:solidFill>
              <a:miter lim="800000"/>
              <a:headEnd/>
              <a:tailEnd/>
            </a:ln>
          </p:spPr>
          <p:txBody>
            <a:bodyPr wrap="none" anchor="ctr"/>
            <a:lstStyle/>
            <a:p>
              <a:endParaRPr lang="en-US"/>
            </a:p>
          </p:txBody>
        </p:sp>
        <p:sp>
          <p:nvSpPr>
            <p:cNvPr id="91" name="Line 20"/>
            <p:cNvSpPr>
              <a:spLocks noChangeShapeType="1"/>
            </p:cNvSpPr>
            <p:nvPr/>
          </p:nvSpPr>
          <p:spPr bwMode="auto">
            <a:xfrm flipH="1">
              <a:off x="8051800" y="381000"/>
              <a:ext cx="127000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92" name="Object 5"/>
            <p:cNvGraphicFramePr>
              <a:graphicFrameLocks noChangeAspect="1"/>
            </p:cNvGraphicFramePr>
            <p:nvPr>
              <p:extLst>
                <p:ext uri="{D42A27DB-BD31-4B8C-83A1-F6EECF244321}">
                  <p14:modId xmlns:p14="http://schemas.microsoft.com/office/powerpoint/2010/main" val="2807731923"/>
                </p:ext>
              </p:extLst>
            </p:nvPr>
          </p:nvGraphicFramePr>
          <p:xfrm>
            <a:off x="7518400" y="609600"/>
            <a:ext cx="349250" cy="350838"/>
          </p:xfrm>
          <a:graphic>
            <a:graphicData uri="http://schemas.openxmlformats.org/presentationml/2006/ole">
              <mc:AlternateContent xmlns:mc="http://schemas.openxmlformats.org/markup-compatibility/2006">
                <mc:Choice xmlns:v="urn:schemas-microsoft-com:vml" Requires="v">
                  <p:oleObj spid="_x0000_s1835625" name="Equation" r:id="rId20" imgW="203200" imgH="203200" progId="Equation.DSMT4">
                    <p:embed/>
                  </p:oleObj>
                </mc:Choice>
                <mc:Fallback>
                  <p:oleObj name="Equation" r:id="rId20" imgW="203200" imgH="203200" progId="Equation.DSMT4">
                    <p:embed/>
                    <p:pic>
                      <p:nvPicPr>
                        <p:cNvPr id="0" name=""/>
                        <p:cNvPicPr>
                          <a:picLocks noChangeAspect="1" noChangeArrowheads="1"/>
                        </p:cNvPicPr>
                        <p:nvPr/>
                      </p:nvPicPr>
                      <p:blipFill>
                        <a:blip r:embed="rId21"/>
                        <a:srcRect/>
                        <a:stretch>
                          <a:fillRect/>
                        </a:stretch>
                      </p:blipFill>
                      <p:spPr bwMode="auto">
                        <a:xfrm>
                          <a:off x="7518400" y="609600"/>
                          <a:ext cx="349250"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3" name="Freeform 22"/>
            <p:cNvSpPr>
              <a:spLocks/>
            </p:cNvSpPr>
            <p:nvPr/>
          </p:nvSpPr>
          <p:spPr bwMode="auto">
            <a:xfrm>
              <a:off x="8926513" y="606425"/>
              <a:ext cx="565150" cy="565150"/>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94" name="AutoShape 23"/>
            <p:cNvSpPr>
              <a:spLocks/>
            </p:cNvSpPr>
            <p:nvPr/>
          </p:nvSpPr>
          <p:spPr bwMode="auto">
            <a:xfrm>
              <a:off x="9321800" y="663575"/>
              <a:ext cx="112713" cy="1127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aphicFrame>
          <p:nvGraphicFramePr>
            <p:cNvPr id="95" name="Object 6"/>
            <p:cNvGraphicFramePr>
              <a:graphicFrameLocks noChangeAspect="1"/>
            </p:cNvGraphicFramePr>
            <p:nvPr/>
          </p:nvGraphicFramePr>
          <p:xfrm>
            <a:off x="9652000" y="304800"/>
            <a:ext cx="381000" cy="381000"/>
          </p:xfrm>
          <a:graphic>
            <a:graphicData uri="http://schemas.openxmlformats.org/presentationml/2006/ole">
              <mc:AlternateContent xmlns:mc="http://schemas.openxmlformats.org/markup-compatibility/2006">
                <mc:Choice xmlns:v="urn:schemas-microsoft-com:vml" Requires="v">
                  <p:oleObj spid="_x0000_s1835626" name="Equation" r:id="rId22" imgW="228600" imgH="228600" progId="Equation.DSMT4">
                    <p:embed/>
                  </p:oleObj>
                </mc:Choice>
                <mc:Fallback>
                  <p:oleObj name="Equation" r:id="rId22" imgW="228600" imgH="2286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652000" y="304800"/>
                          <a:ext cx="3810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6" name="Oval 28"/>
            <p:cNvSpPr>
              <a:spLocks noChangeArrowheads="1"/>
            </p:cNvSpPr>
            <p:nvPr/>
          </p:nvSpPr>
          <p:spPr bwMode="auto">
            <a:xfrm>
              <a:off x="7899400" y="762000"/>
              <a:ext cx="533400" cy="533400"/>
            </a:xfrm>
            <a:prstGeom prst="ellipse">
              <a:avLst/>
            </a:prstGeom>
            <a:solidFill>
              <a:srgbClr val="3366FF"/>
            </a:solidFill>
            <a:ln w="25400">
              <a:solidFill>
                <a:srgbClr val="000000"/>
              </a:solidFill>
              <a:round/>
              <a:headEnd/>
              <a:tailEnd/>
            </a:ln>
          </p:spPr>
          <p:txBody>
            <a:bodyPr/>
            <a:lstStyle/>
            <a:p>
              <a:endParaRPr lang="en-US"/>
            </a:p>
          </p:txBody>
        </p:sp>
      </p:grpSp>
      <p:sp>
        <p:nvSpPr>
          <p:cNvPr id="108" name="Line 6"/>
          <p:cNvSpPr>
            <a:spLocks noChangeShapeType="1"/>
          </p:cNvSpPr>
          <p:nvPr/>
        </p:nvSpPr>
        <p:spPr bwMode="auto">
          <a:xfrm flipV="1">
            <a:off x="723901" y="4285955"/>
            <a:ext cx="2140574" cy="754618"/>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114" name="Object 3"/>
          <p:cNvGraphicFramePr>
            <a:graphicFrameLocks noChangeAspect="1"/>
          </p:cNvGraphicFramePr>
          <p:nvPr>
            <p:extLst>
              <p:ext uri="{D42A27DB-BD31-4B8C-83A1-F6EECF244321}">
                <p14:modId xmlns:p14="http://schemas.microsoft.com/office/powerpoint/2010/main" val="2093780619"/>
              </p:ext>
            </p:extLst>
          </p:nvPr>
        </p:nvGraphicFramePr>
        <p:xfrm>
          <a:off x="1199501" y="3656101"/>
          <a:ext cx="166687" cy="215989"/>
        </p:xfrm>
        <a:graphic>
          <a:graphicData uri="http://schemas.openxmlformats.org/presentationml/2006/ole">
            <mc:AlternateContent xmlns:mc="http://schemas.openxmlformats.org/markup-compatibility/2006">
              <mc:Choice xmlns:v="urn:schemas-microsoft-com:vml" Requires="v">
                <p:oleObj spid="_x0000_s1835627" name="Equation" r:id="rId24" imgW="127000" imgH="165100" progId="Equation.DSMT4">
                  <p:embed/>
                </p:oleObj>
              </mc:Choice>
              <mc:Fallback>
                <p:oleObj name="Equation" r:id="rId24" imgW="127000" imgH="165100" progId="Equation.DSMT4">
                  <p:embed/>
                  <p:pic>
                    <p:nvPicPr>
                      <p:cNvPr id="0" name=""/>
                      <p:cNvPicPr>
                        <a:picLocks noChangeAspect="1" noChangeArrowheads="1"/>
                      </p:cNvPicPr>
                      <p:nvPr/>
                    </p:nvPicPr>
                    <p:blipFill>
                      <a:blip r:embed="rId25"/>
                      <a:srcRect/>
                      <a:stretch>
                        <a:fillRect/>
                      </a:stretch>
                    </p:blipFill>
                    <p:spPr bwMode="auto">
                      <a:xfrm>
                        <a:off x="1199501" y="3656101"/>
                        <a:ext cx="166687" cy="215989"/>
                      </a:xfrm>
                      <a:prstGeom prst="rect">
                        <a:avLst/>
                      </a:prstGeom>
                      <a:noFill/>
                      <a:ln>
                        <a:noFill/>
                      </a:ln>
                      <a:effectLst/>
                    </p:spPr>
                  </p:pic>
                </p:oleObj>
              </mc:Fallback>
            </mc:AlternateContent>
          </a:graphicData>
        </a:graphic>
      </p:graphicFrame>
      <p:graphicFrame>
        <p:nvGraphicFramePr>
          <p:cNvPr id="115" name="Object 3"/>
          <p:cNvGraphicFramePr>
            <a:graphicFrameLocks noChangeAspect="1"/>
          </p:cNvGraphicFramePr>
          <p:nvPr>
            <p:extLst>
              <p:ext uri="{D42A27DB-BD31-4B8C-83A1-F6EECF244321}">
                <p14:modId xmlns:p14="http://schemas.microsoft.com/office/powerpoint/2010/main" val="2745270119"/>
              </p:ext>
            </p:extLst>
          </p:nvPr>
        </p:nvGraphicFramePr>
        <p:xfrm>
          <a:off x="2781130" y="4316334"/>
          <a:ext cx="166688" cy="166687"/>
        </p:xfrm>
        <a:graphic>
          <a:graphicData uri="http://schemas.openxmlformats.org/presentationml/2006/ole">
            <mc:AlternateContent xmlns:mc="http://schemas.openxmlformats.org/markup-compatibility/2006">
              <mc:Choice xmlns:v="urn:schemas-microsoft-com:vml" Requires="v">
                <p:oleObj spid="_x0000_s1835628" name="Equation" r:id="rId26" imgW="127000" imgH="127000" progId="Equation.DSMT4">
                  <p:embed/>
                </p:oleObj>
              </mc:Choice>
              <mc:Fallback>
                <p:oleObj name="Equation" r:id="rId26" imgW="127000" imgH="127000" progId="Equation.DSMT4">
                  <p:embed/>
                  <p:pic>
                    <p:nvPicPr>
                      <p:cNvPr id="0" name=""/>
                      <p:cNvPicPr>
                        <a:picLocks noChangeAspect="1" noChangeArrowheads="1"/>
                      </p:cNvPicPr>
                      <p:nvPr/>
                    </p:nvPicPr>
                    <p:blipFill>
                      <a:blip r:embed="rId27"/>
                      <a:srcRect/>
                      <a:stretch>
                        <a:fillRect/>
                      </a:stretch>
                    </p:blipFill>
                    <p:spPr bwMode="auto">
                      <a:xfrm>
                        <a:off x="2781130" y="4316334"/>
                        <a:ext cx="166688" cy="166687"/>
                      </a:xfrm>
                      <a:prstGeom prst="rect">
                        <a:avLst/>
                      </a:prstGeom>
                      <a:noFill/>
                      <a:ln>
                        <a:noFill/>
                      </a:ln>
                      <a:effectLst/>
                    </p:spPr>
                  </p:pic>
                </p:oleObj>
              </mc:Fallback>
            </mc:AlternateContent>
          </a:graphicData>
        </a:graphic>
      </p:graphicFrame>
      <p:sp>
        <p:nvSpPr>
          <p:cNvPr id="118" name="Line 6"/>
          <p:cNvSpPr>
            <a:spLocks noChangeShapeType="1"/>
          </p:cNvSpPr>
          <p:nvPr/>
        </p:nvSpPr>
        <p:spPr bwMode="auto">
          <a:xfrm rot="16200000" flipV="1">
            <a:off x="607224" y="4388120"/>
            <a:ext cx="2457966" cy="86572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9" name="Line 39"/>
          <p:cNvSpPr>
            <a:spLocks noChangeShapeType="1"/>
          </p:cNvSpPr>
          <p:nvPr/>
        </p:nvSpPr>
        <p:spPr bwMode="auto">
          <a:xfrm>
            <a:off x="1780656" y="4775200"/>
            <a:ext cx="257762" cy="717413"/>
          </a:xfrm>
          <a:prstGeom prst="line">
            <a:avLst/>
          </a:prstGeom>
          <a:noFill/>
          <a:ln w="254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39"/>
          <p:cNvSpPr>
            <a:spLocks noChangeShapeType="1"/>
          </p:cNvSpPr>
          <p:nvPr/>
        </p:nvSpPr>
        <p:spPr bwMode="auto">
          <a:xfrm rot="5400000">
            <a:off x="1894149" y="5422375"/>
            <a:ext cx="77220" cy="211318"/>
          </a:xfrm>
          <a:prstGeom prst="line">
            <a:avLst/>
          </a:prstGeom>
          <a:noFill/>
          <a:ln w="254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121" name="Object 5"/>
          <p:cNvGraphicFramePr>
            <a:graphicFrameLocks noChangeAspect="1"/>
          </p:cNvGraphicFramePr>
          <p:nvPr>
            <p:extLst>
              <p:ext uri="{D42A27DB-BD31-4B8C-83A1-F6EECF244321}">
                <p14:modId xmlns:p14="http://schemas.microsoft.com/office/powerpoint/2010/main" val="2701891587"/>
              </p:ext>
            </p:extLst>
          </p:nvPr>
        </p:nvGraphicFramePr>
        <p:xfrm>
          <a:off x="1074580" y="5643562"/>
          <a:ext cx="973137" cy="350838"/>
        </p:xfrm>
        <a:graphic>
          <a:graphicData uri="http://schemas.openxmlformats.org/presentationml/2006/ole">
            <mc:AlternateContent xmlns:mc="http://schemas.openxmlformats.org/markup-compatibility/2006">
              <mc:Choice xmlns:v="urn:schemas-microsoft-com:vml" Requires="v">
                <p:oleObj spid="_x0000_s1835629" name="Equation" r:id="rId28" imgW="571500" imgH="203200" progId="Equation.DSMT4">
                  <p:embed/>
                </p:oleObj>
              </mc:Choice>
              <mc:Fallback>
                <p:oleObj name="Equation" r:id="rId28" imgW="571500" imgH="203200" progId="Equation.DSMT4">
                  <p:embed/>
                  <p:pic>
                    <p:nvPicPr>
                      <p:cNvPr id="0" name=""/>
                      <p:cNvPicPr>
                        <a:picLocks noChangeAspect="1" noChangeArrowheads="1"/>
                      </p:cNvPicPr>
                      <p:nvPr/>
                    </p:nvPicPr>
                    <p:blipFill>
                      <a:blip r:embed="rId29"/>
                      <a:srcRect/>
                      <a:stretch>
                        <a:fillRect/>
                      </a:stretch>
                    </p:blipFill>
                    <p:spPr bwMode="auto">
                      <a:xfrm>
                        <a:off x="1074580" y="5643562"/>
                        <a:ext cx="973137"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0" name="Text Box 180"/>
          <p:cNvSpPr txBox="1">
            <a:spLocks/>
          </p:cNvSpPr>
          <p:nvPr/>
        </p:nvSpPr>
        <p:spPr bwMode="auto">
          <a:xfrm>
            <a:off x="293688" y="2189253"/>
            <a:ext cx="8596311"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traction, it would spin clockwise), we can take each type of motion, translational and rotational, as a separate entity.</a:t>
            </a:r>
            <a:endParaRPr lang="en-US" sz="1600" dirty="0">
              <a:latin typeface="Times New Roman"/>
              <a:cs typeface="Times New Roman"/>
            </a:endParaRPr>
          </a:p>
        </p:txBody>
      </p:sp>
    </p:spTree>
    <p:extLst>
      <p:ext uri="{BB962C8B-B14F-4D97-AF65-F5344CB8AC3E}">
        <p14:creationId xmlns:p14="http://schemas.microsoft.com/office/powerpoint/2010/main" val="8346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4" grpId="0" animBg="1"/>
      <p:bldP spid="45" grpId="0" animBg="1"/>
      <p:bldP spid="49" grpId="0" animBg="1"/>
      <p:bldP spid="51" grpId="0" animBg="1"/>
      <p:bldP spid="54" grpId="0" animBg="1"/>
      <p:bldP spid="108" grpId="0" animBg="1"/>
      <p:bldP spid="118" grpId="0" animBg="1"/>
      <p:bldP spid="119" grpId="0" animBg="1"/>
      <p:bldP spid="1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89.)</a:t>
            </a:r>
          </a:p>
        </p:txBody>
      </p:sp>
      <p:sp>
        <p:nvSpPr>
          <p:cNvPr id="67" name="Text Box 180"/>
          <p:cNvSpPr txBox="1">
            <a:spLocks/>
          </p:cNvSpPr>
          <p:nvPr/>
        </p:nvSpPr>
        <p:spPr bwMode="auto">
          <a:xfrm>
            <a:off x="292244" y="826274"/>
            <a:ext cx="5067156" cy="1621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The problem </a:t>
            </a:r>
            <a:r>
              <a:rPr lang="en-US" sz="2000" dirty="0">
                <a:solidFill>
                  <a:schemeClr val="tx1"/>
                </a:solidFill>
                <a:latin typeface="Times New Roman"/>
                <a:cs typeface="Times New Roman"/>
              </a:rPr>
              <a:t>with this expression is that we have the </a:t>
            </a:r>
            <a:r>
              <a:rPr lang="en-US" sz="2000" dirty="0">
                <a:solidFill>
                  <a:srgbClr val="0000FF"/>
                </a:solidFill>
                <a:latin typeface="Times New Roman"/>
                <a:cs typeface="Times New Roman"/>
              </a:rPr>
              <a:t>hanging mass’s </a:t>
            </a:r>
            <a:r>
              <a:rPr lang="en-US" sz="2000" i="1" dirty="0">
                <a:solidFill>
                  <a:srgbClr val="0000FF"/>
                </a:solidFill>
                <a:latin typeface="Times New Roman"/>
                <a:cs typeface="Times New Roman"/>
              </a:rPr>
              <a:t>acceleration</a:t>
            </a:r>
            <a:r>
              <a:rPr lang="en-US" sz="2000" dirty="0">
                <a:solidFill>
                  <a:schemeClr val="tx1"/>
                </a:solidFill>
                <a:latin typeface="Times New Roman"/>
                <a:cs typeface="Times New Roman"/>
              </a:rPr>
              <a:t> </a:t>
            </a:r>
            <a:r>
              <a:rPr lang="en-US" sz="2000" dirty="0">
                <a:solidFill>
                  <a:srgbClr val="008000"/>
                </a:solidFill>
                <a:latin typeface="Times New Roman"/>
                <a:cs typeface="Times New Roman"/>
              </a:rPr>
              <a:t>in terms of what the string is doing</a:t>
            </a:r>
            <a:r>
              <a:rPr lang="en-US" sz="2000" dirty="0">
                <a:solidFill>
                  <a:schemeClr val="tx1"/>
                </a:solidFill>
                <a:latin typeface="Times New Roman"/>
                <a:cs typeface="Times New Roman"/>
              </a:rPr>
              <a:t>, and the </a:t>
            </a:r>
            <a:r>
              <a:rPr lang="en-US" sz="2000" dirty="0">
                <a:solidFill>
                  <a:srgbClr val="0000FF"/>
                </a:solidFill>
                <a:latin typeface="Times New Roman"/>
                <a:cs typeface="Times New Roman"/>
              </a:rPr>
              <a:t>ball’s </a:t>
            </a:r>
            <a:r>
              <a:rPr lang="en-US" sz="2000" i="1" dirty="0">
                <a:solidFill>
                  <a:srgbClr val="0000FF"/>
                </a:solidFill>
                <a:latin typeface="Times New Roman"/>
                <a:cs typeface="Times New Roman"/>
              </a:rPr>
              <a:t>acceleration</a:t>
            </a:r>
            <a:r>
              <a:rPr lang="en-US" sz="2000" dirty="0">
                <a:solidFill>
                  <a:srgbClr val="3366FF"/>
                </a:solidFill>
                <a:latin typeface="Times New Roman"/>
                <a:cs typeface="Times New Roman"/>
              </a:rPr>
              <a:t> </a:t>
            </a:r>
            <a:r>
              <a:rPr lang="en-US" sz="2000" dirty="0">
                <a:solidFill>
                  <a:schemeClr val="tx1"/>
                </a:solidFill>
                <a:latin typeface="Times New Roman"/>
                <a:cs typeface="Times New Roman"/>
              </a:rPr>
              <a:t>in </a:t>
            </a:r>
            <a:r>
              <a:rPr lang="en-US" sz="2000" dirty="0">
                <a:solidFill>
                  <a:srgbClr val="008000"/>
                </a:solidFill>
                <a:latin typeface="Times New Roman"/>
                <a:cs typeface="Times New Roman"/>
              </a:rPr>
              <a:t>terms of what its center of mass is doing</a:t>
            </a:r>
            <a:r>
              <a:rPr lang="en-US" sz="2000" dirty="0">
                <a:solidFill>
                  <a:schemeClr val="tx1"/>
                </a:solidFill>
                <a:latin typeface="Times New Roman"/>
                <a:cs typeface="Times New Roman"/>
              </a:rPr>
              <a:t>.  </a:t>
            </a:r>
            <a:r>
              <a:rPr lang="en-US" sz="2000" dirty="0">
                <a:solidFill>
                  <a:srgbClr val="0000FF"/>
                </a:solidFill>
                <a:latin typeface="Times New Roman"/>
                <a:cs typeface="Times New Roman"/>
              </a:rPr>
              <a:t>To relate the two</a:t>
            </a:r>
            <a:r>
              <a:rPr lang="en-US" sz="2000" dirty="0">
                <a:solidFill>
                  <a:schemeClr val="tx1"/>
                </a:solidFill>
                <a:latin typeface="Times New Roman"/>
                <a:cs typeface="Times New Roman"/>
              </a:rPr>
              <a:t>, notice that if the</a:t>
            </a:r>
            <a:endParaRPr lang="en-US" sz="1600" dirty="0">
              <a:latin typeface="Times New Roman"/>
              <a:cs typeface="Times New Roman"/>
            </a:endParaRPr>
          </a:p>
        </p:txBody>
      </p:sp>
      <p:grpSp>
        <p:nvGrpSpPr>
          <p:cNvPr id="56" name="Group 30"/>
          <p:cNvGrpSpPr>
            <a:grpSpLocks/>
          </p:cNvGrpSpPr>
          <p:nvPr/>
        </p:nvGrpSpPr>
        <p:grpSpPr bwMode="auto">
          <a:xfrm>
            <a:off x="5507038" y="457200"/>
            <a:ext cx="3251200" cy="1620838"/>
            <a:chOff x="6781800" y="304800"/>
            <a:chExt cx="3251200" cy="1620838"/>
          </a:xfrm>
        </p:grpSpPr>
        <p:sp>
          <p:nvSpPr>
            <p:cNvPr id="57" name="Rectangle 9"/>
            <p:cNvSpPr>
              <a:spLocks/>
            </p:cNvSpPr>
            <p:nvPr/>
          </p:nvSpPr>
          <p:spPr bwMode="auto">
            <a:xfrm rot="-1223060">
              <a:off x="6791325" y="1392238"/>
              <a:ext cx="2370138" cy="112712"/>
            </a:xfrm>
            <a:prstGeom prst="rect">
              <a:avLst/>
            </a:prstGeom>
            <a:solidFill>
              <a:srgbClr val="20FF38"/>
            </a:solidFill>
            <a:ln w="25400">
              <a:solidFill>
                <a:srgbClr val="000000"/>
              </a:solidFill>
              <a:miter lim="800000"/>
              <a:headEnd/>
              <a:tailEnd/>
            </a:ln>
          </p:spPr>
          <p:txBody>
            <a:bodyPr wrap="none" anchor="ctr"/>
            <a:lstStyle/>
            <a:p>
              <a:endParaRPr lang="en-US"/>
            </a:p>
          </p:txBody>
        </p:sp>
        <p:graphicFrame>
          <p:nvGraphicFramePr>
            <p:cNvPr id="58" name="Object 3"/>
            <p:cNvGraphicFramePr>
              <a:graphicFrameLocks noChangeAspect="1"/>
            </p:cNvGraphicFramePr>
            <p:nvPr/>
          </p:nvGraphicFramePr>
          <p:xfrm>
            <a:off x="7515225" y="1600200"/>
            <a:ext cx="231775" cy="325438"/>
          </p:xfrm>
          <a:graphic>
            <a:graphicData uri="http://schemas.openxmlformats.org/presentationml/2006/ole">
              <mc:AlternateContent xmlns:mc="http://schemas.openxmlformats.org/markup-compatibility/2006">
                <mc:Choice xmlns:v="urn:schemas-microsoft-com:vml" Requires="v">
                  <p:oleObj spid="_x0000_s2207970" name="Equation" r:id="rId4" imgW="127000" imgH="177800" progId="Equation.DSMT4">
                    <p:embed/>
                  </p:oleObj>
                </mc:Choice>
                <mc:Fallback>
                  <p:oleObj name="Equation" r:id="rId4" imgW="127000" imgH="177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225" y="1600200"/>
                          <a:ext cx="231775" cy="32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9" name="Arc 11"/>
            <p:cNvSpPr>
              <a:spLocks/>
            </p:cNvSpPr>
            <p:nvPr/>
          </p:nvSpPr>
          <p:spPr bwMode="auto">
            <a:xfrm>
              <a:off x="7402513" y="1735138"/>
              <a:ext cx="112712" cy="163512"/>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5" name="Oval 12"/>
            <p:cNvSpPr>
              <a:spLocks/>
            </p:cNvSpPr>
            <p:nvPr/>
          </p:nvSpPr>
          <p:spPr bwMode="auto">
            <a:xfrm>
              <a:off x="9039225" y="381000"/>
              <a:ext cx="677863" cy="677863"/>
            </a:xfrm>
            <a:prstGeom prst="ellipse">
              <a:avLst/>
            </a:prstGeom>
            <a:solidFill>
              <a:srgbClr val="FF151E"/>
            </a:solidFill>
            <a:ln w="25400">
              <a:solidFill>
                <a:srgbClr val="000000"/>
              </a:solidFill>
              <a:round/>
              <a:headEnd/>
              <a:tailEnd/>
            </a:ln>
          </p:spPr>
          <p:txBody>
            <a:bodyPr wrap="none" anchor="ctr"/>
            <a:lstStyle/>
            <a:p>
              <a:endParaRPr lang="en-US"/>
            </a:p>
          </p:txBody>
        </p:sp>
        <p:sp>
          <p:nvSpPr>
            <p:cNvPr id="86" name="Line 13"/>
            <p:cNvSpPr>
              <a:spLocks noChangeShapeType="1"/>
            </p:cNvSpPr>
            <p:nvPr/>
          </p:nvSpPr>
          <p:spPr bwMode="auto">
            <a:xfrm>
              <a:off x="6781800" y="1905000"/>
              <a:ext cx="265271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Rectangle 14"/>
            <p:cNvSpPr>
              <a:spLocks/>
            </p:cNvSpPr>
            <p:nvPr/>
          </p:nvSpPr>
          <p:spPr bwMode="auto">
            <a:xfrm>
              <a:off x="9096375" y="1114425"/>
              <a:ext cx="55563" cy="790575"/>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88" name="Line 16"/>
            <p:cNvSpPr>
              <a:spLocks noChangeShapeType="1"/>
            </p:cNvSpPr>
            <p:nvPr/>
          </p:nvSpPr>
          <p:spPr bwMode="auto">
            <a:xfrm>
              <a:off x="9717088" y="776288"/>
              <a:ext cx="0" cy="4508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89" name="Object 4"/>
            <p:cNvGraphicFramePr>
              <a:graphicFrameLocks noChangeAspect="1"/>
            </p:cNvGraphicFramePr>
            <p:nvPr/>
          </p:nvGraphicFramePr>
          <p:xfrm>
            <a:off x="9271000" y="1284288"/>
            <a:ext cx="368300" cy="327025"/>
          </p:xfrm>
          <a:graphic>
            <a:graphicData uri="http://schemas.openxmlformats.org/presentationml/2006/ole">
              <mc:AlternateContent xmlns:mc="http://schemas.openxmlformats.org/markup-compatibility/2006">
                <mc:Choice xmlns:v="urn:schemas-microsoft-com:vml" Requires="v">
                  <p:oleObj spid="_x0000_s2207971" name="Equation" r:id="rId6" imgW="228600" imgH="203200" progId="Equation.DSMT4">
                    <p:embed/>
                  </p:oleObj>
                </mc:Choice>
                <mc:Fallback>
                  <p:oleObj name="Equation" r:id="rId6" imgW="2286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1000" y="1284288"/>
                          <a:ext cx="368300" cy="32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0" name="Rectangle 18"/>
            <p:cNvSpPr>
              <a:spLocks/>
            </p:cNvSpPr>
            <p:nvPr/>
          </p:nvSpPr>
          <p:spPr bwMode="auto">
            <a:xfrm>
              <a:off x="9604375" y="1227138"/>
              <a:ext cx="225425" cy="227012"/>
            </a:xfrm>
            <a:prstGeom prst="rect">
              <a:avLst/>
            </a:prstGeom>
            <a:solidFill>
              <a:srgbClr val="FC36E6"/>
            </a:solidFill>
            <a:ln w="25400">
              <a:solidFill>
                <a:srgbClr val="000000"/>
              </a:solidFill>
              <a:miter lim="800000"/>
              <a:headEnd/>
              <a:tailEnd/>
            </a:ln>
          </p:spPr>
          <p:txBody>
            <a:bodyPr wrap="none" anchor="ctr"/>
            <a:lstStyle/>
            <a:p>
              <a:endParaRPr lang="en-US"/>
            </a:p>
          </p:txBody>
        </p:sp>
        <p:sp>
          <p:nvSpPr>
            <p:cNvPr id="91" name="Line 20"/>
            <p:cNvSpPr>
              <a:spLocks noChangeShapeType="1"/>
            </p:cNvSpPr>
            <p:nvPr/>
          </p:nvSpPr>
          <p:spPr bwMode="auto">
            <a:xfrm flipH="1">
              <a:off x="8051800" y="381000"/>
              <a:ext cx="127000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92" name="Object 5"/>
            <p:cNvGraphicFramePr>
              <a:graphicFrameLocks noChangeAspect="1"/>
            </p:cNvGraphicFramePr>
            <p:nvPr>
              <p:extLst>
                <p:ext uri="{D42A27DB-BD31-4B8C-83A1-F6EECF244321}">
                  <p14:modId xmlns:p14="http://schemas.microsoft.com/office/powerpoint/2010/main" val="1175331526"/>
                </p:ext>
              </p:extLst>
            </p:nvPr>
          </p:nvGraphicFramePr>
          <p:xfrm>
            <a:off x="7518400" y="609600"/>
            <a:ext cx="349250" cy="350838"/>
          </p:xfrm>
          <a:graphic>
            <a:graphicData uri="http://schemas.openxmlformats.org/presentationml/2006/ole">
              <mc:AlternateContent xmlns:mc="http://schemas.openxmlformats.org/markup-compatibility/2006">
                <mc:Choice xmlns:v="urn:schemas-microsoft-com:vml" Requires="v">
                  <p:oleObj spid="_x0000_s2207972" name="Equation" r:id="rId8" imgW="203200" imgH="203200" progId="Equation.DSMT4">
                    <p:embed/>
                  </p:oleObj>
                </mc:Choice>
                <mc:Fallback>
                  <p:oleObj name="Equation" r:id="rId8" imgW="203200" imgH="203200" progId="Equation.DSMT4">
                    <p:embed/>
                    <p:pic>
                      <p:nvPicPr>
                        <p:cNvPr id="0" name=""/>
                        <p:cNvPicPr>
                          <a:picLocks noChangeAspect="1" noChangeArrowheads="1"/>
                        </p:cNvPicPr>
                        <p:nvPr/>
                      </p:nvPicPr>
                      <p:blipFill>
                        <a:blip r:embed="rId9"/>
                        <a:srcRect/>
                        <a:stretch>
                          <a:fillRect/>
                        </a:stretch>
                      </p:blipFill>
                      <p:spPr bwMode="auto">
                        <a:xfrm>
                          <a:off x="7518400" y="609600"/>
                          <a:ext cx="349250"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3" name="Freeform 22"/>
            <p:cNvSpPr>
              <a:spLocks/>
            </p:cNvSpPr>
            <p:nvPr/>
          </p:nvSpPr>
          <p:spPr bwMode="auto">
            <a:xfrm>
              <a:off x="8926513" y="606425"/>
              <a:ext cx="565150" cy="565150"/>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94" name="AutoShape 23"/>
            <p:cNvSpPr>
              <a:spLocks/>
            </p:cNvSpPr>
            <p:nvPr/>
          </p:nvSpPr>
          <p:spPr bwMode="auto">
            <a:xfrm>
              <a:off x="9321800" y="663575"/>
              <a:ext cx="112713" cy="1127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aphicFrame>
          <p:nvGraphicFramePr>
            <p:cNvPr id="95" name="Object 6"/>
            <p:cNvGraphicFramePr>
              <a:graphicFrameLocks noChangeAspect="1"/>
            </p:cNvGraphicFramePr>
            <p:nvPr/>
          </p:nvGraphicFramePr>
          <p:xfrm>
            <a:off x="9652000" y="304800"/>
            <a:ext cx="381000" cy="381000"/>
          </p:xfrm>
          <a:graphic>
            <a:graphicData uri="http://schemas.openxmlformats.org/presentationml/2006/ole">
              <mc:AlternateContent xmlns:mc="http://schemas.openxmlformats.org/markup-compatibility/2006">
                <mc:Choice xmlns:v="urn:schemas-microsoft-com:vml" Requires="v">
                  <p:oleObj spid="_x0000_s2207973" name="Equation" r:id="rId10" imgW="228600" imgH="228600" progId="Equation.DSMT4">
                    <p:embed/>
                  </p:oleObj>
                </mc:Choice>
                <mc:Fallback>
                  <p:oleObj name="Equation" r:id="rId10" imgW="2286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2000" y="304800"/>
                          <a:ext cx="3810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6" name="Oval 28"/>
            <p:cNvSpPr>
              <a:spLocks noChangeArrowheads="1"/>
            </p:cNvSpPr>
            <p:nvPr/>
          </p:nvSpPr>
          <p:spPr bwMode="auto">
            <a:xfrm>
              <a:off x="7899400" y="762000"/>
              <a:ext cx="533400" cy="533400"/>
            </a:xfrm>
            <a:prstGeom prst="ellipse">
              <a:avLst/>
            </a:prstGeom>
            <a:solidFill>
              <a:srgbClr val="3366FF"/>
            </a:solidFill>
            <a:ln w="25400">
              <a:solidFill>
                <a:srgbClr val="000000"/>
              </a:solidFill>
              <a:round/>
              <a:headEnd/>
              <a:tailEnd/>
            </a:ln>
          </p:spPr>
          <p:txBody>
            <a:bodyPr/>
            <a:lstStyle/>
            <a:p>
              <a:endParaRPr lang="en-US"/>
            </a:p>
          </p:txBody>
        </p:sp>
      </p:grpSp>
      <p:graphicFrame>
        <p:nvGraphicFramePr>
          <p:cNvPr id="98" name="Object 5"/>
          <p:cNvGraphicFramePr>
            <a:graphicFrameLocks noChangeAspect="1"/>
          </p:cNvGraphicFramePr>
          <p:nvPr>
            <p:extLst>
              <p:ext uri="{D42A27DB-BD31-4B8C-83A1-F6EECF244321}">
                <p14:modId xmlns:p14="http://schemas.microsoft.com/office/powerpoint/2010/main" val="2187390166"/>
              </p:ext>
            </p:extLst>
          </p:nvPr>
        </p:nvGraphicFramePr>
        <p:xfrm>
          <a:off x="4976728" y="3700200"/>
          <a:ext cx="1975019" cy="766099"/>
        </p:xfrm>
        <a:graphic>
          <a:graphicData uri="http://schemas.openxmlformats.org/presentationml/2006/ole">
            <mc:AlternateContent xmlns:mc="http://schemas.openxmlformats.org/markup-compatibility/2006">
              <mc:Choice xmlns:v="urn:schemas-microsoft-com:vml" Requires="v">
                <p:oleObj spid="_x0000_s2207974" name="Equation" r:id="rId12" imgW="1028700" imgH="393700" progId="Equation.DSMT4">
                  <p:embed/>
                </p:oleObj>
              </mc:Choice>
              <mc:Fallback>
                <p:oleObj name="Equation" r:id="rId12" imgW="1028700" imgH="3937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76728" y="3700200"/>
                        <a:ext cx="1975019" cy="766099"/>
                      </a:xfrm>
                      <a:prstGeom prst="rect">
                        <a:avLst/>
                      </a:prstGeom>
                      <a:noFill/>
                      <a:ln>
                        <a:noFill/>
                      </a:ln>
                      <a:effectLst/>
                    </p:spPr>
                  </p:pic>
                </p:oleObj>
              </mc:Fallback>
            </mc:AlternateContent>
          </a:graphicData>
        </a:graphic>
      </p:graphicFrame>
      <p:grpSp>
        <p:nvGrpSpPr>
          <p:cNvPr id="2" name="Group 1"/>
          <p:cNvGrpSpPr/>
          <p:nvPr/>
        </p:nvGrpSpPr>
        <p:grpSpPr>
          <a:xfrm>
            <a:off x="2341118" y="3041253"/>
            <a:ext cx="2287297" cy="2093129"/>
            <a:chOff x="3391849" y="2599776"/>
            <a:chExt cx="2062165" cy="1905148"/>
          </a:xfrm>
        </p:grpSpPr>
        <p:sp>
          <p:nvSpPr>
            <p:cNvPr id="100" name="Oval 34"/>
            <p:cNvSpPr>
              <a:spLocks/>
            </p:cNvSpPr>
            <p:nvPr/>
          </p:nvSpPr>
          <p:spPr bwMode="auto">
            <a:xfrm>
              <a:off x="3391849" y="2922595"/>
              <a:ext cx="1149173" cy="1149309"/>
            </a:xfrm>
            <a:prstGeom prst="ellipse">
              <a:avLst/>
            </a:prstGeom>
            <a:solidFill>
              <a:srgbClr val="3366FF"/>
            </a:solidFill>
            <a:ln w="25400">
              <a:solidFill>
                <a:srgbClr val="000000"/>
              </a:solidFill>
              <a:round/>
              <a:headEnd/>
              <a:tailEnd/>
            </a:ln>
          </p:spPr>
          <p:txBody>
            <a:bodyPr wrap="none" anchor="ctr"/>
            <a:lstStyle/>
            <a:p>
              <a:endParaRPr lang="en-US"/>
            </a:p>
          </p:txBody>
        </p:sp>
        <p:cxnSp>
          <p:nvCxnSpPr>
            <p:cNvPr id="101" name="Straight Arrow Connector 52"/>
            <p:cNvCxnSpPr>
              <a:cxnSpLocks noChangeShapeType="1"/>
            </p:cNvCxnSpPr>
            <p:nvPr/>
          </p:nvCxnSpPr>
          <p:spPr bwMode="auto">
            <a:xfrm flipV="1">
              <a:off x="3963704" y="3324292"/>
              <a:ext cx="383058" cy="191551"/>
            </a:xfrm>
            <a:prstGeom prst="straightConnector1">
              <a:avLst/>
            </a:prstGeom>
            <a:noFill/>
            <a:ln w="38100">
              <a:solidFill>
                <a:srgbClr val="EBFF30"/>
              </a:solidFill>
              <a:round/>
              <a:headEnd/>
              <a:tailEnd type="arrow" w="med" len="med"/>
            </a:ln>
            <a:extLst>
              <a:ext uri="{909E8E84-426E-40dd-AFC4-6F175D3DCCD1}">
                <a14:hiddenFill xmlns:a14="http://schemas.microsoft.com/office/drawing/2010/main" xmlns="">
                  <a:noFill/>
                </a14:hiddenFill>
              </a:ext>
            </a:extLst>
          </p:spPr>
        </p:cxnSp>
        <p:cxnSp>
          <p:nvCxnSpPr>
            <p:cNvPr id="102" name="Straight Arrow Connector 53"/>
            <p:cNvCxnSpPr>
              <a:cxnSpLocks noChangeShapeType="1"/>
            </p:cNvCxnSpPr>
            <p:nvPr/>
          </p:nvCxnSpPr>
          <p:spPr bwMode="auto">
            <a:xfrm flipV="1">
              <a:off x="3680179" y="2599776"/>
              <a:ext cx="766115" cy="383103"/>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xmlns="">
                  <a:noFill/>
                </a14:hiddenFill>
              </a:ext>
            </a:extLst>
          </p:spPr>
        </p:cxnSp>
        <p:graphicFrame>
          <p:nvGraphicFramePr>
            <p:cNvPr id="103" name="Object 7"/>
            <p:cNvGraphicFramePr>
              <a:graphicFrameLocks noChangeAspect="1"/>
            </p:cNvGraphicFramePr>
            <p:nvPr>
              <p:extLst>
                <p:ext uri="{D42A27DB-BD31-4B8C-83A1-F6EECF244321}">
                  <p14:modId xmlns:p14="http://schemas.microsoft.com/office/powerpoint/2010/main" val="3038044707"/>
                </p:ext>
              </p:extLst>
            </p:nvPr>
          </p:nvGraphicFramePr>
          <p:xfrm>
            <a:off x="4099441" y="4153746"/>
            <a:ext cx="1271539" cy="351178"/>
          </p:xfrm>
          <a:graphic>
            <a:graphicData uri="http://schemas.openxmlformats.org/presentationml/2006/ole">
              <mc:AlternateContent xmlns:mc="http://schemas.openxmlformats.org/markup-compatibility/2006">
                <mc:Choice xmlns:v="urn:schemas-microsoft-com:vml" Requires="v">
                  <p:oleObj spid="_x0000_s2207975" name="Equation" r:id="rId14" imgW="838200" imgH="228600" progId="Equation.DSMT4">
                    <p:embed/>
                  </p:oleObj>
                </mc:Choice>
                <mc:Fallback>
                  <p:oleObj name="Equation" r:id="rId14" imgW="8382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99441" y="4153746"/>
                          <a:ext cx="1271539" cy="3511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4" name="Freeform 58"/>
            <p:cNvSpPr>
              <a:spLocks noChangeArrowheads="1"/>
            </p:cNvSpPr>
            <p:nvPr/>
          </p:nvSpPr>
          <p:spPr bwMode="auto">
            <a:xfrm>
              <a:off x="3874661" y="4015404"/>
              <a:ext cx="376850" cy="335658"/>
            </a:xfrm>
            <a:custGeom>
              <a:avLst/>
              <a:gdLst>
                <a:gd name="T0" fmla="*/ 398462 w 449791"/>
                <a:gd name="T1" fmla="*/ 0 h 400579"/>
                <a:gd name="T2" fmla="*/ 442912 w 449791"/>
                <a:gd name="T3" fmla="*/ 98425 h 400579"/>
                <a:gd name="T4" fmla="*/ 357187 w 449791"/>
                <a:gd name="T5" fmla="*/ 177800 h 400579"/>
                <a:gd name="T6" fmla="*/ 42862 w 449791"/>
                <a:gd name="T7" fmla="*/ 301625 h 400579"/>
                <a:gd name="T8" fmla="*/ 100012 w 449791"/>
                <a:gd name="T9" fmla="*/ 387350 h 400579"/>
                <a:gd name="T10" fmla="*/ 271462 w 449791"/>
                <a:gd name="T11" fmla="*/ 381000 h 400579"/>
                <a:gd name="T12" fmla="*/ 0 60000 65536"/>
                <a:gd name="T13" fmla="*/ 0 60000 65536"/>
                <a:gd name="T14" fmla="*/ 0 60000 65536"/>
                <a:gd name="T15" fmla="*/ 0 60000 65536"/>
                <a:gd name="T16" fmla="*/ 0 60000 65536"/>
                <a:gd name="T17" fmla="*/ 0 60000 65536"/>
                <a:gd name="T18" fmla="*/ 0 w 449791"/>
                <a:gd name="T19" fmla="*/ 0 h 400579"/>
                <a:gd name="T20" fmla="*/ 449791 w 449791"/>
                <a:gd name="T21" fmla="*/ 400579 h 400579"/>
              </a:gdLst>
              <a:ahLst/>
              <a:cxnLst>
                <a:cxn ang="T12">
                  <a:pos x="T0" y="T1"/>
                </a:cxn>
                <a:cxn ang="T13">
                  <a:pos x="T2" y="T3"/>
                </a:cxn>
                <a:cxn ang="T14">
                  <a:pos x="T4" y="T5"/>
                </a:cxn>
                <a:cxn ang="T15">
                  <a:pos x="T6" y="T7"/>
                </a:cxn>
                <a:cxn ang="T16">
                  <a:pos x="T8" y="T9"/>
                </a:cxn>
                <a:cxn ang="T17">
                  <a:pos x="T10" y="T11"/>
                </a:cxn>
              </a:cxnLst>
              <a:rect l="T18" t="T19" r="T20" b="T21"/>
              <a:pathLst>
                <a:path w="449791" h="400579">
                  <a:moveTo>
                    <a:pt x="398462" y="0"/>
                  </a:moveTo>
                  <a:cubicBezTo>
                    <a:pt x="424126" y="34396"/>
                    <a:pt x="449791" y="68792"/>
                    <a:pt x="442912" y="98425"/>
                  </a:cubicBezTo>
                  <a:cubicBezTo>
                    <a:pt x="436033" y="128058"/>
                    <a:pt x="423862" y="143933"/>
                    <a:pt x="357187" y="177800"/>
                  </a:cubicBezTo>
                  <a:cubicBezTo>
                    <a:pt x="290512" y="211667"/>
                    <a:pt x="85724" y="266700"/>
                    <a:pt x="42862" y="301625"/>
                  </a:cubicBezTo>
                  <a:cubicBezTo>
                    <a:pt x="0" y="336550"/>
                    <a:pt x="61912" y="374121"/>
                    <a:pt x="100012" y="387350"/>
                  </a:cubicBezTo>
                  <a:cubicBezTo>
                    <a:pt x="138112" y="400579"/>
                    <a:pt x="271462" y="381000"/>
                    <a:pt x="271462" y="381000"/>
                  </a:cubicBez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aphicFrame>
          <p:nvGraphicFramePr>
            <p:cNvPr id="105" name="Object 8"/>
            <p:cNvGraphicFramePr>
              <a:graphicFrameLocks noChangeAspect="1"/>
            </p:cNvGraphicFramePr>
            <p:nvPr>
              <p:extLst>
                <p:ext uri="{D42A27DB-BD31-4B8C-83A1-F6EECF244321}">
                  <p14:modId xmlns:p14="http://schemas.microsoft.com/office/powerpoint/2010/main" val="2935579809"/>
                </p:ext>
              </p:extLst>
            </p:nvPr>
          </p:nvGraphicFramePr>
          <p:xfrm>
            <a:off x="3963704" y="3492790"/>
            <a:ext cx="351699" cy="299299"/>
          </p:xfrm>
          <a:graphic>
            <a:graphicData uri="http://schemas.openxmlformats.org/presentationml/2006/ole">
              <mc:AlternateContent xmlns:mc="http://schemas.openxmlformats.org/markup-compatibility/2006">
                <mc:Choice xmlns:v="urn:schemas-microsoft-com:vml" Requires="v">
                  <p:oleObj spid="_x0000_s2207976" name="Equation" r:id="rId16" imgW="241300" imgH="203200" progId="Equation.DSMT4">
                    <p:embed/>
                  </p:oleObj>
                </mc:Choice>
                <mc:Fallback>
                  <p:oleObj name="Equation" r:id="rId16" imgW="241300" imgH="203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3704" y="3492790"/>
                          <a:ext cx="351699" cy="2992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06" name="Object 9"/>
            <p:cNvGraphicFramePr>
              <a:graphicFrameLocks noChangeAspect="1"/>
            </p:cNvGraphicFramePr>
            <p:nvPr>
              <p:extLst>
                <p:ext uri="{D42A27DB-BD31-4B8C-83A1-F6EECF244321}">
                  <p14:modId xmlns:p14="http://schemas.microsoft.com/office/powerpoint/2010/main" val="3534773355"/>
                </p:ext>
              </p:extLst>
            </p:nvPr>
          </p:nvGraphicFramePr>
          <p:xfrm>
            <a:off x="4344743" y="2646333"/>
            <a:ext cx="1109271" cy="336546"/>
          </p:xfrm>
          <a:graphic>
            <a:graphicData uri="http://schemas.openxmlformats.org/presentationml/2006/ole">
              <mc:AlternateContent xmlns:mc="http://schemas.openxmlformats.org/markup-compatibility/2006">
                <mc:Choice xmlns:v="urn:schemas-microsoft-com:vml" Requires="v">
                  <p:oleObj spid="_x0000_s2207977" name="Equation" r:id="rId18" imgW="762000" imgH="228600" progId="Equation.DSMT4">
                    <p:embed/>
                  </p:oleObj>
                </mc:Choice>
                <mc:Fallback>
                  <p:oleObj name="Equation" r:id="rId18" imgW="762000" imgH="228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4743" y="2646333"/>
                          <a:ext cx="1109271" cy="3365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46" name="Object 2"/>
          <p:cNvGraphicFramePr>
            <a:graphicFrameLocks noChangeAspect="1"/>
          </p:cNvGraphicFramePr>
          <p:nvPr>
            <p:extLst>
              <p:ext uri="{D42A27DB-BD31-4B8C-83A1-F6EECF244321}">
                <p14:modId xmlns:p14="http://schemas.microsoft.com/office/powerpoint/2010/main" val="2107767075"/>
              </p:ext>
            </p:extLst>
          </p:nvPr>
        </p:nvGraphicFramePr>
        <p:xfrm>
          <a:off x="798513" y="5605463"/>
          <a:ext cx="4352925" cy="1025525"/>
        </p:xfrm>
        <a:graphic>
          <a:graphicData uri="http://schemas.openxmlformats.org/presentationml/2006/ole">
            <mc:AlternateContent xmlns:mc="http://schemas.openxmlformats.org/markup-compatibility/2006">
              <mc:Choice xmlns:v="urn:schemas-microsoft-com:vml" Requires="v">
                <p:oleObj spid="_x0000_s2207978" name="Equation" r:id="rId20" imgW="2514600" imgH="584200" progId="Equation.DSMT4">
                  <p:embed/>
                </p:oleObj>
              </mc:Choice>
              <mc:Fallback>
                <p:oleObj name="Equation" r:id="rId20" imgW="2514600" imgH="584200" progId="Equation.DSMT4">
                  <p:embed/>
                  <p:pic>
                    <p:nvPicPr>
                      <p:cNvPr id="0" name=""/>
                      <p:cNvPicPr>
                        <a:picLocks noChangeAspect="1" noChangeArrowheads="1"/>
                      </p:cNvPicPr>
                      <p:nvPr/>
                    </p:nvPicPr>
                    <p:blipFill>
                      <a:blip r:embed="rId21"/>
                      <a:srcRect/>
                      <a:stretch>
                        <a:fillRect/>
                      </a:stretch>
                    </p:blipFill>
                    <p:spPr bwMode="auto">
                      <a:xfrm>
                        <a:off x="798513" y="5605463"/>
                        <a:ext cx="4352925" cy="1025525"/>
                      </a:xfrm>
                      <a:prstGeom prst="rect">
                        <a:avLst/>
                      </a:prstGeom>
                      <a:noFill/>
                      <a:ln>
                        <a:noFill/>
                      </a:ln>
                      <a:effectLst/>
                    </p:spPr>
                  </p:pic>
                </p:oleObj>
              </mc:Fallback>
            </mc:AlternateContent>
          </a:graphicData>
        </a:graphic>
      </p:graphicFrame>
      <p:sp>
        <p:nvSpPr>
          <p:cNvPr id="60" name="Text Box 180"/>
          <p:cNvSpPr txBox="1">
            <a:spLocks/>
          </p:cNvSpPr>
          <p:nvPr/>
        </p:nvSpPr>
        <p:spPr bwMode="auto">
          <a:xfrm>
            <a:off x="292244" y="5215116"/>
            <a:ext cx="506269"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so</a:t>
            </a:r>
            <a:endParaRPr lang="en-US" sz="1600" dirty="0">
              <a:solidFill>
                <a:schemeClr val="tx1"/>
              </a:solidFill>
              <a:latin typeface="Times New Roman"/>
              <a:cs typeface="Times New Roman"/>
            </a:endParaRPr>
          </a:p>
        </p:txBody>
      </p:sp>
      <p:graphicFrame>
        <p:nvGraphicFramePr>
          <p:cNvPr id="61" name="Object 2"/>
          <p:cNvGraphicFramePr>
            <a:graphicFrameLocks noChangeAspect="1"/>
          </p:cNvGraphicFramePr>
          <p:nvPr>
            <p:extLst>
              <p:ext uri="{D42A27DB-BD31-4B8C-83A1-F6EECF244321}">
                <p14:modId xmlns:p14="http://schemas.microsoft.com/office/powerpoint/2010/main" val="362786517"/>
              </p:ext>
            </p:extLst>
          </p:nvPr>
        </p:nvGraphicFramePr>
        <p:xfrm>
          <a:off x="236538" y="141288"/>
          <a:ext cx="6280150" cy="684212"/>
        </p:xfrm>
        <a:graphic>
          <a:graphicData uri="http://schemas.openxmlformats.org/presentationml/2006/ole">
            <mc:AlternateContent xmlns:mc="http://schemas.openxmlformats.org/markup-compatibility/2006">
              <mc:Choice xmlns:v="urn:schemas-microsoft-com:vml" Requires="v">
                <p:oleObj spid="_x0000_s2207979" name="Equation" r:id="rId22" imgW="3619500" imgH="393700" progId="Equation.DSMT4">
                  <p:embed/>
                </p:oleObj>
              </mc:Choice>
              <mc:Fallback>
                <p:oleObj name="Equation" r:id="rId22" imgW="3619500" imgH="393700" progId="Equation.DSMT4">
                  <p:embed/>
                  <p:pic>
                    <p:nvPicPr>
                      <p:cNvPr id="0" name=""/>
                      <p:cNvPicPr>
                        <a:picLocks noChangeAspect="1" noChangeArrowheads="1"/>
                      </p:cNvPicPr>
                      <p:nvPr/>
                    </p:nvPicPr>
                    <p:blipFill>
                      <a:blip r:embed="rId23"/>
                      <a:srcRect/>
                      <a:stretch>
                        <a:fillRect/>
                      </a:stretch>
                    </p:blipFill>
                    <p:spPr bwMode="auto">
                      <a:xfrm>
                        <a:off x="236538" y="141288"/>
                        <a:ext cx="6280150" cy="684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 name="Text Box 180"/>
          <p:cNvSpPr txBox="1">
            <a:spLocks/>
          </p:cNvSpPr>
          <p:nvPr/>
        </p:nvSpPr>
        <p:spPr bwMode="auto">
          <a:xfrm>
            <a:off x="292244" y="2357438"/>
            <a:ext cx="857235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Times New Roman"/>
                <a:cs typeface="Times New Roman"/>
              </a:rPr>
              <a:t>contact point has zero instantaneous acceleration</a:t>
            </a:r>
            <a:r>
              <a:rPr lang="en-US" sz="2000" dirty="0">
                <a:solidFill>
                  <a:schemeClr val="tx1"/>
                </a:solidFill>
                <a:latin typeface="Times New Roman"/>
                <a:cs typeface="Times New Roman"/>
              </a:rPr>
              <a:t>, we can write:</a:t>
            </a:r>
            <a:endParaRPr lang="en-US" sz="1600" dirty="0">
              <a:latin typeface="Times New Roman"/>
              <a:cs typeface="Times New Roman"/>
            </a:endParaRPr>
          </a:p>
        </p:txBody>
      </p:sp>
      <p:sp>
        <p:nvSpPr>
          <p:cNvPr id="34" name="Text Box 180"/>
          <p:cNvSpPr txBox="1">
            <a:spLocks/>
          </p:cNvSpPr>
          <p:nvPr/>
        </p:nvSpPr>
        <p:spPr bwMode="auto">
          <a:xfrm>
            <a:off x="545378" y="3092404"/>
            <a:ext cx="2115548"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instantaneously</a:t>
            </a:r>
            <a:endParaRPr lang="en-US" sz="1600" dirty="0">
              <a:solidFill>
                <a:schemeClr val="tx1"/>
              </a:solidFill>
              <a:latin typeface="Times New Roman"/>
              <a:cs typeface="Times New Roman"/>
            </a:endParaRPr>
          </a:p>
        </p:txBody>
      </p:sp>
    </p:spTree>
    <p:extLst>
      <p:ext uri="{BB962C8B-B14F-4D97-AF65-F5344CB8AC3E}">
        <p14:creationId xmlns:p14="http://schemas.microsoft.com/office/powerpoint/2010/main" val="2427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90036" y="250065"/>
            <a:ext cx="8625363" cy="51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The relationship                     </a:t>
            </a:r>
            <a:r>
              <a:rPr lang="en-US" sz="2000" dirty="0">
                <a:latin typeface="Times New Roman"/>
                <a:cs typeface="Times New Roman"/>
              </a:rPr>
              <a:t>tells you:</a:t>
            </a:r>
          </a:p>
        </p:txBody>
      </p:sp>
      <p:sp>
        <p:nvSpPr>
          <p:cNvPr id="17409" name="Rectangle 161"/>
          <p:cNvSpPr>
            <a:spLocks/>
          </p:cNvSpPr>
          <p:nvPr/>
        </p:nvSpPr>
        <p:spPr bwMode="auto">
          <a:xfrm>
            <a:off x="3123248" y="3836195"/>
            <a:ext cx="177864"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graphicFrame>
        <p:nvGraphicFramePr>
          <p:cNvPr id="17410" name="Object 2"/>
          <p:cNvGraphicFramePr>
            <a:graphicFrameLocks noChangeAspect="1"/>
          </p:cNvGraphicFramePr>
          <p:nvPr>
            <p:extLst>
              <p:ext uri="{D42A27DB-BD31-4B8C-83A1-F6EECF244321}">
                <p14:modId xmlns:p14="http://schemas.microsoft.com/office/powerpoint/2010/main" val="3516559061"/>
              </p:ext>
            </p:extLst>
          </p:nvPr>
        </p:nvGraphicFramePr>
        <p:xfrm>
          <a:off x="2838414" y="273828"/>
          <a:ext cx="2016125" cy="415925"/>
        </p:xfrm>
        <a:graphic>
          <a:graphicData uri="http://schemas.openxmlformats.org/presentationml/2006/ole">
            <mc:AlternateContent xmlns:mc="http://schemas.openxmlformats.org/markup-compatibility/2006">
              <mc:Choice xmlns:v="urn:schemas-microsoft-com:vml" Requires="v">
                <p:oleObj spid="_x0000_s873311" name="Equation" r:id="rId4" imgW="1092200" imgH="241300" progId="Equation.DSMT4">
                  <p:embed/>
                </p:oleObj>
              </mc:Choice>
              <mc:Fallback>
                <p:oleObj name="Equation" r:id="rId4" imgW="1092200" imgH="241300" progId="Equation.DSMT4">
                  <p:embed/>
                  <p:pic>
                    <p:nvPicPr>
                      <p:cNvPr id="0" name=""/>
                      <p:cNvPicPr>
                        <a:picLocks noChangeAspect="1" noChangeArrowheads="1"/>
                      </p:cNvPicPr>
                      <p:nvPr/>
                    </p:nvPicPr>
                    <p:blipFill>
                      <a:blip r:embed="rId5"/>
                      <a:srcRect/>
                      <a:stretch>
                        <a:fillRect/>
                      </a:stretch>
                    </p:blipFill>
                    <p:spPr bwMode="auto">
                      <a:xfrm>
                        <a:off x="2838414" y="273828"/>
                        <a:ext cx="2016125" cy="415925"/>
                      </a:xfrm>
                      <a:prstGeom prst="rect">
                        <a:avLst/>
                      </a:prstGeom>
                      <a:noFill/>
                      <a:ln>
                        <a:noFill/>
                      </a:ln>
                      <a:effectLst/>
                    </p:spPr>
                  </p:pic>
                </p:oleObj>
              </mc:Fallback>
            </mc:AlternateContent>
          </a:graphicData>
        </a:graphic>
      </p:graphicFrame>
      <p:sp>
        <p:nvSpPr>
          <p:cNvPr id="17414" name="Text Box 181"/>
          <p:cNvSpPr txBox="1">
            <a:spLocks/>
          </p:cNvSpPr>
          <p:nvPr/>
        </p:nvSpPr>
        <p:spPr bwMode="auto">
          <a:xfrm>
            <a:off x="241499" y="6026438"/>
            <a:ext cx="8717009"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In short, though, </a:t>
            </a:r>
            <a:r>
              <a:rPr lang="en-US" sz="2000" dirty="0">
                <a:latin typeface="Times New Roman"/>
                <a:cs typeface="Times New Roman"/>
              </a:rPr>
              <a:t>if you know how to do the decoding, the notation is as simple as                          .</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0" name="Text Box 10"/>
          <p:cNvSpPr txBox="1">
            <a:spLocks/>
          </p:cNvSpPr>
          <p:nvPr/>
        </p:nvSpPr>
        <p:spPr bwMode="auto">
          <a:xfrm>
            <a:off x="589599" y="857935"/>
            <a:ext cx="7785258"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a.) </a:t>
            </a:r>
            <a:r>
              <a:rPr lang="en-US" sz="2000" dirty="0">
                <a:latin typeface="Times New Roman"/>
                <a:cs typeface="Times New Roman"/>
              </a:rPr>
              <a:t>the </a:t>
            </a:r>
            <a:r>
              <a:rPr lang="en-US" sz="2000" dirty="0">
                <a:solidFill>
                  <a:srgbClr val="FF0000"/>
                </a:solidFill>
                <a:latin typeface="Times New Roman"/>
                <a:cs typeface="Times New Roman"/>
              </a:rPr>
              <a:t>magnitude</a:t>
            </a:r>
            <a:r>
              <a:rPr lang="en-US" sz="2000" dirty="0">
                <a:latin typeface="Times New Roman"/>
                <a:cs typeface="Times New Roman"/>
              </a:rPr>
              <a:t> of the </a:t>
            </a:r>
            <a:r>
              <a:rPr lang="en-US" sz="2000" i="1" dirty="0">
                <a:solidFill>
                  <a:srgbClr val="0000FF"/>
                </a:solidFill>
                <a:latin typeface="Times New Roman"/>
                <a:cs typeface="Times New Roman"/>
              </a:rPr>
              <a:t>angular</a:t>
            </a:r>
            <a:r>
              <a:rPr lang="en-US" sz="2000" dirty="0">
                <a:solidFill>
                  <a:srgbClr val="0000FF"/>
                </a:solidFill>
                <a:latin typeface="Times New Roman"/>
                <a:cs typeface="Times New Roman"/>
              </a:rPr>
              <a:t> velocity</a:t>
            </a:r>
            <a:r>
              <a:rPr lang="en-US" sz="2000" dirty="0">
                <a:latin typeface="Times New Roman"/>
                <a:cs typeface="Times New Roman"/>
              </a:rPr>
              <a:t> (in this case, it’</a:t>
            </a:r>
            <a:r>
              <a:rPr lang="en-US" altLang="ja-JP" sz="2000" dirty="0">
                <a:latin typeface="Times New Roman"/>
                <a:cs typeface="Times New Roman"/>
              </a:rPr>
              <a:t>s 3 rad/s); </a:t>
            </a:r>
            <a:endParaRPr lang="en-US" sz="2000" dirty="0">
              <a:latin typeface="Times New Roman"/>
              <a:cs typeface="Times New Roman"/>
            </a:endParaRPr>
          </a:p>
        </p:txBody>
      </p:sp>
      <p:sp>
        <p:nvSpPr>
          <p:cNvPr id="11" name="Text Box 11"/>
          <p:cNvSpPr txBox="1">
            <a:spLocks/>
          </p:cNvSpPr>
          <p:nvPr/>
        </p:nvSpPr>
        <p:spPr bwMode="auto">
          <a:xfrm>
            <a:off x="589598" y="1322464"/>
            <a:ext cx="8417445"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b.) </a:t>
            </a:r>
            <a:r>
              <a:rPr lang="en-US" sz="2000" dirty="0">
                <a:latin typeface="Times New Roman"/>
                <a:cs typeface="Times New Roman"/>
              </a:rPr>
              <a:t>the </a:t>
            </a:r>
            <a:r>
              <a:rPr lang="en-US" sz="2000" i="1" dirty="0">
                <a:solidFill>
                  <a:srgbClr val="FF0000"/>
                </a:solidFill>
                <a:latin typeface="Times New Roman"/>
                <a:cs typeface="Times New Roman"/>
              </a:rPr>
              <a:t>DIRECTION OF THE AXIS </a:t>
            </a:r>
            <a:r>
              <a:rPr lang="en-US" sz="2000" dirty="0">
                <a:solidFill>
                  <a:srgbClr val="0000FF"/>
                </a:solidFill>
                <a:latin typeface="Times New Roman"/>
                <a:cs typeface="Times New Roman"/>
              </a:rPr>
              <a:t>about which the angular velocity proceeds </a:t>
            </a:r>
            <a:r>
              <a:rPr lang="en-US" sz="2000" dirty="0">
                <a:latin typeface="Times New Roman"/>
                <a:cs typeface="Times New Roman"/>
              </a:rPr>
              <a:t>(this will be </a:t>
            </a:r>
            <a:r>
              <a:rPr lang="en-US" sz="2000" i="1" dirty="0">
                <a:solidFill>
                  <a:srgbClr val="0000FF"/>
                </a:solidFill>
                <a:latin typeface="Times New Roman"/>
                <a:cs typeface="Times New Roman"/>
              </a:rPr>
              <a:t>perpendicular</a:t>
            </a:r>
            <a:r>
              <a:rPr lang="en-US" sz="2000" dirty="0">
                <a:solidFill>
                  <a:srgbClr val="0000FF"/>
                </a:solidFill>
                <a:latin typeface="Times New Roman"/>
                <a:cs typeface="Times New Roman"/>
              </a:rPr>
              <a:t> to the plane of the motion</a:t>
            </a:r>
            <a:r>
              <a:rPr lang="en-US" sz="2000" dirty="0">
                <a:latin typeface="Times New Roman"/>
                <a:cs typeface="Times New Roman"/>
              </a:rPr>
              <a:t>, so an “ </a:t>
            </a:r>
            <a:r>
              <a:rPr lang="en-US" sz="2000" i="1" dirty="0">
                <a:latin typeface="Times New Roman"/>
                <a:cs typeface="Times New Roman"/>
              </a:rPr>
              <a:t> “ </a:t>
            </a:r>
            <a:r>
              <a:rPr lang="en-US" sz="2000" dirty="0">
                <a:latin typeface="Times New Roman"/>
                <a:cs typeface="Times New Roman"/>
              </a:rPr>
              <a:t>tells you the motion is in the </a:t>
            </a:r>
            <a:r>
              <a:rPr lang="en-US" sz="2000" i="1" dirty="0">
                <a:solidFill>
                  <a:srgbClr val="0000FF"/>
                </a:solidFill>
                <a:latin typeface="Times New Roman"/>
                <a:cs typeface="Times New Roman"/>
              </a:rPr>
              <a:t>y-z plane</a:t>
            </a:r>
            <a:r>
              <a:rPr lang="en-US" sz="2000" dirty="0">
                <a:latin typeface="Times New Roman"/>
                <a:cs typeface="Times New Roman"/>
              </a:rPr>
              <a:t>); and </a:t>
            </a:r>
          </a:p>
        </p:txBody>
      </p:sp>
      <p:sp>
        <p:nvSpPr>
          <p:cNvPr id="12" name="Text Box 12"/>
          <p:cNvSpPr txBox="1">
            <a:spLocks/>
          </p:cNvSpPr>
          <p:nvPr/>
        </p:nvSpPr>
        <p:spPr bwMode="auto">
          <a:xfrm>
            <a:off x="589599" y="2339619"/>
            <a:ext cx="8417446"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c.) </a:t>
            </a:r>
            <a:r>
              <a:rPr lang="en-US" sz="2000" dirty="0">
                <a:latin typeface="Times New Roman"/>
                <a:cs typeface="Times New Roman"/>
              </a:rPr>
              <a:t>the </a:t>
            </a:r>
            <a:r>
              <a:rPr lang="en-US" sz="2000" i="1" dirty="0">
                <a:solidFill>
                  <a:srgbClr val="FF0000"/>
                </a:solidFill>
                <a:latin typeface="Times New Roman"/>
                <a:cs typeface="Times New Roman"/>
              </a:rPr>
              <a:t>+</a:t>
            </a:r>
            <a:r>
              <a:rPr lang="en-US" sz="2000" dirty="0">
                <a:latin typeface="Times New Roman"/>
                <a:cs typeface="Times New Roman"/>
              </a:rPr>
              <a:t> or </a:t>
            </a:r>
            <a:r>
              <a:rPr lang="en-US" sz="2000" i="1" dirty="0">
                <a:solidFill>
                  <a:srgbClr val="FF0000"/>
                </a:solidFill>
                <a:latin typeface="Times New Roman"/>
                <a:cs typeface="Times New Roman"/>
              </a:rPr>
              <a:t>–</a:t>
            </a:r>
            <a:r>
              <a:rPr lang="en-US" sz="2000" dirty="0">
                <a:solidFill>
                  <a:srgbClr val="FF0000"/>
                </a:solidFill>
                <a:latin typeface="Times New Roman"/>
                <a:cs typeface="Times New Roman"/>
              </a:rPr>
              <a:t> </a:t>
            </a:r>
            <a:r>
              <a:rPr lang="en-US" sz="2000" dirty="0">
                <a:latin typeface="Times New Roman"/>
                <a:cs typeface="Times New Roman"/>
              </a:rPr>
              <a:t>tells you the </a:t>
            </a:r>
            <a:r>
              <a:rPr lang="en-US" sz="2000" dirty="0">
                <a:solidFill>
                  <a:schemeClr val="tx1"/>
                </a:solidFill>
                <a:latin typeface="Times New Roman"/>
                <a:cs typeface="Times New Roman"/>
              </a:rPr>
              <a:t>whether the </a:t>
            </a:r>
            <a:r>
              <a:rPr lang="en-US" sz="2000" dirty="0">
                <a:solidFill>
                  <a:srgbClr val="FF0000"/>
                </a:solidFill>
                <a:latin typeface="Times New Roman"/>
                <a:cs typeface="Times New Roman"/>
              </a:rPr>
              <a:t>rotation </a:t>
            </a:r>
            <a:r>
              <a:rPr lang="en-US" sz="2000" dirty="0">
                <a:latin typeface="Times New Roman"/>
                <a:cs typeface="Times New Roman"/>
              </a:rPr>
              <a:t>is</a:t>
            </a:r>
            <a:r>
              <a:rPr lang="en-US" sz="2000" dirty="0">
                <a:solidFill>
                  <a:srgbClr val="FF0000"/>
                </a:solidFill>
                <a:latin typeface="Times New Roman"/>
                <a:cs typeface="Times New Roman"/>
              </a:rPr>
              <a:t> clockwise or counterclockwise, </a:t>
            </a:r>
            <a:r>
              <a:rPr lang="en-US" sz="2000" dirty="0">
                <a:solidFill>
                  <a:srgbClr val="0000FF"/>
                </a:solidFill>
                <a:latin typeface="Times New Roman"/>
                <a:cs typeface="Times New Roman"/>
              </a:rPr>
              <a:t>as viewed from the positive side of the axis </a:t>
            </a:r>
            <a:r>
              <a:rPr lang="en-US" sz="2000" dirty="0">
                <a:latin typeface="Times New Roman"/>
                <a:cs typeface="Times New Roman"/>
              </a:rPr>
              <a:t>(in this case, it’</a:t>
            </a:r>
            <a:r>
              <a:rPr lang="en-US" altLang="ja-JP" sz="2000" dirty="0">
                <a:latin typeface="Times New Roman"/>
                <a:cs typeface="Times New Roman"/>
              </a:rPr>
              <a:t>s </a:t>
            </a:r>
            <a:r>
              <a:rPr lang="en-US" altLang="ja-JP" sz="2000" dirty="0">
                <a:solidFill>
                  <a:srgbClr val="0000FF"/>
                </a:solidFill>
                <a:latin typeface="Times New Roman"/>
                <a:cs typeface="Times New Roman"/>
              </a:rPr>
              <a:t>NEGATIVE</a:t>
            </a:r>
            <a:r>
              <a:rPr lang="en-US" altLang="ja-JP" sz="2000" dirty="0">
                <a:latin typeface="Times New Roman"/>
                <a:cs typeface="Times New Roman"/>
              </a:rPr>
              <a:t>, so the rotation will be </a:t>
            </a:r>
            <a:r>
              <a:rPr lang="en-US" altLang="ja-JP" sz="2000" i="1" dirty="0">
                <a:solidFill>
                  <a:srgbClr val="0000FF"/>
                </a:solidFill>
                <a:latin typeface="Times New Roman"/>
                <a:cs typeface="Times New Roman"/>
              </a:rPr>
              <a:t>clockwise</a:t>
            </a:r>
            <a:r>
              <a:rPr lang="en-US" altLang="ja-JP" sz="2000" dirty="0">
                <a:latin typeface="Times New Roman"/>
                <a:cs typeface="Times New Roman"/>
              </a:rPr>
              <a:t>—more about this later). </a:t>
            </a:r>
            <a:endParaRPr lang="en-US" sz="2000" dirty="0">
              <a:latin typeface="Times New Roman"/>
              <a:cs typeface="Times New Roman"/>
            </a:endParaRPr>
          </a:p>
        </p:txBody>
      </p:sp>
      <p:graphicFrame>
        <p:nvGraphicFramePr>
          <p:cNvPr id="13" name="Object 2"/>
          <p:cNvGraphicFramePr>
            <a:graphicFrameLocks noChangeAspect="1"/>
          </p:cNvGraphicFramePr>
          <p:nvPr>
            <p:extLst>
              <p:ext uri="{D42A27DB-BD31-4B8C-83A1-F6EECF244321}">
                <p14:modId xmlns:p14="http://schemas.microsoft.com/office/powerpoint/2010/main" val="662723587"/>
              </p:ext>
            </p:extLst>
          </p:nvPr>
        </p:nvGraphicFramePr>
        <p:xfrm>
          <a:off x="6878264" y="1605397"/>
          <a:ext cx="187325" cy="350837"/>
        </p:xfrm>
        <a:graphic>
          <a:graphicData uri="http://schemas.openxmlformats.org/presentationml/2006/ole">
            <mc:AlternateContent xmlns:mc="http://schemas.openxmlformats.org/markup-compatibility/2006">
              <mc:Choice xmlns:v="urn:schemas-microsoft-com:vml" Requires="v">
                <p:oleObj spid="_x0000_s873312" name="Equation" r:id="rId6" imgW="101600" imgH="203200" progId="Equation.DSMT4">
                  <p:embed/>
                </p:oleObj>
              </mc:Choice>
              <mc:Fallback>
                <p:oleObj name="Equation" r:id="rId6" imgW="101600" imgH="203200" progId="Equation.DSMT4">
                  <p:embed/>
                  <p:pic>
                    <p:nvPicPr>
                      <p:cNvPr id="0" name=""/>
                      <p:cNvPicPr>
                        <a:picLocks noChangeAspect="1" noChangeArrowheads="1"/>
                      </p:cNvPicPr>
                      <p:nvPr/>
                    </p:nvPicPr>
                    <p:blipFill>
                      <a:blip r:embed="rId7"/>
                      <a:srcRect/>
                      <a:stretch>
                        <a:fillRect/>
                      </a:stretch>
                    </p:blipFill>
                    <p:spPr bwMode="auto">
                      <a:xfrm>
                        <a:off x="6878264" y="1605397"/>
                        <a:ext cx="187325" cy="350837"/>
                      </a:xfrm>
                      <a:prstGeom prst="rect">
                        <a:avLst/>
                      </a:prstGeom>
                      <a:noFill/>
                      <a:ln>
                        <a:noFill/>
                      </a:ln>
                      <a:effectLst/>
                    </p:spPr>
                  </p:pic>
                </p:oleObj>
              </mc:Fallback>
            </mc:AlternateContent>
          </a:graphicData>
        </a:graphic>
      </p:graphicFrame>
      <p:sp>
        <p:nvSpPr>
          <p:cNvPr id="14" name="Text Box 19"/>
          <p:cNvSpPr txBox="1">
            <a:spLocks/>
          </p:cNvSpPr>
          <p:nvPr/>
        </p:nvSpPr>
        <p:spPr bwMode="auto">
          <a:xfrm>
            <a:off x="8607180" y="6477000"/>
            <a:ext cx="3513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9.)</a:t>
            </a:r>
          </a:p>
        </p:txBody>
      </p:sp>
      <p:graphicFrame>
        <p:nvGraphicFramePr>
          <p:cNvPr id="15" name="Object 2"/>
          <p:cNvGraphicFramePr>
            <a:graphicFrameLocks noChangeAspect="1"/>
          </p:cNvGraphicFramePr>
          <p:nvPr>
            <p:extLst>
              <p:ext uri="{D42A27DB-BD31-4B8C-83A1-F6EECF244321}">
                <p14:modId xmlns:p14="http://schemas.microsoft.com/office/powerpoint/2010/main" val="4197169637"/>
              </p:ext>
            </p:extLst>
          </p:nvPr>
        </p:nvGraphicFramePr>
        <p:xfrm>
          <a:off x="3763168" y="6309166"/>
          <a:ext cx="1617663" cy="415925"/>
        </p:xfrm>
        <a:graphic>
          <a:graphicData uri="http://schemas.openxmlformats.org/presentationml/2006/ole">
            <mc:AlternateContent xmlns:mc="http://schemas.openxmlformats.org/markup-compatibility/2006">
              <mc:Choice xmlns:v="urn:schemas-microsoft-com:vml" Requires="v">
                <p:oleObj spid="_x0000_s873313" name="Equation" r:id="rId8" imgW="876300" imgH="241300" progId="Equation.DSMT4">
                  <p:embed/>
                </p:oleObj>
              </mc:Choice>
              <mc:Fallback>
                <p:oleObj name="Equation" r:id="rId8" imgW="876300" imgH="241300" progId="Equation.DSMT4">
                  <p:embed/>
                  <p:pic>
                    <p:nvPicPr>
                      <p:cNvPr id="0" name=""/>
                      <p:cNvPicPr>
                        <a:picLocks noChangeAspect="1" noChangeArrowheads="1"/>
                      </p:cNvPicPr>
                      <p:nvPr/>
                    </p:nvPicPr>
                    <p:blipFill>
                      <a:blip r:embed="rId9"/>
                      <a:srcRect/>
                      <a:stretch>
                        <a:fillRect/>
                      </a:stretch>
                    </p:blipFill>
                    <p:spPr bwMode="auto">
                      <a:xfrm>
                        <a:off x="3763168" y="6309166"/>
                        <a:ext cx="1617663" cy="415925"/>
                      </a:xfrm>
                      <a:prstGeom prst="rect">
                        <a:avLst/>
                      </a:prstGeom>
                      <a:noFill/>
                      <a:ln>
                        <a:noFill/>
                      </a:ln>
                      <a:effectLst/>
                    </p:spPr>
                  </p:pic>
                </p:oleObj>
              </mc:Fallback>
            </mc:AlternateContent>
          </a:graphicData>
        </a:graphic>
      </p:graphicFrame>
      <p:sp>
        <p:nvSpPr>
          <p:cNvPr id="16" name="Text Box 181">
            <a:extLst>
              <a:ext uri="{FF2B5EF4-FFF2-40B4-BE49-F238E27FC236}">
                <a16:creationId xmlns:a16="http://schemas.microsoft.com/office/drawing/2014/main" id="{8B2F8AD1-8EE0-4D4B-BCFA-E691BE5886B0}"/>
              </a:ext>
            </a:extLst>
          </p:cNvPr>
          <p:cNvSpPr txBox="1">
            <a:spLocks/>
          </p:cNvSpPr>
          <p:nvPr/>
        </p:nvSpPr>
        <p:spPr bwMode="auto">
          <a:xfrm>
            <a:off x="244212" y="3441983"/>
            <a:ext cx="8717009" cy="254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Clarification </a:t>
            </a:r>
            <a:r>
              <a:rPr lang="en-US" sz="2000" dirty="0">
                <a:latin typeface="Times New Roman"/>
                <a:cs typeface="Times New Roman"/>
              </a:rPr>
              <a:t>concerning </a:t>
            </a:r>
            <a:r>
              <a:rPr lang="en-US" sz="2000" i="1" dirty="0">
                <a:latin typeface="Times New Roman"/>
                <a:cs typeface="Times New Roman"/>
              </a:rPr>
              <a:t>parts c </a:t>
            </a:r>
            <a:r>
              <a:rPr lang="en-US" sz="2000" dirty="0">
                <a:latin typeface="Times New Roman"/>
                <a:cs typeface="Times New Roman"/>
              </a:rPr>
              <a:t>above.  Both physics and standard mathematics use what is called a right-handed coordinate system.  That means that if you place your right hand along the +x direction and curl your fingers in the +y direction, your thumb will point in the +z direction.  The reason this is significant is that in doing so, you will be curling your fingers counterclockwise.  So if you want to characterize a body moving counterclockwise in the x-y plane, giving the direction as +k makes sense as that is the direction your thumb would point if you made the fingers of your right hand curl along the direction of motion.</a:t>
            </a:r>
          </a:p>
        </p:txBody>
      </p:sp>
    </p:spTree>
    <p:extLst>
      <p:ext uri="{BB962C8B-B14F-4D97-AF65-F5344CB8AC3E}">
        <p14:creationId xmlns:p14="http://schemas.microsoft.com/office/powerpoint/2010/main" val="376621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414"/>
                                        </p:tgtEl>
                                        <p:attrNameLst>
                                          <p:attrName>style.visibility</p:attrName>
                                        </p:attrNameLst>
                                      </p:cBhvr>
                                      <p:to>
                                        <p:strVal val="visible"/>
                                      </p:to>
                                    </p:set>
                                    <p:animEffect transition="in" filter="dissolve">
                                      <p:cBhvr>
                                        <p:cTn id="28" dur="500"/>
                                        <p:tgtEl>
                                          <p:spTgt spid="174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0" grpId="0"/>
      <p:bldP spid="11" grpId="0"/>
      <p:bldP spid="12" grpId="0"/>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90.)</a:t>
            </a:r>
          </a:p>
        </p:txBody>
      </p:sp>
      <p:sp>
        <p:nvSpPr>
          <p:cNvPr id="34" name="Text Box 180"/>
          <p:cNvSpPr txBox="1">
            <a:spLocks/>
          </p:cNvSpPr>
          <p:nvPr/>
        </p:nvSpPr>
        <p:spPr bwMode="auto">
          <a:xfrm>
            <a:off x="190682" y="701178"/>
            <a:ext cx="11045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err="1">
                <a:solidFill>
                  <a:schemeClr val="tx1"/>
                </a:solidFill>
                <a:latin typeface="Times New Roman"/>
                <a:cs typeface="Times New Roman"/>
              </a:rPr>
              <a:t>con’t</a:t>
            </a:r>
            <a:endParaRPr lang="en-US" sz="1600" dirty="0">
              <a:latin typeface="Times New Roman"/>
              <a:cs typeface="Times New Roman"/>
            </a:endParaRPr>
          </a:p>
        </p:txBody>
      </p:sp>
      <p:sp>
        <p:nvSpPr>
          <p:cNvPr id="67" name="Text Box 180"/>
          <p:cNvSpPr txBox="1">
            <a:spLocks/>
          </p:cNvSpPr>
          <p:nvPr/>
        </p:nvSpPr>
        <p:spPr bwMode="auto">
          <a:xfrm>
            <a:off x="586700" y="1068625"/>
            <a:ext cx="4594899"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For ball’s rotation </a:t>
            </a:r>
            <a:r>
              <a:rPr lang="en-US" sz="2000" dirty="0">
                <a:solidFill>
                  <a:schemeClr val="tx1"/>
                </a:solidFill>
                <a:latin typeface="Times New Roman"/>
                <a:cs typeface="Times New Roman"/>
              </a:rPr>
              <a:t>(assuming </a:t>
            </a:r>
            <a:r>
              <a:rPr lang="en-US" sz="2000" dirty="0">
                <a:solidFill>
                  <a:srgbClr val="0000FF"/>
                </a:solidFill>
                <a:latin typeface="Times New Roman"/>
                <a:cs typeface="Times New Roman"/>
              </a:rPr>
              <a:t>angular acceleration</a:t>
            </a:r>
            <a:r>
              <a:rPr lang="en-US" sz="2000" dirty="0">
                <a:solidFill>
                  <a:schemeClr val="tx1"/>
                </a:solidFill>
                <a:latin typeface="Times New Roman"/>
                <a:cs typeface="Times New Roman"/>
              </a:rPr>
              <a:t> </a:t>
            </a:r>
            <a:r>
              <a:rPr lang="en-US" sz="2000" i="1" dirty="0">
                <a:solidFill>
                  <a:srgbClr val="FF0000"/>
                </a:solidFill>
                <a:latin typeface="Times New Roman"/>
                <a:cs typeface="Times New Roman"/>
              </a:rPr>
              <a:t>clockwise </a:t>
            </a:r>
            <a:r>
              <a:rPr lang="en-US" sz="2000" dirty="0">
                <a:latin typeface="Times New Roman"/>
                <a:cs typeface="Times New Roman"/>
              </a:rPr>
              <a:t>and </a:t>
            </a:r>
            <a:r>
              <a:rPr lang="en-US" sz="2000" dirty="0">
                <a:solidFill>
                  <a:srgbClr val="FF0000"/>
                </a:solidFill>
                <a:latin typeface="Times New Roman"/>
                <a:cs typeface="Times New Roman"/>
              </a:rPr>
              <a:t>summing torques </a:t>
            </a:r>
            <a:r>
              <a:rPr lang="en-US" sz="2000" dirty="0">
                <a:latin typeface="Times New Roman"/>
                <a:cs typeface="Times New Roman"/>
              </a:rPr>
              <a:t>about the </a:t>
            </a:r>
            <a:r>
              <a:rPr lang="en-US" sz="2000" dirty="0">
                <a:solidFill>
                  <a:srgbClr val="0000FF"/>
                </a:solidFill>
                <a:latin typeface="Times New Roman"/>
                <a:cs typeface="Times New Roman"/>
              </a:rPr>
              <a:t>center of mass</a:t>
            </a:r>
            <a:r>
              <a:rPr lang="en-US" sz="2000" dirty="0">
                <a:solidFill>
                  <a:schemeClr val="tx1"/>
                </a:solidFill>
                <a:latin typeface="Times New Roman"/>
                <a:cs typeface="Times New Roman"/>
              </a:rPr>
              <a:t>):</a:t>
            </a:r>
            <a:endParaRPr lang="en-US" sz="1600" dirty="0">
              <a:latin typeface="Times New Roman"/>
              <a:cs typeface="Times New Roman"/>
            </a:endParaRPr>
          </a:p>
        </p:txBody>
      </p:sp>
      <p:sp>
        <p:nvSpPr>
          <p:cNvPr id="50" name="Text Box 180"/>
          <p:cNvSpPr txBox="1">
            <a:spLocks/>
          </p:cNvSpPr>
          <p:nvPr/>
        </p:nvSpPr>
        <p:spPr bwMode="auto">
          <a:xfrm>
            <a:off x="586700" y="5248072"/>
            <a:ext cx="8257879"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Problem?  </a:t>
            </a:r>
            <a:r>
              <a:rPr lang="en-US" sz="2000" dirty="0">
                <a:solidFill>
                  <a:schemeClr val="tx1"/>
                </a:solidFill>
                <a:latin typeface="Times New Roman"/>
                <a:cs typeface="Times New Roman"/>
              </a:rPr>
              <a:t>We need an expression for the </a:t>
            </a:r>
            <a:r>
              <a:rPr lang="en-US" sz="2000" i="1" dirty="0">
                <a:solidFill>
                  <a:srgbClr val="FF0000"/>
                </a:solidFill>
                <a:latin typeface="Times New Roman"/>
                <a:cs typeface="Times New Roman"/>
              </a:rPr>
              <a:t>angular acceleration of the ball </a:t>
            </a:r>
            <a:r>
              <a:rPr lang="en-US" sz="2000" dirty="0">
                <a:solidFill>
                  <a:srgbClr val="0000FF"/>
                </a:solidFill>
                <a:latin typeface="Times New Roman"/>
                <a:cs typeface="Times New Roman"/>
              </a:rPr>
              <a:t>in terms of </a:t>
            </a:r>
            <a:r>
              <a:rPr lang="en-US" sz="2000" dirty="0">
                <a:solidFill>
                  <a:schemeClr val="tx1"/>
                </a:solidFill>
                <a:latin typeface="Times New Roman"/>
                <a:cs typeface="Times New Roman"/>
              </a:rPr>
              <a:t>the </a:t>
            </a:r>
            <a:r>
              <a:rPr lang="en-US" sz="2000" i="1" dirty="0">
                <a:solidFill>
                  <a:srgbClr val="0000FF"/>
                </a:solidFill>
                <a:latin typeface="Times New Roman"/>
                <a:cs typeface="Times New Roman"/>
              </a:rPr>
              <a:t>acceleration of the string</a:t>
            </a:r>
            <a:r>
              <a:rPr lang="en-US" sz="2000" dirty="0">
                <a:solidFill>
                  <a:schemeClr val="tx1"/>
                </a:solidFill>
                <a:latin typeface="Times New Roman"/>
                <a:cs typeface="Times New Roman"/>
              </a:rPr>
              <a:t>.</a:t>
            </a:r>
            <a:endParaRPr lang="en-US" sz="1600" dirty="0">
              <a:latin typeface="Times New Roman"/>
              <a:cs typeface="Times New Roman"/>
            </a:endParaRPr>
          </a:p>
        </p:txBody>
      </p:sp>
      <p:grpSp>
        <p:nvGrpSpPr>
          <p:cNvPr id="42" name="Group 30"/>
          <p:cNvGrpSpPr>
            <a:grpSpLocks/>
          </p:cNvGrpSpPr>
          <p:nvPr/>
        </p:nvGrpSpPr>
        <p:grpSpPr bwMode="auto">
          <a:xfrm>
            <a:off x="5507038" y="457200"/>
            <a:ext cx="3251200" cy="1620838"/>
            <a:chOff x="6781800" y="304800"/>
            <a:chExt cx="3251200" cy="1620838"/>
          </a:xfrm>
        </p:grpSpPr>
        <p:sp>
          <p:nvSpPr>
            <p:cNvPr id="44" name="Rectangle 9"/>
            <p:cNvSpPr>
              <a:spLocks/>
            </p:cNvSpPr>
            <p:nvPr/>
          </p:nvSpPr>
          <p:spPr bwMode="auto">
            <a:xfrm rot="-1223060">
              <a:off x="6791325" y="1392238"/>
              <a:ext cx="2370138" cy="112712"/>
            </a:xfrm>
            <a:prstGeom prst="rect">
              <a:avLst/>
            </a:prstGeom>
            <a:solidFill>
              <a:srgbClr val="20FF38"/>
            </a:solidFill>
            <a:ln w="25400">
              <a:solidFill>
                <a:srgbClr val="000000"/>
              </a:solidFill>
              <a:miter lim="800000"/>
              <a:headEnd/>
              <a:tailEnd/>
            </a:ln>
          </p:spPr>
          <p:txBody>
            <a:bodyPr wrap="none" anchor="ctr"/>
            <a:lstStyle/>
            <a:p>
              <a:endParaRPr lang="en-US"/>
            </a:p>
          </p:txBody>
        </p:sp>
        <p:graphicFrame>
          <p:nvGraphicFramePr>
            <p:cNvPr id="45" name="Object 3"/>
            <p:cNvGraphicFramePr>
              <a:graphicFrameLocks noChangeAspect="1"/>
            </p:cNvGraphicFramePr>
            <p:nvPr/>
          </p:nvGraphicFramePr>
          <p:xfrm>
            <a:off x="7515225" y="1600200"/>
            <a:ext cx="231775" cy="325438"/>
          </p:xfrm>
          <a:graphic>
            <a:graphicData uri="http://schemas.openxmlformats.org/presentationml/2006/ole">
              <mc:AlternateContent xmlns:mc="http://schemas.openxmlformats.org/markup-compatibility/2006">
                <mc:Choice xmlns:v="urn:schemas-microsoft-com:vml" Requires="v">
                  <p:oleObj spid="_x0000_s2204921" name="Equation" r:id="rId4" imgW="127000" imgH="177800" progId="Equation.DSMT4">
                    <p:embed/>
                  </p:oleObj>
                </mc:Choice>
                <mc:Fallback>
                  <p:oleObj name="Equation" r:id="rId4" imgW="127000" imgH="177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225" y="1600200"/>
                          <a:ext cx="231775" cy="32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8" name="Arc 11"/>
            <p:cNvSpPr>
              <a:spLocks/>
            </p:cNvSpPr>
            <p:nvPr/>
          </p:nvSpPr>
          <p:spPr bwMode="auto">
            <a:xfrm>
              <a:off x="7402513" y="1735138"/>
              <a:ext cx="112712" cy="163512"/>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9" name="Oval 12"/>
            <p:cNvSpPr>
              <a:spLocks/>
            </p:cNvSpPr>
            <p:nvPr/>
          </p:nvSpPr>
          <p:spPr bwMode="auto">
            <a:xfrm>
              <a:off x="9039225" y="381000"/>
              <a:ext cx="677863" cy="677863"/>
            </a:xfrm>
            <a:prstGeom prst="ellipse">
              <a:avLst/>
            </a:prstGeom>
            <a:solidFill>
              <a:srgbClr val="FF151E"/>
            </a:solidFill>
            <a:ln w="25400">
              <a:solidFill>
                <a:srgbClr val="000000"/>
              </a:solidFill>
              <a:round/>
              <a:headEnd/>
              <a:tailEnd/>
            </a:ln>
          </p:spPr>
          <p:txBody>
            <a:bodyPr wrap="none" anchor="ctr"/>
            <a:lstStyle/>
            <a:p>
              <a:endParaRPr lang="en-US"/>
            </a:p>
          </p:txBody>
        </p:sp>
        <p:sp>
          <p:nvSpPr>
            <p:cNvPr id="51" name="Line 13"/>
            <p:cNvSpPr>
              <a:spLocks noChangeShapeType="1"/>
            </p:cNvSpPr>
            <p:nvPr/>
          </p:nvSpPr>
          <p:spPr bwMode="auto">
            <a:xfrm>
              <a:off x="6781800" y="1905000"/>
              <a:ext cx="265271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Rectangle 14"/>
            <p:cNvSpPr>
              <a:spLocks/>
            </p:cNvSpPr>
            <p:nvPr/>
          </p:nvSpPr>
          <p:spPr bwMode="auto">
            <a:xfrm>
              <a:off x="9096375" y="1114425"/>
              <a:ext cx="55563" cy="790575"/>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53" name="Line 16"/>
            <p:cNvSpPr>
              <a:spLocks noChangeShapeType="1"/>
            </p:cNvSpPr>
            <p:nvPr/>
          </p:nvSpPr>
          <p:spPr bwMode="auto">
            <a:xfrm>
              <a:off x="9717088" y="776288"/>
              <a:ext cx="0" cy="4508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4" name="Object 4"/>
            <p:cNvGraphicFramePr>
              <a:graphicFrameLocks noChangeAspect="1"/>
            </p:cNvGraphicFramePr>
            <p:nvPr/>
          </p:nvGraphicFramePr>
          <p:xfrm>
            <a:off x="9271000" y="1284288"/>
            <a:ext cx="368300" cy="327025"/>
          </p:xfrm>
          <a:graphic>
            <a:graphicData uri="http://schemas.openxmlformats.org/presentationml/2006/ole">
              <mc:AlternateContent xmlns:mc="http://schemas.openxmlformats.org/markup-compatibility/2006">
                <mc:Choice xmlns:v="urn:schemas-microsoft-com:vml" Requires="v">
                  <p:oleObj spid="_x0000_s2204922" name="Equation" r:id="rId6" imgW="228600" imgH="203200" progId="Equation.DSMT4">
                    <p:embed/>
                  </p:oleObj>
                </mc:Choice>
                <mc:Fallback>
                  <p:oleObj name="Equation" r:id="rId6" imgW="2286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1000" y="1284288"/>
                          <a:ext cx="368300" cy="32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5" name="Rectangle 18"/>
            <p:cNvSpPr>
              <a:spLocks/>
            </p:cNvSpPr>
            <p:nvPr/>
          </p:nvSpPr>
          <p:spPr bwMode="auto">
            <a:xfrm>
              <a:off x="9604375" y="1227138"/>
              <a:ext cx="225425" cy="227012"/>
            </a:xfrm>
            <a:prstGeom prst="rect">
              <a:avLst/>
            </a:prstGeom>
            <a:solidFill>
              <a:srgbClr val="FC36E6"/>
            </a:solidFill>
            <a:ln w="25400">
              <a:solidFill>
                <a:srgbClr val="000000"/>
              </a:solidFill>
              <a:miter lim="800000"/>
              <a:headEnd/>
              <a:tailEnd/>
            </a:ln>
          </p:spPr>
          <p:txBody>
            <a:bodyPr wrap="none" anchor="ctr"/>
            <a:lstStyle/>
            <a:p>
              <a:endParaRPr lang="en-US"/>
            </a:p>
          </p:txBody>
        </p:sp>
        <p:sp>
          <p:nvSpPr>
            <p:cNvPr id="56" name="Line 20"/>
            <p:cNvSpPr>
              <a:spLocks noChangeShapeType="1"/>
            </p:cNvSpPr>
            <p:nvPr/>
          </p:nvSpPr>
          <p:spPr bwMode="auto">
            <a:xfrm flipH="1">
              <a:off x="8051800" y="381000"/>
              <a:ext cx="127000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7" name="Object 5"/>
            <p:cNvGraphicFramePr>
              <a:graphicFrameLocks noChangeAspect="1"/>
            </p:cNvGraphicFramePr>
            <p:nvPr>
              <p:extLst>
                <p:ext uri="{D42A27DB-BD31-4B8C-83A1-F6EECF244321}">
                  <p14:modId xmlns:p14="http://schemas.microsoft.com/office/powerpoint/2010/main" val="1623883879"/>
                </p:ext>
              </p:extLst>
            </p:nvPr>
          </p:nvGraphicFramePr>
          <p:xfrm>
            <a:off x="7518400" y="609600"/>
            <a:ext cx="349250" cy="350838"/>
          </p:xfrm>
          <a:graphic>
            <a:graphicData uri="http://schemas.openxmlformats.org/presentationml/2006/ole">
              <mc:AlternateContent xmlns:mc="http://schemas.openxmlformats.org/markup-compatibility/2006">
                <mc:Choice xmlns:v="urn:schemas-microsoft-com:vml" Requires="v">
                  <p:oleObj spid="_x0000_s2204923" name="Equation" r:id="rId8" imgW="203200" imgH="203200" progId="Equation.DSMT4">
                    <p:embed/>
                  </p:oleObj>
                </mc:Choice>
                <mc:Fallback>
                  <p:oleObj name="Equation" r:id="rId8" imgW="203200" imgH="203200" progId="Equation.DSMT4">
                    <p:embed/>
                    <p:pic>
                      <p:nvPicPr>
                        <p:cNvPr id="0" name=""/>
                        <p:cNvPicPr>
                          <a:picLocks noChangeAspect="1" noChangeArrowheads="1"/>
                        </p:cNvPicPr>
                        <p:nvPr/>
                      </p:nvPicPr>
                      <p:blipFill>
                        <a:blip r:embed="rId9"/>
                        <a:srcRect/>
                        <a:stretch>
                          <a:fillRect/>
                        </a:stretch>
                      </p:blipFill>
                      <p:spPr bwMode="auto">
                        <a:xfrm>
                          <a:off x="7518400" y="609600"/>
                          <a:ext cx="349250"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 name="Freeform 22"/>
            <p:cNvSpPr>
              <a:spLocks/>
            </p:cNvSpPr>
            <p:nvPr/>
          </p:nvSpPr>
          <p:spPr bwMode="auto">
            <a:xfrm>
              <a:off x="8926513" y="606425"/>
              <a:ext cx="565150" cy="565150"/>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59" name="AutoShape 23"/>
            <p:cNvSpPr>
              <a:spLocks/>
            </p:cNvSpPr>
            <p:nvPr/>
          </p:nvSpPr>
          <p:spPr bwMode="auto">
            <a:xfrm>
              <a:off x="9321800" y="663575"/>
              <a:ext cx="112713" cy="1127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aphicFrame>
          <p:nvGraphicFramePr>
            <p:cNvPr id="85" name="Object 6"/>
            <p:cNvGraphicFramePr>
              <a:graphicFrameLocks noChangeAspect="1"/>
            </p:cNvGraphicFramePr>
            <p:nvPr/>
          </p:nvGraphicFramePr>
          <p:xfrm>
            <a:off x="9652000" y="304800"/>
            <a:ext cx="381000" cy="381000"/>
          </p:xfrm>
          <a:graphic>
            <a:graphicData uri="http://schemas.openxmlformats.org/presentationml/2006/ole">
              <mc:AlternateContent xmlns:mc="http://schemas.openxmlformats.org/markup-compatibility/2006">
                <mc:Choice xmlns:v="urn:schemas-microsoft-com:vml" Requires="v">
                  <p:oleObj spid="_x0000_s2204924" name="Equation" r:id="rId10" imgW="228600" imgH="228600" progId="Equation.DSMT4">
                    <p:embed/>
                  </p:oleObj>
                </mc:Choice>
                <mc:Fallback>
                  <p:oleObj name="Equation" r:id="rId10" imgW="2286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2000" y="304800"/>
                          <a:ext cx="3810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6" name="Oval 28"/>
            <p:cNvSpPr>
              <a:spLocks noChangeArrowheads="1"/>
            </p:cNvSpPr>
            <p:nvPr/>
          </p:nvSpPr>
          <p:spPr bwMode="auto">
            <a:xfrm>
              <a:off x="7899400" y="762000"/>
              <a:ext cx="533400" cy="533400"/>
            </a:xfrm>
            <a:prstGeom prst="ellipse">
              <a:avLst/>
            </a:prstGeom>
            <a:solidFill>
              <a:srgbClr val="3366FF"/>
            </a:solidFill>
            <a:ln w="25400">
              <a:solidFill>
                <a:srgbClr val="000000"/>
              </a:solidFill>
              <a:round/>
              <a:headEnd/>
              <a:tailEnd/>
            </a:ln>
          </p:spPr>
          <p:txBody>
            <a:bodyPr/>
            <a:lstStyle/>
            <a:p>
              <a:endParaRPr lang="en-US"/>
            </a:p>
          </p:txBody>
        </p:sp>
      </p:grpSp>
      <p:sp>
        <p:nvSpPr>
          <p:cNvPr id="88" name="Line 44"/>
          <p:cNvSpPr>
            <a:spLocks noChangeShapeType="1"/>
          </p:cNvSpPr>
          <p:nvPr/>
        </p:nvSpPr>
        <p:spPr bwMode="auto">
          <a:xfrm flipV="1">
            <a:off x="6743713" y="2475418"/>
            <a:ext cx="752597" cy="282246"/>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Oval 34"/>
          <p:cNvSpPr>
            <a:spLocks/>
          </p:cNvSpPr>
          <p:nvPr/>
        </p:nvSpPr>
        <p:spPr bwMode="auto">
          <a:xfrm>
            <a:off x="6512446" y="2663582"/>
            <a:ext cx="889789" cy="889859"/>
          </a:xfrm>
          <a:prstGeom prst="ellipse">
            <a:avLst/>
          </a:prstGeom>
          <a:solidFill>
            <a:srgbClr val="3366FF"/>
          </a:solidFill>
          <a:ln w="25400">
            <a:solidFill>
              <a:srgbClr val="000000"/>
            </a:solidFill>
            <a:round/>
            <a:headEnd/>
            <a:tailEnd/>
          </a:ln>
        </p:spPr>
        <p:txBody>
          <a:bodyPr wrap="none" anchor="ctr"/>
          <a:lstStyle/>
          <a:p>
            <a:endParaRPr lang="en-US"/>
          </a:p>
        </p:txBody>
      </p:sp>
      <p:graphicFrame>
        <p:nvGraphicFramePr>
          <p:cNvPr id="90" name="Object 4"/>
          <p:cNvGraphicFramePr>
            <a:graphicFrameLocks noChangeAspect="1"/>
          </p:cNvGraphicFramePr>
          <p:nvPr>
            <p:extLst>
              <p:ext uri="{D42A27DB-BD31-4B8C-83A1-F6EECF244321}">
                <p14:modId xmlns:p14="http://schemas.microsoft.com/office/powerpoint/2010/main" val="3638146429"/>
              </p:ext>
            </p:extLst>
          </p:nvPr>
        </p:nvGraphicFramePr>
        <p:xfrm>
          <a:off x="7446686" y="3829808"/>
          <a:ext cx="282224" cy="262646"/>
        </p:xfrm>
        <a:graphic>
          <a:graphicData uri="http://schemas.openxmlformats.org/presentationml/2006/ole">
            <mc:AlternateContent xmlns:mc="http://schemas.openxmlformats.org/markup-compatibility/2006">
              <mc:Choice xmlns:v="urn:schemas-microsoft-com:vml" Requires="v">
                <p:oleObj spid="_x0000_s2204925" name="Equation" r:id="rId12" imgW="165100" imgH="152400" progId="Equation.DSMT4">
                  <p:embed/>
                </p:oleObj>
              </mc:Choice>
              <mc:Fallback>
                <p:oleObj name="Equation" r:id="rId12" imgW="165100" imgH="1524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46686" y="3829808"/>
                        <a:ext cx="282224" cy="2626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1" name="Line 39"/>
          <p:cNvSpPr>
            <a:spLocks noChangeShapeType="1"/>
          </p:cNvSpPr>
          <p:nvPr/>
        </p:nvSpPr>
        <p:spPr bwMode="auto">
          <a:xfrm flipH="1" flipV="1">
            <a:off x="7214085" y="3510321"/>
            <a:ext cx="282224" cy="752656"/>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40"/>
          <p:cNvSpPr>
            <a:spLocks noChangeShapeType="1"/>
          </p:cNvSpPr>
          <p:nvPr/>
        </p:nvSpPr>
        <p:spPr bwMode="auto">
          <a:xfrm flipH="1">
            <a:off x="6963220" y="3133993"/>
            <a:ext cx="0" cy="940820"/>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93" name="Object 5"/>
          <p:cNvGraphicFramePr>
            <a:graphicFrameLocks noChangeAspect="1"/>
          </p:cNvGraphicFramePr>
          <p:nvPr>
            <p:extLst>
              <p:ext uri="{D42A27DB-BD31-4B8C-83A1-F6EECF244321}">
                <p14:modId xmlns:p14="http://schemas.microsoft.com/office/powerpoint/2010/main" val="912299068"/>
              </p:ext>
            </p:extLst>
          </p:nvPr>
        </p:nvGraphicFramePr>
        <p:xfrm>
          <a:off x="6393598" y="3723966"/>
          <a:ext cx="497811" cy="350847"/>
        </p:xfrm>
        <a:graphic>
          <a:graphicData uri="http://schemas.openxmlformats.org/presentationml/2006/ole">
            <mc:AlternateContent xmlns:mc="http://schemas.openxmlformats.org/markup-compatibility/2006">
              <mc:Choice xmlns:v="urn:schemas-microsoft-com:vml" Requires="v">
                <p:oleObj spid="_x0000_s2204926" name="Equation" r:id="rId14" imgW="292100" imgH="203200" progId="Equation.DSMT4">
                  <p:embed/>
                </p:oleObj>
              </mc:Choice>
              <mc:Fallback>
                <p:oleObj name="Equation" r:id="rId14" imgW="292100" imgH="203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93598" y="3723966"/>
                        <a:ext cx="497811" cy="3508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 name="Object 6"/>
          <p:cNvGraphicFramePr>
            <a:graphicFrameLocks noChangeAspect="1"/>
          </p:cNvGraphicFramePr>
          <p:nvPr/>
        </p:nvGraphicFramePr>
        <p:xfrm>
          <a:off x="7519828" y="2408777"/>
          <a:ext cx="258705" cy="348888"/>
        </p:xfrm>
        <a:graphic>
          <a:graphicData uri="http://schemas.openxmlformats.org/presentationml/2006/ole">
            <mc:AlternateContent xmlns:mc="http://schemas.openxmlformats.org/markup-compatibility/2006">
              <mc:Choice xmlns:v="urn:schemas-microsoft-com:vml" Requires="v">
                <p:oleObj spid="_x0000_s2204927" name="Equation" r:id="rId16" imgW="152400" imgH="203200" progId="Equation.DSMT4">
                  <p:embed/>
                </p:oleObj>
              </mc:Choice>
              <mc:Fallback>
                <p:oleObj name="Equation" r:id="rId16" imgW="152400" imgH="203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19828" y="2408777"/>
                        <a:ext cx="258705" cy="348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5" name="Line 44"/>
          <p:cNvSpPr>
            <a:spLocks noChangeShapeType="1"/>
          </p:cNvSpPr>
          <p:nvPr/>
        </p:nvSpPr>
        <p:spPr bwMode="auto">
          <a:xfrm flipV="1">
            <a:off x="7120011" y="3228075"/>
            <a:ext cx="752597" cy="282246"/>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96" name="Object 7"/>
          <p:cNvGraphicFramePr>
            <a:graphicFrameLocks noChangeAspect="1"/>
          </p:cNvGraphicFramePr>
          <p:nvPr/>
        </p:nvGraphicFramePr>
        <p:xfrm>
          <a:off x="7872607" y="3228075"/>
          <a:ext cx="174431" cy="284207"/>
        </p:xfrm>
        <a:graphic>
          <a:graphicData uri="http://schemas.openxmlformats.org/presentationml/2006/ole">
            <mc:AlternateContent xmlns:mc="http://schemas.openxmlformats.org/markup-compatibility/2006">
              <mc:Choice xmlns:v="urn:schemas-microsoft-com:vml" Requires="v">
                <p:oleObj spid="_x0000_s2204928" name="Equation" r:id="rId18" imgW="101600" imgH="165100" progId="Equation.DSMT4">
                  <p:embed/>
                </p:oleObj>
              </mc:Choice>
              <mc:Fallback>
                <p:oleObj name="Equation" r:id="rId18" imgW="101600" imgH="1651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72607" y="3228075"/>
                        <a:ext cx="174431" cy="2842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7" name="Object 3"/>
          <p:cNvGraphicFramePr>
            <a:graphicFrameLocks noChangeAspect="1"/>
          </p:cNvGraphicFramePr>
          <p:nvPr>
            <p:extLst>
              <p:ext uri="{D42A27DB-BD31-4B8C-83A1-F6EECF244321}">
                <p14:modId xmlns:p14="http://schemas.microsoft.com/office/powerpoint/2010/main" val="2921433222"/>
              </p:ext>
            </p:extLst>
          </p:nvPr>
        </p:nvGraphicFramePr>
        <p:xfrm>
          <a:off x="944561" y="2367321"/>
          <a:ext cx="4237038" cy="2286000"/>
        </p:xfrm>
        <a:graphic>
          <a:graphicData uri="http://schemas.openxmlformats.org/presentationml/2006/ole">
            <mc:AlternateContent xmlns:mc="http://schemas.openxmlformats.org/markup-compatibility/2006">
              <mc:Choice xmlns:v="urn:schemas-microsoft-com:vml" Requires="v">
                <p:oleObj spid="_x0000_s2204929" name="Equation" r:id="rId20" imgW="2552700" imgH="1358900" progId="Equation.DSMT4">
                  <p:embed/>
                </p:oleObj>
              </mc:Choice>
              <mc:Fallback>
                <p:oleObj name="Equation" r:id="rId20" imgW="2552700" imgH="1358900" progId="Equation.DSMT4">
                  <p:embed/>
                  <p:pic>
                    <p:nvPicPr>
                      <p:cNvPr id="0" name=""/>
                      <p:cNvPicPr>
                        <a:picLocks noChangeAspect="1" noChangeArrowheads="1"/>
                      </p:cNvPicPr>
                      <p:nvPr/>
                    </p:nvPicPr>
                    <p:blipFill>
                      <a:blip r:embed="rId21"/>
                      <a:srcRect/>
                      <a:stretch>
                        <a:fillRect/>
                      </a:stretch>
                    </p:blipFill>
                    <p:spPr bwMode="auto">
                      <a:xfrm>
                        <a:off x="944561" y="2367321"/>
                        <a:ext cx="4237038" cy="2286000"/>
                      </a:xfrm>
                      <a:prstGeom prst="rect">
                        <a:avLst/>
                      </a:prstGeom>
                      <a:noFill/>
                      <a:ln>
                        <a:noFill/>
                      </a:ln>
                      <a:effectLst/>
                    </p:spPr>
                  </p:pic>
                </p:oleObj>
              </mc:Fallback>
            </mc:AlternateContent>
          </a:graphicData>
        </a:graphic>
      </p:graphicFrame>
      <p:graphicFrame>
        <p:nvGraphicFramePr>
          <p:cNvPr id="98" name="Object 2"/>
          <p:cNvGraphicFramePr>
            <a:graphicFrameLocks noChangeAspect="1"/>
          </p:cNvGraphicFramePr>
          <p:nvPr>
            <p:extLst>
              <p:ext uri="{D42A27DB-BD31-4B8C-83A1-F6EECF244321}">
                <p14:modId xmlns:p14="http://schemas.microsoft.com/office/powerpoint/2010/main" val="362786517"/>
              </p:ext>
            </p:extLst>
          </p:nvPr>
        </p:nvGraphicFramePr>
        <p:xfrm>
          <a:off x="236538" y="141288"/>
          <a:ext cx="6280150" cy="684212"/>
        </p:xfrm>
        <a:graphic>
          <a:graphicData uri="http://schemas.openxmlformats.org/presentationml/2006/ole">
            <mc:AlternateContent xmlns:mc="http://schemas.openxmlformats.org/markup-compatibility/2006">
              <mc:Choice xmlns:v="urn:schemas-microsoft-com:vml" Requires="v">
                <p:oleObj spid="_x0000_s2204930" name="Equation" r:id="rId22" imgW="3619500" imgH="393700" progId="Equation.DSMT4">
                  <p:embed/>
                </p:oleObj>
              </mc:Choice>
              <mc:Fallback>
                <p:oleObj name="Equation" r:id="rId22" imgW="3619500" imgH="393700" progId="Equation.DSMT4">
                  <p:embed/>
                  <p:pic>
                    <p:nvPicPr>
                      <p:cNvPr id="0" name=""/>
                      <p:cNvPicPr>
                        <a:picLocks noChangeAspect="1" noChangeArrowheads="1"/>
                      </p:cNvPicPr>
                      <p:nvPr/>
                    </p:nvPicPr>
                    <p:blipFill>
                      <a:blip r:embed="rId23"/>
                      <a:srcRect/>
                      <a:stretch>
                        <a:fillRect/>
                      </a:stretch>
                    </p:blipFill>
                    <p:spPr bwMode="auto">
                      <a:xfrm>
                        <a:off x="236538" y="141288"/>
                        <a:ext cx="6280150" cy="684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4471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dissolv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dissolve">
                                      <p:cBhvr>
                                        <p:cTn id="12" dur="500"/>
                                        <p:tgtEl>
                                          <p:spTgt spid="88"/>
                                        </p:tgtEl>
                                      </p:cBhvr>
                                    </p:animEffect>
                                  </p:childTnLst>
                                </p:cTn>
                              </p:par>
                              <p:par>
                                <p:cTn id="13" presetID="9"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dissolve">
                                      <p:cBhvr>
                                        <p:cTn id="15" dur="500"/>
                                        <p:tgtEl>
                                          <p:spTgt spid="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dissolve">
                                      <p:cBhvr>
                                        <p:cTn id="18" dur="500"/>
                                        <p:tgtEl>
                                          <p:spTgt spid="95"/>
                                        </p:tgtEl>
                                      </p:cBhvr>
                                    </p:animEffect>
                                  </p:childTnLst>
                                </p:cTn>
                              </p:par>
                              <p:par>
                                <p:cTn id="19" presetID="9"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dissolve">
                                      <p:cBhvr>
                                        <p:cTn id="21" dur="500"/>
                                        <p:tgtEl>
                                          <p:spTgt spid="9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dissolve">
                                      <p:cBhvr>
                                        <p:cTn id="24" dur="500"/>
                                        <p:tgtEl>
                                          <p:spTgt spid="91"/>
                                        </p:tgtEl>
                                      </p:cBhvr>
                                    </p:animEffect>
                                  </p:childTnLst>
                                </p:cTn>
                              </p:par>
                              <p:par>
                                <p:cTn id="25" presetID="9"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dissolve">
                                      <p:cBhvr>
                                        <p:cTn id="27" dur="500"/>
                                        <p:tgtEl>
                                          <p:spTgt spid="9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dissolve">
                                      <p:cBhvr>
                                        <p:cTn id="30" dur="500"/>
                                        <p:tgtEl>
                                          <p:spTgt spid="92"/>
                                        </p:tgtEl>
                                      </p:cBhvr>
                                    </p:animEffect>
                                  </p:childTnLst>
                                </p:cTn>
                              </p:par>
                              <p:par>
                                <p:cTn id="31" presetID="9"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dissolve">
                                      <p:cBhvr>
                                        <p:cTn id="33" dur="500"/>
                                        <p:tgtEl>
                                          <p:spTgt spid="9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7"/>
                                        </p:tgtEl>
                                        <p:attrNameLst>
                                          <p:attrName>style.visibility</p:attrName>
                                        </p:attrNameLst>
                                      </p:cBhvr>
                                      <p:to>
                                        <p:strVal val="visible"/>
                                      </p:to>
                                    </p:set>
                                    <p:animEffect transition="in" filter="dissolve">
                                      <p:cBhvr>
                                        <p:cTn id="38" dur="500"/>
                                        <p:tgtEl>
                                          <p:spTgt spid="9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dissolve">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88" grpId="0" animBg="1"/>
      <p:bldP spid="89" grpId="0" animBg="1"/>
      <p:bldP spid="91" grpId="0" animBg="1"/>
      <p:bldP spid="92" grpId="0" animBg="1"/>
      <p:bldP spid="9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91.)</a:t>
            </a:r>
          </a:p>
        </p:txBody>
      </p:sp>
      <p:sp>
        <p:nvSpPr>
          <p:cNvPr id="34" name="Text Box 180"/>
          <p:cNvSpPr txBox="1">
            <a:spLocks/>
          </p:cNvSpPr>
          <p:nvPr/>
        </p:nvSpPr>
        <p:spPr bwMode="auto">
          <a:xfrm>
            <a:off x="190682" y="701178"/>
            <a:ext cx="11045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err="1">
                <a:solidFill>
                  <a:schemeClr val="tx1"/>
                </a:solidFill>
                <a:latin typeface="Times New Roman"/>
                <a:cs typeface="Times New Roman"/>
              </a:rPr>
              <a:t>con’t</a:t>
            </a:r>
            <a:endParaRPr lang="en-US" sz="1600" dirty="0">
              <a:latin typeface="Times New Roman"/>
              <a:cs typeface="Times New Roman"/>
            </a:endParaRPr>
          </a:p>
        </p:txBody>
      </p:sp>
      <p:sp>
        <p:nvSpPr>
          <p:cNvPr id="67" name="Text Box 180"/>
          <p:cNvSpPr txBox="1">
            <a:spLocks/>
          </p:cNvSpPr>
          <p:nvPr/>
        </p:nvSpPr>
        <p:spPr bwMode="auto">
          <a:xfrm>
            <a:off x="586700" y="1068625"/>
            <a:ext cx="4594899"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For the angular acceleration </a:t>
            </a:r>
            <a:r>
              <a:rPr lang="en-US" sz="2000" dirty="0">
                <a:solidFill>
                  <a:schemeClr val="tx1"/>
                </a:solidFill>
                <a:latin typeface="Times New Roman"/>
                <a:cs typeface="Times New Roman"/>
              </a:rPr>
              <a:t>of the ball in terms of the </a:t>
            </a:r>
            <a:r>
              <a:rPr lang="en-US" sz="2000" i="1" dirty="0">
                <a:solidFill>
                  <a:srgbClr val="0000FF"/>
                </a:solidFill>
                <a:latin typeface="Times New Roman"/>
                <a:cs typeface="Times New Roman"/>
              </a:rPr>
              <a:t>acceleration</a:t>
            </a:r>
            <a:r>
              <a:rPr lang="en-US" sz="2000" dirty="0">
                <a:solidFill>
                  <a:srgbClr val="0000FF"/>
                </a:solidFill>
                <a:latin typeface="Times New Roman"/>
                <a:cs typeface="Times New Roman"/>
              </a:rPr>
              <a:t> of the string </a:t>
            </a:r>
            <a:r>
              <a:rPr lang="en-US" sz="2000" dirty="0">
                <a:solidFill>
                  <a:schemeClr val="tx1"/>
                </a:solidFill>
                <a:latin typeface="Times New Roman"/>
                <a:cs typeface="Times New Roman"/>
              </a:rPr>
              <a:t>(which is to say, the </a:t>
            </a:r>
            <a:r>
              <a:rPr lang="en-US" sz="2000" dirty="0">
                <a:solidFill>
                  <a:srgbClr val="0000FF"/>
                </a:solidFill>
                <a:latin typeface="Times New Roman"/>
                <a:cs typeface="Times New Roman"/>
              </a:rPr>
              <a:t>acceleration of a point on the outer edge of the ball</a:t>
            </a:r>
            <a:r>
              <a:rPr lang="en-US" sz="2000" dirty="0">
                <a:solidFill>
                  <a:schemeClr val="tx1"/>
                </a:solidFill>
                <a:latin typeface="Times New Roman"/>
                <a:cs typeface="Times New Roman"/>
              </a:rPr>
              <a:t>):</a:t>
            </a:r>
            <a:endParaRPr lang="en-US" sz="1600" dirty="0">
              <a:latin typeface="Times New Roman"/>
              <a:cs typeface="Times New Roman"/>
            </a:endParaRPr>
          </a:p>
        </p:txBody>
      </p:sp>
      <p:sp>
        <p:nvSpPr>
          <p:cNvPr id="50" name="Text Box 180"/>
          <p:cNvSpPr txBox="1">
            <a:spLocks/>
          </p:cNvSpPr>
          <p:nvPr/>
        </p:nvSpPr>
        <p:spPr bwMode="auto">
          <a:xfrm>
            <a:off x="500359" y="4636439"/>
            <a:ext cx="1379241"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With that:</a:t>
            </a:r>
            <a:endParaRPr lang="en-US" sz="1600" dirty="0">
              <a:latin typeface="Times New Roman"/>
              <a:cs typeface="Times New Roman"/>
            </a:endParaRPr>
          </a:p>
        </p:txBody>
      </p:sp>
      <p:grpSp>
        <p:nvGrpSpPr>
          <p:cNvPr id="42" name="Group 30"/>
          <p:cNvGrpSpPr>
            <a:grpSpLocks/>
          </p:cNvGrpSpPr>
          <p:nvPr/>
        </p:nvGrpSpPr>
        <p:grpSpPr bwMode="auto">
          <a:xfrm>
            <a:off x="5507038" y="457200"/>
            <a:ext cx="3251200" cy="1620838"/>
            <a:chOff x="6781800" y="304800"/>
            <a:chExt cx="3251200" cy="1620838"/>
          </a:xfrm>
        </p:grpSpPr>
        <p:sp>
          <p:nvSpPr>
            <p:cNvPr id="44" name="Rectangle 9"/>
            <p:cNvSpPr>
              <a:spLocks/>
            </p:cNvSpPr>
            <p:nvPr/>
          </p:nvSpPr>
          <p:spPr bwMode="auto">
            <a:xfrm rot="-1223060">
              <a:off x="6791325" y="1392238"/>
              <a:ext cx="2370138" cy="112712"/>
            </a:xfrm>
            <a:prstGeom prst="rect">
              <a:avLst/>
            </a:prstGeom>
            <a:solidFill>
              <a:srgbClr val="20FF38"/>
            </a:solidFill>
            <a:ln w="25400">
              <a:solidFill>
                <a:srgbClr val="000000"/>
              </a:solidFill>
              <a:miter lim="800000"/>
              <a:headEnd/>
              <a:tailEnd/>
            </a:ln>
          </p:spPr>
          <p:txBody>
            <a:bodyPr wrap="none" anchor="ctr"/>
            <a:lstStyle/>
            <a:p>
              <a:endParaRPr lang="en-US"/>
            </a:p>
          </p:txBody>
        </p:sp>
        <p:graphicFrame>
          <p:nvGraphicFramePr>
            <p:cNvPr id="45" name="Object 3"/>
            <p:cNvGraphicFramePr>
              <a:graphicFrameLocks noChangeAspect="1"/>
            </p:cNvGraphicFramePr>
            <p:nvPr/>
          </p:nvGraphicFramePr>
          <p:xfrm>
            <a:off x="7515225" y="1600200"/>
            <a:ext cx="231775" cy="325438"/>
          </p:xfrm>
          <a:graphic>
            <a:graphicData uri="http://schemas.openxmlformats.org/presentationml/2006/ole">
              <mc:AlternateContent xmlns:mc="http://schemas.openxmlformats.org/markup-compatibility/2006">
                <mc:Choice xmlns:v="urn:schemas-microsoft-com:vml" Requires="v">
                  <p:oleObj spid="_x0000_s1963462" name="Equation" r:id="rId4" imgW="127000" imgH="177800" progId="Equation.DSMT4">
                    <p:embed/>
                  </p:oleObj>
                </mc:Choice>
                <mc:Fallback>
                  <p:oleObj name="Equation" r:id="rId4" imgW="127000" imgH="177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225" y="1600200"/>
                          <a:ext cx="231775" cy="32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8" name="Arc 11"/>
            <p:cNvSpPr>
              <a:spLocks/>
            </p:cNvSpPr>
            <p:nvPr/>
          </p:nvSpPr>
          <p:spPr bwMode="auto">
            <a:xfrm>
              <a:off x="7402513" y="1735138"/>
              <a:ext cx="112712" cy="163512"/>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9" name="Oval 12"/>
            <p:cNvSpPr>
              <a:spLocks/>
            </p:cNvSpPr>
            <p:nvPr/>
          </p:nvSpPr>
          <p:spPr bwMode="auto">
            <a:xfrm>
              <a:off x="9039225" y="381000"/>
              <a:ext cx="677863" cy="677863"/>
            </a:xfrm>
            <a:prstGeom prst="ellipse">
              <a:avLst/>
            </a:prstGeom>
            <a:solidFill>
              <a:srgbClr val="FF151E"/>
            </a:solidFill>
            <a:ln w="25400">
              <a:solidFill>
                <a:srgbClr val="000000"/>
              </a:solidFill>
              <a:round/>
              <a:headEnd/>
              <a:tailEnd/>
            </a:ln>
          </p:spPr>
          <p:txBody>
            <a:bodyPr wrap="none" anchor="ctr"/>
            <a:lstStyle/>
            <a:p>
              <a:endParaRPr lang="en-US"/>
            </a:p>
          </p:txBody>
        </p:sp>
        <p:sp>
          <p:nvSpPr>
            <p:cNvPr id="51" name="Line 13"/>
            <p:cNvSpPr>
              <a:spLocks noChangeShapeType="1"/>
            </p:cNvSpPr>
            <p:nvPr/>
          </p:nvSpPr>
          <p:spPr bwMode="auto">
            <a:xfrm>
              <a:off x="6781800" y="1905000"/>
              <a:ext cx="265271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Rectangle 14"/>
            <p:cNvSpPr>
              <a:spLocks/>
            </p:cNvSpPr>
            <p:nvPr/>
          </p:nvSpPr>
          <p:spPr bwMode="auto">
            <a:xfrm>
              <a:off x="9096375" y="1114425"/>
              <a:ext cx="55563" cy="790575"/>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53" name="Line 16"/>
            <p:cNvSpPr>
              <a:spLocks noChangeShapeType="1"/>
            </p:cNvSpPr>
            <p:nvPr/>
          </p:nvSpPr>
          <p:spPr bwMode="auto">
            <a:xfrm>
              <a:off x="9717088" y="776288"/>
              <a:ext cx="0" cy="4508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4" name="Object 4"/>
            <p:cNvGraphicFramePr>
              <a:graphicFrameLocks noChangeAspect="1"/>
            </p:cNvGraphicFramePr>
            <p:nvPr/>
          </p:nvGraphicFramePr>
          <p:xfrm>
            <a:off x="9271000" y="1284288"/>
            <a:ext cx="368300" cy="327025"/>
          </p:xfrm>
          <a:graphic>
            <a:graphicData uri="http://schemas.openxmlformats.org/presentationml/2006/ole">
              <mc:AlternateContent xmlns:mc="http://schemas.openxmlformats.org/markup-compatibility/2006">
                <mc:Choice xmlns:v="urn:schemas-microsoft-com:vml" Requires="v">
                  <p:oleObj spid="_x0000_s1963463" name="Equation" r:id="rId6" imgW="228600" imgH="203200" progId="Equation.DSMT4">
                    <p:embed/>
                  </p:oleObj>
                </mc:Choice>
                <mc:Fallback>
                  <p:oleObj name="Equation" r:id="rId6" imgW="2286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1000" y="1284288"/>
                          <a:ext cx="368300" cy="32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5" name="Rectangle 18"/>
            <p:cNvSpPr>
              <a:spLocks/>
            </p:cNvSpPr>
            <p:nvPr/>
          </p:nvSpPr>
          <p:spPr bwMode="auto">
            <a:xfrm>
              <a:off x="9604375" y="1227138"/>
              <a:ext cx="225425" cy="227012"/>
            </a:xfrm>
            <a:prstGeom prst="rect">
              <a:avLst/>
            </a:prstGeom>
            <a:solidFill>
              <a:srgbClr val="FC36E6"/>
            </a:solidFill>
            <a:ln w="25400">
              <a:solidFill>
                <a:srgbClr val="000000"/>
              </a:solidFill>
              <a:miter lim="800000"/>
              <a:headEnd/>
              <a:tailEnd/>
            </a:ln>
          </p:spPr>
          <p:txBody>
            <a:bodyPr wrap="none" anchor="ctr"/>
            <a:lstStyle/>
            <a:p>
              <a:endParaRPr lang="en-US"/>
            </a:p>
          </p:txBody>
        </p:sp>
        <p:sp>
          <p:nvSpPr>
            <p:cNvPr id="56" name="Line 20"/>
            <p:cNvSpPr>
              <a:spLocks noChangeShapeType="1"/>
            </p:cNvSpPr>
            <p:nvPr/>
          </p:nvSpPr>
          <p:spPr bwMode="auto">
            <a:xfrm flipH="1">
              <a:off x="8051800" y="381000"/>
              <a:ext cx="127000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7" name="Object 5"/>
            <p:cNvGraphicFramePr>
              <a:graphicFrameLocks noChangeAspect="1"/>
            </p:cNvGraphicFramePr>
            <p:nvPr>
              <p:extLst>
                <p:ext uri="{D42A27DB-BD31-4B8C-83A1-F6EECF244321}">
                  <p14:modId xmlns:p14="http://schemas.microsoft.com/office/powerpoint/2010/main" val="1363653179"/>
                </p:ext>
              </p:extLst>
            </p:nvPr>
          </p:nvGraphicFramePr>
          <p:xfrm>
            <a:off x="7518400" y="609600"/>
            <a:ext cx="349250" cy="350838"/>
          </p:xfrm>
          <a:graphic>
            <a:graphicData uri="http://schemas.openxmlformats.org/presentationml/2006/ole">
              <mc:AlternateContent xmlns:mc="http://schemas.openxmlformats.org/markup-compatibility/2006">
                <mc:Choice xmlns:v="urn:schemas-microsoft-com:vml" Requires="v">
                  <p:oleObj spid="_x0000_s1963464" name="Equation" r:id="rId8" imgW="203200" imgH="203200" progId="Equation.DSMT4">
                    <p:embed/>
                  </p:oleObj>
                </mc:Choice>
                <mc:Fallback>
                  <p:oleObj name="Equation" r:id="rId8" imgW="203200" imgH="203200" progId="Equation.DSMT4">
                    <p:embed/>
                    <p:pic>
                      <p:nvPicPr>
                        <p:cNvPr id="0" name=""/>
                        <p:cNvPicPr>
                          <a:picLocks noChangeAspect="1" noChangeArrowheads="1"/>
                        </p:cNvPicPr>
                        <p:nvPr/>
                      </p:nvPicPr>
                      <p:blipFill>
                        <a:blip r:embed="rId9"/>
                        <a:srcRect/>
                        <a:stretch>
                          <a:fillRect/>
                        </a:stretch>
                      </p:blipFill>
                      <p:spPr bwMode="auto">
                        <a:xfrm>
                          <a:off x="7518400" y="609600"/>
                          <a:ext cx="349250"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 name="Freeform 22"/>
            <p:cNvSpPr>
              <a:spLocks/>
            </p:cNvSpPr>
            <p:nvPr/>
          </p:nvSpPr>
          <p:spPr bwMode="auto">
            <a:xfrm>
              <a:off x="8926513" y="606425"/>
              <a:ext cx="565150" cy="565150"/>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59" name="AutoShape 23"/>
            <p:cNvSpPr>
              <a:spLocks/>
            </p:cNvSpPr>
            <p:nvPr/>
          </p:nvSpPr>
          <p:spPr bwMode="auto">
            <a:xfrm>
              <a:off x="9321800" y="663575"/>
              <a:ext cx="112713" cy="1127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aphicFrame>
          <p:nvGraphicFramePr>
            <p:cNvPr id="85" name="Object 6"/>
            <p:cNvGraphicFramePr>
              <a:graphicFrameLocks noChangeAspect="1"/>
            </p:cNvGraphicFramePr>
            <p:nvPr/>
          </p:nvGraphicFramePr>
          <p:xfrm>
            <a:off x="9652000" y="304800"/>
            <a:ext cx="381000" cy="381000"/>
          </p:xfrm>
          <a:graphic>
            <a:graphicData uri="http://schemas.openxmlformats.org/presentationml/2006/ole">
              <mc:AlternateContent xmlns:mc="http://schemas.openxmlformats.org/markup-compatibility/2006">
                <mc:Choice xmlns:v="urn:schemas-microsoft-com:vml" Requires="v">
                  <p:oleObj spid="_x0000_s1963465" name="Equation" r:id="rId10" imgW="228600" imgH="228600" progId="Equation.DSMT4">
                    <p:embed/>
                  </p:oleObj>
                </mc:Choice>
                <mc:Fallback>
                  <p:oleObj name="Equation" r:id="rId10" imgW="2286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2000" y="304800"/>
                          <a:ext cx="3810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6" name="Oval 28"/>
            <p:cNvSpPr>
              <a:spLocks noChangeArrowheads="1"/>
            </p:cNvSpPr>
            <p:nvPr/>
          </p:nvSpPr>
          <p:spPr bwMode="auto">
            <a:xfrm>
              <a:off x="7899400" y="762000"/>
              <a:ext cx="533400" cy="533400"/>
            </a:xfrm>
            <a:prstGeom prst="ellipse">
              <a:avLst/>
            </a:prstGeom>
            <a:solidFill>
              <a:srgbClr val="3366FF"/>
            </a:solidFill>
            <a:ln w="25400">
              <a:solidFill>
                <a:srgbClr val="000000"/>
              </a:solidFill>
              <a:round/>
              <a:headEnd/>
              <a:tailEnd/>
            </a:ln>
          </p:spPr>
          <p:txBody>
            <a:bodyPr/>
            <a:lstStyle/>
            <a:p>
              <a:endParaRPr lang="en-US"/>
            </a:p>
          </p:txBody>
        </p:sp>
      </p:grpSp>
      <p:graphicFrame>
        <p:nvGraphicFramePr>
          <p:cNvPr id="97" name="Object 3"/>
          <p:cNvGraphicFramePr>
            <a:graphicFrameLocks noChangeAspect="1"/>
          </p:cNvGraphicFramePr>
          <p:nvPr>
            <p:extLst>
              <p:ext uri="{D42A27DB-BD31-4B8C-83A1-F6EECF244321}">
                <p14:modId xmlns:p14="http://schemas.microsoft.com/office/powerpoint/2010/main" val="2716573458"/>
              </p:ext>
            </p:extLst>
          </p:nvPr>
        </p:nvGraphicFramePr>
        <p:xfrm>
          <a:off x="2117725" y="5081588"/>
          <a:ext cx="3432175" cy="1395412"/>
        </p:xfrm>
        <a:graphic>
          <a:graphicData uri="http://schemas.openxmlformats.org/presentationml/2006/ole">
            <mc:AlternateContent xmlns:mc="http://schemas.openxmlformats.org/markup-compatibility/2006">
              <mc:Choice xmlns:v="urn:schemas-microsoft-com:vml" Requires="v">
                <p:oleObj spid="_x0000_s1963466" name="Equation" r:id="rId12" imgW="2057400" imgH="825500" progId="Equation.DSMT4">
                  <p:embed/>
                </p:oleObj>
              </mc:Choice>
              <mc:Fallback>
                <p:oleObj name="Equation" r:id="rId12" imgW="2057400" imgH="825500" progId="Equation.DSMT4">
                  <p:embed/>
                  <p:pic>
                    <p:nvPicPr>
                      <p:cNvPr id="0" name=""/>
                      <p:cNvPicPr>
                        <a:picLocks noChangeAspect="1" noChangeArrowheads="1"/>
                      </p:cNvPicPr>
                      <p:nvPr/>
                    </p:nvPicPr>
                    <p:blipFill>
                      <a:blip r:embed="rId13"/>
                      <a:srcRect/>
                      <a:stretch>
                        <a:fillRect/>
                      </a:stretch>
                    </p:blipFill>
                    <p:spPr bwMode="auto">
                      <a:xfrm>
                        <a:off x="2117725" y="5081588"/>
                        <a:ext cx="3432175" cy="1395412"/>
                      </a:xfrm>
                      <a:prstGeom prst="rect">
                        <a:avLst/>
                      </a:prstGeom>
                      <a:noFill/>
                      <a:ln>
                        <a:noFill/>
                      </a:ln>
                      <a:effectLst/>
                    </p:spPr>
                  </p:pic>
                </p:oleObj>
              </mc:Fallback>
            </mc:AlternateContent>
          </a:graphicData>
        </a:graphic>
      </p:graphicFrame>
      <p:sp>
        <p:nvSpPr>
          <p:cNvPr id="36" name="Oval 34"/>
          <p:cNvSpPr>
            <a:spLocks/>
          </p:cNvSpPr>
          <p:nvPr/>
        </p:nvSpPr>
        <p:spPr bwMode="auto">
          <a:xfrm>
            <a:off x="3093506" y="2688652"/>
            <a:ext cx="1481734" cy="1481692"/>
          </a:xfrm>
          <a:prstGeom prst="ellipse">
            <a:avLst/>
          </a:prstGeom>
          <a:solidFill>
            <a:srgbClr val="3366FF"/>
          </a:solidFill>
          <a:ln w="25400">
            <a:solidFill>
              <a:srgbClr val="000000"/>
            </a:solidFill>
            <a:round/>
            <a:headEnd/>
            <a:tailEnd/>
          </a:ln>
        </p:spPr>
        <p:txBody>
          <a:bodyPr wrap="none" anchor="ctr"/>
          <a:lstStyle/>
          <a:p>
            <a:endParaRPr lang="en-US"/>
          </a:p>
        </p:txBody>
      </p:sp>
      <p:cxnSp>
        <p:nvCxnSpPr>
          <p:cNvPr id="37" name="Straight Arrow Connector 45"/>
          <p:cNvCxnSpPr>
            <a:cxnSpLocks noChangeShapeType="1"/>
          </p:cNvCxnSpPr>
          <p:nvPr/>
        </p:nvCxnSpPr>
        <p:spPr bwMode="auto">
          <a:xfrm flipV="1">
            <a:off x="3500796" y="2259922"/>
            <a:ext cx="987823" cy="493897"/>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xmlns="">
                <a:noFill/>
              </a14:hiddenFill>
            </a:ext>
          </a:extLst>
        </p:spPr>
      </p:cxnSp>
      <p:graphicFrame>
        <p:nvGraphicFramePr>
          <p:cNvPr id="38" name="Object 9"/>
          <p:cNvGraphicFramePr>
            <a:graphicFrameLocks noChangeAspect="1"/>
          </p:cNvGraphicFramePr>
          <p:nvPr>
            <p:extLst>
              <p:ext uri="{D42A27DB-BD31-4B8C-83A1-F6EECF244321}">
                <p14:modId xmlns:p14="http://schemas.microsoft.com/office/powerpoint/2010/main" val="1766394501"/>
              </p:ext>
            </p:extLst>
          </p:nvPr>
        </p:nvGraphicFramePr>
        <p:xfrm>
          <a:off x="4447344" y="2382831"/>
          <a:ext cx="1692173" cy="432973"/>
        </p:xfrm>
        <a:graphic>
          <a:graphicData uri="http://schemas.openxmlformats.org/presentationml/2006/ole">
            <mc:AlternateContent xmlns:mc="http://schemas.openxmlformats.org/markup-compatibility/2006">
              <mc:Choice xmlns:v="urn:schemas-microsoft-com:vml" Requires="v">
                <p:oleObj spid="_x0000_s1963467" name="Equation" r:id="rId14" imgW="952500" imgH="241300" progId="Equation.DSMT4">
                  <p:embed/>
                </p:oleObj>
              </mc:Choice>
              <mc:Fallback>
                <p:oleObj name="Equation" r:id="rId14" imgW="952500" imgH="2413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47344" y="2382831"/>
                        <a:ext cx="1692173" cy="432973"/>
                      </a:xfrm>
                      <a:prstGeom prst="rect">
                        <a:avLst/>
                      </a:prstGeom>
                      <a:noFill/>
                      <a:ln>
                        <a:noFill/>
                      </a:ln>
                      <a:effectLst/>
                    </p:spPr>
                  </p:pic>
                </p:oleObj>
              </mc:Fallback>
            </mc:AlternateContent>
          </a:graphicData>
        </a:graphic>
      </p:graphicFrame>
      <p:grpSp>
        <p:nvGrpSpPr>
          <p:cNvPr id="39" name="Group 63"/>
          <p:cNvGrpSpPr>
            <a:grpSpLocks/>
          </p:cNvGrpSpPr>
          <p:nvPr/>
        </p:nvGrpSpPr>
        <p:grpSpPr bwMode="auto">
          <a:xfrm rot="8733256" flipV="1">
            <a:off x="3788299" y="3835800"/>
            <a:ext cx="823185" cy="713407"/>
            <a:chOff x="5156200" y="1752600"/>
            <a:chExt cx="762000" cy="660400"/>
          </a:xfrm>
        </p:grpSpPr>
        <p:sp>
          <p:nvSpPr>
            <p:cNvPr id="61" name="Oval 57"/>
            <p:cNvSpPr>
              <a:spLocks noChangeArrowheads="1"/>
            </p:cNvSpPr>
            <p:nvPr/>
          </p:nvSpPr>
          <p:spPr bwMode="auto">
            <a:xfrm>
              <a:off x="5232400" y="1752600"/>
              <a:ext cx="609600" cy="609600"/>
            </a:xfrm>
            <a:prstGeom prst="ellipse">
              <a:avLst/>
            </a:pr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62" name="Straight Connector 59"/>
            <p:cNvCxnSpPr>
              <a:cxnSpLocks noChangeShapeType="1"/>
              <a:stCxn id="61" idx="3"/>
            </p:cNvCxnSpPr>
            <p:nvPr/>
          </p:nvCxnSpPr>
          <p:spPr bwMode="auto">
            <a:xfrm rot="5400000" flipH="1">
              <a:off x="5207374" y="2158626"/>
              <a:ext cx="215526" cy="1307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cxnSp>
        <p:cxnSp>
          <p:nvCxnSpPr>
            <p:cNvPr id="63" name="Straight Connector 61"/>
            <p:cNvCxnSpPr>
              <a:cxnSpLocks noChangeShapeType="1"/>
              <a:stCxn id="61" idx="3"/>
            </p:cNvCxnSpPr>
            <p:nvPr/>
          </p:nvCxnSpPr>
          <p:spPr bwMode="auto">
            <a:xfrm rot="5400000" flipH="1">
              <a:off x="5169274" y="2120526"/>
              <a:ext cx="139326" cy="16547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cxnSp>
        <p:sp>
          <p:nvSpPr>
            <p:cNvPr id="64" name="Freeform 62"/>
            <p:cNvSpPr>
              <a:spLocks noChangeArrowheads="1"/>
            </p:cNvSpPr>
            <p:nvPr/>
          </p:nvSpPr>
          <p:spPr bwMode="auto">
            <a:xfrm>
              <a:off x="5276850" y="2019300"/>
              <a:ext cx="641350" cy="393700"/>
            </a:xfrm>
            <a:custGeom>
              <a:avLst/>
              <a:gdLst>
                <a:gd name="T0" fmla="*/ 0 w 641350"/>
                <a:gd name="T1" fmla="*/ 292100 h 393700"/>
                <a:gd name="T2" fmla="*/ 273050 w 641350"/>
                <a:gd name="T3" fmla="*/ 82550 h 393700"/>
                <a:gd name="T4" fmla="*/ 641350 w 641350"/>
                <a:gd name="T5" fmla="*/ 0 h 393700"/>
                <a:gd name="T6" fmla="*/ 514350 w 641350"/>
                <a:gd name="T7" fmla="*/ 323850 h 393700"/>
                <a:gd name="T8" fmla="*/ 234950 w 641350"/>
                <a:gd name="T9" fmla="*/ 393700 h 393700"/>
                <a:gd name="T10" fmla="*/ 0 w 641350"/>
                <a:gd name="T11" fmla="*/ 292100 h 393700"/>
                <a:gd name="T12" fmla="*/ 0 60000 65536"/>
                <a:gd name="T13" fmla="*/ 0 60000 65536"/>
                <a:gd name="T14" fmla="*/ 0 60000 65536"/>
                <a:gd name="T15" fmla="*/ 0 60000 65536"/>
                <a:gd name="T16" fmla="*/ 0 60000 65536"/>
                <a:gd name="T17" fmla="*/ 0 60000 65536"/>
                <a:gd name="T18" fmla="*/ 0 w 641350"/>
                <a:gd name="T19" fmla="*/ 0 h 393700"/>
                <a:gd name="T20" fmla="*/ 641350 w 641350"/>
                <a:gd name="T21" fmla="*/ 393700 h 393700"/>
              </a:gdLst>
              <a:ahLst/>
              <a:cxnLst>
                <a:cxn ang="T12">
                  <a:pos x="T0" y="T1"/>
                </a:cxn>
                <a:cxn ang="T13">
                  <a:pos x="T2" y="T3"/>
                </a:cxn>
                <a:cxn ang="T14">
                  <a:pos x="T4" y="T5"/>
                </a:cxn>
                <a:cxn ang="T15">
                  <a:pos x="T6" y="T7"/>
                </a:cxn>
                <a:cxn ang="T16">
                  <a:pos x="T8" y="T9"/>
                </a:cxn>
                <a:cxn ang="T17">
                  <a:pos x="T10" y="T11"/>
                </a:cxn>
              </a:cxnLst>
              <a:rect l="T18" t="T19" r="T20" b="T21"/>
              <a:pathLst>
                <a:path w="641350" h="393700">
                  <a:moveTo>
                    <a:pt x="0" y="292100"/>
                  </a:moveTo>
                  <a:lnTo>
                    <a:pt x="273050" y="82550"/>
                  </a:lnTo>
                  <a:lnTo>
                    <a:pt x="641350" y="0"/>
                  </a:lnTo>
                  <a:lnTo>
                    <a:pt x="514350" y="323850"/>
                  </a:lnTo>
                  <a:lnTo>
                    <a:pt x="234950" y="393700"/>
                  </a:lnTo>
                  <a:lnTo>
                    <a:pt x="0" y="292100"/>
                  </a:lnTo>
                  <a:close/>
                </a:path>
              </a:pathLst>
            </a:cu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endParaRPr lang="en-US"/>
            </a:p>
          </p:txBody>
        </p:sp>
      </p:grpSp>
      <p:graphicFrame>
        <p:nvGraphicFramePr>
          <p:cNvPr id="40" name="Object 10"/>
          <p:cNvGraphicFramePr>
            <a:graphicFrameLocks noChangeAspect="1"/>
          </p:cNvGraphicFramePr>
          <p:nvPr>
            <p:extLst>
              <p:ext uri="{D42A27DB-BD31-4B8C-83A1-F6EECF244321}">
                <p14:modId xmlns:p14="http://schemas.microsoft.com/office/powerpoint/2010/main" val="1238865121"/>
              </p:ext>
            </p:extLst>
          </p:nvPr>
        </p:nvGraphicFramePr>
        <p:xfrm>
          <a:off x="4035434" y="4166442"/>
          <a:ext cx="1240109" cy="352294"/>
        </p:xfrm>
        <a:graphic>
          <a:graphicData uri="http://schemas.openxmlformats.org/presentationml/2006/ole">
            <mc:AlternateContent xmlns:mc="http://schemas.openxmlformats.org/markup-compatibility/2006">
              <mc:Choice xmlns:v="urn:schemas-microsoft-com:vml" Requires="v">
                <p:oleObj spid="_x0000_s1963468" name="Equation" r:id="rId16" imgW="723900" imgH="203200" progId="Equation.DSMT4">
                  <p:embed/>
                </p:oleObj>
              </mc:Choice>
              <mc:Fallback>
                <p:oleObj name="Equation" r:id="rId16" imgW="723900" imgH="203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35434" y="4166442"/>
                        <a:ext cx="1240109" cy="352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3" name="Object 11"/>
          <p:cNvGraphicFramePr>
            <a:graphicFrameLocks noChangeAspect="1"/>
          </p:cNvGraphicFramePr>
          <p:nvPr>
            <p:extLst>
              <p:ext uri="{D42A27DB-BD31-4B8C-83A1-F6EECF244321}">
                <p14:modId xmlns:p14="http://schemas.microsoft.com/office/powerpoint/2010/main" val="549440581"/>
              </p:ext>
            </p:extLst>
          </p:nvPr>
        </p:nvGraphicFramePr>
        <p:xfrm>
          <a:off x="4575240" y="3743328"/>
          <a:ext cx="524781" cy="385858"/>
        </p:xfrm>
        <a:graphic>
          <a:graphicData uri="http://schemas.openxmlformats.org/presentationml/2006/ole">
            <mc:AlternateContent xmlns:mc="http://schemas.openxmlformats.org/markup-compatibility/2006">
              <mc:Choice xmlns:v="urn:schemas-microsoft-com:vml" Requires="v">
                <p:oleObj spid="_x0000_s1963469" name="Equation" r:id="rId18" imgW="279400" imgH="203200" progId="Equation.DSMT4">
                  <p:embed/>
                </p:oleObj>
              </mc:Choice>
              <mc:Fallback>
                <p:oleObj name="Equation" r:id="rId18" imgW="279400" imgH="2032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75240" y="3743328"/>
                        <a:ext cx="524781" cy="385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46" name="Straight Arrow Connector 70"/>
          <p:cNvCxnSpPr>
            <a:cxnSpLocks noChangeShapeType="1"/>
          </p:cNvCxnSpPr>
          <p:nvPr/>
        </p:nvCxnSpPr>
        <p:spPr bwMode="auto">
          <a:xfrm rot="16200000" flipV="1">
            <a:off x="3139829" y="3100224"/>
            <a:ext cx="1399376" cy="658548"/>
          </a:xfrm>
          <a:prstGeom prst="straightConnector1">
            <a:avLst/>
          </a:prstGeom>
          <a:noFill/>
          <a:ln w="25400">
            <a:solidFill>
              <a:srgbClr val="EBFF30"/>
            </a:solidFill>
            <a:round/>
            <a:headEnd/>
            <a:tailEnd type="arrow" w="med" len="med"/>
          </a:ln>
          <a:extLst>
            <a:ext uri="{909E8E84-426E-40dd-AFC4-6F175D3DCCD1}">
              <a14:hiddenFill xmlns:a14="http://schemas.microsoft.com/office/drawing/2010/main" xmlns="">
                <a:noFill/>
              </a14:hiddenFill>
            </a:ext>
          </a:extLst>
        </p:spPr>
      </p:cxnSp>
      <p:graphicFrame>
        <p:nvGraphicFramePr>
          <p:cNvPr id="60" name="Object 13"/>
          <p:cNvGraphicFramePr>
            <a:graphicFrameLocks noChangeAspect="1"/>
          </p:cNvGraphicFramePr>
          <p:nvPr>
            <p:extLst>
              <p:ext uri="{D42A27DB-BD31-4B8C-83A1-F6EECF244321}">
                <p14:modId xmlns:p14="http://schemas.microsoft.com/office/powerpoint/2010/main" val="1009164204"/>
              </p:ext>
            </p:extLst>
          </p:nvPr>
        </p:nvGraphicFramePr>
        <p:xfrm>
          <a:off x="5902326" y="3054566"/>
          <a:ext cx="1908175" cy="769937"/>
        </p:xfrm>
        <a:graphic>
          <a:graphicData uri="http://schemas.openxmlformats.org/presentationml/2006/ole">
            <mc:AlternateContent xmlns:mc="http://schemas.openxmlformats.org/markup-compatibility/2006">
              <mc:Choice xmlns:v="urn:schemas-microsoft-com:vml" Requires="v">
                <p:oleObj spid="_x0000_s1963470" name="Equation" r:id="rId20" imgW="1016000" imgH="406400" progId="Equation.DSMT4">
                  <p:embed/>
                </p:oleObj>
              </mc:Choice>
              <mc:Fallback>
                <p:oleObj name="Equation" r:id="rId20" imgW="1016000" imgH="406400" progId="Equation.DSMT4">
                  <p:embed/>
                  <p:pic>
                    <p:nvPicPr>
                      <p:cNvPr id="0" name=""/>
                      <p:cNvPicPr>
                        <a:picLocks noChangeAspect="1" noChangeArrowheads="1"/>
                      </p:cNvPicPr>
                      <p:nvPr/>
                    </p:nvPicPr>
                    <p:blipFill>
                      <a:blip r:embed="rId21"/>
                      <a:srcRect/>
                      <a:stretch>
                        <a:fillRect/>
                      </a:stretch>
                    </p:blipFill>
                    <p:spPr bwMode="auto">
                      <a:xfrm>
                        <a:off x="5902326" y="3054566"/>
                        <a:ext cx="1908175" cy="769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 name="Group 1"/>
          <p:cNvGrpSpPr/>
          <p:nvPr/>
        </p:nvGrpSpPr>
        <p:grpSpPr>
          <a:xfrm>
            <a:off x="2290764" y="3428781"/>
            <a:ext cx="973316" cy="1266102"/>
            <a:chOff x="6015038" y="2522531"/>
            <a:chExt cx="1171575" cy="1524000"/>
          </a:xfrm>
        </p:grpSpPr>
        <p:cxnSp>
          <p:nvCxnSpPr>
            <p:cNvPr id="65" name="Straight Arrow Connector 2"/>
            <p:cNvCxnSpPr>
              <a:cxnSpLocks noChangeShapeType="1"/>
            </p:cNvCxnSpPr>
            <p:nvPr/>
          </p:nvCxnSpPr>
          <p:spPr bwMode="auto">
            <a:xfrm flipH="1" flipV="1">
              <a:off x="6472238" y="3284531"/>
              <a:ext cx="457200" cy="762000"/>
            </a:xfrm>
            <a:prstGeom prst="straightConnector1">
              <a:avLst/>
            </a:prstGeom>
            <a:noFill/>
            <a:ln w="25400">
              <a:solidFill>
                <a:srgbClr val="000000"/>
              </a:solidFill>
              <a:round/>
              <a:headEnd/>
              <a:tailEnd type="arrow" w="med" len="med"/>
            </a:ln>
          </p:spPr>
        </p:cxnSp>
        <p:graphicFrame>
          <p:nvGraphicFramePr>
            <p:cNvPr id="66" name="Object 12"/>
            <p:cNvGraphicFramePr>
              <a:graphicFrameLocks noChangeAspect="1"/>
            </p:cNvGraphicFramePr>
            <p:nvPr>
              <p:extLst>
                <p:ext uri="{D42A27DB-BD31-4B8C-83A1-F6EECF244321}">
                  <p14:modId xmlns:p14="http://schemas.microsoft.com/office/powerpoint/2010/main" val="1536544244"/>
                </p:ext>
              </p:extLst>
            </p:nvPr>
          </p:nvGraphicFramePr>
          <p:xfrm>
            <a:off x="6777038" y="3284531"/>
            <a:ext cx="409575" cy="476250"/>
          </p:xfrm>
          <a:graphic>
            <a:graphicData uri="http://schemas.openxmlformats.org/presentationml/2006/ole">
              <mc:AlternateContent xmlns:mc="http://schemas.openxmlformats.org/markup-compatibility/2006">
                <mc:Choice xmlns:v="urn:schemas-microsoft-com:vml" Requires="v">
                  <p:oleObj spid="_x0000_s1963471" name="Equation" r:id="rId22" imgW="254000" imgH="292100" progId="Equation.DSMT4">
                    <p:embed/>
                  </p:oleObj>
                </mc:Choice>
                <mc:Fallback>
                  <p:oleObj name="Equation" r:id="rId22" imgW="254000" imgH="2921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77038" y="3284531"/>
                          <a:ext cx="40957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68" name="Straight Arrow Connector 37"/>
            <p:cNvCxnSpPr>
              <a:cxnSpLocks noChangeShapeType="1"/>
            </p:cNvCxnSpPr>
            <p:nvPr/>
          </p:nvCxnSpPr>
          <p:spPr bwMode="auto">
            <a:xfrm flipH="1" flipV="1">
              <a:off x="6015038" y="2522531"/>
              <a:ext cx="457200" cy="762000"/>
            </a:xfrm>
            <a:prstGeom prst="straightConnector1">
              <a:avLst/>
            </a:prstGeom>
            <a:noFill/>
            <a:ln w="25400">
              <a:solidFill>
                <a:srgbClr val="000000"/>
              </a:solidFill>
              <a:round/>
              <a:headEnd/>
              <a:tailEnd type="arrow" w="med" len="med"/>
            </a:ln>
          </p:spPr>
        </p:cxnSp>
        <p:graphicFrame>
          <p:nvGraphicFramePr>
            <p:cNvPr id="69" name="Object 12"/>
            <p:cNvGraphicFramePr>
              <a:graphicFrameLocks noChangeAspect="1"/>
            </p:cNvGraphicFramePr>
            <p:nvPr>
              <p:extLst>
                <p:ext uri="{D42A27DB-BD31-4B8C-83A1-F6EECF244321}">
                  <p14:modId xmlns:p14="http://schemas.microsoft.com/office/powerpoint/2010/main" val="890264100"/>
                </p:ext>
              </p:extLst>
            </p:nvPr>
          </p:nvGraphicFramePr>
          <p:xfrm>
            <a:off x="6396039" y="2598731"/>
            <a:ext cx="409575" cy="476250"/>
          </p:xfrm>
          <a:graphic>
            <a:graphicData uri="http://schemas.openxmlformats.org/presentationml/2006/ole">
              <mc:AlternateContent xmlns:mc="http://schemas.openxmlformats.org/markup-compatibility/2006">
                <mc:Choice xmlns:v="urn:schemas-microsoft-com:vml" Requires="v">
                  <p:oleObj spid="_x0000_s1963472" name="Equation" r:id="rId24" imgW="254000" imgH="292100" progId="Equation.DSMT4">
                    <p:embed/>
                  </p:oleObj>
                </mc:Choice>
                <mc:Fallback>
                  <p:oleObj name="Equation" r:id="rId24" imgW="254000" imgH="2921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96039" y="2598731"/>
                          <a:ext cx="40957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graphicFrame>
        <p:nvGraphicFramePr>
          <p:cNvPr id="70" name="Object 2"/>
          <p:cNvGraphicFramePr>
            <a:graphicFrameLocks noChangeAspect="1"/>
          </p:cNvGraphicFramePr>
          <p:nvPr>
            <p:extLst>
              <p:ext uri="{D42A27DB-BD31-4B8C-83A1-F6EECF244321}">
                <p14:modId xmlns:p14="http://schemas.microsoft.com/office/powerpoint/2010/main" val="362786517"/>
              </p:ext>
            </p:extLst>
          </p:nvPr>
        </p:nvGraphicFramePr>
        <p:xfrm>
          <a:off x="236538" y="141288"/>
          <a:ext cx="6280150" cy="684212"/>
        </p:xfrm>
        <a:graphic>
          <a:graphicData uri="http://schemas.openxmlformats.org/presentationml/2006/ole">
            <mc:AlternateContent xmlns:mc="http://schemas.openxmlformats.org/markup-compatibility/2006">
              <mc:Choice xmlns:v="urn:schemas-microsoft-com:vml" Requires="v">
                <p:oleObj spid="_x0000_s1963473" name="Equation" r:id="rId25" imgW="3619500" imgH="393700" progId="Equation.DSMT4">
                  <p:embed/>
                </p:oleObj>
              </mc:Choice>
              <mc:Fallback>
                <p:oleObj name="Equation" r:id="rId25" imgW="3619500" imgH="393700" progId="Equation.DSMT4">
                  <p:embed/>
                  <p:pic>
                    <p:nvPicPr>
                      <p:cNvPr id="0" name=""/>
                      <p:cNvPicPr>
                        <a:picLocks noChangeAspect="1" noChangeArrowheads="1"/>
                      </p:cNvPicPr>
                      <p:nvPr/>
                    </p:nvPicPr>
                    <p:blipFill>
                      <a:blip r:embed="rId26"/>
                      <a:srcRect/>
                      <a:stretch>
                        <a:fillRect/>
                      </a:stretch>
                    </p:blipFill>
                    <p:spPr bwMode="auto">
                      <a:xfrm>
                        <a:off x="236538" y="141288"/>
                        <a:ext cx="6280150" cy="684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 name="Text Box 180"/>
          <p:cNvSpPr txBox="1">
            <a:spLocks/>
          </p:cNvSpPr>
          <p:nvPr/>
        </p:nvSpPr>
        <p:spPr bwMode="auto">
          <a:xfrm>
            <a:off x="545378" y="2701528"/>
            <a:ext cx="2115548"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instantaneously</a:t>
            </a:r>
            <a:endParaRPr lang="en-US" sz="1600" dirty="0">
              <a:solidFill>
                <a:schemeClr val="tx1"/>
              </a:solidFill>
              <a:latin typeface="Times New Roman"/>
              <a:cs typeface="Times New Roman"/>
            </a:endParaRPr>
          </a:p>
        </p:txBody>
      </p:sp>
    </p:spTree>
    <p:extLst>
      <p:ext uri="{BB962C8B-B14F-4D97-AF65-F5344CB8AC3E}">
        <p14:creationId xmlns:p14="http://schemas.microsoft.com/office/powerpoint/2010/main" val="244897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par>
                                <p:cTn id="11" presetID="9"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dissolve">
                                      <p:cBhvr>
                                        <p:cTn id="16" dur="500"/>
                                        <p:tgtEl>
                                          <p:spTgt spid="43"/>
                                        </p:tgtEl>
                                      </p:cBhvr>
                                    </p:animEffect>
                                  </p:childTnLst>
                                </p:cTn>
                              </p:par>
                              <p:par>
                                <p:cTn id="17" presetID="9"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ssolve">
                                      <p:cBhvr>
                                        <p:cTn id="19" dur="500"/>
                                        <p:tgtEl>
                                          <p:spTgt spid="46"/>
                                        </p:tgtEl>
                                      </p:cBhvr>
                                    </p:animEffect>
                                  </p:childTnLst>
                                </p:cTn>
                              </p:par>
                              <p:par>
                                <p:cTn id="20" presetID="9"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dissolve">
                                      <p:cBhvr>
                                        <p:cTn id="25" dur="500"/>
                                        <p:tgtEl>
                                          <p:spTgt spid="47"/>
                                        </p:tgtEl>
                                      </p:cBhvr>
                                    </p:animEffect>
                                  </p:childTnLst>
                                </p:cTn>
                              </p:par>
                              <p:par>
                                <p:cTn id="26" presetID="9"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dissolve">
                                      <p:cBhvr>
                                        <p:cTn id="28" dur="500"/>
                                        <p:tgtEl>
                                          <p:spTgt spid="38"/>
                                        </p:tgtEl>
                                      </p:cBhvr>
                                    </p:animEffect>
                                  </p:childTnLst>
                                </p:cTn>
                              </p:par>
                              <p:par>
                                <p:cTn id="29" presetID="9"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dissolv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dissolve">
                                      <p:cBhvr>
                                        <p:cTn id="36" dur="5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dissolve">
                                      <p:cBhvr>
                                        <p:cTn id="41" dur="500"/>
                                        <p:tgtEl>
                                          <p:spTgt spid="50"/>
                                        </p:tgtEl>
                                      </p:cBhvr>
                                    </p:animEffect>
                                  </p:childTnLst>
                                </p:cTn>
                              </p:par>
                              <p:par>
                                <p:cTn id="42" presetID="9" presetClass="entr" presetSubtype="0"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dissolve">
                                      <p:cBhvr>
                                        <p:cTn id="4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36" grpId="0" animBg="1"/>
      <p:bldP spid="4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92.)</a:t>
            </a:r>
          </a:p>
        </p:txBody>
      </p:sp>
      <p:sp>
        <p:nvSpPr>
          <p:cNvPr id="34" name="Text Box 180"/>
          <p:cNvSpPr txBox="1">
            <a:spLocks/>
          </p:cNvSpPr>
          <p:nvPr/>
        </p:nvSpPr>
        <p:spPr bwMode="auto">
          <a:xfrm>
            <a:off x="190682" y="701178"/>
            <a:ext cx="11045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err="1">
                <a:solidFill>
                  <a:schemeClr val="tx1"/>
                </a:solidFill>
                <a:latin typeface="Times New Roman"/>
                <a:cs typeface="Times New Roman"/>
              </a:rPr>
              <a:t>con’t</a:t>
            </a:r>
            <a:endParaRPr lang="en-US" sz="1600" dirty="0">
              <a:latin typeface="Times New Roman"/>
              <a:cs typeface="Times New Roman"/>
            </a:endParaRPr>
          </a:p>
        </p:txBody>
      </p:sp>
      <p:sp>
        <p:nvSpPr>
          <p:cNvPr id="67" name="Text Box 180"/>
          <p:cNvSpPr txBox="1">
            <a:spLocks/>
          </p:cNvSpPr>
          <p:nvPr/>
        </p:nvSpPr>
        <p:spPr bwMode="auto">
          <a:xfrm>
            <a:off x="586700" y="1068625"/>
            <a:ext cx="4594899"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For pulley </a:t>
            </a:r>
            <a:r>
              <a:rPr lang="en-US" sz="2000" dirty="0">
                <a:solidFill>
                  <a:schemeClr val="tx1"/>
                </a:solidFill>
                <a:latin typeface="Times New Roman"/>
                <a:cs typeface="Times New Roman"/>
              </a:rPr>
              <a:t>(assuming </a:t>
            </a:r>
            <a:r>
              <a:rPr lang="en-US" sz="2000" dirty="0">
                <a:solidFill>
                  <a:srgbClr val="0000FF"/>
                </a:solidFill>
                <a:latin typeface="Times New Roman"/>
                <a:cs typeface="Times New Roman"/>
              </a:rPr>
              <a:t>angular acceleration</a:t>
            </a:r>
            <a:r>
              <a:rPr lang="en-US" sz="2000" dirty="0">
                <a:solidFill>
                  <a:schemeClr val="tx1"/>
                </a:solidFill>
                <a:latin typeface="Times New Roman"/>
                <a:cs typeface="Times New Roman"/>
              </a:rPr>
              <a:t> </a:t>
            </a:r>
            <a:r>
              <a:rPr lang="en-US" sz="2000" i="1" dirty="0">
                <a:solidFill>
                  <a:srgbClr val="FF0000"/>
                </a:solidFill>
                <a:latin typeface="Times New Roman"/>
                <a:cs typeface="Times New Roman"/>
              </a:rPr>
              <a:t>clockwise</a:t>
            </a:r>
            <a:r>
              <a:rPr lang="en-US" sz="2000" dirty="0">
                <a:solidFill>
                  <a:schemeClr val="tx1"/>
                </a:solidFill>
                <a:latin typeface="Times New Roman"/>
                <a:cs typeface="Times New Roman"/>
              </a:rPr>
              <a:t>):</a:t>
            </a:r>
            <a:endParaRPr lang="en-US" sz="1600" dirty="0">
              <a:latin typeface="Times New Roman"/>
              <a:cs typeface="Times New Roman"/>
            </a:endParaRPr>
          </a:p>
        </p:txBody>
      </p:sp>
      <p:sp>
        <p:nvSpPr>
          <p:cNvPr id="69" name="Oval 34"/>
          <p:cNvSpPr>
            <a:spLocks/>
          </p:cNvSpPr>
          <p:nvPr/>
        </p:nvSpPr>
        <p:spPr bwMode="auto">
          <a:xfrm>
            <a:off x="1192688" y="2477214"/>
            <a:ext cx="878566" cy="878452"/>
          </a:xfrm>
          <a:prstGeom prst="ellipse">
            <a:avLst/>
          </a:prstGeom>
          <a:solidFill>
            <a:srgbClr val="FF151E"/>
          </a:solidFill>
          <a:ln w="25400">
            <a:solidFill>
              <a:srgbClr val="000000"/>
            </a:solidFill>
            <a:round/>
            <a:headEnd/>
            <a:tailEnd/>
          </a:ln>
        </p:spPr>
        <p:txBody>
          <a:bodyPr wrap="none" anchor="ctr"/>
          <a:lstStyle/>
          <a:p>
            <a:endParaRPr lang="en-US"/>
          </a:p>
        </p:txBody>
      </p:sp>
      <p:graphicFrame>
        <p:nvGraphicFramePr>
          <p:cNvPr id="70" name="Object 9"/>
          <p:cNvGraphicFramePr>
            <a:graphicFrameLocks noChangeAspect="1"/>
          </p:cNvGraphicFramePr>
          <p:nvPr/>
        </p:nvGraphicFramePr>
        <p:xfrm>
          <a:off x="770822" y="2225675"/>
          <a:ext cx="255442" cy="344415"/>
        </p:xfrm>
        <a:graphic>
          <a:graphicData uri="http://schemas.openxmlformats.org/presentationml/2006/ole">
            <mc:AlternateContent xmlns:mc="http://schemas.openxmlformats.org/markup-compatibility/2006">
              <mc:Choice xmlns:v="urn:schemas-microsoft-com:vml" Requires="v">
                <p:oleObj spid="_x0000_s2453600" name="Equation" r:id="rId4" imgW="152400" imgH="203200" progId="Equation.DSMT4">
                  <p:embed/>
                </p:oleObj>
              </mc:Choice>
              <mc:Fallback>
                <p:oleObj name="Equation" r:id="rId4" imgW="1524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22" y="2225675"/>
                        <a:ext cx="255442" cy="3444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1" name="Line 47"/>
          <p:cNvSpPr>
            <a:spLocks noChangeShapeType="1"/>
          </p:cNvSpPr>
          <p:nvPr/>
        </p:nvSpPr>
        <p:spPr bwMode="auto">
          <a:xfrm flipH="1">
            <a:off x="770822" y="2477214"/>
            <a:ext cx="743104" cy="278628"/>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48"/>
          <p:cNvSpPr>
            <a:spLocks noChangeShapeType="1"/>
          </p:cNvSpPr>
          <p:nvPr/>
        </p:nvSpPr>
        <p:spPr bwMode="auto">
          <a:xfrm flipH="1">
            <a:off x="2071254" y="2848718"/>
            <a:ext cx="0" cy="650132"/>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73" name="Object 10"/>
          <p:cNvGraphicFramePr>
            <a:graphicFrameLocks noChangeAspect="1"/>
          </p:cNvGraphicFramePr>
          <p:nvPr/>
        </p:nvGraphicFramePr>
        <p:xfrm>
          <a:off x="2142856" y="2941594"/>
          <a:ext cx="298016" cy="344415"/>
        </p:xfrm>
        <a:graphic>
          <a:graphicData uri="http://schemas.openxmlformats.org/presentationml/2006/ole">
            <mc:AlternateContent xmlns:mc="http://schemas.openxmlformats.org/markup-compatibility/2006">
              <mc:Choice xmlns:v="urn:schemas-microsoft-com:vml" Requires="v">
                <p:oleObj spid="_x0000_s2453601" name="Equation" r:id="rId6" imgW="177800" imgH="203200" progId="Equation.DSMT4">
                  <p:embed/>
                </p:oleObj>
              </mc:Choice>
              <mc:Fallback>
                <p:oleObj name="Equation" r:id="rId6" imgW="1778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2856" y="2941594"/>
                        <a:ext cx="298016" cy="3444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4" name="Object 2"/>
          <p:cNvGraphicFramePr>
            <a:graphicFrameLocks noChangeAspect="1"/>
          </p:cNvGraphicFramePr>
          <p:nvPr>
            <p:extLst>
              <p:ext uri="{D42A27DB-BD31-4B8C-83A1-F6EECF244321}">
                <p14:modId xmlns:p14="http://schemas.microsoft.com/office/powerpoint/2010/main" val="2176687327"/>
              </p:ext>
            </p:extLst>
          </p:nvPr>
        </p:nvGraphicFramePr>
        <p:xfrm>
          <a:off x="3246438" y="2862263"/>
          <a:ext cx="5030787" cy="1620837"/>
        </p:xfrm>
        <a:graphic>
          <a:graphicData uri="http://schemas.openxmlformats.org/presentationml/2006/ole">
            <mc:AlternateContent xmlns:mc="http://schemas.openxmlformats.org/markup-compatibility/2006">
              <mc:Choice xmlns:v="urn:schemas-microsoft-com:vml" Requires="v">
                <p:oleObj spid="_x0000_s2453602" name="Equation" r:id="rId8" imgW="2832100" imgH="901700" progId="Equation.DSMT4">
                  <p:embed/>
                </p:oleObj>
              </mc:Choice>
              <mc:Fallback>
                <p:oleObj name="Equation" r:id="rId8" imgW="2832100" imgH="901700" progId="Equation.DSMT4">
                  <p:embed/>
                  <p:pic>
                    <p:nvPicPr>
                      <p:cNvPr id="0" name=""/>
                      <p:cNvPicPr>
                        <a:picLocks noChangeAspect="1" noChangeArrowheads="1"/>
                      </p:cNvPicPr>
                      <p:nvPr/>
                    </p:nvPicPr>
                    <p:blipFill>
                      <a:blip r:embed="rId9"/>
                      <a:srcRect/>
                      <a:stretch>
                        <a:fillRect/>
                      </a:stretch>
                    </p:blipFill>
                    <p:spPr bwMode="auto">
                      <a:xfrm>
                        <a:off x="3246438" y="2862263"/>
                        <a:ext cx="5030787" cy="1620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42" name="Group 30"/>
          <p:cNvGrpSpPr>
            <a:grpSpLocks/>
          </p:cNvGrpSpPr>
          <p:nvPr/>
        </p:nvGrpSpPr>
        <p:grpSpPr bwMode="auto">
          <a:xfrm>
            <a:off x="5507038" y="457200"/>
            <a:ext cx="3251200" cy="1620838"/>
            <a:chOff x="6781800" y="304800"/>
            <a:chExt cx="3251200" cy="1620838"/>
          </a:xfrm>
        </p:grpSpPr>
        <p:sp>
          <p:nvSpPr>
            <p:cNvPr id="44" name="Rectangle 9"/>
            <p:cNvSpPr>
              <a:spLocks/>
            </p:cNvSpPr>
            <p:nvPr/>
          </p:nvSpPr>
          <p:spPr bwMode="auto">
            <a:xfrm rot="-1223060">
              <a:off x="6791325" y="1392238"/>
              <a:ext cx="2370138" cy="112712"/>
            </a:xfrm>
            <a:prstGeom prst="rect">
              <a:avLst/>
            </a:prstGeom>
            <a:solidFill>
              <a:srgbClr val="20FF38"/>
            </a:solidFill>
            <a:ln w="25400">
              <a:solidFill>
                <a:srgbClr val="000000"/>
              </a:solidFill>
              <a:miter lim="800000"/>
              <a:headEnd/>
              <a:tailEnd/>
            </a:ln>
          </p:spPr>
          <p:txBody>
            <a:bodyPr wrap="none" anchor="ctr"/>
            <a:lstStyle/>
            <a:p>
              <a:endParaRPr lang="en-US"/>
            </a:p>
          </p:txBody>
        </p:sp>
        <p:graphicFrame>
          <p:nvGraphicFramePr>
            <p:cNvPr id="45" name="Object 3"/>
            <p:cNvGraphicFramePr>
              <a:graphicFrameLocks noChangeAspect="1"/>
            </p:cNvGraphicFramePr>
            <p:nvPr/>
          </p:nvGraphicFramePr>
          <p:xfrm>
            <a:off x="7515225" y="1600200"/>
            <a:ext cx="231775" cy="325438"/>
          </p:xfrm>
          <a:graphic>
            <a:graphicData uri="http://schemas.openxmlformats.org/presentationml/2006/ole">
              <mc:AlternateContent xmlns:mc="http://schemas.openxmlformats.org/markup-compatibility/2006">
                <mc:Choice xmlns:v="urn:schemas-microsoft-com:vml" Requires="v">
                  <p:oleObj spid="_x0000_s2453603"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5225" y="1600200"/>
                          <a:ext cx="231775" cy="32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8" name="Arc 11"/>
            <p:cNvSpPr>
              <a:spLocks/>
            </p:cNvSpPr>
            <p:nvPr/>
          </p:nvSpPr>
          <p:spPr bwMode="auto">
            <a:xfrm>
              <a:off x="7402513" y="1735138"/>
              <a:ext cx="112712" cy="163512"/>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9" name="Oval 12"/>
            <p:cNvSpPr>
              <a:spLocks/>
            </p:cNvSpPr>
            <p:nvPr/>
          </p:nvSpPr>
          <p:spPr bwMode="auto">
            <a:xfrm>
              <a:off x="9039225" y="381000"/>
              <a:ext cx="677863" cy="677863"/>
            </a:xfrm>
            <a:prstGeom prst="ellipse">
              <a:avLst/>
            </a:prstGeom>
            <a:solidFill>
              <a:srgbClr val="FF151E"/>
            </a:solidFill>
            <a:ln w="25400">
              <a:solidFill>
                <a:srgbClr val="000000"/>
              </a:solidFill>
              <a:round/>
              <a:headEnd/>
              <a:tailEnd/>
            </a:ln>
          </p:spPr>
          <p:txBody>
            <a:bodyPr wrap="none" anchor="ctr"/>
            <a:lstStyle/>
            <a:p>
              <a:endParaRPr lang="en-US"/>
            </a:p>
          </p:txBody>
        </p:sp>
        <p:sp>
          <p:nvSpPr>
            <p:cNvPr id="51" name="Line 13"/>
            <p:cNvSpPr>
              <a:spLocks noChangeShapeType="1"/>
            </p:cNvSpPr>
            <p:nvPr/>
          </p:nvSpPr>
          <p:spPr bwMode="auto">
            <a:xfrm>
              <a:off x="6781800" y="1905000"/>
              <a:ext cx="265271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Rectangle 14"/>
            <p:cNvSpPr>
              <a:spLocks/>
            </p:cNvSpPr>
            <p:nvPr/>
          </p:nvSpPr>
          <p:spPr bwMode="auto">
            <a:xfrm>
              <a:off x="9096375" y="1114425"/>
              <a:ext cx="55563" cy="790575"/>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53" name="Line 16"/>
            <p:cNvSpPr>
              <a:spLocks noChangeShapeType="1"/>
            </p:cNvSpPr>
            <p:nvPr/>
          </p:nvSpPr>
          <p:spPr bwMode="auto">
            <a:xfrm>
              <a:off x="9717088" y="776288"/>
              <a:ext cx="0" cy="4508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4" name="Object 4"/>
            <p:cNvGraphicFramePr>
              <a:graphicFrameLocks noChangeAspect="1"/>
            </p:cNvGraphicFramePr>
            <p:nvPr/>
          </p:nvGraphicFramePr>
          <p:xfrm>
            <a:off x="9271000" y="1284288"/>
            <a:ext cx="368300" cy="327025"/>
          </p:xfrm>
          <a:graphic>
            <a:graphicData uri="http://schemas.openxmlformats.org/presentationml/2006/ole">
              <mc:AlternateContent xmlns:mc="http://schemas.openxmlformats.org/markup-compatibility/2006">
                <mc:Choice xmlns:v="urn:schemas-microsoft-com:vml" Requires="v">
                  <p:oleObj spid="_x0000_s2453604" name="Equation" r:id="rId12" imgW="228600" imgH="203200" progId="Equation.DSMT4">
                    <p:embed/>
                  </p:oleObj>
                </mc:Choice>
                <mc:Fallback>
                  <p:oleObj name="Equation" r:id="rId12" imgW="228600" imgH="203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1000" y="1284288"/>
                          <a:ext cx="368300" cy="32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5" name="Rectangle 18"/>
            <p:cNvSpPr>
              <a:spLocks/>
            </p:cNvSpPr>
            <p:nvPr/>
          </p:nvSpPr>
          <p:spPr bwMode="auto">
            <a:xfrm>
              <a:off x="9604375" y="1227138"/>
              <a:ext cx="225425" cy="227012"/>
            </a:xfrm>
            <a:prstGeom prst="rect">
              <a:avLst/>
            </a:prstGeom>
            <a:solidFill>
              <a:srgbClr val="FC36E6"/>
            </a:solidFill>
            <a:ln w="25400">
              <a:solidFill>
                <a:srgbClr val="000000"/>
              </a:solidFill>
              <a:miter lim="800000"/>
              <a:headEnd/>
              <a:tailEnd/>
            </a:ln>
          </p:spPr>
          <p:txBody>
            <a:bodyPr wrap="none" anchor="ctr"/>
            <a:lstStyle/>
            <a:p>
              <a:endParaRPr lang="en-US"/>
            </a:p>
          </p:txBody>
        </p:sp>
        <p:sp>
          <p:nvSpPr>
            <p:cNvPr id="56" name="Line 20"/>
            <p:cNvSpPr>
              <a:spLocks noChangeShapeType="1"/>
            </p:cNvSpPr>
            <p:nvPr/>
          </p:nvSpPr>
          <p:spPr bwMode="auto">
            <a:xfrm flipH="1">
              <a:off x="8051800" y="381000"/>
              <a:ext cx="127000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7" name="Object 5"/>
            <p:cNvGraphicFramePr>
              <a:graphicFrameLocks noChangeAspect="1"/>
            </p:cNvGraphicFramePr>
            <p:nvPr>
              <p:extLst>
                <p:ext uri="{D42A27DB-BD31-4B8C-83A1-F6EECF244321}">
                  <p14:modId xmlns:p14="http://schemas.microsoft.com/office/powerpoint/2010/main" val="1768421598"/>
                </p:ext>
              </p:extLst>
            </p:nvPr>
          </p:nvGraphicFramePr>
          <p:xfrm>
            <a:off x="7518400" y="609600"/>
            <a:ext cx="349250" cy="350838"/>
          </p:xfrm>
          <a:graphic>
            <a:graphicData uri="http://schemas.openxmlformats.org/presentationml/2006/ole">
              <mc:AlternateContent xmlns:mc="http://schemas.openxmlformats.org/markup-compatibility/2006">
                <mc:Choice xmlns:v="urn:schemas-microsoft-com:vml" Requires="v">
                  <p:oleObj spid="_x0000_s2453605" name="Equation" r:id="rId14" imgW="203200" imgH="203200" progId="Equation.DSMT4">
                    <p:embed/>
                  </p:oleObj>
                </mc:Choice>
                <mc:Fallback>
                  <p:oleObj name="Equation" r:id="rId14" imgW="203200" imgH="203200" progId="Equation.DSMT4">
                    <p:embed/>
                    <p:pic>
                      <p:nvPicPr>
                        <p:cNvPr id="0" name=""/>
                        <p:cNvPicPr>
                          <a:picLocks noChangeAspect="1" noChangeArrowheads="1"/>
                        </p:cNvPicPr>
                        <p:nvPr/>
                      </p:nvPicPr>
                      <p:blipFill>
                        <a:blip r:embed="rId15"/>
                        <a:srcRect/>
                        <a:stretch>
                          <a:fillRect/>
                        </a:stretch>
                      </p:blipFill>
                      <p:spPr bwMode="auto">
                        <a:xfrm>
                          <a:off x="7518400" y="609600"/>
                          <a:ext cx="349250"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 name="Freeform 22"/>
            <p:cNvSpPr>
              <a:spLocks/>
            </p:cNvSpPr>
            <p:nvPr/>
          </p:nvSpPr>
          <p:spPr bwMode="auto">
            <a:xfrm>
              <a:off x="8926513" y="606425"/>
              <a:ext cx="565150" cy="565150"/>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59" name="AutoShape 23"/>
            <p:cNvSpPr>
              <a:spLocks/>
            </p:cNvSpPr>
            <p:nvPr/>
          </p:nvSpPr>
          <p:spPr bwMode="auto">
            <a:xfrm>
              <a:off x="9321800" y="663575"/>
              <a:ext cx="112713" cy="1127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aphicFrame>
          <p:nvGraphicFramePr>
            <p:cNvPr id="85" name="Object 6"/>
            <p:cNvGraphicFramePr>
              <a:graphicFrameLocks noChangeAspect="1"/>
            </p:cNvGraphicFramePr>
            <p:nvPr/>
          </p:nvGraphicFramePr>
          <p:xfrm>
            <a:off x="9652000" y="304800"/>
            <a:ext cx="381000" cy="381000"/>
          </p:xfrm>
          <a:graphic>
            <a:graphicData uri="http://schemas.openxmlformats.org/presentationml/2006/ole">
              <mc:AlternateContent xmlns:mc="http://schemas.openxmlformats.org/markup-compatibility/2006">
                <mc:Choice xmlns:v="urn:schemas-microsoft-com:vml" Requires="v">
                  <p:oleObj spid="_x0000_s2453606" name="Equation" r:id="rId16" imgW="228600" imgH="228600" progId="Equation.DSMT4">
                    <p:embed/>
                  </p:oleObj>
                </mc:Choice>
                <mc:Fallback>
                  <p:oleObj name="Equation" r:id="rId16" imgW="22860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52000" y="304800"/>
                          <a:ext cx="3810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6" name="Oval 28"/>
            <p:cNvSpPr>
              <a:spLocks noChangeArrowheads="1"/>
            </p:cNvSpPr>
            <p:nvPr/>
          </p:nvSpPr>
          <p:spPr bwMode="auto">
            <a:xfrm>
              <a:off x="7899400" y="762000"/>
              <a:ext cx="533400" cy="533400"/>
            </a:xfrm>
            <a:prstGeom prst="ellipse">
              <a:avLst/>
            </a:prstGeom>
            <a:solidFill>
              <a:srgbClr val="3366FF"/>
            </a:solidFill>
            <a:ln w="25400">
              <a:solidFill>
                <a:srgbClr val="000000"/>
              </a:solidFill>
              <a:round/>
              <a:headEnd/>
              <a:tailEnd/>
            </a:ln>
          </p:spPr>
          <p:txBody>
            <a:bodyPr/>
            <a:lstStyle/>
            <a:p>
              <a:endParaRPr lang="en-US"/>
            </a:p>
          </p:txBody>
        </p:sp>
      </p:grpSp>
      <p:sp>
        <p:nvSpPr>
          <p:cNvPr id="43" name="Text Box 180"/>
          <p:cNvSpPr txBox="1">
            <a:spLocks/>
          </p:cNvSpPr>
          <p:nvPr/>
        </p:nvSpPr>
        <p:spPr bwMode="auto">
          <a:xfrm>
            <a:off x="739100" y="4942125"/>
            <a:ext cx="8019138"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So we have </a:t>
            </a:r>
            <a:r>
              <a:rPr lang="en-US" sz="2000" dirty="0">
                <a:solidFill>
                  <a:schemeClr val="tx1"/>
                </a:solidFill>
                <a:latin typeface="Times New Roman"/>
                <a:cs typeface="Times New Roman"/>
              </a:rPr>
              <a:t>everything in terms of </a:t>
            </a:r>
            <a:r>
              <a:rPr lang="en-US" sz="2000" i="1" dirty="0">
                <a:solidFill>
                  <a:srgbClr val="0000FF"/>
                </a:solidFill>
                <a:latin typeface="Times New Roman"/>
                <a:cs typeface="Times New Roman"/>
              </a:rPr>
              <a:t>the string</a:t>
            </a:r>
            <a:r>
              <a:rPr lang="en-US" sz="2000" dirty="0">
                <a:solidFill>
                  <a:schemeClr val="tx1"/>
                </a:solidFill>
                <a:latin typeface="Times New Roman"/>
                <a:cs typeface="Times New Roman"/>
              </a:rPr>
              <a:t>.  It’s time to compile.</a:t>
            </a:r>
            <a:endParaRPr lang="en-US" sz="1600" dirty="0">
              <a:latin typeface="Times New Roman"/>
              <a:cs typeface="Times New Roman"/>
            </a:endParaRPr>
          </a:p>
        </p:txBody>
      </p:sp>
      <p:graphicFrame>
        <p:nvGraphicFramePr>
          <p:cNvPr id="46" name="Object 2"/>
          <p:cNvGraphicFramePr>
            <a:graphicFrameLocks noChangeAspect="1"/>
          </p:cNvGraphicFramePr>
          <p:nvPr>
            <p:extLst>
              <p:ext uri="{D42A27DB-BD31-4B8C-83A1-F6EECF244321}">
                <p14:modId xmlns:p14="http://schemas.microsoft.com/office/powerpoint/2010/main" val="362786517"/>
              </p:ext>
            </p:extLst>
          </p:nvPr>
        </p:nvGraphicFramePr>
        <p:xfrm>
          <a:off x="236538" y="141288"/>
          <a:ext cx="6280150" cy="684212"/>
        </p:xfrm>
        <a:graphic>
          <a:graphicData uri="http://schemas.openxmlformats.org/presentationml/2006/ole">
            <mc:AlternateContent xmlns:mc="http://schemas.openxmlformats.org/markup-compatibility/2006">
              <mc:Choice xmlns:v="urn:schemas-microsoft-com:vml" Requires="v">
                <p:oleObj spid="_x0000_s2453607" name="Equation" r:id="rId18" imgW="3619500" imgH="393700" progId="Equation.DSMT4">
                  <p:embed/>
                </p:oleObj>
              </mc:Choice>
              <mc:Fallback>
                <p:oleObj name="Equation" r:id="rId18" imgW="3619500" imgH="393700" progId="Equation.DSMT4">
                  <p:embed/>
                  <p:pic>
                    <p:nvPicPr>
                      <p:cNvPr id="0" name=""/>
                      <p:cNvPicPr>
                        <a:picLocks noChangeAspect="1" noChangeArrowheads="1"/>
                      </p:cNvPicPr>
                      <p:nvPr/>
                    </p:nvPicPr>
                    <p:blipFill>
                      <a:blip r:embed="rId19"/>
                      <a:srcRect/>
                      <a:stretch>
                        <a:fillRect/>
                      </a:stretch>
                    </p:blipFill>
                    <p:spPr bwMode="auto">
                      <a:xfrm>
                        <a:off x="236538" y="141288"/>
                        <a:ext cx="6280150" cy="684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330178336"/>
              </p:ext>
            </p:extLst>
          </p:nvPr>
        </p:nvGraphicFramePr>
        <p:xfrm>
          <a:off x="2167265" y="2283695"/>
          <a:ext cx="233362" cy="258763"/>
        </p:xfrm>
        <a:graphic>
          <a:graphicData uri="http://schemas.openxmlformats.org/presentationml/2006/ole">
            <mc:AlternateContent xmlns:mc="http://schemas.openxmlformats.org/markup-compatibility/2006">
              <mc:Choice xmlns:v="urn:schemas-microsoft-com:vml" Requires="v">
                <p:oleObj spid="_x0000_s2453608" name="Equation" r:id="rId20" imgW="139700" imgH="152400" progId="Equation.DSMT4">
                  <p:embed/>
                </p:oleObj>
              </mc:Choice>
              <mc:Fallback>
                <p:oleObj name="Equation" r:id="rId20" imgW="139700" imgH="152400" progId="Equation.DSMT4">
                  <p:embed/>
                  <p:pic>
                    <p:nvPicPr>
                      <p:cNvPr id="0" name=""/>
                      <p:cNvPicPr>
                        <a:picLocks noChangeAspect="1" noChangeArrowheads="1"/>
                      </p:cNvPicPr>
                      <p:nvPr/>
                    </p:nvPicPr>
                    <p:blipFill>
                      <a:blip r:embed="rId21"/>
                      <a:srcRect/>
                      <a:stretch>
                        <a:fillRect/>
                      </a:stretch>
                    </p:blipFill>
                    <p:spPr bwMode="auto">
                      <a:xfrm>
                        <a:off x="2167265" y="2283695"/>
                        <a:ext cx="233362" cy="2587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 name="Line 48"/>
          <p:cNvSpPr>
            <a:spLocks noChangeShapeType="1"/>
          </p:cNvSpPr>
          <p:nvPr/>
        </p:nvSpPr>
        <p:spPr bwMode="auto">
          <a:xfrm flipV="1">
            <a:off x="1632187" y="2409224"/>
            <a:ext cx="505709" cy="523904"/>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Line 48"/>
          <p:cNvSpPr>
            <a:spLocks noChangeShapeType="1"/>
          </p:cNvSpPr>
          <p:nvPr/>
        </p:nvSpPr>
        <p:spPr bwMode="auto">
          <a:xfrm>
            <a:off x="1632187" y="2974402"/>
            <a:ext cx="0" cy="719181"/>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35" name="Object 10"/>
          <p:cNvGraphicFramePr>
            <a:graphicFrameLocks noChangeAspect="1"/>
          </p:cNvGraphicFramePr>
          <p:nvPr>
            <p:extLst>
              <p:ext uri="{D42A27DB-BD31-4B8C-83A1-F6EECF244321}">
                <p14:modId xmlns:p14="http://schemas.microsoft.com/office/powerpoint/2010/main" val="328126665"/>
              </p:ext>
            </p:extLst>
          </p:nvPr>
        </p:nvGraphicFramePr>
        <p:xfrm>
          <a:off x="1040424" y="3355666"/>
          <a:ext cx="509588" cy="387350"/>
        </p:xfrm>
        <a:graphic>
          <a:graphicData uri="http://schemas.openxmlformats.org/presentationml/2006/ole">
            <mc:AlternateContent xmlns:mc="http://schemas.openxmlformats.org/markup-compatibility/2006">
              <mc:Choice xmlns:v="urn:schemas-microsoft-com:vml" Requires="v">
                <p:oleObj spid="_x0000_s2453609" name="Equation" r:id="rId22" imgW="304800" imgH="228600" progId="Equation.DSMT4">
                  <p:embed/>
                </p:oleObj>
              </mc:Choice>
              <mc:Fallback>
                <p:oleObj name="Equation" r:id="rId22" imgW="304800" imgH="228600" progId="Equation.DSMT4">
                  <p:embed/>
                  <p:pic>
                    <p:nvPicPr>
                      <p:cNvPr id="0" name=""/>
                      <p:cNvPicPr>
                        <a:picLocks noChangeAspect="1" noChangeArrowheads="1"/>
                      </p:cNvPicPr>
                      <p:nvPr/>
                    </p:nvPicPr>
                    <p:blipFill>
                      <a:blip r:embed="rId23"/>
                      <a:srcRect/>
                      <a:stretch>
                        <a:fillRect/>
                      </a:stretch>
                    </p:blipFill>
                    <p:spPr bwMode="auto">
                      <a:xfrm>
                        <a:off x="1040424" y="3355666"/>
                        <a:ext cx="509588" cy="387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0296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dissolve">
                                      <p:cBhvr>
                                        <p:cTn id="12" dur="500"/>
                                        <p:tgtEl>
                                          <p:spTgt spid="71"/>
                                        </p:tgtEl>
                                      </p:cBhvr>
                                    </p:animEffect>
                                  </p:childTnLst>
                                </p:cTn>
                              </p:par>
                              <p:par>
                                <p:cTn id="13" presetID="9"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dissolve">
                                      <p:cBhvr>
                                        <p:cTn id="15" dur="500"/>
                                        <p:tgtEl>
                                          <p:spTgt spid="7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500"/>
                                        <p:tgtEl>
                                          <p:spTgt spid="32"/>
                                        </p:tgtEl>
                                      </p:cBhvr>
                                    </p:animEffect>
                                  </p:childTnLst>
                                </p:cTn>
                              </p:par>
                              <p:par>
                                <p:cTn id="19" presetID="9"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dissolve">
                                      <p:cBhvr>
                                        <p:cTn id="21" dur="500"/>
                                        <p:tgtEl>
                                          <p:spTgt spid="3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dissolve">
                                      <p:cBhvr>
                                        <p:cTn id="24" dur="500"/>
                                        <p:tgtEl>
                                          <p:spTgt spid="72"/>
                                        </p:tgtEl>
                                      </p:cBhvr>
                                    </p:animEffect>
                                  </p:childTnLst>
                                </p:cTn>
                              </p:par>
                              <p:par>
                                <p:cTn id="25" presetID="9"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dissolve">
                                      <p:cBhvr>
                                        <p:cTn id="27" dur="500"/>
                                        <p:tgtEl>
                                          <p:spTgt spid="7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dissolve">
                                      <p:cBhvr>
                                        <p:cTn id="30" dur="500"/>
                                        <p:tgtEl>
                                          <p:spTgt spid="33"/>
                                        </p:tgtEl>
                                      </p:cBhvr>
                                    </p:animEffect>
                                  </p:childTnLst>
                                </p:cTn>
                              </p:par>
                              <p:par>
                                <p:cTn id="31" presetID="9"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dissolv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dissolve">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dissolve">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1" grpId="0" animBg="1"/>
      <p:bldP spid="72" grpId="0" animBg="1"/>
      <p:bldP spid="43" grpId="0"/>
      <p:bldP spid="32" grpId="0" animBg="1"/>
      <p:bldP spid="3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93.)</a:t>
            </a:r>
          </a:p>
        </p:txBody>
      </p:sp>
      <p:sp>
        <p:nvSpPr>
          <p:cNvPr id="34" name="Text Box 180"/>
          <p:cNvSpPr txBox="1">
            <a:spLocks/>
          </p:cNvSpPr>
          <p:nvPr/>
        </p:nvSpPr>
        <p:spPr bwMode="auto">
          <a:xfrm>
            <a:off x="190682" y="701178"/>
            <a:ext cx="11045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err="1">
                <a:solidFill>
                  <a:schemeClr val="tx1"/>
                </a:solidFill>
                <a:latin typeface="Times New Roman"/>
                <a:cs typeface="Times New Roman"/>
              </a:rPr>
              <a:t>con’t</a:t>
            </a:r>
            <a:endParaRPr lang="en-US" sz="1600" dirty="0">
              <a:latin typeface="Times New Roman"/>
              <a:cs typeface="Times New Roman"/>
            </a:endParaRPr>
          </a:p>
        </p:txBody>
      </p:sp>
      <p:graphicFrame>
        <p:nvGraphicFramePr>
          <p:cNvPr id="41" name="Object 2"/>
          <p:cNvGraphicFramePr>
            <a:graphicFrameLocks noChangeAspect="1"/>
          </p:cNvGraphicFramePr>
          <p:nvPr>
            <p:extLst>
              <p:ext uri="{D42A27DB-BD31-4B8C-83A1-F6EECF244321}">
                <p14:modId xmlns:p14="http://schemas.microsoft.com/office/powerpoint/2010/main" val="2110620742"/>
              </p:ext>
            </p:extLst>
          </p:nvPr>
        </p:nvGraphicFramePr>
        <p:xfrm>
          <a:off x="245451" y="142062"/>
          <a:ext cx="6259512" cy="684212"/>
        </p:xfrm>
        <a:graphic>
          <a:graphicData uri="http://schemas.openxmlformats.org/presentationml/2006/ole">
            <mc:AlternateContent xmlns:mc="http://schemas.openxmlformats.org/markup-compatibility/2006">
              <mc:Choice xmlns:v="urn:schemas-microsoft-com:vml" Requires="v">
                <p:oleObj spid="_x0000_s1456641" name="Equation" r:id="rId4" imgW="3606800" imgH="393700" progId="Equation.DSMT4">
                  <p:embed/>
                </p:oleObj>
              </mc:Choice>
              <mc:Fallback>
                <p:oleObj name="Equation" r:id="rId4" imgW="3606800" imgH="393700" progId="Equation.DSMT4">
                  <p:embed/>
                  <p:pic>
                    <p:nvPicPr>
                      <p:cNvPr id="0" name=""/>
                      <p:cNvPicPr>
                        <a:picLocks noChangeAspect="1" noChangeArrowheads="1"/>
                      </p:cNvPicPr>
                      <p:nvPr/>
                    </p:nvPicPr>
                    <p:blipFill>
                      <a:blip r:embed="rId5"/>
                      <a:srcRect/>
                      <a:stretch>
                        <a:fillRect/>
                      </a:stretch>
                    </p:blipFill>
                    <p:spPr bwMode="auto">
                      <a:xfrm>
                        <a:off x="245451" y="142062"/>
                        <a:ext cx="6259512" cy="684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1" name="Object 5"/>
          <p:cNvGraphicFramePr>
            <a:graphicFrameLocks noChangeAspect="1"/>
          </p:cNvGraphicFramePr>
          <p:nvPr>
            <p:extLst>
              <p:ext uri="{D42A27DB-BD31-4B8C-83A1-F6EECF244321}">
                <p14:modId xmlns:p14="http://schemas.microsoft.com/office/powerpoint/2010/main" val="1840135855"/>
              </p:ext>
            </p:extLst>
          </p:nvPr>
        </p:nvGraphicFramePr>
        <p:xfrm>
          <a:off x="402613" y="5543550"/>
          <a:ext cx="4713287" cy="395287"/>
        </p:xfrm>
        <a:graphic>
          <a:graphicData uri="http://schemas.openxmlformats.org/presentationml/2006/ole">
            <mc:AlternateContent xmlns:mc="http://schemas.openxmlformats.org/markup-compatibility/2006">
              <mc:Choice xmlns:v="urn:schemas-microsoft-com:vml" Requires="v">
                <p:oleObj spid="_x0000_s1456642" name="Equation" r:id="rId6" imgW="2717800" imgH="228600" progId="Equation.DSMT4">
                  <p:embed/>
                </p:oleObj>
              </mc:Choice>
              <mc:Fallback>
                <p:oleObj name="Equation" r:id="rId6" imgW="2717800" imgH="228600" progId="Equation.DSMT4">
                  <p:embed/>
                  <p:pic>
                    <p:nvPicPr>
                      <p:cNvPr id="0" name=""/>
                      <p:cNvPicPr>
                        <a:picLocks noChangeAspect="1" noChangeArrowheads="1"/>
                      </p:cNvPicPr>
                      <p:nvPr/>
                    </p:nvPicPr>
                    <p:blipFill>
                      <a:blip r:embed="rId7"/>
                      <a:srcRect/>
                      <a:stretch>
                        <a:fillRect/>
                      </a:stretch>
                    </p:blipFill>
                    <p:spPr bwMode="auto">
                      <a:xfrm>
                        <a:off x="402613" y="5543550"/>
                        <a:ext cx="4713287" cy="395287"/>
                      </a:xfrm>
                      <a:prstGeom prst="rect">
                        <a:avLst/>
                      </a:prstGeom>
                      <a:noFill/>
                      <a:ln>
                        <a:noFill/>
                      </a:ln>
                      <a:effectLst/>
                    </p:spPr>
                  </p:pic>
                </p:oleObj>
              </mc:Fallback>
            </mc:AlternateContent>
          </a:graphicData>
        </a:graphic>
      </p:graphicFrame>
      <p:graphicFrame>
        <p:nvGraphicFramePr>
          <p:cNvPr id="33" name="Object 2"/>
          <p:cNvGraphicFramePr>
            <a:graphicFrameLocks noChangeAspect="1"/>
          </p:cNvGraphicFramePr>
          <p:nvPr>
            <p:extLst>
              <p:ext uri="{D42A27DB-BD31-4B8C-83A1-F6EECF244321}">
                <p14:modId xmlns:p14="http://schemas.microsoft.com/office/powerpoint/2010/main" val="3076302009"/>
              </p:ext>
            </p:extLst>
          </p:nvPr>
        </p:nvGraphicFramePr>
        <p:xfrm>
          <a:off x="382588" y="2036763"/>
          <a:ext cx="8493125" cy="3295650"/>
        </p:xfrm>
        <a:graphic>
          <a:graphicData uri="http://schemas.openxmlformats.org/presentationml/2006/ole">
            <mc:AlternateContent xmlns:mc="http://schemas.openxmlformats.org/markup-compatibility/2006">
              <mc:Choice xmlns:v="urn:schemas-microsoft-com:vml" Requires="v">
                <p:oleObj spid="_x0000_s1456643" name="Equation" r:id="rId8" imgW="5156200" imgH="1968500" progId="Equation.DSMT4">
                  <p:embed/>
                </p:oleObj>
              </mc:Choice>
              <mc:Fallback>
                <p:oleObj name="Equation" r:id="rId8" imgW="5156200" imgH="1968500" progId="Equation.DSMT4">
                  <p:embed/>
                  <p:pic>
                    <p:nvPicPr>
                      <p:cNvPr id="0" name=""/>
                      <p:cNvPicPr>
                        <a:picLocks noChangeAspect="1" noChangeArrowheads="1"/>
                      </p:cNvPicPr>
                      <p:nvPr/>
                    </p:nvPicPr>
                    <p:blipFill>
                      <a:blip r:embed="rId9"/>
                      <a:srcRect/>
                      <a:stretch>
                        <a:fillRect/>
                      </a:stretch>
                    </p:blipFill>
                    <p:spPr bwMode="auto">
                      <a:xfrm>
                        <a:off x="382588" y="2036763"/>
                        <a:ext cx="8493125" cy="3295650"/>
                      </a:xfrm>
                      <a:prstGeom prst="rect">
                        <a:avLst/>
                      </a:prstGeom>
                      <a:noFill/>
                      <a:ln>
                        <a:noFill/>
                      </a:ln>
                      <a:effectLst/>
                    </p:spPr>
                  </p:pic>
                </p:oleObj>
              </mc:Fallback>
            </mc:AlternateContent>
          </a:graphicData>
        </a:graphic>
      </p:graphicFrame>
      <p:graphicFrame>
        <p:nvGraphicFramePr>
          <p:cNvPr id="36" name="Object 3"/>
          <p:cNvGraphicFramePr>
            <a:graphicFrameLocks noChangeAspect="1"/>
          </p:cNvGraphicFramePr>
          <p:nvPr>
            <p:extLst>
              <p:ext uri="{D42A27DB-BD31-4B8C-83A1-F6EECF244321}">
                <p14:modId xmlns:p14="http://schemas.microsoft.com/office/powerpoint/2010/main" val="175458503"/>
              </p:ext>
            </p:extLst>
          </p:nvPr>
        </p:nvGraphicFramePr>
        <p:xfrm>
          <a:off x="402613" y="1348580"/>
          <a:ext cx="6102350" cy="773113"/>
        </p:xfrm>
        <a:graphic>
          <a:graphicData uri="http://schemas.openxmlformats.org/presentationml/2006/ole">
            <mc:AlternateContent xmlns:mc="http://schemas.openxmlformats.org/markup-compatibility/2006">
              <mc:Choice xmlns:v="urn:schemas-microsoft-com:vml" Requires="v">
                <p:oleObj spid="_x0000_s1456644" name="Equation" r:id="rId10" imgW="3657600" imgH="457200" progId="Equation.DSMT4">
                  <p:embed/>
                </p:oleObj>
              </mc:Choice>
              <mc:Fallback>
                <p:oleObj name="Equation" r:id="rId10" imgW="3657600" imgH="457200" progId="Equation.DSMT4">
                  <p:embed/>
                  <p:pic>
                    <p:nvPicPr>
                      <p:cNvPr id="0" name=""/>
                      <p:cNvPicPr>
                        <a:picLocks noChangeAspect="1" noChangeArrowheads="1"/>
                      </p:cNvPicPr>
                      <p:nvPr/>
                    </p:nvPicPr>
                    <p:blipFill>
                      <a:blip r:embed="rId11"/>
                      <a:srcRect/>
                      <a:stretch>
                        <a:fillRect/>
                      </a:stretch>
                    </p:blipFill>
                    <p:spPr bwMode="auto">
                      <a:xfrm>
                        <a:off x="402613" y="1348580"/>
                        <a:ext cx="6102350" cy="773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5199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94.)</a:t>
            </a:r>
          </a:p>
        </p:txBody>
      </p:sp>
      <p:sp>
        <p:nvSpPr>
          <p:cNvPr id="34" name="Text Box 180"/>
          <p:cNvSpPr txBox="1">
            <a:spLocks/>
          </p:cNvSpPr>
          <p:nvPr/>
        </p:nvSpPr>
        <p:spPr bwMode="auto">
          <a:xfrm>
            <a:off x="190682" y="701178"/>
            <a:ext cx="11045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a.) </a:t>
            </a:r>
            <a:r>
              <a:rPr lang="en-US" sz="2000" dirty="0" err="1">
                <a:solidFill>
                  <a:schemeClr val="tx1"/>
                </a:solidFill>
                <a:latin typeface="Times New Roman"/>
                <a:cs typeface="Times New Roman"/>
              </a:rPr>
              <a:t>con’t</a:t>
            </a:r>
            <a:endParaRPr lang="en-US" sz="1600" dirty="0">
              <a:latin typeface="Times New Roman"/>
              <a:cs typeface="Times New Roman"/>
            </a:endParaRPr>
          </a:p>
        </p:txBody>
      </p:sp>
      <p:graphicFrame>
        <p:nvGraphicFramePr>
          <p:cNvPr id="74" name="Object 2"/>
          <p:cNvGraphicFramePr>
            <a:graphicFrameLocks noChangeAspect="1"/>
          </p:cNvGraphicFramePr>
          <p:nvPr>
            <p:extLst>
              <p:ext uri="{D42A27DB-BD31-4B8C-83A1-F6EECF244321}">
                <p14:modId xmlns:p14="http://schemas.microsoft.com/office/powerpoint/2010/main" val="3871117952"/>
              </p:ext>
            </p:extLst>
          </p:nvPr>
        </p:nvGraphicFramePr>
        <p:xfrm>
          <a:off x="309563" y="1906588"/>
          <a:ext cx="8456612" cy="2965450"/>
        </p:xfrm>
        <a:graphic>
          <a:graphicData uri="http://schemas.openxmlformats.org/presentationml/2006/ole">
            <mc:AlternateContent xmlns:mc="http://schemas.openxmlformats.org/markup-compatibility/2006">
              <mc:Choice xmlns:v="urn:schemas-microsoft-com:vml" Requires="v">
                <p:oleObj spid="_x0000_s1458568" name="Equation" r:id="rId4" imgW="5092700" imgH="1765300" progId="Equation.DSMT4">
                  <p:embed/>
                </p:oleObj>
              </mc:Choice>
              <mc:Fallback>
                <p:oleObj name="Equation" r:id="rId4" imgW="5092700" imgH="1765300" progId="Equation.DSMT4">
                  <p:embed/>
                  <p:pic>
                    <p:nvPicPr>
                      <p:cNvPr id="0" name=""/>
                      <p:cNvPicPr>
                        <a:picLocks noChangeAspect="1" noChangeArrowheads="1"/>
                      </p:cNvPicPr>
                      <p:nvPr/>
                    </p:nvPicPr>
                    <p:blipFill>
                      <a:blip r:embed="rId5"/>
                      <a:srcRect/>
                      <a:stretch>
                        <a:fillRect/>
                      </a:stretch>
                    </p:blipFill>
                    <p:spPr bwMode="auto">
                      <a:xfrm>
                        <a:off x="309563" y="1906588"/>
                        <a:ext cx="8456612" cy="2965450"/>
                      </a:xfrm>
                      <a:prstGeom prst="rect">
                        <a:avLst/>
                      </a:prstGeom>
                      <a:noFill/>
                      <a:ln>
                        <a:noFill/>
                      </a:ln>
                      <a:effectLst/>
                    </p:spPr>
                  </p:pic>
                </p:oleObj>
              </mc:Fallback>
            </mc:AlternateContent>
          </a:graphicData>
        </a:graphic>
      </p:graphicFrame>
      <p:graphicFrame>
        <p:nvGraphicFramePr>
          <p:cNvPr id="41" name="Object 2"/>
          <p:cNvGraphicFramePr>
            <a:graphicFrameLocks noChangeAspect="1"/>
          </p:cNvGraphicFramePr>
          <p:nvPr>
            <p:extLst>
              <p:ext uri="{D42A27DB-BD31-4B8C-83A1-F6EECF244321}">
                <p14:modId xmlns:p14="http://schemas.microsoft.com/office/powerpoint/2010/main" val="2639133665"/>
              </p:ext>
            </p:extLst>
          </p:nvPr>
        </p:nvGraphicFramePr>
        <p:xfrm>
          <a:off x="245451" y="142062"/>
          <a:ext cx="6259512" cy="684212"/>
        </p:xfrm>
        <a:graphic>
          <a:graphicData uri="http://schemas.openxmlformats.org/presentationml/2006/ole">
            <mc:AlternateContent xmlns:mc="http://schemas.openxmlformats.org/markup-compatibility/2006">
              <mc:Choice xmlns:v="urn:schemas-microsoft-com:vml" Requires="v">
                <p:oleObj spid="_x0000_s1458569" name="Equation" r:id="rId6" imgW="3606800" imgH="393700" progId="Equation.DSMT4">
                  <p:embed/>
                </p:oleObj>
              </mc:Choice>
              <mc:Fallback>
                <p:oleObj name="Equation" r:id="rId6" imgW="3606800" imgH="393700" progId="Equation.DSMT4">
                  <p:embed/>
                  <p:pic>
                    <p:nvPicPr>
                      <p:cNvPr id="0" name=""/>
                      <p:cNvPicPr>
                        <a:picLocks noChangeAspect="1" noChangeArrowheads="1"/>
                      </p:cNvPicPr>
                      <p:nvPr/>
                    </p:nvPicPr>
                    <p:blipFill>
                      <a:blip r:embed="rId7"/>
                      <a:srcRect/>
                      <a:stretch>
                        <a:fillRect/>
                      </a:stretch>
                    </p:blipFill>
                    <p:spPr bwMode="auto">
                      <a:xfrm>
                        <a:off x="245451" y="142062"/>
                        <a:ext cx="6259512" cy="684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 name="Object 5"/>
          <p:cNvGraphicFramePr>
            <a:graphicFrameLocks noChangeAspect="1"/>
          </p:cNvGraphicFramePr>
          <p:nvPr>
            <p:extLst>
              <p:ext uri="{D42A27DB-BD31-4B8C-83A1-F6EECF244321}">
                <p14:modId xmlns:p14="http://schemas.microsoft.com/office/powerpoint/2010/main" val="2491396736"/>
              </p:ext>
            </p:extLst>
          </p:nvPr>
        </p:nvGraphicFramePr>
        <p:xfrm>
          <a:off x="1344613" y="1014413"/>
          <a:ext cx="2357437" cy="482600"/>
        </p:xfrm>
        <a:graphic>
          <a:graphicData uri="http://schemas.openxmlformats.org/presentationml/2006/ole">
            <mc:AlternateContent xmlns:mc="http://schemas.openxmlformats.org/markup-compatibility/2006">
              <mc:Choice xmlns:v="urn:schemas-microsoft-com:vml" Requires="v">
                <p:oleObj spid="_x0000_s1458570" name="Equation" r:id="rId8" imgW="1358900" imgH="279400" progId="Equation.DSMT4">
                  <p:embed/>
                </p:oleObj>
              </mc:Choice>
              <mc:Fallback>
                <p:oleObj name="Equation" r:id="rId8" imgW="1358900" imgH="279400" progId="Equation.DSMT4">
                  <p:embed/>
                  <p:pic>
                    <p:nvPicPr>
                      <p:cNvPr id="0" name=""/>
                      <p:cNvPicPr>
                        <a:picLocks noChangeAspect="1" noChangeArrowheads="1"/>
                      </p:cNvPicPr>
                      <p:nvPr/>
                    </p:nvPicPr>
                    <p:blipFill>
                      <a:blip r:embed="rId9"/>
                      <a:srcRect/>
                      <a:stretch>
                        <a:fillRect/>
                      </a:stretch>
                    </p:blipFill>
                    <p:spPr bwMode="auto">
                      <a:xfrm>
                        <a:off x="1344613" y="1014413"/>
                        <a:ext cx="2357437" cy="482600"/>
                      </a:xfrm>
                      <a:prstGeom prst="rect">
                        <a:avLst/>
                      </a:prstGeom>
                      <a:noFill/>
                      <a:ln>
                        <a:noFill/>
                      </a:ln>
                      <a:effectLst/>
                    </p:spPr>
                  </p:pic>
                </p:oleObj>
              </mc:Fallback>
            </mc:AlternateContent>
          </a:graphicData>
        </a:graphic>
      </p:graphicFrame>
      <p:graphicFrame>
        <p:nvGraphicFramePr>
          <p:cNvPr id="8" name="Object 2"/>
          <p:cNvGraphicFramePr>
            <a:graphicFrameLocks noChangeAspect="1"/>
          </p:cNvGraphicFramePr>
          <p:nvPr>
            <p:extLst>
              <p:ext uri="{D42A27DB-BD31-4B8C-83A1-F6EECF244321}">
                <p14:modId xmlns:p14="http://schemas.microsoft.com/office/powerpoint/2010/main" val="1868515455"/>
              </p:ext>
            </p:extLst>
          </p:nvPr>
        </p:nvGraphicFramePr>
        <p:xfrm>
          <a:off x="4057650" y="885825"/>
          <a:ext cx="3284538" cy="765175"/>
        </p:xfrm>
        <a:graphic>
          <a:graphicData uri="http://schemas.openxmlformats.org/presentationml/2006/ole">
            <mc:AlternateContent xmlns:mc="http://schemas.openxmlformats.org/markup-compatibility/2006">
              <mc:Choice xmlns:v="urn:schemas-microsoft-com:vml" Requires="v">
                <p:oleObj spid="_x0000_s1458571" name="Equation" r:id="rId10" imgW="1993900" imgH="457200" progId="Equation.DSMT4">
                  <p:embed/>
                </p:oleObj>
              </mc:Choice>
              <mc:Fallback>
                <p:oleObj name="Equation" r:id="rId10" imgW="1993900" imgH="457200" progId="Equation.DSMT4">
                  <p:embed/>
                  <p:pic>
                    <p:nvPicPr>
                      <p:cNvPr id="0" name=""/>
                      <p:cNvPicPr>
                        <a:picLocks noChangeAspect="1" noChangeArrowheads="1"/>
                      </p:cNvPicPr>
                      <p:nvPr/>
                    </p:nvPicPr>
                    <p:blipFill>
                      <a:blip r:embed="rId11"/>
                      <a:srcRect/>
                      <a:stretch>
                        <a:fillRect/>
                      </a:stretch>
                    </p:blipFill>
                    <p:spPr bwMode="auto">
                      <a:xfrm>
                        <a:off x="4057650" y="885825"/>
                        <a:ext cx="3284538" cy="765175"/>
                      </a:xfrm>
                      <a:prstGeom prst="rect">
                        <a:avLst/>
                      </a:prstGeom>
                      <a:noFill/>
                      <a:ln>
                        <a:noFill/>
                      </a:ln>
                      <a:effectLst/>
                    </p:spPr>
                  </p:pic>
                </p:oleObj>
              </mc:Fallback>
            </mc:AlternateContent>
          </a:graphicData>
        </a:graphic>
      </p:graphicFrame>
      <p:sp>
        <p:nvSpPr>
          <p:cNvPr id="9" name="Text Box 180"/>
          <p:cNvSpPr txBox="1">
            <a:spLocks/>
          </p:cNvSpPr>
          <p:nvPr/>
        </p:nvSpPr>
        <p:spPr bwMode="auto">
          <a:xfrm>
            <a:off x="781050" y="1049016"/>
            <a:ext cx="11045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with</a:t>
            </a:r>
            <a:endParaRPr lang="en-US" sz="1600" dirty="0">
              <a:latin typeface="Times New Roman"/>
              <a:cs typeface="Times New Roman"/>
            </a:endParaRPr>
          </a:p>
        </p:txBody>
      </p:sp>
      <p:sp>
        <p:nvSpPr>
          <p:cNvPr id="10" name="Text Box 180"/>
          <p:cNvSpPr txBox="1">
            <a:spLocks/>
          </p:cNvSpPr>
          <p:nvPr/>
        </p:nvSpPr>
        <p:spPr bwMode="auto">
          <a:xfrm>
            <a:off x="3521869" y="1049016"/>
            <a:ext cx="1104536"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chemeClr val="tx1"/>
                </a:solidFill>
                <a:latin typeface="Times New Roman"/>
                <a:cs typeface="Times New Roman"/>
              </a:rPr>
              <a:t>and</a:t>
            </a:r>
            <a:endParaRPr lang="en-US" sz="1600" dirty="0">
              <a:latin typeface="Times New Roman"/>
              <a:cs typeface="Times New Roman"/>
            </a:endParaRPr>
          </a:p>
        </p:txBody>
      </p:sp>
      <p:sp>
        <p:nvSpPr>
          <p:cNvPr id="12" name="Freeform 11"/>
          <p:cNvSpPr/>
          <p:nvPr/>
        </p:nvSpPr>
        <p:spPr>
          <a:xfrm rot="19931507">
            <a:off x="4537870" y="1325592"/>
            <a:ext cx="556882" cy="1320800"/>
          </a:xfrm>
          <a:custGeom>
            <a:avLst/>
            <a:gdLst>
              <a:gd name="connsiteX0" fmla="*/ 48882 w 556882"/>
              <a:gd name="connsiteY0" fmla="*/ 0 h 1320800"/>
              <a:gd name="connsiteX1" fmla="*/ 48882 w 556882"/>
              <a:gd name="connsiteY1" fmla="*/ 165100 h 1320800"/>
              <a:gd name="connsiteX2" fmla="*/ 556882 w 556882"/>
              <a:gd name="connsiteY2" fmla="*/ 444500 h 1320800"/>
              <a:gd name="connsiteX3" fmla="*/ 48882 w 556882"/>
              <a:gd name="connsiteY3" fmla="*/ 1104900 h 1320800"/>
              <a:gd name="connsiteX4" fmla="*/ 23482 w 556882"/>
              <a:gd name="connsiteY4" fmla="*/ 132080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82" h="1320800">
                <a:moveTo>
                  <a:pt x="48882" y="0"/>
                </a:moveTo>
                <a:cubicBezTo>
                  <a:pt x="6548" y="45508"/>
                  <a:pt x="-35785" y="91017"/>
                  <a:pt x="48882" y="165100"/>
                </a:cubicBezTo>
                <a:cubicBezTo>
                  <a:pt x="133549" y="239183"/>
                  <a:pt x="556882" y="287867"/>
                  <a:pt x="556882" y="444500"/>
                </a:cubicBezTo>
                <a:cubicBezTo>
                  <a:pt x="556882" y="601133"/>
                  <a:pt x="137782" y="958850"/>
                  <a:pt x="48882" y="1104900"/>
                </a:cubicBezTo>
                <a:cubicBezTo>
                  <a:pt x="-40018" y="1250950"/>
                  <a:pt x="23482" y="1320800"/>
                  <a:pt x="23482" y="132080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211718" y="1473200"/>
            <a:ext cx="556882" cy="1320800"/>
          </a:xfrm>
          <a:custGeom>
            <a:avLst/>
            <a:gdLst>
              <a:gd name="connsiteX0" fmla="*/ 48882 w 556882"/>
              <a:gd name="connsiteY0" fmla="*/ 0 h 1320800"/>
              <a:gd name="connsiteX1" fmla="*/ 48882 w 556882"/>
              <a:gd name="connsiteY1" fmla="*/ 165100 h 1320800"/>
              <a:gd name="connsiteX2" fmla="*/ 556882 w 556882"/>
              <a:gd name="connsiteY2" fmla="*/ 444500 h 1320800"/>
              <a:gd name="connsiteX3" fmla="*/ 48882 w 556882"/>
              <a:gd name="connsiteY3" fmla="*/ 1104900 h 1320800"/>
              <a:gd name="connsiteX4" fmla="*/ 23482 w 556882"/>
              <a:gd name="connsiteY4" fmla="*/ 132080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82" h="1320800">
                <a:moveTo>
                  <a:pt x="48882" y="0"/>
                </a:moveTo>
                <a:cubicBezTo>
                  <a:pt x="6548" y="45508"/>
                  <a:pt x="-35785" y="91017"/>
                  <a:pt x="48882" y="165100"/>
                </a:cubicBezTo>
                <a:cubicBezTo>
                  <a:pt x="133549" y="239183"/>
                  <a:pt x="556882" y="287867"/>
                  <a:pt x="556882" y="444500"/>
                </a:cubicBezTo>
                <a:cubicBezTo>
                  <a:pt x="556882" y="601133"/>
                  <a:pt x="137782" y="958850"/>
                  <a:pt x="48882" y="1104900"/>
                </a:cubicBezTo>
                <a:cubicBezTo>
                  <a:pt x="-40018" y="1250950"/>
                  <a:pt x="23482" y="1320800"/>
                  <a:pt x="23482" y="132080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2896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dissolv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
          <p:cNvGraphicFramePr>
            <a:graphicFrameLocks noChangeAspect="1"/>
          </p:cNvGraphicFramePr>
          <p:nvPr>
            <p:extLst>
              <p:ext uri="{D42A27DB-BD31-4B8C-83A1-F6EECF244321}">
                <p14:modId xmlns:p14="http://schemas.microsoft.com/office/powerpoint/2010/main" val="324611041"/>
              </p:ext>
            </p:extLst>
          </p:nvPr>
        </p:nvGraphicFramePr>
        <p:xfrm>
          <a:off x="201612" y="3595688"/>
          <a:ext cx="8194676" cy="388937"/>
        </p:xfrm>
        <a:graphic>
          <a:graphicData uri="http://schemas.openxmlformats.org/presentationml/2006/ole">
            <mc:AlternateContent xmlns:mc="http://schemas.openxmlformats.org/markup-compatibility/2006">
              <mc:Choice xmlns:v="urn:schemas-microsoft-com:vml" Requires="v">
                <p:oleObj spid="_x0000_s1459987" name="Equation" r:id="rId4" imgW="5626100" imgH="266700" progId="Equation.DSMT4">
                  <p:embed/>
                </p:oleObj>
              </mc:Choice>
              <mc:Fallback>
                <p:oleObj name="Equation" r:id="rId4" imgW="5626100" imgH="266700" progId="Equation.DSMT4">
                  <p:embed/>
                  <p:pic>
                    <p:nvPicPr>
                      <p:cNvPr id="0" name=""/>
                      <p:cNvPicPr>
                        <a:picLocks noChangeAspect="1" noChangeArrowheads="1"/>
                      </p:cNvPicPr>
                      <p:nvPr/>
                    </p:nvPicPr>
                    <p:blipFill>
                      <a:blip r:embed="rId5"/>
                      <a:srcRect/>
                      <a:stretch>
                        <a:fillRect/>
                      </a:stretch>
                    </p:blipFill>
                    <p:spPr bwMode="auto">
                      <a:xfrm>
                        <a:off x="201612" y="3595688"/>
                        <a:ext cx="8194676" cy="388937"/>
                      </a:xfrm>
                      <a:prstGeom prst="rect">
                        <a:avLst/>
                      </a:prstGeom>
                      <a:noFill/>
                      <a:ln>
                        <a:noFill/>
                      </a:ln>
                      <a:effectLst/>
                    </p:spPr>
                  </p:pic>
                </p:oleObj>
              </mc:Fallback>
            </mc:AlternateContent>
          </a:graphicData>
        </a:graphic>
      </p:graphicFrame>
      <p:graphicFrame>
        <p:nvGraphicFramePr>
          <p:cNvPr id="26" name="Object 2"/>
          <p:cNvGraphicFramePr>
            <a:graphicFrameLocks noChangeAspect="1"/>
          </p:cNvGraphicFramePr>
          <p:nvPr>
            <p:extLst>
              <p:ext uri="{D42A27DB-BD31-4B8C-83A1-F6EECF244321}">
                <p14:modId xmlns:p14="http://schemas.microsoft.com/office/powerpoint/2010/main" val="2448726145"/>
              </p:ext>
            </p:extLst>
          </p:nvPr>
        </p:nvGraphicFramePr>
        <p:xfrm>
          <a:off x="273050" y="4008438"/>
          <a:ext cx="8653463" cy="644525"/>
        </p:xfrm>
        <a:graphic>
          <a:graphicData uri="http://schemas.openxmlformats.org/presentationml/2006/ole">
            <mc:AlternateContent xmlns:mc="http://schemas.openxmlformats.org/markup-compatibility/2006">
              <mc:Choice xmlns:v="urn:schemas-microsoft-com:vml" Requires="v">
                <p:oleObj spid="_x0000_s1459988" name="Equation" r:id="rId6" imgW="6159500" imgH="457200" progId="Equation.DSMT4">
                  <p:embed/>
                </p:oleObj>
              </mc:Choice>
              <mc:Fallback>
                <p:oleObj name="Equation" r:id="rId6" imgW="6159500" imgH="457200" progId="Equation.DSMT4">
                  <p:embed/>
                  <p:pic>
                    <p:nvPicPr>
                      <p:cNvPr id="0" name=""/>
                      <p:cNvPicPr>
                        <a:picLocks noChangeAspect="1" noChangeArrowheads="1"/>
                      </p:cNvPicPr>
                      <p:nvPr/>
                    </p:nvPicPr>
                    <p:blipFill>
                      <a:blip r:embed="rId7"/>
                      <a:srcRect/>
                      <a:stretch>
                        <a:fillRect/>
                      </a:stretch>
                    </p:blipFill>
                    <p:spPr bwMode="auto">
                      <a:xfrm>
                        <a:off x="273050" y="4008438"/>
                        <a:ext cx="8653463" cy="644525"/>
                      </a:xfrm>
                      <a:prstGeom prst="rect">
                        <a:avLst/>
                      </a:prstGeom>
                      <a:noFill/>
                      <a:ln>
                        <a:noFill/>
                      </a:ln>
                      <a:effectLst/>
                    </p:spPr>
                  </p:pic>
                </p:oleObj>
              </mc:Fallback>
            </mc:AlternateContent>
          </a:graphicData>
        </a:graphic>
      </p:graphicFrame>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683" y="6477000"/>
            <a:ext cx="4283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95.)</a:t>
            </a:r>
          </a:p>
        </p:txBody>
      </p:sp>
      <p:sp>
        <p:nvSpPr>
          <p:cNvPr id="34" name="Text Box 180"/>
          <p:cNvSpPr txBox="1">
            <a:spLocks/>
          </p:cNvSpPr>
          <p:nvPr/>
        </p:nvSpPr>
        <p:spPr bwMode="auto">
          <a:xfrm>
            <a:off x="354376" y="1013705"/>
            <a:ext cx="4890724" cy="69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b.) </a:t>
            </a:r>
            <a:r>
              <a:rPr lang="en-US" sz="2000" dirty="0">
                <a:solidFill>
                  <a:schemeClr val="tx1"/>
                </a:solidFill>
                <a:latin typeface="Times New Roman"/>
                <a:cs typeface="Times New Roman"/>
              </a:rPr>
              <a:t>Derive an expression for the hanging mass’s velocity after </a:t>
            </a:r>
            <a:r>
              <a:rPr lang="en-US" sz="2000" dirty="0">
                <a:solidFill>
                  <a:srgbClr val="0000FF"/>
                </a:solidFill>
                <a:latin typeface="Times New Roman"/>
                <a:cs typeface="Times New Roman"/>
              </a:rPr>
              <a:t>dropping</a:t>
            </a:r>
            <a:r>
              <a:rPr lang="en-US" sz="2000" dirty="0">
                <a:solidFill>
                  <a:schemeClr val="tx1"/>
                </a:solidFill>
                <a:latin typeface="Times New Roman"/>
                <a:cs typeface="Times New Roman"/>
              </a:rPr>
              <a:t> a distance </a:t>
            </a:r>
            <a:r>
              <a:rPr lang="en-US" sz="2000" i="1" dirty="0">
                <a:solidFill>
                  <a:srgbClr val="FF0000"/>
                </a:solidFill>
                <a:latin typeface="Times New Roman"/>
                <a:cs typeface="Times New Roman"/>
              </a:rPr>
              <a:t>h</a:t>
            </a:r>
            <a:r>
              <a:rPr lang="en-US" sz="2000" i="1" dirty="0">
                <a:solidFill>
                  <a:schemeClr val="tx1"/>
                </a:solidFill>
                <a:latin typeface="Times New Roman"/>
                <a:cs typeface="Times New Roman"/>
              </a:rPr>
              <a:t>.</a:t>
            </a:r>
            <a:endParaRPr lang="en-US" sz="1600" dirty="0">
              <a:latin typeface="Times New Roman"/>
              <a:cs typeface="Times New Roman"/>
            </a:endParaRPr>
          </a:p>
        </p:txBody>
      </p:sp>
      <p:sp>
        <p:nvSpPr>
          <p:cNvPr id="67" name="Text Box 180"/>
          <p:cNvSpPr txBox="1">
            <a:spLocks/>
          </p:cNvSpPr>
          <p:nvPr/>
        </p:nvSpPr>
        <p:spPr bwMode="auto">
          <a:xfrm>
            <a:off x="729379" y="1933020"/>
            <a:ext cx="7839329" cy="131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solidFill>
                  <a:srgbClr val="FF0000"/>
                </a:solidFill>
                <a:latin typeface="Apple Chancery"/>
                <a:cs typeface="Apple Chancery"/>
              </a:rPr>
              <a:t>This is very much </a:t>
            </a:r>
            <a:r>
              <a:rPr lang="en-US" sz="2000" dirty="0">
                <a:solidFill>
                  <a:schemeClr val="tx1"/>
                </a:solidFill>
                <a:latin typeface="Times New Roman"/>
                <a:cs typeface="Times New Roman"/>
              </a:rPr>
              <a:t>like a standard </a:t>
            </a:r>
            <a:r>
              <a:rPr lang="en-US" sz="2000" i="1" dirty="0">
                <a:solidFill>
                  <a:srgbClr val="0000FF"/>
                </a:solidFill>
                <a:latin typeface="Times New Roman"/>
                <a:cs typeface="Times New Roman"/>
              </a:rPr>
              <a:t>conservation of energy </a:t>
            </a:r>
            <a:r>
              <a:rPr lang="en-US" sz="2000" dirty="0">
                <a:solidFill>
                  <a:schemeClr val="tx1"/>
                </a:solidFill>
                <a:latin typeface="Times New Roman"/>
                <a:cs typeface="Times New Roman"/>
              </a:rPr>
              <a:t>problem with the exception that you have to keep track of subscripts and make the appropriate substitutions when it’s time to solve.  I’ll not solve it, but writing it out looks like:</a:t>
            </a:r>
            <a:endParaRPr lang="en-US" sz="1600" dirty="0">
              <a:latin typeface="Times New Roman"/>
              <a:cs typeface="Times New Roman"/>
            </a:endParaRPr>
          </a:p>
        </p:txBody>
      </p:sp>
      <p:grpSp>
        <p:nvGrpSpPr>
          <p:cNvPr id="36" name="Group 30"/>
          <p:cNvGrpSpPr>
            <a:grpSpLocks/>
          </p:cNvGrpSpPr>
          <p:nvPr/>
        </p:nvGrpSpPr>
        <p:grpSpPr bwMode="auto">
          <a:xfrm>
            <a:off x="5507038" y="304800"/>
            <a:ext cx="3251200" cy="1620838"/>
            <a:chOff x="6781800" y="304800"/>
            <a:chExt cx="3251200" cy="1620838"/>
          </a:xfrm>
        </p:grpSpPr>
        <p:sp>
          <p:nvSpPr>
            <p:cNvPr id="38" name="Rectangle 9"/>
            <p:cNvSpPr>
              <a:spLocks/>
            </p:cNvSpPr>
            <p:nvPr/>
          </p:nvSpPr>
          <p:spPr bwMode="auto">
            <a:xfrm rot="-1223060">
              <a:off x="6791325" y="1392238"/>
              <a:ext cx="2370138" cy="112712"/>
            </a:xfrm>
            <a:prstGeom prst="rect">
              <a:avLst/>
            </a:prstGeom>
            <a:solidFill>
              <a:srgbClr val="20FF38"/>
            </a:solidFill>
            <a:ln w="25400">
              <a:solidFill>
                <a:srgbClr val="000000"/>
              </a:solidFill>
              <a:miter lim="800000"/>
              <a:headEnd/>
              <a:tailEnd/>
            </a:ln>
          </p:spPr>
          <p:txBody>
            <a:bodyPr wrap="none" anchor="ctr"/>
            <a:lstStyle/>
            <a:p>
              <a:endParaRPr lang="en-US"/>
            </a:p>
          </p:txBody>
        </p:sp>
        <p:graphicFrame>
          <p:nvGraphicFramePr>
            <p:cNvPr id="39" name="Object 3"/>
            <p:cNvGraphicFramePr>
              <a:graphicFrameLocks noChangeAspect="1"/>
            </p:cNvGraphicFramePr>
            <p:nvPr/>
          </p:nvGraphicFramePr>
          <p:xfrm>
            <a:off x="7515225" y="1600200"/>
            <a:ext cx="231775" cy="325438"/>
          </p:xfrm>
          <a:graphic>
            <a:graphicData uri="http://schemas.openxmlformats.org/presentationml/2006/ole">
              <mc:AlternateContent xmlns:mc="http://schemas.openxmlformats.org/markup-compatibility/2006">
                <mc:Choice xmlns:v="urn:schemas-microsoft-com:vml" Requires="v">
                  <p:oleObj spid="_x0000_s1459989"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225" y="1600200"/>
                          <a:ext cx="231775" cy="32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0" name="Arc 11"/>
            <p:cNvSpPr>
              <a:spLocks/>
            </p:cNvSpPr>
            <p:nvPr/>
          </p:nvSpPr>
          <p:spPr bwMode="auto">
            <a:xfrm>
              <a:off x="7402513" y="1735138"/>
              <a:ext cx="112712" cy="163512"/>
            </a:xfrm>
            <a:custGeom>
              <a:avLst/>
              <a:gdLst>
                <a:gd name="T0" fmla="*/ 0 w 21600"/>
                <a:gd name="T1" fmla="*/ 0 h 31147"/>
                <a:gd name="T2" fmla="*/ 2147483647 w 21600"/>
                <a:gd name="T3" fmla="*/ 2147483647 h 31147"/>
                <a:gd name="T4" fmla="*/ 0 w 21600"/>
                <a:gd name="T5" fmla="*/ 2147483647 h 31147"/>
                <a:gd name="T6" fmla="*/ 0 60000 65536"/>
                <a:gd name="T7" fmla="*/ 0 60000 65536"/>
                <a:gd name="T8" fmla="*/ 0 60000 65536"/>
                <a:gd name="T9" fmla="*/ 0 w 21600"/>
                <a:gd name="T10" fmla="*/ 0 h 31147"/>
                <a:gd name="T11" fmla="*/ 21600 w 21600"/>
                <a:gd name="T12" fmla="*/ 31147 h 31147"/>
              </a:gdLst>
              <a:ahLst/>
              <a:cxnLst>
                <a:cxn ang="T6">
                  <a:pos x="T0" y="T1"/>
                </a:cxn>
                <a:cxn ang="T7">
                  <a:pos x="T2" y="T3"/>
                </a:cxn>
                <a:cxn ang="T8">
                  <a:pos x="T4" y="T5"/>
                </a:cxn>
              </a:cxnLst>
              <a:rect l="T9" t="T10" r="T11" b="T12"/>
              <a:pathLst>
                <a:path w="21600" h="31147" fill="none" extrusionOk="0">
                  <a:moveTo>
                    <a:pt x="0" y="-1"/>
                  </a:moveTo>
                  <a:cubicBezTo>
                    <a:pt x="11929" y="0"/>
                    <a:pt x="21600" y="9670"/>
                    <a:pt x="21600" y="21600"/>
                  </a:cubicBezTo>
                  <a:cubicBezTo>
                    <a:pt x="21600" y="24910"/>
                    <a:pt x="20838" y="28177"/>
                    <a:pt x="19375" y="31147"/>
                  </a:cubicBezTo>
                </a:path>
                <a:path w="21600" h="31147" stroke="0" extrusionOk="0">
                  <a:moveTo>
                    <a:pt x="0" y="-1"/>
                  </a:moveTo>
                  <a:cubicBezTo>
                    <a:pt x="11929" y="0"/>
                    <a:pt x="21600" y="9670"/>
                    <a:pt x="21600" y="21600"/>
                  </a:cubicBezTo>
                  <a:cubicBezTo>
                    <a:pt x="21600" y="24910"/>
                    <a:pt x="20838" y="28177"/>
                    <a:pt x="19375" y="31147"/>
                  </a:cubicBezTo>
                  <a:lnTo>
                    <a:pt x="0" y="21600"/>
                  </a:lnTo>
                  <a:lnTo>
                    <a:pt x="0" y="-1"/>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 name="Oval 12"/>
            <p:cNvSpPr>
              <a:spLocks/>
            </p:cNvSpPr>
            <p:nvPr/>
          </p:nvSpPr>
          <p:spPr bwMode="auto">
            <a:xfrm>
              <a:off x="9039225" y="381000"/>
              <a:ext cx="677863" cy="677863"/>
            </a:xfrm>
            <a:prstGeom prst="ellipse">
              <a:avLst/>
            </a:prstGeom>
            <a:solidFill>
              <a:srgbClr val="FF151E"/>
            </a:solidFill>
            <a:ln w="25400">
              <a:solidFill>
                <a:srgbClr val="000000"/>
              </a:solidFill>
              <a:round/>
              <a:headEnd/>
              <a:tailEnd/>
            </a:ln>
          </p:spPr>
          <p:txBody>
            <a:bodyPr wrap="none" anchor="ctr"/>
            <a:lstStyle/>
            <a:p>
              <a:endParaRPr lang="en-US"/>
            </a:p>
          </p:txBody>
        </p:sp>
        <p:sp>
          <p:nvSpPr>
            <p:cNvPr id="46" name="Line 13"/>
            <p:cNvSpPr>
              <a:spLocks noChangeShapeType="1"/>
            </p:cNvSpPr>
            <p:nvPr/>
          </p:nvSpPr>
          <p:spPr bwMode="auto">
            <a:xfrm>
              <a:off x="6781800" y="1905000"/>
              <a:ext cx="2652713"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Rectangle 14"/>
            <p:cNvSpPr>
              <a:spLocks/>
            </p:cNvSpPr>
            <p:nvPr/>
          </p:nvSpPr>
          <p:spPr bwMode="auto">
            <a:xfrm>
              <a:off x="9096375" y="1114425"/>
              <a:ext cx="55563" cy="790575"/>
            </a:xfrm>
            <a:prstGeom prst="rect">
              <a:avLst/>
            </a:prstGeom>
            <a:solidFill>
              <a:srgbClr val="20FF38"/>
            </a:solidFill>
            <a:ln w="25400">
              <a:solidFill>
                <a:srgbClr val="000000"/>
              </a:solidFill>
              <a:miter lim="800000"/>
              <a:headEnd/>
              <a:tailEnd/>
            </a:ln>
          </p:spPr>
          <p:txBody>
            <a:bodyPr wrap="none" anchor="ctr"/>
            <a:lstStyle/>
            <a:p>
              <a:endParaRPr lang="en-US"/>
            </a:p>
          </p:txBody>
        </p:sp>
        <p:sp>
          <p:nvSpPr>
            <p:cNvPr id="50" name="Line 16"/>
            <p:cNvSpPr>
              <a:spLocks noChangeShapeType="1"/>
            </p:cNvSpPr>
            <p:nvPr/>
          </p:nvSpPr>
          <p:spPr bwMode="auto">
            <a:xfrm>
              <a:off x="9717088" y="776288"/>
              <a:ext cx="0" cy="4508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2" name="Object 4"/>
            <p:cNvGraphicFramePr>
              <a:graphicFrameLocks noChangeAspect="1"/>
            </p:cNvGraphicFramePr>
            <p:nvPr/>
          </p:nvGraphicFramePr>
          <p:xfrm>
            <a:off x="9271000" y="1284288"/>
            <a:ext cx="368300" cy="327025"/>
          </p:xfrm>
          <a:graphic>
            <a:graphicData uri="http://schemas.openxmlformats.org/presentationml/2006/ole">
              <mc:AlternateContent xmlns:mc="http://schemas.openxmlformats.org/markup-compatibility/2006">
                <mc:Choice xmlns:v="urn:schemas-microsoft-com:vml" Requires="v">
                  <p:oleObj spid="_x0000_s1459990" name="Equation" r:id="rId10" imgW="228600" imgH="203200" progId="Equation.DSMT4">
                    <p:embed/>
                  </p:oleObj>
                </mc:Choice>
                <mc:Fallback>
                  <p:oleObj name="Equation" r:id="rId10" imgW="228600" imgH="203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71000" y="1284288"/>
                          <a:ext cx="368300" cy="32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9" name="Rectangle 18"/>
            <p:cNvSpPr>
              <a:spLocks/>
            </p:cNvSpPr>
            <p:nvPr/>
          </p:nvSpPr>
          <p:spPr bwMode="auto">
            <a:xfrm>
              <a:off x="9604375" y="1227138"/>
              <a:ext cx="225425" cy="227012"/>
            </a:xfrm>
            <a:prstGeom prst="rect">
              <a:avLst/>
            </a:prstGeom>
            <a:solidFill>
              <a:srgbClr val="FC36E6"/>
            </a:solidFill>
            <a:ln w="25400">
              <a:solidFill>
                <a:srgbClr val="000000"/>
              </a:solidFill>
              <a:miter lim="800000"/>
              <a:headEnd/>
              <a:tailEnd/>
            </a:ln>
          </p:spPr>
          <p:txBody>
            <a:bodyPr wrap="none" anchor="ctr"/>
            <a:lstStyle/>
            <a:p>
              <a:endParaRPr lang="en-US"/>
            </a:p>
          </p:txBody>
        </p:sp>
        <p:sp>
          <p:nvSpPr>
            <p:cNvPr id="68" name="Line 20"/>
            <p:cNvSpPr>
              <a:spLocks noChangeShapeType="1"/>
            </p:cNvSpPr>
            <p:nvPr/>
          </p:nvSpPr>
          <p:spPr bwMode="auto">
            <a:xfrm flipH="1">
              <a:off x="8051800" y="381000"/>
              <a:ext cx="127000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9" name="Object 5"/>
            <p:cNvGraphicFramePr>
              <a:graphicFrameLocks noChangeAspect="1"/>
            </p:cNvGraphicFramePr>
            <p:nvPr>
              <p:extLst>
                <p:ext uri="{D42A27DB-BD31-4B8C-83A1-F6EECF244321}">
                  <p14:modId xmlns:p14="http://schemas.microsoft.com/office/powerpoint/2010/main" val="1040462048"/>
                </p:ext>
              </p:extLst>
            </p:nvPr>
          </p:nvGraphicFramePr>
          <p:xfrm>
            <a:off x="7518400" y="609600"/>
            <a:ext cx="349250" cy="350838"/>
          </p:xfrm>
          <a:graphic>
            <a:graphicData uri="http://schemas.openxmlformats.org/presentationml/2006/ole">
              <mc:AlternateContent xmlns:mc="http://schemas.openxmlformats.org/markup-compatibility/2006">
                <mc:Choice xmlns:v="urn:schemas-microsoft-com:vml" Requires="v">
                  <p:oleObj spid="_x0000_s1459991" name="Equation" r:id="rId12" imgW="203200" imgH="203200" progId="Equation.DSMT4">
                    <p:embed/>
                  </p:oleObj>
                </mc:Choice>
                <mc:Fallback>
                  <p:oleObj name="Equation" r:id="rId12" imgW="203200" imgH="203200" progId="Equation.DSMT4">
                    <p:embed/>
                    <p:pic>
                      <p:nvPicPr>
                        <p:cNvPr id="0" name=""/>
                        <p:cNvPicPr>
                          <a:picLocks noChangeAspect="1" noChangeArrowheads="1"/>
                        </p:cNvPicPr>
                        <p:nvPr/>
                      </p:nvPicPr>
                      <p:blipFill>
                        <a:blip r:embed="rId13"/>
                        <a:srcRect/>
                        <a:stretch>
                          <a:fillRect/>
                        </a:stretch>
                      </p:blipFill>
                      <p:spPr bwMode="auto">
                        <a:xfrm>
                          <a:off x="7518400" y="609600"/>
                          <a:ext cx="349250"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0" name="Freeform 22"/>
            <p:cNvSpPr>
              <a:spLocks/>
            </p:cNvSpPr>
            <p:nvPr/>
          </p:nvSpPr>
          <p:spPr bwMode="auto">
            <a:xfrm>
              <a:off x="8926513" y="606425"/>
              <a:ext cx="565150" cy="565150"/>
            </a:xfrm>
            <a:custGeom>
              <a:avLst/>
              <a:gdLst>
                <a:gd name="T0" fmla="*/ 0 w 480"/>
                <a:gd name="T1" fmla="*/ 2147483647 h 480"/>
                <a:gd name="T2" fmla="*/ 2147483647 w 480"/>
                <a:gd name="T3" fmla="*/ 0 h 480"/>
                <a:gd name="T4" fmla="*/ 2147483647 w 480"/>
                <a:gd name="T5" fmla="*/ 0 h 480"/>
                <a:gd name="T6" fmla="*/ 2147483647 w 480"/>
                <a:gd name="T7" fmla="*/ 2147483647 h 480"/>
                <a:gd name="T8" fmla="*/ 2147483647 w 480"/>
                <a:gd name="T9" fmla="*/ 2147483647 h 480"/>
                <a:gd name="T10" fmla="*/ 2147483647 w 480"/>
                <a:gd name="T11" fmla="*/ 2147483647 h 480"/>
                <a:gd name="T12" fmla="*/ 2147483647 w 480"/>
                <a:gd name="T13" fmla="*/ 2147483647 h 480"/>
                <a:gd name="T14" fmla="*/ 2147483647 w 480"/>
                <a:gd name="T15" fmla="*/ 2147483647 h 480"/>
                <a:gd name="T16" fmla="*/ 0 w 480"/>
                <a:gd name="T17" fmla="*/ 2147483647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0" y="384"/>
                  </a:moveTo>
                  <a:lnTo>
                    <a:pt x="336" y="0"/>
                  </a:lnTo>
                  <a:lnTo>
                    <a:pt x="432" y="0"/>
                  </a:lnTo>
                  <a:lnTo>
                    <a:pt x="480" y="144"/>
                  </a:lnTo>
                  <a:lnTo>
                    <a:pt x="192" y="480"/>
                  </a:lnTo>
                  <a:lnTo>
                    <a:pt x="192" y="432"/>
                  </a:lnTo>
                  <a:lnTo>
                    <a:pt x="144" y="432"/>
                  </a:lnTo>
                  <a:lnTo>
                    <a:pt x="144" y="288"/>
                  </a:lnTo>
                  <a:lnTo>
                    <a:pt x="0" y="384"/>
                  </a:lnTo>
                  <a:close/>
                </a:path>
              </a:pathLst>
            </a:custGeom>
            <a:solidFill>
              <a:srgbClr val="20FF38"/>
            </a:solidFill>
            <a:ln w="25400">
              <a:solidFill>
                <a:schemeClr val="tx1"/>
              </a:solidFill>
              <a:round/>
              <a:headEnd/>
              <a:tailEnd/>
            </a:ln>
          </p:spPr>
          <p:txBody>
            <a:bodyPr wrap="none" anchor="ctr"/>
            <a:lstStyle/>
            <a:p>
              <a:endParaRPr lang="en-US"/>
            </a:p>
          </p:txBody>
        </p:sp>
        <p:sp>
          <p:nvSpPr>
            <p:cNvPr id="71" name="AutoShape 23"/>
            <p:cNvSpPr>
              <a:spLocks/>
            </p:cNvSpPr>
            <p:nvPr/>
          </p:nvSpPr>
          <p:spPr bwMode="auto">
            <a:xfrm>
              <a:off x="9321800" y="663575"/>
              <a:ext cx="112713" cy="1127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25400">
              <a:solidFill>
                <a:srgbClr val="000000"/>
              </a:solidFill>
              <a:round/>
              <a:headEnd/>
              <a:tailEnd/>
            </a:ln>
          </p:spPr>
          <p:txBody>
            <a:bodyPr wrap="none" anchor="ctr"/>
            <a:lstStyle/>
            <a:p>
              <a:endParaRPr lang="en-US"/>
            </a:p>
          </p:txBody>
        </p:sp>
        <p:graphicFrame>
          <p:nvGraphicFramePr>
            <p:cNvPr id="72" name="Object 6"/>
            <p:cNvGraphicFramePr>
              <a:graphicFrameLocks noChangeAspect="1"/>
            </p:cNvGraphicFramePr>
            <p:nvPr/>
          </p:nvGraphicFramePr>
          <p:xfrm>
            <a:off x="9652000" y="304800"/>
            <a:ext cx="381000" cy="381000"/>
          </p:xfrm>
          <a:graphic>
            <a:graphicData uri="http://schemas.openxmlformats.org/presentationml/2006/ole">
              <mc:AlternateContent xmlns:mc="http://schemas.openxmlformats.org/markup-compatibility/2006">
                <mc:Choice xmlns:v="urn:schemas-microsoft-com:vml" Requires="v">
                  <p:oleObj spid="_x0000_s1459992" name="Equation" r:id="rId14" imgW="228600" imgH="228600" progId="Equation.DSMT4">
                    <p:embed/>
                  </p:oleObj>
                </mc:Choice>
                <mc:Fallback>
                  <p:oleObj name="Equation" r:id="rId14" imgW="2286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52000" y="304800"/>
                          <a:ext cx="3810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3" name="Oval 28"/>
            <p:cNvSpPr>
              <a:spLocks noChangeArrowheads="1"/>
            </p:cNvSpPr>
            <p:nvPr/>
          </p:nvSpPr>
          <p:spPr bwMode="auto">
            <a:xfrm>
              <a:off x="7899400" y="762000"/>
              <a:ext cx="533400" cy="533400"/>
            </a:xfrm>
            <a:prstGeom prst="ellipse">
              <a:avLst/>
            </a:prstGeom>
            <a:solidFill>
              <a:srgbClr val="3366FF"/>
            </a:solidFill>
            <a:ln w="25400">
              <a:solidFill>
                <a:srgbClr val="000000"/>
              </a:solidFill>
              <a:round/>
              <a:headEnd/>
              <a:tailEnd/>
            </a:ln>
          </p:spPr>
          <p:txBody>
            <a:bodyPr/>
            <a:lstStyle/>
            <a:p>
              <a:endParaRPr lang="en-US"/>
            </a:p>
          </p:txBody>
        </p:sp>
      </p:grpSp>
      <p:graphicFrame>
        <p:nvGraphicFramePr>
          <p:cNvPr id="74" name="Object 2"/>
          <p:cNvGraphicFramePr>
            <a:graphicFrameLocks noChangeAspect="1"/>
          </p:cNvGraphicFramePr>
          <p:nvPr>
            <p:extLst>
              <p:ext uri="{D42A27DB-BD31-4B8C-83A1-F6EECF244321}">
                <p14:modId xmlns:p14="http://schemas.microsoft.com/office/powerpoint/2010/main" val="750035675"/>
              </p:ext>
            </p:extLst>
          </p:nvPr>
        </p:nvGraphicFramePr>
        <p:xfrm>
          <a:off x="196850" y="153988"/>
          <a:ext cx="6280150" cy="684212"/>
        </p:xfrm>
        <a:graphic>
          <a:graphicData uri="http://schemas.openxmlformats.org/presentationml/2006/ole">
            <mc:AlternateContent xmlns:mc="http://schemas.openxmlformats.org/markup-compatibility/2006">
              <mc:Choice xmlns:v="urn:schemas-microsoft-com:vml" Requires="v">
                <p:oleObj spid="_x0000_s1459993" name="Equation" r:id="rId16" imgW="3619500" imgH="393700" progId="Equation.DSMT4">
                  <p:embed/>
                </p:oleObj>
              </mc:Choice>
              <mc:Fallback>
                <p:oleObj name="Equation" r:id="rId16" imgW="3619500" imgH="393700" progId="Equation.DSMT4">
                  <p:embed/>
                  <p:pic>
                    <p:nvPicPr>
                      <p:cNvPr id="0" name=""/>
                      <p:cNvPicPr>
                        <a:picLocks noChangeAspect="1" noChangeArrowheads="1"/>
                      </p:cNvPicPr>
                      <p:nvPr/>
                    </p:nvPicPr>
                    <p:blipFill>
                      <a:blip r:embed="rId17"/>
                      <a:srcRect/>
                      <a:stretch>
                        <a:fillRect/>
                      </a:stretch>
                    </p:blipFill>
                    <p:spPr bwMode="auto">
                      <a:xfrm>
                        <a:off x="196850" y="153988"/>
                        <a:ext cx="6280150" cy="684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04978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49405</TotalTime>
  <Words>8720</Words>
  <Application>Microsoft Macintosh PowerPoint</Application>
  <PresentationFormat>On-screen Show (4:3)</PresentationFormat>
  <Paragraphs>568</Paragraphs>
  <Slides>95</Slides>
  <Notes>75</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95</vt:i4>
      </vt:variant>
    </vt:vector>
  </HeadingPairs>
  <TitlesOfParts>
    <vt:vector size="104" baseType="lpstr">
      <vt:lpstr>Apple Chancery</vt:lpstr>
      <vt:lpstr>Arial</vt:lpstr>
      <vt:lpstr>Calibri</vt:lpstr>
      <vt:lpstr>Gill Sans</vt:lpstr>
      <vt:lpstr>Lucida Grande</vt:lpstr>
      <vt:lpstr>Times New Roman</vt:lpstr>
      <vt:lpstr>Office Theme</vt:lpstr>
      <vt:lpstr>Equation</vt:lpstr>
      <vt:lpstr>Equation.DSMT4</vt:lpstr>
      <vt:lpstr>PowerPoint Presentation</vt:lpstr>
      <vt:lpstr>PowerPoint Presentation</vt:lpstr>
      <vt:lpstr>PowerPoint Presentation</vt:lpstr>
      <vt:lpstr>PowerPoint Presentation</vt:lpstr>
      <vt:lpstr>PowerPoint Presentation</vt:lpstr>
      <vt:lpstr>Average Parameters</vt:lpstr>
      <vt:lpstr>Kinematics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Craig Fletcher</cp:lastModifiedBy>
  <cp:revision>1058</cp:revision>
  <cp:lastPrinted>2019-11-14T18:23:33Z</cp:lastPrinted>
  <dcterms:created xsi:type="dcterms:W3CDTF">2017-08-16T17:34:12Z</dcterms:created>
  <dcterms:modified xsi:type="dcterms:W3CDTF">2021-12-06T18:15:05Z</dcterms:modified>
</cp:coreProperties>
</file>