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v" ContentType="video/unknown"/>
  <Default Extension="mov" ContentType="video/quicktime"/>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sldIdLst>
    <p:sldId id="256" r:id="rId2"/>
    <p:sldId id="424" r:id="rId3"/>
    <p:sldId id="327" r:id="rId4"/>
    <p:sldId id="429" r:id="rId5"/>
    <p:sldId id="430" r:id="rId6"/>
    <p:sldId id="528" r:id="rId7"/>
    <p:sldId id="431" r:id="rId8"/>
    <p:sldId id="432" r:id="rId9"/>
    <p:sldId id="433" r:id="rId10"/>
    <p:sldId id="363" r:id="rId11"/>
    <p:sldId id="434" r:id="rId12"/>
    <p:sldId id="435" r:id="rId13"/>
    <p:sldId id="268" r:id="rId14"/>
    <p:sldId id="436" r:id="rId15"/>
    <p:sldId id="518" r:id="rId16"/>
    <p:sldId id="437" r:id="rId17"/>
    <p:sldId id="439" r:id="rId18"/>
    <p:sldId id="421" r:id="rId19"/>
    <p:sldId id="438" r:id="rId20"/>
    <p:sldId id="440" r:id="rId21"/>
    <p:sldId id="441" r:id="rId22"/>
    <p:sldId id="442" r:id="rId23"/>
    <p:sldId id="519" r:id="rId24"/>
    <p:sldId id="399" r:id="rId25"/>
    <p:sldId id="443" r:id="rId26"/>
    <p:sldId id="445" r:id="rId27"/>
    <p:sldId id="446" r:id="rId28"/>
    <p:sldId id="444" r:id="rId29"/>
    <p:sldId id="527" r:id="rId30"/>
    <p:sldId id="468" r:id="rId31"/>
    <p:sldId id="469" r:id="rId32"/>
    <p:sldId id="467" r:id="rId33"/>
    <p:sldId id="465" r:id="rId34"/>
    <p:sldId id="466" r:id="rId35"/>
    <p:sldId id="462" r:id="rId36"/>
    <p:sldId id="448" r:id="rId37"/>
    <p:sldId id="520" r:id="rId38"/>
    <p:sldId id="450" r:id="rId39"/>
    <p:sldId id="451" r:id="rId40"/>
    <p:sldId id="452" r:id="rId41"/>
    <p:sldId id="453" r:id="rId42"/>
    <p:sldId id="454" r:id="rId43"/>
    <p:sldId id="460" r:id="rId44"/>
    <p:sldId id="461" r:id="rId45"/>
    <p:sldId id="447" r:id="rId46"/>
    <p:sldId id="456" r:id="rId47"/>
    <p:sldId id="455" r:id="rId48"/>
    <p:sldId id="457" r:id="rId49"/>
    <p:sldId id="458" r:id="rId50"/>
    <p:sldId id="459" r:id="rId51"/>
    <p:sldId id="470" r:id="rId52"/>
    <p:sldId id="471" r:id="rId53"/>
    <p:sldId id="473" r:id="rId54"/>
    <p:sldId id="474" r:id="rId55"/>
    <p:sldId id="475" r:id="rId56"/>
    <p:sldId id="476" r:id="rId57"/>
    <p:sldId id="477" r:id="rId58"/>
    <p:sldId id="511" r:id="rId59"/>
    <p:sldId id="512" r:id="rId60"/>
    <p:sldId id="480" r:id="rId61"/>
    <p:sldId id="529" r:id="rId62"/>
    <p:sldId id="481" r:id="rId63"/>
    <p:sldId id="482" r:id="rId64"/>
    <p:sldId id="483" r:id="rId65"/>
    <p:sldId id="484" r:id="rId66"/>
    <p:sldId id="485" r:id="rId67"/>
    <p:sldId id="486" r:id="rId68"/>
    <p:sldId id="487" r:id="rId69"/>
    <p:sldId id="488" r:id="rId70"/>
    <p:sldId id="496" r:id="rId71"/>
    <p:sldId id="490" r:id="rId72"/>
    <p:sldId id="530" r:id="rId73"/>
    <p:sldId id="532" r:id="rId74"/>
    <p:sldId id="491" r:id="rId75"/>
    <p:sldId id="492" r:id="rId76"/>
    <p:sldId id="493" r:id="rId77"/>
    <p:sldId id="494" r:id="rId78"/>
    <p:sldId id="509" r:id="rId79"/>
    <p:sldId id="510" r:id="rId80"/>
    <p:sldId id="513" r:id="rId81"/>
    <p:sldId id="515" r:id="rId82"/>
    <p:sldId id="517" r:id="rId83"/>
    <p:sldId id="521" r:id="rId84"/>
    <p:sldId id="523" r:id="rId85"/>
    <p:sldId id="525" r:id="rId86"/>
    <p:sldId id="526"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61CE7"/>
    <a:srgbClr val="100CC3"/>
    <a:srgbClr val="00F301"/>
    <a:srgbClr val="DDD203"/>
    <a:srgbClr val="00C2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48"/>
    <p:restoredTop sz="94626"/>
  </p:normalViewPr>
  <p:slideViewPr>
    <p:cSldViewPr snapToGrid="0" snapToObjects="1">
      <p:cViewPr varScale="1">
        <p:scale>
          <a:sx n="138" d="100"/>
          <a:sy n="138" d="100"/>
        </p:scale>
        <p:origin x="504"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41.emf"/><Relationship Id="rId1" Type="http://schemas.openxmlformats.org/officeDocument/2006/relationships/image" Target="../media/image40.emf"/><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 Id="rId4" Type="http://schemas.openxmlformats.org/officeDocument/2006/relationships/image" Target="../media/image45.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 Id="rId4" Type="http://schemas.openxmlformats.org/officeDocument/2006/relationships/image" Target="../media/image49.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image" Target="../media/image50.e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58.emf"/><Relationship Id="rId13" Type="http://schemas.openxmlformats.org/officeDocument/2006/relationships/image" Target="../media/image63.emf"/><Relationship Id="rId3" Type="http://schemas.openxmlformats.org/officeDocument/2006/relationships/image" Target="../media/image53.emf"/><Relationship Id="rId7" Type="http://schemas.openxmlformats.org/officeDocument/2006/relationships/image" Target="../media/image57.emf"/><Relationship Id="rId12" Type="http://schemas.openxmlformats.org/officeDocument/2006/relationships/image" Target="../media/image62.emf"/><Relationship Id="rId2" Type="http://schemas.openxmlformats.org/officeDocument/2006/relationships/image" Target="../media/image52.emf"/><Relationship Id="rId1" Type="http://schemas.openxmlformats.org/officeDocument/2006/relationships/image" Target="../media/image51.emf"/><Relationship Id="rId6" Type="http://schemas.openxmlformats.org/officeDocument/2006/relationships/image" Target="../media/image56.emf"/><Relationship Id="rId11" Type="http://schemas.openxmlformats.org/officeDocument/2006/relationships/image" Target="../media/image61.emf"/><Relationship Id="rId5" Type="http://schemas.openxmlformats.org/officeDocument/2006/relationships/image" Target="../media/image55.emf"/><Relationship Id="rId15" Type="http://schemas.openxmlformats.org/officeDocument/2006/relationships/image" Target="../media/image65.emf"/><Relationship Id="rId10" Type="http://schemas.openxmlformats.org/officeDocument/2006/relationships/image" Target="../media/image60.emf"/><Relationship Id="rId4" Type="http://schemas.openxmlformats.org/officeDocument/2006/relationships/image" Target="../media/image54.emf"/><Relationship Id="rId9" Type="http://schemas.openxmlformats.org/officeDocument/2006/relationships/image" Target="../media/image59.emf"/><Relationship Id="rId14" Type="http://schemas.openxmlformats.org/officeDocument/2006/relationships/image" Target="../media/image64.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69.emf"/><Relationship Id="rId7" Type="http://schemas.openxmlformats.org/officeDocument/2006/relationships/image" Target="../media/image73.emf"/><Relationship Id="rId2" Type="http://schemas.openxmlformats.org/officeDocument/2006/relationships/image" Target="../media/image68.emf"/><Relationship Id="rId1" Type="http://schemas.openxmlformats.org/officeDocument/2006/relationships/image" Target="../media/image67.emf"/><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image" Target="../media/image74.emf"/><Relationship Id="rId4" Type="http://schemas.openxmlformats.org/officeDocument/2006/relationships/image" Target="../media/image75.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image" Target="../media/image76.emf"/><Relationship Id="rId4" Type="http://schemas.openxmlformats.org/officeDocument/2006/relationships/image" Target="../media/image77.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 Id="rId4" Type="http://schemas.openxmlformats.org/officeDocument/2006/relationships/image" Target="../media/image45.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image" Target="../media/image2.emf"/><Relationship Id="rId5" Type="http://schemas.openxmlformats.org/officeDocument/2006/relationships/image" Target="../media/image6.emf"/><Relationship Id="rId4"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 Id="rId5" Type="http://schemas.openxmlformats.org/officeDocument/2006/relationships/image" Target="../media/image81.emf"/><Relationship Id="rId4" Type="http://schemas.openxmlformats.org/officeDocument/2006/relationships/image" Target="../media/image45.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45.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89.emf"/><Relationship Id="rId7" Type="http://schemas.openxmlformats.org/officeDocument/2006/relationships/image" Target="../media/image93.emf"/><Relationship Id="rId2" Type="http://schemas.openxmlformats.org/officeDocument/2006/relationships/image" Target="../media/image88.emf"/><Relationship Id="rId1" Type="http://schemas.openxmlformats.org/officeDocument/2006/relationships/image" Target="../media/image87.emf"/><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image" Target="../media/image94.emf"/><Relationship Id="rId5" Type="http://schemas.openxmlformats.org/officeDocument/2006/relationships/image" Target="../media/image98.emf"/><Relationship Id="rId4" Type="http://schemas.openxmlformats.org/officeDocument/2006/relationships/image" Target="../media/image97.emf"/></Relationships>
</file>

<file path=ppt/drawings/_rels/vmlDrawing25.v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image" Target="../media/image102.emf"/><Relationship Id="rId7" Type="http://schemas.openxmlformats.org/officeDocument/2006/relationships/image" Target="../media/image97.emf"/><Relationship Id="rId2" Type="http://schemas.openxmlformats.org/officeDocument/2006/relationships/image" Target="../media/image101.emf"/><Relationship Id="rId1" Type="http://schemas.openxmlformats.org/officeDocument/2006/relationships/image" Target="../media/image100.emf"/><Relationship Id="rId6" Type="http://schemas.openxmlformats.org/officeDocument/2006/relationships/image" Target="../media/image105.emf"/><Relationship Id="rId5" Type="http://schemas.openxmlformats.org/officeDocument/2006/relationships/image" Target="../media/image104.emf"/><Relationship Id="rId4" Type="http://schemas.openxmlformats.org/officeDocument/2006/relationships/image" Target="../media/image103.emf"/><Relationship Id="rId9" Type="http://schemas.openxmlformats.org/officeDocument/2006/relationships/image" Target="../media/image98.emf"/></Relationships>
</file>

<file path=ppt/drawings/_rels/vmlDrawing26.vml.rels><?xml version="1.0" encoding="UTF-8" standalone="yes"?>
<Relationships xmlns="http://schemas.openxmlformats.org/package/2006/relationships"><Relationship Id="rId8" Type="http://schemas.openxmlformats.org/officeDocument/2006/relationships/image" Target="../media/image114.emf"/><Relationship Id="rId13" Type="http://schemas.openxmlformats.org/officeDocument/2006/relationships/image" Target="../media/image119.emf"/><Relationship Id="rId18" Type="http://schemas.openxmlformats.org/officeDocument/2006/relationships/image" Target="../media/image124.emf"/><Relationship Id="rId3" Type="http://schemas.openxmlformats.org/officeDocument/2006/relationships/image" Target="../media/image109.emf"/><Relationship Id="rId7" Type="http://schemas.openxmlformats.org/officeDocument/2006/relationships/image" Target="../media/image113.emf"/><Relationship Id="rId12" Type="http://schemas.openxmlformats.org/officeDocument/2006/relationships/image" Target="../media/image118.emf"/><Relationship Id="rId17" Type="http://schemas.openxmlformats.org/officeDocument/2006/relationships/image" Target="../media/image123.emf"/><Relationship Id="rId2" Type="http://schemas.openxmlformats.org/officeDocument/2006/relationships/image" Target="../media/image108.emf"/><Relationship Id="rId16" Type="http://schemas.openxmlformats.org/officeDocument/2006/relationships/image" Target="../media/image122.emf"/><Relationship Id="rId1" Type="http://schemas.openxmlformats.org/officeDocument/2006/relationships/image" Target="../media/image107.emf"/><Relationship Id="rId6" Type="http://schemas.openxmlformats.org/officeDocument/2006/relationships/image" Target="../media/image112.emf"/><Relationship Id="rId11" Type="http://schemas.openxmlformats.org/officeDocument/2006/relationships/image" Target="../media/image117.emf"/><Relationship Id="rId5" Type="http://schemas.openxmlformats.org/officeDocument/2006/relationships/image" Target="../media/image111.emf"/><Relationship Id="rId15" Type="http://schemas.openxmlformats.org/officeDocument/2006/relationships/image" Target="../media/image121.emf"/><Relationship Id="rId10" Type="http://schemas.openxmlformats.org/officeDocument/2006/relationships/image" Target="../media/image116.emf"/><Relationship Id="rId4" Type="http://schemas.openxmlformats.org/officeDocument/2006/relationships/image" Target="../media/image110.emf"/><Relationship Id="rId9" Type="http://schemas.openxmlformats.org/officeDocument/2006/relationships/image" Target="../media/image115.emf"/><Relationship Id="rId14" Type="http://schemas.openxmlformats.org/officeDocument/2006/relationships/image" Target="../media/image120.emf"/></Relationships>
</file>

<file path=ppt/drawings/_rels/vmlDrawing27.vml.rels><?xml version="1.0" encoding="UTF-8" standalone="yes"?>
<Relationships xmlns="http://schemas.openxmlformats.org/package/2006/relationships"><Relationship Id="rId8" Type="http://schemas.openxmlformats.org/officeDocument/2006/relationships/image" Target="../media/image112.emf"/><Relationship Id="rId13" Type="http://schemas.openxmlformats.org/officeDocument/2006/relationships/image" Target="../media/image119.emf"/><Relationship Id="rId18" Type="http://schemas.openxmlformats.org/officeDocument/2006/relationships/image" Target="../media/image127.emf"/><Relationship Id="rId3" Type="http://schemas.openxmlformats.org/officeDocument/2006/relationships/image" Target="../media/image109.emf"/><Relationship Id="rId7" Type="http://schemas.openxmlformats.org/officeDocument/2006/relationships/image" Target="../media/image111.emf"/><Relationship Id="rId12" Type="http://schemas.openxmlformats.org/officeDocument/2006/relationships/image" Target="../media/image116.emf"/><Relationship Id="rId17" Type="http://schemas.openxmlformats.org/officeDocument/2006/relationships/image" Target="../media/image123.emf"/><Relationship Id="rId2" Type="http://schemas.openxmlformats.org/officeDocument/2006/relationships/image" Target="../media/image108.emf"/><Relationship Id="rId16" Type="http://schemas.openxmlformats.org/officeDocument/2006/relationships/image" Target="../media/image122.emf"/><Relationship Id="rId20" Type="http://schemas.openxmlformats.org/officeDocument/2006/relationships/image" Target="../media/image129.emf"/><Relationship Id="rId1" Type="http://schemas.openxmlformats.org/officeDocument/2006/relationships/image" Target="../media/image125.emf"/><Relationship Id="rId6" Type="http://schemas.openxmlformats.org/officeDocument/2006/relationships/image" Target="../media/image118.emf"/><Relationship Id="rId11" Type="http://schemas.openxmlformats.org/officeDocument/2006/relationships/image" Target="../media/image115.emf"/><Relationship Id="rId5" Type="http://schemas.openxmlformats.org/officeDocument/2006/relationships/image" Target="../media/image110.emf"/><Relationship Id="rId15" Type="http://schemas.openxmlformats.org/officeDocument/2006/relationships/image" Target="../media/image121.emf"/><Relationship Id="rId10" Type="http://schemas.openxmlformats.org/officeDocument/2006/relationships/image" Target="../media/image114.emf"/><Relationship Id="rId19" Type="http://schemas.openxmlformats.org/officeDocument/2006/relationships/image" Target="../media/image128.emf"/><Relationship Id="rId4" Type="http://schemas.openxmlformats.org/officeDocument/2006/relationships/image" Target="../media/image117.emf"/><Relationship Id="rId9" Type="http://schemas.openxmlformats.org/officeDocument/2006/relationships/image" Target="../media/image126.emf"/><Relationship Id="rId14" Type="http://schemas.openxmlformats.org/officeDocument/2006/relationships/image" Target="../media/image120.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image" Target="../media/image130.e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image" Target="../media/image13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 Id="rId5" Type="http://schemas.openxmlformats.org/officeDocument/2006/relationships/image" Target="../media/image11.emf"/><Relationship Id="rId4" Type="http://schemas.openxmlformats.org/officeDocument/2006/relationships/image" Target="../media/image10.e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image" Target="../media/image133.emf"/></Relationships>
</file>

<file path=ppt/drawings/_rels/vmlDrawing31.vml.rels><?xml version="1.0" encoding="UTF-8" standalone="yes"?>
<Relationships xmlns="http://schemas.openxmlformats.org/package/2006/relationships"><Relationship Id="rId8" Type="http://schemas.openxmlformats.org/officeDocument/2006/relationships/image" Target="../media/image140.emf"/><Relationship Id="rId3" Type="http://schemas.openxmlformats.org/officeDocument/2006/relationships/image" Target="../media/image135.emf"/><Relationship Id="rId7" Type="http://schemas.openxmlformats.org/officeDocument/2006/relationships/image" Target="../media/image139.emf"/><Relationship Id="rId2" Type="http://schemas.openxmlformats.org/officeDocument/2006/relationships/image" Target="../media/image134.emf"/><Relationship Id="rId1" Type="http://schemas.openxmlformats.org/officeDocument/2006/relationships/image" Target="../media/image133.emf"/><Relationship Id="rId6" Type="http://schemas.openxmlformats.org/officeDocument/2006/relationships/image" Target="../media/image138.emf"/><Relationship Id="rId5" Type="http://schemas.openxmlformats.org/officeDocument/2006/relationships/image" Target="../media/image137.emf"/><Relationship Id="rId4" Type="http://schemas.openxmlformats.org/officeDocument/2006/relationships/image" Target="../media/image136.e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emf"/><Relationship Id="rId1" Type="http://schemas.openxmlformats.org/officeDocument/2006/relationships/image" Target="../media/image141.e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145.emf"/><Relationship Id="rId1" Type="http://schemas.openxmlformats.org/officeDocument/2006/relationships/image" Target="../media/image144.emf"/><Relationship Id="rId5" Type="http://schemas.openxmlformats.org/officeDocument/2006/relationships/image" Target="../media/image148.emf"/><Relationship Id="rId4" Type="http://schemas.openxmlformats.org/officeDocument/2006/relationships/image" Target="../media/image147.e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150.emf"/><Relationship Id="rId1" Type="http://schemas.openxmlformats.org/officeDocument/2006/relationships/image" Target="../media/image149.emf"/><Relationship Id="rId6" Type="http://schemas.openxmlformats.org/officeDocument/2006/relationships/image" Target="../media/image154.emf"/><Relationship Id="rId5" Type="http://schemas.openxmlformats.org/officeDocument/2006/relationships/image" Target="../media/image153.emf"/><Relationship Id="rId4" Type="http://schemas.openxmlformats.org/officeDocument/2006/relationships/image" Target="../media/image152.emf"/></Relationships>
</file>

<file path=ppt/drawings/_rels/vmlDrawing35.vml.rels><?xml version="1.0" encoding="UTF-8" standalone="yes"?>
<Relationships xmlns="http://schemas.openxmlformats.org/package/2006/relationships"><Relationship Id="rId8" Type="http://schemas.openxmlformats.org/officeDocument/2006/relationships/image" Target="../media/image162.emf"/><Relationship Id="rId3" Type="http://schemas.openxmlformats.org/officeDocument/2006/relationships/image" Target="../media/image157.emf"/><Relationship Id="rId7" Type="http://schemas.openxmlformats.org/officeDocument/2006/relationships/image" Target="../media/image161.emf"/><Relationship Id="rId2" Type="http://schemas.openxmlformats.org/officeDocument/2006/relationships/image" Target="../media/image156.emf"/><Relationship Id="rId1" Type="http://schemas.openxmlformats.org/officeDocument/2006/relationships/image" Target="../media/image155.emf"/><Relationship Id="rId6" Type="http://schemas.openxmlformats.org/officeDocument/2006/relationships/image" Target="../media/image160.emf"/><Relationship Id="rId5" Type="http://schemas.openxmlformats.org/officeDocument/2006/relationships/image" Target="../media/image159.emf"/><Relationship Id="rId4" Type="http://schemas.openxmlformats.org/officeDocument/2006/relationships/image" Target="../media/image158.emf"/><Relationship Id="rId9" Type="http://schemas.openxmlformats.org/officeDocument/2006/relationships/image" Target="../media/image163.emf"/></Relationships>
</file>

<file path=ppt/drawings/_rels/vmlDrawing36.vml.rels><?xml version="1.0" encoding="UTF-8" standalone="yes"?>
<Relationships xmlns="http://schemas.openxmlformats.org/package/2006/relationships"><Relationship Id="rId8" Type="http://schemas.openxmlformats.org/officeDocument/2006/relationships/image" Target="../media/image165.emf"/><Relationship Id="rId3" Type="http://schemas.openxmlformats.org/officeDocument/2006/relationships/image" Target="../media/image164.emf"/><Relationship Id="rId7" Type="http://schemas.openxmlformats.org/officeDocument/2006/relationships/image" Target="../media/image161.emf"/><Relationship Id="rId2" Type="http://schemas.openxmlformats.org/officeDocument/2006/relationships/image" Target="../media/image156.emf"/><Relationship Id="rId1" Type="http://schemas.openxmlformats.org/officeDocument/2006/relationships/image" Target="../media/image155.emf"/><Relationship Id="rId6" Type="http://schemas.openxmlformats.org/officeDocument/2006/relationships/image" Target="../media/image160.emf"/><Relationship Id="rId5" Type="http://schemas.openxmlformats.org/officeDocument/2006/relationships/image" Target="../media/image159.emf"/><Relationship Id="rId10" Type="http://schemas.openxmlformats.org/officeDocument/2006/relationships/image" Target="../media/image167.emf"/><Relationship Id="rId4" Type="http://schemas.openxmlformats.org/officeDocument/2006/relationships/image" Target="../media/image158.emf"/><Relationship Id="rId9" Type="http://schemas.openxmlformats.org/officeDocument/2006/relationships/image" Target="../media/image166.e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image" Target="../media/image169.emf"/><Relationship Id="rId1" Type="http://schemas.openxmlformats.org/officeDocument/2006/relationships/image" Target="../media/image168.emf"/><Relationship Id="rId4" Type="http://schemas.openxmlformats.org/officeDocument/2006/relationships/image" Target="../media/image171.emf"/></Relationships>
</file>

<file path=ppt/drawings/_rels/vmlDrawing38.vml.rels><?xml version="1.0" encoding="UTF-8" standalone="yes"?>
<Relationships xmlns="http://schemas.openxmlformats.org/package/2006/relationships"><Relationship Id="rId8" Type="http://schemas.openxmlformats.org/officeDocument/2006/relationships/image" Target="../media/image176.emf"/><Relationship Id="rId13" Type="http://schemas.openxmlformats.org/officeDocument/2006/relationships/image" Target="../media/image181.emf"/><Relationship Id="rId3" Type="http://schemas.openxmlformats.org/officeDocument/2006/relationships/image" Target="../media/image172.emf"/><Relationship Id="rId7" Type="http://schemas.openxmlformats.org/officeDocument/2006/relationships/image" Target="../media/image175.emf"/><Relationship Id="rId12" Type="http://schemas.openxmlformats.org/officeDocument/2006/relationships/image" Target="../media/image180.emf"/><Relationship Id="rId2" Type="http://schemas.openxmlformats.org/officeDocument/2006/relationships/image" Target="../media/image169.emf"/><Relationship Id="rId16" Type="http://schemas.openxmlformats.org/officeDocument/2006/relationships/image" Target="../media/image184.emf"/><Relationship Id="rId1" Type="http://schemas.openxmlformats.org/officeDocument/2006/relationships/image" Target="../media/image168.emf"/><Relationship Id="rId6" Type="http://schemas.openxmlformats.org/officeDocument/2006/relationships/image" Target="../media/image174.emf"/><Relationship Id="rId11" Type="http://schemas.openxmlformats.org/officeDocument/2006/relationships/image" Target="../media/image179.emf"/><Relationship Id="rId5" Type="http://schemas.openxmlformats.org/officeDocument/2006/relationships/image" Target="../media/image173.emf"/><Relationship Id="rId15" Type="http://schemas.openxmlformats.org/officeDocument/2006/relationships/image" Target="../media/image183.emf"/><Relationship Id="rId10" Type="http://schemas.openxmlformats.org/officeDocument/2006/relationships/image" Target="../media/image178.emf"/><Relationship Id="rId4" Type="http://schemas.openxmlformats.org/officeDocument/2006/relationships/image" Target="../media/image171.emf"/><Relationship Id="rId9" Type="http://schemas.openxmlformats.org/officeDocument/2006/relationships/image" Target="../media/image177.emf"/><Relationship Id="rId14" Type="http://schemas.openxmlformats.org/officeDocument/2006/relationships/image" Target="../media/image182.emf"/></Relationships>
</file>

<file path=ppt/drawings/_rels/vmlDrawing39.vml.rels><?xml version="1.0" encoding="UTF-8" standalone="yes"?>
<Relationships xmlns="http://schemas.openxmlformats.org/package/2006/relationships"><Relationship Id="rId8" Type="http://schemas.openxmlformats.org/officeDocument/2006/relationships/image" Target="../media/image192.emf"/><Relationship Id="rId13" Type="http://schemas.openxmlformats.org/officeDocument/2006/relationships/image" Target="../media/image197.emf"/><Relationship Id="rId3" Type="http://schemas.openxmlformats.org/officeDocument/2006/relationships/image" Target="../media/image187.emf"/><Relationship Id="rId7" Type="http://schemas.openxmlformats.org/officeDocument/2006/relationships/image" Target="../media/image191.emf"/><Relationship Id="rId12" Type="http://schemas.openxmlformats.org/officeDocument/2006/relationships/image" Target="../media/image196.emf"/><Relationship Id="rId2" Type="http://schemas.openxmlformats.org/officeDocument/2006/relationships/image" Target="../media/image186.emf"/><Relationship Id="rId1" Type="http://schemas.openxmlformats.org/officeDocument/2006/relationships/image" Target="../media/image185.emf"/><Relationship Id="rId6" Type="http://schemas.openxmlformats.org/officeDocument/2006/relationships/image" Target="../media/image190.emf"/><Relationship Id="rId11" Type="http://schemas.openxmlformats.org/officeDocument/2006/relationships/image" Target="../media/image195.emf"/><Relationship Id="rId5" Type="http://schemas.openxmlformats.org/officeDocument/2006/relationships/image" Target="../media/image189.emf"/><Relationship Id="rId10" Type="http://schemas.openxmlformats.org/officeDocument/2006/relationships/image" Target="../media/image194.emf"/><Relationship Id="rId4" Type="http://schemas.openxmlformats.org/officeDocument/2006/relationships/image" Target="../media/image188.emf"/><Relationship Id="rId9" Type="http://schemas.openxmlformats.org/officeDocument/2006/relationships/image" Target="../media/image19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200.emf"/><Relationship Id="rId7" Type="http://schemas.openxmlformats.org/officeDocument/2006/relationships/image" Target="../media/image204.emf"/><Relationship Id="rId2" Type="http://schemas.openxmlformats.org/officeDocument/2006/relationships/image" Target="../media/image199.emf"/><Relationship Id="rId1" Type="http://schemas.openxmlformats.org/officeDocument/2006/relationships/image" Target="../media/image198.emf"/><Relationship Id="rId6" Type="http://schemas.openxmlformats.org/officeDocument/2006/relationships/image" Target="../media/image203.emf"/><Relationship Id="rId5" Type="http://schemas.openxmlformats.org/officeDocument/2006/relationships/image" Target="../media/image202.emf"/><Relationship Id="rId4" Type="http://schemas.openxmlformats.org/officeDocument/2006/relationships/image" Target="../media/image201.e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208.emf"/><Relationship Id="rId2" Type="http://schemas.openxmlformats.org/officeDocument/2006/relationships/image" Target="../media/image207.emf"/><Relationship Id="rId1" Type="http://schemas.openxmlformats.org/officeDocument/2006/relationships/image" Target="../media/image206.emf"/><Relationship Id="rId4" Type="http://schemas.openxmlformats.org/officeDocument/2006/relationships/image" Target="../media/image209.emf"/></Relationships>
</file>

<file path=ppt/drawings/_rels/vmlDrawing42.vml.rels><?xml version="1.0" encoding="UTF-8" standalone="yes"?>
<Relationships xmlns="http://schemas.openxmlformats.org/package/2006/relationships"><Relationship Id="rId8" Type="http://schemas.openxmlformats.org/officeDocument/2006/relationships/image" Target="../media/image219.emf"/><Relationship Id="rId3" Type="http://schemas.openxmlformats.org/officeDocument/2006/relationships/image" Target="../media/image214.emf"/><Relationship Id="rId7" Type="http://schemas.openxmlformats.org/officeDocument/2006/relationships/image" Target="../media/image218.emf"/><Relationship Id="rId2" Type="http://schemas.openxmlformats.org/officeDocument/2006/relationships/image" Target="../media/image213.emf"/><Relationship Id="rId1" Type="http://schemas.openxmlformats.org/officeDocument/2006/relationships/image" Target="../media/image212.emf"/><Relationship Id="rId6" Type="http://schemas.openxmlformats.org/officeDocument/2006/relationships/image" Target="../media/image217.emf"/><Relationship Id="rId5" Type="http://schemas.openxmlformats.org/officeDocument/2006/relationships/image" Target="../media/image216.emf"/><Relationship Id="rId4" Type="http://schemas.openxmlformats.org/officeDocument/2006/relationships/image" Target="../media/image215.emf"/><Relationship Id="rId9" Type="http://schemas.openxmlformats.org/officeDocument/2006/relationships/image" Target="../media/image220.emf"/></Relationships>
</file>

<file path=ppt/drawings/_rels/vmlDrawing43.vml.rels><?xml version="1.0" encoding="UTF-8" standalone="yes"?>
<Relationships xmlns="http://schemas.openxmlformats.org/package/2006/relationships"><Relationship Id="rId8" Type="http://schemas.openxmlformats.org/officeDocument/2006/relationships/image" Target="../media/image228.emf"/><Relationship Id="rId3" Type="http://schemas.openxmlformats.org/officeDocument/2006/relationships/image" Target="../media/image223.emf"/><Relationship Id="rId7" Type="http://schemas.openxmlformats.org/officeDocument/2006/relationships/image" Target="../media/image227.emf"/><Relationship Id="rId2" Type="http://schemas.openxmlformats.org/officeDocument/2006/relationships/image" Target="../media/image222.emf"/><Relationship Id="rId1" Type="http://schemas.openxmlformats.org/officeDocument/2006/relationships/image" Target="../media/image221.emf"/><Relationship Id="rId6" Type="http://schemas.openxmlformats.org/officeDocument/2006/relationships/image" Target="../media/image226.emf"/><Relationship Id="rId5" Type="http://schemas.openxmlformats.org/officeDocument/2006/relationships/image" Target="../media/image225.emf"/><Relationship Id="rId4" Type="http://schemas.openxmlformats.org/officeDocument/2006/relationships/image" Target="../media/image224.emf"/></Relationships>
</file>

<file path=ppt/drawings/_rels/vmlDrawing44.vml.rels><?xml version="1.0" encoding="UTF-8" standalone="yes"?>
<Relationships xmlns="http://schemas.openxmlformats.org/package/2006/relationships"><Relationship Id="rId8" Type="http://schemas.openxmlformats.org/officeDocument/2006/relationships/image" Target="../media/image232.emf"/><Relationship Id="rId3" Type="http://schemas.openxmlformats.org/officeDocument/2006/relationships/image" Target="../media/image223.emf"/><Relationship Id="rId7" Type="http://schemas.openxmlformats.org/officeDocument/2006/relationships/image" Target="../media/image227.emf"/><Relationship Id="rId2" Type="http://schemas.openxmlformats.org/officeDocument/2006/relationships/image" Target="../media/image222.emf"/><Relationship Id="rId1" Type="http://schemas.openxmlformats.org/officeDocument/2006/relationships/image" Target="../media/image229.emf"/><Relationship Id="rId6" Type="http://schemas.openxmlformats.org/officeDocument/2006/relationships/image" Target="../media/image226.emf"/><Relationship Id="rId5" Type="http://schemas.openxmlformats.org/officeDocument/2006/relationships/image" Target="../media/image231.emf"/><Relationship Id="rId4" Type="http://schemas.openxmlformats.org/officeDocument/2006/relationships/image" Target="../media/image230.e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235.emf"/><Relationship Id="rId7" Type="http://schemas.openxmlformats.org/officeDocument/2006/relationships/image" Target="../media/image239.emf"/><Relationship Id="rId2" Type="http://schemas.openxmlformats.org/officeDocument/2006/relationships/image" Target="../media/image234.emf"/><Relationship Id="rId1" Type="http://schemas.openxmlformats.org/officeDocument/2006/relationships/image" Target="../media/image233.emf"/><Relationship Id="rId6" Type="http://schemas.openxmlformats.org/officeDocument/2006/relationships/image" Target="../media/image238.emf"/><Relationship Id="rId5" Type="http://schemas.openxmlformats.org/officeDocument/2006/relationships/image" Target="../media/image237.emf"/><Relationship Id="rId4" Type="http://schemas.openxmlformats.org/officeDocument/2006/relationships/image" Target="../media/image236.e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242.emf"/><Relationship Id="rId2" Type="http://schemas.openxmlformats.org/officeDocument/2006/relationships/image" Target="../media/image241.emf"/><Relationship Id="rId1" Type="http://schemas.openxmlformats.org/officeDocument/2006/relationships/image" Target="../media/image240.emf"/><Relationship Id="rId4" Type="http://schemas.openxmlformats.org/officeDocument/2006/relationships/image" Target="../media/image243.e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247.emf"/><Relationship Id="rId1" Type="http://schemas.openxmlformats.org/officeDocument/2006/relationships/image" Target="../media/image227.e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248.emf"/><Relationship Id="rId2" Type="http://schemas.openxmlformats.org/officeDocument/2006/relationships/image" Target="../media/image247.emf"/><Relationship Id="rId1" Type="http://schemas.openxmlformats.org/officeDocument/2006/relationships/image" Target="../media/image227.emf"/><Relationship Id="rId6" Type="http://schemas.openxmlformats.org/officeDocument/2006/relationships/image" Target="../media/image251.emf"/><Relationship Id="rId5" Type="http://schemas.openxmlformats.org/officeDocument/2006/relationships/image" Target="../media/image250.emf"/><Relationship Id="rId4" Type="http://schemas.openxmlformats.org/officeDocument/2006/relationships/image" Target="../media/image249.e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254.emf"/><Relationship Id="rId2" Type="http://schemas.openxmlformats.org/officeDocument/2006/relationships/image" Target="../media/image253.emf"/><Relationship Id="rId1" Type="http://schemas.openxmlformats.org/officeDocument/2006/relationships/image" Target="../media/image252.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image" Target="../media/image13.emf"/><Relationship Id="rId1" Type="http://schemas.openxmlformats.org/officeDocument/2006/relationships/image" Target="../media/image12.emf"/><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256.emf"/><Relationship Id="rId1" Type="http://schemas.openxmlformats.org/officeDocument/2006/relationships/image" Target="../media/image255.e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227.emf"/><Relationship Id="rId2" Type="http://schemas.openxmlformats.org/officeDocument/2006/relationships/image" Target="../media/image253.emf"/><Relationship Id="rId1" Type="http://schemas.openxmlformats.org/officeDocument/2006/relationships/image" Target="../media/image257.emf"/><Relationship Id="rId4" Type="http://schemas.openxmlformats.org/officeDocument/2006/relationships/image" Target="../media/image247.e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247.emf"/><Relationship Id="rId2" Type="http://schemas.openxmlformats.org/officeDocument/2006/relationships/image" Target="../media/image227.emf"/><Relationship Id="rId1" Type="http://schemas.openxmlformats.org/officeDocument/2006/relationships/image" Target="../media/image258.emf"/><Relationship Id="rId5" Type="http://schemas.openxmlformats.org/officeDocument/2006/relationships/image" Target="../media/image260.emf"/><Relationship Id="rId4" Type="http://schemas.openxmlformats.org/officeDocument/2006/relationships/image" Target="../media/image259.e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261.emf"/><Relationship Id="rId2" Type="http://schemas.openxmlformats.org/officeDocument/2006/relationships/image" Target="../media/image247.emf"/><Relationship Id="rId1" Type="http://schemas.openxmlformats.org/officeDocument/2006/relationships/image" Target="../media/image227.emf"/><Relationship Id="rId5" Type="http://schemas.openxmlformats.org/officeDocument/2006/relationships/image" Target="../media/image263.emf"/><Relationship Id="rId4" Type="http://schemas.openxmlformats.org/officeDocument/2006/relationships/image" Target="../media/image262.emf"/></Relationships>
</file>

<file path=ppt/drawings/_rels/vmlDrawing54.vml.rels><?xml version="1.0" encoding="UTF-8" standalone="yes"?>
<Relationships xmlns="http://schemas.openxmlformats.org/package/2006/relationships"><Relationship Id="rId8" Type="http://schemas.openxmlformats.org/officeDocument/2006/relationships/image" Target="../media/image258.emf"/><Relationship Id="rId3" Type="http://schemas.openxmlformats.org/officeDocument/2006/relationships/image" Target="../media/image264.emf"/><Relationship Id="rId7" Type="http://schemas.openxmlformats.org/officeDocument/2006/relationships/image" Target="../media/image267.emf"/><Relationship Id="rId2" Type="http://schemas.openxmlformats.org/officeDocument/2006/relationships/image" Target="../media/image247.emf"/><Relationship Id="rId1" Type="http://schemas.openxmlformats.org/officeDocument/2006/relationships/image" Target="../media/image227.emf"/><Relationship Id="rId6" Type="http://schemas.openxmlformats.org/officeDocument/2006/relationships/image" Target="../media/image266.emf"/><Relationship Id="rId5" Type="http://schemas.openxmlformats.org/officeDocument/2006/relationships/image" Target="../media/image265.emf"/><Relationship Id="rId10" Type="http://schemas.openxmlformats.org/officeDocument/2006/relationships/image" Target="../media/image269.emf"/><Relationship Id="rId4" Type="http://schemas.openxmlformats.org/officeDocument/2006/relationships/image" Target="../media/image250.emf"/><Relationship Id="rId9" Type="http://schemas.openxmlformats.org/officeDocument/2006/relationships/image" Target="../media/image268.emf"/></Relationships>
</file>

<file path=ppt/drawings/_rels/vmlDrawing55.vml.rels><?xml version="1.0" encoding="UTF-8" standalone="yes"?>
<Relationships xmlns="http://schemas.openxmlformats.org/package/2006/relationships"><Relationship Id="rId8" Type="http://schemas.openxmlformats.org/officeDocument/2006/relationships/image" Target="../media/image270.emf"/><Relationship Id="rId3" Type="http://schemas.openxmlformats.org/officeDocument/2006/relationships/image" Target="../media/image264.emf"/><Relationship Id="rId7" Type="http://schemas.openxmlformats.org/officeDocument/2006/relationships/image" Target="../media/image267.emf"/><Relationship Id="rId2" Type="http://schemas.openxmlformats.org/officeDocument/2006/relationships/image" Target="../media/image247.emf"/><Relationship Id="rId1" Type="http://schemas.openxmlformats.org/officeDocument/2006/relationships/image" Target="../media/image227.emf"/><Relationship Id="rId6" Type="http://schemas.openxmlformats.org/officeDocument/2006/relationships/image" Target="../media/image266.emf"/><Relationship Id="rId5" Type="http://schemas.openxmlformats.org/officeDocument/2006/relationships/image" Target="../media/image265.emf"/><Relationship Id="rId4" Type="http://schemas.openxmlformats.org/officeDocument/2006/relationships/image" Target="../media/image250.emf"/></Relationships>
</file>

<file path=ppt/drawings/_rels/vmlDrawing56.vml.rels><?xml version="1.0" encoding="UTF-8" standalone="yes"?>
<Relationships xmlns="http://schemas.openxmlformats.org/package/2006/relationships"><Relationship Id="rId8" Type="http://schemas.openxmlformats.org/officeDocument/2006/relationships/image" Target="../media/image276.emf"/><Relationship Id="rId3" Type="http://schemas.openxmlformats.org/officeDocument/2006/relationships/image" Target="../media/image271.emf"/><Relationship Id="rId7" Type="http://schemas.openxmlformats.org/officeDocument/2006/relationships/image" Target="../media/image275.emf"/><Relationship Id="rId2" Type="http://schemas.openxmlformats.org/officeDocument/2006/relationships/image" Target="../media/image247.emf"/><Relationship Id="rId1" Type="http://schemas.openxmlformats.org/officeDocument/2006/relationships/image" Target="../media/image227.emf"/><Relationship Id="rId6" Type="http://schemas.openxmlformats.org/officeDocument/2006/relationships/image" Target="../media/image274.emf"/><Relationship Id="rId11" Type="http://schemas.openxmlformats.org/officeDocument/2006/relationships/image" Target="../media/image279.emf"/><Relationship Id="rId5" Type="http://schemas.openxmlformats.org/officeDocument/2006/relationships/image" Target="../media/image273.emf"/><Relationship Id="rId10" Type="http://schemas.openxmlformats.org/officeDocument/2006/relationships/image" Target="../media/image278.emf"/><Relationship Id="rId4" Type="http://schemas.openxmlformats.org/officeDocument/2006/relationships/image" Target="../media/image272.emf"/><Relationship Id="rId9" Type="http://schemas.openxmlformats.org/officeDocument/2006/relationships/image" Target="../media/image277.e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280.emf"/><Relationship Id="rId2" Type="http://schemas.openxmlformats.org/officeDocument/2006/relationships/image" Target="../media/image247.emf"/><Relationship Id="rId1" Type="http://schemas.openxmlformats.org/officeDocument/2006/relationships/image" Target="../media/image227.emf"/><Relationship Id="rId6" Type="http://schemas.openxmlformats.org/officeDocument/2006/relationships/image" Target="../media/image281.emf"/><Relationship Id="rId5" Type="http://schemas.openxmlformats.org/officeDocument/2006/relationships/image" Target="../media/image279.emf"/><Relationship Id="rId4" Type="http://schemas.openxmlformats.org/officeDocument/2006/relationships/image" Target="../media/image278.e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278.emf"/><Relationship Id="rId2" Type="http://schemas.openxmlformats.org/officeDocument/2006/relationships/image" Target="../media/image247.emf"/><Relationship Id="rId1" Type="http://schemas.openxmlformats.org/officeDocument/2006/relationships/image" Target="../media/image227.emf"/><Relationship Id="rId6" Type="http://schemas.openxmlformats.org/officeDocument/2006/relationships/image" Target="../media/image283.emf"/><Relationship Id="rId5" Type="http://schemas.openxmlformats.org/officeDocument/2006/relationships/image" Target="../media/image282.emf"/><Relationship Id="rId4" Type="http://schemas.openxmlformats.org/officeDocument/2006/relationships/image" Target="../media/image279.emf"/></Relationships>
</file>

<file path=ppt/drawings/_rels/vmlDrawing59.vml.rels><?xml version="1.0" encoding="UTF-8" standalone="yes"?>
<Relationships xmlns="http://schemas.openxmlformats.org/package/2006/relationships"><Relationship Id="rId8" Type="http://schemas.openxmlformats.org/officeDocument/2006/relationships/image" Target="../media/image291.emf"/><Relationship Id="rId3" Type="http://schemas.openxmlformats.org/officeDocument/2006/relationships/image" Target="../media/image286.emf"/><Relationship Id="rId7" Type="http://schemas.openxmlformats.org/officeDocument/2006/relationships/image" Target="../media/image290.emf"/><Relationship Id="rId2" Type="http://schemas.openxmlformats.org/officeDocument/2006/relationships/image" Target="../media/image285.emf"/><Relationship Id="rId1" Type="http://schemas.openxmlformats.org/officeDocument/2006/relationships/image" Target="../media/image284.emf"/><Relationship Id="rId6" Type="http://schemas.openxmlformats.org/officeDocument/2006/relationships/image" Target="../media/image289.emf"/><Relationship Id="rId5" Type="http://schemas.openxmlformats.org/officeDocument/2006/relationships/image" Target="../media/image288.emf"/><Relationship Id="rId4" Type="http://schemas.openxmlformats.org/officeDocument/2006/relationships/image" Target="../media/image287.emf"/><Relationship Id="rId9" Type="http://schemas.openxmlformats.org/officeDocument/2006/relationships/image" Target="../media/image292.e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image" Target="../media/image13.emf"/><Relationship Id="rId1" Type="http://schemas.openxmlformats.org/officeDocument/2006/relationships/image" Target="../media/image12.emf"/><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9.emf"/></Relationships>
</file>

<file path=ppt/drawings/_rels/vmlDrawing60.vml.rels><?xml version="1.0" encoding="UTF-8" standalone="yes"?>
<Relationships xmlns="http://schemas.openxmlformats.org/package/2006/relationships"><Relationship Id="rId8" Type="http://schemas.openxmlformats.org/officeDocument/2006/relationships/image" Target="../media/image291.emf"/><Relationship Id="rId3" Type="http://schemas.openxmlformats.org/officeDocument/2006/relationships/image" Target="../media/image286.emf"/><Relationship Id="rId7" Type="http://schemas.openxmlformats.org/officeDocument/2006/relationships/image" Target="../media/image290.emf"/><Relationship Id="rId2" Type="http://schemas.openxmlformats.org/officeDocument/2006/relationships/image" Target="../media/image285.emf"/><Relationship Id="rId1" Type="http://schemas.openxmlformats.org/officeDocument/2006/relationships/image" Target="../media/image284.emf"/><Relationship Id="rId6" Type="http://schemas.openxmlformats.org/officeDocument/2006/relationships/image" Target="../media/image289.emf"/><Relationship Id="rId11" Type="http://schemas.openxmlformats.org/officeDocument/2006/relationships/image" Target="../media/image294.emf"/><Relationship Id="rId5" Type="http://schemas.openxmlformats.org/officeDocument/2006/relationships/image" Target="../media/image288.emf"/><Relationship Id="rId10" Type="http://schemas.openxmlformats.org/officeDocument/2006/relationships/image" Target="../media/image293.emf"/><Relationship Id="rId4" Type="http://schemas.openxmlformats.org/officeDocument/2006/relationships/image" Target="../media/image287.emf"/><Relationship Id="rId9" Type="http://schemas.openxmlformats.org/officeDocument/2006/relationships/image" Target="../media/image292.emf"/></Relationships>
</file>

<file path=ppt/drawings/_rels/vmlDrawing61.vml.rels><?xml version="1.0" encoding="UTF-8" standalone="yes"?>
<Relationships xmlns="http://schemas.openxmlformats.org/package/2006/relationships"><Relationship Id="rId2" Type="http://schemas.openxmlformats.org/officeDocument/2006/relationships/image" Target="../media/image296.emf"/><Relationship Id="rId1" Type="http://schemas.openxmlformats.org/officeDocument/2006/relationships/image" Target="../media/image295.emf"/></Relationships>
</file>

<file path=ppt/drawings/_rels/vmlDrawing62.vml.rels><?xml version="1.0" encoding="UTF-8" standalone="yes"?>
<Relationships xmlns="http://schemas.openxmlformats.org/package/2006/relationships"><Relationship Id="rId2" Type="http://schemas.openxmlformats.org/officeDocument/2006/relationships/image" Target="../media/image298.emf"/><Relationship Id="rId1" Type="http://schemas.openxmlformats.org/officeDocument/2006/relationships/image" Target="../media/image297.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299.emf"/></Relationships>
</file>

<file path=ppt/drawings/_rels/vmlDrawing64.vml.rels><?xml version="1.0" encoding="UTF-8" standalone="yes"?>
<Relationships xmlns="http://schemas.openxmlformats.org/package/2006/relationships"><Relationship Id="rId8" Type="http://schemas.openxmlformats.org/officeDocument/2006/relationships/image" Target="../media/image114.emf"/><Relationship Id="rId13" Type="http://schemas.openxmlformats.org/officeDocument/2006/relationships/image" Target="../media/image302.emf"/><Relationship Id="rId3" Type="http://schemas.openxmlformats.org/officeDocument/2006/relationships/image" Target="../media/image109.emf"/><Relationship Id="rId7" Type="http://schemas.openxmlformats.org/officeDocument/2006/relationships/image" Target="../media/image126.emf"/><Relationship Id="rId12" Type="http://schemas.openxmlformats.org/officeDocument/2006/relationships/image" Target="../media/image301.emf"/><Relationship Id="rId2" Type="http://schemas.openxmlformats.org/officeDocument/2006/relationships/image" Target="../media/image108.emf"/><Relationship Id="rId1" Type="http://schemas.openxmlformats.org/officeDocument/2006/relationships/image" Target="../media/image107.emf"/><Relationship Id="rId6" Type="http://schemas.openxmlformats.org/officeDocument/2006/relationships/image" Target="../media/image112.emf"/><Relationship Id="rId11" Type="http://schemas.openxmlformats.org/officeDocument/2006/relationships/image" Target="../media/image300.emf"/><Relationship Id="rId5" Type="http://schemas.openxmlformats.org/officeDocument/2006/relationships/image" Target="../media/image111.emf"/><Relationship Id="rId10" Type="http://schemas.openxmlformats.org/officeDocument/2006/relationships/image" Target="../media/image116.emf"/><Relationship Id="rId4" Type="http://schemas.openxmlformats.org/officeDocument/2006/relationships/image" Target="../media/image110.emf"/><Relationship Id="rId9" Type="http://schemas.openxmlformats.org/officeDocument/2006/relationships/image" Target="../media/image115.emf"/><Relationship Id="rId14" Type="http://schemas.openxmlformats.org/officeDocument/2006/relationships/image" Target="../media/image303.emf"/></Relationships>
</file>

<file path=ppt/drawings/_rels/vmlDrawing65.vml.rels><?xml version="1.0" encoding="UTF-8" standalone="yes"?>
<Relationships xmlns="http://schemas.openxmlformats.org/package/2006/relationships"><Relationship Id="rId8" Type="http://schemas.openxmlformats.org/officeDocument/2006/relationships/image" Target="../media/image114.emf"/><Relationship Id="rId13" Type="http://schemas.openxmlformats.org/officeDocument/2006/relationships/image" Target="../media/image302.emf"/><Relationship Id="rId3" Type="http://schemas.openxmlformats.org/officeDocument/2006/relationships/image" Target="../media/image109.emf"/><Relationship Id="rId7" Type="http://schemas.openxmlformats.org/officeDocument/2006/relationships/image" Target="../media/image126.emf"/><Relationship Id="rId12" Type="http://schemas.openxmlformats.org/officeDocument/2006/relationships/image" Target="../media/image301.emf"/><Relationship Id="rId2" Type="http://schemas.openxmlformats.org/officeDocument/2006/relationships/image" Target="../media/image108.emf"/><Relationship Id="rId1" Type="http://schemas.openxmlformats.org/officeDocument/2006/relationships/image" Target="../media/image107.emf"/><Relationship Id="rId6" Type="http://schemas.openxmlformats.org/officeDocument/2006/relationships/image" Target="../media/image112.emf"/><Relationship Id="rId11" Type="http://schemas.openxmlformats.org/officeDocument/2006/relationships/image" Target="../media/image300.emf"/><Relationship Id="rId5" Type="http://schemas.openxmlformats.org/officeDocument/2006/relationships/image" Target="../media/image111.emf"/><Relationship Id="rId10" Type="http://schemas.openxmlformats.org/officeDocument/2006/relationships/image" Target="../media/image116.emf"/><Relationship Id="rId4" Type="http://schemas.openxmlformats.org/officeDocument/2006/relationships/image" Target="../media/image110.emf"/><Relationship Id="rId9" Type="http://schemas.openxmlformats.org/officeDocument/2006/relationships/image" Target="../media/image115.emf"/><Relationship Id="rId14" Type="http://schemas.openxmlformats.org/officeDocument/2006/relationships/image" Target="../media/image303.emf"/></Relationships>
</file>

<file path=ppt/drawings/_rels/vmlDrawing66.vml.rels><?xml version="1.0" encoding="UTF-8" standalone="yes"?>
<Relationships xmlns="http://schemas.openxmlformats.org/package/2006/relationships"><Relationship Id="rId2" Type="http://schemas.openxmlformats.org/officeDocument/2006/relationships/image" Target="../media/image305.emf"/><Relationship Id="rId1" Type="http://schemas.openxmlformats.org/officeDocument/2006/relationships/image" Target="../media/image304.emf"/></Relationships>
</file>

<file path=ppt/drawings/_rels/vmlDrawing67.vml.rels><?xml version="1.0" encoding="UTF-8" standalone="yes"?>
<Relationships xmlns="http://schemas.openxmlformats.org/package/2006/relationships"><Relationship Id="rId2" Type="http://schemas.openxmlformats.org/officeDocument/2006/relationships/image" Target="../media/image307.emf"/><Relationship Id="rId1" Type="http://schemas.openxmlformats.org/officeDocument/2006/relationships/image" Target="../media/image306.emf"/></Relationships>
</file>

<file path=ppt/drawings/_rels/vmlDrawing68.vml.rels><?xml version="1.0" encoding="UTF-8" standalone="yes"?>
<Relationships xmlns="http://schemas.openxmlformats.org/package/2006/relationships"><Relationship Id="rId8" Type="http://schemas.openxmlformats.org/officeDocument/2006/relationships/image" Target="../media/image316.emf"/><Relationship Id="rId3" Type="http://schemas.openxmlformats.org/officeDocument/2006/relationships/image" Target="../media/image311.emf"/><Relationship Id="rId7" Type="http://schemas.openxmlformats.org/officeDocument/2006/relationships/image" Target="../media/image315.emf"/><Relationship Id="rId2" Type="http://schemas.openxmlformats.org/officeDocument/2006/relationships/image" Target="../media/image310.emf"/><Relationship Id="rId1" Type="http://schemas.openxmlformats.org/officeDocument/2006/relationships/image" Target="../media/image309.emf"/><Relationship Id="rId6" Type="http://schemas.openxmlformats.org/officeDocument/2006/relationships/image" Target="../media/image314.emf"/><Relationship Id="rId5" Type="http://schemas.openxmlformats.org/officeDocument/2006/relationships/image" Target="../media/image313.emf"/><Relationship Id="rId10" Type="http://schemas.openxmlformats.org/officeDocument/2006/relationships/image" Target="../media/image318.emf"/><Relationship Id="rId4" Type="http://schemas.openxmlformats.org/officeDocument/2006/relationships/image" Target="../media/image312.emf"/><Relationship Id="rId9" Type="http://schemas.openxmlformats.org/officeDocument/2006/relationships/image" Target="../media/image317.emf"/></Relationships>
</file>

<file path=ppt/drawings/_rels/vmlDrawing69.vml.rels><?xml version="1.0" encoding="UTF-8" standalone="yes"?>
<Relationships xmlns="http://schemas.openxmlformats.org/package/2006/relationships"><Relationship Id="rId8" Type="http://schemas.openxmlformats.org/officeDocument/2006/relationships/image" Target="../media/image322.emf"/><Relationship Id="rId3" Type="http://schemas.openxmlformats.org/officeDocument/2006/relationships/image" Target="../media/image317.emf"/><Relationship Id="rId7" Type="http://schemas.openxmlformats.org/officeDocument/2006/relationships/image" Target="../media/image321.emf"/><Relationship Id="rId2" Type="http://schemas.openxmlformats.org/officeDocument/2006/relationships/image" Target="../media/image320.emf"/><Relationship Id="rId1" Type="http://schemas.openxmlformats.org/officeDocument/2006/relationships/image" Target="../media/image319.emf"/><Relationship Id="rId6" Type="http://schemas.openxmlformats.org/officeDocument/2006/relationships/image" Target="../media/image314.emf"/><Relationship Id="rId5" Type="http://schemas.openxmlformats.org/officeDocument/2006/relationships/image" Target="../media/image315.emf"/><Relationship Id="rId4" Type="http://schemas.openxmlformats.org/officeDocument/2006/relationships/image" Target="../media/image311.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image" Target="../media/image21.emf"/><Relationship Id="rId4" Type="http://schemas.openxmlformats.org/officeDocument/2006/relationships/image" Target="../media/image24.e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325.emf"/><Relationship Id="rId7" Type="http://schemas.openxmlformats.org/officeDocument/2006/relationships/image" Target="../media/image329.emf"/><Relationship Id="rId2" Type="http://schemas.openxmlformats.org/officeDocument/2006/relationships/image" Target="../media/image324.emf"/><Relationship Id="rId1" Type="http://schemas.openxmlformats.org/officeDocument/2006/relationships/image" Target="../media/image323.emf"/><Relationship Id="rId6" Type="http://schemas.openxmlformats.org/officeDocument/2006/relationships/image" Target="../media/image328.emf"/><Relationship Id="rId5" Type="http://schemas.openxmlformats.org/officeDocument/2006/relationships/image" Target="../media/image327.emf"/><Relationship Id="rId4" Type="http://schemas.openxmlformats.org/officeDocument/2006/relationships/image" Target="../media/image326.e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332.emf"/><Relationship Id="rId2" Type="http://schemas.openxmlformats.org/officeDocument/2006/relationships/image" Target="../media/image331.emf"/><Relationship Id="rId1" Type="http://schemas.openxmlformats.org/officeDocument/2006/relationships/image" Target="../media/image330.emf"/><Relationship Id="rId6" Type="http://schemas.openxmlformats.org/officeDocument/2006/relationships/image" Target="../media/image334.emf"/><Relationship Id="rId5" Type="http://schemas.openxmlformats.org/officeDocument/2006/relationships/image" Target="../media/image333.emf"/><Relationship Id="rId4" Type="http://schemas.openxmlformats.org/officeDocument/2006/relationships/image" Target="../media/image327.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image" Target="../media/image25.emf"/><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32.emf"/><Relationship Id="rId1" Type="http://schemas.openxmlformats.org/officeDocument/2006/relationships/image" Target="../media/image31.emf"/><Relationship Id="rId6" Type="http://schemas.openxmlformats.org/officeDocument/2006/relationships/image" Target="../media/image36.emf"/><Relationship Id="rId5" Type="http://schemas.openxmlformats.org/officeDocument/2006/relationships/image" Target="../media/image35.emf"/><Relationship Id="rId10" Type="http://schemas.openxmlformats.org/officeDocument/2006/relationships/image" Target="../media/image8.emf"/><Relationship Id="rId4" Type="http://schemas.openxmlformats.org/officeDocument/2006/relationships/image" Target="../media/image34.emf"/><Relationship Id="rId9"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F98C0E-6832-074D-BBD9-5F4E4085A201}" type="datetimeFigureOut">
              <a:rPr lang="en-US" smtClean="0"/>
              <a:t>11/16/20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3524DA-5233-E047-818D-2F715EAA011E}" type="slidenum">
              <a:rPr lang="en-US" smtClean="0"/>
              <a:t>‹#›</a:t>
            </a:fld>
            <a:endParaRPr lang="en-US"/>
          </a:p>
        </p:txBody>
      </p:sp>
    </p:spTree>
    <p:extLst>
      <p:ext uri="{BB962C8B-B14F-4D97-AF65-F5344CB8AC3E}">
        <p14:creationId xmlns:p14="http://schemas.microsoft.com/office/powerpoint/2010/main" val="4258580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43</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61</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18201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62</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63</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64</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65</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66</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67</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68</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69</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70</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44</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71</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72</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76999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73</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10498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9289327F-AA6D-C449-8AC0-D326213406E8}" type="slidenum">
              <a:rPr lang="en-US" sz="1200"/>
              <a:pPr eaLnBrk="1" hangingPunct="1"/>
              <a:t>80</a:t>
            </a:fld>
            <a:endParaRPr lang="en-US" sz="1200"/>
          </a:p>
        </p:txBody>
      </p:sp>
      <p:sp>
        <p:nvSpPr>
          <p:cNvPr id="14338" name="Rectangle 1"/>
          <p:cNvSpPr>
            <a:spLocks noGrp="1" noRot="1" noChangeAspect="1" noChangeArrowheads="1"/>
          </p:cNvSpPr>
          <p:nvPr>
            <p:ph type="sldImg"/>
          </p:nvPr>
        </p:nvSpPr>
        <p:spPr>
          <a:solidFill>
            <a:srgbClr val="FFFFFF"/>
          </a:solidFill>
          <a:ln/>
        </p:spPr>
      </p:sp>
      <p:sp>
        <p:nvSpPr>
          <p:cNvPr id="14339"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43E96B32-150F-AC4E-9C2D-4117E50968D7}" type="slidenum">
              <a:rPr lang="en-US" sz="1200"/>
              <a:pPr eaLnBrk="1" hangingPunct="1"/>
              <a:t>81</a:t>
            </a:fld>
            <a:endParaRPr lang="en-US" sz="1200"/>
          </a:p>
        </p:txBody>
      </p:sp>
      <p:sp>
        <p:nvSpPr>
          <p:cNvPr id="20482" name="Rectangle 1"/>
          <p:cNvSpPr>
            <a:spLocks noGrp="1" noRot="1" noChangeAspect="1" noChangeArrowheads="1"/>
          </p:cNvSpPr>
          <p:nvPr>
            <p:ph type="sldImg"/>
          </p:nvPr>
        </p:nvSpPr>
        <p:spPr>
          <a:solidFill>
            <a:srgbClr val="FFFFFF"/>
          </a:solidFill>
          <a:ln/>
        </p:spPr>
      </p:sp>
      <p:sp>
        <p:nvSpPr>
          <p:cNvPr id="20483"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893CEC46-4B9D-FE4D-9AF9-C81ECBF31E4D}" type="slidenum">
              <a:rPr lang="en-US" sz="1200"/>
              <a:pPr eaLnBrk="1" hangingPunct="1"/>
              <a:t>82</a:t>
            </a:fld>
            <a:endParaRPr lang="en-US" sz="1200"/>
          </a:p>
        </p:txBody>
      </p:sp>
      <p:sp>
        <p:nvSpPr>
          <p:cNvPr id="24578" name="Rectangle 1"/>
          <p:cNvSpPr>
            <a:spLocks noGrp="1" noRot="1" noChangeAspect="1" noChangeArrowheads="1"/>
          </p:cNvSpPr>
          <p:nvPr>
            <p:ph type="sldImg"/>
          </p:nvPr>
        </p:nvSpPr>
        <p:spPr>
          <a:solidFill>
            <a:srgbClr val="FFFFFF"/>
          </a:solidFill>
          <a:ln/>
        </p:spPr>
      </p:sp>
      <p:sp>
        <p:nvSpPr>
          <p:cNvPr id="24579"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9289327F-AA6D-C449-8AC0-D326213406E8}" type="slidenum">
              <a:rPr lang="en-US" sz="1200"/>
              <a:pPr eaLnBrk="1" hangingPunct="1"/>
              <a:t>83</a:t>
            </a:fld>
            <a:endParaRPr lang="en-US" sz="1200"/>
          </a:p>
        </p:txBody>
      </p:sp>
      <p:sp>
        <p:nvSpPr>
          <p:cNvPr id="14338" name="Rectangle 1"/>
          <p:cNvSpPr>
            <a:spLocks noGrp="1" noRot="1" noChangeAspect="1" noChangeArrowheads="1"/>
          </p:cNvSpPr>
          <p:nvPr>
            <p:ph type="sldImg"/>
          </p:nvPr>
        </p:nvSpPr>
        <p:spPr>
          <a:solidFill>
            <a:srgbClr val="FFFFFF"/>
          </a:solidFill>
          <a:ln/>
        </p:spPr>
      </p:sp>
      <p:sp>
        <p:nvSpPr>
          <p:cNvPr id="14339"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extLst>
      <p:ext uri="{BB962C8B-B14F-4D97-AF65-F5344CB8AC3E}">
        <p14:creationId xmlns:p14="http://schemas.microsoft.com/office/powerpoint/2010/main" val="2944124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9289327F-AA6D-C449-8AC0-D326213406E8}" type="slidenum">
              <a:rPr lang="en-US" sz="1200"/>
              <a:pPr eaLnBrk="1" hangingPunct="1"/>
              <a:t>84</a:t>
            </a:fld>
            <a:endParaRPr lang="en-US" sz="1200"/>
          </a:p>
        </p:txBody>
      </p:sp>
      <p:sp>
        <p:nvSpPr>
          <p:cNvPr id="14338" name="Rectangle 1"/>
          <p:cNvSpPr>
            <a:spLocks noGrp="1" noRot="1" noChangeAspect="1" noChangeArrowheads="1"/>
          </p:cNvSpPr>
          <p:nvPr>
            <p:ph type="sldImg"/>
          </p:nvPr>
        </p:nvSpPr>
        <p:spPr>
          <a:solidFill>
            <a:srgbClr val="FFFFFF"/>
          </a:solidFill>
          <a:ln/>
        </p:spPr>
      </p:sp>
      <p:sp>
        <p:nvSpPr>
          <p:cNvPr id="14339"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extLst>
      <p:ext uri="{BB962C8B-B14F-4D97-AF65-F5344CB8AC3E}">
        <p14:creationId xmlns:p14="http://schemas.microsoft.com/office/powerpoint/2010/main" val="1445139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9289327F-AA6D-C449-8AC0-D326213406E8}" type="slidenum">
              <a:rPr lang="en-US" sz="1200"/>
              <a:pPr eaLnBrk="1" hangingPunct="1"/>
              <a:t>85</a:t>
            </a:fld>
            <a:endParaRPr lang="en-US" sz="1200"/>
          </a:p>
        </p:txBody>
      </p:sp>
      <p:sp>
        <p:nvSpPr>
          <p:cNvPr id="14338" name="Rectangle 1"/>
          <p:cNvSpPr>
            <a:spLocks noGrp="1" noRot="1" noChangeAspect="1" noChangeArrowheads="1"/>
          </p:cNvSpPr>
          <p:nvPr>
            <p:ph type="sldImg"/>
          </p:nvPr>
        </p:nvSpPr>
        <p:spPr>
          <a:solidFill>
            <a:srgbClr val="FFFFFF"/>
          </a:solidFill>
          <a:ln/>
        </p:spPr>
      </p:sp>
      <p:sp>
        <p:nvSpPr>
          <p:cNvPr id="14339"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extLst>
      <p:ext uri="{BB962C8B-B14F-4D97-AF65-F5344CB8AC3E}">
        <p14:creationId xmlns:p14="http://schemas.microsoft.com/office/powerpoint/2010/main" val="4275492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9289327F-AA6D-C449-8AC0-D326213406E8}" type="slidenum">
              <a:rPr lang="en-US" sz="1200"/>
              <a:pPr eaLnBrk="1" hangingPunct="1"/>
              <a:t>86</a:t>
            </a:fld>
            <a:endParaRPr lang="en-US" sz="1200"/>
          </a:p>
        </p:txBody>
      </p:sp>
      <p:sp>
        <p:nvSpPr>
          <p:cNvPr id="14338" name="Rectangle 1"/>
          <p:cNvSpPr>
            <a:spLocks noGrp="1" noRot="1" noChangeAspect="1" noChangeArrowheads="1"/>
          </p:cNvSpPr>
          <p:nvPr>
            <p:ph type="sldImg"/>
          </p:nvPr>
        </p:nvSpPr>
        <p:spPr>
          <a:solidFill>
            <a:srgbClr val="FFFFFF"/>
          </a:solidFill>
          <a:ln/>
        </p:spPr>
      </p:sp>
      <p:sp>
        <p:nvSpPr>
          <p:cNvPr id="14339"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extLst>
      <p:ext uri="{BB962C8B-B14F-4D97-AF65-F5344CB8AC3E}">
        <p14:creationId xmlns:p14="http://schemas.microsoft.com/office/powerpoint/2010/main" val="1620041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031"/>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ECCADA62-1423-374E-B5C0-29D6952FD7AF}" type="slidenum">
              <a:rPr lang="en-US" sz="1200"/>
              <a:pPr eaLnBrk="1" hangingPunct="1"/>
              <a:t>49</a:t>
            </a:fld>
            <a:endParaRPr lang="en-US" sz="1200"/>
          </a:p>
        </p:txBody>
      </p:sp>
      <p:sp>
        <p:nvSpPr>
          <p:cNvPr id="14338" name="Rectangle 1"/>
          <p:cNvSpPr>
            <a:spLocks noGrp="1" noRot="1" noChangeAspect="1" noChangeArrowheads="1"/>
          </p:cNvSpPr>
          <p:nvPr>
            <p:ph type="sldImg"/>
          </p:nvPr>
        </p:nvSpPr>
        <p:spPr>
          <a:solidFill>
            <a:srgbClr val="FFFFFF"/>
          </a:solidFill>
          <a:ln/>
        </p:spPr>
      </p:sp>
      <p:sp>
        <p:nvSpPr>
          <p:cNvPr id="14339"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BB674990-B670-444D-A803-C9C93A53ACE4}" type="slidenum">
              <a:rPr lang="en-US" sz="1200"/>
              <a:pPr eaLnBrk="1" hangingPunct="1"/>
              <a:t>50</a:t>
            </a:fld>
            <a:endParaRPr lang="en-US" sz="1200"/>
          </a:p>
        </p:txBody>
      </p:sp>
      <p:sp>
        <p:nvSpPr>
          <p:cNvPr id="16386" name="Rectangle 1"/>
          <p:cNvSpPr>
            <a:spLocks noGrp="1" noRot="1" noChangeAspect="1" noChangeArrowheads="1"/>
          </p:cNvSpPr>
          <p:nvPr>
            <p:ph type="sldImg"/>
          </p:nvPr>
        </p:nvSpPr>
        <p:spPr>
          <a:solidFill>
            <a:srgbClr val="FFFFFF"/>
          </a:solidFill>
          <a:ln/>
        </p:spPr>
      </p:sp>
      <p:sp>
        <p:nvSpPr>
          <p:cNvPr id="16387" name="Rectangle 2"/>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53</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54</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55</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56</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7AA692-C571-A749-B925-2CF761663EDB}" type="slidenum">
              <a:rPr lang="en-US" sz="1200"/>
              <a:pPr/>
              <a:t>60</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EC245-C696-BC48-A093-09C31B30B067}" type="datetimeFigureOut">
              <a:rPr lang="en-US" smtClean="0"/>
              <a:t>11/16/20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1063375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EC245-C696-BC48-A093-09C31B30B067}" type="datetimeFigureOut">
              <a:rPr lang="en-US" smtClean="0"/>
              <a:t>11/16/20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777130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EC245-C696-BC48-A093-09C31B30B067}" type="datetimeFigureOut">
              <a:rPr lang="en-US" smtClean="0"/>
              <a:t>11/16/20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2550840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EC245-C696-BC48-A093-09C31B30B067}" type="datetimeFigureOut">
              <a:rPr lang="en-US" smtClean="0"/>
              <a:t>11/16/20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40176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EC245-C696-BC48-A093-09C31B30B067}" type="datetimeFigureOut">
              <a:rPr lang="en-US" smtClean="0"/>
              <a:t>11/16/20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2382929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EC245-C696-BC48-A093-09C31B30B067}" type="datetimeFigureOut">
              <a:rPr lang="en-US" smtClean="0"/>
              <a:t>11/16/20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910910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EC245-C696-BC48-A093-09C31B30B067}" type="datetimeFigureOut">
              <a:rPr lang="en-US" smtClean="0"/>
              <a:t>11/16/20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76532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EC245-C696-BC48-A093-09C31B30B067}" type="datetimeFigureOut">
              <a:rPr lang="en-US" smtClean="0"/>
              <a:t>11/16/20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43536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EC245-C696-BC48-A093-09C31B30B067}" type="datetimeFigureOut">
              <a:rPr lang="en-US" smtClean="0"/>
              <a:t>11/16/20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89480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EC245-C696-BC48-A093-09C31B30B067}" type="datetimeFigureOut">
              <a:rPr lang="en-US" smtClean="0"/>
              <a:t>11/16/20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198100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EC245-C696-BC48-A093-09C31B30B067}" type="datetimeFigureOut">
              <a:rPr lang="en-US" smtClean="0"/>
              <a:t>11/16/20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1888236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EC245-C696-BC48-A093-09C31B30B067}" type="datetimeFigureOut">
              <a:rPr lang="en-US" smtClean="0"/>
              <a:t>11/16/20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2D4D64-6D6A-A949-85F4-7FD739F6565F}" type="slidenum">
              <a:rPr lang="en-US" smtClean="0"/>
              <a:t>‹#›</a:t>
            </a:fld>
            <a:endParaRPr lang="en-US"/>
          </a:p>
        </p:txBody>
      </p:sp>
    </p:spTree>
    <p:extLst>
      <p:ext uri="{BB962C8B-B14F-4D97-AF65-F5344CB8AC3E}">
        <p14:creationId xmlns:p14="http://schemas.microsoft.com/office/powerpoint/2010/main" val="579242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oleObject" Target="../embeddings/oleObject45.bin"/><Relationship Id="rId3" Type="http://schemas.openxmlformats.org/officeDocument/2006/relationships/oleObject" Target="../embeddings/oleObject40.bin"/><Relationship Id="rId7" Type="http://schemas.openxmlformats.org/officeDocument/2006/relationships/oleObject" Target="../embeddings/oleObject42.bin"/><Relationship Id="rId12" Type="http://schemas.openxmlformats.org/officeDocument/2006/relationships/image" Target="../media/image29.e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26.emf"/><Relationship Id="rId11" Type="http://schemas.openxmlformats.org/officeDocument/2006/relationships/oleObject" Target="../embeddings/oleObject44.bin"/><Relationship Id="rId5" Type="http://schemas.openxmlformats.org/officeDocument/2006/relationships/oleObject" Target="../embeddings/oleObject41.bin"/><Relationship Id="rId10" Type="http://schemas.openxmlformats.org/officeDocument/2006/relationships/image" Target="../media/image28.emf"/><Relationship Id="rId4" Type="http://schemas.openxmlformats.org/officeDocument/2006/relationships/image" Target="../media/image25.emf"/><Relationship Id="rId9" Type="http://schemas.openxmlformats.org/officeDocument/2006/relationships/oleObject" Target="../embeddings/oleObject43.bin"/><Relationship Id="rId14" Type="http://schemas.openxmlformats.org/officeDocument/2006/relationships/image" Target="../media/image30.emf"/></Relationships>
</file>

<file path=ppt/slides/_rels/slide11.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oleObject" Target="../embeddings/oleObject51.bin"/><Relationship Id="rId18" Type="http://schemas.openxmlformats.org/officeDocument/2006/relationships/image" Target="../media/image38.emf"/><Relationship Id="rId3" Type="http://schemas.openxmlformats.org/officeDocument/2006/relationships/oleObject" Target="../embeddings/oleObject46.bin"/><Relationship Id="rId21" Type="http://schemas.openxmlformats.org/officeDocument/2006/relationships/oleObject" Target="../embeddings/oleObject55.bin"/><Relationship Id="rId7" Type="http://schemas.openxmlformats.org/officeDocument/2006/relationships/oleObject" Target="../embeddings/oleObject48.bin"/><Relationship Id="rId12" Type="http://schemas.openxmlformats.org/officeDocument/2006/relationships/image" Target="../media/image35.emf"/><Relationship Id="rId17" Type="http://schemas.openxmlformats.org/officeDocument/2006/relationships/oleObject" Target="../embeddings/oleObject53.bin"/><Relationship Id="rId2" Type="http://schemas.openxmlformats.org/officeDocument/2006/relationships/slideLayout" Target="../slideLayouts/slideLayout1.xml"/><Relationship Id="rId16" Type="http://schemas.openxmlformats.org/officeDocument/2006/relationships/image" Target="../media/image37.emf"/><Relationship Id="rId20" Type="http://schemas.openxmlformats.org/officeDocument/2006/relationships/image" Target="../media/image39.emf"/><Relationship Id="rId1" Type="http://schemas.openxmlformats.org/officeDocument/2006/relationships/vmlDrawing" Target="../drawings/vmlDrawing9.vml"/><Relationship Id="rId6" Type="http://schemas.openxmlformats.org/officeDocument/2006/relationships/image" Target="../media/image32.emf"/><Relationship Id="rId11" Type="http://schemas.openxmlformats.org/officeDocument/2006/relationships/oleObject" Target="../embeddings/oleObject50.bin"/><Relationship Id="rId5" Type="http://schemas.openxmlformats.org/officeDocument/2006/relationships/oleObject" Target="../embeddings/oleObject47.bin"/><Relationship Id="rId15" Type="http://schemas.openxmlformats.org/officeDocument/2006/relationships/oleObject" Target="../embeddings/oleObject52.bin"/><Relationship Id="rId10" Type="http://schemas.openxmlformats.org/officeDocument/2006/relationships/image" Target="../media/image34.emf"/><Relationship Id="rId19" Type="http://schemas.openxmlformats.org/officeDocument/2006/relationships/oleObject" Target="../embeddings/oleObject54.bin"/><Relationship Id="rId4" Type="http://schemas.openxmlformats.org/officeDocument/2006/relationships/image" Target="../media/image31.emf"/><Relationship Id="rId9" Type="http://schemas.openxmlformats.org/officeDocument/2006/relationships/oleObject" Target="../embeddings/oleObject49.bin"/><Relationship Id="rId14" Type="http://schemas.openxmlformats.org/officeDocument/2006/relationships/image" Target="../media/image36.emf"/><Relationship Id="rId22" Type="http://schemas.openxmlformats.org/officeDocument/2006/relationships/image" Target="../media/image8.emf"/></Relationships>
</file>

<file path=ppt/slides/_rels/slide12.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oleObject" Target="../embeddings/oleObject61.bin"/><Relationship Id="rId18" Type="http://schemas.openxmlformats.org/officeDocument/2006/relationships/image" Target="../media/image36.emf"/><Relationship Id="rId3" Type="http://schemas.openxmlformats.org/officeDocument/2006/relationships/oleObject" Target="../embeddings/oleObject56.bin"/><Relationship Id="rId7" Type="http://schemas.openxmlformats.org/officeDocument/2006/relationships/oleObject" Target="../embeddings/oleObject58.bin"/><Relationship Id="rId12" Type="http://schemas.openxmlformats.org/officeDocument/2006/relationships/image" Target="../media/image33.emf"/><Relationship Id="rId17" Type="http://schemas.openxmlformats.org/officeDocument/2006/relationships/oleObject" Target="../embeddings/oleObject63.bin"/><Relationship Id="rId2" Type="http://schemas.openxmlformats.org/officeDocument/2006/relationships/slideLayout" Target="../slideLayouts/slideLayout1.xml"/><Relationship Id="rId16" Type="http://schemas.openxmlformats.org/officeDocument/2006/relationships/image" Target="../media/image35.emf"/><Relationship Id="rId1" Type="http://schemas.openxmlformats.org/officeDocument/2006/relationships/vmlDrawing" Target="../drawings/vmlDrawing10.vml"/><Relationship Id="rId6" Type="http://schemas.openxmlformats.org/officeDocument/2006/relationships/image" Target="../media/image41.emf"/><Relationship Id="rId11" Type="http://schemas.openxmlformats.org/officeDocument/2006/relationships/oleObject" Target="../embeddings/oleObject60.bin"/><Relationship Id="rId5" Type="http://schemas.openxmlformats.org/officeDocument/2006/relationships/oleObject" Target="../embeddings/oleObject57.bin"/><Relationship Id="rId15" Type="http://schemas.openxmlformats.org/officeDocument/2006/relationships/oleObject" Target="../embeddings/oleObject62.bin"/><Relationship Id="rId10" Type="http://schemas.openxmlformats.org/officeDocument/2006/relationships/image" Target="../media/image32.emf"/><Relationship Id="rId4" Type="http://schemas.openxmlformats.org/officeDocument/2006/relationships/image" Target="../media/image40.emf"/><Relationship Id="rId9" Type="http://schemas.openxmlformats.org/officeDocument/2006/relationships/oleObject" Target="../embeddings/oleObject59.bin"/><Relationship Id="rId14" Type="http://schemas.openxmlformats.org/officeDocument/2006/relationships/image" Target="../media/image3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oleObject" Target="../embeddings/oleObject64.bin"/><Relationship Id="rId7" Type="http://schemas.openxmlformats.org/officeDocument/2006/relationships/oleObject" Target="../embeddings/oleObject66.bin"/><Relationship Id="rId12" Type="http://schemas.openxmlformats.org/officeDocument/2006/relationships/oleObject" Target="../embeddings/oleObject69.bin"/><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43.emf"/><Relationship Id="rId11" Type="http://schemas.openxmlformats.org/officeDocument/2006/relationships/oleObject" Target="../embeddings/oleObject68.bin"/><Relationship Id="rId5" Type="http://schemas.openxmlformats.org/officeDocument/2006/relationships/oleObject" Target="../embeddings/oleObject65.bin"/><Relationship Id="rId10" Type="http://schemas.openxmlformats.org/officeDocument/2006/relationships/image" Target="../media/image45.emf"/><Relationship Id="rId4" Type="http://schemas.openxmlformats.org/officeDocument/2006/relationships/image" Target="../media/image42.emf"/><Relationship Id="rId9" Type="http://schemas.openxmlformats.org/officeDocument/2006/relationships/oleObject" Target="../embeddings/oleObject67.bin"/></Relationships>
</file>

<file path=ppt/slides/_rels/slide16.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oleObject" Target="../embeddings/oleObject70.bin"/><Relationship Id="rId7" Type="http://schemas.openxmlformats.org/officeDocument/2006/relationships/oleObject" Target="../embeddings/oleObject72.bin"/><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47.emf"/><Relationship Id="rId11" Type="http://schemas.openxmlformats.org/officeDocument/2006/relationships/oleObject" Target="../embeddings/oleObject74.bin"/><Relationship Id="rId5" Type="http://schemas.openxmlformats.org/officeDocument/2006/relationships/oleObject" Target="../embeddings/oleObject71.bin"/><Relationship Id="rId10" Type="http://schemas.openxmlformats.org/officeDocument/2006/relationships/image" Target="../media/image49.emf"/><Relationship Id="rId4" Type="http://schemas.openxmlformats.org/officeDocument/2006/relationships/image" Target="../media/image46.emf"/><Relationship Id="rId9" Type="http://schemas.openxmlformats.org/officeDocument/2006/relationships/oleObject" Target="../embeddings/oleObject73.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47.emf"/><Relationship Id="rId5" Type="http://schemas.openxmlformats.org/officeDocument/2006/relationships/oleObject" Target="../embeddings/oleObject76.bin"/><Relationship Id="rId4" Type="http://schemas.openxmlformats.org/officeDocument/2006/relationships/image" Target="../media/image50.emf"/></Relationships>
</file>

<file path=ppt/slides/_rels/slide18.xml.rels><?xml version="1.0" encoding="UTF-8" standalone="yes"?>
<Relationships xmlns="http://schemas.openxmlformats.org/package/2006/relationships"><Relationship Id="rId8" Type="http://schemas.openxmlformats.org/officeDocument/2006/relationships/image" Target="../media/image53.emf"/><Relationship Id="rId13" Type="http://schemas.openxmlformats.org/officeDocument/2006/relationships/oleObject" Target="../embeddings/oleObject82.bin"/><Relationship Id="rId18" Type="http://schemas.openxmlformats.org/officeDocument/2006/relationships/image" Target="../media/image58.emf"/><Relationship Id="rId26" Type="http://schemas.openxmlformats.org/officeDocument/2006/relationships/image" Target="../media/image62.emf"/><Relationship Id="rId3" Type="http://schemas.openxmlformats.org/officeDocument/2006/relationships/oleObject" Target="../embeddings/oleObject77.bin"/><Relationship Id="rId21" Type="http://schemas.openxmlformats.org/officeDocument/2006/relationships/oleObject" Target="../embeddings/oleObject86.bin"/><Relationship Id="rId7" Type="http://schemas.openxmlformats.org/officeDocument/2006/relationships/oleObject" Target="../embeddings/oleObject79.bin"/><Relationship Id="rId12" Type="http://schemas.openxmlformats.org/officeDocument/2006/relationships/image" Target="../media/image55.emf"/><Relationship Id="rId17" Type="http://schemas.openxmlformats.org/officeDocument/2006/relationships/oleObject" Target="../embeddings/oleObject84.bin"/><Relationship Id="rId25" Type="http://schemas.openxmlformats.org/officeDocument/2006/relationships/oleObject" Target="../embeddings/oleObject88.bin"/><Relationship Id="rId2" Type="http://schemas.openxmlformats.org/officeDocument/2006/relationships/slideLayout" Target="../slideLayouts/slideLayout1.xml"/><Relationship Id="rId16" Type="http://schemas.openxmlformats.org/officeDocument/2006/relationships/image" Target="../media/image57.emf"/><Relationship Id="rId20" Type="http://schemas.openxmlformats.org/officeDocument/2006/relationships/image" Target="../media/image59.emf"/><Relationship Id="rId29" Type="http://schemas.openxmlformats.org/officeDocument/2006/relationships/oleObject" Target="../embeddings/oleObject90.bin"/><Relationship Id="rId1" Type="http://schemas.openxmlformats.org/officeDocument/2006/relationships/vmlDrawing" Target="../drawings/vmlDrawing14.vml"/><Relationship Id="rId6" Type="http://schemas.openxmlformats.org/officeDocument/2006/relationships/image" Target="../media/image52.emf"/><Relationship Id="rId11" Type="http://schemas.openxmlformats.org/officeDocument/2006/relationships/oleObject" Target="../embeddings/oleObject81.bin"/><Relationship Id="rId24" Type="http://schemas.openxmlformats.org/officeDocument/2006/relationships/image" Target="../media/image61.emf"/><Relationship Id="rId32" Type="http://schemas.openxmlformats.org/officeDocument/2006/relationships/image" Target="../media/image65.emf"/><Relationship Id="rId5" Type="http://schemas.openxmlformats.org/officeDocument/2006/relationships/oleObject" Target="../embeddings/oleObject78.bin"/><Relationship Id="rId15" Type="http://schemas.openxmlformats.org/officeDocument/2006/relationships/oleObject" Target="../embeddings/oleObject83.bin"/><Relationship Id="rId23" Type="http://schemas.openxmlformats.org/officeDocument/2006/relationships/oleObject" Target="../embeddings/oleObject87.bin"/><Relationship Id="rId28" Type="http://schemas.openxmlformats.org/officeDocument/2006/relationships/image" Target="../media/image63.emf"/><Relationship Id="rId10" Type="http://schemas.openxmlformats.org/officeDocument/2006/relationships/image" Target="../media/image54.emf"/><Relationship Id="rId19" Type="http://schemas.openxmlformats.org/officeDocument/2006/relationships/oleObject" Target="../embeddings/oleObject85.bin"/><Relationship Id="rId31" Type="http://schemas.openxmlformats.org/officeDocument/2006/relationships/oleObject" Target="../embeddings/oleObject91.bin"/><Relationship Id="rId4" Type="http://schemas.openxmlformats.org/officeDocument/2006/relationships/image" Target="../media/image51.emf"/><Relationship Id="rId9" Type="http://schemas.openxmlformats.org/officeDocument/2006/relationships/oleObject" Target="../embeddings/oleObject80.bin"/><Relationship Id="rId14" Type="http://schemas.openxmlformats.org/officeDocument/2006/relationships/image" Target="../media/image56.emf"/><Relationship Id="rId22" Type="http://schemas.openxmlformats.org/officeDocument/2006/relationships/image" Target="../media/image60.emf"/><Relationship Id="rId27" Type="http://schemas.openxmlformats.org/officeDocument/2006/relationships/oleObject" Target="../embeddings/oleObject89.bin"/><Relationship Id="rId30" Type="http://schemas.openxmlformats.org/officeDocument/2006/relationships/image" Target="../media/image64.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71.emf"/><Relationship Id="rId3" Type="http://schemas.openxmlformats.org/officeDocument/2006/relationships/oleObject" Target="../embeddings/oleObject92.bin"/><Relationship Id="rId7" Type="http://schemas.openxmlformats.org/officeDocument/2006/relationships/oleObject" Target="../embeddings/oleObject94.bin"/><Relationship Id="rId12" Type="http://schemas.openxmlformats.org/officeDocument/2006/relationships/oleObject" Target="../embeddings/oleObject97.bin"/><Relationship Id="rId17" Type="http://schemas.openxmlformats.org/officeDocument/2006/relationships/image" Target="../media/image73.emf"/><Relationship Id="rId2" Type="http://schemas.openxmlformats.org/officeDocument/2006/relationships/slideLayout" Target="../slideLayouts/slideLayout1.xml"/><Relationship Id="rId16" Type="http://schemas.openxmlformats.org/officeDocument/2006/relationships/oleObject" Target="../embeddings/oleObject99.bin"/><Relationship Id="rId1" Type="http://schemas.openxmlformats.org/officeDocument/2006/relationships/vmlDrawing" Target="../drawings/vmlDrawing15.vml"/><Relationship Id="rId6" Type="http://schemas.openxmlformats.org/officeDocument/2006/relationships/image" Target="../media/image68.emf"/><Relationship Id="rId11" Type="http://schemas.openxmlformats.org/officeDocument/2006/relationships/image" Target="../media/image70.emf"/><Relationship Id="rId5" Type="http://schemas.openxmlformats.org/officeDocument/2006/relationships/oleObject" Target="../embeddings/oleObject93.bin"/><Relationship Id="rId15" Type="http://schemas.openxmlformats.org/officeDocument/2006/relationships/image" Target="../media/image72.emf"/><Relationship Id="rId10" Type="http://schemas.openxmlformats.org/officeDocument/2006/relationships/oleObject" Target="../embeddings/oleObject96.bin"/><Relationship Id="rId4" Type="http://schemas.openxmlformats.org/officeDocument/2006/relationships/image" Target="../media/image67.emf"/><Relationship Id="rId9" Type="http://schemas.openxmlformats.org/officeDocument/2006/relationships/oleObject" Target="../embeddings/oleObject95.bin"/><Relationship Id="rId14" Type="http://schemas.openxmlformats.org/officeDocument/2006/relationships/oleObject" Target="../embeddings/oleObject98.bin"/></Relationships>
</file>

<file path=ppt/slides/_rels/slide21.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oleObject" Target="../embeddings/oleObject100.bin"/><Relationship Id="rId7" Type="http://schemas.openxmlformats.org/officeDocument/2006/relationships/oleObject" Target="../embeddings/oleObject102.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72.emf"/><Relationship Id="rId5" Type="http://schemas.openxmlformats.org/officeDocument/2006/relationships/oleObject" Target="../embeddings/oleObject101.bin"/><Relationship Id="rId10" Type="http://schemas.openxmlformats.org/officeDocument/2006/relationships/image" Target="../media/image75.emf"/><Relationship Id="rId4" Type="http://schemas.openxmlformats.org/officeDocument/2006/relationships/image" Target="../media/image74.emf"/><Relationship Id="rId9" Type="http://schemas.openxmlformats.org/officeDocument/2006/relationships/oleObject" Target="../embeddings/oleObject103.bin"/></Relationships>
</file>

<file path=ppt/slides/_rels/slide22.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oleObject" Target="../embeddings/oleObject104.bin"/><Relationship Id="rId7" Type="http://schemas.openxmlformats.org/officeDocument/2006/relationships/oleObject" Target="../embeddings/oleObject106.bin"/><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72.emf"/><Relationship Id="rId5" Type="http://schemas.openxmlformats.org/officeDocument/2006/relationships/oleObject" Target="../embeddings/oleObject105.bin"/><Relationship Id="rId10" Type="http://schemas.openxmlformats.org/officeDocument/2006/relationships/image" Target="../media/image77.emf"/><Relationship Id="rId4" Type="http://schemas.openxmlformats.org/officeDocument/2006/relationships/image" Target="../media/image76.emf"/><Relationship Id="rId9" Type="http://schemas.openxmlformats.org/officeDocument/2006/relationships/oleObject" Target="../embeddings/oleObject107.bin"/></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oleObject" Target="../embeddings/oleObject108.bin"/><Relationship Id="rId7" Type="http://schemas.openxmlformats.org/officeDocument/2006/relationships/oleObject" Target="../embeddings/oleObject110.bin"/><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43.emf"/><Relationship Id="rId5" Type="http://schemas.openxmlformats.org/officeDocument/2006/relationships/oleObject" Target="../embeddings/oleObject109.bin"/><Relationship Id="rId10" Type="http://schemas.openxmlformats.org/officeDocument/2006/relationships/image" Target="../media/image45.emf"/><Relationship Id="rId4" Type="http://schemas.openxmlformats.org/officeDocument/2006/relationships/image" Target="../media/image42.emf"/><Relationship Id="rId9" Type="http://schemas.openxmlformats.org/officeDocument/2006/relationships/oleObject" Target="../embeddings/oleObject111.bin"/></Relationships>
</file>

<file path=ppt/slides/_rels/slide25.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oleObject" Target="../embeddings/oleObject117.bin"/><Relationship Id="rId3" Type="http://schemas.openxmlformats.org/officeDocument/2006/relationships/oleObject" Target="../embeddings/oleObject112.bin"/><Relationship Id="rId7" Type="http://schemas.openxmlformats.org/officeDocument/2006/relationships/oleObject" Target="../embeddings/oleObject114.bin"/><Relationship Id="rId12" Type="http://schemas.openxmlformats.org/officeDocument/2006/relationships/image" Target="../media/image79.emf"/><Relationship Id="rId2" Type="http://schemas.openxmlformats.org/officeDocument/2006/relationships/slideLayout" Target="../slideLayouts/slideLayout1.xml"/><Relationship Id="rId1" Type="http://schemas.openxmlformats.org/officeDocument/2006/relationships/vmlDrawing" Target="../drawings/vmlDrawing19.vml"/><Relationship Id="rId6" Type="http://schemas.openxmlformats.org/officeDocument/2006/relationships/image" Target="../media/image43.emf"/><Relationship Id="rId11" Type="http://schemas.openxmlformats.org/officeDocument/2006/relationships/oleObject" Target="../embeddings/oleObject116.bin"/><Relationship Id="rId5" Type="http://schemas.openxmlformats.org/officeDocument/2006/relationships/oleObject" Target="../embeddings/oleObject113.bin"/><Relationship Id="rId10" Type="http://schemas.openxmlformats.org/officeDocument/2006/relationships/image" Target="../media/image45.emf"/><Relationship Id="rId4" Type="http://schemas.openxmlformats.org/officeDocument/2006/relationships/image" Target="../media/image42.emf"/><Relationship Id="rId9" Type="http://schemas.openxmlformats.org/officeDocument/2006/relationships/oleObject" Target="../embeddings/oleObject115.bin"/><Relationship Id="rId14" Type="http://schemas.openxmlformats.org/officeDocument/2006/relationships/image" Target="../media/image80.emf"/></Relationships>
</file>

<file path=ppt/slides/_rels/slide26.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oleObject" Target="../embeddings/oleObject118.bin"/><Relationship Id="rId7" Type="http://schemas.openxmlformats.org/officeDocument/2006/relationships/oleObject" Target="../embeddings/oleObject120.bin"/><Relationship Id="rId12" Type="http://schemas.openxmlformats.org/officeDocument/2006/relationships/image" Target="../media/image81.emf"/><Relationship Id="rId2" Type="http://schemas.openxmlformats.org/officeDocument/2006/relationships/slideLayout" Target="../slideLayouts/slideLayout1.xml"/><Relationship Id="rId1" Type="http://schemas.openxmlformats.org/officeDocument/2006/relationships/vmlDrawing" Target="../drawings/vmlDrawing20.vml"/><Relationship Id="rId6" Type="http://schemas.openxmlformats.org/officeDocument/2006/relationships/image" Target="../media/image43.emf"/><Relationship Id="rId11" Type="http://schemas.openxmlformats.org/officeDocument/2006/relationships/oleObject" Target="../embeddings/oleObject122.bin"/><Relationship Id="rId5" Type="http://schemas.openxmlformats.org/officeDocument/2006/relationships/oleObject" Target="../embeddings/oleObject119.bin"/><Relationship Id="rId10" Type="http://schemas.openxmlformats.org/officeDocument/2006/relationships/image" Target="../media/image45.emf"/><Relationship Id="rId4" Type="http://schemas.openxmlformats.org/officeDocument/2006/relationships/image" Target="../media/image42.emf"/><Relationship Id="rId9" Type="http://schemas.openxmlformats.org/officeDocument/2006/relationships/oleObject" Target="../embeddings/oleObject121.bin"/></Relationships>
</file>

<file path=ppt/slides/_rels/slide27.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oleObject" Target="../embeddings/oleObject128.bin"/><Relationship Id="rId3" Type="http://schemas.openxmlformats.org/officeDocument/2006/relationships/oleObject" Target="../embeddings/oleObject123.bin"/><Relationship Id="rId7" Type="http://schemas.openxmlformats.org/officeDocument/2006/relationships/oleObject" Target="../embeddings/oleObject125.bin"/><Relationship Id="rId12" Type="http://schemas.openxmlformats.org/officeDocument/2006/relationships/image" Target="../media/image83.emf"/><Relationship Id="rId2" Type="http://schemas.openxmlformats.org/officeDocument/2006/relationships/slideLayout" Target="../slideLayouts/slideLayout1.xml"/><Relationship Id="rId1" Type="http://schemas.openxmlformats.org/officeDocument/2006/relationships/vmlDrawing" Target="../drawings/vmlDrawing21.vml"/><Relationship Id="rId6" Type="http://schemas.openxmlformats.org/officeDocument/2006/relationships/image" Target="../media/image43.emf"/><Relationship Id="rId11" Type="http://schemas.openxmlformats.org/officeDocument/2006/relationships/oleObject" Target="../embeddings/oleObject127.bin"/><Relationship Id="rId5" Type="http://schemas.openxmlformats.org/officeDocument/2006/relationships/oleObject" Target="../embeddings/oleObject124.bin"/><Relationship Id="rId10" Type="http://schemas.openxmlformats.org/officeDocument/2006/relationships/image" Target="../media/image82.emf"/><Relationship Id="rId4" Type="http://schemas.openxmlformats.org/officeDocument/2006/relationships/image" Target="../media/image42.emf"/><Relationship Id="rId9" Type="http://schemas.openxmlformats.org/officeDocument/2006/relationships/oleObject" Target="../embeddings/oleObject126.bin"/><Relationship Id="rId14" Type="http://schemas.openxmlformats.org/officeDocument/2006/relationships/image" Target="../media/image84.emf"/></Relationships>
</file>

<file path=ppt/slides/_rels/slide28.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oleObject" Target="../embeddings/oleObject134.bin"/><Relationship Id="rId3" Type="http://schemas.openxmlformats.org/officeDocument/2006/relationships/oleObject" Target="../embeddings/oleObject129.bin"/><Relationship Id="rId7" Type="http://schemas.openxmlformats.org/officeDocument/2006/relationships/oleObject" Target="../embeddings/oleObject131.bin"/><Relationship Id="rId12" Type="http://schemas.openxmlformats.org/officeDocument/2006/relationships/image" Target="../media/image85.emf"/><Relationship Id="rId2" Type="http://schemas.openxmlformats.org/officeDocument/2006/relationships/slideLayout" Target="../slideLayouts/slideLayout1.xml"/><Relationship Id="rId1" Type="http://schemas.openxmlformats.org/officeDocument/2006/relationships/vmlDrawing" Target="../drawings/vmlDrawing22.vml"/><Relationship Id="rId6" Type="http://schemas.openxmlformats.org/officeDocument/2006/relationships/image" Target="../media/image43.emf"/><Relationship Id="rId11" Type="http://schemas.openxmlformats.org/officeDocument/2006/relationships/oleObject" Target="../embeddings/oleObject133.bin"/><Relationship Id="rId5" Type="http://schemas.openxmlformats.org/officeDocument/2006/relationships/oleObject" Target="../embeddings/oleObject130.bin"/><Relationship Id="rId10" Type="http://schemas.openxmlformats.org/officeDocument/2006/relationships/image" Target="../media/image45.emf"/><Relationship Id="rId4" Type="http://schemas.openxmlformats.org/officeDocument/2006/relationships/image" Target="../media/image42.emf"/><Relationship Id="rId9" Type="http://schemas.openxmlformats.org/officeDocument/2006/relationships/oleObject" Target="../embeddings/oleObject132.bin"/><Relationship Id="rId14" Type="http://schemas.openxmlformats.org/officeDocument/2006/relationships/image" Target="../media/image86.emf"/></Relationships>
</file>

<file path=ppt/slides/_rels/slide29.xml.rels><?xml version="1.0" encoding="UTF-8" standalone="yes"?>
<Relationships xmlns="http://schemas.openxmlformats.org/package/2006/relationships"><Relationship Id="rId8" Type="http://schemas.openxmlformats.org/officeDocument/2006/relationships/image" Target="../media/image89.emf"/><Relationship Id="rId13" Type="http://schemas.openxmlformats.org/officeDocument/2006/relationships/oleObject" Target="../embeddings/oleObject140.bin"/><Relationship Id="rId3" Type="http://schemas.openxmlformats.org/officeDocument/2006/relationships/oleObject" Target="../embeddings/oleObject135.bin"/><Relationship Id="rId7" Type="http://schemas.openxmlformats.org/officeDocument/2006/relationships/oleObject" Target="../embeddings/oleObject137.bin"/><Relationship Id="rId12" Type="http://schemas.openxmlformats.org/officeDocument/2006/relationships/image" Target="../media/image91.emf"/><Relationship Id="rId2" Type="http://schemas.openxmlformats.org/officeDocument/2006/relationships/slideLayout" Target="../slideLayouts/slideLayout1.xml"/><Relationship Id="rId16" Type="http://schemas.openxmlformats.org/officeDocument/2006/relationships/image" Target="../media/image93.emf"/><Relationship Id="rId1" Type="http://schemas.openxmlformats.org/officeDocument/2006/relationships/vmlDrawing" Target="../drawings/vmlDrawing23.vml"/><Relationship Id="rId6" Type="http://schemas.openxmlformats.org/officeDocument/2006/relationships/image" Target="../media/image88.emf"/><Relationship Id="rId11" Type="http://schemas.openxmlformats.org/officeDocument/2006/relationships/oleObject" Target="../embeddings/oleObject139.bin"/><Relationship Id="rId5" Type="http://schemas.openxmlformats.org/officeDocument/2006/relationships/oleObject" Target="../embeddings/oleObject136.bin"/><Relationship Id="rId15" Type="http://schemas.openxmlformats.org/officeDocument/2006/relationships/oleObject" Target="../embeddings/oleObject141.bin"/><Relationship Id="rId10" Type="http://schemas.openxmlformats.org/officeDocument/2006/relationships/image" Target="../media/image90.emf"/><Relationship Id="rId4" Type="http://schemas.openxmlformats.org/officeDocument/2006/relationships/image" Target="../media/image87.emf"/><Relationship Id="rId9" Type="http://schemas.openxmlformats.org/officeDocument/2006/relationships/oleObject" Target="../embeddings/oleObject138.bin"/><Relationship Id="rId14" Type="http://schemas.openxmlformats.org/officeDocument/2006/relationships/image" Target="../media/image92.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44.bin"/><Relationship Id="rId13" Type="http://schemas.openxmlformats.org/officeDocument/2006/relationships/image" Target="../media/image98.emf"/><Relationship Id="rId3" Type="http://schemas.openxmlformats.org/officeDocument/2006/relationships/oleObject" Target="../embeddings/oleObject142.bin"/><Relationship Id="rId7" Type="http://schemas.openxmlformats.org/officeDocument/2006/relationships/image" Target="../media/image99.emf"/><Relationship Id="rId12" Type="http://schemas.openxmlformats.org/officeDocument/2006/relationships/oleObject" Target="../embeddings/oleObject146.bin"/><Relationship Id="rId2" Type="http://schemas.openxmlformats.org/officeDocument/2006/relationships/slideLayout" Target="../slideLayouts/slideLayout1.xml"/><Relationship Id="rId1" Type="http://schemas.openxmlformats.org/officeDocument/2006/relationships/vmlDrawing" Target="../drawings/vmlDrawing24.vml"/><Relationship Id="rId6" Type="http://schemas.openxmlformats.org/officeDocument/2006/relationships/image" Target="../media/image95.emf"/><Relationship Id="rId11" Type="http://schemas.openxmlformats.org/officeDocument/2006/relationships/image" Target="../media/image97.emf"/><Relationship Id="rId5" Type="http://schemas.openxmlformats.org/officeDocument/2006/relationships/oleObject" Target="../embeddings/oleObject143.bin"/><Relationship Id="rId10" Type="http://schemas.openxmlformats.org/officeDocument/2006/relationships/oleObject" Target="../embeddings/oleObject145.bin"/><Relationship Id="rId4" Type="http://schemas.openxmlformats.org/officeDocument/2006/relationships/image" Target="../media/image94.emf"/><Relationship Id="rId9" Type="http://schemas.openxmlformats.org/officeDocument/2006/relationships/image" Target="../media/image96.e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49.bin"/><Relationship Id="rId13" Type="http://schemas.openxmlformats.org/officeDocument/2006/relationships/image" Target="../media/image104.emf"/><Relationship Id="rId18" Type="http://schemas.openxmlformats.org/officeDocument/2006/relationships/oleObject" Target="../embeddings/oleObject154.bin"/><Relationship Id="rId3" Type="http://schemas.openxmlformats.org/officeDocument/2006/relationships/image" Target="../media/image99.emf"/><Relationship Id="rId21" Type="http://schemas.openxmlformats.org/officeDocument/2006/relationships/image" Target="../media/image98.emf"/><Relationship Id="rId7" Type="http://schemas.openxmlformats.org/officeDocument/2006/relationships/image" Target="../media/image101.emf"/><Relationship Id="rId12" Type="http://schemas.openxmlformats.org/officeDocument/2006/relationships/oleObject" Target="../embeddings/oleObject151.bin"/><Relationship Id="rId17" Type="http://schemas.openxmlformats.org/officeDocument/2006/relationships/image" Target="../media/image97.emf"/><Relationship Id="rId2" Type="http://schemas.openxmlformats.org/officeDocument/2006/relationships/slideLayout" Target="../slideLayouts/slideLayout1.xml"/><Relationship Id="rId16" Type="http://schemas.openxmlformats.org/officeDocument/2006/relationships/oleObject" Target="../embeddings/oleObject153.bin"/><Relationship Id="rId20" Type="http://schemas.openxmlformats.org/officeDocument/2006/relationships/oleObject" Target="../embeddings/oleObject155.bin"/><Relationship Id="rId1" Type="http://schemas.openxmlformats.org/officeDocument/2006/relationships/vmlDrawing" Target="../drawings/vmlDrawing25.vml"/><Relationship Id="rId6" Type="http://schemas.openxmlformats.org/officeDocument/2006/relationships/oleObject" Target="../embeddings/oleObject148.bin"/><Relationship Id="rId11" Type="http://schemas.openxmlformats.org/officeDocument/2006/relationships/image" Target="../media/image103.emf"/><Relationship Id="rId5" Type="http://schemas.openxmlformats.org/officeDocument/2006/relationships/image" Target="../media/image100.emf"/><Relationship Id="rId15" Type="http://schemas.openxmlformats.org/officeDocument/2006/relationships/image" Target="../media/image105.emf"/><Relationship Id="rId10" Type="http://schemas.openxmlformats.org/officeDocument/2006/relationships/oleObject" Target="../embeddings/oleObject150.bin"/><Relationship Id="rId19" Type="http://schemas.openxmlformats.org/officeDocument/2006/relationships/image" Target="../media/image106.emf"/><Relationship Id="rId4" Type="http://schemas.openxmlformats.org/officeDocument/2006/relationships/oleObject" Target="../embeddings/oleObject147.bin"/><Relationship Id="rId9" Type="http://schemas.openxmlformats.org/officeDocument/2006/relationships/image" Target="../media/image102.emf"/><Relationship Id="rId14" Type="http://schemas.openxmlformats.org/officeDocument/2006/relationships/oleObject" Target="../embeddings/oleObject152.bin"/></Relationships>
</file>

<file path=ppt/slides/_rels/slide32.xml.rels><?xml version="1.0" encoding="UTF-8" standalone="yes"?>
<Relationships xmlns="http://schemas.openxmlformats.org/package/2006/relationships"><Relationship Id="rId13" Type="http://schemas.openxmlformats.org/officeDocument/2006/relationships/oleObject" Target="../embeddings/oleObject161.bin"/><Relationship Id="rId18" Type="http://schemas.openxmlformats.org/officeDocument/2006/relationships/image" Target="../media/image114.emf"/><Relationship Id="rId26" Type="http://schemas.openxmlformats.org/officeDocument/2006/relationships/image" Target="../media/image118.emf"/><Relationship Id="rId21" Type="http://schemas.openxmlformats.org/officeDocument/2006/relationships/oleObject" Target="../embeddings/oleObject165.bin"/><Relationship Id="rId34" Type="http://schemas.openxmlformats.org/officeDocument/2006/relationships/image" Target="../media/image122.emf"/><Relationship Id="rId7" Type="http://schemas.openxmlformats.org/officeDocument/2006/relationships/oleObject" Target="../embeddings/oleObject158.bin"/><Relationship Id="rId12" Type="http://schemas.openxmlformats.org/officeDocument/2006/relationships/image" Target="../media/image111.emf"/><Relationship Id="rId17" Type="http://schemas.openxmlformats.org/officeDocument/2006/relationships/oleObject" Target="../embeddings/oleObject163.bin"/><Relationship Id="rId25" Type="http://schemas.openxmlformats.org/officeDocument/2006/relationships/oleObject" Target="../embeddings/oleObject167.bin"/><Relationship Id="rId33" Type="http://schemas.openxmlformats.org/officeDocument/2006/relationships/oleObject" Target="../embeddings/oleObject171.bin"/><Relationship Id="rId38" Type="http://schemas.openxmlformats.org/officeDocument/2006/relationships/image" Target="../media/image124.emf"/><Relationship Id="rId2" Type="http://schemas.openxmlformats.org/officeDocument/2006/relationships/slideLayout" Target="../slideLayouts/slideLayout1.xml"/><Relationship Id="rId16" Type="http://schemas.openxmlformats.org/officeDocument/2006/relationships/image" Target="../media/image113.emf"/><Relationship Id="rId20" Type="http://schemas.openxmlformats.org/officeDocument/2006/relationships/image" Target="../media/image115.emf"/><Relationship Id="rId29" Type="http://schemas.openxmlformats.org/officeDocument/2006/relationships/oleObject" Target="../embeddings/oleObject169.bin"/><Relationship Id="rId1" Type="http://schemas.openxmlformats.org/officeDocument/2006/relationships/vmlDrawing" Target="../drawings/vmlDrawing26.vml"/><Relationship Id="rId6" Type="http://schemas.openxmlformats.org/officeDocument/2006/relationships/image" Target="../media/image108.emf"/><Relationship Id="rId11" Type="http://schemas.openxmlformats.org/officeDocument/2006/relationships/oleObject" Target="../embeddings/oleObject160.bin"/><Relationship Id="rId24" Type="http://schemas.openxmlformats.org/officeDocument/2006/relationships/image" Target="../media/image117.emf"/><Relationship Id="rId32" Type="http://schemas.openxmlformats.org/officeDocument/2006/relationships/image" Target="../media/image121.emf"/><Relationship Id="rId37" Type="http://schemas.openxmlformats.org/officeDocument/2006/relationships/oleObject" Target="../embeddings/oleObject173.bin"/><Relationship Id="rId5" Type="http://schemas.openxmlformats.org/officeDocument/2006/relationships/oleObject" Target="../embeddings/oleObject157.bin"/><Relationship Id="rId15" Type="http://schemas.openxmlformats.org/officeDocument/2006/relationships/oleObject" Target="../embeddings/oleObject162.bin"/><Relationship Id="rId23" Type="http://schemas.openxmlformats.org/officeDocument/2006/relationships/oleObject" Target="../embeddings/oleObject166.bin"/><Relationship Id="rId28" Type="http://schemas.openxmlformats.org/officeDocument/2006/relationships/image" Target="../media/image119.emf"/><Relationship Id="rId36" Type="http://schemas.openxmlformats.org/officeDocument/2006/relationships/image" Target="../media/image123.emf"/><Relationship Id="rId10" Type="http://schemas.openxmlformats.org/officeDocument/2006/relationships/image" Target="../media/image110.emf"/><Relationship Id="rId19" Type="http://schemas.openxmlformats.org/officeDocument/2006/relationships/oleObject" Target="../embeddings/oleObject164.bin"/><Relationship Id="rId31" Type="http://schemas.openxmlformats.org/officeDocument/2006/relationships/oleObject" Target="../embeddings/oleObject170.bin"/><Relationship Id="rId4" Type="http://schemas.openxmlformats.org/officeDocument/2006/relationships/image" Target="../media/image107.emf"/><Relationship Id="rId9" Type="http://schemas.openxmlformats.org/officeDocument/2006/relationships/oleObject" Target="../embeddings/oleObject159.bin"/><Relationship Id="rId14" Type="http://schemas.openxmlformats.org/officeDocument/2006/relationships/image" Target="../media/image112.emf"/><Relationship Id="rId22" Type="http://schemas.openxmlformats.org/officeDocument/2006/relationships/image" Target="../media/image116.emf"/><Relationship Id="rId27" Type="http://schemas.openxmlformats.org/officeDocument/2006/relationships/oleObject" Target="../embeddings/oleObject168.bin"/><Relationship Id="rId30" Type="http://schemas.openxmlformats.org/officeDocument/2006/relationships/image" Target="../media/image120.emf"/><Relationship Id="rId35" Type="http://schemas.openxmlformats.org/officeDocument/2006/relationships/oleObject" Target="../embeddings/oleObject172.bin"/><Relationship Id="rId8" Type="http://schemas.openxmlformats.org/officeDocument/2006/relationships/image" Target="../media/image109.emf"/><Relationship Id="rId3" Type="http://schemas.openxmlformats.org/officeDocument/2006/relationships/oleObject" Target="../embeddings/oleObject156.bin"/></Relationships>
</file>

<file path=ppt/slides/_rels/slide33.xml.rels><?xml version="1.0" encoding="UTF-8" standalone="yes"?>
<Relationships xmlns="http://schemas.openxmlformats.org/package/2006/relationships"><Relationship Id="rId13" Type="http://schemas.openxmlformats.org/officeDocument/2006/relationships/oleObject" Target="../embeddings/oleObject179.bin"/><Relationship Id="rId18" Type="http://schemas.openxmlformats.org/officeDocument/2006/relationships/image" Target="../media/image112.emf"/><Relationship Id="rId26" Type="http://schemas.openxmlformats.org/officeDocument/2006/relationships/image" Target="../media/image116.emf"/><Relationship Id="rId39" Type="http://schemas.openxmlformats.org/officeDocument/2006/relationships/oleObject" Target="../embeddings/oleObject192.bin"/><Relationship Id="rId21" Type="http://schemas.openxmlformats.org/officeDocument/2006/relationships/oleObject" Target="../embeddings/oleObject183.bin"/><Relationship Id="rId34" Type="http://schemas.openxmlformats.org/officeDocument/2006/relationships/image" Target="../media/image122.emf"/><Relationship Id="rId42" Type="http://schemas.openxmlformats.org/officeDocument/2006/relationships/image" Target="../media/image129.emf"/><Relationship Id="rId7" Type="http://schemas.openxmlformats.org/officeDocument/2006/relationships/oleObject" Target="../embeddings/oleObject176.bin"/><Relationship Id="rId2" Type="http://schemas.openxmlformats.org/officeDocument/2006/relationships/slideLayout" Target="../slideLayouts/slideLayout1.xml"/><Relationship Id="rId16" Type="http://schemas.openxmlformats.org/officeDocument/2006/relationships/image" Target="../media/image111.emf"/><Relationship Id="rId20" Type="http://schemas.openxmlformats.org/officeDocument/2006/relationships/image" Target="../media/image126.emf"/><Relationship Id="rId29" Type="http://schemas.openxmlformats.org/officeDocument/2006/relationships/oleObject" Target="../embeddings/oleObject187.bin"/><Relationship Id="rId41" Type="http://schemas.openxmlformats.org/officeDocument/2006/relationships/oleObject" Target="../embeddings/oleObject193.bin"/><Relationship Id="rId1" Type="http://schemas.openxmlformats.org/officeDocument/2006/relationships/vmlDrawing" Target="../drawings/vmlDrawing27.vml"/><Relationship Id="rId6" Type="http://schemas.openxmlformats.org/officeDocument/2006/relationships/image" Target="../media/image108.emf"/><Relationship Id="rId11" Type="http://schemas.openxmlformats.org/officeDocument/2006/relationships/oleObject" Target="../embeddings/oleObject178.bin"/><Relationship Id="rId24" Type="http://schemas.openxmlformats.org/officeDocument/2006/relationships/image" Target="../media/image115.emf"/><Relationship Id="rId32" Type="http://schemas.openxmlformats.org/officeDocument/2006/relationships/image" Target="../media/image121.emf"/><Relationship Id="rId37" Type="http://schemas.openxmlformats.org/officeDocument/2006/relationships/oleObject" Target="../embeddings/oleObject191.bin"/><Relationship Id="rId40" Type="http://schemas.openxmlformats.org/officeDocument/2006/relationships/image" Target="../media/image128.emf"/><Relationship Id="rId5" Type="http://schemas.openxmlformats.org/officeDocument/2006/relationships/oleObject" Target="../embeddings/oleObject175.bin"/><Relationship Id="rId15" Type="http://schemas.openxmlformats.org/officeDocument/2006/relationships/oleObject" Target="../embeddings/oleObject180.bin"/><Relationship Id="rId23" Type="http://schemas.openxmlformats.org/officeDocument/2006/relationships/oleObject" Target="../embeddings/oleObject184.bin"/><Relationship Id="rId28" Type="http://schemas.openxmlformats.org/officeDocument/2006/relationships/image" Target="../media/image119.emf"/><Relationship Id="rId36" Type="http://schemas.openxmlformats.org/officeDocument/2006/relationships/image" Target="../media/image123.emf"/><Relationship Id="rId10" Type="http://schemas.openxmlformats.org/officeDocument/2006/relationships/image" Target="../media/image117.emf"/><Relationship Id="rId19" Type="http://schemas.openxmlformats.org/officeDocument/2006/relationships/oleObject" Target="../embeddings/oleObject182.bin"/><Relationship Id="rId31" Type="http://schemas.openxmlformats.org/officeDocument/2006/relationships/oleObject" Target="../embeddings/oleObject188.bin"/><Relationship Id="rId4" Type="http://schemas.openxmlformats.org/officeDocument/2006/relationships/image" Target="../media/image125.emf"/><Relationship Id="rId9" Type="http://schemas.openxmlformats.org/officeDocument/2006/relationships/oleObject" Target="../embeddings/oleObject177.bin"/><Relationship Id="rId14" Type="http://schemas.openxmlformats.org/officeDocument/2006/relationships/image" Target="../media/image118.emf"/><Relationship Id="rId22" Type="http://schemas.openxmlformats.org/officeDocument/2006/relationships/image" Target="../media/image114.emf"/><Relationship Id="rId27" Type="http://schemas.openxmlformats.org/officeDocument/2006/relationships/oleObject" Target="../embeddings/oleObject186.bin"/><Relationship Id="rId30" Type="http://schemas.openxmlformats.org/officeDocument/2006/relationships/image" Target="../media/image120.emf"/><Relationship Id="rId35" Type="http://schemas.openxmlformats.org/officeDocument/2006/relationships/oleObject" Target="../embeddings/oleObject190.bin"/><Relationship Id="rId8" Type="http://schemas.openxmlformats.org/officeDocument/2006/relationships/image" Target="../media/image109.emf"/><Relationship Id="rId3" Type="http://schemas.openxmlformats.org/officeDocument/2006/relationships/oleObject" Target="../embeddings/oleObject174.bin"/><Relationship Id="rId12" Type="http://schemas.openxmlformats.org/officeDocument/2006/relationships/image" Target="../media/image110.emf"/><Relationship Id="rId17" Type="http://schemas.openxmlformats.org/officeDocument/2006/relationships/oleObject" Target="../embeddings/oleObject181.bin"/><Relationship Id="rId25" Type="http://schemas.openxmlformats.org/officeDocument/2006/relationships/oleObject" Target="../embeddings/oleObject185.bin"/><Relationship Id="rId33" Type="http://schemas.openxmlformats.org/officeDocument/2006/relationships/oleObject" Target="../embeddings/oleObject189.bin"/><Relationship Id="rId38" Type="http://schemas.openxmlformats.org/officeDocument/2006/relationships/image" Target="../media/image127.emf"/></Relationships>
</file>

<file path=ppt/slides/_rels/slide34.xml.rels><?xml version="1.0" encoding="UTF-8" standalone="yes"?>
<Relationships xmlns="http://schemas.openxmlformats.org/package/2006/relationships"><Relationship Id="rId8" Type="http://schemas.openxmlformats.org/officeDocument/2006/relationships/image" Target="../media/image132.emf"/><Relationship Id="rId3" Type="http://schemas.openxmlformats.org/officeDocument/2006/relationships/oleObject" Target="../embeddings/oleObject194.bin"/><Relationship Id="rId7" Type="http://schemas.openxmlformats.org/officeDocument/2006/relationships/oleObject" Target="../embeddings/oleObject196.bin"/><Relationship Id="rId2" Type="http://schemas.openxmlformats.org/officeDocument/2006/relationships/slideLayout" Target="../slideLayouts/slideLayout1.xml"/><Relationship Id="rId1" Type="http://schemas.openxmlformats.org/officeDocument/2006/relationships/vmlDrawing" Target="../drawings/vmlDrawing28.vml"/><Relationship Id="rId6" Type="http://schemas.openxmlformats.org/officeDocument/2006/relationships/image" Target="../media/image131.emf"/><Relationship Id="rId5" Type="http://schemas.openxmlformats.org/officeDocument/2006/relationships/oleObject" Target="../embeddings/oleObject195.bin"/><Relationship Id="rId4" Type="http://schemas.openxmlformats.org/officeDocument/2006/relationships/image" Target="../media/image130.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97.bin"/><Relationship Id="rId2" Type="http://schemas.openxmlformats.org/officeDocument/2006/relationships/slideLayout" Target="../slideLayouts/slideLayout1.xml"/><Relationship Id="rId1" Type="http://schemas.openxmlformats.org/officeDocument/2006/relationships/vmlDrawing" Target="../drawings/vmlDrawing29.vml"/><Relationship Id="rId6" Type="http://schemas.openxmlformats.org/officeDocument/2006/relationships/image" Target="../media/image134.emf"/><Relationship Id="rId5" Type="http://schemas.openxmlformats.org/officeDocument/2006/relationships/oleObject" Target="../embeddings/oleObject198.bin"/><Relationship Id="rId4" Type="http://schemas.openxmlformats.org/officeDocument/2006/relationships/image" Target="../media/image133.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97.bin"/><Relationship Id="rId2" Type="http://schemas.openxmlformats.org/officeDocument/2006/relationships/slideLayout" Target="../slideLayouts/slideLayout1.xml"/><Relationship Id="rId1" Type="http://schemas.openxmlformats.org/officeDocument/2006/relationships/vmlDrawing" Target="../drawings/vmlDrawing30.vml"/><Relationship Id="rId6" Type="http://schemas.openxmlformats.org/officeDocument/2006/relationships/image" Target="../media/image134.emf"/><Relationship Id="rId5" Type="http://schemas.openxmlformats.org/officeDocument/2006/relationships/oleObject" Target="../embeddings/oleObject198.bin"/><Relationship Id="rId4" Type="http://schemas.openxmlformats.org/officeDocument/2006/relationships/image" Target="../media/image13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135.emf"/><Relationship Id="rId13" Type="http://schemas.openxmlformats.org/officeDocument/2006/relationships/oleObject" Target="../embeddings/oleObject204.bin"/><Relationship Id="rId18" Type="http://schemas.openxmlformats.org/officeDocument/2006/relationships/image" Target="../media/image140.emf"/><Relationship Id="rId3" Type="http://schemas.openxmlformats.org/officeDocument/2006/relationships/oleObject" Target="../embeddings/oleObject199.bin"/><Relationship Id="rId7" Type="http://schemas.openxmlformats.org/officeDocument/2006/relationships/oleObject" Target="../embeddings/oleObject201.bin"/><Relationship Id="rId12" Type="http://schemas.openxmlformats.org/officeDocument/2006/relationships/image" Target="../media/image137.emf"/><Relationship Id="rId17" Type="http://schemas.openxmlformats.org/officeDocument/2006/relationships/oleObject" Target="../embeddings/oleObject206.bin"/><Relationship Id="rId2" Type="http://schemas.openxmlformats.org/officeDocument/2006/relationships/slideLayout" Target="../slideLayouts/slideLayout1.xml"/><Relationship Id="rId16" Type="http://schemas.openxmlformats.org/officeDocument/2006/relationships/image" Target="../media/image139.emf"/><Relationship Id="rId1" Type="http://schemas.openxmlformats.org/officeDocument/2006/relationships/vmlDrawing" Target="../drawings/vmlDrawing31.vml"/><Relationship Id="rId6" Type="http://schemas.openxmlformats.org/officeDocument/2006/relationships/image" Target="../media/image134.emf"/><Relationship Id="rId11" Type="http://schemas.openxmlformats.org/officeDocument/2006/relationships/oleObject" Target="../embeddings/oleObject203.bin"/><Relationship Id="rId5" Type="http://schemas.openxmlformats.org/officeDocument/2006/relationships/oleObject" Target="../embeddings/oleObject200.bin"/><Relationship Id="rId15" Type="http://schemas.openxmlformats.org/officeDocument/2006/relationships/oleObject" Target="../embeddings/oleObject205.bin"/><Relationship Id="rId10" Type="http://schemas.openxmlformats.org/officeDocument/2006/relationships/image" Target="../media/image136.emf"/><Relationship Id="rId4" Type="http://schemas.openxmlformats.org/officeDocument/2006/relationships/image" Target="../media/image133.emf"/><Relationship Id="rId9" Type="http://schemas.openxmlformats.org/officeDocument/2006/relationships/oleObject" Target="../embeddings/oleObject202.bin"/><Relationship Id="rId14" Type="http://schemas.openxmlformats.org/officeDocument/2006/relationships/image" Target="../media/image138.emf"/></Relationships>
</file>

<file path=ppt/slides/_rels/slide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6.e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e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5.emf"/><Relationship Id="rId4" Type="http://schemas.openxmlformats.org/officeDocument/2006/relationships/image" Target="../media/image2.emf"/><Relationship Id="rId9" Type="http://schemas.openxmlformats.org/officeDocument/2006/relationships/oleObject" Target="../embeddings/oleObject5.bin"/></Relationships>
</file>

<file path=ppt/slides/_rels/slide40.xml.rels><?xml version="1.0" encoding="UTF-8" standalone="yes"?>
<Relationships xmlns="http://schemas.openxmlformats.org/package/2006/relationships"><Relationship Id="rId8" Type="http://schemas.openxmlformats.org/officeDocument/2006/relationships/image" Target="../media/image143.emf"/><Relationship Id="rId3" Type="http://schemas.openxmlformats.org/officeDocument/2006/relationships/oleObject" Target="../embeddings/oleObject207.bin"/><Relationship Id="rId7" Type="http://schemas.openxmlformats.org/officeDocument/2006/relationships/oleObject" Target="../embeddings/oleObject209.bin"/><Relationship Id="rId2" Type="http://schemas.openxmlformats.org/officeDocument/2006/relationships/slideLayout" Target="../slideLayouts/slideLayout1.xml"/><Relationship Id="rId1" Type="http://schemas.openxmlformats.org/officeDocument/2006/relationships/vmlDrawing" Target="../drawings/vmlDrawing32.vml"/><Relationship Id="rId6" Type="http://schemas.openxmlformats.org/officeDocument/2006/relationships/image" Target="../media/image142.emf"/><Relationship Id="rId5" Type="http://schemas.openxmlformats.org/officeDocument/2006/relationships/oleObject" Target="../embeddings/oleObject208.bin"/><Relationship Id="rId4" Type="http://schemas.openxmlformats.org/officeDocument/2006/relationships/image" Target="../media/image141.emf"/></Relationships>
</file>

<file path=ppt/slides/_rels/slide41.xml.rels><?xml version="1.0" encoding="UTF-8" standalone="yes"?>
<Relationships xmlns="http://schemas.openxmlformats.org/package/2006/relationships"><Relationship Id="rId8" Type="http://schemas.openxmlformats.org/officeDocument/2006/relationships/image" Target="../media/image146.emf"/><Relationship Id="rId3" Type="http://schemas.openxmlformats.org/officeDocument/2006/relationships/oleObject" Target="../embeddings/oleObject210.bin"/><Relationship Id="rId7" Type="http://schemas.openxmlformats.org/officeDocument/2006/relationships/oleObject" Target="../embeddings/oleObject212.bin"/><Relationship Id="rId12" Type="http://schemas.openxmlformats.org/officeDocument/2006/relationships/image" Target="../media/image148.emf"/><Relationship Id="rId2" Type="http://schemas.openxmlformats.org/officeDocument/2006/relationships/slideLayout" Target="../slideLayouts/slideLayout1.xml"/><Relationship Id="rId1" Type="http://schemas.openxmlformats.org/officeDocument/2006/relationships/vmlDrawing" Target="../drawings/vmlDrawing33.vml"/><Relationship Id="rId6" Type="http://schemas.openxmlformats.org/officeDocument/2006/relationships/image" Target="../media/image145.emf"/><Relationship Id="rId11" Type="http://schemas.openxmlformats.org/officeDocument/2006/relationships/oleObject" Target="../embeddings/oleObject214.bin"/><Relationship Id="rId5" Type="http://schemas.openxmlformats.org/officeDocument/2006/relationships/oleObject" Target="../embeddings/oleObject211.bin"/><Relationship Id="rId10" Type="http://schemas.openxmlformats.org/officeDocument/2006/relationships/image" Target="../media/image147.emf"/><Relationship Id="rId4" Type="http://schemas.openxmlformats.org/officeDocument/2006/relationships/image" Target="../media/image144.emf"/><Relationship Id="rId9" Type="http://schemas.openxmlformats.org/officeDocument/2006/relationships/oleObject" Target="../embeddings/oleObject213.bin"/></Relationships>
</file>

<file path=ppt/slides/_rels/slide42.xml.rels><?xml version="1.0" encoding="UTF-8" standalone="yes"?>
<Relationships xmlns="http://schemas.openxmlformats.org/package/2006/relationships"><Relationship Id="rId8" Type="http://schemas.openxmlformats.org/officeDocument/2006/relationships/image" Target="../media/image151.emf"/><Relationship Id="rId13" Type="http://schemas.openxmlformats.org/officeDocument/2006/relationships/image" Target="../media/image153.emf"/><Relationship Id="rId3" Type="http://schemas.openxmlformats.org/officeDocument/2006/relationships/oleObject" Target="../embeddings/oleObject215.bin"/><Relationship Id="rId7" Type="http://schemas.openxmlformats.org/officeDocument/2006/relationships/oleObject" Target="../embeddings/oleObject217.bin"/><Relationship Id="rId12" Type="http://schemas.openxmlformats.org/officeDocument/2006/relationships/oleObject" Target="../embeddings/oleObject220.bin"/><Relationship Id="rId2" Type="http://schemas.openxmlformats.org/officeDocument/2006/relationships/slideLayout" Target="../slideLayouts/slideLayout1.xml"/><Relationship Id="rId1" Type="http://schemas.openxmlformats.org/officeDocument/2006/relationships/vmlDrawing" Target="../drawings/vmlDrawing34.vml"/><Relationship Id="rId6" Type="http://schemas.openxmlformats.org/officeDocument/2006/relationships/image" Target="../media/image150.emf"/><Relationship Id="rId11" Type="http://schemas.openxmlformats.org/officeDocument/2006/relationships/image" Target="../media/image152.emf"/><Relationship Id="rId5" Type="http://schemas.openxmlformats.org/officeDocument/2006/relationships/oleObject" Target="../embeddings/oleObject216.bin"/><Relationship Id="rId15" Type="http://schemas.openxmlformats.org/officeDocument/2006/relationships/image" Target="../media/image154.emf"/><Relationship Id="rId10" Type="http://schemas.openxmlformats.org/officeDocument/2006/relationships/oleObject" Target="../embeddings/oleObject219.bin"/><Relationship Id="rId4" Type="http://schemas.openxmlformats.org/officeDocument/2006/relationships/image" Target="../media/image149.emf"/><Relationship Id="rId9" Type="http://schemas.openxmlformats.org/officeDocument/2006/relationships/oleObject" Target="../embeddings/oleObject218.bin"/><Relationship Id="rId14" Type="http://schemas.openxmlformats.org/officeDocument/2006/relationships/oleObject" Target="../embeddings/oleObject221.bin"/></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224.bin"/><Relationship Id="rId13" Type="http://schemas.openxmlformats.org/officeDocument/2006/relationships/image" Target="../media/image159.emf"/><Relationship Id="rId18" Type="http://schemas.openxmlformats.org/officeDocument/2006/relationships/oleObject" Target="../embeddings/oleObject229.bin"/><Relationship Id="rId3" Type="http://schemas.openxmlformats.org/officeDocument/2006/relationships/notesSlide" Target="../notesSlides/notesSlide1.xml"/><Relationship Id="rId21" Type="http://schemas.openxmlformats.org/officeDocument/2006/relationships/image" Target="../media/image163.emf"/><Relationship Id="rId7" Type="http://schemas.openxmlformats.org/officeDocument/2006/relationships/image" Target="../media/image156.emf"/><Relationship Id="rId12" Type="http://schemas.openxmlformats.org/officeDocument/2006/relationships/oleObject" Target="../embeddings/oleObject226.bin"/><Relationship Id="rId17" Type="http://schemas.openxmlformats.org/officeDocument/2006/relationships/image" Target="../media/image161.emf"/><Relationship Id="rId2" Type="http://schemas.openxmlformats.org/officeDocument/2006/relationships/slideLayout" Target="../slideLayouts/slideLayout1.xml"/><Relationship Id="rId16" Type="http://schemas.openxmlformats.org/officeDocument/2006/relationships/oleObject" Target="../embeddings/oleObject228.bin"/><Relationship Id="rId20" Type="http://schemas.openxmlformats.org/officeDocument/2006/relationships/oleObject" Target="../embeddings/oleObject230.bin"/><Relationship Id="rId1" Type="http://schemas.openxmlformats.org/officeDocument/2006/relationships/vmlDrawing" Target="../drawings/vmlDrawing35.vml"/><Relationship Id="rId6" Type="http://schemas.openxmlformats.org/officeDocument/2006/relationships/oleObject" Target="../embeddings/oleObject223.bin"/><Relationship Id="rId11" Type="http://schemas.openxmlformats.org/officeDocument/2006/relationships/image" Target="../media/image158.emf"/><Relationship Id="rId5" Type="http://schemas.openxmlformats.org/officeDocument/2006/relationships/image" Target="../media/image155.emf"/><Relationship Id="rId15" Type="http://schemas.openxmlformats.org/officeDocument/2006/relationships/image" Target="../media/image160.emf"/><Relationship Id="rId10" Type="http://schemas.openxmlformats.org/officeDocument/2006/relationships/oleObject" Target="../embeddings/oleObject225.bin"/><Relationship Id="rId19" Type="http://schemas.openxmlformats.org/officeDocument/2006/relationships/image" Target="../media/image162.emf"/><Relationship Id="rId4" Type="http://schemas.openxmlformats.org/officeDocument/2006/relationships/oleObject" Target="../embeddings/oleObject222.bin"/><Relationship Id="rId9" Type="http://schemas.openxmlformats.org/officeDocument/2006/relationships/image" Target="../media/image157.emf"/><Relationship Id="rId14" Type="http://schemas.openxmlformats.org/officeDocument/2006/relationships/oleObject" Target="../embeddings/oleObject227.bin"/></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233.bin"/><Relationship Id="rId13" Type="http://schemas.openxmlformats.org/officeDocument/2006/relationships/image" Target="../media/image159.emf"/><Relationship Id="rId18" Type="http://schemas.openxmlformats.org/officeDocument/2006/relationships/oleObject" Target="../embeddings/oleObject238.bin"/><Relationship Id="rId3" Type="http://schemas.openxmlformats.org/officeDocument/2006/relationships/notesSlide" Target="../notesSlides/notesSlide2.xml"/><Relationship Id="rId21" Type="http://schemas.openxmlformats.org/officeDocument/2006/relationships/image" Target="../media/image166.emf"/><Relationship Id="rId7" Type="http://schemas.openxmlformats.org/officeDocument/2006/relationships/image" Target="../media/image156.emf"/><Relationship Id="rId12" Type="http://schemas.openxmlformats.org/officeDocument/2006/relationships/oleObject" Target="../embeddings/oleObject235.bin"/><Relationship Id="rId17" Type="http://schemas.openxmlformats.org/officeDocument/2006/relationships/image" Target="../media/image161.emf"/><Relationship Id="rId2" Type="http://schemas.openxmlformats.org/officeDocument/2006/relationships/slideLayout" Target="../slideLayouts/slideLayout1.xml"/><Relationship Id="rId16" Type="http://schemas.openxmlformats.org/officeDocument/2006/relationships/oleObject" Target="../embeddings/oleObject237.bin"/><Relationship Id="rId20" Type="http://schemas.openxmlformats.org/officeDocument/2006/relationships/oleObject" Target="../embeddings/oleObject239.bin"/><Relationship Id="rId1" Type="http://schemas.openxmlformats.org/officeDocument/2006/relationships/vmlDrawing" Target="../drawings/vmlDrawing36.vml"/><Relationship Id="rId6" Type="http://schemas.openxmlformats.org/officeDocument/2006/relationships/oleObject" Target="../embeddings/oleObject232.bin"/><Relationship Id="rId11" Type="http://schemas.openxmlformats.org/officeDocument/2006/relationships/image" Target="../media/image158.emf"/><Relationship Id="rId5" Type="http://schemas.openxmlformats.org/officeDocument/2006/relationships/image" Target="../media/image155.emf"/><Relationship Id="rId15" Type="http://schemas.openxmlformats.org/officeDocument/2006/relationships/image" Target="../media/image160.emf"/><Relationship Id="rId23" Type="http://schemas.openxmlformats.org/officeDocument/2006/relationships/image" Target="../media/image167.emf"/><Relationship Id="rId10" Type="http://schemas.openxmlformats.org/officeDocument/2006/relationships/oleObject" Target="../embeddings/oleObject234.bin"/><Relationship Id="rId19" Type="http://schemas.openxmlformats.org/officeDocument/2006/relationships/image" Target="../media/image165.emf"/><Relationship Id="rId4" Type="http://schemas.openxmlformats.org/officeDocument/2006/relationships/oleObject" Target="../embeddings/oleObject231.bin"/><Relationship Id="rId9" Type="http://schemas.openxmlformats.org/officeDocument/2006/relationships/image" Target="../media/image164.emf"/><Relationship Id="rId14" Type="http://schemas.openxmlformats.org/officeDocument/2006/relationships/oleObject" Target="../embeddings/oleObject236.bin"/><Relationship Id="rId22" Type="http://schemas.openxmlformats.org/officeDocument/2006/relationships/oleObject" Target="../embeddings/oleObject240.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170.emf"/><Relationship Id="rId3" Type="http://schemas.openxmlformats.org/officeDocument/2006/relationships/oleObject" Target="../embeddings/oleObject241.bin"/><Relationship Id="rId7" Type="http://schemas.openxmlformats.org/officeDocument/2006/relationships/oleObject" Target="../embeddings/oleObject243.bin"/><Relationship Id="rId12" Type="http://schemas.openxmlformats.org/officeDocument/2006/relationships/oleObject" Target="../embeddings/oleObject246.bin"/><Relationship Id="rId2" Type="http://schemas.openxmlformats.org/officeDocument/2006/relationships/slideLayout" Target="../slideLayouts/slideLayout1.xml"/><Relationship Id="rId1" Type="http://schemas.openxmlformats.org/officeDocument/2006/relationships/vmlDrawing" Target="../drawings/vmlDrawing37.vml"/><Relationship Id="rId6" Type="http://schemas.openxmlformats.org/officeDocument/2006/relationships/image" Target="../media/image169.emf"/><Relationship Id="rId11" Type="http://schemas.openxmlformats.org/officeDocument/2006/relationships/oleObject" Target="../embeddings/oleObject245.bin"/><Relationship Id="rId5" Type="http://schemas.openxmlformats.org/officeDocument/2006/relationships/oleObject" Target="../embeddings/oleObject242.bin"/><Relationship Id="rId10" Type="http://schemas.openxmlformats.org/officeDocument/2006/relationships/image" Target="../media/image171.emf"/><Relationship Id="rId4" Type="http://schemas.openxmlformats.org/officeDocument/2006/relationships/image" Target="../media/image168.emf"/><Relationship Id="rId9" Type="http://schemas.openxmlformats.org/officeDocument/2006/relationships/oleObject" Target="../embeddings/oleObject244.bin"/></Relationships>
</file>

<file path=ppt/slides/_rels/slide47.xml.rels><?xml version="1.0" encoding="UTF-8" standalone="yes"?>
<Relationships xmlns="http://schemas.openxmlformats.org/package/2006/relationships"><Relationship Id="rId13" Type="http://schemas.openxmlformats.org/officeDocument/2006/relationships/oleObject" Target="../embeddings/oleObject253.bin"/><Relationship Id="rId18" Type="http://schemas.openxmlformats.org/officeDocument/2006/relationships/image" Target="../media/image175.emf"/><Relationship Id="rId26" Type="http://schemas.openxmlformats.org/officeDocument/2006/relationships/oleObject" Target="../embeddings/oleObject260.bin"/><Relationship Id="rId21" Type="http://schemas.openxmlformats.org/officeDocument/2006/relationships/oleObject" Target="../embeddings/oleObject257.bin"/><Relationship Id="rId34" Type="http://schemas.openxmlformats.org/officeDocument/2006/relationships/image" Target="../media/image182.emf"/><Relationship Id="rId7" Type="http://schemas.openxmlformats.org/officeDocument/2006/relationships/oleObject" Target="../embeddings/oleObject249.bin"/><Relationship Id="rId12" Type="http://schemas.openxmlformats.org/officeDocument/2006/relationships/oleObject" Target="../embeddings/oleObject252.bin"/><Relationship Id="rId17" Type="http://schemas.openxmlformats.org/officeDocument/2006/relationships/oleObject" Target="../embeddings/oleObject255.bin"/><Relationship Id="rId25" Type="http://schemas.openxmlformats.org/officeDocument/2006/relationships/oleObject" Target="../embeddings/oleObject259.bin"/><Relationship Id="rId33" Type="http://schemas.openxmlformats.org/officeDocument/2006/relationships/oleObject" Target="../embeddings/oleObject264.bin"/><Relationship Id="rId38" Type="http://schemas.openxmlformats.org/officeDocument/2006/relationships/image" Target="../media/image184.emf"/><Relationship Id="rId2" Type="http://schemas.openxmlformats.org/officeDocument/2006/relationships/slideLayout" Target="../slideLayouts/slideLayout1.xml"/><Relationship Id="rId16" Type="http://schemas.openxmlformats.org/officeDocument/2006/relationships/image" Target="../media/image174.emf"/><Relationship Id="rId20" Type="http://schemas.openxmlformats.org/officeDocument/2006/relationships/image" Target="../media/image176.emf"/><Relationship Id="rId29" Type="http://schemas.openxmlformats.org/officeDocument/2006/relationships/oleObject" Target="../embeddings/oleObject262.bin"/><Relationship Id="rId1" Type="http://schemas.openxmlformats.org/officeDocument/2006/relationships/vmlDrawing" Target="../drawings/vmlDrawing38.vml"/><Relationship Id="rId6" Type="http://schemas.openxmlformats.org/officeDocument/2006/relationships/image" Target="../media/image169.emf"/><Relationship Id="rId11" Type="http://schemas.openxmlformats.org/officeDocument/2006/relationships/oleObject" Target="../embeddings/oleObject251.bin"/><Relationship Id="rId24" Type="http://schemas.openxmlformats.org/officeDocument/2006/relationships/image" Target="../media/image178.emf"/><Relationship Id="rId32" Type="http://schemas.openxmlformats.org/officeDocument/2006/relationships/image" Target="../media/image181.emf"/><Relationship Id="rId37" Type="http://schemas.openxmlformats.org/officeDocument/2006/relationships/oleObject" Target="../embeddings/oleObject266.bin"/><Relationship Id="rId5" Type="http://schemas.openxmlformats.org/officeDocument/2006/relationships/oleObject" Target="../embeddings/oleObject248.bin"/><Relationship Id="rId15" Type="http://schemas.openxmlformats.org/officeDocument/2006/relationships/oleObject" Target="../embeddings/oleObject254.bin"/><Relationship Id="rId23" Type="http://schemas.openxmlformats.org/officeDocument/2006/relationships/oleObject" Target="../embeddings/oleObject258.bin"/><Relationship Id="rId28" Type="http://schemas.openxmlformats.org/officeDocument/2006/relationships/image" Target="../media/image179.emf"/><Relationship Id="rId36" Type="http://schemas.openxmlformats.org/officeDocument/2006/relationships/image" Target="../media/image183.emf"/><Relationship Id="rId10" Type="http://schemas.openxmlformats.org/officeDocument/2006/relationships/image" Target="../media/image171.emf"/><Relationship Id="rId19" Type="http://schemas.openxmlformats.org/officeDocument/2006/relationships/oleObject" Target="../embeddings/oleObject256.bin"/><Relationship Id="rId31" Type="http://schemas.openxmlformats.org/officeDocument/2006/relationships/oleObject" Target="../embeddings/oleObject263.bin"/><Relationship Id="rId4" Type="http://schemas.openxmlformats.org/officeDocument/2006/relationships/image" Target="../media/image168.emf"/><Relationship Id="rId9" Type="http://schemas.openxmlformats.org/officeDocument/2006/relationships/oleObject" Target="../embeddings/oleObject250.bin"/><Relationship Id="rId14" Type="http://schemas.openxmlformats.org/officeDocument/2006/relationships/image" Target="../media/image173.emf"/><Relationship Id="rId22" Type="http://schemas.openxmlformats.org/officeDocument/2006/relationships/image" Target="../media/image177.emf"/><Relationship Id="rId27" Type="http://schemas.openxmlformats.org/officeDocument/2006/relationships/oleObject" Target="../embeddings/oleObject261.bin"/><Relationship Id="rId30" Type="http://schemas.openxmlformats.org/officeDocument/2006/relationships/image" Target="../media/image180.emf"/><Relationship Id="rId35" Type="http://schemas.openxmlformats.org/officeDocument/2006/relationships/oleObject" Target="../embeddings/oleObject265.bin"/><Relationship Id="rId8" Type="http://schemas.openxmlformats.org/officeDocument/2006/relationships/image" Target="../media/image172.emf"/><Relationship Id="rId3" Type="http://schemas.openxmlformats.org/officeDocument/2006/relationships/oleObject" Target="../embeddings/oleObject247.bin"/></Relationships>
</file>

<file path=ppt/slides/_rels/slide48.xml.rels><?xml version="1.0" encoding="UTF-8" standalone="yes"?>
<Relationships xmlns="http://schemas.openxmlformats.org/package/2006/relationships"><Relationship Id="rId8" Type="http://schemas.openxmlformats.org/officeDocument/2006/relationships/image" Target="../media/image187.emf"/><Relationship Id="rId13" Type="http://schemas.openxmlformats.org/officeDocument/2006/relationships/oleObject" Target="../embeddings/oleObject272.bin"/><Relationship Id="rId18" Type="http://schemas.openxmlformats.org/officeDocument/2006/relationships/image" Target="../media/image192.emf"/><Relationship Id="rId26" Type="http://schemas.openxmlformats.org/officeDocument/2006/relationships/image" Target="../media/image196.emf"/><Relationship Id="rId3" Type="http://schemas.openxmlformats.org/officeDocument/2006/relationships/oleObject" Target="../embeddings/oleObject267.bin"/><Relationship Id="rId21" Type="http://schemas.openxmlformats.org/officeDocument/2006/relationships/oleObject" Target="../embeddings/oleObject276.bin"/><Relationship Id="rId7" Type="http://schemas.openxmlformats.org/officeDocument/2006/relationships/oleObject" Target="../embeddings/oleObject269.bin"/><Relationship Id="rId12" Type="http://schemas.openxmlformats.org/officeDocument/2006/relationships/image" Target="../media/image189.emf"/><Relationship Id="rId17" Type="http://schemas.openxmlformats.org/officeDocument/2006/relationships/oleObject" Target="../embeddings/oleObject274.bin"/><Relationship Id="rId25" Type="http://schemas.openxmlformats.org/officeDocument/2006/relationships/oleObject" Target="../embeddings/oleObject278.bin"/><Relationship Id="rId2" Type="http://schemas.openxmlformats.org/officeDocument/2006/relationships/slideLayout" Target="../slideLayouts/slideLayout1.xml"/><Relationship Id="rId16" Type="http://schemas.openxmlformats.org/officeDocument/2006/relationships/image" Target="../media/image191.emf"/><Relationship Id="rId20" Type="http://schemas.openxmlformats.org/officeDocument/2006/relationships/image" Target="../media/image193.emf"/><Relationship Id="rId1" Type="http://schemas.openxmlformats.org/officeDocument/2006/relationships/vmlDrawing" Target="../drawings/vmlDrawing39.vml"/><Relationship Id="rId6" Type="http://schemas.openxmlformats.org/officeDocument/2006/relationships/image" Target="../media/image186.emf"/><Relationship Id="rId11" Type="http://schemas.openxmlformats.org/officeDocument/2006/relationships/oleObject" Target="../embeddings/oleObject271.bin"/><Relationship Id="rId24" Type="http://schemas.openxmlformats.org/officeDocument/2006/relationships/image" Target="../media/image195.emf"/><Relationship Id="rId5" Type="http://schemas.openxmlformats.org/officeDocument/2006/relationships/oleObject" Target="../embeddings/oleObject268.bin"/><Relationship Id="rId15" Type="http://schemas.openxmlformats.org/officeDocument/2006/relationships/oleObject" Target="../embeddings/oleObject273.bin"/><Relationship Id="rId23" Type="http://schemas.openxmlformats.org/officeDocument/2006/relationships/oleObject" Target="../embeddings/oleObject277.bin"/><Relationship Id="rId28" Type="http://schemas.openxmlformats.org/officeDocument/2006/relationships/image" Target="../media/image197.emf"/><Relationship Id="rId10" Type="http://schemas.openxmlformats.org/officeDocument/2006/relationships/image" Target="../media/image188.emf"/><Relationship Id="rId19" Type="http://schemas.openxmlformats.org/officeDocument/2006/relationships/oleObject" Target="../embeddings/oleObject275.bin"/><Relationship Id="rId4" Type="http://schemas.openxmlformats.org/officeDocument/2006/relationships/image" Target="../media/image185.emf"/><Relationship Id="rId9" Type="http://schemas.openxmlformats.org/officeDocument/2006/relationships/oleObject" Target="../embeddings/oleObject270.bin"/><Relationship Id="rId14" Type="http://schemas.openxmlformats.org/officeDocument/2006/relationships/image" Target="../media/image190.emf"/><Relationship Id="rId22" Type="http://schemas.openxmlformats.org/officeDocument/2006/relationships/image" Target="../media/image194.emf"/><Relationship Id="rId27" Type="http://schemas.openxmlformats.org/officeDocument/2006/relationships/oleObject" Target="../embeddings/oleObject279.bin"/></Relationships>
</file>

<file path=ppt/slides/_rels/slide49.xml.rels><?xml version="1.0" encoding="UTF-8" standalone="yes"?>
<Relationships xmlns="http://schemas.openxmlformats.org/package/2006/relationships"><Relationship Id="rId8" Type="http://schemas.openxmlformats.org/officeDocument/2006/relationships/image" Target="../media/image199.emf"/><Relationship Id="rId13" Type="http://schemas.openxmlformats.org/officeDocument/2006/relationships/oleObject" Target="../embeddings/oleObject284.bin"/><Relationship Id="rId18" Type="http://schemas.openxmlformats.org/officeDocument/2006/relationships/image" Target="../media/image204.emf"/><Relationship Id="rId3" Type="http://schemas.openxmlformats.org/officeDocument/2006/relationships/notesSlide" Target="../notesSlides/notesSlide3.xml"/><Relationship Id="rId7" Type="http://schemas.openxmlformats.org/officeDocument/2006/relationships/oleObject" Target="../embeddings/oleObject281.bin"/><Relationship Id="rId12" Type="http://schemas.openxmlformats.org/officeDocument/2006/relationships/image" Target="../media/image201.emf"/><Relationship Id="rId17" Type="http://schemas.openxmlformats.org/officeDocument/2006/relationships/oleObject" Target="../embeddings/oleObject286.bin"/><Relationship Id="rId2" Type="http://schemas.openxmlformats.org/officeDocument/2006/relationships/slideLayout" Target="../slideLayouts/slideLayout2.xml"/><Relationship Id="rId16" Type="http://schemas.openxmlformats.org/officeDocument/2006/relationships/image" Target="../media/image203.emf"/><Relationship Id="rId1" Type="http://schemas.openxmlformats.org/officeDocument/2006/relationships/vmlDrawing" Target="../drawings/vmlDrawing40.vml"/><Relationship Id="rId6" Type="http://schemas.openxmlformats.org/officeDocument/2006/relationships/image" Target="../media/image198.emf"/><Relationship Id="rId11" Type="http://schemas.openxmlformats.org/officeDocument/2006/relationships/oleObject" Target="../embeddings/oleObject283.bin"/><Relationship Id="rId5" Type="http://schemas.openxmlformats.org/officeDocument/2006/relationships/oleObject" Target="../embeddings/oleObject280.bin"/><Relationship Id="rId15" Type="http://schemas.openxmlformats.org/officeDocument/2006/relationships/oleObject" Target="../embeddings/oleObject285.bin"/><Relationship Id="rId10" Type="http://schemas.openxmlformats.org/officeDocument/2006/relationships/image" Target="../media/image200.emf"/><Relationship Id="rId4" Type="http://schemas.openxmlformats.org/officeDocument/2006/relationships/image" Target="../media/image205.jpeg"/><Relationship Id="rId9" Type="http://schemas.openxmlformats.org/officeDocument/2006/relationships/oleObject" Target="../embeddings/oleObject282.bin"/><Relationship Id="rId14" Type="http://schemas.openxmlformats.org/officeDocument/2006/relationships/image" Target="../media/image202.emf"/></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11.e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8.emf"/><Relationship Id="rId11" Type="http://schemas.openxmlformats.org/officeDocument/2006/relationships/oleObject" Target="../embeddings/oleObject11.bin"/><Relationship Id="rId5" Type="http://schemas.openxmlformats.org/officeDocument/2006/relationships/oleObject" Target="../embeddings/oleObject8.bin"/><Relationship Id="rId10" Type="http://schemas.openxmlformats.org/officeDocument/2006/relationships/image" Target="../media/image10.emf"/><Relationship Id="rId4" Type="http://schemas.openxmlformats.org/officeDocument/2006/relationships/image" Target="../media/image7.emf"/><Relationship Id="rId9" Type="http://schemas.openxmlformats.org/officeDocument/2006/relationships/oleObject" Target="../embeddings/oleObject10.bin"/></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289.bin"/><Relationship Id="rId3" Type="http://schemas.openxmlformats.org/officeDocument/2006/relationships/notesSlide" Target="../notesSlides/notesSlide4.xml"/><Relationship Id="rId7" Type="http://schemas.openxmlformats.org/officeDocument/2006/relationships/image" Target="../media/image207.emf"/><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openxmlformats.org/officeDocument/2006/relationships/oleObject" Target="../embeddings/oleObject288.bin"/><Relationship Id="rId11" Type="http://schemas.openxmlformats.org/officeDocument/2006/relationships/image" Target="../media/image209.emf"/><Relationship Id="rId5" Type="http://schemas.openxmlformats.org/officeDocument/2006/relationships/image" Target="../media/image206.emf"/><Relationship Id="rId10" Type="http://schemas.openxmlformats.org/officeDocument/2006/relationships/oleObject" Target="../embeddings/oleObject290.bin"/><Relationship Id="rId4" Type="http://schemas.openxmlformats.org/officeDocument/2006/relationships/oleObject" Target="../embeddings/oleObject287.bin"/><Relationship Id="rId9" Type="http://schemas.openxmlformats.org/officeDocument/2006/relationships/image" Target="../media/image208.emf"/></Relationships>
</file>

<file path=ppt/slides/_rels/slide51.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image" Target="../media/image210.png"/><Relationship Id="rId1" Type="http://schemas.openxmlformats.org/officeDocument/2006/relationships/slideLayout" Target="../slideLayouts/slideLayout1.xml"/><Relationship Id="rId4" Type="http://schemas.openxmlformats.org/officeDocument/2006/relationships/hyperlink" Target="https://www.youtube.com/watch?v=RaGUW1d0w8g"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214.emf"/><Relationship Id="rId13" Type="http://schemas.openxmlformats.org/officeDocument/2006/relationships/oleObject" Target="../embeddings/oleObject296.bin"/><Relationship Id="rId18" Type="http://schemas.openxmlformats.org/officeDocument/2006/relationships/image" Target="../media/image219.emf"/><Relationship Id="rId3" Type="http://schemas.openxmlformats.org/officeDocument/2006/relationships/oleObject" Target="../embeddings/oleObject291.bin"/><Relationship Id="rId7" Type="http://schemas.openxmlformats.org/officeDocument/2006/relationships/oleObject" Target="../embeddings/oleObject293.bin"/><Relationship Id="rId12" Type="http://schemas.openxmlformats.org/officeDocument/2006/relationships/image" Target="../media/image216.emf"/><Relationship Id="rId17" Type="http://schemas.openxmlformats.org/officeDocument/2006/relationships/oleObject" Target="../embeddings/oleObject298.bin"/><Relationship Id="rId2" Type="http://schemas.openxmlformats.org/officeDocument/2006/relationships/slideLayout" Target="../slideLayouts/slideLayout1.xml"/><Relationship Id="rId16" Type="http://schemas.openxmlformats.org/officeDocument/2006/relationships/image" Target="../media/image218.emf"/><Relationship Id="rId20" Type="http://schemas.openxmlformats.org/officeDocument/2006/relationships/image" Target="../media/image220.emf"/><Relationship Id="rId1" Type="http://schemas.openxmlformats.org/officeDocument/2006/relationships/vmlDrawing" Target="../drawings/vmlDrawing42.vml"/><Relationship Id="rId6" Type="http://schemas.openxmlformats.org/officeDocument/2006/relationships/image" Target="../media/image213.emf"/><Relationship Id="rId11" Type="http://schemas.openxmlformats.org/officeDocument/2006/relationships/oleObject" Target="../embeddings/oleObject295.bin"/><Relationship Id="rId5" Type="http://schemas.openxmlformats.org/officeDocument/2006/relationships/oleObject" Target="../embeddings/oleObject292.bin"/><Relationship Id="rId15" Type="http://schemas.openxmlformats.org/officeDocument/2006/relationships/oleObject" Target="../embeddings/oleObject297.bin"/><Relationship Id="rId10" Type="http://schemas.openxmlformats.org/officeDocument/2006/relationships/image" Target="../media/image215.emf"/><Relationship Id="rId19" Type="http://schemas.openxmlformats.org/officeDocument/2006/relationships/oleObject" Target="../embeddings/oleObject299.bin"/><Relationship Id="rId4" Type="http://schemas.openxmlformats.org/officeDocument/2006/relationships/image" Target="../media/image212.emf"/><Relationship Id="rId9" Type="http://schemas.openxmlformats.org/officeDocument/2006/relationships/oleObject" Target="../embeddings/oleObject294.bin"/><Relationship Id="rId14" Type="http://schemas.openxmlformats.org/officeDocument/2006/relationships/image" Target="../media/image217.emf"/></Relationships>
</file>

<file path=ppt/slides/_rels/slide53.xml.rels><?xml version="1.0" encoding="UTF-8" standalone="yes"?>
<Relationships xmlns="http://schemas.openxmlformats.org/package/2006/relationships"><Relationship Id="rId8" Type="http://schemas.openxmlformats.org/officeDocument/2006/relationships/image" Target="../media/image222.emf"/><Relationship Id="rId13" Type="http://schemas.openxmlformats.org/officeDocument/2006/relationships/oleObject" Target="../embeddings/oleObject304.bin"/><Relationship Id="rId18" Type="http://schemas.openxmlformats.org/officeDocument/2006/relationships/image" Target="../media/image227.emf"/><Relationship Id="rId3" Type="http://schemas.openxmlformats.org/officeDocument/2006/relationships/notesSlide" Target="../notesSlides/notesSlide5.xml"/><Relationship Id="rId7" Type="http://schemas.openxmlformats.org/officeDocument/2006/relationships/oleObject" Target="../embeddings/oleObject301.bin"/><Relationship Id="rId12" Type="http://schemas.openxmlformats.org/officeDocument/2006/relationships/image" Target="../media/image224.emf"/><Relationship Id="rId17" Type="http://schemas.openxmlformats.org/officeDocument/2006/relationships/oleObject" Target="../embeddings/oleObject306.bin"/><Relationship Id="rId2" Type="http://schemas.openxmlformats.org/officeDocument/2006/relationships/slideLayout" Target="../slideLayouts/slideLayout1.xml"/><Relationship Id="rId16" Type="http://schemas.openxmlformats.org/officeDocument/2006/relationships/image" Target="../media/image226.emf"/><Relationship Id="rId20" Type="http://schemas.openxmlformats.org/officeDocument/2006/relationships/image" Target="../media/image228.emf"/><Relationship Id="rId1" Type="http://schemas.openxmlformats.org/officeDocument/2006/relationships/vmlDrawing" Target="../drawings/vmlDrawing43.vml"/><Relationship Id="rId6" Type="http://schemas.openxmlformats.org/officeDocument/2006/relationships/image" Target="../media/image221.emf"/><Relationship Id="rId11" Type="http://schemas.openxmlformats.org/officeDocument/2006/relationships/oleObject" Target="../embeddings/oleObject303.bin"/><Relationship Id="rId5" Type="http://schemas.openxmlformats.org/officeDocument/2006/relationships/oleObject" Target="../embeddings/oleObject300.bin"/><Relationship Id="rId15" Type="http://schemas.openxmlformats.org/officeDocument/2006/relationships/oleObject" Target="../embeddings/oleObject305.bin"/><Relationship Id="rId10" Type="http://schemas.openxmlformats.org/officeDocument/2006/relationships/image" Target="../media/image223.emf"/><Relationship Id="rId19" Type="http://schemas.openxmlformats.org/officeDocument/2006/relationships/oleObject" Target="../embeddings/oleObject307.bin"/><Relationship Id="rId4" Type="http://schemas.openxmlformats.org/officeDocument/2006/relationships/image" Target="../media/image211.emf"/><Relationship Id="rId9" Type="http://schemas.openxmlformats.org/officeDocument/2006/relationships/oleObject" Target="../embeddings/oleObject302.bin"/><Relationship Id="rId14" Type="http://schemas.openxmlformats.org/officeDocument/2006/relationships/image" Target="../media/image225.emf"/></Relationships>
</file>

<file path=ppt/slides/_rels/slide54.xml.rels><?xml version="1.0" encoding="UTF-8" standalone="yes"?>
<Relationships xmlns="http://schemas.openxmlformats.org/package/2006/relationships"><Relationship Id="rId8" Type="http://schemas.openxmlformats.org/officeDocument/2006/relationships/image" Target="../media/image222.emf"/><Relationship Id="rId13" Type="http://schemas.openxmlformats.org/officeDocument/2006/relationships/oleObject" Target="../embeddings/oleObject312.bin"/><Relationship Id="rId18" Type="http://schemas.openxmlformats.org/officeDocument/2006/relationships/image" Target="../media/image227.emf"/><Relationship Id="rId3" Type="http://schemas.openxmlformats.org/officeDocument/2006/relationships/notesSlide" Target="../notesSlides/notesSlide6.xml"/><Relationship Id="rId7" Type="http://schemas.openxmlformats.org/officeDocument/2006/relationships/oleObject" Target="../embeddings/oleObject309.bin"/><Relationship Id="rId12" Type="http://schemas.openxmlformats.org/officeDocument/2006/relationships/image" Target="../media/image230.emf"/><Relationship Id="rId17" Type="http://schemas.openxmlformats.org/officeDocument/2006/relationships/oleObject" Target="../embeddings/oleObject314.bin"/><Relationship Id="rId2" Type="http://schemas.openxmlformats.org/officeDocument/2006/relationships/slideLayout" Target="../slideLayouts/slideLayout1.xml"/><Relationship Id="rId16" Type="http://schemas.openxmlformats.org/officeDocument/2006/relationships/image" Target="../media/image226.emf"/><Relationship Id="rId20" Type="http://schemas.openxmlformats.org/officeDocument/2006/relationships/image" Target="../media/image232.emf"/><Relationship Id="rId1" Type="http://schemas.openxmlformats.org/officeDocument/2006/relationships/vmlDrawing" Target="../drawings/vmlDrawing44.vml"/><Relationship Id="rId6" Type="http://schemas.openxmlformats.org/officeDocument/2006/relationships/image" Target="../media/image229.emf"/><Relationship Id="rId11" Type="http://schemas.openxmlformats.org/officeDocument/2006/relationships/oleObject" Target="../embeddings/oleObject311.bin"/><Relationship Id="rId5" Type="http://schemas.openxmlformats.org/officeDocument/2006/relationships/oleObject" Target="../embeddings/oleObject308.bin"/><Relationship Id="rId15" Type="http://schemas.openxmlformats.org/officeDocument/2006/relationships/oleObject" Target="../embeddings/oleObject313.bin"/><Relationship Id="rId10" Type="http://schemas.openxmlformats.org/officeDocument/2006/relationships/image" Target="../media/image223.emf"/><Relationship Id="rId19" Type="http://schemas.openxmlformats.org/officeDocument/2006/relationships/oleObject" Target="../embeddings/oleObject315.bin"/><Relationship Id="rId4" Type="http://schemas.openxmlformats.org/officeDocument/2006/relationships/image" Target="../media/image211.emf"/><Relationship Id="rId9" Type="http://schemas.openxmlformats.org/officeDocument/2006/relationships/oleObject" Target="../embeddings/oleObject310.bin"/><Relationship Id="rId14" Type="http://schemas.openxmlformats.org/officeDocument/2006/relationships/image" Target="../media/image231.emf"/></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318.bin"/><Relationship Id="rId13" Type="http://schemas.openxmlformats.org/officeDocument/2006/relationships/image" Target="../media/image237.emf"/><Relationship Id="rId3" Type="http://schemas.openxmlformats.org/officeDocument/2006/relationships/notesSlide" Target="../notesSlides/notesSlide7.xml"/><Relationship Id="rId7" Type="http://schemas.openxmlformats.org/officeDocument/2006/relationships/image" Target="../media/image234.emf"/><Relationship Id="rId12" Type="http://schemas.openxmlformats.org/officeDocument/2006/relationships/oleObject" Target="../embeddings/oleObject320.bin"/><Relationship Id="rId17" Type="http://schemas.openxmlformats.org/officeDocument/2006/relationships/image" Target="../media/image239.emf"/><Relationship Id="rId2" Type="http://schemas.openxmlformats.org/officeDocument/2006/relationships/slideLayout" Target="../slideLayouts/slideLayout1.xml"/><Relationship Id="rId16" Type="http://schemas.openxmlformats.org/officeDocument/2006/relationships/oleObject" Target="../embeddings/oleObject322.bin"/><Relationship Id="rId1" Type="http://schemas.openxmlformats.org/officeDocument/2006/relationships/vmlDrawing" Target="../drawings/vmlDrawing45.vml"/><Relationship Id="rId6" Type="http://schemas.openxmlformats.org/officeDocument/2006/relationships/oleObject" Target="../embeddings/oleObject317.bin"/><Relationship Id="rId11" Type="http://schemas.openxmlformats.org/officeDocument/2006/relationships/image" Target="../media/image236.emf"/><Relationship Id="rId5" Type="http://schemas.openxmlformats.org/officeDocument/2006/relationships/image" Target="../media/image233.emf"/><Relationship Id="rId15" Type="http://schemas.openxmlformats.org/officeDocument/2006/relationships/image" Target="../media/image238.emf"/><Relationship Id="rId10" Type="http://schemas.openxmlformats.org/officeDocument/2006/relationships/oleObject" Target="../embeddings/oleObject319.bin"/><Relationship Id="rId4" Type="http://schemas.openxmlformats.org/officeDocument/2006/relationships/oleObject" Target="../embeddings/oleObject316.bin"/><Relationship Id="rId9" Type="http://schemas.openxmlformats.org/officeDocument/2006/relationships/image" Target="../media/image235.emf"/><Relationship Id="rId14" Type="http://schemas.openxmlformats.org/officeDocument/2006/relationships/oleObject" Target="../embeddings/oleObject321.bin"/></Relationships>
</file>

<file path=ppt/slides/_rels/slide56.xml.rels><?xml version="1.0" encoding="UTF-8" standalone="yes"?>
<Relationships xmlns="http://schemas.openxmlformats.org/package/2006/relationships"><Relationship Id="rId8" Type="http://schemas.openxmlformats.org/officeDocument/2006/relationships/image" Target="../media/image241.emf"/><Relationship Id="rId3" Type="http://schemas.openxmlformats.org/officeDocument/2006/relationships/notesSlide" Target="../notesSlides/notesSlide8.xml"/><Relationship Id="rId7" Type="http://schemas.openxmlformats.org/officeDocument/2006/relationships/oleObject" Target="../embeddings/oleObject324.bin"/><Relationship Id="rId12" Type="http://schemas.openxmlformats.org/officeDocument/2006/relationships/image" Target="../media/image243.emf"/><Relationship Id="rId2" Type="http://schemas.openxmlformats.org/officeDocument/2006/relationships/slideLayout" Target="../slideLayouts/slideLayout1.xml"/><Relationship Id="rId1" Type="http://schemas.openxmlformats.org/officeDocument/2006/relationships/vmlDrawing" Target="../drawings/vmlDrawing46.vml"/><Relationship Id="rId6" Type="http://schemas.openxmlformats.org/officeDocument/2006/relationships/image" Target="../media/image244.emf"/><Relationship Id="rId11" Type="http://schemas.openxmlformats.org/officeDocument/2006/relationships/oleObject" Target="../embeddings/oleObject326.bin"/><Relationship Id="rId5" Type="http://schemas.openxmlformats.org/officeDocument/2006/relationships/image" Target="../media/image240.emf"/><Relationship Id="rId10" Type="http://schemas.openxmlformats.org/officeDocument/2006/relationships/image" Target="../media/image242.emf"/><Relationship Id="rId4" Type="http://schemas.openxmlformats.org/officeDocument/2006/relationships/oleObject" Target="../embeddings/oleObject323.bin"/><Relationship Id="rId9" Type="http://schemas.openxmlformats.org/officeDocument/2006/relationships/oleObject" Target="../embeddings/oleObject325.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5.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46.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12.em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47.emf"/><Relationship Id="rId2" Type="http://schemas.openxmlformats.org/officeDocument/2006/relationships/slideLayout" Target="../slideLayouts/slideLayout1.xml"/><Relationship Id="rId1" Type="http://schemas.openxmlformats.org/officeDocument/2006/relationships/vmlDrawing" Target="../drawings/vmlDrawing47.vml"/><Relationship Id="rId6" Type="http://schemas.openxmlformats.org/officeDocument/2006/relationships/oleObject" Target="../embeddings/oleObject328.bin"/><Relationship Id="rId5" Type="http://schemas.openxmlformats.org/officeDocument/2006/relationships/image" Target="../media/image227.emf"/><Relationship Id="rId4" Type="http://schemas.openxmlformats.org/officeDocument/2006/relationships/oleObject" Target="../embeddings/oleObject327.bin"/></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331.bin"/><Relationship Id="rId13" Type="http://schemas.openxmlformats.org/officeDocument/2006/relationships/image" Target="../media/image249.emf"/><Relationship Id="rId3" Type="http://schemas.openxmlformats.org/officeDocument/2006/relationships/notesSlide" Target="../notesSlides/notesSlide10.xml"/><Relationship Id="rId7" Type="http://schemas.openxmlformats.org/officeDocument/2006/relationships/image" Target="../media/image247.emf"/><Relationship Id="rId12" Type="http://schemas.openxmlformats.org/officeDocument/2006/relationships/oleObject" Target="../embeddings/oleObject334.bin"/><Relationship Id="rId17" Type="http://schemas.openxmlformats.org/officeDocument/2006/relationships/image" Target="../media/image251.emf"/><Relationship Id="rId2" Type="http://schemas.openxmlformats.org/officeDocument/2006/relationships/slideLayout" Target="../slideLayouts/slideLayout1.xml"/><Relationship Id="rId16" Type="http://schemas.openxmlformats.org/officeDocument/2006/relationships/oleObject" Target="../embeddings/oleObject336.bin"/><Relationship Id="rId1" Type="http://schemas.openxmlformats.org/officeDocument/2006/relationships/vmlDrawing" Target="../drawings/vmlDrawing48.vml"/><Relationship Id="rId6" Type="http://schemas.openxmlformats.org/officeDocument/2006/relationships/oleObject" Target="../embeddings/oleObject330.bin"/><Relationship Id="rId11" Type="http://schemas.openxmlformats.org/officeDocument/2006/relationships/image" Target="../media/image248.emf"/><Relationship Id="rId5" Type="http://schemas.openxmlformats.org/officeDocument/2006/relationships/image" Target="../media/image227.emf"/><Relationship Id="rId15" Type="http://schemas.openxmlformats.org/officeDocument/2006/relationships/image" Target="../media/image250.emf"/><Relationship Id="rId10" Type="http://schemas.openxmlformats.org/officeDocument/2006/relationships/oleObject" Target="../embeddings/oleObject333.bin"/><Relationship Id="rId4" Type="http://schemas.openxmlformats.org/officeDocument/2006/relationships/oleObject" Target="../embeddings/oleObject329.bin"/><Relationship Id="rId9" Type="http://schemas.openxmlformats.org/officeDocument/2006/relationships/oleObject" Target="../embeddings/oleObject332.bin"/><Relationship Id="rId14" Type="http://schemas.openxmlformats.org/officeDocument/2006/relationships/oleObject" Target="../embeddings/oleObject335.bin"/></Relationships>
</file>

<file path=ppt/slides/_rels/slide62.xml.rels><?xml version="1.0" encoding="UTF-8" standalone="yes"?>
<Relationships xmlns="http://schemas.openxmlformats.org/package/2006/relationships"><Relationship Id="rId8" Type="http://schemas.openxmlformats.org/officeDocument/2006/relationships/image" Target="../media/image253.emf"/><Relationship Id="rId3" Type="http://schemas.openxmlformats.org/officeDocument/2006/relationships/notesSlide" Target="../notesSlides/notesSlide11.xml"/><Relationship Id="rId7" Type="http://schemas.openxmlformats.org/officeDocument/2006/relationships/oleObject" Target="../embeddings/oleObject339.bin"/><Relationship Id="rId2" Type="http://schemas.openxmlformats.org/officeDocument/2006/relationships/slideLayout" Target="../slideLayouts/slideLayout1.xml"/><Relationship Id="rId1" Type="http://schemas.openxmlformats.org/officeDocument/2006/relationships/vmlDrawing" Target="../drawings/vmlDrawing49.vml"/><Relationship Id="rId6" Type="http://schemas.openxmlformats.org/officeDocument/2006/relationships/oleObject" Target="../embeddings/oleObject338.bin"/><Relationship Id="rId5" Type="http://schemas.openxmlformats.org/officeDocument/2006/relationships/image" Target="../media/image252.emf"/><Relationship Id="rId10" Type="http://schemas.openxmlformats.org/officeDocument/2006/relationships/image" Target="../media/image254.emf"/><Relationship Id="rId4" Type="http://schemas.openxmlformats.org/officeDocument/2006/relationships/oleObject" Target="../embeddings/oleObject337.bin"/><Relationship Id="rId9" Type="http://schemas.openxmlformats.org/officeDocument/2006/relationships/oleObject" Target="../embeddings/oleObject340.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56.emf"/><Relationship Id="rId2" Type="http://schemas.openxmlformats.org/officeDocument/2006/relationships/slideLayout" Target="../slideLayouts/slideLayout1.xml"/><Relationship Id="rId1" Type="http://schemas.openxmlformats.org/officeDocument/2006/relationships/vmlDrawing" Target="../drawings/vmlDrawing50.vml"/><Relationship Id="rId6" Type="http://schemas.openxmlformats.org/officeDocument/2006/relationships/oleObject" Target="../embeddings/oleObject342.bin"/><Relationship Id="rId5" Type="http://schemas.openxmlformats.org/officeDocument/2006/relationships/image" Target="../media/image255.emf"/><Relationship Id="rId4" Type="http://schemas.openxmlformats.org/officeDocument/2006/relationships/oleObject" Target="../embeddings/oleObject341.bin"/></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345.bin"/><Relationship Id="rId3" Type="http://schemas.openxmlformats.org/officeDocument/2006/relationships/notesSlide" Target="../notesSlides/notesSlide13.xml"/><Relationship Id="rId7" Type="http://schemas.openxmlformats.org/officeDocument/2006/relationships/image" Target="../media/image253.emf"/><Relationship Id="rId12" Type="http://schemas.openxmlformats.org/officeDocument/2006/relationships/oleObject" Target="../embeddings/oleObject347.bin"/><Relationship Id="rId2" Type="http://schemas.openxmlformats.org/officeDocument/2006/relationships/slideLayout" Target="../slideLayouts/slideLayout1.xml"/><Relationship Id="rId1" Type="http://schemas.openxmlformats.org/officeDocument/2006/relationships/vmlDrawing" Target="../drawings/vmlDrawing51.vml"/><Relationship Id="rId6" Type="http://schemas.openxmlformats.org/officeDocument/2006/relationships/oleObject" Target="../embeddings/oleObject344.bin"/><Relationship Id="rId11" Type="http://schemas.openxmlformats.org/officeDocument/2006/relationships/image" Target="../media/image247.emf"/><Relationship Id="rId5" Type="http://schemas.openxmlformats.org/officeDocument/2006/relationships/image" Target="../media/image257.emf"/><Relationship Id="rId10" Type="http://schemas.openxmlformats.org/officeDocument/2006/relationships/oleObject" Target="../embeddings/oleObject346.bin"/><Relationship Id="rId4" Type="http://schemas.openxmlformats.org/officeDocument/2006/relationships/oleObject" Target="../embeddings/oleObject343.bin"/><Relationship Id="rId9" Type="http://schemas.openxmlformats.org/officeDocument/2006/relationships/image" Target="../media/image227.emf"/></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350.bin"/><Relationship Id="rId13" Type="http://schemas.openxmlformats.org/officeDocument/2006/relationships/image" Target="../media/image260.emf"/><Relationship Id="rId3" Type="http://schemas.openxmlformats.org/officeDocument/2006/relationships/notesSlide" Target="../notesSlides/notesSlide14.xml"/><Relationship Id="rId7" Type="http://schemas.openxmlformats.org/officeDocument/2006/relationships/image" Target="../media/image227.emf"/><Relationship Id="rId12" Type="http://schemas.openxmlformats.org/officeDocument/2006/relationships/oleObject" Target="../embeddings/oleObject352.bin"/><Relationship Id="rId2" Type="http://schemas.openxmlformats.org/officeDocument/2006/relationships/slideLayout" Target="../slideLayouts/slideLayout1.xml"/><Relationship Id="rId1" Type="http://schemas.openxmlformats.org/officeDocument/2006/relationships/vmlDrawing" Target="../drawings/vmlDrawing52.vml"/><Relationship Id="rId6" Type="http://schemas.openxmlformats.org/officeDocument/2006/relationships/oleObject" Target="../embeddings/oleObject349.bin"/><Relationship Id="rId11" Type="http://schemas.openxmlformats.org/officeDocument/2006/relationships/image" Target="../media/image259.emf"/><Relationship Id="rId5" Type="http://schemas.openxmlformats.org/officeDocument/2006/relationships/image" Target="../media/image258.emf"/><Relationship Id="rId10" Type="http://schemas.openxmlformats.org/officeDocument/2006/relationships/oleObject" Target="../embeddings/oleObject351.bin"/><Relationship Id="rId4" Type="http://schemas.openxmlformats.org/officeDocument/2006/relationships/oleObject" Target="../embeddings/oleObject348.bin"/><Relationship Id="rId9" Type="http://schemas.openxmlformats.org/officeDocument/2006/relationships/image" Target="../media/image247.emf"/></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355.bin"/><Relationship Id="rId13" Type="http://schemas.openxmlformats.org/officeDocument/2006/relationships/image" Target="../media/image263.emf"/><Relationship Id="rId3" Type="http://schemas.openxmlformats.org/officeDocument/2006/relationships/notesSlide" Target="../notesSlides/notesSlide15.xml"/><Relationship Id="rId7" Type="http://schemas.openxmlformats.org/officeDocument/2006/relationships/image" Target="../media/image247.emf"/><Relationship Id="rId12" Type="http://schemas.openxmlformats.org/officeDocument/2006/relationships/oleObject" Target="../embeddings/oleObject357.bin"/><Relationship Id="rId2" Type="http://schemas.openxmlformats.org/officeDocument/2006/relationships/slideLayout" Target="../slideLayouts/slideLayout1.xml"/><Relationship Id="rId1" Type="http://schemas.openxmlformats.org/officeDocument/2006/relationships/vmlDrawing" Target="../drawings/vmlDrawing53.vml"/><Relationship Id="rId6" Type="http://schemas.openxmlformats.org/officeDocument/2006/relationships/oleObject" Target="../embeddings/oleObject354.bin"/><Relationship Id="rId11" Type="http://schemas.openxmlformats.org/officeDocument/2006/relationships/image" Target="../media/image262.emf"/><Relationship Id="rId5" Type="http://schemas.openxmlformats.org/officeDocument/2006/relationships/image" Target="../media/image227.emf"/><Relationship Id="rId10" Type="http://schemas.openxmlformats.org/officeDocument/2006/relationships/oleObject" Target="../embeddings/oleObject356.bin"/><Relationship Id="rId4" Type="http://schemas.openxmlformats.org/officeDocument/2006/relationships/oleObject" Target="../embeddings/oleObject353.bin"/><Relationship Id="rId9" Type="http://schemas.openxmlformats.org/officeDocument/2006/relationships/image" Target="../media/image261.emf"/></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360.bin"/><Relationship Id="rId13" Type="http://schemas.openxmlformats.org/officeDocument/2006/relationships/image" Target="../media/image265.emf"/><Relationship Id="rId18" Type="http://schemas.openxmlformats.org/officeDocument/2006/relationships/oleObject" Target="../embeddings/oleObject365.bin"/><Relationship Id="rId3" Type="http://schemas.openxmlformats.org/officeDocument/2006/relationships/notesSlide" Target="../notesSlides/notesSlide16.xml"/><Relationship Id="rId21" Type="http://schemas.openxmlformats.org/officeDocument/2006/relationships/image" Target="../media/image268.emf"/><Relationship Id="rId7" Type="http://schemas.openxmlformats.org/officeDocument/2006/relationships/image" Target="../media/image247.emf"/><Relationship Id="rId12" Type="http://schemas.openxmlformats.org/officeDocument/2006/relationships/oleObject" Target="../embeddings/oleObject362.bin"/><Relationship Id="rId17" Type="http://schemas.openxmlformats.org/officeDocument/2006/relationships/image" Target="../media/image267.emf"/><Relationship Id="rId2" Type="http://schemas.openxmlformats.org/officeDocument/2006/relationships/slideLayout" Target="../slideLayouts/slideLayout1.xml"/><Relationship Id="rId16" Type="http://schemas.openxmlformats.org/officeDocument/2006/relationships/oleObject" Target="../embeddings/oleObject364.bin"/><Relationship Id="rId20" Type="http://schemas.openxmlformats.org/officeDocument/2006/relationships/oleObject" Target="../embeddings/oleObject366.bin"/><Relationship Id="rId1" Type="http://schemas.openxmlformats.org/officeDocument/2006/relationships/vmlDrawing" Target="../drawings/vmlDrawing54.vml"/><Relationship Id="rId6" Type="http://schemas.openxmlformats.org/officeDocument/2006/relationships/oleObject" Target="../embeddings/oleObject359.bin"/><Relationship Id="rId11" Type="http://schemas.openxmlformats.org/officeDocument/2006/relationships/image" Target="../media/image250.emf"/><Relationship Id="rId5" Type="http://schemas.openxmlformats.org/officeDocument/2006/relationships/image" Target="../media/image227.emf"/><Relationship Id="rId15" Type="http://schemas.openxmlformats.org/officeDocument/2006/relationships/image" Target="../media/image266.emf"/><Relationship Id="rId23" Type="http://schemas.openxmlformats.org/officeDocument/2006/relationships/image" Target="../media/image269.emf"/><Relationship Id="rId10" Type="http://schemas.openxmlformats.org/officeDocument/2006/relationships/oleObject" Target="../embeddings/oleObject361.bin"/><Relationship Id="rId19" Type="http://schemas.openxmlformats.org/officeDocument/2006/relationships/image" Target="../media/image258.emf"/><Relationship Id="rId4" Type="http://schemas.openxmlformats.org/officeDocument/2006/relationships/oleObject" Target="../embeddings/oleObject358.bin"/><Relationship Id="rId9" Type="http://schemas.openxmlformats.org/officeDocument/2006/relationships/image" Target="../media/image264.emf"/><Relationship Id="rId14" Type="http://schemas.openxmlformats.org/officeDocument/2006/relationships/oleObject" Target="../embeddings/oleObject363.bin"/><Relationship Id="rId22" Type="http://schemas.openxmlformats.org/officeDocument/2006/relationships/oleObject" Target="../embeddings/oleObject367.bin"/></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370.bin"/><Relationship Id="rId13" Type="http://schemas.openxmlformats.org/officeDocument/2006/relationships/image" Target="../media/image265.emf"/><Relationship Id="rId18" Type="http://schemas.openxmlformats.org/officeDocument/2006/relationships/oleObject" Target="../embeddings/oleObject375.bin"/><Relationship Id="rId3" Type="http://schemas.openxmlformats.org/officeDocument/2006/relationships/notesSlide" Target="../notesSlides/notesSlide17.xml"/><Relationship Id="rId7" Type="http://schemas.openxmlformats.org/officeDocument/2006/relationships/image" Target="../media/image247.emf"/><Relationship Id="rId12" Type="http://schemas.openxmlformats.org/officeDocument/2006/relationships/oleObject" Target="../embeddings/oleObject372.bin"/><Relationship Id="rId17" Type="http://schemas.openxmlformats.org/officeDocument/2006/relationships/image" Target="../media/image267.emf"/><Relationship Id="rId2" Type="http://schemas.openxmlformats.org/officeDocument/2006/relationships/slideLayout" Target="../slideLayouts/slideLayout1.xml"/><Relationship Id="rId16" Type="http://schemas.openxmlformats.org/officeDocument/2006/relationships/oleObject" Target="../embeddings/oleObject374.bin"/><Relationship Id="rId1" Type="http://schemas.openxmlformats.org/officeDocument/2006/relationships/vmlDrawing" Target="../drawings/vmlDrawing55.vml"/><Relationship Id="rId6" Type="http://schemas.openxmlformats.org/officeDocument/2006/relationships/oleObject" Target="../embeddings/oleObject369.bin"/><Relationship Id="rId11" Type="http://schemas.openxmlformats.org/officeDocument/2006/relationships/image" Target="../media/image250.emf"/><Relationship Id="rId5" Type="http://schemas.openxmlformats.org/officeDocument/2006/relationships/image" Target="../media/image227.emf"/><Relationship Id="rId15" Type="http://schemas.openxmlformats.org/officeDocument/2006/relationships/image" Target="../media/image266.emf"/><Relationship Id="rId10" Type="http://schemas.openxmlformats.org/officeDocument/2006/relationships/oleObject" Target="../embeddings/oleObject371.bin"/><Relationship Id="rId19" Type="http://schemas.openxmlformats.org/officeDocument/2006/relationships/image" Target="../media/image270.emf"/><Relationship Id="rId4" Type="http://schemas.openxmlformats.org/officeDocument/2006/relationships/oleObject" Target="../embeddings/oleObject368.bin"/><Relationship Id="rId9" Type="http://schemas.openxmlformats.org/officeDocument/2006/relationships/image" Target="../media/image264.emf"/><Relationship Id="rId14" Type="http://schemas.openxmlformats.org/officeDocument/2006/relationships/oleObject" Target="../embeddings/oleObject373.bin"/></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378.bin"/><Relationship Id="rId13" Type="http://schemas.openxmlformats.org/officeDocument/2006/relationships/image" Target="../media/image273.emf"/><Relationship Id="rId18" Type="http://schemas.openxmlformats.org/officeDocument/2006/relationships/oleObject" Target="../embeddings/oleObject383.bin"/><Relationship Id="rId3" Type="http://schemas.openxmlformats.org/officeDocument/2006/relationships/notesSlide" Target="../notesSlides/notesSlide18.xml"/><Relationship Id="rId21" Type="http://schemas.openxmlformats.org/officeDocument/2006/relationships/image" Target="../media/image277.emf"/><Relationship Id="rId7" Type="http://schemas.openxmlformats.org/officeDocument/2006/relationships/image" Target="../media/image247.emf"/><Relationship Id="rId12" Type="http://schemas.openxmlformats.org/officeDocument/2006/relationships/oleObject" Target="../embeddings/oleObject380.bin"/><Relationship Id="rId17" Type="http://schemas.openxmlformats.org/officeDocument/2006/relationships/image" Target="../media/image275.emf"/><Relationship Id="rId25" Type="http://schemas.openxmlformats.org/officeDocument/2006/relationships/image" Target="../media/image279.emf"/><Relationship Id="rId2" Type="http://schemas.openxmlformats.org/officeDocument/2006/relationships/slideLayout" Target="../slideLayouts/slideLayout1.xml"/><Relationship Id="rId16" Type="http://schemas.openxmlformats.org/officeDocument/2006/relationships/oleObject" Target="../embeddings/oleObject382.bin"/><Relationship Id="rId20" Type="http://schemas.openxmlformats.org/officeDocument/2006/relationships/oleObject" Target="../embeddings/oleObject384.bin"/><Relationship Id="rId1" Type="http://schemas.openxmlformats.org/officeDocument/2006/relationships/vmlDrawing" Target="../drawings/vmlDrawing56.vml"/><Relationship Id="rId6" Type="http://schemas.openxmlformats.org/officeDocument/2006/relationships/oleObject" Target="../embeddings/oleObject377.bin"/><Relationship Id="rId11" Type="http://schemas.openxmlformats.org/officeDocument/2006/relationships/image" Target="../media/image272.emf"/><Relationship Id="rId24" Type="http://schemas.openxmlformats.org/officeDocument/2006/relationships/oleObject" Target="../embeddings/oleObject386.bin"/><Relationship Id="rId5" Type="http://schemas.openxmlformats.org/officeDocument/2006/relationships/image" Target="../media/image227.emf"/><Relationship Id="rId15" Type="http://schemas.openxmlformats.org/officeDocument/2006/relationships/image" Target="../media/image274.emf"/><Relationship Id="rId23" Type="http://schemas.openxmlformats.org/officeDocument/2006/relationships/image" Target="../media/image278.emf"/><Relationship Id="rId10" Type="http://schemas.openxmlformats.org/officeDocument/2006/relationships/oleObject" Target="../embeddings/oleObject379.bin"/><Relationship Id="rId19" Type="http://schemas.openxmlformats.org/officeDocument/2006/relationships/image" Target="../media/image276.emf"/><Relationship Id="rId4" Type="http://schemas.openxmlformats.org/officeDocument/2006/relationships/oleObject" Target="../embeddings/oleObject376.bin"/><Relationship Id="rId9" Type="http://schemas.openxmlformats.org/officeDocument/2006/relationships/image" Target="../media/image271.emf"/><Relationship Id="rId14" Type="http://schemas.openxmlformats.org/officeDocument/2006/relationships/oleObject" Target="../embeddings/oleObject381.bin"/><Relationship Id="rId22" Type="http://schemas.openxmlformats.org/officeDocument/2006/relationships/oleObject" Target="../embeddings/oleObject385.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16.emf"/><Relationship Id="rId18" Type="http://schemas.openxmlformats.org/officeDocument/2006/relationships/oleObject" Target="../embeddings/oleObject22.bin"/><Relationship Id="rId3" Type="http://schemas.openxmlformats.org/officeDocument/2006/relationships/oleObject" Target="../embeddings/oleObject13.bin"/><Relationship Id="rId7" Type="http://schemas.openxmlformats.org/officeDocument/2006/relationships/image" Target="../media/image13.emf"/><Relationship Id="rId12" Type="http://schemas.openxmlformats.org/officeDocument/2006/relationships/oleObject" Target="../embeddings/oleObject18.bin"/><Relationship Id="rId17" Type="http://schemas.openxmlformats.org/officeDocument/2006/relationships/oleObject" Target="../embeddings/oleObject21.bin"/><Relationship Id="rId2" Type="http://schemas.openxmlformats.org/officeDocument/2006/relationships/slideLayout" Target="../slideLayouts/slideLayout1.xml"/><Relationship Id="rId16" Type="http://schemas.openxmlformats.org/officeDocument/2006/relationships/oleObject" Target="../embeddings/oleObject20.bin"/><Relationship Id="rId20" Type="http://schemas.openxmlformats.org/officeDocument/2006/relationships/oleObject" Target="../embeddings/oleObject23.bin"/><Relationship Id="rId1" Type="http://schemas.openxmlformats.org/officeDocument/2006/relationships/vmlDrawing" Target="../drawings/vmlDrawing5.vml"/><Relationship Id="rId6" Type="http://schemas.openxmlformats.org/officeDocument/2006/relationships/oleObject" Target="../embeddings/oleObject15.bin"/><Relationship Id="rId11" Type="http://schemas.openxmlformats.org/officeDocument/2006/relationships/image" Target="../media/image15.emf"/><Relationship Id="rId5" Type="http://schemas.openxmlformats.org/officeDocument/2006/relationships/oleObject" Target="../embeddings/oleObject14.bin"/><Relationship Id="rId15" Type="http://schemas.openxmlformats.org/officeDocument/2006/relationships/image" Target="../media/image17.emf"/><Relationship Id="rId10" Type="http://schemas.openxmlformats.org/officeDocument/2006/relationships/oleObject" Target="../embeddings/oleObject17.bin"/><Relationship Id="rId19" Type="http://schemas.openxmlformats.org/officeDocument/2006/relationships/image" Target="../media/image18.emf"/><Relationship Id="rId4" Type="http://schemas.openxmlformats.org/officeDocument/2006/relationships/image" Target="../media/image12.emf"/><Relationship Id="rId9" Type="http://schemas.openxmlformats.org/officeDocument/2006/relationships/image" Target="../media/image14.emf"/><Relationship Id="rId14" Type="http://schemas.openxmlformats.org/officeDocument/2006/relationships/oleObject" Target="../embeddings/oleObject19.bin"/></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389.bin"/><Relationship Id="rId13" Type="http://schemas.openxmlformats.org/officeDocument/2006/relationships/image" Target="../media/image279.emf"/><Relationship Id="rId3" Type="http://schemas.openxmlformats.org/officeDocument/2006/relationships/notesSlide" Target="../notesSlides/notesSlide19.xml"/><Relationship Id="rId7" Type="http://schemas.openxmlformats.org/officeDocument/2006/relationships/image" Target="../media/image247.emf"/><Relationship Id="rId12" Type="http://schemas.openxmlformats.org/officeDocument/2006/relationships/oleObject" Target="../embeddings/oleObject391.bin"/><Relationship Id="rId2" Type="http://schemas.openxmlformats.org/officeDocument/2006/relationships/slideLayout" Target="../slideLayouts/slideLayout1.xml"/><Relationship Id="rId1" Type="http://schemas.openxmlformats.org/officeDocument/2006/relationships/vmlDrawing" Target="../drawings/vmlDrawing57.vml"/><Relationship Id="rId6" Type="http://schemas.openxmlformats.org/officeDocument/2006/relationships/oleObject" Target="../embeddings/oleObject388.bin"/><Relationship Id="rId11" Type="http://schemas.openxmlformats.org/officeDocument/2006/relationships/image" Target="../media/image278.emf"/><Relationship Id="rId5" Type="http://schemas.openxmlformats.org/officeDocument/2006/relationships/image" Target="../media/image227.emf"/><Relationship Id="rId15" Type="http://schemas.openxmlformats.org/officeDocument/2006/relationships/image" Target="../media/image281.emf"/><Relationship Id="rId10" Type="http://schemas.openxmlformats.org/officeDocument/2006/relationships/oleObject" Target="../embeddings/oleObject390.bin"/><Relationship Id="rId4" Type="http://schemas.openxmlformats.org/officeDocument/2006/relationships/oleObject" Target="../embeddings/oleObject387.bin"/><Relationship Id="rId9" Type="http://schemas.openxmlformats.org/officeDocument/2006/relationships/image" Target="../media/image280.emf"/><Relationship Id="rId14" Type="http://schemas.openxmlformats.org/officeDocument/2006/relationships/oleObject" Target="../embeddings/oleObject392.bin"/></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395.bin"/><Relationship Id="rId13" Type="http://schemas.openxmlformats.org/officeDocument/2006/relationships/image" Target="../media/image282.emf"/><Relationship Id="rId3" Type="http://schemas.openxmlformats.org/officeDocument/2006/relationships/notesSlide" Target="../notesSlides/notesSlide20.xml"/><Relationship Id="rId7" Type="http://schemas.openxmlformats.org/officeDocument/2006/relationships/image" Target="../media/image247.emf"/><Relationship Id="rId12" Type="http://schemas.openxmlformats.org/officeDocument/2006/relationships/oleObject" Target="../embeddings/oleObject397.bin"/><Relationship Id="rId2" Type="http://schemas.openxmlformats.org/officeDocument/2006/relationships/slideLayout" Target="../slideLayouts/slideLayout1.xml"/><Relationship Id="rId1" Type="http://schemas.openxmlformats.org/officeDocument/2006/relationships/vmlDrawing" Target="../drawings/vmlDrawing58.vml"/><Relationship Id="rId6" Type="http://schemas.openxmlformats.org/officeDocument/2006/relationships/oleObject" Target="../embeddings/oleObject394.bin"/><Relationship Id="rId11" Type="http://schemas.openxmlformats.org/officeDocument/2006/relationships/image" Target="../media/image279.emf"/><Relationship Id="rId5" Type="http://schemas.openxmlformats.org/officeDocument/2006/relationships/image" Target="../media/image227.emf"/><Relationship Id="rId15" Type="http://schemas.openxmlformats.org/officeDocument/2006/relationships/image" Target="../media/image283.emf"/><Relationship Id="rId10" Type="http://schemas.openxmlformats.org/officeDocument/2006/relationships/oleObject" Target="../embeddings/oleObject396.bin"/><Relationship Id="rId4" Type="http://schemas.openxmlformats.org/officeDocument/2006/relationships/oleObject" Target="../embeddings/oleObject393.bin"/><Relationship Id="rId9" Type="http://schemas.openxmlformats.org/officeDocument/2006/relationships/image" Target="../media/image278.emf"/><Relationship Id="rId14" Type="http://schemas.openxmlformats.org/officeDocument/2006/relationships/oleObject" Target="../embeddings/oleObject398.bin"/></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401.bin"/><Relationship Id="rId13" Type="http://schemas.openxmlformats.org/officeDocument/2006/relationships/image" Target="../media/image288.emf"/><Relationship Id="rId18" Type="http://schemas.openxmlformats.org/officeDocument/2006/relationships/oleObject" Target="../embeddings/oleObject406.bin"/><Relationship Id="rId3" Type="http://schemas.openxmlformats.org/officeDocument/2006/relationships/notesSlide" Target="../notesSlides/notesSlide21.xml"/><Relationship Id="rId21" Type="http://schemas.openxmlformats.org/officeDocument/2006/relationships/image" Target="../media/image292.emf"/><Relationship Id="rId7" Type="http://schemas.openxmlformats.org/officeDocument/2006/relationships/image" Target="../media/image285.emf"/><Relationship Id="rId12" Type="http://schemas.openxmlformats.org/officeDocument/2006/relationships/oleObject" Target="../embeddings/oleObject403.bin"/><Relationship Id="rId17" Type="http://schemas.openxmlformats.org/officeDocument/2006/relationships/image" Target="../media/image290.emf"/><Relationship Id="rId2" Type="http://schemas.openxmlformats.org/officeDocument/2006/relationships/slideLayout" Target="../slideLayouts/slideLayout1.xml"/><Relationship Id="rId16" Type="http://schemas.openxmlformats.org/officeDocument/2006/relationships/oleObject" Target="../embeddings/oleObject405.bin"/><Relationship Id="rId20" Type="http://schemas.openxmlformats.org/officeDocument/2006/relationships/oleObject" Target="../embeddings/oleObject407.bin"/><Relationship Id="rId1" Type="http://schemas.openxmlformats.org/officeDocument/2006/relationships/vmlDrawing" Target="../drawings/vmlDrawing59.vml"/><Relationship Id="rId6" Type="http://schemas.openxmlformats.org/officeDocument/2006/relationships/oleObject" Target="../embeddings/oleObject400.bin"/><Relationship Id="rId11" Type="http://schemas.openxmlformats.org/officeDocument/2006/relationships/image" Target="../media/image287.emf"/><Relationship Id="rId5" Type="http://schemas.openxmlformats.org/officeDocument/2006/relationships/image" Target="../media/image284.emf"/><Relationship Id="rId15" Type="http://schemas.openxmlformats.org/officeDocument/2006/relationships/image" Target="../media/image289.emf"/><Relationship Id="rId10" Type="http://schemas.openxmlformats.org/officeDocument/2006/relationships/oleObject" Target="../embeddings/oleObject402.bin"/><Relationship Id="rId19" Type="http://schemas.openxmlformats.org/officeDocument/2006/relationships/image" Target="../media/image291.emf"/><Relationship Id="rId4" Type="http://schemas.openxmlformats.org/officeDocument/2006/relationships/oleObject" Target="../embeddings/oleObject399.bin"/><Relationship Id="rId9" Type="http://schemas.openxmlformats.org/officeDocument/2006/relationships/image" Target="../media/image286.emf"/><Relationship Id="rId14" Type="http://schemas.openxmlformats.org/officeDocument/2006/relationships/oleObject" Target="../embeddings/oleObject404.bin"/></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410.bin"/><Relationship Id="rId13" Type="http://schemas.openxmlformats.org/officeDocument/2006/relationships/image" Target="../media/image288.emf"/><Relationship Id="rId18" Type="http://schemas.openxmlformats.org/officeDocument/2006/relationships/oleObject" Target="../embeddings/oleObject415.bin"/><Relationship Id="rId26" Type="http://schemas.openxmlformats.org/officeDocument/2006/relationships/image" Target="../media/image294.emf"/><Relationship Id="rId3" Type="http://schemas.openxmlformats.org/officeDocument/2006/relationships/notesSlide" Target="../notesSlides/notesSlide22.xml"/><Relationship Id="rId21" Type="http://schemas.openxmlformats.org/officeDocument/2006/relationships/image" Target="../media/image292.emf"/><Relationship Id="rId7" Type="http://schemas.openxmlformats.org/officeDocument/2006/relationships/image" Target="../media/image285.emf"/><Relationship Id="rId12" Type="http://schemas.openxmlformats.org/officeDocument/2006/relationships/oleObject" Target="../embeddings/oleObject412.bin"/><Relationship Id="rId17" Type="http://schemas.openxmlformats.org/officeDocument/2006/relationships/image" Target="../media/image290.emf"/><Relationship Id="rId25" Type="http://schemas.openxmlformats.org/officeDocument/2006/relationships/oleObject" Target="../embeddings/oleObject419.bin"/><Relationship Id="rId2" Type="http://schemas.openxmlformats.org/officeDocument/2006/relationships/slideLayout" Target="../slideLayouts/slideLayout1.xml"/><Relationship Id="rId16" Type="http://schemas.openxmlformats.org/officeDocument/2006/relationships/oleObject" Target="../embeddings/oleObject414.bin"/><Relationship Id="rId20" Type="http://schemas.openxmlformats.org/officeDocument/2006/relationships/oleObject" Target="../embeddings/oleObject416.bin"/><Relationship Id="rId1" Type="http://schemas.openxmlformats.org/officeDocument/2006/relationships/vmlDrawing" Target="../drawings/vmlDrawing60.vml"/><Relationship Id="rId6" Type="http://schemas.openxmlformats.org/officeDocument/2006/relationships/oleObject" Target="../embeddings/oleObject409.bin"/><Relationship Id="rId11" Type="http://schemas.openxmlformats.org/officeDocument/2006/relationships/image" Target="../media/image287.emf"/><Relationship Id="rId24" Type="http://schemas.openxmlformats.org/officeDocument/2006/relationships/oleObject" Target="../embeddings/oleObject418.bin"/><Relationship Id="rId5" Type="http://schemas.openxmlformats.org/officeDocument/2006/relationships/image" Target="../media/image284.emf"/><Relationship Id="rId15" Type="http://schemas.openxmlformats.org/officeDocument/2006/relationships/image" Target="../media/image289.emf"/><Relationship Id="rId23" Type="http://schemas.openxmlformats.org/officeDocument/2006/relationships/image" Target="../media/image293.emf"/><Relationship Id="rId10" Type="http://schemas.openxmlformats.org/officeDocument/2006/relationships/oleObject" Target="../embeddings/oleObject411.bin"/><Relationship Id="rId19" Type="http://schemas.openxmlformats.org/officeDocument/2006/relationships/image" Target="../media/image291.emf"/><Relationship Id="rId4" Type="http://schemas.openxmlformats.org/officeDocument/2006/relationships/oleObject" Target="../embeddings/oleObject408.bin"/><Relationship Id="rId9" Type="http://schemas.openxmlformats.org/officeDocument/2006/relationships/image" Target="../media/image286.emf"/><Relationship Id="rId14" Type="http://schemas.openxmlformats.org/officeDocument/2006/relationships/oleObject" Target="../embeddings/oleObject413.bin"/><Relationship Id="rId22" Type="http://schemas.openxmlformats.org/officeDocument/2006/relationships/oleObject" Target="../embeddings/oleObject417.bin"/></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420.bin"/><Relationship Id="rId2" Type="http://schemas.openxmlformats.org/officeDocument/2006/relationships/slideLayout" Target="../slideLayouts/slideLayout1.xml"/><Relationship Id="rId1" Type="http://schemas.openxmlformats.org/officeDocument/2006/relationships/vmlDrawing" Target="../drawings/vmlDrawing61.vml"/><Relationship Id="rId6" Type="http://schemas.openxmlformats.org/officeDocument/2006/relationships/image" Target="../media/image296.emf"/><Relationship Id="rId5" Type="http://schemas.openxmlformats.org/officeDocument/2006/relationships/oleObject" Target="../embeddings/oleObject421.bin"/><Relationship Id="rId4" Type="http://schemas.openxmlformats.org/officeDocument/2006/relationships/image" Target="../media/image295.e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422.bin"/><Relationship Id="rId2" Type="http://schemas.openxmlformats.org/officeDocument/2006/relationships/slideLayout" Target="../slideLayouts/slideLayout1.xml"/><Relationship Id="rId1" Type="http://schemas.openxmlformats.org/officeDocument/2006/relationships/vmlDrawing" Target="../drawings/vmlDrawing62.vml"/><Relationship Id="rId6" Type="http://schemas.openxmlformats.org/officeDocument/2006/relationships/image" Target="../media/image298.emf"/><Relationship Id="rId5" Type="http://schemas.openxmlformats.org/officeDocument/2006/relationships/oleObject" Target="../embeddings/oleObject423.bin"/><Relationship Id="rId4" Type="http://schemas.openxmlformats.org/officeDocument/2006/relationships/image" Target="../media/image297.e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424.bin"/><Relationship Id="rId2" Type="http://schemas.openxmlformats.org/officeDocument/2006/relationships/slideLayout" Target="../slideLayouts/slideLayout1.xml"/><Relationship Id="rId1" Type="http://schemas.openxmlformats.org/officeDocument/2006/relationships/vmlDrawing" Target="../drawings/vmlDrawing63.vml"/><Relationship Id="rId4" Type="http://schemas.openxmlformats.org/officeDocument/2006/relationships/image" Target="../media/image299.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openxmlformats.org/officeDocument/2006/relationships/image" Target="../media/image109.emf"/><Relationship Id="rId13" Type="http://schemas.openxmlformats.org/officeDocument/2006/relationships/oleObject" Target="../embeddings/oleObject430.bin"/><Relationship Id="rId18" Type="http://schemas.openxmlformats.org/officeDocument/2006/relationships/image" Target="../media/image114.emf"/><Relationship Id="rId26" Type="http://schemas.openxmlformats.org/officeDocument/2006/relationships/image" Target="../media/image301.emf"/><Relationship Id="rId3" Type="http://schemas.openxmlformats.org/officeDocument/2006/relationships/oleObject" Target="../embeddings/oleObject425.bin"/><Relationship Id="rId21" Type="http://schemas.openxmlformats.org/officeDocument/2006/relationships/oleObject" Target="../embeddings/oleObject434.bin"/><Relationship Id="rId7" Type="http://schemas.openxmlformats.org/officeDocument/2006/relationships/oleObject" Target="../embeddings/oleObject427.bin"/><Relationship Id="rId12" Type="http://schemas.openxmlformats.org/officeDocument/2006/relationships/image" Target="../media/image111.emf"/><Relationship Id="rId17" Type="http://schemas.openxmlformats.org/officeDocument/2006/relationships/oleObject" Target="../embeddings/oleObject432.bin"/><Relationship Id="rId25" Type="http://schemas.openxmlformats.org/officeDocument/2006/relationships/oleObject" Target="../embeddings/oleObject436.bin"/><Relationship Id="rId2" Type="http://schemas.openxmlformats.org/officeDocument/2006/relationships/slideLayout" Target="../slideLayouts/slideLayout1.xml"/><Relationship Id="rId16" Type="http://schemas.openxmlformats.org/officeDocument/2006/relationships/image" Target="../media/image126.emf"/><Relationship Id="rId20" Type="http://schemas.openxmlformats.org/officeDocument/2006/relationships/image" Target="../media/image115.emf"/><Relationship Id="rId29" Type="http://schemas.openxmlformats.org/officeDocument/2006/relationships/oleObject" Target="../embeddings/oleObject438.bin"/><Relationship Id="rId1" Type="http://schemas.openxmlformats.org/officeDocument/2006/relationships/vmlDrawing" Target="../drawings/vmlDrawing64.vml"/><Relationship Id="rId6" Type="http://schemas.openxmlformats.org/officeDocument/2006/relationships/image" Target="../media/image108.emf"/><Relationship Id="rId11" Type="http://schemas.openxmlformats.org/officeDocument/2006/relationships/oleObject" Target="../embeddings/oleObject429.bin"/><Relationship Id="rId24" Type="http://schemas.openxmlformats.org/officeDocument/2006/relationships/image" Target="../media/image300.emf"/><Relationship Id="rId5" Type="http://schemas.openxmlformats.org/officeDocument/2006/relationships/oleObject" Target="../embeddings/oleObject426.bin"/><Relationship Id="rId15" Type="http://schemas.openxmlformats.org/officeDocument/2006/relationships/oleObject" Target="../embeddings/oleObject431.bin"/><Relationship Id="rId23" Type="http://schemas.openxmlformats.org/officeDocument/2006/relationships/oleObject" Target="../embeddings/oleObject435.bin"/><Relationship Id="rId28" Type="http://schemas.openxmlformats.org/officeDocument/2006/relationships/image" Target="../media/image302.emf"/><Relationship Id="rId10" Type="http://schemas.openxmlformats.org/officeDocument/2006/relationships/image" Target="../media/image110.emf"/><Relationship Id="rId19" Type="http://schemas.openxmlformats.org/officeDocument/2006/relationships/oleObject" Target="../embeddings/oleObject433.bin"/><Relationship Id="rId4" Type="http://schemas.openxmlformats.org/officeDocument/2006/relationships/image" Target="../media/image107.emf"/><Relationship Id="rId9" Type="http://schemas.openxmlformats.org/officeDocument/2006/relationships/oleObject" Target="../embeddings/oleObject428.bin"/><Relationship Id="rId14" Type="http://schemas.openxmlformats.org/officeDocument/2006/relationships/image" Target="../media/image112.emf"/><Relationship Id="rId22" Type="http://schemas.openxmlformats.org/officeDocument/2006/relationships/image" Target="../media/image116.emf"/><Relationship Id="rId27" Type="http://schemas.openxmlformats.org/officeDocument/2006/relationships/oleObject" Target="../embeddings/oleObject437.bin"/><Relationship Id="rId30" Type="http://schemas.openxmlformats.org/officeDocument/2006/relationships/image" Target="../media/image303.emf"/></Relationships>
</file>

<file path=ppt/slides/_rels/slide79.xml.rels><?xml version="1.0" encoding="UTF-8" standalone="yes"?>
<Relationships xmlns="http://schemas.openxmlformats.org/package/2006/relationships"><Relationship Id="rId8" Type="http://schemas.openxmlformats.org/officeDocument/2006/relationships/image" Target="../media/image109.emf"/><Relationship Id="rId13" Type="http://schemas.openxmlformats.org/officeDocument/2006/relationships/oleObject" Target="../embeddings/oleObject444.bin"/><Relationship Id="rId18" Type="http://schemas.openxmlformats.org/officeDocument/2006/relationships/image" Target="../media/image114.emf"/><Relationship Id="rId26" Type="http://schemas.openxmlformats.org/officeDocument/2006/relationships/image" Target="../media/image301.emf"/><Relationship Id="rId3" Type="http://schemas.openxmlformats.org/officeDocument/2006/relationships/oleObject" Target="../embeddings/oleObject439.bin"/><Relationship Id="rId21" Type="http://schemas.openxmlformats.org/officeDocument/2006/relationships/oleObject" Target="../embeddings/oleObject448.bin"/><Relationship Id="rId7" Type="http://schemas.openxmlformats.org/officeDocument/2006/relationships/oleObject" Target="../embeddings/oleObject441.bin"/><Relationship Id="rId12" Type="http://schemas.openxmlformats.org/officeDocument/2006/relationships/image" Target="../media/image111.emf"/><Relationship Id="rId17" Type="http://schemas.openxmlformats.org/officeDocument/2006/relationships/oleObject" Target="../embeddings/oleObject446.bin"/><Relationship Id="rId25" Type="http://schemas.openxmlformats.org/officeDocument/2006/relationships/oleObject" Target="../embeddings/oleObject450.bin"/><Relationship Id="rId2" Type="http://schemas.openxmlformats.org/officeDocument/2006/relationships/slideLayout" Target="../slideLayouts/slideLayout1.xml"/><Relationship Id="rId16" Type="http://schemas.openxmlformats.org/officeDocument/2006/relationships/image" Target="../media/image126.emf"/><Relationship Id="rId20" Type="http://schemas.openxmlformats.org/officeDocument/2006/relationships/image" Target="../media/image115.emf"/><Relationship Id="rId29" Type="http://schemas.openxmlformats.org/officeDocument/2006/relationships/oleObject" Target="../embeddings/oleObject452.bin"/><Relationship Id="rId1" Type="http://schemas.openxmlformats.org/officeDocument/2006/relationships/vmlDrawing" Target="../drawings/vmlDrawing65.vml"/><Relationship Id="rId6" Type="http://schemas.openxmlformats.org/officeDocument/2006/relationships/image" Target="../media/image108.emf"/><Relationship Id="rId11" Type="http://schemas.openxmlformats.org/officeDocument/2006/relationships/oleObject" Target="../embeddings/oleObject443.bin"/><Relationship Id="rId24" Type="http://schemas.openxmlformats.org/officeDocument/2006/relationships/image" Target="../media/image300.emf"/><Relationship Id="rId5" Type="http://schemas.openxmlformats.org/officeDocument/2006/relationships/oleObject" Target="../embeddings/oleObject440.bin"/><Relationship Id="rId15" Type="http://schemas.openxmlformats.org/officeDocument/2006/relationships/oleObject" Target="../embeddings/oleObject445.bin"/><Relationship Id="rId23" Type="http://schemas.openxmlformats.org/officeDocument/2006/relationships/oleObject" Target="../embeddings/oleObject449.bin"/><Relationship Id="rId28" Type="http://schemas.openxmlformats.org/officeDocument/2006/relationships/image" Target="../media/image302.emf"/><Relationship Id="rId10" Type="http://schemas.openxmlformats.org/officeDocument/2006/relationships/image" Target="../media/image110.emf"/><Relationship Id="rId19" Type="http://schemas.openxmlformats.org/officeDocument/2006/relationships/oleObject" Target="../embeddings/oleObject447.bin"/><Relationship Id="rId4" Type="http://schemas.openxmlformats.org/officeDocument/2006/relationships/image" Target="../media/image107.emf"/><Relationship Id="rId9" Type="http://schemas.openxmlformats.org/officeDocument/2006/relationships/oleObject" Target="../embeddings/oleObject442.bin"/><Relationship Id="rId14" Type="http://schemas.openxmlformats.org/officeDocument/2006/relationships/image" Target="../media/image112.emf"/><Relationship Id="rId22" Type="http://schemas.openxmlformats.org/officeDocument/2006/relationships/image" Target="../media/image116.emf"/><Relationship Id="rId27" Type="http://schemas.openxmlformats.org/officeDocument/2006/relationships/oleObject" Target="../embeddings/oleObject451.bin"/><Relationship Id="rId30" Type="http://schemas.openxmlformats.org/officeDocument/2006/relationships/image" Target="../media/image303.e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image" Target="../media/image16.emf"/><Relationship Id="rId18" Type="http://schemas.openxmlformats.org/officeDocument/2006/relationships/oleObject" Target="../embeddings/oleObject33.bin"/><Relationship Id="rId3" Type="http://schemas.openxmlformats.org/officeDocument/2006/relationships/oleObject" Target="../embeddings/oleObject24.bin"/><Relationship Id="rId21" Type="http://schemas.openxmlformats.org/officeDocument/2006/relationships/oleObject" Target="../embeddings/oleObject35.bin"/><Relationship Id="rId7" Type="http://schemas.openxmlformats.org/officeDocument/2006/relationships/image" Target="../media/image13.emf"/><Relationship Id="rId12" Type="http://schemas.openxmlformats.org/officeDocument/2006/relationships/oleObject" Target="../embeddings/oleObject29.bin"/><Relationship Id="rId17" Type="http://schemas.openxmlformats.org/officeDocument/2006/relationships/oleObject" Target="../embeddings/oleObject32.bin"/><Relationship Id="rId2" Type="http://schemas.openxmlformats.org/officeDocument/2006/relationships/slideLayout" Target="../slideLayouts/slideLayout1.xml"/><Relationship Id="rId16" Type="http://schemas.openxmlformats.org/officeDocument/2006/relationships/oleObject" Target="../embeddings/oleObject31.bin"/><Relationship Id="rId20" Type="http://schemas.openxmlformats.org/officeDocument/2006/relationships/oleObject" Target="../embeddings/oleObject34.bin"/><Relationship Id="rId1" Type="http://schemas.openxmlformats.org/officeDocument/2006/relationships/vmlDrawing" Target="../drawings/vmlDrawing6.vml"/><Relationship Id="rId6" Type="http://schemas.openxmlformats.org/officeDocument/2006/relationships/oleObject" Target="../embeddings/oleObject26.bin"/><Relationship Id="rId11" Type="http://schemas.openxmlformats.org/officeDocument/2006/relationships/image" Target="../media/image19.emf"/><Relationship Id="rId5" Type="http://schemas.openxmlformats.org/officeDocument/2006/relationships/oleObject" Target="../embeddings/oleObject25.bin"/><Relationship Id="rId15" Type="http://schemas.openxmlformats.org/officeDocument/2006/relationships/image" Target="../media/image17.emf"/><Relationship Id="rId10" Type="http://schemas.openxmlformats.org/officeDocument/2006/relationships/oleObject" Target="../embeddings/oleObject28.bin"/><Relationship Id="rId19" Type="http://schemas.openxmlformats.org/officeDocument/2006/relationships/image" Target="../media/image18.emf"/><Relationship Id="rId4" Type="http://schemas.openxmlformats.org/officeDocument/2006/relationships/image" Target="../media/image12.emf"/><Relationship Id="rId9" Type="http://schemas.openxmlformats.org/officeDocument/2006/relationships/image" Target="../media/image14.emf"/><Relationship Id="rId14" Type="http://schemas.openxmlformats.org/officeDocument/2006/relationships/oleObject" Target="../embeddings/oleObject30.bin"/><Relationship Id="rId22" Type="http://schemas.openxmlformats.org/officeDocument/2006/relationships/image" Target="../media/image20.emf"/></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05.emf"/><Relationship Id="rId2" Type="http://schemas.openxmlformats.org/officeDocument/2006/relationships/slideLayout" Target="../slideLayouts/slideLayout2.xml"/><Relationship Id="rId1" Type="http://schemas.openxmlformats.org/officeDocument/2006/relationships/vmlDrawing" Target="../drawings/vmlDrawing66.vml"/><Relationship Id="rId6" Type="http://schemas.openxmlformats.org/officeDocument/2006/relationships/oleObject" Target="../embeddings/oleObject454.bin"/><Relationship Id="rId5" Type="http://schemas.openxmlformats.org/officeDocument/2006/relationships/image" Target="../media/image304.emf"/><Relationship Id="rId4" Type="http://schemas.openxmlformats.org/officeDocument/2006/relationships/oleObject" Target="../embeddings/oleObject453.bin"/></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07.emf"/><Relationship Id="rId2" Type="http://schemas.openxmlformats.org/officeDocument/2006/relationships/slideLayout" Target="../slideLayouts/slideLayout2.xml"/><Relationship Id="rId1" Type="http://schemas.openxmlformats.org/officeDocument/2006/relationships/vmlDrawing" Target="../drawings/vmlDrawing67.vml"/><Relationship Id="rId6" Type="http://schemas.openxmlformats.org/officeDocument/2006/relationships/oleObject" Target="../embeddings/oleObject456.bin"/><Relationship Id="rId5" Type="http://schemas.openxmlformats.org/officeDocument/2006/relationships/image" Target="../media/image306.emf"/><Relationship Id="rId4" Type="http://schemas.openxmlformats.org/officeDocument/2006/relationships/oleObject" Target="../embeddings/oleObject455.bin"/></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08.png"/><Relationship Id="rId4" Type="http://schemas.openxmlformats.org/officeDocument/2006/relationships/notesSlide" Target="../notesSlides/notesSlide25.xml"/></Relationships>
</file>

<file path=ppt/slides/_rels/slide83.xml.rels><?xml version="1.0" encoding="UTF-8" standalone="yes"?>
<Relationships xmlns="http://schemas.openxmlformats.org/package/2006/relationships"><Relationship Id="rId8" Type="http://schemas.openxmlformats.org/officeDocument/2006/relationships/oleObject" Target="../embeddings/oleObject459.bin"/><Relationship Id="rId13" Type="http://schemas.openxmlformats.org/officeDocument/2006/relationships/image" Target="../media/image313.emf"/><Relationship Id="rId18" Type="http://schemas.openxmlformats.org/officeDocument/2006/relationships/image" Target="../media/image315.emf"/><Relationship Id="rId26" Type="http://schemas.openxmlformats.org/officeDocument/2006/relationships/image" Target="../media/image318.emf"/><Relationship Id="rId3" Type="http://schemas.openxmlformats.org/officeDocument/2006/relationships/notesSlide" Target="../notesSlides/notesSlide26.xml"/><Relationship Id="rId21" Type="http://schemas.openxmlformats.org/officeDocument/2006/relationships/oleObject" Target="../embeddings/oleObject467.bin"/><Relationship Id="rId7" Type="http://schemas.openxmlformats.org/officeDocument/2006/relationships/image" Target="../media/image310.emf"/><Relationship Id="rId12" Type="http://schemas.openxmlformats.org/officeDocument/2006/relationships/oleObject" Target="../embeddings/oleObject461.bin"/><Relationship Id="rId17" Type="http://schemas.openxmlformats.org/officeDocument/2006/relationships/oleObject" Target="../embeddings/oleObject464.bin"/><Relationship Id="rId25" Type="http://schemas.openxmlformats.org/officeDocument/2006/relationships/oleObject" Target="../embeddings/oleObject469.bin"/><Relationship Id="rId2" Type="http://schemas.openxmlformats.org/officeDocument/2006/relationships/slideLayout" Target="../slideLayouts/slideLayout2.xml"/><Relationship Id="rId16" Type="http://schemas.openxmlformats.org/officeDocument/2006/relationships/image" Target="../media/image314.emf"/><Relationship Id="rId20" Type="http://schemas.openxmlformats.org/officeDocument/2006/relationships/oleObject" Target="../embeddings/oleObject466.bin"/><Relationship Id="rId1" Type="http://schemas.openxmlformats.org/officeDocument/2006/relationships/vmlDrawing" Target="../drawings/vmlDrawing68.vml"/><Relationship Id="rId6" Type="http://schemas.openxmlformats.org/officeDocument/2006/relationships/oleObject" Target="../embeddings/oleObject458.bin"/><Relationship Id="rId11" Type="http://schemas.openxmlformats.org/officeDocument/2006/relationships/image" Target="../media/image312.emf"/><Relationship Id="rId24" Type="http://schemas.openxmlformats.org/officeDocument/2006/relationships/image" Target="../media/image317.emf"/><Relationship Id="rId5" Type="http://schemas.openxmlformats.org/officeDocument/2006/relationships/image" Target="../media/image309.emf"/><Relationship Id="rId15" Type="http://schemas.openxmlformats.org/officeDocument/2006/relationships/oleObject" Target="../embeddings/oleObject463.bin"/><Relationship Id="rId23" Type="http://schemas.openxmlformats.org/officeDocument/2006/relationships/oleObject" Target="../embeddings/oleObject468.bin"/><Relationship Id="rId10" Type="http://schemas.openxmlformats.org/officeDocument/2006/relationships/oleObject" Target="../embeddings/oleObject460.bin"/><Relationship Id="rId19" Type="http://schemas.openxmlformats.org/officeDocument/2006/relationships/oleObject" Target="../embeddings/oleObject465.bin"/><Relationship Id="rId4" Type="http://schemas.openxmlformats.org/officeDocument/2006/relationships/oleObject" Target="../embeddings/oleObject457.bin"/><Relationship Id="rId9" Type="http://schemas.openxmlformats.org/officeDocument/2006/relationships/image" Target="../media/image311.emf"/><Relationship Id="rId14" Type="http://schemas.openxmlformats.org/officeDocument/2006/relationships/oleObject" Target="../embeddings/oleObject462.bin"/><Relationship Id="rId22" Type="http://schemas.openxmlformats.org/officeDocument/2006/relationships/image" Target="../media/image316.emf"/></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472.bin"/><Relationship Id="rId13" Type="http://schemas.openxmlformats.org/officeDocument/2006/relationships/image" Target="../media/image315.emf"/><Relationship Id="rId18" Type="http://schemas.openxmlformats.org/officeDocument/2006/relationships/image" Target="../media/image321.emf"/><Relationship Id="rId3" Type="http://schemas.openxmlformats.org/officeDocument/2006/relationships/notesSlide" Target="../notesSlides/notesSlide27.xml"/><Relationship Id="rId21" Type="http://schemas.openxmlformats.org/officeDocument/2006/relationships/oleObject" Target="../embeddings/oleObject475.bin"/><Relationship Id="rId7" Type="http://schemas.openxmlformats.org/officeDocument/2006/relationships/image" Target="../media/image320.emf"/><Relationship Id="rId12" Type="http://schemas.openxmlformats.org/officeDocument/2006/relationships/oleObject" Target="../embeddings/oleObject464.bin"/><Relationship Id="rId17" Type="http://schemas.openxmlformats.org/officeDocument/2006/relationships/oleObject" Target="../embeddings/oleObject473.bin"/><Relationship Id="rId2" Type="http://schemas.openxmlformats.org/officeDocument/2006/relationships/slideLayout" Target="../slideLayouts/slideLayout2.xml"/><Relationship Id="rId16" Type="http://schemas.openxmlformats.org/officeDocument/2006/relationships/oleObject" Target="../embeddings/oleObject466.bin"/><Relationship Id="rId20" Type="http://schemas.openxmlformats.org/officeDocument/2006/relationships/image" Target="../media/image322.emf"/><Relationship Id="rId1" Type="http://schemas.openxmlformats.org/officeDocument/2006/relationships/vmlDrawing" Target="../drawings/vmlDrawing69.vml"/><Relationship Id="rId6" Type="http://schemas.openxmlformats.org/officeDocument/2006/relationships/oleObject" Target="../embeddings/oleObject471.bin"/><Relationship Id="rId11" Type="http://schemas.openxmlformats.org/officeDocument/2006/relationships/image" Target="../media/image311.emf"/><Relationship Id="rId5" Type="http://schemas.openxmlformats.org/officeDocument/2006/relationships/image" Target="../media/image319.emf"/><Relationship Id="rId15" Type="http://schemas.openxmlformats.org/officeDocument/2006/relationships/image" Target="../media/image314.emf"/><Relationship Id="rId10" Type="http://schemas.openxmlformats.org/officeDocument/2006/relationships/oleObject" Target="../embeddings/oleObject459.bin"/><Relationship Id="rId19" Type="http://schemas.openxmlformats.org/officeDocument/2006/relationships/oleObject" Target="../embeddings/oleObject474.bin"/><Relationship Id="rId4" Type="http://schemas.openxmlformats.org/officeDocument/2006/relationships/oleObject" Target="../embeddings/oleObject470.bin"/><Relationship Id="rId9" Type="http://schemas.openxmlformats.org/officeDocument/2006/relationships/image" Target="../media/image317.emf"/><Relationship Id="rId14" Type="http://schemas.openxmlformats.org/officeDocument/2006/relationships/oleObject" Target="../embeddings/oleObject465.bin"/></Relationships>
</file>

<file path=ppt/slides/_rels/slide85.xml.rels><?xml version="1.0" encoding="UTF-8" standalone="yes"?>
<Relationships xmlns="http://schemas.openxmlformats.org/package/2006/relationships"><Relationship Id="rId8" Type="http://schemas.openxmlformats.org/officeDocument/2006/relationships/oleObject" Target="../embeddings/oleObject478.bin"/><Relationship Id="rId13" Type="http://schemas.openxmlformats.org/officeDocument/2006/relationships/image" Target="../media/image327.emf"/><Relationship Id="rId18" Type="http://schemas.openxmlformats.org/officeDocument/2006/relationships/oleObject" Target="../embeddings/oleObject483.bin"/><Relationship Id="rId3" Type="http://schemas.openxmlformats.org/officeDocument/2006/relationships/notesSlide" Target="../notesSlides/notesSlide28.xml"/><Relationship Id="rId7" Type="http://schemas.openxmlformats.org/officeDocument/2006/relationships/image" Target="../media/image324.emf"/><Relationship Id="rId12" Type="http://schemas.openxmlformats.org/officeDocument/2006/relationships/oleObject" Target="../embeddings/oleObject480.bin"/><Relationship Id="rId17" Type="http://schemas.openxmlformats.org/officeDocument/2006/relationships/image" Target="../media/image329.emf"/><Relationship Id="rId2" Type="http://schemas.openxmlformats.org/officeDocument/2006/relationships/slideLayout" Target="../slideLayouts/slideLayout2.xml"/><Relationship Id="rId16" Type="http://schemas.openxmlformats.org/officeDocument/2006/relationships/oleObject" Target="../embeddings/oleObject482.bin"/><Relationship Id="rId1" Type="http://schemas.openxmlformats.org/officeDocument/2006/relationships/vmlDrawing" Target="../drawings/vmlDrawing70.vml"/><Relationship Id="rId6" Type="http://schemas.openxmlformats.org/officeDocument/2006/relationships/oleObject" Target="../embeddings/oleObject477.bin"/><Relationship Id="rId11" Type="http://schemas.openxmlformats.org/officeDocument/2006/relationships/image" Target="../media/image326.emf"/><Relationship Id="rId5" Type="http://schemas.openxmlformats.org/officeDocument/2006/relationships/image" Target="../media/image323.emf"/><Relationship Id="rId15" Type="http://schemas.openxmlformats.org/officeDocument/2006/relationships/image" Target="../media/image328.emf"/><Relationship Id="rId10" Type="http://schemas.openxmlformats.org/officeDocument/2006/relationships/oleObject" Target="../embeddings/oleObject479.bin"/><Relationship Id="rId4" Type="http://schemas.openxmlformats.org/officeDocument/2006/relationships/oleObject" Target="../embeddings/oleObject476.bin"/><Relationship Id="rId9" Type="http://schemas.openxmlformats.org/officeDocument/2006/relationships/image" Target="../media/image325.emf"/><Relationship Id="rId14" Type="http://schemas.openxmlformats.org/officeDocument/2006/relationships/oleObject" Target="../embeddings/oleObject481.bin"/></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486.bin"/><Relationship Id="rId13" Type="http://schemas.openxmlformats.org/officeDocument/2006/relationships/image" Target="../media/image333.emf"/><Relationship Id="rId3" Type="http://schemas.openxmlformats.org/officeDocument/2006/relationships/notesSlide" Target="../notesSlides/notesSlide29.xml"/><Relationship Id="rId7" Type="http://schemas.openxmlformats.org/officeDocument/2006/relationships/image" Target="../media/image331.emf"/><Relationship Id="rId12" Type="http://schemas.openxmlformats.org/officeDocument/2006/relationships/oleObject" Target="../embeddings/oleObject488.bin"/><Relationship Id="rId2" Type="http://schemas.openxmlformats.org/officeDocument/2006/relationships/slideLayout" Target="../slideLayouts/slideLayout2.xml"/><Relationship Id="rId16" Type="http://schemas.openxmlformats.org/officeDocument/2006/relationships/image" Target="../media/image334.emf"/><Relationship Id="rId1" Type="http://schemas.openxmlformats.org/officeDocument/2006/relationships/vmlDrawing" Target="../drawings/vmlDrawing71.vml"/><Relationship Id="rId6" Type="http://schemas.openxmlformats.org/officeDocument/2006/relationships/oleObject" Target="../embeddings/oleObject485.bin"/><Relationship Id="rId11" Type="http://schemas.openxmlformats.org/officeDocument/2006/relationships/image" Target="../media/image327.emf"/><Relationship Id="rId5" Type="http://schemas.openxmlformats.org/officeDocument/2006/relationships/image" Target="../media/image330.emf"/><Relationship Id="rId15" Type="http://schemas.openxmlformats.org/officeDocument/2006/relationships/oleObject" Target="../embeddings/oleObject490.bin"/><Relationship Id="rId10" Type="http://schemas.openxmlformats.org/officeDocument/2006/relationships/oleObject" Target="../embeddings/oleObject487.bin"/><Relationship Id="rId4" Type="http://schemas.openxmlformats.org/officeDocument/2006/relationships/oleObject" Target="../embeddings/oleObject484.bin"/><Relationship Id="rId9" Type="http://schemas.openxmlformats.org/officeDocument/2006/relationships/image" Target="../media/image332.emf"/><Relationship Id="rId14" Type="http://schemas.openxmlformats.org/officeDocument/2006/relationships/oleObject" Target="../embeddings/oleObject489.bin"/></Relationships>
</file>

<file path=ppt/slides/_rels/slide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oleObject" Target="../embeddings/oleObject36.bin"/><Relationship Id="rId7"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22.emf"/><Relationship Id="rId5" Type="http://schemas.openxmlformats.org/officeDocument/2006/relationships/oleObject" Target="../embeddings/oleObject37.bin"/><Relationship Id="rId10" Type="http://schemas.openxmlformats.org/officeDocument/2006/relationships/image" Target="../media/image24.emf"/><Relationship Id="rId4" Type="http://schemas.openxmlformats.org/officeDocument/2006/relationships/image" Target="../media/image21.emf"/><Relationship Id="rId9" Type="http://schemas.openxmlformats.org/officeDocument/2006/relationships/oleObject" Target="../embeddings/oleObject3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8" y="1313501"/>
            <a:ext cx="8754742" cy="646331"/>
          </a:xfrm>
          <a:prstGeom prst="rect">
            <a:avLst/>
          </a:prstGeom>
          <a:noFill/>
        </p:spPr>
        <p:txBody>
          <a:bodyPr wrap="square" rtlCol="0">
            <a:spAutoFit/>
          </a:bodyPr>
          <a:lstStyle/>
          <a:p>
            <a:r>
              <a:rPr lang="en-US" sz="3600" dirty="0">
                <a:solidFill>
                  <a:srgbClr val="FF0000"/>
                </a:solidFill>
                <a:latin typeface="Apple Chancery"/>
                <a:cs typeface="Apple Chancery"/>
              </a:rPr>
              <a:t>T</a:t>
            </a:r>
            <a:r>
              <a:rPr lang="en-US" sz="2800" dirty="0">
                <a:solidFill>
                  <a:srgbClr val="FF0000"/>
                </a:solidFill>
                <a:latin typeface="Apple Chancery"/>
                <a:cs typeface="Apple Chancery"/>
              </a:rPr>
              <a:t>he Island Series:</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a:t>
            </a:r>
          </a:p>
        </p:txBody>
      </p:sp>
      <p:sp>
        <p:nvSpPr>
          <p:cNvPr id="31" name="TextBox 30"/>
          <p:cNvSpPr txBox="1"/>
          <p:nvPr/>
        </p:nvSpPr>
        <p:spPr>
          <a:xfrm>
            <a:off x="516258" y="1971470"/>
            <a:ext cx="8322942" cy="1015663"/>
          </a:xfrm>
          <a:prstGeom prst="rect">
            <a:avLst/>
          </a:prstGeom>
          <a:noFill/>
        </p:spPr>
        <p:txBody>
          <a:bodyPr wrap="square" rtlCol="0">
            <a:spAutoFit/>
          </a:bodyPr>
          <a:lstStyle/>
          <a:p>
            <a:r>
              <a:rPr lang="en-US" sz="2000" dirty="0">
                <a:solidFill>
                  <a:srgbClr val="000000"/>
                </a:solidFill>
                <a:latin typeface="Times New Roman"/>
                <a:cs typeface="Times New Roman"/>
              </a:rPr>
              <a:t>You have been kidnapped by a crazed physics nerd and left on an island with twenty-four hours to solve the following problem.  Solve the problem and you get to leave.  Don’t solve the problem and you don’t.</a:t>
            </a:r>
            <a:endParaRPr lang="en-US" sz="2400" dirty="0">
              <a:solidFill>
                <a:srgbClr val="FF0000"/>
              </a:solidFill>
              <a:latin typeface="Times New Roman"/>
              <a:cs typeface="Times New Roman"/>
            </a:endParaRPr>
          </a:p>
        </p:txBody>
      </p:sp>
      <p:sp>
        <p:nvSpPr>
          <p:cNvPr id="6" name="TextBox 5"/>
          <p:cNvSpPr txBox="1"/>
          <p:nvPr/>
        </p:nvSpPr>
        <p:spPr>
          <a:xfrm>
            <a:off x="516258" y="3192052"/>
            <a:ext cx="8322942" cy="2677656"/>
          </a:xfrm>
          <a:prstGeom prst="rect">
            <a:avLst/>
          </a:prstGeom>
          <a:noFill/>
        </p:spPr>
        <p:txBody>
          <a:bodyPr wrap="square" rtlCol="0">
            <a:spAutoFit/>
          </a:bodyPr>
          <a:lstStyle/>
          <a:p>
            <a:r>
              <a:rPr lang="en-US" sz="2800" dirty="0">
                <a:solidFill>
                  <a:srgbClr val="0000FF"/>
                </a:solidFill>
                <a:latin typeface="Apple Chancery"/>
                <a:cs typeface="Apple Chancery"/>
              </a:rPr>
              <a:t>The problem</a:t>
            </a:r>
            <a:r>
              <a:rPr lang="en-US" sz="2000" dirty="0">
                <a:solidFill>
                  <a:srgbClr val="000000"/>
                </a:solidFill>
                <a:latin typeface="Times New Roman"/>
                <a:cs typeface="Times New Roman"/>
              </a:rPr>
              <a:t>:  </a:t>
            </a:r>
            <a:r>
              <a:rPr lang="en-US" sz="2000" dirty="0">
                <a:latin typeface="Times New Roman"/>
                <a:cs typeface="Times New Roman"/>
              </a:rPr>
              <a:t>You are told you will be given </a:t>
            </a:r>
            <a:r>
              <a:rPr lang="en-US" sz="2000" dirty="0">
                <a:solidFill>
                  <a:srgbClr val="FF0000"/>
                </a:solidFill>
                <a:latin typeface="Times New Roman"/>
                <a:cs typeface="Times New Roman"/>
              </a:rPr>
              <a:t>5 seconds to stop </a:t>
            </a:r>
            <a:r>
              <a:rPr lang="en-US" sz="2000" dirty="0">
                <a:solidFill>
                  <a:srgbClr val="0000FF"/>
                </a:solidFill>
                <a:latin typeface="Times New Roman"/>
                <a:cs typeface="Times New Roman"/>
              </a:rPr>
              <a:t>two different object </a:t>
            </a:r>
            <a:r>
              <a:rPr lang="en-US" sz="2000" dirty="0">
                <a:solidFill>
                  <a:srgbClr val="FF0000"/>
                </a:solidFill>
                <a:latin typeface="Times New Roman"/>
                <a:cs typeface="Times New Roman"/>
              </a:rPr>
              <a:t>using a constant force </a:t>
            </a:r>
            <a:r>
              <a:rPr lang="en-US" sz="2000" dirty="0">
                <a:latin typeface="Times New Roman"/>
                <a:cs typeface="Times New Roman"/>
              </a:rPr>
              <a:t>of your choice (it </a:t>
            </a:r>
            <a:r>
              <a:rPr lang="en-US" sz="2000" dirty="0" err="1">
                <a:latin typeface="Times New Roman"/>
                <a:cs typeface="Times New Roman"/>
              </a:rPr>
              <a:t>doesn</a:t>
            </a:r>
            <a:r>
              <a:rPr lang="fr-FR" sz="2000" dirty="0">
                <a:latin typeface="Times New Roman"/>
                <a:cs typeface="Times New Roman"/>
              </a:rPr>
              <a:t>’</a:t>
            </a:r>
            <a:r>
              <a:rPr lang="en-US" sz="2000" dirty="0">
                <a:latin typeface="Times New Roman"/>
                <a:cs typeface="Times New Roman"/>
              </a:rPr>
              <a:t>t have to be the same force for each object).  Before you see either object, though, you must say which will take the greatest force to stop.  You dissent saying you don’t have enough information to make the call, </a:t>
            </a:r>
            <a:r>
              <a:rPr lang="en-US" sz="2000" dirty="0">
                <a:solidFill>
                  <a:srgbClr val="0000FF"/>
                </a:solidFill>
                <a:latin typeface="Times New Roman"/>
                <a:cs typeface="Times New Roman"/>
              </a:rPr>
              <a:t>so you are given two questions </a:t>
            </a:r>
            <a:r>
              <a:rPr lang="en-US" sz="2000" dirty="0">
                <a:latin typeface="Times New Roman"/>
                <a:cs typeface="Times New Roman"/>
              </a:rPr>
              <a:t>(not “which force is bigger” or “which body experiences the largest acceleration”).  From the responses to those two questions, you are to determine which body will require the larger force.  </a:t>
            </a:r>
            <a:r>
              <a:rPr lang="en-US" sz="2000" dirty="0">
                <a:solidFill>
                  <a:srgbClr val="FF0000"/>
                </a:solidFill>
                <a:latin typeface="Times New Roman"/>
                <a:cs typeface="Times New Roman"/>
              </a:rPr>
              <a:t>What are the questions? </a:t>
            </a:r>
            <a:endParaRPr lang="en-US" sz="2400" dirty="0">
              <a:solidFill>
                <a:srgbClr val="FF0000"/>
              </a:solidFill>
              <a:latin typeface="Times New Roman"/>
              <a:cs typeface="Times New Roman"/>
            </a:endParaRPr>
          </a:p>
        </p:txBody>
      </p:sp>
    </p:spTree>
    <p:extLst>
      <p:ext uri="{BB962C8B-B14F-4D97-AF65-F5344CB8AC3E}">
        <p14:creationId xmlns:p14="http://schemas.microsoft.com/office/powerpoint/2010/main" val="194457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10.)</a:t>
            </a:r>
          </a:p>
        </p:txBody>
      </p:sp>
      <p:sp>
        <p:nvSpPr>
          <p:cNvPr id="11" name="TextBox 10"/>
          <p:cNvSpPr txBox="1"/>
          <p:nvPr/>
        </p:nvSpPr>
        <p:spPr>
          <a:xfrm>
            <a:off x="274956" y="1748016"/>
            <a:ext cx="8627744" cy="1138773"/>
          </a:xfrm>
          <a:prstGeom prst="rect">
            <a:avLst/>
          </a:prstGeom>
          <a:noFill/>
        </p:spPr>
        <p:txBody>
          <a:bodyPr wrap="square" rtlCol="0">
            <a:spAutoFit/>
          </a:bodyPr>
          <a:lstStyle/>
          <a:p>
            <a:r>
              <a:rPr lang="en-US" sz="2800" dirty="0">
                <a:solidFill>
                  <a:srgbClr val="FF0000"/>
                </a:solidFill>
                <a:latin typeface="Apple Chancery"/>
                <a:cs typeface="Apple Chancery"/>
              </a:rPr>
              <a:t>Consider two masses </a:t>
            </a:r>
            <a:r>
              <a:rPr lang="en-US" sz="2000" dirty="0">
                <a:solidFill>
                  <a:srgbClr val="0000FF"/>
                </a:solidFill>
                <a:latin typeface="Times New Roman"/>
                <a:cs typeface="Times New Roman"/>
              </a:rPr>
              <a:t>moving in opposite directions </a:t>
            </a:r>
            <a:r>
              <a:rPr lang="en-US" sz="2000" dirty="0">
                <a:solidFill>
                  <a:srgbClr val="000000"/>
                </a:solidFill>
                <a:latin typeface="Times New Roman"/>
                <a:cs typeface="Times New Roman"/>
              </a:rPr>
              <a:t>that </a:t>
            </a:r>
            <a:r>
              <a:rPr lang="en-US" sz="2000" dirty="0">
                <a:solidFill>
                  <a:srgbClr val="FF0000"/>
                </a:solidFill>
                <a:latin typeface="Times New Roman"/>
                <a:cs typeface="Times New Roman"/>
              </a:rPr>
              <a:t>collide</a:t>
            </a:r>
            <a:r>
              <a:rPr lang="en-US" sz="2000" dirty="0">
                <a:solidFill>
                  <a:srgbClr val="000000"/>
                </a:solidFill>
                <a:latin typeface="Times New Roman"/>
                <a:cs typeface="Times New Roman"/>
              </a:rPr>
              <a:t> as shown below.  If </a:t>
            </a:r>
            <a:r>
              <a:rPr lang="en-US" sz="2000" dirty="0">
                <a:solidFill>
                  <a:srgbClr val="0000FF"/>
                </a:solidFill>
                <a:latin typeface="Times New Roman"/>
                <a:cs typeface="Times New Roman"/>
              </a:rPr>
              <a:t>one mass has a jet pack </a:t>
            </a:r>
            <a:r>
              <a:rPr lang="en-US" sz="2000" dirty="0">
                <a:solidFill>
                  <a:srgbClr val="000000"/>
                </a:solidFill>
                <a:latin typeface="Times New Roman"/>
                <a:cs typeface="Times New Roman"/>
              </a:rPr>
              <a:t>on its back that </a:t>
            </a:r>
            <a:r>
              <a:rPr lang="en-US" sz="2000" dirty="0">
                <a:solidFill>
                  <a:srgbClr val="0000FF"/>
                </a:solidFill>
                <a:latin typeface="Times New Roman"/>
                <a:cs typeface="Times New Roman"/>
              </a:rPr>
              <a:t>provides a constant force F </a:t>
            </a:r>
            <a:r>
              <a:rPr lang="en-US" sz="2000" dirty="0">
                <a:solidFill>
                  <a:srgbClr val="000000"/>
                </a:solidFill>
                <a:latin typeface="Times New Roman"/>
                <a:cs typeface="Times New Roman"/>
              </a:rPr>
              <a:t>(again, as shown), </a:t>
            </a:r>
            <a:r>
              <a:rPr lang="en-US" sz="2000" dirty="0">
                <a:solidFill>
                  <a:srgbClr val="0000FF"/>
                </a:solidFill>
                <a:latin typeface="Times New Roman"/>
                <a:cs typeface="Times New Roman"/>
              </a:rPr>
              <a:t>what do the </a:t>
            </a:r>
            <a:r>
              <a:rPr lang="en-US" sz="2000" i="1" dirty="0">
                <a:solidFill>
                  <a:srgbClr val="FF0000"/>
                </a:solidFill>
                <a:latin typeface="Times New Roman"/>
                <a:cs typeface="Times New Roman"/>
              </a:rPr>
              <a:t>impulse equations </a:t>
            </a:r>
            <a:r>
              <a:rPr lang="en-US" sz="2000" dirty="0">
                <a:solidFill>
                  <a:srgbClr val="0000FF"/>
                </a:solidFill>
                <a:latin typeface="Times New Roman"/>
                <a:cs typeface="Times New Roman"/>
              </a:rPr>
              <a:t>suggest </a:t>
            </a:r>
            <a:r>
              <a:rPr lang="en-US" sz="2000" dirty="0">
                <a:solidFill>
                  <a:srgbClr val="FF0000"/>
                </a:solidFill>
                <a:latin typeface="Times New Roman"/>
                <a:cs typeface="Times New Roman"/>
              </a:rPr>
              <a:t>for both masses</a:t>
            </a:r>
            <a:r>
              <a:rPr lang="en-US" sz="2000" dirty="0">
                <a:solidFill>
                  <a:srgbClr val="0000FF"/>
                </a:solidFill>
                <a:latin typeface="Times New Roman"/>
                <a:cs typeface="Times New Roman"/>
              </a:rPr>
              <a:t>?</a:t>
            </a:r>
            <a:endParaRPr lang="en-US" sz="2400" dirty="0">
              <a:solidFill>
                <a:srgbClr val="0000FF"/>
              </a:solidFill>
              <a:latin typeface="Apple Chancery"/>
              <a:cs typeface="Apple Chancery"/>
            </a:endParaRPr>
          </a:p>
        </p:txBody>
      </p:sp>
      <p:sp>
        <p:nvSpPr>
          <p:cNvPr id="30" name="Rectangle 29"/>
          <p:cNvSpPr/>
          <p:nvPr/>
        </p:nvSpPr>
        <p:spPr>
          <a:xfrm>
            <a:off x="2819400" y="4444271"/>
            <a:ext cx="4267200"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9"/>
          <p:cNvSpPr>
            <a:spLocks noChangeArrowheads="1"/>
          </p:cNvSpPr>
          <p:nvPr/>
        </p:nvSpPr>
        <p:spPr bwMode="auto">
          <a:xfrm>
            <a:off x="5033168" y="3975100"/>
            <a:ext cx="457200" cy="457200"/>
          </a:xfrm>
          <a:prstGeom prst="rect">
            <a:avLst/>
          </a:prstGeom>
          <a:solidFill>
            <a:srgbClr val="0000FF"/>
          </a:solidFill>
          <a:ln w="9525">
            <a:solidFill>
              <a:schemeClr val="tx1"/>
            </a:solidFill>
            <a:miter lim="800000"/>
            <a:headEnd/>
            <a:tailEnd/>
          </a:ln>
        </p:spPr>
        <p:txBody>
          <a:bodyPr wrap="none" anchor="ctr"/>
          <a:lstStyle/>
          <a:p>
            <a:endParaRPr lang="en-US"/>
          </a:p>
        </p:txBody>
      </p:sp>
      <p:grpSp>
        <p:nvGrpSpPr>
          <p:cNvPr id="2" name="Group 1"/>
          <p:cNvGrpSpPr/>
          <p:nvPr/>
        </p:nvGrpSpPr>
        <p:grpSpPr>
          <a:xfrm>
            <a:off x="4152900" y="3098800"/>
            <a:ext cx="590550" cy="393700"/>
            <a:chOff x="4133850" y="3733800"/>
            <a:chExt cx="590550" cy="393700"/>
          </a:xfrm>
        </p:grpSpPr>
        <p:sp>
          <p:nvSpPr>
            <p:cNvPr id="47" name="Line 16"/>
            <p:cNvSpPr>
              <a:spLocks noChangeShapeType="1"/>
            </p:cNvSpPr>
            <p:nvPr/>
          </p:nvSpPr>
          <p:spPr bwMode="auto">
            <a:xfrm>
              <a:off x="4191000" y="4127500"/>
              <a:ext cx="533400" cy="0"/>
            </a:xfrm>
            <a:prstGeom prst="line">
              <a:avLst/>
            </a:prstGeom>
            <a:noFill/>
            <a:ln w="38100" cmpd="sng">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49" name="Object 2"/>
            <p:cNvGraphicFramePr>
              <a:graphicFrameLocks noChangeAspect="1"/>
            </p:cNvGraphicFramePr>
            <p:nvPr>
              <p:extLst>
                <p:ext uri="{D42A27DB-BD31-4B8C-83A1-F6EECF244321}">
                  <p14:modId xmlns:p14="http://schemas.microsoft.com/office/powerpoint/2010/main" val="974799590"/>
                </p:ext>
              </p:extLst>
            </p:nvPr>
          </p:nvGraphicFramePr>
          <p:xfrm>
            <a:off x="4133850" y="3733800"/>
            <a:ext cx="412750" cy="350838"/>
          </p:xfrm>
          <a:graphic>
            <a:graphicData uri="http://schemas.openxmlformats.org/presentationml/2006/ole">
              <mc:AlternateContent xmlns:mc="http://schemas.openxmlformats.org/markup-compatibility/2006">
                <mc:Choice xmlns:v="urn:schemas-microsoft-com:vml" Requires="v">
                  <p:oleObj spid="_x0000_s1337481" name="Equation" r:id="rId3" imgW="254000" imgH="215900" progId="Equation.DSMT4">
                    <p:embed/>
                  </p:oleObj>
                </mc:Choice>
                <mc:Fallback>
                  <p:oleObj name="Equation" r:id="rId3" imgW="254000" imgH="2159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3850" y="3733800"/>
                          <a:ext cx="412750" cy="3508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4" name="Group 3"/>
          <p:cNvGrpSpPr/>
          <p:nvPr/>
        </p:nvGrpSpPr>
        <p:grpSpPr>
          <a:xfrm>
            <a:off x="4931568" y="3402013"/>
            <a:ext cx="533400" cy="381000"/>
            <a:chOff x="5486400" y="3746500"/>
            <a:chExt cx="533400" cy="381000"/>
          </a:xfrm>
        </p:grpSpPr>
        <p:sp>
          <p:nvSpPr>
            <p:cNvPr id="48" name="Line 17"/>
            <p:cNvSpPr>
              <a:spLocks noChangeShapeType="1"/>
            </p:cNvSpPr>
            <p:nvPr/>
          </p:nvSpPr>
          <p:spPr bwMode="auto">
            <a:xfrm flipH="1">
              <a:off x="5486400" y="4127500"/>
              <a:ext cx="533400" cy="0"/>
            </a:xfrm>
            <a:prstGeom prst="line">
              <a:avLst/>
            </a:prstGeom>
            <a:noFill/>
            <a:ln w="38100" cmpd="sng">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50" name="Object 3"/>
            <p:cNvGraphicFramePr>
              <a:graphicFrameLocks noChangeAspect="1"/>
            </p:cNvGraphicFramePr>
            <p:nvPr>
              <p:extLst>
                <p:ext uri="{D42A27DB-BD31-4B8C-83A1-F6EECF244321}">
                  <p14:modId xmlns:p14="http://schemas.microsoft.com/office/powerpoint/2010/main" val="833706620"/>
                </p:ext>
              </p:extLst>
            </p:nvPr>
          </p:nvGraphicFramePr>
          <p:xfrm>
            <a:off x="5592763" y="3746500"/>
            <a:ext cx="392112" cy="350838"/>
          </p:xfrm>
          <a:graphic>
            <a:graphicData uri="http://schemas.openxmlformats.org/presentationml/2006/ole">
              <mc:AlternateContent xmlns:mc="http://schemas.openxmlformats.org/markup-compatibility/2006">
                <mc:Choice xmlns:v="urn:schemas-microsoft-com:vml" Requires="v">
                  <p:oleObj spid="_x0000_s1337482" name="Equation" r:id="rId5" imgW="241300" imgH="215900" progId="Equation.DSMT4">
                    <p:embed/>
                  </p:oleObj>
                </mc:Choice>
                <mc:Fallback>
                  <p:oleObj name="Equation" r:id="rId5" imgW="241300" imgH="2159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2763" y="3746500"/>
                          <a:ext cx="392112" cy="3508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3" name="Group 2"/>
          <p:cNvGrpSpPr/>
          <p:nvPr/>
        </p:nvGrpSpPr>
        <p:grpSpPr>
          <a:xfrm>
            <a:off x="3694113" y="3441700"/>
            <a:ext cx="1030287" cy="990600"/>
            <a:chOff x="3084513" y="3441700"/>
            <a:chExt cx="1030287" cy="990600"/>
          </a:xfrm>
        </p:grpSpPr>
        <p:sp>
          <p:nvSpPr>
            <p:cNvPr id="41" name="Rectangle 7"/>
            <p:cNvSpPr>
              <a:spLocks noChangeArrowheads="1"/>
            </p:cNvSpPr>
            <p:nvPr/>
          </p:nvSpPr>
          <p:spPr bwMode="auto">
            <a:xfrm>
              <a:off x="3505200" y="3975100"/>
              <a:ext cx="609600" cy="457200"/>
            </a:xfrm>
            <a:prstGeom prst="rect">
              <a:avLst/>
            </a:prstGeom>
            <a:solidFill>
              <a:srgbClr val="00F301"/>
            </a:solidFill>
            <a:ln w="9525">
              <a:solidFill>
                <a:schemeClr val="tx1"/>
              </a:solidFill>
              <a:miter lim="800000"/>
              <a:headEnd/>
              <a:tailEnd/>
            </a:ln>
          </p:spPr>
          <p:txBody>
            <a:bodyPr wrap="none" anchor="ctr"/>
            <a:lstStyle/>
            <a:p>
              <a:endParaRPr lang="en-US"/>
            </a:p>
          </p:txBody>
        </p:sp>
        <p:sp>
          <p:nvSpPr>
            <p:cNvPr id="43" name="Freeform 11"/>
            <p:cNvSpPr>
              <a:spLocks/>
            </p:cNvSpPr>
            <p:nvPr/>
          </p:nvSpPr>
          <p:spPr bwMode="auto">
            <a:xfrm>
              <a:off x="3505200" y="3822700"/>
              <a:ext cx="381000" cy="152400"/>
            </a:xfrm>
            <a:custGeom>
              <a:avLst/>
              <a:gdLst>
                <a:gd name="T0" fmla="*/ 381000 w 240"/>
                <a:gd name="T1" fmla="*/ 152400 h 96"/>
                <a:gd name="T2" fmla="*/ 304800 w 240"/>
                <a:gd name="T3" fmla="*/ 152400 h 96"/>
                <a:gd name="T4" fmla="*/ 304800 w 240"/>
                <a:gd name="T5" fmla="*/ 76200 h 96"/>
                <a:gd name="T6" fmla="*/ 0 w 240"/>
                <a:gd name="T7" fmla="*/ 76200 h 96"/>
                <a:gd name="T8" fmla="*/ 0 w 240"/>
                <a:gd name="T9" fmla="*/ 0 h 96"/>
                <a:gd name="T10" fmla="*/ 381000 w 240"/>
                <a:gd name="T11" fmla="*/ 0 h 96"/>
                <a:gd name="T12" fmla="*/ 381000 w 240"/>
                <a:gd name="T13" fmla="*/ 152400 h 96"/>
                <a:gd name="T14" fmla="*/ 0 60000 65536"/>
                <a:gd name="T15" fmla="*/ 0 60000 65536"/>
                <a:gd name="T16" fmla="*/ 0 60000 65536"/>
                <a:gd name="T17" fmla="*/ 0 60000 65536"/>
                <a:gd name="T18" fmla="*/ 0 60000 65536"/>
                <a:gd name="T19" fmla="*/ 0 60000 65536"/>
                <a:gd name="T20" fmla="*/ 0 60000 65536"/>
                <a:gd name="T21" fmla="*/ 0 w 240"/>
                <a:gd name="T22" fmla="*/ 0 h 96"/>
                <a:gd name="T23" fmla="*/ 240 w 240"/>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96">
                  <a:moveTo>
                    <a:pt x="240" y="96"/>
                  </a:moveTo>
                  <a:lnTo>
                    <a:pt x="192" y="96"/>
                  </a:lnTo>
                  <a:lnTo>
                    <a:pt x="192" y="48"/>
                  </a:lnTo>
                  <a:lnTo>
                    <a:pt x="0" y="48"/>
                  </a:lnTo>
                  <a:lnTo>
                    <a:pt x="0" y="0"/>
                  </a:lnTo>
                  <a:lnTo>
                    <a:pt x="240" y="0"/>
                  </a:lnTo>
                  <a:lnTo>
                    <a:pt x="240" y="96"/>
                  </a:lnTo>
                  <a:close/>
                </a:path>
              </a:pathLst>
            </a:custGeom>
            <a:solidFill>
              <a:srgbClr val="00E307"/>
            </a:solidFill>
            <a:ln w="9525">
              <a:solidFill>
                <a:schemeClr val="tx1"/>
              </a:solidFill>
              <a:round/>
              <a:headEnd/>
              <a:tailEnd/>
            </a:ln>
          </p:spPr>
          <p:txBody>
            <a:bodyPr wrap="none" anchor="ctr"/>
            <a:lstStyle/>
            <a:p>
              <a:endParaRPr lang="en-US"/>
            </a:p>
          </p:txBody>
        </p:sp>
        <p:sp>
          <p:nvSpPr>
            <p:cNvPr id="44" name="Freeform 13"/>
            <p:cNvSpPr>
              <a:spLocks/>
            </p:cNvSpPr>
            <p:nvPr/>
          </p:nvSpPr>
          <p:spPr bwMode="auto">
            <a:xfrm>
              <a:off x="3235325" y="3829050"/>
              <a:ext cx="263525" cy="30163"/>
            </a:xfrm>
            <a:custGeom>
              <a:avLst/>
              <a:gdLst>
                <a:gd name="T0" fmla="*/ 263525 w 166"/>
                <a:gd name="T1" fmla="*/ 9525 h 19"/>
                <a:gd name="T2" fmla="*/ 234950 w 166"/>
                <a:gd name="T3" fmla="*/ 6350 h 19"/>
                <a:gd name="T4" fmla="*/ 193675 w 166"/>
                <a:gd name="T5" fmla="*/ 15875 h 19"/>
                <a:gd name="T6" fmla="*/ 146050 w 166"/>
                <a:gd name="T7" fmla="*/ 22225 h 19"/>
                <a:gd name="T8" fmla="*/ 117475 w 166"/>
                <a:gd name="T9" fmla="*/ 15875 h 19"/>
                <a:gd name="T10" fmla="*/ 88900 w 166"/>
                <a:gd name="T11" fmla="*/ 6350 h 19"/>
                <a:gd name="T12" fmla="*/ 47625 w 166"/>
                <a:gd name="T13" fmla="*/ 9525 h 19"/>
                <a:gd name="T14" fmla="*/ 0 w 166"/>
                <a:gd name="T15" fmla="*/ 22225 h 19"/>
                <a:gd name="T16" fmla="*/ 0 60000 65536"/>
                <a:gd name="T17" fmla="*/ 0 60000 65536"/>
                <a:gd name="T18" fmla="*/ 0 60000 65536"/>
                <a:gd name="T19" fmla="*/ 0 60000 65536"/>
                <a:gd name="T20" fmla="*/ 0 60000 65536"/>
                <a:gd name="T21" fmla="*/ 0 60000 65536"/>
                <a:gd name="T22" fmla="*/ 0 60000 65536"/>
                <a:gd name="T23" fmla="*/ 0 60000 65536"/>
                <a:gd name="T24" fmla="*/ 0 w 166"/>
                <a:gd name="T25" fmla="*/ 0 h 19"/>
                <a:gd name="T26" fmla="*/ 166 w 166"/>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6" h="19">
                  <a:moveTo>
                    <a:pt x="166" y="6"/>
                  </a:moveTo>
                  <a:cubicBezTo>
                    <a:pt x="151" y="1"/>
                    <a:pt x="158" y="0"/>
                    <a:pt x="148" y="4"/>
                  </a:cubicBezTo>
                  <a:cubicBezTo>
                    <a:pt x="141" y="13"/>
                    <a:pt x="133" y="7"/>
                    <a:pt x="122" y="10"/>
                  </a:cubicBezTo>
                  <a:cubicBezTo>
                    <a:pt x="115" y="19"/>
                    <a:pt x="103" y="12"/>
                    <a:pt x="92" y="14"/>
                  </a:cubicBezTo>
                  <a:cubicBezTo>
                    <a:pt x="83" y="19"/>
                    <a:pt x="81" y="17"/>
                    <a:pt x="74" y="10"/>
                  </a:cubicBezTo>
                  <a:cubicBezTo>
                    <a:pt x="62" y="17"/>
                    <a:pt x="60" y="16"/>
                    <a:pt x="56" y="4"/>
                  </a:cubicBezTo>
                  <a:cubicBezTo>
                    <a:pt x="42" y="13"/>
                    <a:pt x="59" y="3"/>
                    <a:pt x="30" y="6"/>
                  </a:cubicBezTo>
                  <a:cubicBezTo>
                    <a:pt x="20" y="6"/>
                    <a:pt x="11" y="14"/>
                    <a:pt x="0" y="14"/>
                  </a:cubicBezTo>
                </a:path>
              </a:pathLst>
            </a:custGeom>
            <a:solidFill>
              <a:srgbClr val="FF2525"/>
            </a:solidFill>
            <a:ln w="9525">
              <a:solidFill>
                <a:srgbClr val="FF2525"/>
              </a:solidFill>
              <a:round/>
              <a:headEnd/>
              <a:tailEnd/>
            </a:ln>
          </p:spPr>
          <p:txBody>
            <a:bodyPr wrap="none" anchor="ctr"/>
            <a:lstStyle/>
            <a:p>
              <a:endParaRPr lang="en-US"/>
            </a:p>
          </p:txBody>
        </p:sp>
        <p:sp>
          <p:nvSpPr>
            <p:cNvPr id="45" name="Freeform 14"/>
            <p:cNvSpPr>
              <a:spLocks/>
            </p:cNvSpPr>
            <p:nvPr/>
          </p:nvSpPr>
          <p:spPr bwMode="auto">
            <a:xfrm>
              <a:off x="3194050" y="3854450"/>
              <a:ext cx="298450" cy="39688"/>
            </a:xfrm>
            <a:custGeom>
              <a:avLst/>
              <a:gdLst>
                <a:gd name="T0" fmla="*/ 298450 w 188"/>
                <a:gd name="T1" fmla="*/ 22225 h 25"/>
                <a:gd name="T2" fmla="*/ 273050 w 188"/>
                <a:gd name="T3" fmla="*/ 0 h 25"/>
                <a:gd name="T4" fmla="*/ 212725 w 188"/>
                <a:gd name="T5" fmla="*/ 3175 h 25"/>
                <a:gd name="T6" fmla="*/ 127000 w 188"/>
                <a:gd name="T7" fmla="*/ 25400 h 25"/>
                <a:gd name="T8" fmla="*/ 66675 w 188"/>
                <a:gd name="T9" fmla="*/ 0 h 25"/>
                <a:gd name="T10" fmla="*/ 0 w 188"/>
                <a:gd name="T11" fmla="*/ 0 h 25"/>
                <a:gd name="T12" fmla="*/ 0 60000 65536"/>
                <a:gd name="T13" fmla="*/ 0 60000 65536"/>
                <a:gd name="T14" fmla="*/ 0 60000 65536"/>
                <a:gd name="T15" fmla="*/ 0 60000 65536"/>
                <a:gd name="T16" fmla="*/ 0 60000 65536"/>
                <a:gd name="T17" fmla="*/ 0 60000 65536"/>
                <a:gd name="T18" fmla="*/ 0 w 188"/>
                <a:gd name="T19" fmla="*/ 0 h 25"/>
                <a:gd name="T20" fmla="*/ 188 w 188"/>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88" h="25">
                  <a:moveTo>
                    <a:pt x="188" y="14"/>
                  </a:moveTo>
                  <a:cubicBezTo>
                    <a:pt x="181" y="9"/>
                    <a:pt x="178" y="4"/>
                    <a:pt x="172" y="0"/>
                  </a:cubicBezTo>
                  <a:cubicBezTo>
                    <a:pt x="155" y="3"/>
                    <a:pt x="154" y="3"/>
                    <a:pt x="134" y="2"/>
                  </a:cubicBezTo>
                  <a:cubicBezTo>
                    <a:pt x="112" y="9"/>
                    <a:pt x="106" y="12"/>
                    <a:pt x="80" y="16"/>
                  </a:cubicBezTo>
                  <a:cubicBezTo>
                    <a:pt x="65" y="25"/>
                    <a:pt x="56" y="4"/>
                    <a:pt x="42" y="0"/>
                  </a:cubicBezTo>
                  <a:cubicBezTo>
                    <a:pt x="31" y="10"/>
                    <a:pt x="10" y="20"/>
                    <a:pt x="0" y="0"/>
                  </a:cubicBezTo>
                </a:path>
              </a:pathLst>
            </a:custGeom>
            <a:solidFill>
              <a:srgbClr val="FF2525"/>
            </a:solidFill>
            <a:ln w="9525">
              <a:solidFill>
                <a:schemeClr val="tx1"/>
              </a:solidFill>
              <a:round/>
              <a:headEnd/>
              <a:tailEnd/>
            </a:ln>
          </p:spPr>
          <p:txBody>
            <a:bodyPr wrap="none" anchor="ctr"/>
            <a:lstStyle/>
            <a:p>
              <a:endParaRPr lang="en-US"/>
            </a:p>
          </p:txBody>
        </p:sp>
        <p:sp>
          <p:nvSpPr>
            <p:cNvPr id="46" name="Freeform 15"/>
            <p:cNvSpPr>
              <a:spLocks/>
            </p:cNvSpPr>
            <p:nvPr/>
          </p:nvSpPr>
          <p:spPr bwMode="auto">
            <a:xfrm>
              <a:off x="3209925" y="3822700"/>
              <a:ext cx="279400" cy="42863"/>
            </a:xfrm>
            <a:custGeom>
              <a:avLst/>
              <a:gdLst>
                <a:gd name="T0" fmla="*/ 279400 w 176"/>
                <a:gd name="T1" fmla="*/ 42863 h 27"/>
                <a:gd name="T2" fmla="*/ 228600 w 176"/>
                <a:gd name="T3" fmla="*/ 30163 h 27"/>
                <a:gd name="T4" fmla="*/ 200025 w 176"/>
                <a:gd name="T5" fmla="*/ 26988 h 27"/>
                <a:gd name="T6" fmla="*/ 117475 w 176"/>
                <a:gd name="T7" fmla="*/ 33338 h 27"/>
                <a:gd name="T8" fmla="*/ 88900 w 176"/>
                <a:gd name="T9" fmla="*/ 17463 h 27"/>
                <a:gd name="T10" fmla="*/ 0 w 176"/>
                <a:gd name="T11" fmla="*/ 11113 h 27"/>
                <a:gd name="T12" fmla="*/ 0 60000 65536"/>
                <a:gd name="T13" fmla="*/ 0 60000 65536"/>
                <a:gd name="T14" fmla="*/ 0 60000 65536"/>
                <a:gd name="T15" fmla="*/ 0 60000 65536"/>
                <a:gd name="T16" fmla="*/ 0 60000 65536"/>
                <a:gd name="T17" fmla="*/ 0 60000 65536"/>
                <a:gd name="T18" fmla="*/ 0 w 176"/>
                <a:gd name="T19" fmla="*/ 0 h 27"/>
                <a:gd name="T20" fmla="*/ 176 w 176"/>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76" h="27">
                  <a:moveTo>
                    <a:pt x="176" y="27"/>
                  </a:moveTo>
                  <a:cubicBezTo>
                    <a:pt x="165" y="24"/>
                    <a:pt x="154" y="22"/>
                    <a:pt x="144" y="19"/>
                  </a:cubicBezTo>
                  <a:cubicBezTo>
                    <a:pt x="138" y="10"/>
                    <a:pt x="135" y="13"/>
                    <a:pt x="126" y="17"/>
                  </a:cubicBezTo>
                  <a:cubicBezTo>
                    <a:pt x="105" y="12"/>
                    <a:pt x="92" y="14"/>
                    <a:pt x="74" y="21"/>
                  </a:cubicBezTo>
                  <a:cubicBezTo>
                    <a:pt x="67" y="18"/>
                    <a:pt x="56" y="11"/>
                    <a:pt x="56" y="11"/>
                  </a:cubicBezTo>
                  <a:cubicBezTo>
                    <a:pt x="52" y="0"/>
                    <a:pt x="7" y="7"/>
                    <a:pt x="0" y="7"/>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aphicFrame>
          <p:nvGraphicFramePr>
            <p:cNvPr id="51" name="Object 4"/>
            <p:cNvGraphicFramePr>
              <a:graphicFrameLocks noChangeAspect="1"/>
            </p:cNvGraphicFramePr>
            <p:nvPr>
              <p:extLst>
                <p:ext uri="{D42A27DB-BD31-4B8C-83A1-F6EECF244321}">
                  <p14:modId xmlns:p14="http://schemas.microsoft.com/office/powerpoint/2010/main" val="1860774102"/>
                </p:ext>
              </p:extLst>
            </p:nvPr>
          </p:nvGraphicFramePr>
          <p:xfrm>
            <a:off x="3084513" y="3441700"/>
            <a:ext cx="371475" cy="371475"/>
          </p:xfrm>
          <a:graphic>
            <a:graphicData uri="http://schemas.openxmlformats.org/presentationml/2006/ole">
              <mc:AlternateContent xmlns:mc="http://schemas.openxmlformats.org/markup-compatibility/2006">
                <mc:Choice xmlns:v="urn:schemas-microsoft-com:vml" Requires="v">
                  <p:oleObj spid="_x0000_s1337483" name="Equation" r:id="rId7" imgW="228600" imgH="228600" progId="Equation.DSMT4">
                    <p:embed/>
                  </p:oleObj>
                </mc:Choice>
                <mc:Fallback>
                  <p:oleObj name="Equation" r:id="rId7" imgW="228600" imgH="228600" progId="Equation.DSMT4">
                    <p:embed/>
                    <p:pic>
                      <p:nvPicPr>
                        <p:cNvPr id="0" name=""/>
                        <p:cNvPicPr>
                          <a:picLocks noChangeAspect="1" noChangeArrowheads="1"/>
                        </p:cNvPicPr>
                        <p:nvPr/>
                      </p:nvPicPr>
                      <p:blipFill>
                        <a:blip r:embed="rId8"/>
                        <a:srcRect/>
                        <a:stretch>
                          <a:fillRect/>
                        </a:stretch>
                      </p:blipFill>
                      <p:spPr bwMode="auto">
                        <a:xfrm>
                          <a:off x="3084513" y="3441700"/>
                          <a:ext cx="371475" cy="371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53" name="Rectangle 26"/>
          <p:cNvSpPr>
            <a:spLocks noChangeArrowheads="1"/>
          </p:cNvSpPr>
          <p:nvPr/>
        </p:nvSpPr>
        <p:spPr bwMode="auto">
          <a:xfrm>
            <a:off x="5054600" y="5676900"/>
            <a:ext cx="457200" cy="457200"/>
          </a:xfrm>
          <a:prstGeom prst="rect">
            <a:avLst/>
          </a:prstGeom>
          <a:solidFill>
            <a:srgbClr val="0000FF"/>
          </a:solidFill>
          <a:ln w="9525">
            <a:solidFill>
              <a:schemeClr val="tx1"/>
            </a:solidFill>
            <a:miter lim="800000"/>
            <a:headEnd/>
            <a:tailEnd/>
          </a:ln>
        </p:spPr>
        <p:txBody>
          <a:bodyPr wrap="none" anchor="ctr"/>
          <a:lstStyle/>
          <a:p>
            <a:endParaRPr lang="en-US"/>
          </a:p>
        </p:txBody>
      </p:sp>
      <p:grpSp>
        <p:nvGrpSpPr>
          <p:cNvPr id="54" name="Group 38"/>
          <p:cNvGrpSpPr>
            <a:grpSpLocks/>
          </p:cNvGrpSpPr>
          <p:nvPr/>
        </p:nvGrpSpPr>
        <p:grpSpPr bwMode="auto">
          <a:xfrm>
            <a:off x="3829050" y="5524500"/>
            <a:ext cx="920750" cy="609600"/>
            <a:chOff x="1868" y="3120"/>
            <a:chExt cx="580" cy="384"/>
          </a:xfrm>
          <a:solidFill>
            <a:srgbClr val="00F301"/>
          </a:solidFill>
        </p:grpSpPr>
        <p:sp>
          <p:nvSpPr>
            <p:cNvPr id="55" name="Rectangle 25"/>
            <p:cNvSpPr>
              <a:spLocks noChangeArrowheads="1"/>
            </p:cNvSpPr>
            <p:nvPr/>
          </p:nvSpPr>
          <p:spPr bwMode="auto">
            <a:xfrm>
              <a:off x="2064" y="3216"/>
              <a:ext cx="384" cy="288"/>
            </a:xfrm>
            <a:prstGeom prst="rect">
              <a:avLst/>
            </a:prstGeom>
            <a:grpFill/>
            <a:ln w="9525">
              <a:solidFill>
                <a:schemeClr val="tx1"/>
              </a:solidFill>
              <a:miter lim="800000"/>
              <a:headEnd/>
              <a:tailEnd/>
            </a:ln>
          </p:spPr>
          <p:txBody>
            <a:bodyPr wrap="none" anchor="ctr"/>
            <a:lstStyle/>
            <a:p>
              <a:endParaRPr lang="en-US"/>
            </a:p>
          </p:txBody>
        </p:sp>
        <p:sp>
          <p:nvSpPr>
            <p:cNvPr id="56" name="Freeform 27"/>
            <p:cNvSpPr>
              <a:spLocks/>
            </p:cNvSpPr>
            <p:nvPr/>
          </p:nvSpPr>
          <p:spPr bwMode="auto">
            <a:xfrm>
              <a:off x="2064" y="3120"/>
              <a:ext cx="240" cy="96"/>
            </a:xfrm>
            <a:custGeom>
              <a:avLst/>
              <a:gdLst>
                <a:gd name="T0" fmla="*/ 240 w 240"/>
                <a:gd name="T1" fmla="*/ 96 h 96"/>
                <a:gd name="T2" fmla="*/ 192 w 240"/>
                <a:gd name="T3" fmla="*/ 96 h 96"/>
                <a:gd name="T4" fmla="*/ 192 w 240"/>
                <a:gd name="T5" fmla="*/ 48 h 96"/>
                <a:gd name="T6" fmla="*/ 0 w 240"/>
                <a:gd name="T7" fmla="*/ 48 h 96"/>
                <a:gd name="T8" fmla="*/ 0 w 240"/>
                <a:gd name="T9" fmla="*/ 0 h 96"/>
                <a:gd name="T10" fmla="*/ 240 w 240"/>
                <a:gd name="T11" fmla="*/ 0 h 96"/>
                <a:gd name="T12" fmla="*/ 240 w 240"/>
                <a:gd name="T13" fmla="*/ 96 h 96"/>
                <a:gd name="T14" fmla="*/ 0 60000 65536"/>
                <a:gd name="T15" fmla="*/ 0 60000 65536"/>
                <a:gd name="T16" fmla="*/ 0 60000 65536"/>
                <a:gd name="T17" fmla="*/ 0 60000 65536"/>
                <a:gd name="T18" fmla="*/ 0 60000 65536"/>
                <a:gd name="T19" fmla="*/ 0 60000 65536"/>
                <a:gd name="T20" fmla="*/ 0 60000 65536"/>
                <a:gd name="T21" fmla="*/ 0 w 240"/>
                <a:gd name="T22" fmla="*/ 0 h 96"/>
                <a:gd name="T23" fmla="*/ 240 w 240"/>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96">
                  <a:moveTo>
                    <a:pt x="240" y="96"/>
                  </a:moveTo>
                  <a:lnTo>
                    <a:pt x="192" y="96"/>
                  </a:lnTo>
                  <a:lnTo>
                    <a:pt x="192" y="48"/>
                  </a:lnTo>
                  <a:lnTo>
                    <a:pt x="0" y="48"/>
                  </a:lnTo>
                  <a:lnTo>
                    <a:pt x="0" y="0"/>
                  </a:lnTo>
                  <a:lnTo>
                    <a:pt x="240" y="0"/>
                  </a:lnTo>
                  <a:lnTo>
                    <a:pt x="240" y="96"/>
                  </a:lnTo>
                  <a:close/>
                </a:path>
              </a:pathLst>
            </a:custGeom>
            <a:grpFill/>
            <a:ln w="9525">
              <a:solidFill>
                <a:schemeClr val="tx1"/>
              </a:solidFill>
              <a:round/>
              <a:headEnd/>
              <a:tailEnd/>
            </a:ln>
          </p:spPr>
          <p:txBody>
            <a:bodyPr wrap="none" anchor="ctr"/>
            <a:lstStyle/>
            <a:p>
              <a:endParaRPr lang="en-US"/>
            </a:p>
          </p:txBody>
        </p:sp>
        <p:sp>
          <p:nvSpPr>
            <p:cNvPr id="57" name="Freeform 28"/>
            <p:cNvSpPr>
              <a:spLocks/>
            </p:cNvSpPr>
            <p:nvPr/>
          </p:nvSpPr>
          <p:spPr bwMode="auto">
            <a:xfrm>
              <a:off x="1894" y="3124"/>
              <a:ext cx="166" cy="19"/>
            </a:xfrm>
            <a:custGeom>
              <a:avLst/>
              <a:gdLst>
                <a:gd name="T0" fmla="*/ 166 w 166"/>
                <a:gd name="T1" fmla="*/ 6 h 19"/>
                <a:gd name="T2" fmla="*/ 148 w 166"/>
                <a:gd name="T3" fmla="*/ 4 h 19"/>
                <a:gd name="T4" fmla="*/ 122 w 166"/>
                <a:gd name="T5" fmla="*/ 10 h 19"/>
                <a:gd name="T6" fmla="*/ 92 w 166"/>
                <a:gd name="T7" fmla="*/ 14 h 19"/>
                <a:gd name="T8" fmla="*/ 74 w 166"/>
                <a:gd name="T9" fmla="*/ 10 h 19"/>
                <a:gd name="T10" fmla="*/ 56 w 166"/>
                <a:gd name="T11" fmla="*/ 4 h 19"/>
                <a:gd name="T12" fmla="*/ 30 w 166"/>
                <a:gd name="T13" fmla="*/ 6 h 19"/>
                <a:gd name="T14" fmla="*/ 0 w 166"/>
                <a:gd name="T15" fmla="*/ 14 h 19"/>
                <a:gd name="T16" fmla="*/ 0 60000 65536"/>
                <a:gd name="T17" fmla="*/ 0 60000 65536"/>
                <a:gd name="T18" fmla="*/ 0 60000 65536"/>
                <a:gd name="T19" fmla="*/ 0 60000 65536"/>
                <a:gd name="T20" fmla="*/ 0 60000 65536"/>
                <a:gd name="T21" fmla="*/ 0 60000 65536"/>
                <a:gd name="T22" fmla="*/ 0 60000 65536"/>
                <a:gd name="T23" fmla="*/ 0 60000 65536"/>
                <a:gd name="T24" fmla="*/ 0 w 166"/>
                <a:gd name="T25" fmla="*/ 0 h 19"/>
                <a:gd name="T26" fmla="*/ 166 w 166"/>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6" h="19">
                  <a:moveTo>
                    <a:pt x="166" y="6"/>
                  </a:moveTo>
                  <a:cubicBezTo>
                    <a:pt x="151" y="1"/>
                    <a:pt x="158" y="0"/>
                    <a:pt x="148" y="4"/>
                  </a:cubicBezTo>
                  <a:cubicBezTo>
                    <a:pt x="141" y="13"/>
                    <a:pt x="133" y="7"/>
                    <a:pt x="122" y="10"/>
                  </a:cubicBezTo>
                  <a:cubicBezTo>
                    <a:pt x="115" y="19"/>
                    <a:pt x="103" y="12"/>
                    <a:pt x="92" y="14"/>
                  </a:cubicBezTo>
                  <a:cubicBezTo>
                    <a:pt x="83" y="19"/>
                    <a:pt x="81" y="17"/>
                    <a:pt x="74" y="10"/>
                  </a:cubicBezTo>
                  <a:cubicBezTo>
                    <a:pt x="62" y="17"/>
                    <a:pt x="60" y="16"/>
                    <a:pt x="56" y="4"/>
                  </a:cubicBezTo>
                  <a:cubicBezTo>
                    <a:pt x="42" y="13"/>
                    <a:pt x="59" y="3"/>
                    <a:pt x="30" y="6"/>
                  </a:cubicBezTo>
                  <a:cubicBezTo>
                    <a:pt x="20" y="6"/>
                    <a:pt x="11" y="14"/>
                    <a:pt x="0" y="14"/>
                  </a:cubicBezTo>
                </a:path>
              </a:pathLst>
            </a:custGeom>
            <a:grpFill/>
            <a:ln w="9525">
              <a:solidFill>
                <a:srgbClr val="FF2525"/>
              </a:solidFill>
              <a:round/>
              <a:headEnd/>
              <a:tailEnd/>
            </a:ln>
          </p:spPr>
          <p:txBody>
            <a:bodyPr wrap="none" anchor="ctr"/>
            <a:lstStyle/>
            <a:p>
              <a:endParaRPr lang="en-US"/>
            </a:p>
          </p:txBody>
        </p:sp>
        <p:sp>
          <p:nvSpPr>
            <p:cNvPr id="58" name="Freeform 29"/>
            <p:cNvSpPr>
              <a:spLocks/>
            </p:cNvSpPr>
            <p:nvPr/>
          </p:nvSpPr>
          <p:spPr bwMode="auto">
            <a:xfrm>
              <a:off x="1868" y="3140"/>
              <a:ext cx="188" cy="25"/>
            </a:xfrm>
            <a:custGeom>
              <a:avLst/>
              <a:gdLst>
                <a:gd name="T0" fmla="*/ 188 w 188"/>
                <a:gd name="T1" fmla="*/ 14 h 25"/>
                <a:gd name="T2" fmla="*/ 172 w 188"/>
                <a:gd name="T3" fmla="*/ 0 h 25"/>
                <a:gd name="T4" fmla="*/ 134 w 188"/>
                <a:gd name="T5" fmla="*/ 2 h 25"/>
                <a:gd name="T6" fmla="*/ 80 w 188"/>
                <a:gd name="T7" fmla="*/ 16 h 25"/>
                <a:gd name="T8" fmla="*/ 42 w 188"/>
                <a:gd name="T9" fmla="*/ 0 h 25"/>
                <a:gd name="T10" fmla="*/ 0 w 188"/>
                <a:gd name="T11" fmla="*/ 0 h 25"/>
                <a:gd name="T12" fmla="*/ 0 60000 65536"/>
                <a:gd name="T13" fmla="*/ 0 60000 65536"/>
                <a:gd name="T14" fmla="*/ 0 60000 65536"/>
                <a:gd name="T15" fmla="*/ 0 60000 65536"/>
                <a:gd name="T16" fmla="*/ 0 60000 65536"/>
                <a:gd name="T17" fmla="*/ 0 60000 65536"/>
                <a:gd name="T18" fmla="*/ 0 w 188"/>
                <a:gd name="T19" fmla="*/ 0 h 25"/>
                <a:gd name="T20" fmla="*/ 188 w 188"/>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88" h="25">
                  <a:moveTo>
                    <a:pt x="188" y="14"/>
                  </a:moveTo>
                  <a:cubicBezTo>
                    <a:pt x="181" y="9"/>
                    <a:pt x="178" y="4"/>
                    <a:pt x="172" y="0"/>
                  </a:cubicBezTo>
                  <a:cubicBezTo>
                    <a:pt x="155" y="3"/>
                    <a:pt x="154" y="3"/>
                    <a:pt x="134" y="2"/>
                  </a:cubicBezTo>
                  <a:cubicBezTo>
                    <a:pt x="112" y="9"/>
                    <a:pt x="106" y="12"/>
                    <a:pt x="80" y="16"/>
                  </a:cubicBezTo>
                  <a:cubicBezTo>
                    <a:pt x="65" y="25"/>
                    <a:pt x="56" y="4"/>
                    <a:pt x="42" y="0"/>
                  </a:cubicBezTo>
                  <a:cubicBezTo>
                    <a:pt x="31" y="10"/>
                    <a:pt x="10" y="20"/>
                    <a:pt x="0" y="0"/>
                  </a:cubicBezTo>
                </a:path>
              </a:pathLst>
            </a:custGeom>
            <a:grpFill/>
            <a:ln w="9525">
              <a:solidFill>
                <a:schemeClr val="tx1"/>
              </a:solidFill>
              <a:round/>
              <a:headEnd/>
              <a:tailEnd/>
            </a:ln>
          </p:spPr>
          <p:txBody>
            <a:bodyPr wrap="none" anchor="ctr"/>
            <a:lstStyle/>
            <a:p>
              <a:endParaRPr lang="en-US"/>
            </a:p>
          </p:txBody>
        </p:sp>
        <p:sp>
          <p:nvSpPr>
            <p:cNvPr id="59" name="Freeform 30"/>
            <p:cNvSpPr>
              <a:spLocks/>
            </p:cNvSpPr>
            <p:nvPr/>
          </p:nvSpPr>
          <p:spPr bwMode="auto">
            <a:xfrm>
              <a:off x="1878" y="3120"/>
              <a:ext cx="176" cy="27"/>
            </a:xfrm>
            <a:custGeom>
              <a:avLst/>
              <a:gdLst>
                <a:gd name="T0" fmla="*/ 176 w 176"/>
                <a:gd name="T1" fmla="*/ 27 h 27"/>
                <a:gd name="T2" fmla="*/ 144 w 176"/>
                <a:gd name="T3" fmla="*/ 19 h 27"/>
                <a:gd name="T4" fmla="*/ 126 w 176"/>
                <a:gd name="T5" fmla="*/ 17 h 27"/>
                <a:gd name="T6" fmla="*/ 74 w 176"/>
                <a:gd name="T7" fmla="*/ 21 h 27"/>
                <a:gd name="T8" fmla="*/ 56 w 176"/>
                <a:gd name="T9" fmla="*/ 11 h 27"/>
                <a:gd name="T10" fmla="*/ 0 w 176"/>
                <a:gd name="T11" fmla="*/ 7 h 27"/>
                <a:gd name="T12" fmla="*/ 0 60000 65536"/>
                <a:gd name="T13" fmla="*/ 0 60000 65536"/>
                <a:gd name="T14" fmla="*/ 0 60000 65536"/>
                <a:gd name="T15" fmla="*/ 0 60000 65536"/>
                <a:gd name="T16" fmla="*/ 0 60000 65536"/>
                <a:gd name="T17" fmla="*/ 0 60000 65536"/>
                <a:gd name="T18" fmla="*/ 0 w 176"/>
                <a:gd name="T19" fmla="*/ 0 h 27"/>
                <a:gd name="T20" fmla="*/ 176 w 176"/>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76" h="27">
                  <a:moveTo>
                    <a:pt x="176" y="27"/>
                  </a:moveTo>
                  <a:cubicBezTo>
                    <a:pt x="165" y="24"/>
                    <a:pt x="154" y="22"/>
                    <a:pt x="144" y="19"/>
                  </a:cubicBezTo>
                  <a:cubicBezTo>
                    <a:pt x="138" y="10"/>
                    <a:pt x="135" y="13"/>
                    <a:pt x="126" y="17"/>
                  </a:cubicBezTo>
                  <a:cubicBezTo>
                    <a:pt x="105" y="12"/>
                    <a:pt x="92" y="14"/>
                    <a:pt x="74" y="21"/>
                  </a:cubicBezTo>
                  <a:cubicBezTo>
                    <a:pt x="67" y="18"/>
                    <a:pt x="56" y="11"/>
                    <a:pt x="56" y="11"/>
                  </a:cubicBezTo>
                  <a:cubicBezTo>
                    <a:pt x="52" y="0"/>
                    <a:pt x="7" y="7"/>
                    <a:pt x="0" y="7"/>
                  </a:cubicBezTo>
                </a:path>
              </a:pathLst>
            </a:custGeom>
            <a:grpFill/>
            <a:ln w="9525">
              <a:solidFill>
                <a:schemeClr val="tx1"/>
              </a:solidFill>
              <a:round/>
              <a:headEnd/>
              <a:tailEnd/>
            </a:ln>
          </p:spPr>
          <p:txBody>
            <a:bodyPr wrap="none" anchor="ctr"/>
            <a:lstStyle/>
            <a:p>
              <a:endParaRPr lang="en-US"/>
            </a:p>
          </p:txBody>
        </p:sp>
      </p:grpSp>
      <p:sp>
        <p:nvSpPr>
          <p:cNvPr id="60" name="Line 31"/>
          <p:cNvSpPr>
            <a:spLocks noChangeShapeType="1"/>
          </p:cNvSpPr>
          <p:nvPr/>
        </p:nvSpPr>
        <p:spPr bwMode="auto">
          <a:xfrm>
            <a:off x="5588000" y="5829300"/>
            <a:ext cx="533400" cy="0"/>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1" name="Line 32"/>
          <p:cNvSpPr>
            <a:spLocks noChangeShapeType="1"/>
          </p:cNvSpPr>
          <p:nvPr/>
        </p:nvSpPr>
        <p:spPr bwMode="auto">
          <a:xfrm flipH="1">
            <a:off x="3530600" y="5829300"/>
            <a:ext cx="533400" cy="0"/>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62" name="Object 5"/>
          <p:cNvGraphicFramePr>
            <a:graphicFrameLocks noChangeAspect="1"/>
          </p:cNvGraphicFramePr>
          <p:nvPr>
            <p:extLst>
              <p:ext uri="{D42A27DB-BD31-4B8C-83A1-F6EECF244321}">
                <p14:modId xmlns:p14="http://schemas.microsoft.com/office/powerpoint/2010/main" val="3575170241"/>
              </p:ext>
            </p:extLst>
          </p:nvPr>
        </p:nvGraphicFramePr>
        <p:xfrm>
          <a:off x="3271838" y="5753100"/>
          <a:ext cx="433387" cy="350838"/>
        </p:xfrm>
        <a:graphic>
          <a:graphicData uri="http://schemas.openxmlformats.org/presentationml/2006/ole">
            <mc:AlternateContent xmlns:mc="http://schemas.openxmlformats.org/markup-compatibility/2006">
              <mc:Choice xmlns:v="urn:schemas-microsoft-com:vml" Requires="v">
                <p:oleObj spid="_x0000_s1337484" name="Equation" r:id="rId9" imgW="266700" imgH="215900" progId="Equation.DSMT4">
                  <p:embed/>
                </p:oleObj>
              </mc:Choice>
              <mc:Fallback>
                <p:oleObj name="Equation" r:id="rId9" imgW="266700" imgH="2159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1838" y="5753100"/>
                        <a:ext cx="433387" cy="3508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3" name="Object 6"/>
          <p:cNvGraphicFramePr>
            <a:graphicFrameLocks noChangeAspect="1"/>
          </p:cNvGraphicFramePr>
          <p:nvPr>
            <p:extLst>
              <p:ext uri="{D42A27DB-BD31-4B8C-83A1-F6EECF244321}">
                <p14:modId xmlns:p14="http://schemas.microsoft.com/office/powerpoint/2010/main" val="2186667471"/>
              </p:ext>
            </p:extLst>
          </p:nvPr>
        </p:nvGraphicFramePr>
        <p:xfrm>
          <a:off x="5797550" y="5372100"/>
          <a:ext cx="433388" cy="350838"/>
        </p:xfrm>
        <a:graphic>
          <a:graphicData uri="http://schemas.openxmlformats.org/presentationml/2006/ole">
            <mc:AlternateContent xmlns:mc="http://schemas.openxmlformats.org/markup-compatibility/2006">
              <mc:Choice xmlns:v="urn:schemas-microsoft-com:vml" Requires="v">
                <p:oleObj spid="_x0000_s1337485" name="Equation" r:id="rId11" imgW="266700" imgH="215900" progId="Equation.DSMT4">
                  <p:embed/>
                </p:oleObj>
              </mc:Choice>
              <mc:Fallback>
                <p:oleObj name="Equation" r:id="rId11" imgW="266700" imgH="2159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7550" y="5372100"/>
                        <a:ext cx="433388" cy="3508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4" name="Object 7"/>
          <p:cNvGraphicFramePr>
            <a:graphicFrameLocks noChangeAspect="1"/>
          </p:cNvGraphicFramePr>
          <p:nvPr>
            <p:extLst>
              <p:ext uri="{D42A27DB-BD31-4B8C-83A1-F6EECF244321}">
                <p14:modId xmlns:p14="http://schemas.microsoft.com/office/powerpoint/2010/main" val="3900959204"/>
              </p:ext>
            </p:extLst>
          </p:nvPr>
        </p:nvGraphicFramePr>
        <p:xfrm>
          <a:off x="3578225" y="5130800"/>
          <a:ext cx="371475" cy="371475"/>
        </p:xfrm>
        <a:graphic>
          <a:graphicData uri="http://schemas.openxmlformats.org/presentationml/2006/ole">
            <mc:AlternateContent xmlns:mc="http://schemas.openxmlformats.org/markup-compatibility/2006">
              <mc:Choice xmlns:v="urn:schemas-microsoft-com:vml" Requires="v">
                <p:oleObj spid="_x0000_s1337486" name="Equation" r:id="rId13" imgW="228600" imgH="228600" progId="Equation.DSMT4">
                  <p:embed/>
                </p:oleObj>
              </mc:Choice>
              <mc:Fallback>
                <p:oleObj name="Equation" r:id="rId13" imgW="228600" imgH="228600" progId="Equation.DSMT4">
                  <p:embed/>
                  <p:pic>
                    <p:nvPicPr>
                      <p:cNvPr id="0" name=""/>
                      <p:cNvPicPr>
                        <a:picLocks noChangeAspect="1" noChangeArrowheads="1"/>
                      </p:cNvPicPr>
                      <p:nvPr/>
                    </p:nvPicPr>
                    <p:blipFill>
                      <a:blip r:embed="rId14"/>
                      <a:srcRect/>
                      <a:stretch>
                        <a:fillRect/>
                      </a:stretch>
                    </p:blipFill>
                    <p:spPr bwMode="auto">
                      <a:xfrm>
                        <a:off x="3578225" y="5130800"/>
                        <a:ext cx="371475" cy="371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5" name="Text Box 36"/>
          <p:cNvSpPr txBox="1">
            <a:spLocks noChangeArrowheads="1"/>
          </p:cNvSpPr>
          <p:nvPr/>
        </p:nvSpPr>
        <p:spPr bwMode="auto">
          <a:xfrm>
            <a:off x="381000" y="3263900"/>
            <a:ext cx="178716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0000"/>
                </a:solidFill>
                <a:latin typeface="Times New Roman"/>
                <a:cs typeface="Times New Roman"/>
              </a:rPr>
              <a:t>before collision</a:t>
            </a:r>
          </a:p>
        </p:txBody>
      </p:sp>
      <p:sp>
        <p:nvSpPr>
          <p:cNvPr id="66" name="Text Box 37"/>
          <p:cNvSpPr txBox="1">
            <a:spLocks noChangeArrowheads="1"/>
          </p:cNvSpPr>
          <p:nvPr/>
        </p:nvSpPr>
        <p:spPr bwMode="auto">
          <a:xfrm>
            <a:off x="457200" y="4953000"/>
            <a:ext cx="1736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0000"/>
                </a:solidFill>
                <a:latin typeface="Times New Roman"/>
                <a:cs typeface="Times New Roman"/>
              </a:rPr>
              <a:t>after collision:</a:t>
            </a:r>
          </a:p>
        </p:txBody>
      </p:sp>
      <p:sp>
        <p:nvSpPr>
          <p:cNvPr id="67" name="Rectangle 66"/>
          <p:cNvSpPr/>
          <p:nvPr/>
        </p:nvSpPr>
        <p:spPr>
          <a:xfrm>
            <a:off x="2857500" y="6146071"/>
            <a:ext cx="4267200"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0" y="5401"/>
            <a:ext cx="9144000" cy="1569660"/>
          </a:xfrm>
          <a:prstGeom prst="rect">
            <a:avLst/>
          </a:prstGeom>
          <a:noFill/>
        </p:spPr>
        <p:txBody>
          <a:bodyPr wrap="square" rtlCol="0">
            <a:spAutoFit/>
          </a:bodyPr>
          <a:lstStyle/>
          <a:p>
            <a:pPr algn="ctr"/>
            <a:r>
              <a:rPr lang="en-US" sz="4800" dirty="0">
                <a:solidFill>
                  <a:srgbClr val="FF0000"/>
                </a:solidFill>
                <a:latin typeface="Apple Chancery"/>
                <a:cs typeface="Apple Chancery"/>
              </a:rPr>
              <a:t>The Modified Conservation of Momentum Theory</a:t>
            </a:r>
          </a:p>
        </p:txBody>
      </p:sp>
    </p:spTree>
    <p:extLst>
      <p:ext uri="{BB962C8B-B14F-4D97-AF65-F5344CB8AC3E}">
        <p14:creationId xmlns:p14="http://schemas.microsoft.com/office/powerpoint/2010/main" val="2331825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8" name="Rectangle 6"/>
          <p:cNvSpPr>
            <a:spLocks noChangeArrowheads="1"/>
          </p:cNvSpPr>
          <p:nvPr/>
        </p:nvSpPr>
        <p:spPr bwMode="auto">
          <a:xfrm>
            <a:off x="7391400" y="872164"/>
            <a:ext cx="355600" cy="355684"/>
          </a:xfrm>
          <a:prstGeom prst="rect">
            <a:avLst/>
          </a:prstGeom>
          <a:solidFill>
            <a:srgbClr val="0000FF"/>
          </a:solidFill>
          <a:ln w="9525">
            <a:solidFill>
              <a:schemeClr val="tx1"/>
            </a:solidFill>
            <a:miter lim="800000"/>
            <a:headEnd/>
            <a:tailEnd/>
          </a:ln>
        </p:spPr>
        <p:txBody>
          <a:bodyPr wrap="none" anchor="ctr"/>
          <a:lstStyle/>
          <a:p>
            <a:endParaRPr lang="en-US"/>
          </a:p>
        </p:txBody>
      </p:sp>
      <p:grpSp>
        <p:nvGrpSpPr>
          <p:cNvPr id="3" name="Group 2"/>
          <p:cNvGrpSpPr/>
          <p:nvPr/>
        </p:nvGrpSpPr>
        <p:grpSpPr>
          <a:xfrm>
            <a:off x="6742995" y="135522"/>
            <a:ext cx="414867" cy="317583"/>
            <a:chOff x="6544733" y="673142"/>
            <a:chExt cx="414867" cy="317583"/>
          </a:xfrm>
        </p:grpSpPr>
        <p:sp>
          <p:nvSpPr>
            <p:cNvPr id="14353" name="Line 11"/>
            <p:cNvSpPr>
              <a:spLocks noChangeShapeType="1"/>
            </p:cNvSpPr>
            <p:nvPr/>
          </p:nvSpPr>
          <p:spPr bwMode="auto">
            <a:xfrm>
              <a:off x="6544733" y="990725"/>
              <a:ext cx="414867"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14355" name="Object 5"/>
            <p:cNvGraphicFramePr>
              <a:graphicFrameLocks noChangeAspect="1"/>
            </p:cNvGraphicFramePr>
            <p:nvPr>
              <p:extLst>
                <p:ext uri="{D42A27DB-BD31-4B8C-83A1-F6EECF244321}">
                  <p14:modId xmlns:p14="http://schemas.microsoft.com/office/powerpoint/2010/main" val="2508751453"/>
                </p:ext>
              </p:extLst>
            </p:nvPr>
          </p:nvGraphicFramePr>
          <p:xfrm>
            <a:off x="6606117" y="673142"/>
            <a:ext cx="322263" cy="272938"/>
          </p:xfrm>
          <a:graphic>
            <a:graphicData uri="http://schemas.openxmlformats.org/presentationml/2006/ole">
              <mc:AlternateContent xmlns:mc="http://schemas.openxmlformats.org/markup-compatibility/2006">
                <mc:Choice xmlns:v="urn:schemas-microsoft-com:vml" Requires="v">
                  <p:oleObj spid="_x0000_s1561639" name="Equation" r:id="rId3" imgW="254000" imgH="215900" progId="Equation.DSMT4">
                    <p:embed/>
                  </p:oleObj>
                </mc:Choice>
                <mc:Fallback>
                  <p:oleObj name="Equation" r:id="rId3" imgW="254000" imgH="2159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6117" y="673142"/>
                          <a:ext cx="322263" cy="272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4" name="Group 3"/>
          <p:cNvGrpSpPr/>
          <p:nvPr/>
        </p:nvGrpSpPr>
        <p:grpSpPr>
          <a:xfrm>
            <a:off x="7357533" y="381000"/>
            <a:ext cx="414867" cy="304883"/>
            <a:chOff x="7450667" y="685842"/>
            <a:chExt cx="414867" cy="304883"/>
          </a:xfrm>
        </p:grpSpPr>
        <p:sp>
          <p:nvSpPr>
            <p:cNvPr id="14354" name="Line 12"/>
            <p:cNvSpPr>
              <a:spLocks noChangeShapeType="1"/>
            </p:cNvSpPr>
            <p:nvPr/>
          </p:nvSpPr>
          <p:spPr bwMode="auto">
            <a:xfrm flipH="1">
              <a:off x="7450667" y="990725"/>
              <a:ext cx="414867"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14356" name="Object 6"/>
            <p:cNvGraphicFramePr>
              <a:graphicFrameLocks noChangeAspect="1"/>
            </p:cNvGraphicFramePr>
            <p:nvPr>
              <p:extLst>
                <p:ext uri="{D42A27DB-BD31-4B8C-83A1-F6EECF244321}">
                  <p14:modId xmlns:p14="http://schemas.microsoft.com/office/powerpoint/2010/main" val="2484049088"/>
                </p:ext>
              </p:extLst>
            </p:nvPr>
          </p:nvGraphicFramePr>
          <p:xfrm>
            <a:off x="7500761" y="685842"/>
            <a:ext cx="303742" cy="272938"/>
          </p:xfrm>
          <a:graphic>
            <a:graphicData uri="http://schemas.openxmlformats.org/presentationml/2006/ole">
              <mc:AlternateContent xmlns:mc="http://schemas.openxmlformats.org/markup-compatibility/2006">
                <mc:Choice xmlns:v="urn:schemas-microsoft-com:vml" Requires="v">
                  <p:oleObj spid="_x0000_s1561640" name="Equation" r:id="rId5" imgW="241300" imgH="215900" progId="Equation.DSMT4">
                    <p:embed/>
                  </p:oleObj>
                </mc:Choice>
                <mc:Fallback>
                  <p:oleObj name="Equation" r:id="rId5" imgW="241300" imgH="2159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0761" y="685842"/>
                          <a:ext cx="303742" cy="272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2" name="Group 1"/>
          <p:cNvGrpSpPr/>
          <p:nvPr/>
        </p:nvGrpSpPr>
        <p:grpSpPr>
          <a:xfrm>
            <a:off x="6333067" y="457200"/>
            <a:ext cx="888999" cy="770648"/>
            <a:chOff x="5494867" y="457200"/>
            <a:chExt cx="888999" cy="770648"/>
          </a:xfrm>
        </p:grpSpPr>
        <p:sp>
          <p:nvSpPr>
            <p:cNvPr id="14347" name="Rectangle 5"/>
            <p:cNvSpPr>
              <a:spLocks noChangeArrowheads="1"/>
            </p:cNvSpPr>
            <p:nvPr/>
          </p:nvSpPr>
          <p:spPr bwMode="auto">
            <a:xfrm>
              <a:off x="5909733" y="872164"/>
              <a:ext cx="474133" cy="355684"/>
            </a:xfrm>
            <a:prstGeom prst="rect">
              <a:avLst/>
            </a:prstGeom>
            <a:solidFill>
              <a:srgbClr val="00F301"/>
            </a:solidFill>
            <a:ln w="9525">
              <a:solidFill>
                <a:schemeClr val="tx1"/>
              </a:solidFill>
              <a:miter lim="800000"/>
              <a:headEnd/>
              <a:tailEnd/>
            </a:ln>
          </p:spPr>
          <p:txBody>
            <a:bodyPr wrap="none" anchor="ctr"/>
            <a:lstStyle/>
            <a:p>
              <a:endParaRPr lang="en-US"/>
            </a:p>
          </p:txBody>
        </p:sp>
        <p:sp>
          <p:nvSpPr>
            <p:cNvPr id="14349" name="Freeform 7"/>
            <p:cNvSpPr>
              <a:spLocks/>
            </p:cNvSpPr>
            <p:nvPr/>
          </p:nvSpPr>
          <p:spPr bwMode="auto">
            <a:xfrm>
              <a:off x="5909733" y="753603"/>
              <a:ext cx="296333" cy="118561"/>
            </a:xfrm>
            <a:custGeom>
              <a:avLst/>
              <a:gdLst>
                <a:gd name="T0" fmla="*/ 240 w 240"/>
                <a:gd name="T1" fmla="*/ 96 h 96"/>
                <a:gd name="T2" fmla="*/ 192 w 240"/>
                <a:gd name="T3" fmla="*/ 96 h 96"/>
                <a:gd name="T4" fmla="*/ 192 w 240"/>
                <a:gd name="T5" fmla="*/ 48 h 96"/>
                <a:gd name="T6" fmla="*/ 0 w 240"/>
                <a:gd name="T7" fmla="*/ 48 h 96"/>
                <a:gd name="T8" fmla="*/ 0 w 240"/>
                <a:gd name="T9" fmla="*/ 0 h 96"/>
                <a:gd name="T10" fmla="*/ 240 w 240"/>
                <a:gd name="T11" fmla="*/ 0 h 96"/>
                <a:gd name="T12" fmla="*/ 240 w 240"/>
                <a:gd name="T13" fmla="*/ 96 h 96"/>
                <a:gd name="T14" fmla="*/ 0 60000 65536"/>
                <a:gd name="T15" fmla="*/ 0 60000 65536"/>
                <a:gd name="T16" fmla="*/ 0 60000 65536"/>
                <a:gd name="T17" fmla="*/ 0 60000 65536"/>
                <a:gd name="T18" fmla="*/ 0 60000 65536"/>
                <a:gd name="T19" fmla="*/ 0 60000 65536"/>
                <a:gd name="T20" fmla="*/ 0 60000 65536"/>
                <a:gd name="T21" fmla="*/ 0 w 240"/>
                <a:gd name="T22" fmla="*/ 0 h 96"/>
                <a:gd name="T23" fmla="*/ 240 w 240"/>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96">
                  <a:moveTo>
                    <a:pt x="240" y="96"/>
                  </a:moveTo>
                  <a:lnTo>
                    <a:pt x="192" y="96"/>
                  </a:lnTo>
                  <a:lnTo>
                    <a:pt x="192" y="48"/>
                  </a:lnTo>
                  <a:lnTo>
                    <a:pt x="0" y="48"/>
                  </a:lnTo>
                  <a:lnTo>
                    <a:pt x="0" y="0"/>
                  </a:lnTo>
                  <a:lnTo>
                    <a:pt x="240" y="0"/>
                  </a:lnTo>
                  <a:lnTo>
                    <a:pt x="240" y="96"/>
                  </a:lnTo>
                  <a:close/>
                </a:path>
              </a:pathLst>
            </a:custGeom>
            <a:solidFill>
              <a:srgbClr val="00F301"/>
            </a:solidFill>
            <a:ln w="9525">
              <a:solidFill>
                <a:schemeClr val="tx1"/>
              </a:solidFill>
              <a:round/>
              <a:headEnd/>
              <a:tailEnd/>
            </a:ln>
          </p:spPr>
          <p:txBody>
            <a:bodyPr wrap="none" anchor="ctr"/>
            <a:lstStyle/>
            <a:p>
              <a:endParaRPr lang="en-US"/>
            </a:p>
          </p:txBody>
        </p:sp>
        <p:sp>
          <p:nvSpPr>
            <p:cNvPr id="14350" name="Freeform 8"/>
            <p:cNvSpPr>
              <a:spLocks/>
            </p:cNvSpPr>
            <p:nvPr/>
          </p:nvSpPr>
          <p:spPr bwMode="auto">
            <a:xfrm>
              <a:off x="5699831" y="758543"/>
              <a:ext cx="204964" cy="23465"/>
            </a:xfrm>
            <a:custGeom>
              <a:avLst/>
              <a:gdLst>
                <a:gd name="T0" fmla="*/ 166 w 166"/>
                <a:gd name="T1" fmla="*/ 6 h 19"/>
                <a:gd name="T2" fmla="*/ 148 w 166"/>
                <a:gd name="T3" fmla="*/ 4 h 19"/>
                <a:gd name="T4" fmla="*/ 122 w 166"/>
                <a:gd name="T5" fmla="*/ 10 h 19"/>
                <a:gd name="T6" fmla="*/ 92 w 166"/>
                <a:gd name="T7" fmla="*/ 14 h 19"/>
                <a:gd name="T8" fmla="*/ 74 w 166"/>
                <a:gd name="T9" fmla="*/ 10 h 19"/>
                <a:gd name="T10" fmla="*/ 56 w 166"/>
                <a:gd name="T11" fmla="*/ 4 h 19"/>
                <a:gd name="T12" fmla="*/ 30 w 166"/>
                <a:gd name="T13" fmla="*/ 6 h 19"/>
                <a:gd name="T14" fmla="*/ 0 w 166"/>
                <a:gd name="T15" fmla="*/ 14 h 19"/>
                <a:gd name="T16" fmla="*/ 0 60000 65536"/>
                <a:gd name="T17" fmla="*/ 0 60000 65536"/>
                <a:gd name="T18" fmla="*/ 0 60000 65536"/>
                <a:gd name="T19" fmla="*/ 0 60000 65536"/>
                <a:gd name="T20" fmla="*/ 0 60000 65536"/>
                <a:gd name="T21" fmla="*/ 0 60000 65536"/>
                <a:gd name="T22" fmla="*/ 0 60000 65536"/>
                <a:gd name="T23" fmla="*/ 0 60000 65536"/>
                <a:gd name="T24" fmla="*/ 0 w 166"/>
                <a:gd name="T25" fmla="*/ 0 h 19"/>
                <a:gd name="T26" fmla="*/ 166 w 166"/>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6" h="19">
                  <a:moveTo>
                    <a:pt x="166" y="6"/>
                  </a:moveTo>
                  <a:cubicBezTo>
                    <a:pt x="151" y="1"/>
                    <a:pt x="158" y="0"/>
                    <a:pt x="148" y="4"/>
                  </a:cubicBezTo>
                  <a:cubicBezTo>
                    <a:pt x="141" y="13"/>
                    <a:pt x="133" y="7"/>
                    <a:pt x="122" y="10"/>
                  </a:cubicBezTo>
                  <a:cubicBezTo>
                    <a:pt x="115" y="19"/>
                    <a:pt x="103" y="12"/>
                    <a:pt x="92" y="14"/>
                  </a:cubicBezTo>
                  <a:cubicBezTo>
                    <a:pt x="83" y="19"/>
                    <a:pt x="81" y="17"/>
                    <a:pt x="74" y="10"/>
                  </a:cubicBezTo>
                  <a:cubicBezTo>
                    <a:pt x="62" y="17"/>
                    <a:pt x="60" y="16"/>
                    <a:pt x="56" y="4"/>
                  </a:cubicBezTo>
                  <a:cubicBezTo>
                    <a:pt x="42" y="13"/>
                    <a:pt x="59" y="3"/>
                    <a:pt x="30" y="6"/>
                  </a:cubicBezTo>
                  <a:cubicBezTo>
                    <a:pt x="20" y="6"/>
                    <a:pt x="11" y="14"/>
                    <a:pt x="0" y="14"/>
                  </a:cubicBezTo>
                </a:path>
              </a:pathLst>
            </a:custGeom>
            <a:solidFill>
              <a:srgbClr val="FF0000"/>
            </a:solidFill>
            <a:ln w="9525">
              <a:solidFill>
                <a:srgbClr val="FF2525"/>
              </a:solidFill>
              <a:round/>
              <a:headEnd/>
              <a:tailEnd/>
            </a:ln>
          </p:spPr>
          <p:txBody>
            <a:bodyPr wrap="none" anchor="ctr"/>
            <a:lstStyle/>
            <a:p>
              <a:endParaRPr lang="en-US"/>
            </a:p>
          </p:txBody>
        </p:sp>
        <p:sp>
          <p:nvSpPr>
            <p:cNvPr id="14351" name="Freeform 9"/>
            <p:cNvSpPr>
              <a:spLocks/>
            </p:cNvSpPr>
            <p:nvPr/>
          </p:nvSpPr>
          <p:spPr bwMode="auto">
            <a:xfrm>
              <a:off x="5667728" y="778303"/>
              <a:ext cx="232128" cy="30875"/>
            </a:xfrm>
            <a:custGeom>
              <a:avLst/>
              <a:gdLst>
                <a:gd name="T0" fmla="*/ 188 w 188"/>
                <a:gd name="T1" fmla="*/ 14 h 25"/>
                <a:gd name="T2" fmla="*/ 172 w 188"/>
                <a:gd name="T3" fmla="*/ 0 h 25"/>
                <a:gd name="T4" fmla="*/ 134 w 188"/>
                <a:gd name="T5" fmla="*/ 2 h 25"/>
                <a:gd name="T6" fmla="*/ 80 w 188"/>
                <a:gd name="T7" fmla="*/ 16 h 25"/>
                <a:gd name="T8" fmla="*/ 42 w 188"/>
                <a:gd name="T9" fmla="*/ 0 h 25"/>
                <a:gd name="T10" fmla="*/ 0 w 188"/>
                <a:gd name="T11" fmla="*/ 0 h 25"/>
                <a:gd name="T12" fmla="*/ 0 60000 65536"/>
                <a:gd name="T13" fmla="*/ 0 60000 65536"/>
                <a:gd name="T14" fmla="*/ 0 60000 65536"/>
                <a:gd name="T15" fmla="*/ 0 60000 65536"/>
                <a:gd name="T16" fmla="*/ 0 60000 65536"/>
                <a:gd name="T17" fmla="*/ 0 60000 65536"/>
                <a:gd name="T18" fmla="*/ 0 w 188"/>
                <a:gd name="T19" fmla="*/ 0 h 25"/>
                <a:gd name="T20" fmla="*/ 188 w 188"/>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88" h="25">
                  <a:moveTo>
                    <a:pt x="188" y="14"/>
                  </a:moveTo>
                  <a:cubicBezTo>
                    <a:pt x="181" y="9"/>
                    <a:pt x="178" y="4"/>
                    <a:pt x="172" y="0"/>
                  </a:cubicBezTo>
                  <a:cubicBezTo>
                    <a:pt x="155" y="3"/>
                    <a:pt x="154" y="3"/>
                    <a:pt x="134" y="2"/>
                  </a:cubicBezTo>
                  <a:cubicBezTo>
                    <a:pt x="112" y="9"/>
                    <a:pt x="106" y="12"/>
                    <a:pt x="80" y="16"/>
                  </a:cubicBezTo>
                  <a:cubicBezTo>
                    <a:pt x="65" y="25"/>
                    <a:pt x="56" y="4"/>
                    <a:pt x="42" y="0"/>
                  </a:cubicBezTo>
                  <a:cubicBezTo>
                    <a:pt x="31" y="10"/>
                    <a:pt x="10" y="20"/>
                    <a:pt x="0" y="0"/>
                  </a:cubicBezTo>
                </a:path>
              </a:pathLst>
            </a:custGeom>
            <a:solidFill>
              <a:srgbClr val="FF2525"/>
            </a:solidFill>
            <a:ln w="9525">
              <a:solidFill>
                <a:schemeClr val="tx1"/>
              </a:solidFill>
              <a:round/>
              <a:headEnd/>
              <a:tailEnd/>
            </a:ln>
          </p:spPr>
          <p:txBody>
            <a:bodyPr wrap="none" anchor="ctr"/>
            <a:lstStyle/>
            <a:p>
              <a:endParaRPr lang="en-US"/>
            </a:p>
          </p:txBody>
        </p:sp>
        <p:sp>
          <p:nvSpPr>
            <p:cNvPr id="14352" name="Freeform 10"/>
            <p:cNvSpPr>
              <a:spLocks/>
            </p:cNvSpPr>
            <p:nvPr/>
          </p:nvSpPr>
          <p:spPr bwMode="auto">
            <a:xfrm>
              <a:off x="5680075" y="753603"/>
              <a:ext cx="217311" cy="33345"/>
            </a:xfrm>
            <a:custGeom>
              <a:avLst/>
              <a:gdLst>
                <a:gd name="T0" fmla="*/ 176 w 176"/>
                <a:gd name="T1" fmla="*/ 27 h 27"/>
                <a:gd name="T2" fmla="*/ 144 w 176"/>
                <a:gd name="T3" fmla="*/ 19 h 27"/>
                <a:gd name="T4" fmla="*/ 126 w 176"/>
                <a:gd name="T5" fmla="*/ 17 h 27"/>
                <a:gd name="T6" fmla="*/ 74 w 176"/>
                <a:gd name="T7" fmla="*/ 21 h 27"/>
                <a:gd name="T8" fmla="*/ 56 w 176"/>
                <a:gd name="T9" fmla="*/ 11 h 27"/>
                <a:gd name="T10" fmla="*/ 0 w 176"/>
                <a:gd name="T11" fmla="*/ 7 h 27"/>
                <a:gd name="T12" fmla="*/ 0 60000 65536"/>
                <a:gd name="T13" fmla="*/ 0 60000 65536"/>
                <a:gd name="T14" fmla="*/ 0 60000 65536"/>
                <a:gd name="T15" fmla="*/ 0 60000 65536"/>
                <a:gd name="T16" fmla="*/ 0 60000 65536"/>
                <a:gd name="T17" fmla="*/ 0 60000 65536"/>
                <a:gd name="T18" fmla="*/ 0 w 176"/>
                <a:gd name="T19" fmla="*/ 0 h 27"/>
                <a:gd name="T20" fmla="*/ 176 w 176"/>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76" h="27">
                  <a:moveTo>
                    <a:pt x="176" y="27"/>
                  </a:moveTo>
                  <a:cubicBezTo>
                    <a:pt x="165" y="24"/>
                    <a:pt x="154" y="22"/>
                    <a:pt x="144" y="19"/>
                  </a:cubicBezTo>
                  <a:cubicBezTo>
                    <a:pt x="138" y="10"/>
                    <a:pt x="135" y="13"/>
                    <a:pt x="126" y="17"/>
                  </a:cubicBezTo>
                  <a:cubicBezTo>
                    <a:pt x="105" y="12"/>
                    <a:pt x="92" y="14"/>
                    <a:pt x="74" y="21"/>
                  </a:cubicBezTo>
                  <a:cubicBezTo>
                    <a:pt x="67" y="18"/>
                    <a:pt x="56" y="11"/>
                    <a:pt x="56" y="11"/>
                  </a:cubicBezTo>
                  <a:cubicBezTo>
                    <a:pt x="52" y="0"/>
                    <a:pt x="7" y="7"/>
                    <a:pt x="0" y="7"/>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aphicFrame>
          <p:nvGraphicFramePr>
            <p:cNvPr id="14357" name="Object 7"/>
            <p:cNvGraphicFramePr>
              <a:graphicFrameLocks noChangeAspect="1"/>
            </p:cNvGraphicFramePr>
            <p:nvPr>
              <p:extLst>
                <p:ext uri="{D42A27DB-BD31-4B8C-83A1-F6EECF244321}">
                  <p14:modId xmlns:p14="http://schemas.microsoft.com/office/powerpoint/2010/main" val="1374496651"/>
                </p:ext>
              </p:extLst>
            </p:nvPr>
          </p:nvGraphicFramePr>
          <p:xfrm>
            <a:off x="5494867" y="457200"/>
            <a:ext cx="465490" cy="288993"/>
          </p:xfrm>
          <a:graphic>
            <a:graphicData uri="http://schemas.openxmlformats.org/presentationml/2006/ole">
              <mc:AlternateContent xmlns:mc="http://schemas.openxmlformats.org/markup-compatibility/2006">
                <mc:Choice xmlns:v="urn:schemas-microsoft-com:vml" Requires="v">
                  <p:oleObj spid="_x0000_s1561641" name="Equation" r:id="rId7" imgW="368300" imgH="228600" progId="Equation.DSMT4">
                    <p:embed/>
                  </p:oleObj>
                </mc:Choice>
                <mc:Fallback>
                  <p:oleObj name="Equation" r:id="rId7" imgW="36830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4867" y="457200"/>
                          <a:ext cx="465490" cy="2889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14359" name="Rectangle 17"/>
          <p:cNvSpPr>
            <a:spLocks noChangeArrowheads="1"/>
          </p:cNvSpPr>
          <p:nvPr/>
        </p:nvSpPr>
        <p:spPr bwMode="auto">
          <a:xfrm>
            <a:off x="7395633" y="2011279"/>
            <a:ext cx="355600" cy="355684"/>
          </a:xfrm>
          <a:prstGeom prst="rect">
            <a:avLst/>
          </a:prstGeom>
          <a:solidFill>
            <a:srgbClr val="0000FF"/>
          </a:solidFill>
          <a:ln w="9525">
            <a:solidFill>
              <a:schemeClr val="tx1"/>
            </a:solidFill>
            <a:miter lim="800000"/>
            <a:headEnd/>
            <a:tailEnd/>
          </a:ln>
        </p:spPr>
        <p:txBody>
          <a:bodyPr wrap="none" anchor="ctr"/>
          <a:lstStyle/>
          <a:p>
            <a:endParaRPr lang="en-US"/>
          </a:p>
        </p:txBody>
      </p:sp>
      <p:grpSp>
        <p:nvGrpSpPr>
          <p:cNvPr id="14360" name="Group 18"/>
          <p:cNvGrpSpPr>
            <a:grpSpLocks/>
          </p:cNvGrpSpPr>
          <p:nvPr/>
        </p:nvGrpSpPr>
        <p:grpSpPr bwMode="auto">
          <a:xfrm>
            <a:off x="6535561" y="1892718"/>
            <a:ext cx="716139" cy="474245"/>
            <a:chOff x="1868" y="3120"/>
            <a:chExt cx="580" cy="384"/>
          </a:xfrm>
          <a:solidFill>
            <a:srgbClr val="00F301"/>
          </a:solidFill>
        </p:grpSpPr>
        <p:sp>
          <p:nvSpPr>
            <p:cNvPr id="14366" name="Rectangle 19"/>
            <p:cNvSpPr>
              <a:spLocks noChangeArrowheads="1"/>
            </p:cNvSpPr>
            <p:nvPr/>
          </p:nvSpPr>
          <p:spPr bwMode="auto">
            <a:xfrm>
              <a:off x="2064" y="3216"/>
              <a:ext cx="384" cy="288"/>
            </a:xfrm>
            <a:prstGeom prst="rect">
              <a:avLst/>
            </a:prstGeom>
            <a:grpFill/>
            <a:ln w="9525">
              <a:solidFill>
                <a:schemeClr val="tx1"/>
              </a:solidFill>
              <a:miter lim="800000"/>
              <a:headEnd/>
              <a:tailEnd/>
            </a:ln>
          </p:spPr>
          <p:txBody>
            <a:bodyPr wrap="none" anchor="ctr"/>
            <a:lstStyle/>
            <a:p>
              <a:endParaRPr lang="en-US"/>
            </a:p>
          </p:txBody>
        </p:sp>
        <p:sp>
          <p:nvSpPr>
            <p:cNvPr id="14367" name="Freeform 20"/>
            <p:cNvSpPr>
              <a:spLocks/>
            </p:cNvSpPr>
            <p:nvPr/>
          </p:nvSpPr>
          <p:spPr bwMode="auto">
            <a:xfrm>
              <a:off x="2064" y="3120"/>
              <a:ext cx="240" cy="96"/>
            </a:xfrm>
            <a:custGeom>
              <a:avLst/>
              <a:gdLst>
                <a:gd name="T0" fmla="*/ 240 w 240"/>
                <a:gd name="T1" fmla="*/ 96 h 96"/>
                <a:gd name="T2" fmla="*/ 192 w 240"/>
                <a:gd name="T3" fmla="*/ 96 h 96"/>
                <a:gd name="T4" fmla="*/ 192 w 240"/>
                <a:gd name="T5" fmla="*/ 48 h 96"/>
                <a:gd name="T6" fmla="*/ 0 w 240"/>
                <a:gd name="T7" fmla="*/ 48 h 96"/>
                <a:gd name="T8" fmla="*/ 0 w 240"/>
                <a:gd name="T9" fmla="*/ 0 h 96"/>
                <a:gd name="T10" fmla="*/ 240 w 240"/>
                <a:gd name="T11" fmla="*/ 0 h 96"/>
                <a:gd name="T12" fmla="*/ 240 w 240"/>
                <a:gd name="T13" fmla="*/ 96 h 96"/>
                <a:gd name="T14" fmla="*/ 0 60000 65536"/>
                <a:gd name="T15" fmla="*/ 0 60000 65536"/>
                <a:gd name="T16" fmla="*/ 0 60000 65536"/>
                <a:gd name="T17" fmla="*/ 0 60000 65536"/>
                <a:gd name="T18" fmla="*/ 0 60000 65536"/>
                <a:gd name="T19" fmla="*/ 0 60000 65536"/>
                <a:gd name="T20" fmla="*/ 0 60000 65536"/>
                <a:gd name="T21" fmla="*/ 0 w 240"/>
                <a:gd name="T22" fmla="*/ 0 h 96"/>
                <a:gd name="T23" fmla="*/ 240 w 240"/>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96">
                  <a:moveTo>
                    <a:pt x="240" y="96"/>
                  </a:moveTo>
                  <a:lnTo>
                    <a:pt x="192" y="96"/>
                  </a:lnTo>
                  <a:lnTo>
                    <a:pt x="192" y="48"/>
                  </a:lnTo>
                  <a:lnTo>
                    <a:pt x="0" y="48"/>
                  </a:lnTo>
                  <a:lnTo>
                    <a:pt x="0" y="0"/>
                  </a:lnTo>
                  <a:lnTo>
                    <a:pt x="240" y="0"/>
                  </a:lnTo>
                  <a:lnTo>
                    <a:pt x="240" y="96"/>
                  </a:lnTo>
                  <a:close/>
                </a:path>
              </a:pathLst>
            </a:custGeom>
            <a:grpFill/>
            <a:ln w="9525">
              <a:solidFill>
                <a:schemeClr val="tx1"/>
              </a:solidFill>
              <a:round/>
              <a:headEnd/>
              <a:tailEnd/>
            </a:ln>
          </p:spPr>
          <p:txBody>
            <a:bodyPr wrap="none" anchor="ctr"/>
            <a:lstStyle/>
            <a:p>
              <a:endParaRPr lang="en-US"/>
            </a:p>
          </p:txBody>
        </p:sp>
        <p:sp>
          <p:nvSpPr>
            <p:cNvPr id="14368" name="Freeform 21"/>
            <p:cNvSpPr>
              <a:spLocks/>
            </p:cNvSpPr>
            <p:nvPr/>
          </p:nvSpPr>
          <p:spPr bwMode="auto">
            <a:xfrm>
              <a:off x="1894" y="3124"/>
              <a:ext cx="166" cy="19"/>
            </a:xfrm>
            <a:custGeom>
              <a:avLst/>
              <a:gdLst>
                <a:gd name="T0" fmla="*/ 166 w 166"/>
                <a:gd name="T1" fmla="*/ 6 h 19"/>
                <a:gd name="T2" fmla="*/ 148 w 166"/>
                <a:gd name="T3" fmla="*/ 4 h 19"/>
                <a:gd name="T4" fmla="*/ 122 w 166"/>
                <a:gd name="T5" fmla="*/ 10 h 19"/>
                <a:gd name="T6" fmla="*/ 92 w 166"/>
                <a:gd name="T7" fmla="*/ 14 h 19"/>
                <a:gd name="T8" fmla="*/ 74 w 166"/>
                <a:gd name="T9" fmla="*/ 10 h 19"/>
                <a:gd name="T10" fmla="*/ 56 w 166"/>
                <a:gd name="T11" fmla="*/ 4 h 19"/>
                <a:gd name="T12" fmla="*/ 30 w 166"/>
                <a:gd name="T13" fmla="*/ 6 h 19"/>
                <a:gd name="T14" fmla="*/ 0 w 166"/>
                <a:gd name="T15" fmla="*/ 14 h 19"/>
                <a:gd name="T16" fmla="*/ 0 60000 65536"/>
                <a:gd name="T17" fmla="*/ 0 60000 65536"/>
                <a:gd name="T18" fmla="*/ 0 60000 65536"/>
                <a:gd name="T19" fmla="*/ 0 60000 65536"/>
                <a:gd name="T20" fmla="*/ 0 60000 65536"/>
                <a:gd name="T21" fmla="*/ 0 60000 65536"/>
                <a:gd name="T22" fmla="*/ 0 60000 65536"/>
                <a:gd name="T23" fmla="*/ 0 60000 65536"/>
                <a:gd name="T24" fmla="*/ 0 w 166"/>
                <a:gd name="T25" fmla="*/ 0 h 19"/>
                <a:gd name="T26" fmla="*/ 166 w 166"/>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6" h="19">
                  <a:moveTo>
                    <a:pt x="166" y="6"/>
                  </a:moveTo>
                  <a:cubicBezTo>
                    <a:pt x="151" y="1"/>
                    <a:pt x="158" y="0"/>
                    <a:pt x="148" y="4"/>
                  </a:cubicBezTo>
                  <a:cubicBezTo>
                    <a:pt x="141" y="13"/>
                    <a:pt x="133" y="7"/>
                    <a:pt x="122" y="10"/>
                  </a:cubicBezTo>
                  <a:cubicBezTo>
                    <a:pt x="115" y="19"/>
                    <a:pt x="103" y="12"/>
                    <a:pt x="92" y="14"/>
                  </a:cubicBezTo>
                  <a:cubicBezTo>
                    <a:pt x="83" y="19"/>
                    <a:pt x="81" y="17"/>
                    <a:pt x="74" y="10"/>
                  </a:cubicBezTo>
                  <a:cubicBezTo>
                    <a:pt x="62" y="17"/>
                    <a:pt x="60" y="16"/>
                    <a:pt x="56" y="4"/>
                  </a:cubicBezTo>
                  <a:cubicBezTo>
                    <a:pt x="42" y="13"/>
                    <a:pt x="59" y="3"/>
                    <a:pt x="30" y="6"/>
                  </a:cubicBezTo>
                  <a:cubicBezTo>
                    <a:pt x="20" y="6"/>
                    <a:pt x="11" y="14"/>
                    <a:pt x="0" y="14"/>
                  </a:cubicBezTo>
                </a:path>
              </a:pathLst>
            </a:custGeom>
            <a:grpFill/>
            <a:ln w="9525">
              <a:solidFill>
                <a:srgbClr val="FF0000"/>
              </a:solidFill>
              <a:round/>
              <a:headEnd/>
              <a:tailEnd/>
            </a:ln>
          </p:spPr>
          <p:txBody>
            <a:bodyPr wrap="none" anchor="ctr"/>
            <a:lstStyle/>
            <a:p>
              <a:endParaRPr lang="en-US"/>
            </a:p>
          </p:txBody>
        </p:sp>
        <p:sp>
          <p:nvSpPr>
            <p:cNvPr id="14369" name="Freeform 22"/>
            <p:cNvSpPr>
              <a:spLocks/>
            </p:cNvSpPr>
            <p:nvPr/>
          </p:nvSpPr>
          <p:spPr bwMode="auto">
            <a:xfrm>
              <a:off x="1868" y="3140"/>
              <a:ext cx="188" cy="25"/>
            </a:xfrm>
            <a:custGeom>
              <a:avLst/>
              <a:gdLst>
                <a:gd name="T0" fmla="*/ 188 w 188"/>
                <a:gd name="T1" fmla="*/ 14 h 25"/>
                <a:gd name="T2" fmla="*/ 172 w 188"/>
                <a:gd name="T3" fmla="*/ 0 h 25"/>
                <a:gd name="T4" fmla="*/ 134 w 188"/>
                <a:gd name="T5" fmla="*/ 2 h 25"/>
                <a:gd name="T6" fmla="*/ 80 w 188"/>
                <a:gd name="T7" fmla="*/ 16 h 25"/>
                <a:gd name="T8" fmla="*/ 42 w 188"/>
                <a:gd name="T9" fmla="*/ 0 h 25"/>
                <a:gd name="T10" fmla="*/ 0 w 188"/>
                <a:gd name="T11" fmla="*/ 0 h 25"/>
                <a:gd name="T12" fmla="*/ 0 60000 65536"/>
                <a:gd name="T13" fmla="*/ 0 60000 65536"/>
                <a:gd name="T14" fmla="*/ 0 60000 65536"/>
                <a:gd name="T15" fmla="*/ 0 60000 65536"/>
                <a:gd name="T16" fmla="*/ 0 60000 65536"/>
                <a:gd name="T17" fmla="*/ 0 60000 65536"/>
                <a:gd name="T18" fmla="*/ 0 w 188"/>
                <a:gd name="T19" fmla="*/ 0 h 25"/>
                <a:gd name="T20" fmla="*/ 188 w 188"/>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88" h="25">
                  <a:moveTo>
                    <a:pt x="188" y="14"/>
                  </a:moveTo>
                  <a:cubicBezTo>
                    <a:pt x="181" y="9"/>
                    <a:pt x="178" y="4"/>
                    <a:pt x="172" y="0"/>
                  </a:cubicBezTo>
                  <a:cubicBezTo>
                    <a:pt x="155" y="3"/>
                    <a:pt x="154" y="3"/>
                    <a:pt x="134" y="2"/>
                  </a:cubicBezTo>
                  <a:cubicBezTo>
                    <a:pt x="112" y="9"/>
                    <a:pt x="106" y="12"/>
                    <a:pt x="80" y="16"/>
                  </a:cubicBezTo>
                  <a:cubicBezTo>
                    <a:pt x="65" y="25"/>
                    <a:pt x="56" y="4"/>
                    <a:pt x="42" y="0"/>
                  </a:cubicBezTo>
                  <a:cubicBezTo>
                    <a:pt x="31" y="10"/>
                    <a:pt x="10" y="20"/>
                    <a:pt x="0" y="0"/>
                  </a:cubicBezTo>
                </a:path>
              </a:pathLst>
            </a:custGeom>
            <a:grpFill/>
            <a:ln w="9525">
              <a:solidFill>
                <a:schemeClr val="tx1"/>
              </a:solidFill>
              <a:round/>
              <a:headEnd/>
              <a:tailEnd/>
            </a:ln>
          </p:spPr>
          <p:txBody>
            <a:bodyPr wrap="none" anchor="ctr"/>
            <a:lstStyle/>
            <a:p>
              <a:endParaRPr lang="en-US"/>
            </a:p>
          </p:txBody>
        </p:sp>
        <p:sp>
          <p:nvSpPr>
            <p:cNvPr id="14370" name="Freeform 23"/>
            <p:cNvSpPr>
              <a:spLocks/>
            </p:cNvSpPr>
            <p:nvPr/>
          </p:nvSpPr>
          <p:spPr bwMode="auto">
            <a:xfrm>
              <a:off x="1878" y="3120"/>
              <a:ext cx="176" cy="27"/>
            </a:xfrm>
            <a:custGeom>
              <a:avLst/>
              <a:gdLst>
                <a:gd name="T0" fmla="*/ 176 w 176"/>
                <a:gd name="T1" fmla="*/ 27 h 27"/>
                <a:gd name="T2" fmla="*/ 144 w 176"/>
                <a:gd name="T3" fmla="*/ 19 h 27"/>
                <a:gd name="T4" fmla="*/ 126 w 176"/>
                <a:gd name="T5" fmla="*/ 17 h 27"/>
                <a:gd name="T6" fmla="*/ 74 w 176"/>
                <a:gd name="T7" fmla="*/ 21 h 27"/>
                <a:gd name="T8" fmla="*/ 56 w 176"/>
                <a:gd name="T9" fmla="*/ 11 h 27"/>
                <a:gd name="T10" fmla="*/ 0 w 176"/>
                <a:gd name="T11" fmla="*/ 7 h 27"/>
                <a:gd name="T12" fmla="*/ 0 60000 65536"/>
                <a:gd name="T13" fmla="*/ 0 60000 65536"/>
                <a:gd name="T14" fmla="*/ 0 60000 65536"/>
                <a:gd name="T15" fmla="*/ 0 60000 65536"/>
                <a:gd name="T16" fmla="*/ 0 60000 65536"/>
                <a:gd name="T17" fmla="*/ 0 60000 65536"/>
                <a:gd name="T18" fmla="*/ 0 w 176"/>
                <a:gd name="T19" fmla="*/ 0 h 27"/>
                <a:gd name="T20" fmla="*/ 176 w 176"/>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76" h="27">
                  <a:moveTo>
                    <a:pt x="176" y="27"/>
                  </a:moveTo>
                  <a:cubicBezTo>
                    <a:pt x="165" y="24"/>
                    <a:pt x="154" y="22"/>
                    <a:pt x="144" y="19"/>
                  </a:cubicBezTo>
                  <a:cubicBezTo>
                    <a:pt x="138" y="10"/>
                    <a:pt x="135" y="13"/>
                    <a:pt x="126" y="17"/>
                  </a:cubicBezTo>
                  <a:cubicBezTo>
                    <a:pt x="105" y="12"/>
                    <a:pt x="92" y="14"/>
                    <a:pt x="74" y="21"/>
                  </a:cubicBezTo>
                  <a:cubicBezTo>
                    <a:pt x="67" y="18"/>
                    <a:pt x="56" y="11"/>
                    <a:pt x="56" y="11"/>
                  </a:cubicBezTo>
                  <a:cubicBezTo>
                    <a:pt x="52" y="0"/>
                    <a:pt x="7" y="7"/>
                    <a:pt x="0" y="7"/>
                  </a:cubicBezTo>
                </a:path>
              </a:pathLst>
            </a:custGeom>
            <a:solidFill>
              <a:srgbClr val="FFFFFF"/>
            </a:solidFill>
            <a:ln w="9525">
              <a:solidFill>
                <a:schemeClr val="tx1"/>
              </a:solidFill>
              <a:round/>
              <a:headEnd/>
              <a:tailEnd/>
            </a:ln>
          </p:spPr>
          <p:txBody>
            <a:bodyPr wrap="none" anchor="ctr"/>
            <a:lstStyle/>
            <a:p>
              <a:endParaRPr lang="en-US"/>
            </a:p>
          </p:txBody>
        </p:sp>
      </p:grpSp>
      <p:sp>
        <p:nvSpPr>
          <p:cNvPr id="14361" name="Line 24"/>
          <p:cNvSpPr>
            <a:spLocks noChangeShapeType="1"/>
          </p:cNvSpPr>
          <p:nvPr/>
        </p:nvSpPr>
        <p:spPr bwMode="auto">
          <a:xfrm>
            <a:off x="7810500" y="2129841"/>
            <a:ext cx="414867"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4362" name="Line 25"/>
          <p:cNvSpPr>
            <a:spLocks noChangeShapeType="1"/>
          </p:cNvSpPr>
          <p:nvPr/>
        </p:nvSpPr>
        <p:spPr bwMode="auto">
          <a:xfrm flipH="1">
            <a:off x="6303433" y="2129841"/>
            <a:ext cx="414867"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14363" name="Object 8"/>
          <p:cNvGraphicFramePr>
            <a:graphicFrameLocks noChangeAspect="1"/>
          </p:cNvGraphicFramePr>
          <p:nvPr>
            <p:extLst>
              <p:ext uri="{D42A27DB-BD31-4B8C-83A1-F6EECF244321}">
                <p14:modId xmlns:p14="http://schemas.microsoft.com/office/powerpoint/2010/main" val="3590491446"/>
              </p:ext>
            </p:extLst>
          </p:nvPr>
        </p:nvGraphicFramePr>
        <p:xfrm>
          <a:off x="6102174" y="2070560"/>
          <a:ext cx="337079" cy="272938"/>
        </p:xfrm>
        <a:graphic>
          <a:graphicData uri="http://schemas.openxmlformats.org/presentationml/2006/ole">
            <mc:AlternateContent xmlns:mc="http://schemas.openxmlformats.org/markup-compatibility/2006">
              <mc:Choice xmlns:v="urn:schemas-microsoft-com:vml" Requires="v">
                <p:oleObj spid="_x0000_s1561642" name="Equation" r:id="rId9" imgW="266700" imgH="215900" progId="Equation.DSMT4">
                  <p:embed/>
                </p:oleObj>
              </mc:Choice>
              <mc:Fallback>
                <p:oleObj name="Equation" r:id="rId9" imgW="266700" imgH="2159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02174" y="2070560"/>
                        <a:ext cx="337079" cy="272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364" name="Object 9"/>
          <p:cNvGraphicFramePr>
            <a:graphicFrameLocks noChangeAspect="1"/>
          </p:cNvGraphicFramePr>
          <p:nvPr>
            <p:extLst>
              <p:ext uri="{D42A27DB-BD31-4B8C-83A1-F6EECF244321}">
                <p14:modId xmlns:p14="http://schemas.microsoft.com/office/powerpoint/2010/main" val="4074825563"/>
              </p:ext>
            </p:extLst>
          </p:nvPr>
        </p:nvGraphicFramePr>
        <p:xfrm>
          <a:off x="7972249" y="1775392"/>
          <a:ext cx="337079" cy="272938"/>
        </p:xfrm>
        <a:graphic>
          <a:graphicData uri="http://schemas.openxmlformats.org/presentationml/2006/ole">
            <mc:AlternateContent xmlns:mc="http://schemas.openxmlformats.org/markup-compatibility/2006">
              <mc:Choice xmlns:v="urn:schemas-microsoft-com:vml" Requires="v">
                <p:oleObj spid="_x0000_s1561643" name="Equation" r:id="rId11" imgW="266700" imgH="215900" progId="Equation.DSMT4">
                  <p:embed/>
                </p:oleObj>
              </mc:Choice>
              <mc:Fallback>
                <p:oleObj name="Equation" r:id="rId11" imgW="266700" imgH="2159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72249" y="1775392"/>
                        <a:ext cx="337079" cy="272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365" name="Object 10"/>
          <p:cNvGraphicFramePr>
            <a:graphicFrameLocks noChangeAspect="1"/>
          </p:cNvGraphicFramePr>
          <p:nvPr>
            <p:extLst>
              <p:ext uri="{D42A27DB-BD31-4B8C-83A1-F6EECF244321}">
                <p14:modId xmlns:p14="http://schemas.microsoft.com/office/powerpoint/2010/main" val="18336542"/>
              </p:ext>
            </p:extLst>
          </p:nvPr>
        </p:nvGraphicFramePr>
        <p:xfrm>
          <a:off x="6252810" y="1630196"/>
          <a:ext cx="465490" cy="288993"/>
        </p:xfrm>
        <a:graphic>
          <a:graphicData uri="http://schemas.openxmlformats.org/presentationml/2006/ole">
            <mc:AlternateContent xmlns:mc="http://schemas.openxmlformats.org/markup-compatibility/2006">
              <mc:Choice xmlns:v="urn:schemas-microsoft-com:vml" Requires="v">
                <p:oleObj spid="_x0000_s1561644" name="Equation" r:id="rId13" imgW="368300" imgH="228600" progId="Equation.DSMT4">
                  <p:embed/>
                </p:oleObj>
              </mc:Choice>
              <mc:Fallback>
                <p:oleObj name="Equation" r:id="rId13" imgW="368300" imgH="2286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52810" y="1630196"/>
                        <a:ext cx="465490" cy="2889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338" name="Text Box 29"/>
          <p:cNvSpPr txBox="1">
            <a:spLocks noChangeArrowheads="1"/>
          </p:cNvSpPr>
          <p:nvPr/>
        </p:nvSpPr>
        <p:spPr bwMode="auto">
          <a:xfrm>
            <a:off x="228600" y="381000"/>
            <a:ext cx="49530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ja-JP" sz="2000" dirty="0">
                <a:solidFill>
                  <a:srgbClr val="FF0000"/>
                </a:solidFill>
                <a:latin typeface="Apple Chancery"/>
                <a:cs typeface="Apple Chancery"/>
              </a:rPr>
              <a:t>During the collision</a:t>
            </a:r>
            <a:r>
              <a:rPr lang="en-US" altLang="ja-JP" sz="2000" dirty="0">
                <a:latin typeface="Times New Roman"/>
                <a:cs typeface="Times New Roman"/>
              </a:rPr>
              <a:t>, the </a:t>
            </a:r>
            <a:r>
              <a:rPr lang="en-US" altLang="ja-JP" sz="2000" dirty="0">
                <a:solidFill>
                  <a:srgbClr val="0000FF"/>
                </a:solidFill>
                <a:latin typeface="Times New Roman"/>
                <a:cs typeface="Times New Roman"/>
              </a:rPr>
              <a:t>green fellow </a:t>
            </a:r>
            <a:r>
              <a:rPr lang="en-US" altLang="ja-JP" sz="2000" dirty="0">
                <a:latin typeface="Times New Roman"/>
                <a:cs typeface="Times New Roman"/>
              </a:rPr>
              <a:t>will feel an </a:t>
            </a:r>
            <a:r>
              <a:rPr lang="en-US" altLang="ja-JP" sz="2000" dirty="0">
                <a:solidFill>
                  <a:srgbClr val="008000"/>
                </a:solidFill>
                <a:latin typeface="Times New Roman"/>
                <a:cs typeface="Times New Roman"/>
              </a:rPr>
              <a:t>impulse to the right due to the jet </a:t>
            </a:r>
            <a:r>
              <a:rPr lang="en-US" altLang="ja-JP" sz="2000" dirty="0">
                <a:latin typeface="Times New Roman"/>
                <a:cs typeface="Times New Roman"/>
              </a:rPr>
              <a:t>and an </a:t>
            </a:r>
            <a:r>
              <a:rPr lang="en-US" altLang="ja-JP" sz="2000" dirty="0">
                <a:solidFill>
                  <a:srgbClr val="0000FF"/>
                </a:solidFill>
                <a:latin typeface="Times New Roman"/>
                <a:cs typeface="Times New Roman"/>
              </a:rPr>
              <a:t>impulse to the left due to the collision</a:t>
            </a:r>
            <a:r>
              <a:rPr lang="en-US" altLang="ja-JP" sz="2000" dirty="0">
                <a:latin typeface="Times New Roman"/>
                <a:cs typeface="Times New Roman"/>
              </a:rPr>
              <a:t>.  Assuming the time of collision is     , the </a:t>
            </a:r>
            <a:r>
              <a:rPr lang="en-US" altLang="ja-JP" sz="2000" dirty="0">
                <a:solidFill>
                  <a:srgbClr val="008000"/>
                </a:solidFill>
                <a:latin typeface="Times New Roman"/>
                <a:cs typeface="Times New Roman"/>
              </a:rPr>
              <a:t>impulse relationship </a:t>
            </a:r>
            <a:r>
              <a:rPr lang="en-US" altLang="ja-JP" sz="2000" dirty="0">
                <a:latin typeface="Times New Roman"/>
                <a:cs typeface="Times New Roman"/>
              </a:rPr>
              <a:t>for the green mass </a:t>
            </a:r>
            <a:r>
              <a:rPr lang="en-US" altLang="ja-JP" sz="2000" i="1" dirty="0">
                <a:solidFill>
                  <a:srgbClr val="0000FF"/>
                </a:solidFill>
                <a:latin typeface="Times New Roman"/>
                <a:cs typeface="Times New Roman"/>
              </a:rPr>
              <a:t>through the collision </a:t>
            </a:r>
            <a:r>
              <a:rPr lang="en-US" altLang="ja-JP" sz="2000" dirty="0">
                <a:latin typeface="Times New Roman"/>
                <a:cs typeface="Times New Roman"/>
              </a:rPr>
              <a:t>becomes:</a:t>
            </a:r>
            <a:endParaRPr lang="en-US" sz="2000" dirty="0">
              <a:latin typeface="Times New Roman"/>
              <a:cs typeface="Times New Roman"/>
            </a:endParaRPr>
          </a:p>
        </p:txBody>
      </p:sp>
      <p:sp>
        <p:nvSpPr>
          <p:cNvPr id="14339" name="Text Box 30"/>
          <p:cNvSpPr txBox="1">
            <a:spLocks noChangeArrowheads="1"/>
          </p:cNvSpPr>
          <p:nvPr/>
        </p:nvSpPr>
        <p:spPr bwMode="auto">
          <a:xfrm>
            <a:off x="304800" y="2871818"/>
            <a:ext cx="86868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Apple Chancery"/>
                <a:cs typeface="Apple Chancery"/>
              </a:rPr>
              <a:t>The </a:t>
            </a:r>
            <a:r>
              <a:rPr lang="en-US" sz="2000" dirty="0">
                <a:solidFill>
                  <a:srgbClr val="0000FF"/>
                </a:solidFill>
                <a:latin typeface="Apple Chancery"/>
                <a:cs typeface="Apple Chancery"/>
              </a:rPr>
              <a:t>blue fellow </a:t>
            </a:r>
            <a:r>
              <a:rPr lang="en-US" sz="2000" dirty="0">
                <a:latin typeface="Times New Roman"/>
                <a:cs typeface="Times New Roman"/>
              </a:rPr>
              <a:t>will </a:t>
            </a:r>
            <a:r>
              <a:rPr lang="en-US" sz="2000" dirty="0">
                <a:solidFill>
                  <a:srgbClr val="008000"/>
                </a:solidFill>
                <a:latin typeface="Times New Roman"/>
                <a:cs typeface="Times New Roman"/>
              </a:rPr>
              <a:t>NOT feel an impulse due to a jet as there is no jet </a:t>
            </a:r>
            <a:r>
              <a:rPr lang="en-US" sz="2000" dirty="0">
                <a:latin typeface="Times New Roman"/>
                <a:cs typeface="Times New Roman"/>
              </a:rPr>
              <a:t>attached to it, but it will feel an </a:t>
            </a:r>
            <a:r>
              <a:rPr lang="en-US" sz="2000" dirty="0">
                <a:solidFill>
                  <a:srgbClr val="0000FF"/>
                </a:solidFill>
                <a:latin typeface="Times New Roman"/>
                <a:cs typeface="Times New Roman"/>
              </a:rPr>
              <a:t>impulse to the right due to the collision</a:t>
            </a:r>
            <a:r>
              <a:rPr lang="en-US" sz="2000" dirty="0">
                <a:latin typeface="Times New Roman"/>
                <a:cs typeface="Times New Roman"/>
              </a:rPr>
              <a:t>.  It will be equal in magnitude and opposite in direction to the impulse the green fellow felt due to the collision.  The blue block’s </a:t>
            </a:r>
            <a:r>
              <a:rPr lang="en-US" sz="2000" dirty="0">
                <a:solidFill>
                  <a:srgbClr val="0000FF"/>
                </a:solidFill>
                <a:latin typeface="Times New Roman"/>
                <a:cs typeface="Times New Roman"/>
              </a:rPr>
              <a:t>impulse relationship </a:t>
            </a:r>
            <a:r>
              <a:rPr lang="en-US" sz="2000" i="1" dirty="0">
                <a:solidFill>
                  <a:srgbClr val="0000FF"/>
                </a:solidFill>
                <a:latin typeface="Times New Roman"/>
                <a:cs typeface="Times New Roman"/>
              </a:rPr>
              <a:t>through the collision</a:t>
            </a:r>
            <a:r>
              <a:rPr lang="en-US" sz="2000" dirty="0">
                <a:solidFill>
                  <a:srgbClr val="0000FF"/>
                </a:solidFill>
                <a:latin typeface="Times New Roman"/>
                <a:cs typeface="Times New Roman"/>
              </a:rPr>
              <a:t> </a:t>
            </a:r>
            <a:r>
              <a:rPr lang="en-US" sz="2000" dirty="0">
                <a:latin typeface="Times New Roman"/>
                <a:cs typeface="Times New Roman"/>
              </a:rPr>
              <a:t>will be:</a:t>
            </a:r>
          </a:p>
        </p:txBody>
      </p:sp>
      <p:sp>
        <p:nvSpPr>
          <p:cNvPr id="14340" name="Rectangle 31"/>
          <p:cNvSpPr>
            <a:spLocks noChangeArrowheads="1"/>
          </p:cNvSpPr>
          <p:nvPr/>
        </p:nvSpPr>
        <p:spPr bwMode="auto">
          <a:xfrm>
            <a:off x="0" y="0"/>
            <a:ext cx="9144000" cy="68580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41" name="Text Box 32"/>
          <p:cNvSpPr txBox="1">
            <a:spLocks noChangeArrowheads="1"/>
          </p:cNvSpPr>
          <p:nvPr/>
        </p:nvSpPr>
        <p:spPr bwMode="auto">
          <a:xfrm>
            <a:off x="8670925" y="6438900"/>
            <a:ext cx="43774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t>11.)</a:t>
            </a:r>
          </a:p>
        </p:txBody>
      </p:sp>
      <p:graphicFrame>
        <p:nvGraphicFramePr>
          <p:cNvPr id="14342" name="Object 2"/>
          <p:cNvGraphicFramePr>
            <a:graphicFrameLocks noChangeAspect="1"/>
          </p:cNvGraphicFramePr>
          <p:nvPr>
            <p:extLst>
              <p:ext uri="{D42A27DB-BD31-4B8C-83A1-F6EECF244321}">
                <p14:modId xmlns:p14="http://schemas.microsoft.com/office/powerpoint/2010/main" val="70563865"/>
              </p:ext>
            </p:extLst>
          </p:nvPr>
        </p:nvGraphicFramePr>
        <p:xfrm>
          <a:off x="885031" y="2366963"/>
          <a:ext cx="3544888" cy="458788"/>
        </p:xfrm>
        <a:graphic>
          <a:graphicData uri="http://schemas.openxmlformats.org/presentationml/2006/ole">
            <mc:AlternateContent xmlns:mc="http://schemas.openxmlformats.org/markup-compatibility/2006">
              <mc:Choice xmlns:v="urn:schemas-microsoft-com:vml" Requires="v">
                <p:oleObj spid="_x0000_s1561645" name="Equation" r:id="rId15" imgW="1765300" imgH="228600" progId="Equation.DSMT4">
                  <p:embed/>
                </p:oleObj>
              </mc:Choice>
              <mc:Fallback>
                <p:oleObj name="Equation" r:id="rId15" imgW="1765300" imgH="2286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5031" y="2366963"/>
                        <a:ext cx="3544888" cy="458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343" name="Object 3"/>
          <p:cNvGraphicFramePr>
            <a:graphicFrameLocks noChangeAspect="1"/>
          </p:cNvGraphicFramePr>
          <p:nvPr>
            <p:extLst>
              <p:ext uri="{D42A27DB-BD31-4B8C-83A1-F6EECF244321}">
                <p14:modId xmlns:p14="http://schemas.microsoft.com/office/powerpoint/2010/main" val="1509842696"/>
              </p:ext>
            </p:extLst>
          </p:nvPr>
        </p:nvGraphicFramePr>
        <p:xfrm>
          <a:off x="2657475" y="4334957"/>
          <a:ext cx="2574925" cy="433388"/>
        </p:xfrm>
        <a:graphic>
          <a:graphicData uri="http://schemas.openxmlformats.org/presentationml/2006/ole">
            <mc:AlternateContent xmlns:mc="http://schemas.openxmlformats.org/markup-compatibility/2006">
              <mc:Choice xmlns:v="urn:schemas-microsoft-com:vml" Requires="v">
                <p:oleObj spid="_x0000_s1561646" name="Equation" r:id="rId17" imgW="1282700" imgH="215900" progId="Equation.DSMT4">
                  <p:embed/>
                </p:oleObj>
              </mc:Choice>
              <mc:Fallback>
                <p:oleObj name="Equation" r:id="rId17" imgW="1282700" imgH="2159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57475" y="4334957"/>
                        <a:ext cx="2574925" cy="433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344" name="Text Box 36"/>
          <p:cNvSpPr txBox="1">
            <a:spLocks noChangeArrowheads="1"/>
          </p:cNvSpPr>
          <p:nvPr/>
        </p:nvSpPr>
        <p:spPr bwMode="auto">
          <a:xfrm>
            <a:off x="381000" y="4886325"/>
            <a:ext cx="8382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0000"/>
                </a:solidFill>
                <a:latin typeface="Apple Chancery"/>
                <a:cs typeface="Apple Chancery"/>
              </a:rPr>
              <a:t>Adding the two relationships</a:t>
            </a:r>
            <a:r>
              <a:rPr lang="en-US" sz="2000" dirty="0">
                <a:latin typeface="Times New Roman"/>
                <a:cs typeface="Times New Roman"/>
              </a:rPr>
              <a:t>, the collision impulses (whose forces are </a:t>
            </a:r>
            <a:r>
              <a:rPr lang="en-US" sz="2000" dirty="0">
                <a:solidFill>
                  <a:srgbClr val="0000FF"/>
                </a:solidFill>
                <a:latin typeface="Times New Roman"/>
                <a:cs typeface="Times New Roman"/>
              </a:rPr>
              <a:t>N.T.L. action/action pairs </a:t>
            </a:r>
            <a:r>
              <a:rPr lang="en-US" sz="2000" dirty="0">
                <a:latin typeface="Times New Roman"/>
                <a:cs typeface="Times New Roman"/>
              </a:rPr>
              <a:t>referred to as </a:t>
            </a:r>
            <a:r>
              <a:rPr lang="en-US" altLang="ja-JP" sz="2000" dirty="0">
                <a:solidFill>
                  <a:srgbClr val="FF0000"/>
                </a:solidFill>
                <a:latin typeface="Times New Roman"/>
                <a:cs typeface="Times New Roman"/>
              </a:rPr>
              <a:t>internal forces</a:t>
            </a:r>
            <a:r>
              <a:rPr lang="en-US" altLang="ja-JP" sz="2000" dirty="0">
                <a:latin typeface="Times New Roman"/>
                <a:cs typeface="Times New Roman"/>
              </a:rPr>
              <a:t>) will </a:t>
            </a:r>
            <a:r>
              <a:rPr lang="en-US" altLang="ja-JP" sz="2000" dirty="0">
                <a:solidFill>
                  <a:srgbClr val="0000FF"/>
                </a:solidFill>
                <a:latin typeface="Times New Roman"/>
                <a:cs typeface="Times New Roman"/>
              </a:rPr>
              <a:t>add to zero, </a:t>
            </a:r>
            <a:r>
              <a:rPr lang="en-US" altLang="ja-JP" sz="2000" dirty="0">
                <a:latin typeface="Times New Roman"/>
                <a:cs typeface="Times New Roman"/>
              </a:rPr>
              <a:t>so:</a:t>
            </a:r>
            <a:endParaRPr lang="en-US" sz="2000" dirty="0">
              <a:latin typeface="Times New Roman"/>
              <a:cs typeface="Times New Roman"/>
            </a:endParaRPr>
          </a:p>
        </p:txBody>
      </p:sp>
      <p:graphicFrame>
        <p:nvGraphicFramePr>
          <p:cNvPr id="14345" name="Object 4"/>
          <p:cNvGraphicFramePr>
            <a:graphicFrameLocks noChangeAspect="1"/>
          </p:cNvGraphicFramePr>
          <p:nvPr>
            <p:extLst>
              <p:ext uri="{D42A27DB-BD31-4B8C-83A1-F6EECF244321}">
                <p14:modId xmlns:p14="http://schemas.microsoft.com/office/powerpoint/2010/main" val="4054361797"/>
              </p:ext>
            </p:extLst>
          </p:nvPr>
        </p:nvGraphicFramePr>
        <p:xfrm>
          <a:off x="2122488" y="5689600"/>
          <a:ext cx="4079875" cy="534988"/>
        </p:xfrm>
        <a:graphic>
          <a:graphicData uri="http://schemas.openxmlformats.org/presentationml/2006/ole">
            <mc:AlternateContent xmlns:mc="http://schemas.openxmlformats.org/markup-compatibility/2006">
              <mc:Choice xmlns:v="urn:schemas-microsoft-com:vml" Requires="v">
                <p:oleObj spid="_x0000_s1561647" name="Equation" r:id="rId19" imgW="2032000" imgH="266700" progId="Equation.DSMT4">
                  <p:embed/>
                </p:oleObj>
              </mc:Choice>
              <mc:Fallback>
                <p:oleObj name="Equation" r:id="rId19" imgW="2032000" imgH="26670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22488" y="5689600"/>
                        <a:ext cx="4079875" cy="534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3690597594"/>
              </p:ext>
            </p:extLst>
          </p:nvPr>
        </p:nvGraphicFramePr>
        <p:xfrm>
          <a:off x="3694113" y="1352863"/>
          <a:ext cx="319314" cy="279400"/>
        </p:xfrm>
        <a:graphic>
          <a:graphicData uri="http://schemas.openxmlformats.org/presentationml/2006/ole">
            <mc:AlternateContent xmlns:mc="http://schemas.openxmlformats.org/markup-compatibility/2006">
              <mc:Choice xmlns:v="urn:schemas-microsoft-com:vml" Requires="v">
                <p:oleObj spid="_x0000_s1561648" name="Equation" r:id="rId21" imgW="190500" imgH="165100" progId="Equation.DSMT4">
                  <p:embed/>
                </p:oleObj>
              </mc:Choice>
              <mc:Fallback>
                <p:oleObj name="Equation" r:id="rId21" imgW="190500" imgH="165100" progId="Equation.DSMT4">
                  <p:embed/>
                  <p:pic>
                    <p:nvPicPr>
                      <p:cNvPr id="0" name=""/>
                      <p:cNvPicPr/>
                      <p:nvPr/>
                    </p:nvPicPr>
                    <p:blipFill>
                      <a:blip r:embed="rId22"/>
                      <a:stretch>
                        <a:fillRect/>
                      </a:stretch>
                    </p:blipFill>
                    <p:spPr>
                      <a:xfrm>
                        <a:off x="3694113" y="1352863"/>
                        <a:ext cx="319314" cy="279400"/>
                      </a:xfrm>
                      <a:prstGeom prst="rect">
                        <a:avLst/>
                      </a:prstGeom>
                    </p:spPr>
                  </p:pic>
                </p:oleObj>
              </mc:Fallback>
            </mc:AlternateContent>
          </a:graphicData>
        </a:graphic>
      </p:graphicFrame>
      <p:sp>
        <p:nvSpPr>
          <p:cNvPr id="38" name="Rectangle 37"/>
          <p:cNvSpPr/>
          <p:nvPr/>
        </p:nvSpPr>
        <p:spPr>
          <a:xfrm>
            <a:off x="5372100" y="2367852"/>
            <a:ext cx="3562350" cy="49911"/>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371395" y="1233500"/>
            <a:ext cx="3562350" cy="49911"/>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 Box 36"/>
          <p:cNvSpPr txBox="1">
            <a:spLocks noChangeArrowheads="1"/>
          </p:cNvSpPr>
          <p:nvPr/>
        </p:nvSpPr>
        <p:spPr bwMode="auto">
          <a:xfrm>
            <a:off x="4961296" y="38351"/>
            <a:ext cx="146666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FF0000"/>
                </a:solidFill>
                <a:latin typeface="Times New Roman"/>
                <a:cs typeface="Times New Roman"/>
              </a:rPr>
              <a:t>before collision</a:t>
            </a:r>
          </a:p>
        </p:txBody>
      </p:sp>
      <p:sp>
        <p:nvSpPr>
          <p:cNvPr id="41" name="Text Box 37"/>
          <p:cNvSpPr txBox="1">
            <a:spLocks noChangeArrowheads="1"/>
          </p:cNvSpPr>
          <p:nvPr/>
        </p:nvSpPr>
        <p:spPr bwMode="auto">
          <a:xfrm>
            <a:off x="4843996" y="1338096"/>
            <a:ext cx="131849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FF0000"/>
                </a:solidFill>
                <a:latin typeface="Times New Roman"/>
                <a:cs typeface="Times New Roman"/>
              </a:rPr>
              <a:t>after collision</a:t>
            </a:r>
            <a:endParaRPr lang="en-US" sz="2000" dirty="0">
              <a:solidFill>
                <a:srgbClr val="FF0000"/>
              </a:solidFill>
              <a:latin typeface="Times New Roman"/>
              <a:cs typeface="Times New Roman"/>
            </a:endParaRPr>
          </a:p>
        </p:txBody>
      </p:sp>
    </p:spTree>
    <p:extLst>
      <p:ext uri="{BB962C8B-B14F-4D97-AF65-F5344CB8AC3E}">
        <p14:creationId xmlns:p14="http://schemas.microsoft.com/office/powerpoint/2010/main" val="368891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dissolve">
                                      <p:cBhvr>
                                        <p:cTn id="7" dur="500"/>
                                        <p:tgtEl>
                                          <p:spTgt spid="1434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9"/>
                                        </p:tgtEl>
                                        <p:attrNameLst>
                                          <p:attrName>style.visibility</p:attrName>
                                        </p:attrNameLst>
                                      </p:cBhvr>
                                      <p:to>
                                        <p:strVal val="visible"/>
                                      </p:to>
                                    </p:set>
                                    <p:animEffect transition="in" filter="dissolve">
                                      <p:cBhvr>
                                        <p:cTn id="12" dur="500"/>
                                        <p:tgtEl>
                                          <p:spTgt spid="1433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343"/>
                                        </p:tgtEl>
                                        <p:attrNameLst>
                                          <p:attrName>style.visibility</p:attrName>
                                        </p:attrNameLst>
                                      </p:cBhvr>
                                      <p:to>
                                        <p:strVal val="visible"/>
                                      </p:to>
                                    </p:set>
                                    <p:animEffect transition="in" filter="dissolve">
                                      <p:cBhvr>
                                        <p:cTn id="17" dur="500"/>
                                        <p:tgtEl>
                                          <p:spTgt spid="1434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44"/>
                                        </p:tgtEl>
                                        <p:attrNameLst>
                                          <p:attrName>style.visibility</p:attrName>
                                        </p:attrNameLst>
                                      </p:cBhvr>
                                      <p:to>
                                        <p:strVal val="visible"/>
                                      </p:to>
                                    </p:set>
                                    <p:animEffect transition="in" filter="dissolve">
                                      <p:cBhvr>
                                        <p:cTn id="22" dur="500"/>
                                        <p:tgtEl>
                                          <p:spTgt spid="1434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345"/>
                                        </p:tgtEl>
                                        <p:attrNameLst>
                                          <p:attrName>style.visibility</p:attrName>
                                        </p:attrNameLst>
                                      </p:cBhvr>
                                      <p:to>
                                        <p:strVal val="visible"/>
                                      </p:to>
                                    </p:set>
                                    <p:animEffect transition="in" filter="dissolve">
                                      <p:cBhvr>
                                        <p:cTn id="27" dur="500"/>
                                        <p:tgtEl>
                                          <p:spTgt spid="14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143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8"/>
          <p:cNvSpPr txBox="1">
            <a:spLocks noChangeArrowheads="1"/>
          </p:cNvSpPr>
          <p:nvPr/>
        </p:nvSpPr>
        <p:spPr bwMode="auto">
          <a:xfrm>
            <a:off x="228600" y="309733"/>
            <a:ext cx="49530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0000"/>
                </a:solidFill>
                <a:latin typeface="Apple Chancery"/>
                <a:cs typeface="Apple Chancery"/>
              </a:rPr>
              <a:t>Rearranging</a:t>
            </a:r>
            <a:r>
              <a:rPr lang="en-US" sz="2000" dirty="0">
                <a:latin typeface="Times New Roman"/>
                <a:cs typeface="Times New Roman"/>
              </a:rPr>
              <a:t> the terms so that the </a:t>
            </a:r>
            <a:r>
              <a:rPr lang="ja-JP" altLang="en-US" sz="2000" dirty="0">
                <a:latin typeface="Times New Roman"/>
                <a:cs typeface="Times New Roman"/>
              </a:rPr>
              <a:t>“</a:t>
            </a:r>
            <a:r>
              <a:rPr lang="en-US" altLang="ja-JP" sz="2000" dirty="0">
                <a:solidFill>
                  <a:srgbClr val="0000FF"/>
                </a:solidFill>
                <a:latin typeface="Times New Roman"/>
                <a:cs typeface="Times New Roman"/>
              </a:rPr>
              <a:t>before</a:t>
            </a:r>
            <a:r>
              <a:rPr lang="ja-JP" altLang="en-US" sz="2000" dirty="0">
                <a:latin typeface="Times New Roman"/>
                <a:cs typeface="Times New Roman"/>
              </a:rPr>
              <a:t>”</a:t>
            </a:r>
            <a:r>
              <a:rPr lang="en-US" altLang="ja-JP" sz="2000" dirty="0">
                <a:latin typeface="Times New Roman"/>
                <a:cs typeface="Times New Roman"/>
              </a:rPr>
              <a:t> terms are </a:t>
            </a:r>
            <a:r>
              <a:rPr lang="en-US" altLang="ja-JP" sz="2000" dirty="0">
                <a:solidFill>
                  <a:srgbClr val="0000FF"/>
                </a:solidFill>
                <a:latin typeface="Times New Roman"/>
                <a:cs typeface="Times New Roman"/>
              </a:rPr>
              <a:t>on the left side </a:t>
            </a:r>
            <a:r>
              <a:rPr lang="en-US" altLang="ja-JP" sz="2000" dirty="0">
                <a:latin typeface="Times New Roman"/>
                <a:cs typeface="Times New Roman"/>
              </a:rPr>
              <a:t>of the equation and the </a:t>
            </a:r>
            <a:r>
              <a:rPr lang="ja-JP" altLang="en-US" sz="2000" dirty="0">
                <a:latin typeface="Times New Roman"/>
                <a:cs typeface="Times New Roman"/>
              </a:rPr>
              <a:t>“</a:t>
            </a:r>
            <a:r>
              <a:rPr lang="en-US" altLang="ja-JP" sz="2000" dirty="0">
                <a:solidFill>
                  <a:srgbClr val="008000"/>
                </a:solidFill>
                <a:latin typeface="Times New Roman"/>
                <a:cs typeface="Times New Roman"/>
              </a:rPr>
              <a:t>after</a:t>
            </a:r>
            <a:r>
              <a:rPr lang="ja-JP" altLang="en-US" sz="2000" dirty="0">
                <a:latin typeface="Times New Roman"/>
                <a:cs typeface="Times New Roman"/>
              </a:rPr>
              <a:t>”</a:t>
            </a:r>
            <a:r>
              <a:rPr lang="en-US" altLang="ja-JP" sz="2000" dirty="0">
                <a:latin typeface="Times New Roman"/>
                <a:cs typeface="Times New Roman"/>
              </a:rPr>
              <a:t> terms </a:t>
            </a:r>
            <a:r>
              <a:rPr lang="en-US" altLang="ja-JP" sz="2000" dirty="0">
                <a:solidFill>
                  <a:srgbClr val="008000"/>
                </a:solidFill>
                <a:latin typeface="Times New Roman"/>
                <a:cs typeface="Times New Roman"/>
              </a:rPr>
              <a:t>on the right</a:t>
            </a:r>
            <a:r>
              <a:rPr lang="en-US" altLang="ja-JP" sz="2000" dirty="0">
                <a:latin typeface="Times New Roman"/>
                <a:cs typeface="Times New Roman"/>
              </a:rPr>
              <a:t>, we end up with</a:t>
            </a:r>
            <a:endParaRPr lang="en-US" sz="2000" dirty="0">
              <a:latin typeface="Times New Roman"/>
              <a:cs typeface="Times New Roman"/>
            </a:endParaRPr>
          </a:p>
        </p:txBody>
      </p:sp>
      <p:sp>
        <p:nvSpPr>
          <p:cNvPr id="15363" name="Rectangle 30"/>
          <p:cNvSpPr>
            <a:spLocks noChangeArrowheads="1"/>
          </p:cNvSpPr>
          <p:nvPr/>
        </p:nvSpPr>
        <p:spPr bwMode="auto">
          <a:xfrm>
            <a:off x="0" y="0"/>
            <a:ext cx="9144000" cy="68580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364" name="Text Box 31"/>
          <p:cNvSpPr txBox="1">
            <a:spLocks noChangeArrowheads="1"/>
          </p:cNvSpPr>
          <p:nvPr/>
        </p:nvSpPr>
        <p:spPr bwMode="auto">
          <a:xfrm>
            <a:off x="8670925" y="6438900"/>
            <a:ext cx="44916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t>12.)</a:t>
            </a:r>
          </a:p>
        </p:txBody>
      </p:sp>
      <p:graphicFrame>
        <p:nvGraphicFramePr>
          <p:cNvPr id="15365" name="Object 2"/>
          <p:cNvGraphicFramePr>
            <a:graphicFrameLocks noChangeAspect="1"/>
          </p:cNvGraphicFramePr>
          <p:nvPr>
            <p:extLst>
              <p:ext uri="{D42A27DB-BD31-4B8C-83A1-F6EECF244321}">
                <p14:modId xmlns:p14="http://schemas.microsoft.com/office/powerpoint/2010/main" val="3535621976"/>
              </p:ext>
            </p:extLst>
          </p:nvPr>
        </p:nvGraphicFramePr>
        <p:xfrm>
          <a:off x="950913" y="1522872"/>
          <a:ext cx="3709987" cy="485775"/>
        </p:xfrm>
        <a:graphic>
          <a:graphicData uri="http://schemas.openxmlformats.org/presentationml/2006/ole">
            <mc:AlternateContent xmlns:mc="http://schemas.openxmlformats.org/markup-compatibility/2006">
              <mc:Choice xmlns:v="urn:schemas-microsoft-com:vml" Requires="v">
                <p:oleObj spid="_x0000_s856743" name="Equation" r:id="rId3" imgW="2032000" imgH="266700" progId="Equation.DSMT4">
                  <p:embed/>
                </p:oleObj>
              </mc:Choice>
              <mc:Fallback>
                <p:oleObj name="Equation" r:id="rId3" imgW="2032000" imgH="266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913" y="1522872"/>
                        <a:ext cx="3709987" cy="485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5366" name="Text Box 36"/>
          <p:cNvSpPr txBox="1">
            <a:spLocks noChangeArrowheads="1"/>
          </p:cNvSpPr>
          <p:nvPr/>
        </p:nvSpPr>
        <p:spPr bwMode="auto">
          <a:xfrm>
            <a:off x="228599" y="2146299"/>
            <a:ext cx="526626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a:cs typeface="Times New Roman"/>
              </a:rPr>
              <a:t>If we include the fact that all of this is happening in the x-direction, this can be re-written as:</a:t>
            </a:r>
          </a:p>
        </p:txBody>
      </p:sp>
      <p:sp>
        <p:nvSpPr>
          <p:cNvPr id="15368" name="Text Box 38"/>
          <p:cNvSpPr txBox="1">
            <a:spLocks noChangeArrowheads="1"/>
          </p:cNvSpPr>
          <p:nvPr/>
        </p:nvSpPr>
        <p:spPr bwMode="auto">
          <a:xfrm>
            <a:off x="228600" y="3594100"/>
            <a:ext cx="870585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0000FF"/>
                </a:solidFill>
                <a:latin typeface="Apple Chancery"/>
                <a:cs typeface="Apple Chancery"/>
              </a:rPr>
              <a:t>This is called </a:t>
            </a:r>
            <a:r>
              <a:rPr lang="en-US" sz="2000" dirty="0">
                <a:latin typeface="Times New Roman"/>
                <a:cs typeface="Times New Roman"/>
              </a:rPr>
              <a:t>the </a:t>
            </a:r>
            <a:r>
              <a:rPr lang="en-US" sz="2000" dirty="0">
                <a:solidFill>
                  <a:srgbClr val="FF0000"/>
                </a:solidFill>
                <a:latin typeface="Apple Chancery"/>
                <a:cs typeface="Apple Chancery"/>
              </a:rPr>
              <a:t>modified conservation of momentum relationship</a:t>
            </a:r>
            <a:r>
              <a:rPr lang="en-US" sz="2000" dirty="0">
                <a:latin typeface="Times New Roman"/>
                <a:cs typeface="Times New Roman"/>
              </a:rPr>
              <a:t>.  It essentially maintains that </a:t>
            </a:r>
            <a:r>
              <a:rPr lang="en-US" sz="2000" dirty="0">
                <a:solidFill>
                  <a:srgbClr val="008000"/>
                </a:solidFill>
                <a:latin typeface="Times New Roman"/>
                <a:cs typeface="Times New Roman"/>
              </a:rPr>
              <a:t>in a particular direction</a:t>
            </a:r>
            <a:r>
              <a:rPr lang="en-US" sz="2000" dirty="0">
                <a:latin typeface="Times New Roman"/>
                <a:cs typeface="Times New Roman"/>
              </a:rPr>
              <a:t>, </a:t>
            </a:r>
            <a:r>
              <a:rPr lang="en-US" sz="2000" dirty="0">
                <a:solidFill>
                  <a:srgbClr val="0000FF"/>
                </a:solidFill>
                <a:latin typeface="Times New Roman"/>
                <a:cs typeface="Times New Roman"/>
              </a:rPr>
              <a:t>if all</a:t>
            </a:r>
            <a:r>
              <a:rPr lang="en-US" sz="2000" dirty="0">
                <a:latin typeface="Times New Roman"/>
                <a:cs typeface="Times New Roman"/>
              </a:rPr>
              <a:t> of the </a:t>
            </a:r>
            <a:r>
              <a:rPr lang="en-US" sz="2000" dirty="0">
                <a:solidFill>
                  <a:srgbClr val="0000FF"/>
                </a:solidFill>
                <a:latin typeface="Times New Roman"/>
                <a:cs typeface="Times New Roman"/>
              </a:rPr>
              <a:t>forces</a:t>
            </a:r>
            <a:r>
              <a:rPr lang="en-US" sz="2000" dirty="0">
                <a:latin typeface="Times New Roman"/>
                <a:cs typeface="Times New Roman"/>
              </a:rPr>
              <a:t> acting on a system over a time interval are </a:t>
            </a:r>
            <a:r>
              <a:rPr lang="en-US" sz="2000" i="1" dirty="0">
                <a:solidFill>
                  <a:srgbClr val="0000FF"/>
                </a:solidFill>
                <a:latin typeface="Times New Roman"/>
                <a:cs typeface="Times New Roman"/>
              </a:rPr>
              <a:t>internal</a:t>
            </a:r>
            <a:r>
              <a:rPr lang="en-US" sz="2000" i="1" dirty="0">
                <a:latin typeface="Times New Roman"/>
                <a:cs typeface="Times New Roman"/>
              </a:rPr>
              <a:t> </a:t>
            </a:r>
            <a:r>
              <a:rPr lang="en-US" sz="2000" dirty="0">
                <a:latin typeface="Times New Roman"/>
                <a:cs typeface="Times New Roman"/>
              </a:rPr>
              <a:t>to the system (i.e., Newton’s Third Law action/action pairs) with no impulses being generated by </a:t>
            </a:r>
            <a:r>
              <a:rPr lang="en-US" sz="2000" i="1" dirty="0">
                <a:latin typeface="Times New Roman"/>
                <a:cs typeface="Times New Roman"/>
              </a:rPr>
              <a:t>external </a:t>
            </a:r>
            <a:r>
              <a:rPr lang="en-US" sz="2000" dirty="0">
                <a:latin typeface="Times New Roman"/>
                <a:cs typeface="Times New Roman"/>
              </a:rPr>
              <a:t>forces (i.e., non-action/action pairs, like the jet pack), then the </a:t>
            </a:r>
            <a:r>
              <a:rPr lang="en-US" sz="2000" dirty="0">
                <a:solidFill>
                  <a:srgbClr val="FF0000"/>
                </a:solidFill>
                <a:latin typeface="Times New Roman"/>
                <a:cs typeface="Times New Roman"/>
              </a:rPr>
              <a:t>sum of the momenta </a:t>
            </a:r>
            <a:r>
              <a:rPr lang="en-US" sz="2000" dirty="0">
                <a:latin typeface="Times New Roman"/>
                <a:cs typeface="Times New Roman"/>
              </a:rPr>
              <a:t>(signs included) </a:t>
            </a:r>
            <a:r>
              <a:rPr lang="en-US" sz="2000" dirty="0">
                <a:solidFill>
                  <a:srgbClr val="0000FF"/>
                </a:solidFill>
                <a:latin typeface="Times New Roman"/>
                <a:cs typeface="Times New Roman"/>
              </a:rPr>
              <a:t>at the beginning </a:t>
            </a:r>
            <a:r>
              <a:rPr lang="en-US" sz="2000" dirty="0">
                <a:latin typeface="Times New Roman"/>
                <a:cs typeface="Times New Roman"/>
              </a:rPr>
              <a:t>of the interval </a:t>
            </a:r>
            <a:r>
              <a:rPr lang="en-US" sz="2000" dirty="0">
                <a:solidFill>
                  <a:srgbClr val="FF0000"/>
                </a:solidFill>
                <a:latin typeface="Times New Roman"/>
                <a:cs typeface="Times New Roman"/>
              </a:rPr>
              <a:t>will</a:t>
            </a:r>
            <a:r>
              <a:rPr lang="en-US" sz="2000" dirty="0">
                <a:latin typeface="Times New Roman"/>
                <a:cs typeface="Times New Roman"/>
              </a:rPr>
              <a:t> </a:t>
            </a:r>
            <a:r>
              <a:rPr lang="en-US" sz="2000" dirty="0">
                <a:solidFill>
                  <a:srgbClr val="FF0000"/>
                </a:solidFill>
                <a:latin typeface="Times New Roman"/>
                <a:cs typeface="Times New Roman"/>
              </a:rPr>
              <a:t>equal the sum of the momenta</a:t>
            </a:r>
            <a:r>
              <a:rPr lang="en-US" sz="2000" dirty="0">
                <a:latin typeface="Times New Roman"/>
                <a:cs typeface="Times New Roman"/>
              </a:rPr>
              <a:t> </a:t>
            </a:r>
            <a:r>
              <a:rPr lang="en-US" sz="2000" dirty="0">
                <a:solidFill>
                  <a:srgbClr val="0000FF"/>
                </a:solidFill>
                <a:latin typeface="Times New Roman"/>
                <a:cs typeface="Times New Roman"/>
              </a:rPr>
              <a:t>at the end </a:t>
            </a:r>
            <a:r>
              <a:rPr lang="en-US" sz="2000" dirty="0">
                <a:latin typeface="Times New Roman"/>
                <a:cs typeface="Times New Roman"/>
              </a:rPr>
              <a:t>of the interval.  That is</a:t>
            </a:r>
            <a:r>
              <a:rPr lang="en-US" sz="2000" dirty="0">
                <a:solidFill>
                  <a:srgbClr val="008000"/>
                </a:solidFill>
                <a:latin typeface="Times New Roman"/>
                <a:cs typeface="Times New Roman"/>
              </a:rPr>
              <a:t>, the individual momenta can change, but the sum must remain the same </a:t>
            </a:r>
            <a:r>
              <a:rPr lang="en-US" sz="2000" dirty="0">
                <a:latin typeface="Times New Roman"/>
                <a:cs typeface="Times New Roman"/>
              </a:rPr>
              <a:t>. . . </a:t>
            </a:r>
            <a:r>
              <a:rPr lang="en-US" sz="2000" dirty="0">
                <a:solidFill>
                  <a:srgbClr val="FF0000"/>
                </a:solidFill>
                <a:latin typeface="Times New Roman"/>
                <a:cs typeface="Times New Roman"/>
              </a:rPr>
              <a:t>unless</a:t>
            </a:r>
            <a:r>
              <a:rPr lang="en-US" sz="2000" dirty="0">
                <a:latin typeface="Times New Roman"/>
                <a:cs typeface="Times New Roman"/>
              </a:rPr>
              <a:t> there are </a:t>
            </a:r>
            <a:r>
              <a:rPr lang="en-US" sz="2000" dirty="0">
                <a:solidFill>
                  <a:srgbClr val="0000FF"/>
                </a:solidFill>
                <a:latin typeface="Times New Roman"/>
                <a:cs typeface="Times New Roman"/>
              </a:rPr>
              <a:t>external forces producing external impulses </a:t>
            </a:r>
            <a:r>
              <a:rPr lang="en-US" sz="2000" dirty="0">
                <a:latin typeface="Times New Roman"/>
                <a:cs typeface="Times New Roman"/>
              </a:rPr>
              <a:t>present to change the momentum content of the system.  </a:t>
            </a:r>
          </a:p>
        </p:txBody>
      </p:sp>
      <p:graphicFrame>
        <p:nvGraphicFramePr>
          <p:cNvPr id="15369" name="Object 4"/>
          <p:cNvGraphicFramePr>
            <a:graphicFrameLocks noChangeAspect="1"/>
          </p:cNvGraphicFramePr>
          <p:nvPr>
            <p:extLst>
              <p:ext uri="{D42A27DB-BD31-4B8C-83A1-F6EECF244321}">
                <p14:modId xmlns:p14="http://schemas.microsoft.com/office/powerpoint/2010/main" val="3431890271"/>
              </p:ext>
            </p:extLst>
          </p:nvPr>
        </p:nvGraphicFramePr>
        <p:xfrm>
          <a:off x="1654175" y="2957513"/>
          <a:ext cx="3989388" cy="485775"/>
        </p:xfrm>
        <a:graphic>
          <a:graphicData uri="http://schemas.openxmlformats.org/presentationml/2006/ole">
            <mc:AlternateContent xmlns:mc="http://schemas.openxmlformats.org/markup-compatibility/2006">
              <mc:Choice xmlns:v="urn:schemas-microsoft-com:vml" Requires="v">
                <p:oleObj spid="_x0000_s856744" name="Equation" r:id="rId5" imgW="2184400" imgH="266700" progId="Equation.DSMT4">
                  <p:embed/>
                </p:oleObj>
              </mc:Choice>
              <mc:Fallback>
                <p:oleObj name="Equation" r:id="rId5" imgW="2184400" imgH="266700" progId="Equation.DSMT4">
                  <p:embed/>
                  <p:pic>
                    <p:nvPicPr>
                      <p:cNvPr id="0" name=""/>
                      <p:cNvPicPr>
                        <a:picLocks noChangeAspect="1" noChangeArrowheads="1"/>
                      </p:cNvPicPr>
                      <p:nvPr/>
                    </p:nvPicPr>
                    <p:blipFill>
                      <a:blip r:embed="rId6"/>
                      <a:srcRect/>
                      <a:stretch>
                        <a:fillRect/>
                      </a:stretch>
                    </p:blipFill>
                    <p:spPr bwMode="auto">
                      <a:xfrm>
                        <a:off x="1654175" y="2957513"/>
                        <a:ext cx="3989388" cy="485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4" name="Rectangle 6"/>
          <p:cNvSpPr>
            <a:spLocks noChangeArrowheads="1"/>
          </p:cNvSpPr>
          <p:nvPr/>
        </p:nvSpPr>
        <p:spPr bwMode="auto">
          <a:xfrm>
            <a:off x="7391400" y="872164"/>
            <a:ext cx="355600" cy="355684"/>
          </a:xfrm>
          <a:prstGeom prst="rect">
            <a:avLst/>
          </a:prstGeom>
          <a:solidFill>
            <a:srgbClr val="0000FF"/>
          </a:solidFill>
          <a:ln w="9525">
            <a:solidFill>
              <a:schemeClr val="tx1"/>
            </a:solidFill>
            <a:miter lim="800000"/>
            <a:headEnd/>
            <a:tailEnd/>
          </a:ln>
        </p:spPr>
        <p:txBody>
          <a:bodyPr wrap="none" anchor="ctr"/>
          <a:lstStyle/>
          <a:p>
            <a:endParaRPr lang="en-US"/>
          </a:p>
        </p:txBody>
      </p:sp>
      <p:grpSp>
        <p:nvGrpSpPr>
          <p:cNvPr id="35" name="Group 34"/>
          <p:cNvGrpSpPr/>
          <p:nvPr/>
        </p:nvGrpSpPr>
        <p:grpSpPr>
          <a:xfrm>
            <a:off x="6742995" y="135522"/>
            <a:ext cx="414867" cy="317583"/>
            <a:chOff x="6544733" y="673142"/>
            <a:chExt cx="414867" cy="317583"/>
          </a:xfrm>
        </p:grpSpPr>
        <p:sp>
          <p:nvSpPr>
            <p:cNvPr id="61" name="Line 11"/>
            <p:cNvSpPr>
              <a:spLocks noChangeShapeType="1"/>
            </p:cNvSpPr>
            <p:nvPr/>
          </p:nvSpPr>
          <p:spPr bwMode="auto">
            <a:xfrm>
              <a:off x="6544733" y="990725"/>
              <a:ext cx="414867"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62" name="Object 5"/>
            <p:cNvGraphicFramePr>
              <a:graphicFrameLocks noChangeAspect="1"/>
            </p:cNvGraphicFramePr>
            <p:nvPr>
              <p:extLst>
                <p:ext uri="{D42A27DB-BD31-4B8C-83A1-F6EECF244321}">
                  <p14:modId xmlns:p14="http://schemas.microsoft.com/office/powerpoint/2010/main" val="2082031209"/>
                </p:ext>
              </p:extLst>
            </p:nvPr>
          </p:nvGraphicFramePr>
          <p:xfrm>
            <a:off x="6606117" y="673142"/>
            <a:ext cx="322263" cy="272938"/>
          </p:xfrm>
          <a:graphic>
            <a:graphicData uri="http://schemas.openxmlformats.org/presentationml/2006/ole">
              <mc:AlternateContent xmlns:mc="http://schemas.openxmlformats.org/markup-compatibility/2006">
                <mc:Choice xmlns:v="urn:schemas-microsoft-com:vml" Requires="v">
                  <p:oleObj spid="_x0000_s856745" name="Equation" r:id="rId7" imgW="254000" imgH="215900" progId="Equation.DSMT4">
                    <p:embed/>
                  </p:oleObj>
                </mc:Choice>
                <mc:Fallback>
                  <p:oleObj name="Equation" r:id="rId7" imgW="254000" imgH="2159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6117" y="673142"/>
                          <a:ext cx="322263" cy="272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63" name="Group 62"/>
          <p:cNvGrpSpPr/>
          <p:nvPr/>
        </p:nvGrpSpPr>
        <p:grpSpPr>
          <a:xfrm>
            <a:off x="7357533" y="381000"/>
            <a:ext cx="414867" cy="304883"/>
            <a:chOff x="7450667" y="685842"/>
            <a:chExt cx="414867" cy="304883"/>
          </a:xfrm>
        </p:grpSpPr>
        <p:sp>
          <p:nvSpPr>
            <p:cNvPr id="64" name="Line 12"/>
            <p:cNvSpPr>
              <a:spLocks noChangeShapeType="1"/>
            </p:cNvSpPr>
            <p:nvPr/>
          </p:nvSpPr>
          <p:spPr bwMode="auto">
            <a:xfrm flipH="1">
              <a:off x="7450667" y="990725"/>
              <a:ext cx="414867"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65" name="Object 6"/>
            <p:cNvGraphicFramePr>
              <a:graphicFrameLocks noChangeAspect="1"/>
            </p:cNvGraphicFramePr>
            <p:nvPr>
              <p:extLst>
                <p:ext uri="{D42A27DB-BD31-4B8C-83A1-F6EECF244321}">
                  <p14:modId xmlns:p14="http://schemas.microsoft.com/office/powerpoint/2010/main" val="545951473"/>
                </p:ext>
              </p:extLst>
            </p:nvPr>
          </p:nvGraphicFramePr>
          <p:xfrm>
            <a:off x="7500761" y="685842"/>
            <a:ext cx="303742" cy="272938"/>
          </p:xfrm>
          <a:graphic>
            <a:graphicData uri="http://schemas.openxmlformats.org/presentationml/2006/ole">
              <mc:AlternateContent xmlns:mc="http://schemas.openxmlformats.org/markup-compatibility/2006">
                <mc:Choice xmlns:v="urn:schemas-microsoft-com:vml" Requires="v">
                  <p:oleObj spid="_x0000_s856746" name="Equation" r:id="rId9" imgW="241300" imgH="215900" progId="Equation.DSMT4">
                    <p:embed/>
                  </p:oleObj>
                </mc:Choice>
                <mc:Fallback>
                  <p:oleObj name="Equation" r:id="rId9" imgW="241300" imgH="2159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00761" y="685842"/>
                          <a:ext cx="303742" cy="272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66" name="Group 65"/>
          <p:cNvGrpSpPr/>
          <p:nvPr/>
        </p:nvGrpSpPr>
        <p:grpSpPr>
          <a:xfrm>
            <a:off x="6333067" y="457200"/>
            <a:ext cx="888999" cy="770648"/>
            <a:chOff x="5494867" y="457200"/>
            <a:chExt cx="888999" cy="770648"/>
          </a:xfrm>
        </p:grpSpPr>
        <p:sp>
          <p:nvSpPr>
            <p:cNvPr id="67" name="Rectangle 5"/>
            <p:cNvSpPr>
              <a:spLocks noChangeArrowheads="1"/>
            </p:cNvSpPr>
            <p:nvPr/>
          </p:nvSpPr>
          <p:spPr bwMode="auto">
            <a:xfrm>
              <a:off x="5909733" y="872164"/>
              <a:ext cx="474133" cy="355684"/>
            </a:xfrm>
            <a:prstGeom prst="rect">
              <a:avLst/>
            </a:prstGeom>
            <a:solidFill>
              <a:srgbClr val="00F301"/>
            </a:solidFill>
            <a:ln w="9525">
              <a:solidFill>
                <a:schemeClr val="tx1"/>
              </a:solidFill>
              <a:miter lim="800000"/>
              <a:headEnd/>
              <a:tailEnd/>
            </a:ln>
          </p:spPr>
          <p:txBody>
            <a:bodyPr wrap="none" anchor="ctr"/>
            <a:lstStyle/>
            <a:p>
              <a:endParaRPr lang="en-US"/>
            </a:p>
          </p:txBody>
        </p:sp>
        <p:sp>
          <p:nvSpPr>
            <p:cNvPr id="68" name="Freeform 7"/>
            <p:cNvSpPr>
              <a:spLocks/>
            </p:cNvSpPr>
            <p:nvPr/>
          </p:nvSpPr>
          <p:spPr bwMode="auto">
            <a:xfrm>
              <a:off x="5909733" y="753603"/>
              <a:ext cx="296333" cy="118561"/>
            </a:xfrm>
            <a:custGeom>
              <a:avLst/>
              <a:gdLst>
                <a:gd name="T0" fmla="*/ 240 w 240"/>
                <a:gd name="T1" fmla="*/ 96 h 96"/>
                <a:gd name="T2" fmla="*/ 192 w 240"/>
                <a:gd name="T3" fmla="*/ 96 h 96"/>
                <a:gd name="T4" fmla="*/ 192 w 240"/>
                <a:gd name="T5" fmla="*/ 48 h 96"/>
                <a:gd name="T6" fmla="*/ 0 w 240"/>
                <a:gd name="T7" fmla="*/ 48 h 96"/>
                <a:gd name="T8" fmla="*/ 0 w 240"/>
                <a:gd name="T9" fmla="*/ 0 h 96"/>
                <a:gd name="T10" fmla="*/ 240 w 240"/>
                <a:gd name="T11" fmla="*/ 0 h 96"/>
                <a:gd name="T12" fmla="*/ 240 w 240"/>
                <a:gd name="T13" fmla="*/ 96 h 96"/>
                <a:gd name="T14" fmla="*/ 0 60000 65536"/>
                <a:gd name="T15" fmla="*/ 0 60000 65536"/>
                <a:gd name="T16" fmla="*/ 0 60000 65536"/>
                <a:gd name="T17" fmla="*/ 0 60000 65536"/>
                <a:gd name="T18" fmla="*/ 0 60000 65536"/>
                <a:gd name="T19" fmla="*/ 0 60000 65536"/>
                <a:gd name="T20" fmla="*/ 0 60000 65536"/>
                <a:gd name="T21" fmla="*/ 0 w 240"/>
                <a:gd name="T22" fmla="*/ 0 h 96"/>
                <a:gd name="T23" fmla="*/ 240 w 240"/>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96">
                  <a:moveTo>
                    <a:pt x="240" y="96"/>
                  </a:moveTo>
                  <a:lnTo>
                    <a:pt x="192" y="96"/>
                  </a:lnTo>
                  <a:lnTo>
                    <a:pt x="192" y="48"/>
                  </a:lnTo>
                  <a:lnTo>
                    <a:pt x="0" y="48"/>
                  </a:lnTo>
                  <a:lnTo>
                    <a:pt x="0" y="0"/>
                  </a:lnTo>
                  <a:lnTo>
                    <a:pt x="240" y="0"/>
                  </a:lnTo>
                  <a:lnTo>
                    <a:pt x="240" y="96"/>
                  </a:lnTo>
                  <a:close/>
                </a:path>
              </a:pathLst>
            </a:custGeom>
            <a:solidFill>
              <a:srgbClr val="00F301"/>
            </a:solidFill>
            <a:ln w="9525">
              <a:solidFill>
                <a:schemeClr val="tx1"/>
              </a:solidFill>
              <a:round/>
              <a:headEnd/>
              <a:tailEnd/>
            </a:ln>
          </p:spPr>
          <p:txBody>
            <a:bodyPr wrap="none" anchor="ctr"/>
            <a:lstStyle/>
            <a:p>
              <a:endParaRPr lang="en-US"/>
            </a:p>
          </p:txBody>
        </p:sp>
        <p:sp>
          <p:nvSpPr>
            <p:cNvPr id="69" name="Freeform 8"/>
            <p:cNvSpPr>
              <a:spLocks/>
            </p:cNvSpPr>
            <p:nvPr/>
          </p:nvSpPr>
          <p:spPr bwMode="auto">
            <a:xfrm>
              <a:off x="5699831" y="758543"/>
              <a:ext cx="204964" cy="23465"/>
            </a:xfrm>
            <a:custGeom>
              <a:avLst/>
              <a:gdLst>
                <a:gd name="T0" fmla="*/ 166 w 166"/>
                <a:gd name="T1" fmla="*/ 6 h 19"/>
                <a:gd name="T2" fmla="*/ 148 w 166"/>
                <a:gd name="T3" fmla="*/ 4 h 19"/>
                <a:gd name="T4" fmla="*/ 122 w 166"/>
                <a:gd name="T5" fmla="*/ 10 h 19"/>
                <a:gd name="T6" fmla="*/ 92 w 166"/>
                <a:gd name="T7" fmla="*/ 14 h 19"/>
                <a:gd name="T8" fmla="*/ 74 w 166"/>
                <a:gd name="T9" fmla="*/ 10 h 19"/>
                <a:gd name="T10" fmla="*/ 56 w 166"/>
                <a:gd name="T11" fmla="*/ 4 h 19"/>
                <a:gd name="T12" fmla="*/ 30 w 166"/>
                <a:gd name="T13" fmla="*/ 6 h 19"/>
                <a:gd name="T14" fmla="*/ 0 w 166"/>
                <a:gd name="T15" fmla="*/ 14 h 19"/>
                <a:gd name="T16" fmla="*/ 0 60000 65536"/>
                <a:gd name="T17" fmla="*/ 0 60000 65536"/>
                <a:gd name="T18" fmla="*/ 0 60000 65536"/>
                <a:gd name="T19" fmla="*/ 0 60000 65536"/>
                <a:gd name="T20" fmla="*/ 0 60000 65536"/>
                <a:gd name="T21" fmla="*/ 0 60000 65536"/>
                <a:gd name="T22" fmla="*/ 0 60000 65536"/>
                <a:gd name="T23" fmla="*/ 0 60000 65536"/>
                <a:gd name="T24" fmla="*/ 0 w 166"/>
                <a:gd name="T25" fmla="*/ 0 h 19"/>
                <a:gd name="T26" fmla="*/ 166 w 166"/>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6" h="19">
                  <a:moveTo>
                    <a:pt x="166" y="6"/>
                  </a:moveTo>
                  <a:cubicBezTo>
                    <a:pt x="151" y="1"/>
                    <a:pt x="158" y="0"/>
                    <a:pt x="148" y="4"/>
                  </a:cubicBezTo>
                  <a:cubicBezTo>
                    <a:pt x="141" y="13"/>
                    <a:pt x="133" y="7"/>
                    <a:pt x="122" y="10"/>
                  </a:cubicBezTo>
                  <a:cubicBezTo>
                    <a:pt x="115" y="19"/>
                    <a:pt x="103" y="12"/>
                    <a:pt x="92" y="14"/>
                  </a:cubicBezTo>
                  <a:cubicBezTo>
                    <a:pt x="83" y="19"/>
                    <a:pt x="81" y="17"/>
                    <a:pt x="74" y="10"/>
                  </a:cubicBezTo>
                  <a:cubicBezTo>
                    <a:pt x="62" y="17"/>
                    <a:pt x="60" y="16"/>
                    <a:pt x="56" y="4"/>
                  </a:cubicBezTo>
                  <a:cubicBezTo>
                    <a:pt x="42" y="13"/>
                    <a:pt x="59" y="3"/>
                    <a:pt x="30" y="6"/>
                  </a:cubicBezTo>
                  <a:cubicBezTo>
                    <a:pt x="20" y="6"/>
                    <a:pt x="11" y="14"/>
                    <a:pt x="0" y="14"/>
                  </a:cubicBezTo>
                </a:path>
              </a:pathLst>
            </a:custGeom>
            <a:solidFill>
              <a:srgbClr val="FF0000"/>
            </a:solidFill>
            <a:ln w="9525">
              <a:solidFill>
                <a:srgbClr val="FF2525"/>
              </a:solidFill>
              <a:round/>
              <a:headEnd/>
              <a:tailEnd/>
            </a:ln>
          </p:spPr>
          <p:txBody>
            <a:bodyPr wrap="none" anchor="ctr"/>
            <a:lstStyle/>
            <a:p>
              <a:endParaRPr lang="en-US"/>
            </a:p>
          </p:txBody>
        </p:sp>
        <p:sp>
          <p:nvSpPr>
            <p:cNvPr id="70" name="Freeform 9"/>
            <p:cNvSpPr>
              <a:spLocks/>
            </p:cNvSpPr>
            <p:nvPr/>
          </p:nvSpPr>
          <p:spPr bwMode="auto">
            <a:xfrm>
              <a:off x="5667728" y="778303"/>
              <a:ext cx="232128" cy="30875"/>
            </a:xfrm>
            <a:custGeom>
              <a:avLst/>
              <a:gdLst>
                <a:gd name="T0" fmla="*/ 188 w 188"/>
                <a:gd name="T1" fmla="*/ 14 h 25"/>
                <a:gd name="T2" fmla="*/ 172 w 188"/>
                <a:gd name="T3" fmla="*/ 0 h 25"/>
                <a:gd name="T4" fmla="*/ 134 w 188"/>
                <a:gd name="T5" fmla="*/ 2 h 25"/>
                <a:gd name="T6" fmla="*/ 80 w 188"/>
                <a:gd name="T7" fmla="*/ 16 h 25"/>
                <a:gd name="T8" fmla="*/ 42 w 188"/>
                <a:gd name="T9" fmla="*/ 0 h 25"/>
                <a:gd name="T10" fmla="*/ 0 w 188"/>
                <a:gd name="T11" fmla="*/ 0 h 25"/>
                <a:gd name="T12" fmla="*/ 0 60000 65536"/>
                <a:gd name="T13" fmla="*/ 0 60000 65536"/>
                <a:gd name="T14" fmla="*/ 0 60000 65536"/>
                <a:gd name="T15" fmla="*/ 0 60000 65536"/>
                <a:gd name="T16" fmla="*/ 0 60000 65536"/>
                <a:gd name="T17" fmla="*/ 0 60000 65536"/>
                <a:gd name="T18" fmla="*/ 0 w 188"/>
                <a:gd name="T19" fmla="*/ 0 h 25"/>
                <a:gd name="T20" fmla="*/ 188 w 188"/>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88" h="25">
                  <a:moveTo>
                    <a:pt x="188" y="14"/>
                  </a:moveTo>
                  <a:cubicBezTo>
                    <a:pt x="181" y="9"/>
                    <a:pt x="178" y="4"/>
                    <a:pt x="172" y="0"/>
                  </a:cubicBezTo>
                  <a:cubicBezTo>
                    <a:pt x="155" y="3"/>
                    <a:pt x="154" y="3"/>
                    <a:pt x="134" y="2"/>
                  </a:cubicBezTo>
                  <a:cubicBezTo>
                    <a:pt x="112" y="9"/>
                    <a:pt x="106" y="12"/>
                    <a:pt x="80" y="16"/>
                  </a:cubicBezTo>
                  <a:cubicBezTo>
                    <a:pt x="65" y="25"/>
                    <a:pt x="56" y="4"/>
                    <a:pt x="42" y="0"/>
                  </a:cubicBezTo>
                  <a:cubicBezTo>
                    <a:pt x="31" y="10"/>
                    <a:pt x="10" y="20"/>
                    <a:pt x="0" y="0"/>
                  </a:cubicBezTo>
                </a:path>
              </a:pathLst>
            </a:custGeom>
            <a:solidFill>
              <a:srgbClr val="FF2525"/>
            </a:solidFill>
            <a:ln w="9525">
              <a:solidFill>
                <a:schemeClr val="tx1"/>
              </a:solidFill>
              <a:round/>
              <a:headEnd/>
              <a:tailEnd/>
            </a:ln>
          </p:spPr>
          <p:txBody>
            <a:bodyPr wrap="none" anchor="ctr"/>
            <a:lstStyle/>
            <a:p>
              <a:endParaRPr lang="en-US"/>
            </a:p>
          </p:txBody>
        </p:sp>
        <p:sp>
          <p:nvSpPr>
            <p:cNvPr id="71" name="Freeform 10"/>
            <p:cNvSpPr>
              <a:spLocks/>
            </p:cNvSpPr>
            <p:nvPr/>
          </p:nvSpPr>
          <p:spPr bwMode="auto">
            <a:xfrm>
              <a:off x="5680075" y="753603"/>
              <a:ext cx="217311" cy="33345"/>
            </a:xfrm>
            <a:custGeom>
              <a:avLst/>
              <a:gdLst>
                <a:gd name="T0" fmla="*/ 176 w 176"/>
                <a:gd name="T1" fmla="*/ 27 h 27"/>
                <a:gd name="T2" fmla="*/ 144 w 176"/>
                <a:gd name="T3" fmla="*/ 19 h 27"/>
                <a:gd name="T4" fmla="*/ 126 w 176"/>
                <a:gd name="T5" fmla="*/ 17 h 27"/>
                <a:gd name="T6" fmla="*/ 74 w 176"/>
                <a:gd name="T7" fmla="*/ 21 h 27"/>
                <a:gd name="T8" fmla="*/ 56 w 176"/>
                <a:gd name="T9" fmla="*/ 11 h 27"/>
                <a:gd name="T10" fmla="*/ 0 w 176"/>
                <a:gd name="T11" fmla="*/ 7 h 27"/>
                <a:gd name="T12" fmla="*/ 0 60000 65536"/>
                <a:gd name="T13" fmla="*/ 0 60000 65536"/>
                <a:gd name="T14" fmla="*/ 0 60000 65536"/>
                <a:gd name="T15" fmla="*/ 0 60000 65536"/>
                <a:gd name="T16" fmla="*/ 0 60000 65536"/>
                <a:gd name="T17" fmla="*/ 0 60000 65536"/>
                <a:gd name="T18" fmla="*/ 0 w 176"/>
                <a:gd name="T19" fmla="*/ 0 h 27"/>
                <a:gd name="T20" fmla="*/ 176 w 176"/>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76" h="27">
                  <a:moveTo>
                    <a:pt x="176" y="27"/>
                  </a:moveTo>
                  <a:cubicBezTo>
                    <a:pt x="165" y="24"/>
                    <a:pt x="154" y="22"/>
                    <a:pt x="144" y="19"/>
                  </a:cubicBezTo>
                  <a:cubicBezTo>
                    <a:pt x="138" y="10"/>
                    <a:pt x="135" y="13"/>
                    <a:pt x="126" y="17"/>
                  </a:cubicBezTo>
                  <a:cubicBezTo>
                    <a:pt x="105" y="12"/>
                    <a:pt x="92" y="14"/>
                    <a:pt x="74" y="21"/>
                  </a:cubicBezTo>
                  <a:cubicBezTo>
                    <a:pt x="67" y="18"/>
                    <a:pt x="56" y="11"/>
                    <a:pt x="56" y="11"/>
                  </a:cubicBezTo>
                  <a:cubicBezTo>
                    <a:pt x="52" y="0"/>
                    <a:pt x="7" y="7"/>
                    <a:pt x="0" y="7"/>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aphicFrame>
          <p:nvGraphicFramePr>
            <p:cNvPr id="72" name="Object 7"/>
            <p:cNvGraphicFramePr>
              <a:graphicFrameLocks noChangeAspect="1"/>
            </p:cNvGraphicFramePr>
            <p:nvPr>
              <p:extLst>
                <p:ext uri="{D42A27DB-BD31-4B8C-83A1-F6EECF244321}">
                  <p14:modId xmlns:p14="http://schemas.microsoft.com/office/powerpoint/2010/main" val="1381367214"/>
                </p:ext>
              </p:extLst>
            </p:nvPr>
          </p:nvGraphicFramePr>
          <p:xfrm>
            <a:off x="5494867" y="457200"/>
            <a:ext cx="465490" cy="288993"/>
          </p:xfrm>
          <a:graphic>
            <a:graphicData uri="http://schemas.openxmlformats.org/presentationml/2006/ole">
              <mc:AlternateContent xmlns:mc="http://schemas.openxmlformats.org/markup-compatibility/2006">
                <mc:Choice xmlns:v="urn:schemas-microsoft-com:vml" Requires="v">
                  <p:oleObj spid="_x0000_s856747" name="Equation" r:id="rId11" imgW="368300" imgH="228600" progId="Equation.DSMT4">
                    <p:embed/>
                  </p:oleObj>
                </mc:Choice>
                <mc:Fallback>
                  <p:oleObj name="Equation" r:id="rId11" imgW="368300" imgH="2286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94867" y="457200"/>
                          <a:ext cx="465490" cy="2889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73" name="Rectangle 17"/>
          <p:cNvSpPr>
            <a:spLocks noChangeArrowheads="1"/>
          </p:cNvSpPr>
          <p:nvPr/>
        </p:nvSpPr>
        <p:spPr bwMode="auto">
          <a:xfrm>
            <a:off x="7395633" y="2011279"/>
            <a:ext cx="355600" cy="355684"/>
          </a:xfrm>
          <a:prstGeom prst="rect">
            <a:avLst/>
          </a:prstGeom>
          <a:solidFill>
            <a:srgbClr val="0000FF"/>
          </a:solidFill>
          <a:ln w="9525">
            <a:solidFill>
              <a:schemeClr val="tx1"/>
            </a:solidFill>
            <a:miter lim="800000"/>
            <a:headEnd/>
            <a:tailEnd/>
          </a:ln>
        </p:spPr>
        <p:txBody>
          <a:bodyPr wrap="none" anchor="ctr"/>
          <a:lstStyle/>
          <a:p>
            <a:endParaRPr lang="en-US"/>
          </a:p>
        </p:txBody>
      </p:sp>
      <p:grpSp>
        <p:nvGrpSpPr>
          <p:cNvPr id="74" name="Group 18"/>
          <p:cNvGrpSpPr>
            <a:grpSpLocks/>
          </p:cNvGrpSpPr>
          <p:nvPr/>
        </p:nvGrpSpPr>
        <p:grpSpPr bwMode="auto">
          <a:xfrm>
            <a:off x="6535561" y="1892718"/>
            <a:ext cx="716139" cy="474245"/>
            <a:chOff x="1868" y="3120"/>
            <a:chExt cx="580" cy="384"/>
          </a:xfrm>
          <a:solidFill>
            <a:srgbClr val="00F301"/>
          </a:solidFill>
        </p:grpSpPr>
        <p:sp>
          <p:nvSpPr>
            <p:cNvPr id="75" name="Rectangle 19"/>
            <p:cNvSpPr>
              <a:spLocks noChangeArrowheads="1"/>
            </p:cNvSpPr>
            <p:nvPr/>
          </p:nvSpPr>
          <p:spPr bwMode="auto">
            <a:xfrm>
              <a:off x="2064" y="3216"/>
              <a:ext cx="384" cy="288"/>
            </a:xfrm>
            <a:prstGeom prst="rect">
              <a:avLst/>
            </a:prstGeom>
            <a:grpFill/>
            <a:ln w="9525">
              <a:solidFill>
                <a:schemeClr val="tx1"/>
              </a:solidFill>
              <a:miter lim="800000"/>
              <a:headEnd/>
              <a:tailEnd/>
            </a:ln>
          </p:spPr>
          <p:txBody>
            <a:bodyPr wrap="none" anchor="ctr"/>
            <a:lstStyle/>
            <a:p>
              <a:endParaRPr lang="en-US"/>
            </a:p>
          </p:txBody>
        </p:sp>
        <p:sp>
          <p:nvSpPr>
            <p:cNvPr id="76" name="Freeform 20"/>
            <p:cNvSpPr>
              <a:spLocks/>
            </p:cNvSpPr>
            <p:nvPr/>
          </p:nvSpPr>
          <p:spPr bwMode="auto">
            <a:xfrm>
              <a:off x="2064" y="3120"/>
              <a:ext cx="240" cy="96"/>
            </a:xfrm>
            <a:custGeom>
              <a:avLst/>
              <a:gdLst>
                <a:gd name="T0" fmla="*/ 240 w 240"/>
                <a:gd name="T1" fmla="*/ 96 h 96"/>
                <a:gd name="T2" fmla="*/ 192 w 240"/>
                <a:gd name="T3" fmla="*/ 96 h 96"/>
                <a:gd name="T4" fmla="*/ 192 w 240"/>
                <a:gd name="T5" fmla="*/ 48 h 96"/>
                <a:gd name="T6" fmla="*/ 0 w 240"/>
                <a:gd name="T7" fmla="*/ 48 h 96"/>
                <a:gd name="T8" fmla="*/ 0 w 240"/>
                <a:gd name="T9" fmla="*/ 0 h 96"/>
                <a:gd name="T10" fmla="*/ 240 w 240"/>
                <a:gd name="T11" fmla="*/ 0 h 96"/>
                <a:gd name="T12" fmla="*/ 240 w 240"/>
                <a:gd name="T13" fmla="*/ 96 h 96"/>
                <a:gd name="T14" fmla="*/ 0 60000 65536"/>
                <a:gd name="T15" fmla="*/ 0 60000 65536"/>
                <a:gd name="T16" fmla="*/ 0 60000 65536"/>
                <a:gd name="T17" fmla="*/ 0 60000 65536"/>
                <a:gd name="T18" fmla="*/ 0 60000 65536"/>
                <a:gd name="T19" fmla="*/ 0 60000 65536"/>
                <a:gd name="T20" fmla="*/ 0 60000 65536"/>
                <a:gd name="T21" fmla="*/ 0 w 240"/>
                <a:gd name="T22" fmla="*/ 0 h 96"/>
                <a:gd name="T23" fmla="*/ 240 w 240"/>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96">
                  <a:moveTo>
                    <a:pt x="240" y="96"/>
                  </a:moveTo>
                  <a:lnTo>
                    <a:pt x="192" y="96"/>
                  </a:lnTo>
                  <a:lnTo>
                    <a:pt x="192" y="48"/>
                  </a:lnTo>
                  <a:lnTo>
                    <a:pt x="0" y="48"/>
                  </a:lnTo>
                  <a:lnTo>
                    <a:pt x="0" y="0"/>
                  </a:lnTo>
                  <a:lnTo>
                    <a:pt x="240" y="0"/>
                  </a:lnTo>
                  <a:lnTo>
                    <a:pt x="240" y="96"/>
                  </a:lnTo>
                  <a:close/>
                </a:path>
              </a:pathLst>
            </a:custGeom>
            <a:grpFill/>
            <a:ln w="9525">
              <a:solidFill>
                <a:schemeClr val="tx1"/>
              </a:solidFill>
              <a:round/>
              <a:headEnd/>
              <a:tailEnd/>
            </a:ln>
          </p:spPr>
          <p:txBody>
            <a:bodyPr wrap="none" anchor="ctr"/>
            <a:lstStyle/>
            <a:p>
              <a:endParaRPr lang="en-US"/>
            </a:p>
          </p:txBody>
        </p:sp>
        <p:sp>
          <p:nvSpPr>
            <p:cNvPr id="77" name="Freeform 21"/>
            <p:cNvSpPr>
              <a:spLocks/>
            </p:cNvSpPr>
            <p:nvPr/>
          </p:nvSpPr>
          <p:spPr bwMode="auto">
            <a:xfrm>
              <a:off x="1894" y="3124"/>
              <a:ext cx="166" cy="19"/>
            </a:xfrm>
            <a:custGeom>
              <a:avLst/>
              <a:gdLst>
                <a:gd name="T0" fmla="*/ 166 w 166"/>
                <a:gd name="T1" fmla="*/ 6 h 19"/>
                <a:gd name="T2" fmla="*/ 148 w 166"/>
                <a:gd name="T3" fmla="*/ 4 h 19"/>
                <a:gd name="T4" fmla="*/ 122 w 166"/>
                <a:gd name="T5" fmla="*/ 10 h 19"/>
                <a:gd name="T6" fmla="*/ 92 w 166"/>
                <a:gd name="T7" fmla="*/ 14 h 19"/>
                <a:gd name="T8" fmla="*/ 74 w 166"/>
                <a:gd name="T9" fmla="*/ 10 h 19"/>
                <a:gd name="T10" fmla="*/ 56 w 166"/>
                <a:gd name="T11" fmla="*/ 4 h 19"/>
                <a:gd name="T12" fmla="*/ 30 w 166"/>
                <a:gd name="T13" fmla="*/ 6 h 19"/>
                <a:gd name="T14" fmla="*/ 0 w 166"/>
                <a:gd name="T15" fmla="*/ 14 h 19"/>
                <a:gd name="T16" fmla="*/ 0 60000 65536"/>
                <a:gd name="T17" fmla="*/ 0 60000 65536"/>
                <a:gd name="T18" fmla="*/ 0 60000 65536"/>
                <a:gd name="T19" fmla="*/ 0 60000 65536"/>
                <a:gd name="T20" fmla="*/ 0 60000 65536"/>
                <a:gd name="T21" fmla="*/ 0 60000 65536"/>
                <a:gd name="T22" fmla="*/ 0 60000 65536"/>
                <a:gd name="T23" fmla="*/ 0 60000 65536"/>
                <a:gd name="T24" fmla="*/ 0 w 166"/>
                <a:gd name="T25" fmla="*/ 0 h 19"/>
                <a:gd name="T26" fmla="*/ 166 w 166"/>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6" h="19">
                  <a:moveTo>
                    <a:pt x="166" y="6"/>
                  </a:moveTo>
                  <a:cubicBezTo>
                    <a:pt x="151" y="1"/>
                    <a:pt x="158" y="0"/>
                    <a:pt x="148" y="4"/>
                  </a:cubicBezTo>
                  <a:cubicBezTo>
                    <a:pt x="141" y="13"/>
                    <a:pt x="133" y="7"/>
                    <a:pt x="122" y="10"/>
                  </a:cubicBezTo>
                  <a:cubicBezTo>
                    <a:pt x="115" y="19"/>
                    <a:pt x="103" y="12"/>
                    <a:pt x="92" y="14"/>
                  </a:cubicBezTo>
                  <a:cubicBezTo>
                    <a:pt x="83" y="19"/>
                    <a:pt x="81" y="17"/>
                    <a:pt x="74" y="10"/>
                  </a:cubicBezTo>
                  <a:cubicBezTo>
                    <a:pt x="62" y="17"/>
                    <a:pt x="60" y="16"/>
                    <a:pt x="56" y="4"/>
                  </a:cubicBezTo>
                  <a:cubicBezTo>
                    <a:pt x="42" y="13"/>
                    <a:pt x="59" y="3"/>
                    <a:pt x="30" y="6"/>
                  </a:cubicBezTo>
                  <a:cubicBezTo>
                    <a:pt x="20" y="6"/>
                    <a:pt x="11" y="14"/>
                    <a:pt x="0" y="14"/>
                  </a:cubicBezTo>
                </a:path>
              </a:pathLst>
            </a:custGeom>
            <a:grpFill/>
            <a:ln w="9525">
              <a:solidFill>
                <a:srgbClr val="FF0000"/>
              </a:solidFill>
              <a:round/>
              <a:headEnd/>
              <a:tailEnd/>
            </a:ln>
          </p:spPr>
          <p:txBody>
            <a:bodyPr wrap="none" anchor="ctr"/>
            <a:lstStyle/>
            <a:p>
              <a:endParaRPr lang="en-US"/>
            </a:p>
          </p:txBody>
        </p:sp>
        <p:sp>
          <p:nvSpPr>
            <p:cNvPr id="78" name="Freeform 22"/>
            <p:cNvSpPr>
              <a:spLocks/>
            </p:cNvSpPr>
            <p:nvPr/>
          </p:nvSpPr>
          <p:spPr bwMode="auto">
            <a:xfrm>
              <a:off x="1868" y="3140"/>
              <a:ext cx="188" cy="25"/>
            </a:xfrm>
            <a:custGeom>
              <a:avLst/>
              <a:gdLst>
                <a:gd name="T0" fmla="*/ 188 w 188"/>
                <a:gd name="T1" fmla="*/ 14 h 25"/>
                <a:gd name="T2" fmla="*/ 172 w 188"/>
                <a:gd name="T3" fmla="*/ 0 h 25"/>
                <a:gd name="T4" fmla="*/ 134 w 188"/>
                <a:gd name="T5" fmla="*/ 2 h 25"/>
                <a:gd name="T6" fmla="*/ 80 w 188"/>
                <a:gd name="T7" fmla="*/ 16 h 25"/>
                <a:gd name="T8" fmla="*/ 42 w 188"/>
                <a:gd name="T9" fmla="*/ 0 h 25"/>
                <a:gd name="T10" fmla="*/ 0 w 188"/>
                <a:gd name="T11" fmla="*/ 0 h 25"/>
                <a:gd name="T12" fmla="*/ 0 60000 65536"/>
                <a:gd name="T13" fmla="*/ 0 60000 65536"/>
                <a:gd name="T14" fmla="*/ 0 60000 65536"/>
                <a:gd name="T15" fmla="*/ 0 60000 65536"/>
                <a:gd name="T16" fmla="*/ 0 60000 65536"/>
                <a:gd name="T17" fmla="*/ 0 60000 65536"/>
                <a:gd name="T18" fmla="*/ 0 w 188"/>
                <a:gd name="T19" fmla="*/ 0 h 25"/>
                <a:gd name="T20" fmla="*/ 188 w 188"/>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88" h="25">
                  <a:moveTo>
                    <a:pt x="188" y="14"/>
                  </a:moveTo>
                  <a:cubicBezTo>
                    <a:pt x="181" y="9"/>
                    <a:pt x="178" y="4"/>
                    <a:pt x="172" y="0"/>
                  </a:cubicBezTo>
                  <a:cubicBezTo>
                    <a:pt x="155" y="3"/>
                    <a:pt x="154" y="3"/>
                    <a:pt x="134" y="2"/>
                  </a:cubicBezTo>
                  <a:cubicBezTo>
                    <a:pt x="112" y="9"/>
                    <a:pt x="106" y="12"/>
                    <a:pt x="80" y="16"/>
                  </a:cubicBezTo>
                  <a:cubicBezTo>
                    <a:pt x="65" y="25"/>
                    <a:pt x="56" y="4"/>
                    <a:pt x="42" y="0"/>
                  </a:cubicBezTo>
                  <a:cubicBezTo>
                    <a:pt x="31" y="10"/>
                    <a:pt x="10" y="20"/>
                    <a:pt x="0" y="0"/>
                  </a:cubicBezTo>
                </a:path>
              </a:pathLst>
            </a:custGeom>
            <a:grpFill/>
            <a:ln w="9525">
              <a:solidFill>
                <a:schemeClr val="tx1"/>
              </a:solidFill>
              <a:round/>
              <a:headEnd/>
              <a:tailEnd/>
            </a:ln>
          </p:spPr>
          <p:txBody>
            <a:bodyPr wrap="none" anchor="ctr"/>
            <a:lstStyle/>
            <a:p>
              <a:endParaRPr lang="en-US"/>
            </a:p>
          </p:txBody>
        </p:sp>
        <p:sp>
          <p:nvSpPr>
            <p:cNvPr id="79" name="Freeform 23"/>
            <p:cNvSpPr>
              <a:spLocks/>
            </p:cNvSpPr>
            <p:nvPr/>
          </p:nvSpPr>
          <p:spPr bwMode="auto">
            <a:xfrm>
              <a:off x="1878" y="3120"/>
              <a:ext cx="176" cy="27"/>
            </a:xfrm>
            <a:custGeom>
              <a:avLst/>
              <a:gdLst>
                <a:gd name="T0" fmla="*/ 176 w 176"/>
                <a:gd name="T1" fmla="*/ 27 h 27"/>
                <a:gd name="T2" fmla="*/ 144 w 176"/>
                <a:gd name="T3" fmla="*/ 19 h 27"/>
                <a:gd name="T4" fmla="*/ 126 w 176"/>
                <a:gd name="T5" fmla="*/ 17 h 27"/>
                <a:gd name="T6" fmla="*/ 74 w 176"/>
                <a:gd name="T7" fmla="*/ 21 h 27"/>
                <a:gd name="T8" fmla="*/ 56 w 176"/>
                <a:gd name="T9" fmla="*/ 11 h 27"/>
                <a:gd name="T10" fmla="*/ 0 w 176"/>
                <a:gd name="T11" fmla="*/ 7 h 27"/>
                <a:gd name="T12" fmla="*/ 0 60000 65536"/>
                <a:gd name="T13" fmla="*/ 0 60000 65536"/>
                <a:gd name="T14" fmla="*/ 0 60000 65536"/>
                <a:gd name="T15" fmla="*/ 0 60000 65536"/>
                <a:gd name="T16" fmla="*/ 0 60000 65536"/>
                <a:gd name="T17" fmla="*/ 0 60000 65536"/>
                <a:gd name="T18" fmla="*/ 0 w 176"/>
                <a:gd name="T19" fmla="*/ 0 h 27"/>
                <a:gd name="T20" fmla="*/ 176 w 176"/>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76" h="27">
                  <a:moveTo>
                    <a:pt x="176" y="27"/>
                  </a:moveTo>
                  <a:cubicBezTo>
                    <a:pt x="165" y="24"/>
                    <a:pt x="154" y="22"/>
                    <a:pt x="144" y="19"/>
                  </a:cubicBezTo>
                  <a:cubicBezTo>
                    <a:pt x="138" y="10"/>
                    <a:pt x="135" y="13"/>
                    <a:pt x="126" y="17"/>
                  </a:cubicBezTo>
                  <a:cubicBezTo>
                    <a:pt x="105" y="12"/>
                    <a:pt x="92" y="14"/>
                    <a:pt x="74" y="21"/>
                  </a:cubicBezTo>
                  <a:cubicBezTo>
                    <a:pt x="67" y="18"/>
                    <a:pt x="56" y="11"/>
                    <a:pt x="56" y="11"/>
                  </a:cubicBezTo>
                  <a:cubicBezTo>
                    <a:pt x="52" y="0"/>
                    <a:pt x="7" y="7"/>
                    <a:pt x="0" y="7"/>
                  </a:cubicBezTo>
                </a:path>
              </a:pathLst>
            </a:custGeom>
            <a:solidFill>
              <a:srgbClr val="FFFFFF"/>
            </a:solidFill>
            <a:ln w="9525">
              <a:solidFill>
                <a:schemeClr val="tx1"/>
              </a:solidFill>
              <a:round/>
              <a:headEnd/>
              <a:tailEnd/>
            </a:ln>
          </p:spPr>
          <p:txBody>
            <a:bodyPr wrap="none" anchor="ctr"/>
            <a:lstStyle/>
            <a:p>
              <a:endParaRPr lang="en-US"/>
            </a:p>
          </p:txBody>
        </p:sp>
      </p:grpSp>
      <p:sp>
        <p:nvSpPr>
          <p:cNvPr id="80" name="Line 24"/>
          <p:cNvSpPr>
            <a:spLocks noChangeShapeType="1"/>
          </p:cNvSpPr>
          <p:nvPr/>
        </p:nvSpPr>
        <p:spPr bwMode="auto">
          <a:xfrm>
            <a:off x="7810500" y="2129841"/>
            <a:ext cx="414867"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5"/>
          <p:cNvSpPr>
            <a:spLocks noChangeShapeType="1"/>
          </p:cNvSpPr>
          <p:nvPr/>
        </p:nvSpPr>
        <p:spPr bwMode="auto">
          <a:xfrm flipH="1">
            <a:off x="6303433" y="2129841"/>
            <a:ext cx="414867"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aphicFrame>
        <p:nvGraphicFramePr>
          <p:cNvPr id="82" name="Object 8"/>
          <p:cNvGraphicFramePr>
            <a:graphicFrameLocks noChangeAspect="1"/>
          </p:cNvGraphicFramePr>
          <p:nvPr>
            <p:extLst>
              <p:ext uri="{D42A27DB-BD31-4B8C-83A1-F6EECF244321}">
                <p14:modId xmlns:p14="http://schemas.microsoft.com/office/powerpoint/2010/main" val="3633840629"/>
              </p:ext>
            </p:extLst>
          </p:nvPr>
        </p:nvGraphicFramePr>
        <p:xfrm>
          <a:off x="6102174" y="2070560"/>
          <a:ext cx="337079" cy="272938"/>
        </p:xfrm>
        <a:graphic>
          <a:graphicData uri="http://schemas.openxmlformats.org/presentationml/2006/ole">
            <mc:AlternateContent xmlns:mc="http://schemas.openxmlformats.org/markup-compatibility/2006">
              <mc:Choice xmlns:v="urn:schemas-microsoft-com:vml" Requires="v">
                <p:oleObj spid="_x0000_s856748" name="Equation" r:id="rId13" imgW="266700" imgH="215900" progId="Equation.DSMT4">
                  <p:embed/>
                </p:oleObj>
              </mc:Choice>
              <mc:Fallback>
                <p:oleObj name="Equation" r:id="rId13" imgW="266700" imgH="2159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02174" y="2070560"/>
                        <a:ext cx="337079" cy="272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83" name="Object 9"/>
          <p:cNvGraphicFramePr>
            <a:graphicFrameLocks noChangeAspect="1"/>
          </p:cNvGraphicFramePr>
          <p:nvPr>
            <p:extLst>
              <p:ext uri="{D42A27DB-BD31-4B8C-83A1-F6EECF244321}">
                <p14:modId xmlns:p14="http://schemas.microsoft.com/office/powerpoint/2010/main" val="3634824107"/>
              </p:ext>
            </p:extLst>
          </p:nvPr>
        </p:nvGraphicFramePr>
        <p:xfrm>
          <a:off x="7972249" y="1775392"/>
          <a:ext cx="337079" cy="272938"/>
        </p:xfrm>
        <a:graphic>
          <a:graphicData uri="http://schemas.openxmlformats.org/presentationml/2006/ole">
            <mc:AlternateContent xmlns:mc="http://schemas.openxmlformats.org/markup-compatibility/2006">
              <mc:Choice xmlns:v="urn:schemas-microsoft-com:vml" Requires="v">
                <p:oleObj spid="_x0000_s856749" name="Equation" r:id="rId15" imgW="266700" imgH="215900" progId="Equation.DSMT4">
                  <p:embed/>
                </p:oleObj>
              </mc:Choice>
              <mc:Fallback>
                <p:oleObj name="Equation" r:id="rId15" imgW="266700" imgH="2159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72249" y="1775392"/>
                        <a:ext cx="337079" cy="272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84" name="Object 10"/>
          <p:cNvGraphicFramePr>
            <a:graphicFrameLocks noChangeAspect="1"/>
          </p:cNvGraphicFramePr>
          <p:nvPr>
            <p:extLst>
              <p:ext uri="{D42A27DB-BD31-4B8C-83A1-F6EECF244321}">
                <p14:modId xmlns:p14="http://schemas.microsoft.com/office/powerpoint/2010/main" val="3534534870"/>
              </p:ext>
            </p:extLst>
          </p:nvPr>
        </p:nvGraphicFramePr>
        <p:xfrm>
          <a:off x="6252810" y="1630196"/>
          <a:ext cx="465490" cy="288993"/>
        </p:xfrm>
        <a:graphic>
          <a:graphicData uri="http://schemas.openxmlformats.org/presentationml/2006/ole">
            <mc:AlternateContent xmlns:mc="http://schemas.openxmlformats.org/markup-compatibility/2006">
              <mc:Choice xmlns:v="urn:schemas-microsoft-com:vml" Requires="v">
                <p:oleObj spid="_x0000_s856750" name="Equation" r:id="rId17" imgW="368300" imgH="228600" progId="Equation.DSMT4">
                  <p:embed/>
                </p:oleObj>
              </mc:Choice>
              <mc:Fallback>
                <p:oleObj name="Equation" r:id="rId17" imgW="368300" imgH="2286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52810" y="1630196"/>
                        <a:ext cx="465490" cy="2889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5" name="Rectangle 84"/>
          <p:cNvSpPr/>
          <p:nvPr/>
        </p:nvSpPr>
        <p:spPr>
          <a:xfrm>
            <a:off x="5667728" y="2367852"/>
            <a:ext cx="3266722" cy="49911"/>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5371395" y="1233500"/>
            <a:ext cx="3562350" cy="49911"/>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 Box 36"/>
          <p:cNvSpPr txBox="1">
            <a:spLocks noChangeArrowheads="1"/>
          </p:cNvSpPr>
          <p:nvPr/>
        </p:nvSpPr>
        <p:spPr bwMode="auto">
          <a:xfrm>
            <a:off x="4961296" y="38351"/>
            <a:ext cx="146666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FF0000"/>
                </a:solidFill>
                <a:latin typeface="Times New Roman"/>
                <a:cs typeface="Times New Roman"/>
              </a:rPr>
              <a:t>before collision</a:t>
            </a:r>
          </a:p>
        </p:txBody>
      </p:sp>
      <p:sp>
        <p:nvSpPr>
          <p:cNvPr id="88" name="Text Box 37"/>
          <p:cNvSpPr txBox="1">
            <a:spLocks noChangeArrowheads="1"/>
          </p:cNvSpPr>
          <p:nvPr/>
        </p:nvSpPr>
        <p:spPr bwMode="auto">
          <a:xfrm>
            <a:off x="4843996" y="1338096"/>
            <a:ext cx="131849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FF0000"/>
                </a:solidFill>
                <a:latin typeface="Times New Roman"/>
                <a:cs typeface="Times New Roman"/>
              </a:rPr>
              <a:t>after collision</a:t>
            </a:r>
            <a:endParaRPr lang="en-US" sz="2000" dirty="0">
              <a:solidFill>
                <a:srgbClr val="FF0000"/>
              </a:solidFill>
              <a:latin typeface="Times New Roman"/>
              <a:cs typeface="Times New Roman"/>
            </a:endParaRPr>
          </a:p>
        </p:txBody>
      </p:sp>
    </p:spTree>
    <p:extLst>
      <p:ext uri="{BB962C8B-B14F-4D97-AF65-F5344CB8AC3E}">
        <p14:creationId xmlns:p14="http://schemas.microsoft.com/office/powerpoint/2010/main" val="200951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dissolve">
                                      <p:cBhvr>
                                        <p:cTn id="7" dur="500"/>
                                        <p:tgtEl>
                                          <p:spTgt spid="1536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6"/>
                                        </p:tgtEl>
                                        <p:attrNameLst>
                                          <p:attrName>style.visibility</p:attrName>
                                        </p:attrNameLst>
                                      </p:cBhvr>
                                      <p:to>
                                        <p:strVal val="visible"/>
                                      </p:to>
                                    </p:set>
                                    <p:animEffect transition="in" filter="dissolve">
                                      <p:cBhvr>
                                        <p:cTn id="12" dur="500"/>
                                        <p:tgtEl>
                                          <p:spTgt spid="1536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369"/>
                                        </p:tgtEl>
                                        <p:attrNameLst>
                                          <p:attrName>style.visibility</p:attrName>
                                        </p:attrNameLst>
                                      </p:cBhvr>
                                      <p:to>
                                        <p:strVal val="visible"/>
                                      </p:to>
                                    </p:set>
                                    <p:animEffect transition="in" filter="dissolve">
                                      <p:cBhvr>
                                        <p:cTn id="17" dur="500"/>
                                        <p:tgtEl>
                                          <p:spTgt spid="1536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368"/>
                                        </p:tgtEl>
                                        <p:attrNameLst>
                                          <p:attrName>style.visibility</p:attrName>
                                        </p:attrNameLst>
                                      </p:cBhvr>
                                      <p:to>
                                        <p:strVal val="visible"/>
                                      </p:to>
                                    </p:set>
                                    <p:animEffect transition="in" filter="dissolve">
                                      <p:cBhvr>
                                        <p:cTn id="22" dur="5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P spid="153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863"/>
            <a:ext cx="8229600" cy="1143000"/>
          </a:xfrm>
        </p:spPr>
        <p:txBody>
          <a:bodyPr/>
          <a:lstStyle/>
          <a:p>
            <a:r>
              <a:rPr lang="en-US" dirty="0">
                <a:solidFill>
                  <a:srgbClr val="FF0000"/>
                </a:solidFill>
                <a:latin typeface="Apple Chancery" panose="03020702040506060504" pitchFamily="66" charset="-79"/>
                <a:cs typeface="Apple Chancery" panose="03020702040506060504" pitchFamily="66" charset="-79"/>
              </a:rPr>
              <a:t>Momentum Musings</a:t>
            </a:r>
          </a:p>
        </p:txBody>
      </p:sp>
      <p:sp>
        <p:nvSpPr>
          <p:cNvPr id="7" name="TextBox 6">
            <a:extLst>
              <a:ext uri="{FF2B5EF4-FFF2-40B4-BE49-F238E27FC236}">
                <a16:creationId xmlns:a16="http://schemas.microsoft.com/office/drawing/2014/main" id="{DFD4CA1D-800D-6A41-8712-CB85CFBCFDA8}"/>
              </a:ext>
            </a:extLst>
          </p:cNvPr>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13.)</a:t>
            </a:r>
          </a:p>
        </p:txBody>
      </p:sp>
      <p:sp>
        <p:nvSpPr>
          <p:cNvPr id="10" name="TextBox 9">
            <a:extLst>
              <a:ext uri="{FF2B5EF4-FFF2-40B4-BE49-F238E27FC236}">
                <a16:creationId xmlns:a16="http://schemas.microsoft.com/office/drawing/2014/main" id="{C72A4B69-5968-CF4D-A2C2-DC5236C8027B}"/>
              </a:ext>
            </a:extLst>
          </p:cNvPr>
          <p:cNvSpPr txBox="1"/>
          <p:nvPr/>
        </p:nvSpPr>
        <p:spPr>
          <a:xfrm>
            <a:off x="270587" y="1102226"/>
            <a:ext cx="860282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Is it possible to have no momentum but some KE in a system?  Explain.</a:t>
            </a:r>
          </a:p>
        </p:txBody>
      </p:sp>
      <p:sp>
        <p:nvSpPr>
          <p:cNvPr id="11" name="TextBox 10">
            <a:extLst>
              <a:ext uri="{FF2B5EF4-FFF2-40B4-BE49-F238E27FC236}">
                <a16:creationId xmlns:a16="http://schemas.microsoft.com/office/drawing/2014/main" id="{190B1797-5D57-2F4F-BF1E-EEA0A21A6F1E}"/>
              </a:ext>
            </a:extLst>
          </p:cNvPr>
          <p:cNvSpPr txBox="1"/>
          <p:nvPr/>
        </p:nvSpPr>
        <p:spPr>
          <a:xfrm>
            <a:off x="270587" y="1647658"/>
            <a:ext cx="860282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Is it possible to have momentum conserved but some KE in a system?  Explain.</a:t>
            </a:r>
          </a:p>
        </p:txBody>
      </p:sp>
      <p:sp>
        <p:nvSpPr>
          <p:cNvPr id="12" name="TextBox 11">
            <a:extLst>
              <a:ext uri="{FF2B5EF4-FFF2-40B4-BE49-F238E27FC236}">
                <a16:creationId xmlns:a16="http://schemas.microsoft.com/office/drawing/2014/main" id="{2B8416EF-38DF-D945-B7DB-442DBEEE768C}"/>
              </a:ext>
            </a:extLst>
          </p:cNvPr>
          <p:cNvSpPr txBox="1"/>
          <p:nvPr/>
        </p:nvSpPr>
        <p:spPr>
          <a:xfrm>
            <a:off x="270582" y="2778319"/>
            <a:ext cx="860282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Is it possible to have momentum in one direction but none in another?  Explain.</a:t>
            </a:r>
          </a:p>
        </p:txBody>
      </p:sp>
      <p:sp>
        <p:nvSpPr>
          <p:cNvPr id="13" name="TextBox 12">
            <a:extLst>
              <a:ext uri="{FF2B5EF4-FFF2-40B4-BE49-F238E27FC236}">
                <a16:creationId xmlns:a16="http://schemas.microsoft.com/office/drawing/2014/main" id="{78A58A13-0188-334F-8D04-06F2DD1EEC95}"/>
              </a:ext>
            </a:extLst>
          </p:cNvPr>
          <p:cNvSpPr txBox="1"/>
          <p:nvPr/>
        </p:nvSpPr>
        <p:spPr>
          <a:xfrm>
            <a:off x="270582" y="3342457"/>
            <a:ext cx="860282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What changes momentum in a particular direction?  Explain.</a:t>
            </a:r>
          </a:p>
        </p:txBody>
      </p:sp>
      <p:sp>
        <p:nvSpPr>
          <p:cNvPr id="14" name="TextBox 13">
            <a:extLst>
              <a:ext uri="{FF2B5EF4-FFF2-40B4-BE49-F238E27FC236}">
                <a16:creationId xmlns:a16="http://schemas.microsoft.com/office/drawing/2014/main" id="{9CD8E18D-65A2-3341-B117-460D59DE205D}"/>
              </a:ext>
            </a:extLst>
          </p:cNvPr>
          <p:cNvSpPr txBox="1"/>
          <p:nvPr/>
        </p:nvSpPr>
        <p:spPr>
          <a:xfrm>
            <a:off x="270582" y="3914574"/>
            <a:ext cx="860282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What changes mechanical energy in a particular direction?  Explain.</a:t>
            </a:r>
          </a:p>
        </p:txBody>
      </p:sp>
      <p:sp>
        <p:nvSpPr>
          <p:cNvPr id="15" name="TextBox 14">
            <a:extLst>
              <a:ext uri="{FF2B5EF4-FFF2-40B4-BE49-F238E27FC236}">
                <a16:creationId xmlns:a16="http://schemas.microsoft.com/office/drawing/2014/main" id="{289194BC-ED54-0C48-BD29-579777BF15B1}"/>
              </a:ext>
            </a:extLst>
          </p:cNvPr>
          <p:cNvSpPr txBox="1"/>
          <p:nvPr/>
        </p:nvSpPr>
        <p:spPr>
          <a:xfrm>
            <a:off x="270583" y="4507609"/>
            <a:ext cx="8602825"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You are standing stationary in a rowboat that sits stationary next to a dock.  You attempt to step out of the boat onto the dock.  What does the boat do?  Why?</a:t>
            </a:r>
          </a:p>
        </p:txBody>
      </p:sp>
      <p:sp>
        <p:nvSpPr>
          <p:cNvPr id="16" name="TextBox 15">
            <a:extLst>
              <a:ext uri="{FF2B5EF4-FFF2-40B4-BE49-F238E27FC236}">
                <a16:creationId xmlns:a16="http://schemas.microsoft.com/office/drawing/2014/main" id="{3806B698-0E6E-134F-9855-A278A331496E}"/>
              </a:ext>
            </a:extLst>
          </p:cNvPr>
          <p:cNvSpPr txBox="1"/>
          <p:nvPr/>
        </p:nvSpPr>
        <p:spPr>
          <a:xfrm>
            <a:off x="270583" y="5477345"/>
            <a:ext cx="8602825"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As a football player, would you prefer to be hit by a 100 kg lineman (220 </a:t>
            </a:r>
            <a:r>
              <a:rPr lang="en-US" sz="2000" dirty="0" err="1">
                <a:latin typeface="Times New Roman" panose="02020603050405020304" pitchFamily="18" charset="0"/>
                <a:cs typeface="Times New Roman" panose="02020603050405020304" pitchFamily="18" charset="0"/>
              </a:rPr>
              <a:t>lbs</a:t>
            </a:r>
            <a:r>
              <a:rPr lang="en-US" sz="2000" dirty="0">
                <a:latin typeface="Times New Roman" panose="02020603050405020304" pitchFamily="18" charset="0"/>
                <a:cs typeface="Times New Roman" panose="02020603050405020304" pitchFamily="18" charset="0"/>
              </a:rPr>
              <a:t>) moving at 5 m/s or a 50 kg back (110 </a:t>
            </a:r>
            <a:r>
              <a:rPr lang="en-US" sz="2000" dirty="0" err="1">
                <a:latin typeface="Times New Roman" panose="02020603050405020304" pitchFamily="18" charset="0"/>
                <a:cs typeface="Times New Roman" panose="02020603050405020304" pitchFamily="18" charset="0"/>
              </a:rPr>
              <a:t>lbs</a:t>
            </a:r>
            <a:r>
              <a:rPr lang="en-US" sz="2000" dirty="0">
                <a:latin typeface="Times New Roman" panose="02020603050405020304" pitchFamily="18" charset="0"/>
                <a:cs typeface="Times New Roman" panose="02020603050405020304" pitchFamily="18" charset="0"/>
              </a:rPr>
              <a:t>) moving at 10 m/s?  Explain?</a:t>
            </a:r>
          </a:p>
        </p:txBody>
      </p:sp>
      <p:sp>
        <p:nvSpPr>
          <p:cNvPr id="17" name="TextBox 16">
            <a:extLst>
              <a:ext uri="{FF2B5EF4-FFF2-40B4-BE49-F238E27FC236}">
                <a16:creationId xmlns:a16="http://schemas.microsoft.com/office/drawing/2014/main" id="{05015CCA-4DF9-D64B-8337-8FD702381151}"/>
              </a:ext>
            </a:extLst>
          </p:cNvPr>
          <p:cNvSpPr txBox="1"/>
          <p:nvPr/>
        </p:nvSpPr>
        <p:spPr>
          <a:xfrm>
            <a:off x="270585" y="2185284"/>
            <a:ext cx="860282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Is it possible to have mechanical energy conserved but momentum not?  Explain.</a:t>
            </a:r>
          </a:p>
        </p:txBody>
      </p:sp>
    </p:spTree>
    <p:extLst>
      <p:ext uri="{BB962C8B-B14F-4D97-AF65-F5344CB8AC3E}">
        <p14:creationId xmlns:p14="http://schemas.microsoft.com/office/powerpoint/2010/main" val="171824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558799" cy="276999"/>
          </a:xfrm>
          <a:prstGeom prst="rect">
            <a:avLst/>
          </a:prstGeom>
          <a:noFill/>
        </p:spPr>
        <p:txBody>
          <a:bodyPr wrap="square" rtlCol="0">
            <a:spAutoFit/>
          </a:bodyPr>
          <a:lstStyle/>
          <a:p>
            <a:r>
              <a:rPr lang="en-US" sz="1200" dirty="0">
                <a:latin typeface="Times New Roman"/>
                <a:cs typeface="Times New Roman"/>
              </a:rPr>
              <a:t>14.)</a:t>
            </a:r>
          </a:p>
        </p:txBody>
      </p:sp>
      <p:sp>
        <p:nvSpPr>
          <p:cNvPr id="11" name="TextBox 10"/>
          <p:cNvSpPr txBox="1"/>
          <p:nvPr/>
        </p:nvSpPr>
        <p:spPr>
          <a:xfrm>
            <a:off x="274956" y="262116"/>
            <a:ext cx="8627744" cy="1754327"/>
          </a:xfrm>
          <a:prstGeom prst="rect">
            <a:avLst/>
          </a:prstGeom>
          <a:noFill/>
        </p:spPr>
        <p:txBody>
          <a:bodyPr wrap="square" rtlCol="0">
            <a:spAutoFit/>
          </a:bodyPr>
          <a:lstStyle/>
          <a:p>
            <a:r>
              <a:rPr lang="en-US" sz="2800" dirty="0">
                <a:solidFill>
                  <a:srgbClr val="0000FF"/>
                </a:solidFill>
                <a:latin typeface="Apple Chancery"/>
                <a:cs typeface="Apple Chancery"/>
              </a:rPr>
              <a:t>As a point of semantics: </a:t>
            </a:r>
            <a:r>
              <a:rPr lang="en-US" sz="2000" dirty="0">
                <a:solidFill>
                  <a:srgbClr val="000000"/>
                </a:solidFill>
                <a:latin typeface="Times New Roman"/>
                <a:cs typeface="Times New Roman"/>
              </a:rPr>
              <a:t>An </a:t>
            </a:r>
            <a:r>
              <a:rPr lang="en-US" sz="2000" i="1" dirty="0">
                <a:solidFill>
                  <a:srgbClr val="FF0000"/>
                </a:solidFill>
                <a:latin typeface="Times New Roman"/>
                <a:cs typeface="Times New Roman"/>
              </a:rPr>
              <a:t>isolated system </a:t>
            </a:r>
            <a:r>
              <a:rPr lang="en-US" sz="2000" dirty="0">
                <a:solidFill>
                  <a:srgbClr val="000000"/>
                </a:solidFill>
                <a:latin typeface="Times New Roman"/>
                <a:cs typeface="Times New Roman"/>
              </a:rPr>
              <a:t>is a system in which there are </a:t>
            </a:r>
            <a:r>
              <a:rPr lang="en-US" sz="2000" i="1" dirty="0">
                <a:solidFill>
                  <a:srgbClr val="008000"/>
                </a:solidFill>
                <a:latin typeface="Times New Roman"/>
                <a:cs typeface="Times New Roman"/>
              </a:rPr>
              <a:t>no external forces </a:t>
            </a:r>
            <a:r>
              <a:rPr lang="en-US" sz="2000" dirty="0">
                <a:solidFill>
                  <a:srgbClr val="000000"/>
                </a:solidFill>
                <a:latin typeface="Times New Roman"/>
                <a:cs typeface="Times New Roman"/>
              </a:rPr>
              <a:t>(hence </a:t>
            </a:r>
            <a:r>
              <a:rPr lang="en-US" sz="2000" i="1" dirty="0">
                <a:solidFill>
                  <a:srgbClr val="008000"/>
                </a:solidFill>
                <a:latin typeface="Times New Roman"/>
                <a:cs typeface="Times New Roman"/>
              </a:rPr>
              <a:t>no external impulses</a:t>
            </a:r>
            <a:r>
              <a:rPr lang="en-US" sz="2000" dirty="0">
                <a:solidFill>
                  <a:srgbClr val="000000"/>
                </a:solidFill>
                <a:latin typeface="Times New Roman"/>
                <a:cs typeface="Times New Roman"/>
              </a:rPr>
              <a:t>) acting.  With the </a:t>
            </a:r>
            <a:r>
              <a:rPr lang="en-US" sz="2000" i="1" dirty="0">
                <a:solidFill>
                  <a:srgbClr val="FF0000"/>
                </a:solidFill>
                <a:latin typeface="Times New Roman"/>
                <a:cs typeface="Times New Roman"/>
              </a:rPr>
              <a:t>modified conservation of momentum equation </a:t>
            </a:r>
            <a:r>
              <a:rPr lang="en-US" sz="2000" dirty="0">
                <a:solidFill>
                  <a:srgbClr val="0000FF"/>
                </a:solidFill>
                <a:latin typeface="Times New Roman"/>
                <a:cs typeface="Times New Roman"/>
              </a:rPr>
              <a:t>including</a:t>
            </a:r>
            <a:r>
              <a:rPr lang="en-US" sz="2000" dirty="0">
                <a:solidFill>
                  <a:srgbClr val="000000"/>
                </a:solidFill>
                <a:latin typeface="Times New Roman"/>
                <a:cs typeface="Times New Roman"/>
              </a:rPr>
              <a:t> the possibility of </a:t>
            </a:r>
            <a:r>
              <a:rPr lang="en-US" sz="2000" dirty="0">
                <a:solidFill>
                  <a:srgbClr val="0000FF"/>
                </a:solidFill>
                <a:latin typeface="Times New Roman"/>
                <a:cs typeface="Times New Roman"/>
              </a:rPr>
              <a:t>external impulses </a:t>
            </a:r>
            <a:r>
              <a:rPr lang="en-US" sz="2000" dirty="0">
                <a:solidFill>
                  <a:srgbClr val="000000"/>
                </a:solidFill>
                <a:latin typeface="Times New Roman"/>
                <a:cs typeface="Times New Roman"/>
              </a:rPr>
              <a:t>(</a:t>
            </a:r>
            <a:r>
              <a:rPr lang="en-US" sz="2000" dirty="0">
                <a:solidFill>
                  <a:srgbClr val="0000FF"/>
                </a:solidFill>
                <a:latin typeface="Times New Roman"/>
                <a:cs typeface="Times New Roman"/>
              </a:rPr>
              <a:t>or not</a:t>
            </a:r>
            <a:r>
              <a:rPr lang="en-US" sz="2000" dirty="0">
                <a:solidFill>
                  <a:srgbClr val="000000"/>
                </a:solidFill>
                <a:latin typeface="Times New Roman"/>
                <a:cs typeface="Times New Roman"/>
              </a:rPr>
              <a:t>), making </a:t>
            </a:r>
            <a:r>
              <a:rPr lang="en-US" sz="2000" dirty="0">
                <a:solidFill>
                  <a:srgbClr val="0000FF"/>
                </a:solidFill>
                <a:latin typeface="Times New Roman"/>
                <a:cs typeface="Times New Roman"/>
              </a:rPr>
              <a:t>the distinction </a:t>
            </a:r>
            <a:r>
              <a:rPr lang="en-US" sz="2000" dirty="0">
                <a:solidFill>
                  <a:srgbClr val="000000"/>
                </a:solidFill>
                <a:latin typeface="Times New Roman"/>
                <a:cs typeface="Times New Roman"/>
              </a:rPr>
              <a:t>between isolated and non-isolated systems </a:t>
            </a:r>
            <a:r>
              <a:rPr lang="en-US" sz="2000" dirty="0">
                <a:solidFill>
                  <a:srgbClr val="0000FF"/>
                </a:solidFill>
                <a:latin typeface="Times New Roman"/>
                <a:cs typeface="Times New Roman"/>
              </a:rPr>
              <a:t>is not so important</a:t>
            </a:r>
            <a:r>
              <a:rPr lang="en-US" sz="2000" dirty="0">
                <a:solidFill>
                  <a:srgbClr val="000000"/>
                </a:solidFill>
                <a:latin typeface="Times New Roman"/>
                <a:cs typeface="Times New Roman"/>
              </a:rPr>
              <a:t>, but you may run into the language so you need to know about it.  </a:t>
            </a:r>
            <a:endParaRPr lang="en-US" sz="2400" dirty="0">
              <a:latin typeface="Apple Chancery"/>
              <a:cs typeface="Apple Chancery"/>
            </a:endParaRPr>
          </a:p>
        </p:txBody>
      </p:sp>
      <p:sp>
        <p:nvSpPr>
          <p:cNvPr id="32" name="TextBox 31"/>
          <p:cNvSpPr txBox="1"/>
          <p:nvPr/>
        </p:nvSpPr>
        <p:spPr>
          <a:xfrm>
            <a:off x="274956" y="2143443"/>
            <a:ext cx="8869044" cy="1446550"/>
          </a:xfrm>
          <a:prstGeom prst="rect">
            <a:avLst/>
          </a:prstGeom>
          <a:noFill/>
        </p:spPr>
        <p:txBody>
          <a:bodyPr wrap="square" rtlCol="0">
            <a:spAutoFit/>
          </a:bodyPr>
          <a:lstStyle/>
          <a:p>
            <a:r>
              <a:rPr lang="en-US" sz="2800" dirty="0">
                <a:solidFill>
                  <a:srgbClr val="FF0000"/>
                </a:solidFill>
                <a:latin typeface="Apple Chancery"/>
                <a:cs typeface="Apple Chancery"/>
              </a:rPr>
              <a:t>Technically, </a:t>
            </a:r>
            <a:r>
              <a:rPr lang="en-US" sz="2000" dirty="0">
                <a:solidFill>
                  <a:srgbClr val="000000"/>
                </a:solidFill>
                <a:latin typeface="Times New Roman"/>
                <a:cs typeface="Times New Roman"/>
              </a:rPr>
              <a:t>collision always produce deformation and sound and heat, so energy is never really conserved </a:t>
            </a:r>
            <a:r>
              <a:rPr lang="en-US" sz="2000" i="1" dirty="0">
                <a:solidFill>
                  <a:srgbClr val="FF0000"/>
                </a:solidFill>
                <a:latin typeface="Times New Roman"/>
                <a:cs typeface="Times New Roman"/>
              </a:rPr>
              <a:t>through a collision</a:t>
            </a:r>
            <a:r>
              <a:rPr lang="en-US" sz="2000" dirty="0">
                <a:solidFill>
                  <a:srgbClr val="000000"/>
                </a:solidFill>
                <a:latin typeface="Times New Roman"/>
                <a:cs typeface="Times New Roman"/>
              </a:rPr>
              <a:t>.  There are close calls, though.  When this happens, because </a:t>
            </a:r>
            <a:r>
              <a:rPr lang="en-US" sz="2000" i="1" dirty="0">
                <a:solidFill>
                  <a:srgbClr val="0000FF"/>
                </a:solidFill>
                <a:latin typeface="Times New Roman"/>
                <a:cs typeface="Times New Roman"/>
              </a:rPr>
              <a:t>potential energy changes </a:t>
            </a:r>
            <a:r>
              <a:rPr lang="en-US" sz="2000" dirty="0">
                <a:solidFill>
                  <a:srgbClr val="000000"/>
                </a:solidFill>
                <a:latin typeface="Times New Roman"/>
                <a:cs typeface="Times New Roman"/>
              </a:rPr>
              <a:t>are </a:t>
            </a:r>
            <a:r>
              <a:rPr lang="en-US" sz="2000" dirty="0">
                <a:solidFill>
                  <a:srgbClr val="0000FF"/>
                </a:solidFill>
                <a:latin typeface="Times New Roman"/>
                <a:cs typeface="Times New Roman"/>
              </a:rPr>
              <a:t>almost non-existent thru collisions</a:t>
            </a:r>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what is</a:t>
            </a:r>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conserved” is </a:t>
            </a:r>
            <a:r>
              <a:rPr lang="en-US" sz="2000" i="1" dirty="0">
                <a:solidFill>
                  <a:srgbClr val="FF0000"/>
                </a:solidFill>
                <a:latin typeface="Times New Roman"/>
                <a:cs typeface="Times New Roman"/>
              </a:rPr>
              <a:t>kinetic </a:t>
            </a:r>
            <a:r>
              <a:rPr lang="en-US" sz="2000" dirty="0">
                <a:solidFill>
                  <a:srgbClr val="FF0000"/>
                </a:solidFill>
                <a:latin typeface="Times New Roman"/>
                <a:cs typeface="Times New Roman"/>
              </a:rPr>
              <a:t>energy</a:t>
            </a:r>
            <a:r>
              <a:rPr lang="en-US" sz="2000" dirty="0">
                <a:solidFill>
                  <a:srgbClr val="000000"/>
                </a:solidFill>
                <a:latin typeface="Times New Roman"/>
                <a:cs typeface="Times New Roman"/>
              </a:rPr>
              <a:t>. </a:t>
            </a:r>
            <a:endParaRPr lang="en-US" sz="2400" dirty="0">
              <a:latin typeface="Apple Chancery"/>
              <a:cs typeface="Apple Chancery"/>
            </a:endParaRPr>
          </a:p>
        </p:txBody>
      </p:sp>
      <p:sp>
        <p:nvSpPr>
          <p:cNvPr id="33" name="TextBox 32"/>
          <p:cNvSpPr txBox="1"/>
          <p:nvPr/>
        </p:nvSpPr>
        <p:spPr>
          <a:xfrm>
            <a:off x="681356" y="4393069"/>
            <a:ext cx="8234044" cy="1015663"/>
          </a:xfrm>
          <a:prstGeom prst="rect">
            <a:avLst/>
          </a:prstGeom>
          <a:noFill/>
        </p:spPr>
        <p:txBody>
          <a:bodyPr wrap="square" rtlCol="0">
            <a:spAutoFit/>
          </a:bodyPr>
          <a:lstStyle/>
          <a:p>
            <a:r>
              <a:rPr lang="en-US" sz="2000" dirty="0">
                <a:solidFill>
                  <a:srgbClr val="FF0000"/>
                </a:solidFill>
                <a:latin typeface="Apple Chancery"/>
                <a:cs typeface="Apple Chancery"/>
              </a:rPr>
              <a:t>An inelastic collision </a:t>
            </a:r>
            <a:r>
              <a:rPr lang="en-US" sz="2000" dirty="0">
                <a:solidFill>
                  <a:srgbClr val="000000"/>
                </a:solidFill>
                <a:latin typeface="Times New Roman"/>
                <a:cs typeface="Times New Roman"/>
              </a:rPr>
              <a:t>is </a:t>
            </a:r>
            <a:r>
              <a:rPr lang="en-US" sz="2000" dirty="0">
                <a:latin typeface="Times New Roman"/>
                <a:cs typeface="Times New Roman"/>
              </a:rPr>
              <a:t>defined as a “normal” collision—</a:t>
            </a:r>
            <a:r>
              <a:rPr lang="en-US" sz="2000" dirty="0">
                <a:solidFill>
                  <a:srgbClr val="0000FF"/>
                </a:solidFill>
                <a:latin typeface="Times New Roman"/>
                <a:cs typeface="Times New Roman"/>
              </a:rPr>
              <a:t>momentum conserved thru the collision </a:t>
            </a:r>
            <a:r>
              <a:rPr lang="en-US" sz="2000" i="1" dirty="0">
                <a:latin typeface="Times New Roman"/>
                <a:cs typeface="Times New Roman"/>
              </a:rPr>
              <a:t>unless there is an especially large external impulse present</a:t>
            </a:r>
            <a:r>
              <a:rPr lang="en-US" sz="2000" dirty="0">
                <a:latin typeface="Times New Roman"/>
                <a:cs typeface="Times New Roman"/>
              </a:rPr>
              <a:t>—with </a:t>
            </a:r>
            <a:r>
              <a:rPr lang="en-US" sz="2000" dirty="0">
                <a:solidFill>
                  <a:srgbClr val="0000FF"/>
                </a:solidFill>
                <a:latin typeface="Times New Roman"/>
                <a:cs typeface="Times New Roman"/>
              </a:rPr>
              <a:t>energy</a:t>
            </a:r>
            <a:r>
              <a:rPr lang="en-US" sz="2000" dirty="0">
                <a:latin typeface="Times New Roman"/>
                <a:cs typeface="Times New Roman"/>
              </a:rPr>
              <a:t> </a:t>
            </a:r>
            <a:r>
              <a:rPr lang="en-US" sz="2000" i="1" dirty="0">
                <a:solidFill>
                  <a:srgbClr val="FF0000"/>
                </a:solidFill>
                <a:latin typeface="Times New Roman"/>
                <a:cs typeface="Times New Roman"/>
              </a:rPr>
              <a:t>NOT</a:t>
            </a:r>
            <a:r>
              <a:rPr lang="en-US" sz="2000" dirty="0">
                <a:solidFill>
                  <a:srgbClr val="0000FF"/>
                </a:solidFill>
                <a:latin typeface="Times New Roman"/>
                <a:cs typeface="Times New Roman"/>
              </a:rPr>
              <a:t> conserved.</a:t>
            </a:r>
            <a:endParaRPr lang="en-US" sz="2400" dirty="0">
              <a:latin typeface="Apple Chancery"/>
              <a:cs typeface="Apple Chancery"/>
            </a:endParaRPr>
          </a:p>
        </p:txBody>
      </p:sp>
      <p:sp>
        <p:nvSpPr>
          <p:cNvPr id="34" name="TextBox 33"/>
          <p:cNvSpPr txBox="1"/>
          <p:nvPr/>
        </p:nvSpPr>
        <p:spPr>
          <a:xfrm>
            <a:off x="668656" y="5563433"/>
            <a:ext cx="8322944" cy="707886"/>
          </a:xfrm>
          <a:prstGeom prst="rect">
            <a:avLst/>
          </a:prstGeom>
          <a:noFill/>
        </p:spPr>
        <p:txBody>
          <a:bodyPr wrap="square" rtlCol="0">
            <a:spAutoFit/>
          </a:bodyPr>
          <a:lstStyle/>
          <a:p>
            <a:r>
              <a:rPr lang="en-US" sz="2000" dirty="0">
                <a:solidFill>
                  <a:srgbClr val="FF0000"/>
                </a:solidFill>
                <a:latin typeface="Apple Chancery"/>
                <a:cs typeface="Apple Chancery"/>
              </a:rPr>
              <a:t>A perfectly inelastic collision </a:t>
            </a:r>
            <a:r>
              <a:rPr lang="en-US" sz="2000" dirty="0">
                <a:solidFill>
                  <a:srgbClr val="000000"/>
                </a:solidFill>
                <a:latin typeface="Times New Roman"/>
                <a:cs typeface="Times New Roman"/>
              </a:rPr>
              <a:t>is </a:t>
            </a:r>
            <a:r>
              <a:rPr lang="en-US" sz="2000" dirty="0">
                <a:latin typeface="Times New Roman"/>
                <a:cs typeface="Times New Roman"/>
              </a:rPr>
              <a:t>defined as an inelastic collision in which </a:t>
            </a:r>
            <a:r>
              <a:rPr lang="en-US" sz="2000" dirty="0">
                <a:solidFill>
                  <a:srgbClr val="0000FF"/>
                </a:solidFill>
                <a:latin typeface="Times New Roman"/>
                <a:cs typeface="Times New Roman"/>
              </a:rPr>
              <a:t>the bodies stick together after the collision </a:t>
            </a:r>
            <a:r>
              <a:rPr lang="en-US" sz="2000" dirty="0">
                <a:latin typeface="Times New Roman"/>
                <a:cs typeface="Times New Roman"/>
              </a:rPr>
              <a:t>(i.e., </a:t>
            </a:r>
            <a:r>
              <a:rPr lang="en-US" sz="2000" i="1" dirty="0">
                <a:solidFill>
                  <a:srgbClr val="008000"/>
                </a:solidFill>
                <a:latin typeface="Times New Roman"/>
                <a:cs typeface="Times New Roman"/>
              </a:rPr>
              <a:t>final velocities </a:t>
            </a:r>
            <a:r>
              <a:rPr lang="en-US" sz="2000" dirty="0">
                <a:solidFill>
                  <a:srgbClr val="008000"/>
                </a:solidFill>
                <a:latin typeface="Times New Roman"/>
                <a:cs typeface="Times New Roman"/>
              </a:rPr>
              <a:t>are the same</a:t>
            </a:r>
            <a:r>
              <a:rPr lang="en-US" sz="2000" dirty="0">
                <a:latin typeface="Times New Roman"/>
                <a:cs typeface="Times New Roman"/>
              </a:rPr>
              <a:t>).  </a:t>
            </a:r>
            <a:endParaRPr lang="en-US" sz="2400" dirty="0">
              <a:latin typeface="Apple Chancery"/>
              <a:cs typeface="Apple Chancery"/>
            </a:endParaRPr>
          </a:p>
        </p:txBody>
      </p:sp>
      <p:sp>
        <p:nvSpPr>
          <p:cNvPr id="9" name="TextBox 8"/>
          <p:cNvSpPr txBox="1"/>
          <p:nvPr/>
        </p:nvSpPr>
        <p:spPr>
          <a:xfrm>
            <a:off x="274956" y="3723114"/>
            <a:ext cx="8869044" cy="523220"/>
          </a:xfrm>
          <a:prstGeom prst="rect">
            <a:avLst/>
          </a:prstGeom>
          <a:noFill/>
        </p:spPr>
        <p:txBody>
          <a:bodyPr wrap="square" rtlCol="0">
            <a:spAutoFit/>
          </a:bodyPr>
          <a:lstStyle/>
          <a:p>
            <a:r>
              <a:rPr lang="en-US" sz="2800" dirty="0">
                <a:solidFill>
                  <a:srgbClr val="0000FF"/>
                </a:solidFill>
                <a:latin typeface="Apple Chancery"/>
                <a:cs typeface="Apple Chancery"/>
              </a:rPr>
              <a:t>To delineate </a:t>
            </a:r>
            <a:r>
              <a:rPr lang="en-US" sz="2000" dirty="0">
                <a:latin typeface="Times New Roman"/>
                <a:cs typeface="Times New Roman"/>
              </a:rPr>
              <a:t>types of collision, </a:t>
            </a:r>
            <a:r>
              <a:rPr lang="en-US" sz="2000" dirty="0">
                <a:solidFill>
                  <a:srgbClr val="0000FF"/>
                </a:solidFill>
                <a:latin typeface="Times New Roman"/>
                <a:cs typeface="Times New Roman"/>
              </a:rPr>
              <a:t>three kinds </a:t>
            </a:r>
            <a:r>
              <a:rPr lang="en-US" sz="2000" dirty="0">
                <a:latin typeface="Times New Roman"/>
                <a:cs typeface="Times New Roman"/>
              </a:rPr>
              <a:t>are given special names</a:t>
            </a:r>
            <a:r>
              <a:rPr lang="en-US" sz="2000" dirty="0">
                <a:solidFill>
                  <a:srgbClr val="000000"/>
                </a:solidFill>
                <a:latin typeface="Times New Roman"/>
                <a:cs typeface="Times New Roman"/>
              </a:rPr>
              <a:t>:  </a:t>
            </a:r>
            <a:endParaRPr lang="en-US" sz="2400" dirty="0">
              <a:latin typeface="Apple Chancery"/>
              <a:cs typeface="Apple Chancery"/>
            </a:endParaRPr>
          </a:p>
        </p:txBody>
      </p:sp>
    </p:spTree>
    <p:extLst>
      <p:ext uri="{BB962C8B-B14F-4D97-AF65-F5344CB8AC3E}">
        <p14:creationId xmlns:p14="http://schemas.microsoft.com/office/powerpoint/2010/main" val="45668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97899" y="6427113"/>
            <a:ext cx="546101" cy="276999"/>
          </a:xfrm>
          <a:prstGeom prst="rect">
            <a:avLst/>
          </a:prstGeom>
          <a:noFill/>
        </p:spPr>
        <p:txBody>
          <a:bodyPr wrap="square" rtlCol="0">
            <a:spAutoFit/>
          </a:bodyPr>
          <a:lstStyle/>
          <a:p>
            <a:r>
              <a:rPr lang="en-US" sz="1200" dirty="0">
                <a:latin typeface="Times New Roman"/>
                <a:cs typeface="Times New Roman"/>
              </a:rPr>
              <a:t>15.)</a:t>
            </a:r>
          </a:p>
        </p:txBody>
      </p:sp>
      <p:sp>
        <p:nvSpPr>
          <p:cNvPr id="35" name="TextBox 34"/>
          <p:cNvSpPr txBox="1"/>
          <p:nvPr/>
        </p:nvSpPr>
        <p:spPr>
          <a:xfrm>
            <a:off x="274956" y="396497"/>
            <a:ext cx="8488044" cy="707886"/>
          </a:xfrm>
          <a:prstGeom prst="rect">
            <a:avLst/>
          </a:prstGeom>
          <a:noFill/>
        </p:spPr>
        <p:txBody>
          <a:bodyPr wrap="square" rtlCol="0">
            <a:spAutoFit/>
          </a:bodyPr>
          <a:lstStyle/>
          <a:p>
            <a:r>
              <a:rPr lang="en-US" sz="2000" dirty="0">
                <a:solidFill>
                  <a:srgbClr val="FF0000"/>
                </a:solidFill>
                <a:latin typeface="Apple Chancery"/>
                <a:cs typeface="Apple Chancery"/>
              </a:rPr>
              <a:t>An elastic collision </a:t>
            </a:r>
            <a:r>
              <a:rPr lang="en-US" sz="2000" dirty="0">
                <a:solidFill>
                  <a:srgbClr val="000000"/>
                </a:solidFill>
                <a:latin typeface="Times New Roman"/>
                <a:cs typeface="Times New Roman"/>
              </a:rPr>
              <a:t>is </a:t>
            </a:r>
            <a:r>
              <a:rPr lang="en-US" sz="2000" dirty="0">
                <a:latin typeface="Times New Roman"/>
                <a:cs typeface="Times New Roman"/>
              </a:rPr>
              <a:t>defined as a collision in which both </a:t>
            </a:r>
            <a:r>
              <a:rPr lang="en-US" sz="2000" dirty="0">
                <a:solidFill>
                  <a:srgbClr val="FF0000"/>
                </a:solidFill>
                <a:latin typeface="Times New Roman"/>
                <a:cs typeface="Times New Roman"/>
              </a:rPr>
              <a:t>momentum</a:t>
            </a:r>
            <a:r>
              <a:rPr lang="en-US" sz="2000" dirty="0">
                <a:latin typeface="Times New Roman"/>
                <a:cs typeface="Times New Roman"/>
              </a:rPr>
              <a:t> and </a:t>
            </a:r>
            <a:r>
              <a:rPr lang="en-US" sz="2000" dirty="0">
                <a:solidFill>
                  <a:srgbClr val="FF0000"/>
                </a:solidFill>
                <a:latin typeface="Times New Roman"/>
                <a:cs typeface="Times New Roman"/>
              </a:rPr>
              <a:t>mechanical energy </a:t>
            </a:r>
            <a:r>
              <a:rPr lang="en-US" sz="2000" dirty="0">
                <a:latin typeface="Times New Roman"/>
                <a:cs typeface="Times New Roman"/>
              </a:rPr>
              <a:t>are assumed to be </a:t>
            </a:r>
            <a:r>
              <a:rPr lang="en-US" sz="2000" dirty="0">
                <a:solidFill>
                  <a:srgbClr val="0000FF"/>
                </a:solidFill>
                <a:latin typeface="Times New Roman"/>
                <a:cs typeface="Times New Roman"/>
              </a:rPr>
              <a:t>conserved.</a:t>
            </a:r>
            <a:r>
              <a:rPr lang="en-US" sz="2000" dirty="0">
                <a:latin typeface="Times New Roman"/>
                <a:cs typeface="Times New Roman"/>
              </a:rPr>
              <a:t>  </a:t>
            </a:r>
            <a:endParaRPr lang="en-US" sz="2400" dirty="0">
              <a:latin typeface="Apple Chancery"/>
              <a:cs typeface="Apple Chancery"/>
            </a:endParaRPr>
          </a:p>
        </p:txBody>
      </p:sp>
      <p:sp>
        <p:nvSpPr>
          <p:cNvPr id="9" name="TextBox 8"/>
          <p:cNvSpPr txBox="1"/>
          <p:nvPr/>
        </p:nvSpPr>
        <p:spPr>
          <a:xfrm>
            <a:off x="414656" y="1104383"/>
            <a:ext cx="8488044" cy="1015663"/>
          </a:xfrm>
          <a:prstGeom prst="rect">
            <a:avLst/>
          </a:prstGeom>
          <a:noFill/>
        </p:spPr>
        <p:txBody>
          <a:bodyPr wrap="square" rtlCol="0">
            <a:spAutoFit/>
          </a:bodyPr>
          <a:lstStyle/>
          <a:p>
            <a:r>
              <a:rPr lang="en-US" sz="2000" dirty="0">
                <a:solidFill>
                  <a:srgbClr val="008000"/>
                </a:solidFill>
                <a:latin typeface="Times New Roman"/>
                <a:cs typeface="Times New Roman"/>
              </a:rPr>
              <a:t>Easy example</a:t>
            </a:r>
            <a:r>
              <a:rPr lang="en-US" sz="2000" dirty="0">
                <a:latin typeface="Times New Roman"/>
                <a:cs typeface="Times New Roman"/>
              </a:rPr>
              <a:t>: </a:t>
            </a:r>
            <a:r>
              <a:rPr lang="en-US" sz="2000" dirty="0">
                <a:solidFill>
                  <a:srgbClr val="0000FF"/>
                </a:solidFill>
                <a:latin typeface="Times New Roman"/>
                <a:cs typeface="Times New Roman"/>
              </a:rPr>
              <a:t>two electrons veering </a:t>
            </a:r>
            <a:r>
              <a:rPr lang="en-US" sz="2000" dirty="0">
                <a:latin typeface="Times New Roman"/>
                <a:cs typeface="Times New Roman"/>
              </a:rPr>
              <a:t>from one another due to electrical repulsion as they pass one another.  This interaction, this “collision,” is to a very good approximation conservative in energy.</a:t>
            </a:r>
            <a:r>
              <a:rPr lang="en-US" sz="2000" dirty="0">
                <a:solidFill>
                  <a:srgbClr val="0000FF"/>
                </a:solidFill>
                <a:latin typeface="Times New Roman"/>
                <a:cs typeface="Times New Roman"/>
              </a:rPr>
              <a:t>  </a:t>
            </a:r>
            <a:endParaRPr lang="en-US" sz="2400" dirty="0">
              <a:latin typeface="Apple Chancery"/>
              <a:cs typeface="Apple Chancery"/>
            </a:endParaRPr>
          </a:p>
        </p:txBody>
      </p:sp>
      <p:sp>
        <p:nvSpPr>
          <p:cNvPr id="10" name="TextBox 9"/>
          <p:cNvSpPr txBox="1"/>
          <p:nvPr/>
        </p:nvSpPr>
        <p:spPr>
          <a:xfrm>
            <a:off x="414656" y="2163167"/>
            <a:ext cx="8488044" cy="400110"/>
          </a:xfrm>
          <a:prstGeom prst="rect">
            <a:avLst/>
          </a:prstGeom>
          <a:noFill/>
        </p:spPr>
        <p:txBody>
          <a:bodyPr wrap="square" rtlCol="0">
            <a:spAutoFit/>
          </a:bodyPr>
          <a:lstStyle/>
          <a:p>
            <a:r>
              <a:rPr lang="en-US" sz="2000" dirty="0">
                <a:solidFill>
                  <a:srgbClr val="008000"/>
                </a:solidFill>
                <a:latin typeface="Times New Roman"/>
                <a:cs typeface="Times New Roman"/>
              </a:rPr>
              <a:t>Not so obvious examples</a:t>
            </a:r>
            <a:r>
              <a:rPr lang="en-US" sz="2000" dirty="0">
                <a:latin typeface="Times New Roman"/>
                <a:cs typeface="Times New Roman"/>
              </a:rPr>
              <a:t>: </a:t>
            </a:r>
            <a:r>
              <a:rPr lang="en-US" sz="2000" dirty="0">
                <a:solidFill>
                  <a:srgbClr val="0000FF"/>
                </a:solidFill>
                <a:latin typeface="Times New Roman"/>
                <a:cs typeface="Times New Roman"/>
              </a:rPr>
              <a:t>ideal, massless springs</a:t>
            </a:r>
            <a:r>
              <a:rPr lang="en-US" sz="2000" dirty="0">
                <a:latin typeface="Times New Roman"/>
                <a:cs typeface="Times New Roman"/>
              </a:rPr>
              <a:t>:</a:t>
            </a:r>
            <a:endParaRPr lang="en-US" sz="2400" dirty="0">
              <a:latin typeface="Apple Chancery"/>
              <a:cs typeface="Apple Chancery"/>
            </a:endParaRPr>
          </a:p>
        </p:txBody>
      </p:sp>
      <p:grpSp>
        <p:nvGrpSpPr>
          <p:cNvPr id="2" name="Group 1"/>
          <p:cNvGrpSpPr/>
          <p:nvPr/>
        </p:nvGrpSpPr>
        <p:grpSpPr>
          <a:xfrm>
            <a:off x="6103738" y="2631979"/>
            <a:ext cx="2820006" cy="1013340"/>
            <a:chOff x="880852" y="2901154"/>
            <a:chExt cx="4267200" cy="1533374"/>
          </a:xfrm>
        </p:grpSpPr>
        <p:sp>
          <p:nvSpPr>
            <p:cNvPr id="38" name="Rectangle 37"/>
            <p:cNvSpPr/>
            <p:nvPr/>
          </p:nvSpPr>
          <p:spPr>
            <a:xfrm>
              <a:off x="880852" y="3989081"/>
              <a:ext cx="4267200"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AutoShape 27"/>
            <p:cNvSpPr>
              <a:spLocks noChangeArrowheads="1"/>
            </p:cNvSpPr>
            <p:nvPr/>
          </p:nvSpPr>
          <p:spPr bwMode="auto">
            <a:xfrm rot="16209368">
              <a:off x="1137153" y="3273072"/>
              <a:ext cx="703188" cy="702974"/>
            </a:xfrm>
            <a:prstGeom prst="rtTriangle">
              <a:avLst/>
            </a:prstGeom>
            <a:solidFill>
              <a:srgbClr val="0000FF"/>
            </a:solidFill>
            <a:ln w="25400">
              <a:solidFill>
                <a:schemeClr val="tx1"/>
              </a:solidFill>
              <a:miter lim="800000"/>
              <a:headEnd/>
              <a:tailEnd/>
            </a:ln>
          </p:spPr>
          <p:txBody>
            <a:bodyPr/>
            <a:lstStyle/>
            <a:p>
              <a:endParaRPr lang="en-US" dirty="0"/>
            </a:p>
          </p:txBody>
        </p:sp>
        <p:grpSp>
          <p:nvGrpSpPr>
            <p:cNvPr id="40" name="Group 39"/>
            <p:cNvGrpSpPr/>
            <p:nvPr/>
          </p:nvGrpSpPr>
          <p:grpSpPr>
            <a:xfrm>
              <a:off x="1833204" y="3512927"/>
              <a:ext cx="1333648" cy="274244"/>
              <a:chOff x="5956152" y="1364399"/>
              <a:chExt cx="1940206" cy="274244"/>
            </a:xfrm>
          </p:grpSpPr>
          <p:sp>
            <p:nvSpPr>
              <p:cNvPr id="41" name="Line 28"/>
              <p:cNvSpPr>
                <a:spLocks noChangeShapeType="1"/>
              </p:cNvSpPr>
              <p:nvPr/>
            </p:nvSpPr>
            <p:spPr bwMode="auto">
              <a:xfrm>
                <a:off x="5956152"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2" name="Line 29"/>
              <p:cNvSpPr>
                <a:spLocks noChangeShapeType="1"/>
              </p:cNvSpPr>
              <p:nvPr/>
            </p:nvSpPr>
            <p:spPr bwMode="auto">
              <a:xfrm>
                <a:off x="6265460"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3" name="Line 30"/>
              <p:cNvSpPr>
                <a:spLocks noChangeShapeType="1"/>
              </p:cNvSpPr>
              <p:nvPr/>
            </p:nvSpPr>
            <p:spPr bwMode="auto">
              <a:xfrm rot="10800000" flipH="1">
                <a:off x="641308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4" name="Line 31"/>
              <p:cNvSpPr>
                <a:spLocks noChangeShapeType="1"/>
              </p:cNvSpPr>
              <p:nvPr/>
            </p:nvSpPr>
            <p:spPr bwMode="auto">
              <a:xfrm rot="10800000">
                <a:off x="6668791"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5" name="Line 32"/>
              <p:cNvSpPr>
                <a:spLocks noChangeShapeType="1"/>
              </p:cNvSpPr>
              <p:nvPr/>
            </p:nvSpPr>
            <p:spPr bwMode="auto">
              <a:xfrm rot="10800000" flipH="1">
                <a:off x="692625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6" name="Line 33"/>
              <p:cNvSpPr>
                <a:spLocks noChangeShapeType="1"/>
              </p:cNvSpPr>
              <p:nvPr/>
            </p:nvSpPr>
            <p:spPr bwMode="auto">
              <a:xfrm rot="10800000">
                <a:off x="7181962"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7" name="Line 34"/>
              <p:cNvSpPr>
                <a:spLocks noChangeShapeType="1"/>
              </p:cNvSpPr>
              <p:nvPr/>
            </p:nvSpPr>
            <p:spPr bwMode="auto">
              <a:xfrm>
                <a:off x="7594080"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8" name="Line 35"/>
              <p:cNvSpPr>
                <a:spLocks noChangeShapeType="1"/>
              </p:cNvSpPr>
              <p:nvPr/>
            </p:nvSpPr>
            <p:spPr bwMode="auto">
              <a:xfrm rot="10800000" flipH="1">
                <a:off x="7446455"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grpSp>
        <p:sp>
          <p:nvSpPr>
            <p:cNvPr id="49" name="Rectangle 36"/>
            <p:cNvSpPr>
              <a:spLocks noChangeArrowheads="1"/>
            </p:cNvSpPr>
            <p:nvPr/>
          </p:nvSpPr>
          <p:spPr bwMode="auto">
            <a:xfrm>
              <a:off x="3098555" y="3266812"/>
              <a:ext cx="449903" cy="710220"/>
            </a:xfrm>
            <a:prstGeom prst="rect">
              <a:avLst/>
            </a:prstGeom>
            <a:solidFill>
              <a:srgbClr val="FF0000"/>
            </a:solidFill>
            <a:ln w="25400">
              <a:solidFill>
                <a:schemeClr val="tx1"/>
              </a:solidFill>
              <a:miter lim="800000"/>
              <a:headEnd/>
              <a:tailEnd/>
            </a:ln>
          </p:spPr>
          <p:txBody>
            <a:bodyPr/>
            <a:lstStyle/>
            <a:p>
              <a:endParaRPr lang="en-US" dirty="0"/>
            </a:p>
          </p:txBody>
        </p:sp>
        <p:sp>
          <p:nvSpPr>
            <p:cNvPr id="50" name="Line 37"/>
            <p:cNvSpPr>
              <a:spLocks noChangeShapeType="1"/>
            </p:cNvSpPr>
            <p:nvPr/>
          </p:nvSpPr>
          <p:spPr bwMode="auto">
            <a:xfrm>
              <a:off x="3323507" y="2901154"/>
              <a:ext cx="0" cy="1279802"/>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51" name="Line 38"/>
            <p:cNvSpPr>
              <a:spLocks noChangeShapeType="1"/>
            </p:cNvSpPr>
            <p:nvPr/>
          </p:nvSpPr>
          <p:spPr bwMode="auto">
            <a:xfrm>
              <a:off x="2622962" y="3107764"/>
              <a:ext cx="681885" cy="0"/>
            </a:xfrm>
            <a:prstGeom prst="line">
              <a:avLst/>
            </a:prstGeom>
            <a:noFill/>
            <a:ln w="25400">
              <a:solidFill>
                <a:schemeClr val="tx1"/>
              </a:solidFill>
              <a:round/>
              <a:headEnd type="stealth" w="med" len="med"/>
              <a:tailEnd/>
            </a:ln>
            <a:extLst>
              <a:ext uri="{909E8E84-426E-40dd-AFC4-6F175D3DCCD1}">
                <a14:hiddenFill xmlns:a14="http://schemas.microsoft.com/office/drawing/2010/main" xmlns="">
                  <a:noFill/>
                </a14:hiddenFill>
              </a:ext>
            </a:extLst>
          </p:spPr>
          <p:txBody>
            <a:bodyPr/>
            <a:lstStyle/>
            <a:p>
              <a:endParaRPr lang="en-US" dirty="0"/>
            </a:p>
          </p:txBody>
        </p:sp>
        <p:graphicFrame>
          <p:nvGraphicFramePr>
            <p:cNvPr id="52" name="Object 2"/>
            <p:cNvGraphicFramePr>
              <a:graphicFrameLocks noChangeAspect="1"/>
            </p:cNvGraphicFramePr>
            <p:nvPr>
              <p:extLst>
                <p:ext uri="{D42A27DB-BD31-4B8C-83A1-F6EECF244321}">
                  <p14:modId xmlns:p14="http://schemas.microsoft.com/office/powerpoint/2010/main" val="2283178206"/>
                </p:ext>
              </p:extLst>
            </p:nvPr>
          </p:nvGraphicFramePr>
          <p:xfrm>
            <a:off x="2857600" y="2901154"/>
            <a:ext cx="166077" cy="166128"/>
          </p:xfrm>
          <a:graphic>
            <a:graphicData uri="http://schemas.openxmlformats.org/presentationml/2006/ole">
              <mc:AlternateContent xmlns:mc="http://schemas.openxmlformats.org/markup-compatibility/2006">
                <mc:Choice xmlns:v="urn:schemas-microsoft-com:vml" Requires="v">
                  <p:oleObj spid="_x0000_s1004882" name="Equation" r:id="rId3" imgW="127000" imgH="127000" progId="Equation.DSMT4">
                    <p:embed/>
                  </p:oleObj>
                </mc:Choice>
                <mc:Fallback>
                  <p:oleObj name="Equation" r:id="rId3" imgW="127000" imgH="1270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600" y="2901154"/>
                          <a:ext cx="166077" cy="166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3" name="Object 3"/>
            <p:cNvGraphicFramePr>
              <a:graphicFrameLocks noChangeAspect="1"/>
            </p:cNvGraphicFramePr>
            <p:nvPr>
              <p:extLst>
                <p:ext uri="{D42A27DB-BD31-4B8C-83A1-F6EECF244321}">
                  <p14:modId xmlns:p14="http://schemas.microsoft.com/office/powerpoint/2010/main" val="3736645151"/>
                </p:ext>
              </p:extLst>
            </p:nvPr>
          </p:nvGraphicFramePr>
          <p:xfrm>
            <a:off x="3019215" y="4169416"/>
            <a:ext cx="1860550" cy="265112"/>
          </p:xfrm>
          <a:graphic>
            <a:graphicData uri="http://schemas.openxmlformats.org/presentationml/2006/ole">
              <mc:AlternateContent xmlns:mc="http://schemas.openxmlformats.org/markup-compatibility/2006">
                <mc:Choice xmlns:v="urn:schemas-microsoft-com:vml" Requires="v">
                  <p:oleObj spid="_x0000_s1004883" name="Equation" r:id="rId5" imgW="1422400" imgH="203200" progId="Equation.DSMT4">
                    <p:embed/>
                  </p:oleObj>
                </mc:Choice>
                <mc:Fallback>
                  <p:oleObj name="Equation" r:id="rId5" imgW="1422400" imgH="203200" progId="Equation.DSMT4">
                    <p:embed/>
                    <p:pic>
                      <p:nvPicPr>
                        <p:cNvPr id="0" name=""/>
                        <p:cNvPicPr>
                          <a:picLocks noChangeAspect="1" noChangeArrowheads="1"/>
                        </p:cNvPicPr>
                        <p:nvPr/>
                      </p:nvPicPr>
                      <p:blipFill>
                        <a:blip r:embed="rId6"/>
                        <a:srcRect/>
                        <a:stretch>
                          <a:fillRect/>
                        </a:stretch>
                      </p:blipFill>
                      <p:spPr bwMode="auto">
                        <a:xfrm>
                          <a:off x="3019215" y="4169416"/>
                          <a:ext cx="1860550" cy="265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4" name="Object 3"/>
            <p:cNvGraphicFramePr>
              <a:graphicFrameLocks noChangeAspect="1"/>
            </p:cNvGraphicFramePr>
            <p:nvPr>
              <p:extLst>
                <p:ext uri="{D42A27DB-BD31-4B8C-83A1-F6EECF244321}">
                  <p14:modId xmlns:p14="http://schemas.microsoft.com/office/powerpoint/2010/main" val="4160606369"/>
                </p:ext>
              </p:extLst>
            </p:nvPr>
          </p:nvGraphicFramePr>
          <p:xfrm>
            <a:off x="2354730" y="3266812"/>
            <a:ext cx="165100" cy="212725"/>
          </p:xfrm>
          <a:graphic>
            <a:graphicData uri="http://schemas.openxmlformats.org/presentationml/2006/ole">
              <mc:AlternateContent xmlns:mc="http://schemas.openxmlformats.org/markup-compatibility/2006">
                <mc:Choice xmlns:v="urn:schemas-microsoft-com:vml" Requires="v">
                  <p:oleObj spid="_x0000_s1004884" name="Equation" r:id="rId7" imgW="127000" imgH="165100" progId="Equation.DSMT4">
                    <p:embed/>
                  </p:oleObj>
                </mc:Choice>
                <mc:Fallback>
                  <p:oleObj name="Equation" r:id="rId7" imgW="127000" imgH="165100" progId="Equation.DSMT4">
                    <p:embed/>
                    <p:pic>
                      <p:nvPicPr>
                        <p:cNvPr id="0" name=""/>
                        <p:cNvPicPr>
                          <a:picLocks noChangeAspect="1" noChangeArrowheads="1"/>
                        </p:cNvPicPr>
                        <p:nvPr/>
                      </p:nvPicPr>
                      <p:blipFill>
                        <a:blip r:embed="rId8"/>
                        <a:srcRect/>
                        <a:stretch>
                          <a:fillRect/>
                        </a:stretch>
                      </p:blipFill>
                      <p:spPr bwMode="auto">
                        <a:xfrm>
                          <a:off x="2354730" y="3266812"/>
                          <a:ext cx="165100" cy="212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55" name="Straight Arrow Connector 54"/>
            <p:cNvCxnSpPr/>
            <p:nvPr/>
          </p:nvCxnSpPr>
          <p:spPr>
            <a:xfrm flipH="1" flipV="1">
              <a:off x="3597251" y="3111318"/>
              <a:ext cx="825500"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6" name="Object 4"/>
            <p:cNvGraphicFramePr>
              <a:graphicFrameLocks noChangeAspect="1"/>
            </p:cNvGraphicFramePr>
            <p:nvPr>
              <p:extLst>
                <p:ext uri="{D42A27DB-BD31-4B8C-83A1-F6EECF244321}">
                  <p14:modId xmlns:p14="http://schemas.microsoft.com/office/powerpoint/2010/main" val="3908408761"/>
                </p:ext>
              </p:extLst>
            </p:nvPr>
          </p:nvGraphicFramePr>
          <p:xfrm>
            <a:off x="3942798" y="2901154"/>
            <a:ext cx="207963" cy="231775"/>
          </p:xfrm>
          <a:graphic>
            <a:graphicData uri="http://schemas.openxmlformats.org/presentationml/2006/ole">
              <mc:AlternateContent xmlns:mc="http://schemas.openxmlformats.org/markup-compatibility/2006">
                <mc:Choice xmlns:v="urn:schemas-microsoft-com:vml" Requires="v">
                  <p:oleObj spid="_x0000_s1004885" name="Equation" r:id="rId9" imgW="114300" imgH="127000" progId="Equation.DSMT4">
                    <p:embed/>
                  </p:oleObj>
                </mc:Choice>
                <mc:Fallback>
                  <p:oleObj name="Equation" r:id="rId9" imgW="114300" imgH="127000" progId="Equation.DSMT4">
                    <p:embed/>
                    <p:pic>
                      <p:nvPicPr>
                        <p:cNvPr id="0" name=""/>
                        <p:cNvPicPr>
                          <a:picLocks noChangeAspect="1" noChangeArrowheads="1"/>
                        </p:cNvPicPr>
                        <p:nvPr/>
                      </p:nvPicPr>
                      <p:blipFill>
                        <a:blip r:embed="rId10"/>
                        <a:srcRect/>
                        <a:stretch>
                          <a:fillRect/>
                        </a:stretch>
                      </p:blipFill>
                      <p:spPr bwMode="auto">
                        <a:xfrm>
                          <a:off x="3942798" y="2901154"/>
                          <a:ext cx="207963"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8" name="Rectangle 36"/>
            <p:cNvSpPr>
              <a:spLocks noChangeArrowheads="1"/>
            </p:cNvSpPr>
            <p:nvPr/>
          </p:nvSpPr>
          <p:spPr bwMode="auto">
            <a:xfrm>
              <a:off x="3700858" y="3266812"/>
              <a:ext cx="449903" cy="710220"/>
            </a:xfrm>
            <a:prstGeom prst="rect">
              <a:avLst/>
            </a:prstGeom>
            <a:solidFill>
              <a:srgbClr val="FF0000"/>
            </a:solidFill>
            <a:ln w="25400">
              <a:solidFill>
                <a:schemeClr val="tx1"/>
              </a:solidFill>
              <a:miter lim="800000"/>
              <a:headEnd/>
              <a:tailEnd/>
            </a:ln>
          </p:spPr>
          <p:txBody>
            <a:bodyPr/>
            <a:lstStyle/>
            <a:p>
              <a:endParaRPr lang="en-US" dirty="0"/>
            </a:p>
          </p:txBody>
        </p:sp>
      </p:grpSp>
      <p:sp>
        <p:nvSpPr>
          <p:cNvPr id="59" name="TextBox 58"/>
          <p:cNvSpPr txBox="1"/>
          <p:nvPr/>
        </p:nvSpPr>
        <p:spPr>
          <a:xfrm>
            <a:off x="541656" y="2677005"/>
            <a:ext cx="5211444" cy="1323439"/>
          </a:xfrm>
          <a:prstGeom prst="rect">
            <a:avLst/>
          </a:prstGeom>
          <a:noFill/>
        </p:spPr>
        <p:txBody>
          <a:bodyPr wrap="square" rtlCol="0">
            <a:spAutoFit/>
          </a:bodyPr>
          <a:lstStyle/>
          <a:p>
            <a:r>
              <a:rPr lang="en-US" sz="2000" dirty="0">
                <a:solidFill>
                  <a:srgbClr val="0000FF"/>
                </a:solidFill>
                <a:latin typeface="Times New Roman"/>
                <a:cs typeface="Times New Roman"/>
              </a:rPr>
              <a:t>Example 1:</a:t>
            </a:r>
            <a:r>
              <a:rPr lang="en-US" sz="2000" dirty="0">
                <a:latin typeface="Times New Roman"/>
                <a:cs typeface="Times New Roman"/>
              </a:rPr>
              <a:t> A block jammed against an ideal spring is struck by another block moving in with velocity v.  </a:t>
            </a:r>
            <a:r>
              <a:rPr lang="en-US" sz="2000" dirty="0">
                <a:solidFill>
                  <a:srgbClr val="0000FF"/>
                </a:solidFill>
                <a:latin typeface="Times New Roman"/>
                <a:cs typeface="Times New Roman"/>
              </a:rPr>
              <a:t>Energy is NOT conserved </a:t>
            </a:r>
            <a:r>
              <a:rPr lang="en-US" sz="2000" dirty="0">
                <a:latin typeface="Times New Roman"/>
                <a:cs typeface="Times New Roman"/>
              </a:rPr>
              <a:t>in the collision due to deformation between the blocks.</a:t>
            </a:r>
            <a:endParaRPr lang="en-US" sz="2400" dirty="0">
              <a:latin typeface="Apple Chancery"/>
              <a:cs typeface="Apple Chancery"/>
            </a:endParaRPr>
          </a:p>
        </p:txBody>
      </p:sp>
      <p:sp>
        <p:nvSpPr>
          <p:cNvPr id="60" name="TextBox 59"/>
          <p:cNvSpPr txBox="1"/>
          <p:nvPr/>
        </p:nvSpPr>
        <p:spPr>
          <a:xfrm>
            <a:off x="541656" y="4152788"/>
            <a:ext cx="5389244" cy="1015663"/>
          </a:xfrm>
          <a:prstGeom prst="rect">
            <a:avLst/>
          </a:prstGeom>
          <a:noFill/>
        </p:spPr>
        <p:txBody>
          <a:bodyPr wrap="square" rtlCol="0">
            <a:spAutoFit/>
          </a:bodyPr>
          <a:lstStyle/>
          <a:p>
            <a:r>
              <a:rPr lang="en-US" sz="2000" dirty="0">
                <a:solidFill>
                  <a:srgbClr val="0000FF"/>
                </a:solidFill>
                <a:latin typeface="Times New Roman"/>
                <a:cs typeface="Times New Roman"/>
              </a:rPr>
              <a:t>Example 2:</a:t>
            </a:r>
            <a:r>
              <a:rPr lang="en-US" sz="2000" dirty="0">
                <a:latin typeface="Times New Roman"/>
                <a:cs typeface="Times New Roman"/>
              </a:rPr>
              <a:t> A block collides with an ideal, massless spring, pushing it in to the left.  </a:t>
            </a:r>
            <a:r>
              <a:rPr lang="en-US" sz="2000" dirty="0">
                <a:solidFill>
                  <a:srgbClr val="0000FF"/>
                </a:solidFill>
                <a:latin typeface="Times New Roman"/>
                <a:cs typeface="Times New Roman"/>
              </a:rPr>
              <a:t>Energy IS conserved</a:t>
            </a:r>
            <a:r>
              <a:rPr lang="en-US" sz="2000" dirty="0">
                <a:latin typeface="Times New Roman"/>
                <a:cs typeface="Times New Roman"/>
              </a:rPr>
              <a:t> in this case.  Why?  Because </a:t>
            </a:r>
            <a:r>
              <a:rPr lang="en-US" sz="2000" dirty="0">
                <a:solidFill>
                  <a:srgbClr val="0000FF"/>
                </a:solidFill>
                <a:latin typeface="Times New Roman"/>
                <a:cs typeface="Times New Roman"/>
              </a:rPr>
              <a:t>due to</a:t>
            </a:r>
            <a:endParaRPr lang="en-US" sz="2400" dirty="0">
              <a:solidFill>
                <a:srgbClr val="0000FF"/>
              </a:solidFill>
              <a:latin typeface="Apple Chancery"/>
              <a:cs typeface="Apple Chancery"/>
            </a:endParaRPr>
          </a:p>
        </p:txBody>
      </p:sp>
      <p:grpSp>
        <p:nvGrpSpPr>
          <p:cNvPr id="61" name="Group 60"/>
          <p:cNvGrpSpPr/>
          <p:nvPr/>
        </p:nvGrpSpPr>
        <p:grpSpPr>
          <a:xfrm>
            <a:off x="6159318" y="4152787"/>
            <a:ext cx="2820006" cy="802892"/>
            <a:chOff x="880852" y="2901154"/>
            <a:chExt cx="4267200" cy="1214927"/>
          </a:xfrm>
        </p:grpSpPr>
        <p:sp>
          <p:nvSpPr>
            <p:cNvPr id="62" name="Rectangle 61"/>
            <p:cNvSpPr/>
            <p:nvPr/>
          </p:nvSpPr>
          <p:spPr>
            <a:xfrm>
              <a:off x="880852" y="3989081"/>
              <a:ext cx="4267200"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AutoShape 27"/>
            <p:cNvSpPr>
              <a:spLocks noChangeArrowheads="1"/>
            </p:cNvSpPr>
            <p:nvPr/>
          </p:nvSpPr>
          <p:spPr bwMode="auto">
            <a:xfrm rot="16209368">
              <a:off x="1137153" y="3273072"/>
              <a:ext cx="703188" cy="702974"/>
            </a:xfrm>
            <a:prstGeom prst="rtTriangle">
              <a:avLst/>
            </a:prstGeom>
            <a:solidFill>
              <a:srgbClr val="0000FF"/>
            </a:solidFill>
            <a:ln w="25400">
              <a:solidFill>
                <a:schemeClr val="tx1"/>
              </a:solidFill>
              <a:miter lim="800000"/>
              <a:headEnd/>
              <a:tailEnd/>
            </a:ln>
          </p:spPr>
          <p:txBody>
            <a:bodyPr/>
            <a:lstStyle/>
            <a:p>
              <a:endParaRPr lang="en-US" dirty="0"/>
            </a:p>
          </p:txBody>
        </p:sp>
        <p:grpSp>
          <p:nvGrpSpPr>
            <p:cNvPr id="64" name="Group 63"/>
            <p:cNvGrpSpPr/>
            <p:nvPr/>
          </p:nvGrpSpPr>
          <p:grpSpPr>
            <a:xfrm>
              <a:off x="1833204" y="3512927"/>
              <a:ext cx="1333648" cy="274244"/>
              <a:chOff x="5956152" y="1364399"/>
              <a:chExt cx="1940206" cy="274244"/>
            </a:xfrm>
          </p:grpSpPr>
          <p:sp>
            <p:nvSpPr>
              <p:cNvPr id="74" name="Line 28"/>
              <p:cNvSpPr>
                <a:spLocks noChangeShapeType="1"/>
              </p:cNvSpPr>
              <p:nvPr/>
            </p:nvSpPr>
            <p:spPr bwMode="auto">
              <a:xfrm>
                <a:off x="5956152"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75" name="Line 29"/>
              <p:cNvSpPr>
                <a:spLocks noChangeShapeType="1"/>
              </p:cNvSpPr>
              <p:nvPr/>
            </p:nvSpPr>
            <p:spPr bwMode="auto">
              <a:xfrm>
                <a:off x="6265460"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76" name="Line 30"/>
              <p:cNvSpPr>
                <a:spLocks noChangeShapeType="1"/>
              </p:cNvSpPr>
              <p:nvPr/>
            </p:nvSpPr>
            <p:spPr bwMode="auto">
              <a:xfrm rot="10800000" flipH="1">
                <a:off x="641308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77" name="Line 31"/>
              <p:cNvSpPr>
                <a:spLocks noChangeShapeType="1"/>
              </p:cNvSpPr>
              <p:nvPr/>
            </p:nvSpPr>
            <p:spPr bwMode="auto">
              <a:xfrm rot="10800000">
                <a:off x="6668791"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78" name="Line 32"/>
              <p:cNvSpPr>
                <a:spLocks noChangeShapeType="1"/>
              </p:cNvSpPr>
              <p:nvPr/>
            </p:nvSpPr>
            <p:spPr bwMode="auto">
              <a:xfrm rot="10800000" flipH="1">
                <a:off x="692625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79" name="Line 33"/>
              <p:cNvSpPr>
                <a:spLocks noChangeShapeType="1"/>
              </p:cNvSpPr>
              <p:nvPr/>
            </p:nvSpPr>
            <p:spPr bwMode="auto">
              <a:xfrm rot="10800000">
                <a:off x="7181962"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80" name="Line 34"/>
              <p:cNvSpPr>
                <a:spLocks noChangeShapeType="1"/>
              </p:cNvSpPr>
              <p:nvPr/>
            </p:nvSpPr>
            <p:spPr bwMode="auto">
              <a:xfrm>
                <a:off x="7594080"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81" name="Line 35"/>
              <p:cNvSpPr>
                <a:spLocks noChangeShapeType="1"/>
              </p:cNvSpPr>
              <p:nvPr/>
            </p:nvSpPr>
            <p:spPr bwMode="auto">
              <a:xfrm rot="10800000" flipH="1">
                <a:off x="7446455"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grpSp>
        <p:graphicFrame>
          <p:nvGraphicFramePr>
            <p:cNvPr id="70" name="Object 3"/>
            <p:cNvGraphicFramePr>
              <a:graphicFrameLocks noChangeAspect="1"/>
            </p:cNvGraphicFramePr>
            <p:nvPr>
              <p:extLst>
                <p:ext uri="{D42A27DB-BD31-4B8C-83A1-F6EECF244321}">
                  <p14:modId xmlns:p14="http://schemas.microsoft.com/office/powerpoint/2010/main" val="4160606369"/>
                </p:ext>
              </p:extLst>
            </p:nvPr>
          </p:nvGraphicFramePr>
          <p:xfrm>
            <a:off x="2354730" y="3266812"/>
            <a:ext cx="165100" cy="212725"/>
          </p:xfrm>
          <a:graphic>
            <a:graphicData uri="http://schemas.openxmlformats.org/presentationml/2006/ole">
              <mc:AlternateContent xmlns:mc="http://schemas.openxmlformats.org/markup-compatibility/2006">
                <mc:Choice xmlns:v="urn:schemas-microsoft-com:vml" Requires="v">
                  <p:oleObj spid="_x0000_s1004886" name="Equation" r:id="rId11" imgW="127000" imgH="165100" progId="Equation.DSMT4">
                    <p:embed/>
                  </p:oleObj>
                </mc:Choice>
                <mc:Fallback>
                  <p:oleObj name="Equation" r:id="rId11" imgW="127000" imgH="165100" progId="Equation.DSMT4">
                    <p:embed/>
                    <p:pic>
                      <p:nvPicPr>
                        <p:cNvPr id="0" name=""/>
                        <p:cNvPicPr>
                          <a:picLocks noChangeAspect="1" noChangeArrowheads="1"/>
                        </p:cNvPicPr>
                        <p:nvPr/>
                      </p:nvPicPr>
                      <p:blipFill>
                        <a:blip r:embed="rId8"/>
                        <a:srcRect/>
                        <a:stretch>
                          <a:fillRect/>
                        </a:stretch>
                      </p:blipFill>
                      <p:spPr bwMode="auto">
                        <a:xfrm>
                          <a:off x="2354730" y="3266812"/>
                          <a:ext cx="165100" cy="212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71" name="Straight Arrow Connector 70"/>
            <p:cNvCxnSpPr/>
            <p:nvPr/>
          </p:nvCxnSpPr>
          <p:spPr>
            <a:xfrm flipH="1" flipV="1">
              <a:off x="3597251" y="3111318"/>
              <a:ext cx="825500"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2" name="Object 4"/>
            <p:cNvGraphicFramePr>
              <a:graphicFrameLocks noChangeAspect="1"/>
            </p:cNvGraphicFramePr>
            <p:nvPr>
              <p:extLst>
                <p:ext uri="{D42A27DB-BD31-4B8C-83A1-F6EECF244321}">
                  <p14:modId xmlns:p14="http://schemas.microsoft.com/office/powerpoint/2010/main" val="3908408761"/>
                </p:ext>
              </p:extLst>
            </p:nvPr>
          </p:nvGraphicFramePr>
          <p:xfrm>
            <a:off x="3942798" y="2901154"/>
            <a:ext cx="207963" cy="231775"/>
          </p:xfrm>
          <a:graphic>
            <a:graphicData uri="http://schemas.openxmlformats.org/presentationml/2006/ole">
              <mc:AlternateContent xmlns:mc="http://schemas.openxmlformats.org/markup-compatibility/2006">
                <mc:Choice xmlns:v="urn:schemas-microsoft-com:vml" Requires="v">
                  <p:oleObj spid="_x0000_s1004887" name="Equation" r:id="rId12" imgW="114300" imgH="127000" progId="Equation.DSMT4">
                    <p:embed/>
                  </p:oleObj>
                </mc:Choice>
                <mc:Fallback>
                  <p:oleObj name="Equation" r:id="rId12" imgW="114300" imgH="127000" progId="Equation.DSMT4">
                    <p:embed/>
                    <p:pic>
                      <p:nvPicPr>
                        <p:cNvPr id="0" name=""/>
                        <p:cNvPicPr>
                          <a:picLocks noChangeAspect="1" noChangeArrowheads="1"/>
                        </p:cNvPicPr>
                        <p:nvPr/>
                      </p:nvPicPr>
                      <p:blipFill>
                        <a:blip r:embed="rId10"/>
                        <a:srcRect/>
                        <a:stretch>
                          <a:fillRect/>
                        </a:stretch>
                      </p:blipFill>
                      <p:spPr bwMode="auto">
                        <a:xfrm>
                          <a:off x="3942798" y="2901154"/>
                          <a:ext cx="207963"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3" name="Rectangle 36"/>
            <p:cNvSpPr>
              <a:spLocks noChangeArrowheads="1"/>
            </p:cNvSpPr>
            <p:nvPr/>
          </p:nvSpPr>
          <p:spPr bwMode="auto">
            <a:xfrm>
              <a:off x="3700858" y="3266812"/>
              <a:ext cx="449903" cy="710220"/>
            </a:xfrm>
            <a:prstGeom prst="rect">
              <a:avLst/>
            </a:prstGeom>
            <a:solidFill>
              <a:srgbClr val="FF0000"/>
            </a:solidFill>
            <a:ln w="25400">
              <a:solidFill>
                <a:schemeClr val="tx1"/>
              </a:solidFill>
              <a:miter lim="800000"/>
              <a:headEnd/>
              <a:tailEnd/>
            </a:ln>
          </p:spPr>
          <p:txBody>
            <a:bodyPr/>
            <a:lstStyle/>
            <a:p>
              <a:endParaRPr lang="en-US" dirty="0"/>
            </a:p>
          </p:txBody>
        </p:sp>
      </p:grpSp>
      <p:cxnSp>
        <p:nvCxnSpPr>
          <p:cNvPr id="4" name="Straight Connector 3"/>
          <p:cNvCxnSpPr/>
          <p:nvPr/>
        </p:nvCxnSpPr>
        <p:spPr>
          <a:xfrm>
            <a:off x="7670036" y="4545681"/>
            <a:ext cx="0" cy="17150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541656" y="5063306"/>
            <a:ext cx="8348344" cy="1015663"/>
          </a:xfrm>
          <a:prstGeom prst="rect">
            <a:avLst/>
          </a:prstGeom>
          <a:noFill/>
        </p:spPr>
        <p:txBody>
          <a:bodyPr wrap="square" rtlCol="0">
            <a:spAutoFit/>
          </a:bodyPr>
          <a:lstStyle/>
          <a:p>
            <a:r>
              <a:rPr lang="en-US" sz="2000" dirty="0">
                <a:latin typeface="Times New Roman"/>
                <a:cs typeface="Times New Roman"/>
              </a:rPr>
              <a:t>the </a:t>
            </a:r>
            <a:r>
              <a:rPr lang="en-US" sz="2000" dirty="0" err="1">
                <a:solidFill>
                  <a:srgbClr val="FF0000"/>
                </a:solidFill>
                <a:latin typeface="Times New Roman"/>
                <a:cs typeface="Times New Roman"/>
              </a:rPr>
              <a:t>masslessness</a:t>
            </a:r>
            <a:r>
              <a:rPr lang="en-US" sz="2000" dirty="0">
                <a:solidFill>
                  <a:srgbClr val="FF0000"/>
                </a:solidFill>
                <a:latin typeface="Times New Roman"/>
                <a:cs typeface="Times New Roman"/>
              </a:rPr>
              <a:t> of the spring</a:t>
            </a:r>
            <a:r>
              <a:rPr lang="en-US" sz="2000" dirty="0">
                <a:latin typeface="Times New Roman"/>
                <a:cs typeface="Times New Roman"/>
              </a:rPr>
              <a:t>, </a:t>
            </a:r>
            <a:r>
              <a:rPr lang="en-US" sz="2000" dirty="0">
                <a:solidFill>
                  <a:srgbClr val="0000FF"/>
                </a:solidFill>
                <a:latin typeface="Times New Roman"/>
                <a:cs typeface="Times New Roman"/>
              </a:rPr>
              <a:t>no deformation of material occurs </a:t>
            </a:r>
            <a:r>
              <a:rPr lang="en-US" sz="2000" dirty="0">
                <a:latin typeface="Times New Roman"/>
                <a:cs typeface="Times New Roman"/>
              </a:rPr>
              <a:t>so no energy is lost.  (This is not terribly appealing because it ignores energy loss to sound and heat, but that’s the assumption made.)</a:t>
            </a:r>
            <a:endParaRPr lang="en-US" sz="2400" dirty="0">
              <a:latin typeface="Apple Chancery"/>
              <a:cs typeface="Apple Chancery"/>
            </a:endParaRPr>
          </a:p>
        </p:txBody>
      </p:sp>
    </p:spTree>
    <p:extLst>
      <p:ext uri="{BB962C8B-B14F-4D97-AF65-F5344CB8AC3E}">
        <p14:creationId xmlns:p14="http://schemas.microsoft.com/office/powerpoint/2010/main" val="338444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dissolve">
                                      <p:cBhvr>
                                        <p:cTn id="19" dur="500"/>
                                        <p:tgtEl>
                                          <p:spTgt spid="59"/>
                                        </p:tgtEl>
                                      </p:cBhvr>
                                    </p:animEffect>
                                  </p:childTnLst>
                                </p:cTn>
                              </p:par>
                              <p:par>
                                <p:cTn id="20" presetID="9"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par>
                                <p:cTn id="28" presetID="9" presetClass="entr" presetSubtype="0"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dissolve">
                                      <p:cBhvr>
                                        <p:cTn id="30" dur="500"/>
                                        <p:tgtEl>
                                          <p:spTgt spid="6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dissolve">
                                      <p:cBhvr>
                                        <p:cTn id="33" dur="500"/>
                                        <p:tgtEl>
                                          <p:spTgt spid="8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dissolve">
                                      <p:cBhvr>
                                        <p:cTn id="3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9" grpId="0"/>
      <p:bldP spid="10" grpId="0"/>
      <p:bldP spid="59" grpId="0"/>
      <p:bldP spid="60" grpId="0"/>
      <p:bldP spid="8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16.)</a:t>
            </a:r>
          </a:p>
        </p:txBody>
      </p:sp>
      <p:sp>
        <p:nvSpPr>
          <p:cNvPr id="11" name="TextBox 10"/>
          <p:cNvSpPr txBox="1"/>
          <p:nvPr/>
        </p:nvSpPr>
        <p:spPr>
          <a:xfrm>
            <a:off x="274956" y="262116"/>
            <a:ext cx="4919344" cy="1446550"/>
          </a:xfrm>
          <a:prstGeom prst="rect">
            <a:avLst/>
          </a:prstGeom>
          <a:noFill/>
        </p:spPr>
        <p:txBody>
          <a:bodyPr wrap="square" rtlCol="0">
            <a:spAutoFit/>
          </a:bodyPr>
          <a:lstStyle/>
          <a:p>
            <a:r>
              <a:rPr lang="en-US" sz="2800" dirty="0">
                <a:solidFill>
                  <a:srgbClr val="FF0000"/>
                </a:solidFill>
                <a:latin typeface="Apple Chancery"/>
                <a:cs typeface="Apple Chancery"/>
              </a:rPr>
              <a:t>Example 1: </a:t>
            </a:r>
            <a:r>
              <a:rPr lang="en-US" sz="2000" dirty="0">
                <a:solidFill>
                  <a:srgbClr val="0000FF"/>
                </a:solidFill>
                <a:latin typeface="Times New Roman"/>
                <a:cs typeface="Times New Roman"/>
              </a:rPr>
              <a:t>Consider</a:t>
            </a:r>
            <a:r>
              <a:rPr lang="en-US" sz="2000" dirty="0">
                <a:solidFill>
                  <a:srgbClr val="000000"/>
                </a:solidFill>
                <a:latin typeface="Times New Roman"/>
                <a:cs typeface="Times New Roman"/>
              </a:rPr>
              <a:t> a </a:t>
            </a:r>
            <a:r>
              <a:rPr lang="en-US" sz="2000" dirty="0">
                <a:solidFill>
                  <a:srgbClr val="FF0000"/>
                </a:solidFill>
                <a:latin typeface="Times New Roman"/>
                <a:cs typeface="Times New Roman"/>
              </a:rPr>
              <a:t>75-kg </a:t>
            </a:r>
            <a:r>
              <a:rPr lang="en-US" sz="2000" dirty="0">
                <a:solidFill>
                  <a:srgbClr val="000000"/>
                </a:solidFill>
                <a:latin typeface="Times New Roman"/>
                <a:cs typeface="Times New Roman"/>
              </a:rPr>
              <a:t>kid sitting on a stationary, </a:t>
            </a:r>
            <a:r>
              <a:rPr lang="en-US" sz="2000" dirty="0">
                <a:solidFill>
                  <a:srgbClr val="FF0000"/>
                </a:solidFill>
                <a:latin typeface="Times New Roman"/>
                <a:cs typeface="Times New Roman"/>
              </a:rPr>
              <a:t>5.0-kg</a:t>
            </a:r>
            <a:r>
              <a:rPr lang="en-US" sz="2000" dirty="0">
                <a:solidFill>
                  <a:srgbClr val="000000"/>
                </a:solidFill>
                <a:latin typeface="Times New Roman"/>
                <a:cs typeface="Times New Roman"/>
              </a:rPr>
              <a:t> cart with frictionless wheels.  He catches a </a:t>
            </a:r>
            <a:r>
              <a:rPr lang="en-US" sz="2000" dirty="0">
                <a:solidFill>
                  <a:srgbClr val="FF0000"/>
                </a:solidFill>
                <a:latin typeface="Times New Roman"/>
                <a:cs typeface="Times New Roman"/>
              </a:rPr>
              <a:t>7.0-kg </a:t>
            </a:r>
            <a:r>
              <a:rPr lang="en-US" sz="2000" dirty="0">
                <a:solidFill>
                  <a:srgbClr val="000000"/>
                </a:solidFill>
                <a:latin typeface="Times New Roman"/>
                <a:cs typeface="Times New Roman"/>
              </a:rPr>
              <a:t>bowling ball moving in the horizontal at </a:t>
            </a:r>
            <a:r>
              <a:rPr lang="en-US" sz="2000" dirty="0">
                <a:solidFill>
                  <a:srgbClr val="FF0000"/>
                </a:solidFill>
                <a:latin typeface="Times New Roman"/>
                <a:cs typeface="Times New Roman"/>
              </a:rPr>
              <a:t>5.0 m/s</a:t>
            </a:r>
            <a:r>
              <a:rPr lang="en-US" sz="2000" dirty="0">
                <a:solidFill>
                  <a:srgbClr val="000000"/>
                </a:solidFill>
                <a:latin typeface="Times New Roman"/>
                <a:cs typeface="Times New Roman"/>
              </a:rPr>
              <a:t>.</a:t>
            </a:r>
            <a:endParaRPr lang="en-US" sz="2400" dirty="0">
              <a:latin typeface="Apple Chancery"/>
              <a:cs typeface="Apple Chancery"/>
            </a:endParaRPr>
          </a:p>
        </p:txBody>
      </p:sp>
      <p:sp>
        <p:nvSpPr>
          <p:cNvPr id="51" name="TextBox 50"/>
          <p:cNvSpPr txBox="1"/>
          <p:nvPr/>
        </p:nvSpPr>
        <p:spPr>
          <a:xfrm>
            <a:off x="988376" y="2762310"/>
            <a:ext cx="8041324" cy="1631216"/>
          </a:xfrm>
          <a:prstGeom prst="rect">
            <a:avLst/>
          </a:prstGeom>
          <a:noFill/>
        </p:spPr>
        <p:txBody>
          <a:bodyPr wrap="square" rtlCol="0">
            <a:spAutoFit/>
          </a:bodyPr>
          <a:lstStyle/>
          <a:p>
            <a:r>
              <a:rPr lang="en-US" sz="2000" dirty="0">
                <a:solidFill>
                  <a:srgbClr val="FF0000"/>
                </a:solidFill>
                <a:latin typeface="Apple Chancery"/>
                <a:cs typeface="Apple Chancery"/>
              </a:rPr>
              <a:t>Just as in </a:t>
            </a:r>
            <a:r>
              <a:rPr lang="en-US" sz="2000" i="1" dirty="0">
                <a:solidFill>
                  <a:srgbClr val="0000FF"/>
                </a:solidFill>
                <a:latin typeface="Times New Roman"/>
                <a:cs typeface="Times New Roman"/>
              </a:rPr>
              <a:t>conservation of energy </a:t>
            </a:r>
            <a:r>
              <a:rPr lang="en-US" sz="2000" dirty="0">
                <a:solidFill>
                  <a:srgbClr val="000000"/>
                </a:solidFill>
                <a:latin typeface="Times New Roman"/>
                <a:cs typeface="Times New Roman"/>
              </a:rPr>
              <a:t>problems, start out with the generic </a:t>
            </a:r>
            <a:r>
              <a:rPr lang="en-US" sz="2000" i="1" dirty="0">
                <a:solidFill>
                  <a:srgbClr val="0000FF"/>
                </a:solidFill>
                <a:latin typeface="Times New Roman"/>
                <a:cs typeface="Times New Roman"/>
              </a:rPr>
              <a:t>conservation of momentum</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expression and filling in the bailiwicks </a:t>
            </a:r>
            <a:r>
              <a:rPr lang="en-US" sz="2000" dirty="0" err="1">
                <a:solidFill>
                  <a:srgbClr val="000000"/>
                </a:solidFill>
                <a:latin typeface="Times New Roman"/>
                <a:cs typeface="Times New Roman"/>
              </a:rPr>
              <a:t>appropri-ately</a:t>
            </a:r>
            <a:r>
              <a:rPr lang="en-US" sz="2000" dirty="0">
                <a:solidFill>
                  <a:srgbClr val="000000"/>
                </a:solidFill>
                <a:latin typeface="Times New Roman"/>
                <a:cs typeface="Times New Roman"/>
              </a:rPr>
              <a:t>, noting that the </a:t>
            </a:r>
            <a:r>
              <a:rPr lang="en-US" sz="2000" dirty="0">
                <a:solidFill>
                  <a:srgbClr val="008000"/>
                </a:solidFill>
                <a:latin typeface="Times New Roman"/>
                <a:cs typeface="Times New Roman"/>
              </a:rPr>
              <a:t>kid and cart start out at rest</a:t>
            </a:r>
            <a:r>
              <a:rPr lang="en-US" sz="2000" dirty="0">
                <a:solidFill>
                  <a:srgbClr val="000000"/>
                </a:solidFill>
                <a:latin typeface="Times New Roman"/>
                <a:cs typeface="Times New Roman"/>
              </a:rPr>
              <a:t>, the </a:t>
            </a:r>
            <a:r>
              <a:rPr lang="en-US" sz="2000" dirty="0">
                <a:solidFill>
                  <a:srgbClr val="0000FF"/>
                </a:solidFill>
                <a:latin typeface="Times New Roman"/>
                <a:cs typeface="Times New Roman"/>
              </a:rPr>
              <a:t>velocities are all the same after the collision </a:t>
            </a:r>
            <a:r>
              <a:rPr lang="en-US" sz="2000" dirty="0">
                <a:solidFill>
                  <a:srgbClr val="000000"/>
                </a:solidFill>
                <a:latin typeface="Times New Roman"/>
                <a:cs typeface="Times New Roman"/>
              </a:rPr>
              <a:t>and </a:t>
            </a:r>
            <a:r>
              <a:rPr lang="en-US" sz="2000" dirty="0">
                <a:solidFill>
                  <a:srgbClr val="0000FF"/>
                </a:solidFill>
                <a:latin typeface="Times New Roman"/>
                <a:cs typeface="Times New Roman"/>
              </a:rPr>
              <a:t>all the forces acting in the system are </a:t>
            </a:r>
            <a:r>
              <a:rPr lang="en-US" sz="2000" i="1" dirty="0">
                <a:solidFill>
                  <a:srgbClr val="0000FF"/>
                </a:solidFill>
                <a:latin typeface="Times New Roman"/>
                <a:cs typeface="Times New Roman"/>
              </a:rPr>
              <a:t>internal </a:t>
            </a:r>
            <a:r>
              <a:rPr lang="en-US" sz="2000" dirty="0">
                <a:solidFill>
                  <a:srgbClr val="000000"/>
                </a:solidFill>
                <a:latin typeface="Times New Roman"/>
                <a:cs typeface="Times New Roman"/>
              </a:rPr>
              <a:t>(i.e., action/action N.T.L. pairs).  With no external impulses, we can write:  </a:t>
            </a:r>
            <a:endParaRPr lang="en-US" sz="2400" dirty="0">
              <a:latin typeface="Apple Chancery"/>
              <a:cs typeface="Apple Chancery"/>
            </a:endParaRPr>
          </a:p>
        </p:txBody>
      </p:sp>
      <p:graphicFrame>
        <p:nvGraphicFramePr>
          <p:cNvPr id="55" name="Object 4"/>
          <p:cNvGraphicFramePr>
            <a:graphicFrameLocks noChangeAspect="1"/>
          </p:cNvGraphicFramePr>
          <p:nvPr>
            <p:extLst>
              <p:ext uri="{D42A27DB-BD31-4B8C-83A1-F6EECF244321}">
                <p14:modId xmlns:p14="http://schemas.microsoft.com/office/powerpoint/2010/main" val="1974839611"/>
              </p:ext>
            </p:extLst>
          </p:nvPr>
        </p:nvGraphicFramePr>
        <p:xfrm>
          <a:off x="730250" y="4641850"/>
          <a:ext cx="8002588" cy="1670050"/>
        </p:xfrm>
        <a:graphic>
          <a:graphicData uri="http://schemas.openxmlformats.org/presentationml/2006/ole">
            <mc:AlternateContent xmlns:mc="http://schemas.openxmlformats.org/markup-compatibility/2006">
              <mc:Choice xmlns:v="urn:schemas-microsoft-com:vml" Requires="v">
                <p:oleObj spid="_x0000_s585564" name="Equation" r:id="rId3" imgW="4737100" imgH="990600" progId="Equation.DSMT4">
                  <p:embed/>
                </p:oleObj>
              </mc:Choice>
              <mc:Fallback>
                <p:oleObj name="Equation" r:id="rId3" imgW="4737100" imgH="990600" progId="Equation.DSMT4">
                  <p:embed/>
                  <p:pic>
                    <p:nvPicPr>
                      <p:cNvPr id="0" name=""/>
                      <p:cNvPicPr>
                        <a:picLocks noChangeAspect="1" noChangeArrowheads="1"/>
                      </p:cNvPicPr>
                      <p:nvPr/>
                    </p:nvPicPr>
                    <p:blipFill>
                      <a:blip r:embed="rId4"/>
                      <a:srcRect/>
                      <a:stretch>
                        <a:fillRect/>
                      </a:stretch>
                    </p:blipFill>
                    <p:spPr bwMode="auto">
                      <a:xfrm>
                        <a:off x="730250" y="4641850"/>
                        <a:ext cx="8002588" cy="1670050"/>
                      </a:xfrm>
                      <a:prstGeom prst="rect">
                        <a:avLst/>
                      </a:prstGeom>
                      <a:noFill/>
                      <a:ln w="9525" cmpd="sng">
                        <a:noFill/>
                      </a:ln>
                      <a:effectLst/>
                    </p:spPr>
                  </p:pic>
                </p:oleObj>
              </mc:Fallback>
            </mc:AlternateContent>
          </a:graphicData>
        </a:graphic>
      </p:graphicFrame>
      <p:sp>
        <p:nvSpPr>
          <p:cNvPr id="21" name="Rectangle 20"/>
          <p:cNvSpPr/>
          <p:nvPr/>
        </p:nvSpPr>
        <p:spPr>
          <a:xfrm>
            <a:off x="6311900" y="1540615"/>
            <a:ext cx="2413000"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V="1">
            <a:off x="6119813" y="1044574"/>
            <a:ext cx="825500"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3" name="Object 22"/>
          <p:cNvGraphicFramePr>
            <a:graphicFrameLocks noChangeAspect="1"/>
          </p:cNvGraphicFramePr>
          <p:nvPr>
            <p:extLst>
              <p:ext uri="{D42A27DB-BD31-4B8C-83A1-F6EECF244321}">
                <p14:modId xmlns:p14="http://schemas.microsoft.com/office/powerpoint/2010/main" val="2000879815"/>
              </p:ext>
            </p:extLst>
          </p:nvPr>
        </p:nvGraphicFramePr>
        <p:xfrm>
          <a:off x="5608638" y="627063"/>
          <a:ext cx="1250950" cy="346075"/>
        </p:xfrm>
        <a:graphic>
          <a:graphicData uri="http://schemas.openxmlformats.org/presentationml/2006/ole">
            <mc:AlternateContent xmlns:mc="http://schemas.openxmlformats.org/markup-compatibility/2006">
              <mc:Choice xmlns:v="urn:schemas-microsoft-com:vml" Requires="v">
                <p:oleObj spid="_x0000_s585565" name="Equation" r:id="rId5" imgW="774700" imgH="215900" progId="Equation.DSMT4">
                  <p:embed/>
                </p:oleObj>
              </mc:Choice>
              <mc:Fallback>
                <p:oleObj name="Equation" r:id="rId5" imgW="774700" imgH="215900" progId="Equation.DSMT4">
                  <p:embed/>
                  <p:pic>
                    <p:nvPicPr>
                      <p:cNvPr id="0" name=""/>
                      <p:cNvPicPr/>
                      <p:nvPr/>
                    </p:nvPicPr>
                    <p:blipFill>
                      <a:blip r:embed="rId6"/>
                      <a:stretch>
                        <a:fillRect/>
                      </a:stretch>
                    </p:blipFill>
                    <p:spPr>
                      <a:xfrm>
                        <a:off x="5608638" y="627063"/>
                        <a:ext cx="1250950" cy="346075"/>
                      </a:xfrm>
                      <a:prstGeom prst="rect">
                        <a:avLst/>
                      </a:prstGeom>
                    </p:spPr>
                  </p:pic>
                </p:oleObj>
              </mc:Fallback>
            </mc:AlternateContent>
          </a:graphicData>
        </a:graphic>
      </p:graphicFrame>
      <p:sp>
        <p:nvSpPr>
          <p:cNvPr id="24" name="Oval 23"/>
          <p:cNvSpPr/>
          <p:nvPr/>
        </p:nvSpPr>
        <p:spPr>
          <a:xfrm>
            <a:off x="6991350" y="902440"/>
            <a:ext cx="240560" cy="24056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7340600" y="600075"/>
            <a:ext cx="520700" cy="774712"/>
          </a:xfrm>
          <a:custGeom>
            <a:avLst/>
            <a:gdLst>
              <a:gd name="connsiteX0" fmla="*/ 9525 w 520700"/>
              <a:gd name="connsiteY0" fmla="*/ 615950 h 774712"/>
              <a:gd name="connsiteX1" fmla="*/ 47625 w 520700"/>
              <a:gd name="connsiteY1" fmla="*/ 619125 h 774712"/>
              <a:gd name="connsiteX2" fmla="*/ 79375 w 520700"/>
              <a:gd name="connsiteY2" fmla="*/ 622300 h 774712"/>
              <a:gd name="connsiteX3" fmla="*/ 85725 w 520700"/>
              <a:gd name="connsiteY3" fmla="*/ 635000 h 774712"/>
              <a:gd name="connsiteX4" fmla="*/ 88900 w 520700"/>
              <a:gd name="connsiteY4" fmla="*/ 650875 h 774712"/>
              <a:gd name="connsiteX5" fmla="*/ 92075 w 520700"/>
              <a:gd name="connsiteY5" fmla="*/ 660400 h 774712"/>
              <a:gd name="connsiteX6" fmla="*/ 95250 w 520700"/>
              <a:gd name="connsiteY6" fmla="*/ 692150 h 774712"/>
              <a:gd name="connsiteX7" fmla="*/ 98425 w 520700"/>
              <a:gd name="connsiteY7" fmla="*/ 701675 h 774712"/>
              <a:gd name="connsiteX8" fmla="*/ 107950 w 520700"/>
              <a:gd name="connsiteY8" fmla="*/ 704850 h 774712"/>
              <a:gd name="connsiteX9" fmla="*/ 158750 w 520700"/>
              <a:gd name="connsiteY9" fmla="*/ 708025 h 774712"/>
              <a:gd name="connsiteX10" fmla="*/ 295275 w 520700"/>
              <a:gd name="connsiteY10" fmla="*/ 698500 h 774712"/>
              <a:gd name="connsiteX11" fmla="*/ 327025 w 520700"/>
              <a:gd name="connsiteY11" fmla="*/ 692150 h 774712"/>
              <a:gd name="connsiteX12" fmla="*/ 352425 w 520700"/>
              <a:gd name="connsiteY12" fmla="*/ 685800 h 774712"/>
              <a:gd name="connsiteX13" fmla="*/ 368300 w 520700"/>
              <a:gd name="connsiteY13" fmla="*/ 669925 h 774712"/>
              <a:gd name="connsiteX14" fmla="*/ 374650 w 520700"/>
              <a:gd name="connsiteY14" fmla="*/ 650875 h 774712"/>
              <a:gd name="connsiteX15" fmla="*/ 377825 w 520700"/>
              <a:gd name="connsiteY15" fmla="*/ 577850 h 774712"/>
              <a:gd name="connsiteX16" fmla="*/ 374650 w 520700"/>
              <a:gd name="connsiteY16" fmla="*/ 568325 h 774712"/>
              <a:gd name="connsiteX17" fmla="*/ 365125 w 520700"/>
              <a:gd name="connsiteY17" fmla="*/ 530225 h 774712"/>
              <a:gd name="connsiteX18" fmla="*/ 358775 w 520700"/>
              <a:gd name="connsiteY18" fmla="*/ 511175 h 774712"/>
              <a:gd name="connsiteX19" fmla="*/ 352425 w 520700"/>
              <a:gd name="connsiteY19" fmla="*/ 469900 h 774712"/>
              <a:gd name="connsiteX20" fmla="*/ 346075 w 520700"/>
              <a:gd name="connsiteY20" fmla="*/ 460375 h 774712"/>
              <a:gd name="connsiteX21" fmla="*/ 282575 w 520700"/>
              <a:gd name="connsiteY21" fmla="*/ 463550 h 774712"/>
              <a:gd name="connsiteX22" fmla="*/ 254000 w 520700"/>
              <a:gd name="connsiteY22" fmla="*/ 466725 h 774712"/>
              <a:gd name="connsiteX23" fmla="*/ 161925 w 520700"/>
              <a:gd name="connsiteY23" fmla="*/ 469900 h 774712"/>
              <a:gd name="connsiteX24" fmla="*/ 98425 w 520700"/>
              <a:gd name="connsiteY24" fmla="*/ 466725 h 774712"/>
              <a:gd name="connsiteX25" fmla="*/ 88900 w 520700"/>
              <a:gd name="connsiteY25" fmla="*/ 460375 h 774712"/>
              <a:gd name="connsiteX26" fmla="*/ 92075 w 520700"/>
              <a:gd name="connsiteY26" fmla="*/ 409575 h 774712"/>
              <a:gd name="connsiteX27" fmla="*/ 107950 w 520700"/>
              <a:gd name="connsiteY27" fmla="*/ 406400 h 774712"/>
              <a:gd name="connsiteX28" fmla="*/ 117475 w 520700"/>
              <a:gd name="connsiteY28" fmla="*/ 403225 h 774712"/>
              <a:gd name="connsiteX29" fmla="*/ 130175 w 520700"/>
              <a:gd name="connsiteY29" fmla="*/ 400050 h 774712"/>
              <a:gd name="connsiteX30" fmla="*/ 149225 w 520700"/>
              <a:gd name="connsiteY30" fmla="*/ 393700 h 774712"/>
              <a:gd name="connsiteX31" fmla="*/ 200025 w 520700"/>
              <a:gd name="connsiteY31" fmla="*/ 393700 h 774712"/>
              <a:gd name="connsiteX32" fmla="*/ 219075 w 520700"/>
              <a:gd name="connsiteY32" fmla="*/ 384175 h 774712"/>
              <a:gd name="connsiteX33" fmla="*/ 231775 w 520700"/>
              <a:gd name="connsiteY33" fmla="*/ 387350 h 774712"/>
              <a:gd name="connsiteX34" fmla="*/ 247650 w 520700"/>
              <a:gd name="connsiteY34" fmla="*/ 400050 h 774712"/>
              <a:gd name="connsiteX35" fmla="*/ 263525 w 520700"/>
              <a:gd name="connsiteY35" fmla="*/ 412750 h 774712"/>
              <a:gd name="connsiteX36" fmla="*/ 304800 w 520700"/>
              <a:gd name="connsiteY36" fmla="*/ 406400 h 774712"/>
              <a:gd name="connsiteX37" fmla="*/ 333375 w 520700"/>
              <a:gd name="connsiteY37" fmla="*/ 393700 h 774712"/>
              <a:gd name="connsiteX38" fmla="*/ 352425 w 520700"/>
              <a:gd name="connsiteY38" fmla="*/ 390525 h 774712"/>
              <a:gd name="connsiteX39" fmla="*/ 371475 w 520700"/>
              <a:gd name="connsiteY39" fmla="*/ 384175 h 774712"/>
              <a:gd name="connsiteX40" fmla="*/ 381000 w 520700"/>
              <a:gd name="connsiteY40" fmla="*/ 365125 h 774712"/>
              <a:gd name="connsiteX41" fmla="*/ 387350 w 520700"/>
              <a:gd name="connsiteY41" fmla="*/ 355600 h 774712"/>
              <a:gd name="connsiteX42" fmla="*/ 390525 w 520700"/>
              <a:gd name="connsiteY42" fmla="*/ 339725 h 774712"/>
              <a:gd name="connsiteX43" fmla="*/ 396875 w 520700"/>
              <a:gd name="connsiteY43" fmla="*/ 358775 h 774712"/>
              <a:gd name="connsiteX44" fmla="*/ 400050 w 520700"/>
              <a:gd name="connsiteY44" fmla="*/ 323850 h 774712"/>
              <a:gd name="connsiteX45" fmla="*/ 403225 w 520700"/>
              <a:gd name="connsiteY45" fmla="*/ 266700 h 774712"/>
              <a:gd name="connsiteX46" fmla="*/ 422275 w 520700"/>
              <a:gd name="connsiteY46" fmla="*/ 254000 h 774712"/>
              <a:gd name="connsiteX47" fmla="*/ 419100 w 520700"/>
              <a:gd name="connsiteY47" fmla="*/ 244475 h 774712"/>
              <a:gd name="connsiteX48" fmla="*/ 390525 w 520700"/>
              <a:gd name="connsiteY48" fmla="*/ 241300 h 774712"/>
              <a:gd name="connsiteX49" fmla="*/ 374650 w 520700"/>
              <a:gd name="connsiteY49" fmla="*/ 238125 h 774712"/>
              <a:gd name="connsiteX50" fmla="*/ 355600 w 520700"/>
              <a:gd name="connsiteY50" fmla="*/ 231775 h 774712"/>
              <a:gd name="connsiteX51" fmla="*/ 346075 w 520700"/>
              <a:gd name="connsiteY51" fmla="*/ 200025 h 774712"/>
              <a:gd name="connsiteX52" fmla="*/ 339725 w 520700"/>
              <a:gd name="connsiteY52" fmla="*/ 177800 h 774712"/>
              <a:gd name="connsiteX53" fmla="*/ 336550 w 520700"/>
              <a:gd name="connsiteY53" fmla="*/ 158750 h 774712"/>
              <a:gd name="connsiteX54" fmla="*/ 317500 w 520700"/>
              <a:gd name="connsiteY54" fmla="*/ 165100 h 774712"/>
              <a:gd name="connsiteX55" fmla="*/ 307975 w 520700"/>
              <a:gd name="connsiteY55" fmla="*/ 168275 h 774712"/>
              <a:gd name="connsiteX56" fmla="*/ 269875 w 520700"/>
              <a:gd name="connsiteY56" fmla="*/ 171450 h 774712"/>
              <a:gd name="connsiteX57" fmla="*/ 260350 w 520700"/>
              <a:gd name="connsiteY57" fmla="*/ 168275 h 774712"/>
              <a:gd name="connsiteX58" fmla="*/ 260350 w 520700"/>
              <a:gd name="connsiteY58" fmla="*/ 149225 h 774712"/>
              <a:gd name="connsiteX59" fmla="*/ 269875 w 520700"/>
              <a:gd name="connsiteY59" fmla="*/ 142875 h 774712"/>
              <a:gd name="connsiteX60" fmla="*/ 276225 w 520700"/>
              <a:gd name="connsiteY60" fmla="*/ 133350 h 774712"/>
              <a:gd name="connsiteX61" fmla="*/ 288925 w 520700"/>
              <a:gd name="connsiteY61" fmla="*/ 130175 h 774712"/>
              <a:gd name="connsiteX62" fmla="*/ 298450 w 520700"/>
              <a:gd name="connsiteY62" fmla="*/ 127000 h 774712"/>
              <a:gd name="connsiteX63" fmla="*/ 330200 w 520700"/>
              <a:gd name="connsiteY63" fmla="*/ 111125 h 774712"/>
              <a:gd name="connsiteX64" fmla="*/ 336550 w 520700"/>
              <a:gd name="connsiteY64" fmla="*/ 101600 h 774712"/>
              <a:gd name="connsiteX65" fmla="*/ 342900 w 520700"/>
              <a:gd name="connsiteY65" fmla="*/ 69850 h 774712"/>
              <a:gd name="connsiteX66" fmla="*/ 358775 w 520700"/>
              <a:gd name="connsiteY66" fmla="*/ 41275 h 774712"/>
              <a:gd name="connsiteX67" fmla="*/ 361950 w 520700"/>
              <a:gd name="connsiteY67" fmla="*/ 31750 h 774712"/>
              <a:gd name="connsiteX68" fmla="*/ 384175 w 520700"/>
              <a:gd name="connsiteY68" fmla="*/ 6350 h 774712"/>
              <a:gd name="connsiteX69" fmla="*/ 403225 w 520700"/>
              <a:gd name="connsiteY69" fmla="*/ 0 h 774712"/>
              <a:gd name="connsiteX70" fmla="*/ 438150 w 520700"/>
              <a:gd name="connsiteY70" fmla="*/ 3175 h 774712"/>
              <a:gd name="connsiteX71" fmla="*/ 457200 w 520700"/>
              <a:gd name="connsiteY71" fmla="*/ 9525 h 774712"/>
              <a:gd name="connsiteX72" fmla="*/ 463550 w 520700"/>
              <a:gd name="connsiteY72" fmla="*/ 19050 h 774712"/>
              <a:gd name="connsiteX73" fmla="*/ 492125 w 520700"/>
              <a:gd name="connsiteY73" fmla="*/ 34925 h 774712"/>
              <a:gd name="connsiteX74" fmla="*/ 501650 w 520700"/>
              <a:gd name="connsiteY74" fmla="*/ 41275 h 774712"/>
              <a:gd name="connsiteX75" fmla="*/ 514350 w 520700"/>
              <a:gd name="connsiteY75" fmla="*/ 69850 h 774712"/>
              <a:gd name="connsiteX76" fmla="*/ 517525 w 520700"/>
              <a:gd name="connsiteY76" fmla="*/ 79375 h 774712"/>
              <a:gd name="connsiteX77" fmla="*/ 520700 w 520700"/>
              <a:gd name="connsiteY77" fmla="*/ 88900 h 774712"/>
              <a:gd name="connsiteX78" fmla="*/ 517525 w 520700"/>
              <a:gd name="connsiteY78" fmla="*/ 158750 h 774712"/>
              <a:gd name="connsiteX79" fmla="*/ 511175 w 520700"/>
              <a:gd name="connsiteY79" fmla="*/ 168275 h 774712"/>
              <a:gd name="connsiteX80" fmla="*/ 482600 w 520700"/>
              <a:gd name="connsiteY80" fmla="*/ 184150 h 774712"/>
              <a:gd name="connsiteX81" fmla="*/ 463550 w 520700"/>
              <a:gd name="connsiteY81" fmla="*/ 193675 h 774712"/>
              <a:gd name="connsiteX82" fmla="*/ 460375 w 520700"/>
              <a:gd name="connsiteY82" fmla="*/ 203200 h 774712"/>
              <a:gd name="connsiteX83" fmla="*/ 447675 w 520700"/>
              <a:gd name="connsiteY83" fmla="*/ 222250 h 774712"/>
              <a:gd name="connsiteX84" fmla="*/ 457200 w 520700"/>
              <a:gd name="connsiteY84" fmla="*/ 260350 h 774712"/>
              <a:gd name="connsiteX85" fmla="*/ 466725 w 520700"/>
              <a:gd name="connsiteY85" fmla="*/ 282575 h 774712"/>
              <a:gd name="connsiteX86" fmla="*/ 469900 w 520700"/>
              <a:gd name="connsiteY86" fmla="*/ 292100 h 774712"/>
              <a:gd name="connsiteX87" fmla="*/ 479425 w 520700"/>
              <a:gd name="connsiteY87" fmla="*/ 307975 h 774712"/>
              <a:gd name="connsiteX88" fmla="*/ 492125 w 520700"/>
              <a:gd name="connsiteY88" fmla="*/ 330200 h 774712"/>
              <a:gd name="connsiteX89" fmla="*/ 501650 w 520700"/>
              <a:gd name="connsiteY89" fmla="*/ 371475 h 774712"/>
              <a:gd name="connsiteX90" fmla="*/ 504825 w 520700"/>
              <a:gd name="connsiteY90" fmla="*/ 381000 h 774712"/>
              <a:gd name="connsiteX91" fmla="*/ 508000 w 520700"/>
              <a:gd name="connsiteY91" fmla="*/ 406400 h 774712"/>
              <a:gd name="connsiteX92" fmla="*/ 511175 w 520700"/>
              <a:gd name="connsiteY92" fmla="*/ 415925 h 774712"/>
              <a:gd name="connsiteX93" fmla="*/ 508000 w 520700"/>
              <a:gd name="connsiteY93" fmla="*/ 492125 h 774712"/>
              <a:gd name="connsiteX94" fmla="*/ 498475 w 520700"/>
              <a:gd name="connsiteY94" fmla="*/ 523875 h 774712"/>
              <a:gd name="connsiteX95" fmla="*/ 495300 w 520700"/>
              <a:gd name="connsiteY95" fmla="*/ 533400 h 774712"/>
              <a:gd name="connsiteX96" fmla="*/ 498475 w 520700"/>
              <a:gd name="connsiteY96" fmla="*/ 600075 h 774712"/>
              <a:gd name="connsiteX97" fmla="*/ 508000 w 520700"/>
              <a:gd name="connsiteY97" fmla="*/ 635000 h 774712"/>
              <a:gd name="connsiteX98" fmla="*/ 511175 w 520700"/>
              <a:gd name="connsiteY98" fmla="*/ 647700 h 774712"/>
              <a:gd name="connsiteX99" fmla="*/ 511175 w 520700"/>
              <a:gd name="connsiteY99" fmla="*/ 720725 h 774712"/>
              <a:gd name="connsiteX100" fmla="*/ 504825 w 520700"/>
              <a:gd name="connsiteY100" fmla="*/ 742950 h 774712"/>
              <a:gd name="connsiteX101" fmla="*/ 485775 w 520700"/>
              <a:gd name="connsiteY101" fmla="*/ 755650 h 774712"/>
              <a:gd name="connsiteX102" fmla="*/ 457200 w 520700"/>
              <a:gd name="connsiteY102" fmla="*/ 765175 h 774712"/>
              <a:gd name="connsiteX103" fmla="*/ 447675 w 520700"/>
              <a:gd name="connsiteY103" fmla="*/ 771525 h 774712"/>
              <a:gd name="connsiteX104" fmla="*/ 384175 w 520700"/>
              <a:gd name="connsiteY104" fmla="*/ 771525 h 774712"/>
              <a:gd name="connsiteX105" fmla="*/ 371475 w 520700"/>
              <a:gd name="connsiteY105" fmla="*/ 765175 h 774712"/>
              <a:gd name="connsiteX106" fmla="*/ 355600 w 520700"/>
              <a:gd name="connsiteY106" fmla="*/ 762000 h 774712"/>
              <a:gd name="connsiteX107" fmla="*/ 177800 w 520700"/>
              <a:gd name="connsiteY107" fmla="*/ 758825 h 774712"/>
              <a:gd name="connsiteX108" fmla="*/ 92075 w 520700"/>
              <a:gd name="connsiteY108" fmla="*/ 765175 h 774712"/>
              <a:gd name="connsiteX109" fmla="*/ 82550 w 520700"/>
              <a:gd name="connsiteY109" fmla="*/ 768350 h 774712"/>
              <a:gd name="connsiteX110" fmla="*/ 69850 w 520700"/>
              <a:gd name="connsiteY110" fmla="*/ 771525 h 774712"/>
              <a:gd name="connsiteX111" fmla="*/ 25400 w 520700"/>
              <a:gd name="connsiteY111" fmla="*/ 768350 h 774712"/>
              <a:gd name="connsiteX112" fmla="*/ 22225 w 520700"/>
              <a:gd name="connsiteY112" fmla="*/ 733425 h 774712"/>
              <a:gd name="connsiteX113" fmla="*/ 9525 w 520700"/>
              <a:gd name="connsiteY113" fmla="*/ 714375 h 774712"/>
              <a:gd name="connsiteX114" fmla="*/ 0 w 520700"/>
              <a:gd name="connsiteY114" fmla="*/ 695325 h 774712"/>
              <a:gd name="connsiteX115" fmla="*/ 3175 w 520700"/>
              <a:gd name="connsiteY115" fmla="*/ 657225 h 774712"/>
              <a:gd name="connsiteX116" fmla="*/ 6350 w 520700"/>
              <a:gd name="connsiteY116" fmla="*/ 647700 h 774712"/>
              <a:gd name="connsiteX117" fmla="*/ 9525 w 520700"/>
              <a:gd name="connsiteY117" fmla="*/ 615950 h 7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20700" h="774712">
                <a:moveTo>
                  <a:pt x="9525" y="615950"/>
                </a:moveTo>
                <a:cubicBezTo>
                  <a:pt x="16404" y="611188"/>
                  <a:pt x="34933" y="617971"/>
                  <a:pt x="47625" y="619125"/>
                </a:cubicBezTo>
                <a:cubicBezTo>
                  <a:pt x="58217" y="620088"/>
                  <a:pt x="69557" y="618209"/>
                  <a:pt x="79375" y="622300"/>
                </a:cubicBezTo>
                <a:cubicBezTo>
                  <a:pt x="83744" y="624120"/>
                  <a:pt x="83608" y="630767"/>
                  <a:pt x="85725" y="635000"/>
                </a:cubicBezTo>
                <a:cubicBezTo>
                  <a:pt x="86783" y="640292"/>
                  <a:pt x="87591" y="645640"/>
                  <a:pt x="88900" y="650875"/>
                </a:cubicBezTo>
                <a:cubicBezTo>
                  <a:pt x="89712" y="654122"/>
                  <a:pt x="91566" y="657092"/>
                  <a:pt x="92075" y="660400"/>
                </a:cubicBezTo>
                <a:cubicBezTo>
                  <a:pt x="93692" y="670912"/>
                  <a:pt x="93633" y="681638"/>
                  <a:pt x="95250" y="692150"/>
                </a:cubicBezTo>
                <a:cubicBezTo>
                  <a:pt x="95759" y="695458"/>
                  <a:pt x="96058" y="699308"/>
                  <a:pt x="98425" y="701675"/>
                </a:cubicBezTo>
                <a:cubicBezTo>
                  <a:pt x="100792" y="704042"/>
                  <a:pt x="104622" y="704500"/>
                  <a:pt x="107950" y="704850"/>
                </a:cubicBezTo>
                <a:cubicBezTo>
                  <a:pt x="124823" y="706626"/>
                  <a:pt x="141817" y="706967"/>
                  <a:pt x="158750" y="708025"/>
                </a:cubicBezTo>
                <a:cubicBezTo>
                  <a:pt x="278599" y="704601"/>
                  <a:pt x="233925" y="713838"/>
                  <a:pt x="295275" y="698500"/>
                </a:cubicBezTo>
                <a:cubicBezTo>
                  <a:pt x="335327" y="688487"/>
                  <a:pt x="272532" y="703827"/>
                  <a:pt x="327025" y="692150"/>
                </a:cubicBezTo>
                <a:cubicBezTo>
                  <a:pt x="335559" y="690321"/>
                  <a:pt x="352425" y="685800"/>
                  <a:pt x="352425" y="685800"/>
                </a:cubicBezTo>
                <a:cubicBezTo>
                  <a:pt x="361114" y="680007"/>
                  <a:pt x="363844" y="679951"/>
                  <a:pt x="368300" y="669925"/>
                </a:cubicBezTo>
                <a:cubicBezTo>
                  <a:pt x="371018" y="663808"/>
                  <a:pt x="374650" y="650875"/>
                  <a:pt x="374650" y="650875"/>
                </a:cubicBezTo>
                <a:cubicBezTo>
                  <a:pt x="375708" y="626533"/>
                  <a:pt x="377825" y="602215"/>
                  <a:pt x="377825" y="577850"/>
                </a:cubicBezTo>
                <a:cubicBezTo>
                  <a:pt x="377825" y="574503"/>
                  <a:pt x="375200" y="571626"/>
                  <a:pt x="374650" y="568325"/>
                </a:cubicBezTo>
                <a:cubicBezTo>
                  <a:pt x="362317" y="494325"/>
                  <a:pt x="380270" y="564301"/>
                  <a:pt x="365125" y="530225"/>
                </a:cubicBezTo>
                <a:cubicBezTo>
                  <a:pt x="362407" y="524108"/>
                  <a:pt x="358775" y="511175"/>
                  <a:pt x="358775" y="511175"/>
                </a:cubicBezTo>
                <a:cubicBezTo>
                  <a:pt x="358138" y="505439"/>
                  <a:pt x="356550" y="479524"/>
                  <a:pt x="352425" y="469900"/>
                </a:cubicBezTo>
                <a:cubicBezTo>
                  <a:pt x="350922" y="466393"/>
                  <a:pt x="348192" y="463550"/>
                  <a:pt x="346075" y="460375"/>
                </a:cubicBezTo>
                <a:lnTo>
                  <a:pt x="282575" y="463550"/>
                </a:lnTo>
                <a:cubicBezTo>
                  <a:pt x="273014" y="464209"/>
                  <a:pt x="263570" y="466221"/>
                  <a:pt x="254000" y="466725"/>
                </a:cubicBezTo>
                <a:cubicBezTo>
                  <a:pt x="223333" y="468339"/>
                  <a:pt x="192617" y="468842"/>
                  <a:pt x="161925" y="469900"/>
                </a:cubicBezTo>
                <a:cubicBezTo>
                  <a:pt x="140758" y="468842"/>
                  <a:pt x="119440" y="469466"/>
                  <a:pt x="98425" y="466725"/>
                </a:cubicBezTo>
                <a:cubicBezTo>
                  <a:pt x="94641" y="466231"/>
                  <a:pt x="89321" y="464168"/>
                  <a:pt x="88900" y="460375"/>
                </a:cubicBezTo>
                <a:cubicBezTo>
                  <a:pt x="87026" y="443512"/>
                  <a:pt x="86428" y="425574"/>
                  <a:pt x="92075" y="409575"/>
                </a:cubicBezTo>
                <a:cubicBezTo>
                  <a:pt x="93871" y="404486"/>
                  <a:pt x="102715" y="407709"/>
                  <a:pt x="107950" y="406400"/>
                </a:cubicBezTo>
                <a:cubicBezTo>
                  <a:pt x="111197" y="405588"/>
                  <a:pt x="114257" y="404144"/>
                  <a:pt x="117475" y="403225"/>
                </a:cubicBezTo>
                <a:cubicBezTo>
                  <a:pt x="121671" y="402026"/>
                  <a:pt x="125995" y="401304"/>
                  <a:pt x="130175" y="400050"/>
                </a:cubicBezTo>
                <a:cubicBezTo>
                  <a:pt x="136586" y="398127"/>
                  <a:pt x="149225" y="393700"/>
                  <a:pt x="149225" y="393700"/>
                </a:cubicBezTo>
                <a:cubicBezTo>
                  <a:pt x="178514" y="403463"/>
                  <a:pt x="161711" y="401363"/>
                  <a:pt x="200025" y="393700"/>
                </a:cubicBezTo>
                <a:cubicBezTo>
                  <a:pt x="204841" y="390489"/>
                  <a:pt x="212502" y="384175"/>
                  <a:pt x="219075" y="384175"/>
                </a:cubicBezTo>
                <a:cubicBezTo>
                  <a:pt x="223439" y="384175"/>
                  <a:pt x="227542" y="386292"/>
                  <a:pt x="231775" y="387350"/>
                </a:cubicBezTo>
                <a:cubicBezTo>
                  <a:pt x="249973" y="414647"/>
                  <a:pt x="225742" y="382523"/>
                  <a:pt x="247650" y="400050"/>
                </a:cubicBezTo>
                <a:cubicBezTo>
                  <a:pt x="268166" y="416463"/>
                  <a:pt x="239584" y="404770"/>
                  <a:pt x="263525" y="412750"/>
                </a:cubicBezTo>
                <a:cubicBezTo>
                  <a:pt x="272631" y="411839"/>
                  <a:pt x="293358" y="412121"/>
                  <a:pt x="304800" y="406400"/>
                </a:cubicBezTo>
                <a:cubicBezTo>
                  <a:pt x="320980" y="398310"/>
                  <a:pt x="308801" y="397796"/>
                  <a:pt x="333375" y="393700"/>
                </a:cubicBezTo>
                <a:cubicBezTo>
                  <a:pt x="339725" y="392642"/>
                  <a:pt x="346180" y="392086"/>
                  <a:pt x="352425" y="390525"/>
                </a:cubicBezTo>
                <a:cubicBezTo>
                  <a:pt x="358919" y="388902"/>
                  <a:pt x="371475" y="384175"/>
                  <a:pt x="371475" y="384175"/>
                </a:cubicBezTo>
                <a:cubicBezTo>
                  <a:pt x="389673" y="356878"/>
                  <a:pt x="367855" y="391415"/>
                  <a:pt x="381000" y="365125"/>
                </a:cubicBezTo>
                <a:cubicBezTo>
                  <a:pt x="382707" y="361712"/>
                  <a:pt x="385233" y="358775"/>
                  <a:pt x="387350" y="355600"/>
                </a:cubicBezTo>
                <a:cubicBezTo>
                  <a:pt x="388408" y="350308"/>
                  <a:pt x="385405" y="338018"/>
                  <a:pt x="390525" y="339725"/>
                </a:cubicBezTo>
                <a:cubicBezTo>
                  <a:pt x="396875" y="341842"/>
                  <a:pt x="396875" y="358775"/>
                  <a:pt x="396875" y="358775"/>
                </a:cubicBezTo>
                <a:cubicBezTo>
                  <a:pt x="397933" y="347133"/>
                  <a:pt x="399246" y="335512"/>
                  <a:pt x="400050" y="323850"/>
                </a:cubicBezTo>
                <a:cubicBezTo>
                  <a:pt x="401363" y="304816"/>
                  <a:pt x="397440" y="284881"/>
                  <a:pt x="403225" y="266700"/>
                </a:cubicBezTo>
                <a:cubicBezTo>
                  <a:pt x="405539" y="259428"/>
                  <a:pt x="422275" y="254000"/>
                  <a:pt x="422275" y="254000"/>
                </a:cubicBezTo>
                <a:cubicBezTo>
                  <a:pt x="421217" y="250825"/>
                  <a:pt x="422207" y="245718"/>
                  <a:pt x="419100" y="244475"/>
                </a:cubicBezTo>
                <a:cubicBezTo>
                  <a:pt x="410202" y="240916"/>
                  <a:pt x="400012" y="242655"/>
                  <a:pt x="390525" y="241300"/>
                </a:cubicBezTo>
                <a:cubicBezTo>
                  <a:pt x="385183" y="240537"/>
                  <a:pt x="379856" y="239545"/>
                  <a:pt x="374650" y="238125"/>
                </a:cubicBezTo>
                <a:cubicBezTo>
                  <a:pt x="368192" y="236364"/>
                  <a:pt x="355600" y="231775"/>
                  <a:pt x="355600" y="231775"/>
                </a:cubicBezTo>
                <a:cubicBezTo>
                  <a:pt x="340510" y="186504"/>
                  <a:pt x="355672" y="233614"/>
                  <a:pt x="346075" y="200025"/>
                </a:cubicBezTo>
                <a:cubicBezTo>
                  <a:pt x="342040" y="185903"/>
                  <a:pt x="343034" y="194343"/>
                  <a:pt x="339725" y="177800"/>
                </a:cubicBezTo>
                <a:cubicBezTo>
                  <a:pt x="338462" y="171487"/>
                  <a:pt x="337608" y="165100"/>
                  <a:pt x="336550" y="158750"/>
                </a:cubicBezTo>
                <a:lnTo>
                  <a:pt x="317500" y="165100"/>
                </a:lnTo>
                <a:cubicBezTo>
                  <a:pt x="314325" y="166158"/>
                  <a:pt x="311310" y="167997"/>
                  <a:pt x="307975" y="168275"/>
                </a:cubicBezTo>
                <a:lnTo>
                  <a:pt x="269875" y="171450"/>
                </a:lnTo>
                <a:cubicBezTo>
                  <a:pt x="266700" y="170392"/>
                  <a:pt x="262717" y="170642"/>
                  <a:pt x="260350" y="168275"/>
                </a:cubicBezTo>
                <a:cubicBezTo>
                  <a:pt x="255646" y="163571"/>
                  <a:pt x="256587" y="153929"/>
                  <a:pt x="260350" y="149225"/>
                </a:cubicBezTo>
                <a:cubicBezTo>
                  <a:pt x="262734" y="146245"/>
                  <a:pt x="266700" y="144992"/>
                  <a:pt x="269875" y="142875"/>
                </a:cubicBezTo>
                <a:cubicBezTo>
                  <a:pt x="271992" y="139700"/>
                  <a:pt x="273050" y="135467"/>
                  <a:pt x="276225" y="133350"/>
                </a:cubicBezTo>
                <a:cubicBezTo>
                  <a:pt x="279856" y="130929"/>
                  <a:pt x="284729" y="131374"/>
                  <a:pt x="288925" y="130175"/>
                </a:cubicBezTo>
                <a:cubicBezTo>
                  <a:pt x="292143" y="129256"/>
                  <a:pt x="295524" y="128625"/>
                  <a:pt x="298450" y="127000"/>
                </a:cubicBezTo>
                <a:cubicBezTo>
                  <a:pt x="329378" y="109818"/>
                  <a:pt x="305380" y="117330"/>
                  <a:pt x="330200" y="111125"/>
                </a:cubicBezTo>
                <a:cubicBezTo>
                  <a:pt x="332317" y="107950"/>
                  <a:pt x="334843" y="105013"/>
                  <a:pt x="336550" y="101600"/>
                </a:cubicBezTo>
                <a:cubicBezTo>
                  <a:pt x="341332" y="92036"/>
                  <a:pt x="340950" y="79601"/>
                  <a:pt x="342900" y="69850"/>
                </a:cubicBezTo>
                <a:cubicBezTo>
                  <a:pt x="347688" y="45912"/>
                  <a:pt x="346045" y="79466"/>
                  <a:pt x="358775" y="41275"/>
                </a:cubicBezTo>
                <a:cubicBezTo>
                  <a:pt x="359833" y="38100"/>
                  <a:pt x="360325" y="34676"/>
                  <a:pt x="361950" y="31750"/>
                </a:cubicBezTo>
                <a:cubicBezTo>
                  <a:pt x="368283" y="20351"/>
                  <a:pt x="372542" y="11520"/>
                  <a:pt x="384175" y="6350"/>
                </a:cubicBezTo>
                <a:cubicBezTo>
                  <a:pt x="390292" y="3632"/>
                  <a:pt x="403225" y="0"/>
                  <a:pt x="403225" y="0"/>
                </a:cubicBezTo>
                <a:cubicBezTo>
                  <a:pt x="414867" y="1058"/>
                  <a:pt x="426638" y="1144"/>
                  <a:pt x="438150" y="3175"/>
                </a:cubicBezTo>
                <a:cubicBezTo>
                  <a:pt x="444742" y="4338"/>
                  <a:pt x="457200" y="9525"/>
                  <a:pt x="457200" y="9525"/>
                </a:cubicBezTo>
                <a:cubicBezTo>
                  <a:pt x="459317" y="12700"/>
                  <a:pt x="460678" y="16537"/>
                  <a:pt x="463550" y="19050"/>
                </a:cubicBezTo>
                <a:cubicBezTo>
                  <a:pt x="490246" y="42409"/>
                  <a:pt x="473228" y="25477"/>
                  <a:pt x="492125" y="34925"/>
                </a:cubicBezTo>
                <a:cubicBezTo>
                  <a:pt x="495538" y="36632"/>
                  <a:pt x="498475" y="39158"/>
                  <a:pt x="501650" y="41275"/>
                </a:cubicBezTo>
                <a:cubicBezTo>
                  <a:pt x="511713" y="56369"/>
                  <a:pt x="506793" y="47180"/>
                  <a:pt x="514350" y="69850"/>
                </a:cubicBezTo>
                <a:lnTo>
                  <a:pt x="517525" y="79375"/>
                </a:lnTo>
                <a:lnTo>
                  <a:pt x="520700" y="88900"/>
                </a:lnTo>
                <a:cubicBezTo>
                  <a:pt x="519642" y="112183"/>
                  <a:pt x="520302" y="135609"/>
                  <a:pt x="517525" y="158750"/>
                </a:cubicBezTo>
                <a:cubicBezTo>
                  <a:pt x="517070" y="162539"/>
                  <a:pt x="514047" y="165762"/>
                  <a:pt x="511175" y="168275"/>
                </a:cubicBezTo>
                <a:cubicBezTo>
                  <a:pt x="484479" y="191634"/>
                  <a:pt x="501497" y="174702"/>
                  <a:pt x="482600" y="184150"/>
                </a:cubicBezTo>
                <a:cubicBezTo>
                  <a:pt x="457981" y="196460"/>
                  <a:pt x="487491" y="185695"/>
                  <a:pt x="463550" y="193675"/>
                </a:cubicBezTo>
                <a:cubicBezTo>
                  <a:pt x="462492" y="196850"/>
                  <a:pt x="462000" y="200274"/>
                  <a:pt x="460375" y="203200"/>
                </a:cubicBezTo>
                <a:cubicBezTo>
                  <a:pt x="456669" y="209871"/>
                  <a:pt x="447675" y="222250"/>
                  <a:pt x="447675" y="222250"/>
                </a:cubicBezTo>
                <a:cubicBezTo>
                  <a:pt x="460506" y="260743"/>
                  <a:pt x="448649" y="221871"/>
                  <a:pt x="457200" y="260350"/>
                </a:cubicBezTo>
                <a:cubicBezTo>
                  <a:pt x="459491" y="270660"/>
                  <a:pt x="462245" y="272122"/>
                  <a:pt x="466725" y="282575"/>
                </a:cubicBezTo>
                <a:cubicBezTo>
                  <a:pt x="468043" y="285651"/>
                  <a:pt x="468403" y="289107"/>
                  <a:pt x="469900" y="292100"/>
                </a:cubicBezTo>
                <a:cubicBezTo>
                  <a:pt x="472660" y="297620"/>
                  <a:pt x="476154" y="302742"/>
                  <a:pt x="479425" y="307975"/>
                </a:cubicBezTo>
                <a:cubicBezTo>
                  <a:pt x="484402" y="315938"/>
                  <a:pt x="489028" y="320909"/>
                  <a:pt x="492125" y="330200"/>
                </a:cubicBezTo>
                <a:cubicBezTo>
                  <a:pt x="500028" y="353908"/>
                  <a:pt x="496613" y="351326"/>
                  <a:pt x="501650" y="371475"/>
                </a:cubicBezTo>
                <a:cubicBezTo>
                  <a:pt x="502462" y="374722"/>
                  <a:pt x="503767" y="377825"/>
                  <a:pt x="504825" y="381000"/>
                </a:cubicBezTo>
                <a:cubicBezTo>
                  <a:pt x="505883" y="389467"/>
                  <a:pt x="506474" y="398005"/>
                  <a:pt x="508000" y="406400"/>
                </a:cubicBezTo>
                <a:cubicBezTo>
                  <a:pt x="508599" y="409693"/>
                  <a:pt x="511175" y="412578"/>
                  <a:pt x="511175" y="415925"/>
                </a:cubicBezTo>
                <a:cubicBezTo>
                  <a:pt x="511175" y="441347"/>
                  <a:pt x="509811" y="466768"/>
                  <a:pt x="508000" y="492125"/>
                </a:cubicBezTo>
                <a:cubicBezTo>
                  <a:pt x="507564" y="498232"/>
                  <a:pt x="499514" y="520759"/>
                  <a:pt x="498475" y="523875"/>
                </a:cubicBezTo>
                <a:lnTo>
                  <a:pt x="495300" y="533400"/>
                </a:lnTo>
                <a:cubicBezTo>
                  <a:pt x="496358" y="555625"/>
                  <a:pt x="496185" y="577943"/>
                  <a:pt x="498475" y="600075"/>
                </a:cubicBezTo>
                <a:cubicBezTo>
                  <a:pt x="500310" y="617818"/>
                  <a:pt x="504108" y="621377"/>
                  <a:pt x="508000" y="635000"/>
                </a:cubicBezTo>
                <a:cubicBezTo>
                  <a:pt x="509199" y="639196"/>
                  <a:pt x="510117" y="643467"/>
                  <a:pt x="511175" y="647700"/>
                </a:cubicBezTo>
                <a:cubicBezTo>
                  <a:pt x="514281" y="688074"/>
                  <a:pt x="516405" y="684113"/>
                  <a:pt x="511175" y="720725"/>
                </a:cubicBezTo>
                <a:cubicBezTo>
                  <a:pt x="511161" y="720821"/>
                  <a:pt x="506333" y="741442"/>
                  <a:pt x="504825" y="742950"/>
                </a:cubicBezTo>
                <a:cubicBezTo>
                  <a:pt x="499429" y="748346"/>
                  <a:pt x="492125" y="751417"/>
                  <a:pt x="485775" y="755650"/>
                </a:cubicBezTo>
                <a:cubicBezTo>
                  <a:pt x="470894" y="765571"/>
                  <a:pt x="480014" y="761373"/>
                  <a:pt x="457200" y="765175"/>
                </a:cubicBezTo>
                <a:cubicBezTo>
                  <a:pt x="454025" y="767292"/>
                  <a:pt x="451330" y="770429"/>
                  <a:pt x="447675" y="771525"/>
                </a:cubicBezTo>
                <a:cubicBezTo>
                  <a:pt x="426751" y="777802"/>
                  <a:pt x="405325" y="773152"/>
                  <a:pt x="384175" y="771525"/>
                </a:cubicBezTo>
                <a:cubicBezTo>
                  <a:pt x="379942" y="769408"/>
                  <a:pt x="375965" y="766672"/>
                  <a:pt x="371475" y="765175"/>
                </a:cubicBezTo>
                <a:cubicBezTo>
                  <a:pt x="366355" y="763468"/>
                  <a:pt x="360994" y="762177"/>
                  <a:pt x="355600" y="762000"/>
                </a:cubicBezTo>
                <a:cubicBezTo>
                  <a:pt x="296356" y="760058"/>
                  <a:pt x="237067" y="759883"/>
                  <a:pt x="177800" y="758825"/>
                </a:cubicBezTo>
                <a:cubicBezTo>
                  <a:pt x="156056" y="759969"/>
                  <a:pt x="117497" y="760553"/>
                  <a:pt x="92075" y="765175"/>
                </a:cubicBezTo>
                <a:cubicBezTo>
                  <a:pt x="88782" y="765774"/>
                  <a:pt x="85768" y="767431"/>
                  <a:pt x="82550" y="768350"/>
                </a:cubicBezTo>
                <a:cubicBezTo>
                  <a:pt x="78354" y="769549"/>
                  <a:pt x="74083" y="770467"/>
                  <a:pt x="69850" y="771525"/>
                </a:cubicBezTo>
                <a:cubicBezTo>
                  <a:pt x="55033" y="770467"/>
                  <a:pt x="36999" y="777629"/>
                  <a:pt x="25400" y="768350"/>
                </a:cubicBezTo>
                <a:cubicBezTo>
                  <a:pt x="16272" y="761048"/>
                  <a:pt x="25523" y="744640"/>
                  <a:pt x="22225" y="733425"/>
                </a:cubicBezTo>
                <a:cubicBezTo>
                  <a:pt x="20072" y="726103"/>
                  <a:pt x="11938" y="721615"/>
                  <a:pt x="9525" y="714375"/>
                </a:cubicBezTo>
                <a:cubicBezTo>
                  <a:pt x="5143" y="701230"/>
                  <a:pt x="8206" y="707635"/>
                  <a:pt x="0" y="695325"/>
                </a:cubicBezTo>
                <a:cubicBezTo>
                  <a:pt x="1058" y="682625"/>
                  <a:pt x="1491" y="669857"/>
                  <a:pt x="3175" y="657225"/>
                </a:cubicBezTo>
                <a:cubicBezTo>
                  <a:pt x="3617" y="653908"/>
                  <a:pt x="4628" y="650570"/>
                  <a:pt x="6350" y="647700"/>
                </a:cubicBezTo>
                <a:cubicBezTo>
                  <a:pt x="7890" y="645133"/>
                  <a:pt x="2646" y="620712"/>
                  <a:pt x="9525" y="615950"/>
                </a:cubicBezTo>
                <a:close/>
              </a:path>
            </a:pathLst>
          </a:cu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7270750" y="1206500"/>
            <a:ext cx="635000" cy="207115"/>
          </a:xfrm>
          <a:prstGeom prst="rect">
            <a:avLst/>
          </a:prstGeom>
          <a:solidFill>
            <a:srgbClr val="00C20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7321550" y="1388215"/>
            <a:ext cx="152400" cy="152400"/>
          </a:xfrm>
          <a:prstGeom prst="ellipse">
            <a:avLst/>
          </a:prstGeom>
          <a:solidFill>
            <a:srgbClr val="00F30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7702550" y="1388215"/>
            <a:ext cx="152400" cy="152400"/>
          </a:xfrm>
          <a:prstGeom prst="ellipse">
            <a:avLst/>
          </a:prstGeom>
          <a:solidFill>
            <a:srgbClr val="00F30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flipV="1">
            <a:off x="7333830" y="990202"/>
            <a:ext cx="98910" cy="54373"/>
          </a:xfrm>
          <a:custGeom>
            <a:avLst/>
            <a:gdLst>
              <a:gd name="connsiteX0" fmla="*/ 98845 w 98910"/>
              <a:gd name="connsiteY0" fmla="*/ 3573 h 54373"/>
              <a:gd name="connsiteX1" fmla="*/ 13120 w 98910"/>
              <a:gd name="connsiteY1" fmla="*/ 6748 h 54373"/>
              <a:gd name="connsiteX2" fmla="*/ 6770 w 98910"/>
              <a:gd name="connsiteY2" fmla="*/ 16273 h 54373"/>
              <a:gd name="connsiteX3" fmla="*/ 16295 w 98910"/>
              <a:gd name="connsiteY3" fmla="*/ 19448 h 54373"/>
              <a:gd name="connsiteX4" fmla="*/ 51220 w 98910"/>
              <a:gd name="connsiteY4" fmla="*/ 22623 h 54373"/>
              <a:gd name="connsiteX5" fmla="*/ 28995 w 98910"/>
              <a:gd name="connsiteY5" fmla="*/ 19448 h 54373"/>
              <a:gd name="connsiteX6" fmla="*/ 57570 w 98910"/>
              <a:gd name="connsiteY6" fmla="*/ 22623 h 54373"/>
              <a:gd name="connsiteX7" fmla="*/ 28995 w 98910"/>
              <a:gd name="connsiteY7" fmla="*/ 32148 h 54373"/>
              <a:gd name="connsiteX8" fmla="*/ 44870 w 98910"/>
              <a:gd name="connsiteY8" fmla="*/ 32148 h 54373"/>
              <a:gd name="connsiteX9" fmla="*/ 54395 w 98910"/>
              <a:gd name="connsiteY9" fmla="*/ 35323 h 54373"/>
              <a:gd name="connsiteX10" fmla="*/ 35345 w 98910"/>
              <a:gd name="connsiteY10" fmla="*/ 41673 h 54373"/>
              <a:gd name="connsiteX11" fmla="*/ 48045 w 98910"/>
              <a:gd name="connsiteY11" fmla="*/ 44848 h 54373"/>
              <a:gd name="connsiteX12" fmla="*/ 25820 w 98910"/>
              <a:gd name="connsiteY12" fmla="*/ 54373 h 54373"/>
              <a:gd name="connsiteX13" fmla="*/ 98845 w 98910"/>
              <a:gd name="connsiteY13" fmla="*/ 3573 h 5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910" h="54373">
                <a:moveTo>
                  <a:pt x="98845" y="3573"/>
                </a:moveTo>
                <a:cubicBezTo>
                  <a:pt x="96728" y="-4364"/>
                  <a:pt x="41446" y="2841"/>
                  <a:pt x="13120" y="6748"/>
                </a:cubicBezTo>
                <a:cubicBezTo>
                  <a:pt x="9340" y="7269"/>
                  <a:pt x="5845" y="12571"/>
                  <a:pt x="6770" y="16273"/>
                </a:cubicBezTo>
                <a:cubicBezTo>
                  <a:pt x="7582" y="19520"/>
                  <a:pt x="12982" y="18975"/>
                  <a:pt x="16295" y="19448"/>
                </a:cubicBezTo>
                <a:cubicBezTo>
                  <a:pt x="27867" y="21101"/>
                  <a:pt x="39530" y="22623"/>
                  <a:pt x="51220" y="22623"/>
                </a:cubicBezTo>
                <a:cubicBezTo>
                  <a:pt x="58704" y="22623"/>
                  <a:pt x="21511" y="19448"/>
                  <a:pt x="28995" y="19448"/>
                </a:cubicBezTo>
                <a:cubicBezTo>
                  <a:pt x="38579" y="19448"/>
                  <a:pt x="48045" y="21565"/>
                  <a:pt x="57570" y="22623"/>
                </a:cubicBezTo>
                <a:cubicBezTo>
                  <a:pt x="48045" y="25798"/>
                  <a:pt x="38974" y="33257"/>
                  <a:pt x="28995" y="32148"/>
                </a:cubicBezTo>
                <a:cubicBezTo>
                  <a:pt x="-14344" y="27333"/>
                  <a:pt x="-9139" y="28290"/>
                  <a:pt x="44870" y="32148"/>
                </a:cubicBezTo>
                <a:cubicBezTo>
                  <a:pt x="48045" y="33206"/>
                  <a:pt x="56762" y="32956"/>
                  <a:pt x="54395" y="35323"/>
                </a:cubicBezTo>
                <a:cubicBezTo>
                  <a:pt x="49662" y="40056"/>
                  <a:pt x="35345" y="41673"/>
                  <a:pt x="35345" y="41673"/>
                </a:cubicBezTo>
                <a:cubicBezTo>
                  <a:pt x="39578" y="42731"/>
                  <a:pt x="46665" y="40708"/>
                  <a:pt x="48045" y="44848"/>
                </a:cubicBezTo>
                <a:cubicBezTo>
                  <a:pt x="49773" y="50033"/>
                  <a:pt x="25201" y="54373"/>
                  <a:pt x="25820" y="54373"/>
                </a:cubicBezTo>
                <a:cubicBezTo>
                  <a:pt x="51242" y="54373"/>
                  <a:pt x="100962" y="11510"/>
                  <a:pt x="98845" y="3573"/>
                </a:cubicBezTo>
                <a:close/>
              </a:path>
            </a:pathLst>
          </a:cu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7762875" y="676275"/>
            <a:ext cx="51363" cy="79375"/>
          </a:xfrm>
          <a:custGeom>
            <a:avLst/>
            <a:gdLst>
              <a:gd name="connsiteX0" fmla="*/ 0 w 51363"/>
              <a:gd name="connsiteY0" fmla="*/ 28575 h 79375"/>
              <a:gd name="connsiteX1" fmla="*/ 12700 w 51363"/>
              <a:gd name="connsiteY1" fmla="*/ 12700 h 79375"/>
              <a:gd name="connsiteX2" fmla="*/ 28575 w 51363"/>
              <a:gd name="connsiteY2" fmla="*/ 0 h 79375"/>
              <a:gd name="connsiteX3" fmla="*/ 44450 w 51363"/>
              <a:gd name="connsiteY3" fmla="*/ 3175 h 79375"/>
              <a:gd name="connsiteX4" fmla="*/ 47625 w 51363"/>
              <a:gd name="connsiteY4" fmla="*/ 41275 h 79375"/>
              <a:gd name="connsiteX5" fmla="*/ 44450 w 51363"/>
              <a:gd name="connsiteY5" fmla="*/ 50800 h 79375"/>
              <a:gd name="connsiteX6" fmla="*/ 34925 w 51363"/>
              <a:gd name="connsiteY6" fmla="*/ 57150 h 79375"/>
              <a:gd name="connsiteX7" fmla="*/ 28575 w 51363"/>
              <a:gd name="connsiteY7" fmla="*/ 66675 h 79375"/>
              <a:gd name="connsiteX8" fmla="*/ 15875 w 51363"/>
              <a:gd name="connsiteY8"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63" h="79375">
                <a:moveTo>
                  <a:pt x="0" y="28575"/>
                </a:moveTo>
                <a:cubicBezTo>
                  <a:pt x="4233" y="23283"/>
                  <a:pt x="7555" y="17110"/>
                  <a:pt x="12700" y="12700"/>
                </a:cubicBezTo>
                <a:cubicBezTo>
                  <a:pt x="36556" y="-7748"/>
                  <a:pt x="8156" y="30628"/>
                  <a:pt x="28575" y="0"/>
                </a:cubicBezTo>
                <a:cubicBezTo>
                  <a:pt x="33867" y="1058"/>
                  <a:pt x="39765" y="498"/>
                  <a:pt x="44450" y="3175"/>
                </a:cubicBezTo>
                <a:cubicBezTo>
                  <a:pt x="57111" y="10410"/>
                  <a:pt x="48723" y="34686"/>
                  <a:pt x="47625" y="41275"/>
                </a:cubicBezTo>
                <a:cubicBezTo>
                  <a:pt x="47075" y="44576"/>
                  <a:pt x="46541" y="48187"/>
                  <a:pt x="44450" y="50800"/>
                </a:cubicBezTo>
                <a:cubicBezTo>
                  <a:pt x="42066" y="53780"/>
                  <a:pt x="38100" y="55033"/>
                  <a:pt x="34925" y="57150"/>
                </a:cubicBezTo>
                <a:cubicBezTo>
                  <a:pt x="32808" y="60325"/>
                  <a:pt x="31018" y="63744"/>
                  <a:pt x="28575" y="66675"/>
                </a:cubicBezTo>
                <a:cubicBezTo>
                  <a:pt x="24742" y="71274"/>
                  <a:pt x="20108" y="75142"/>
                  <a:pt x="15875" y="79375"/>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Freeform 32"/>
          <p:cNvSpPr/>
          <p:nvPr/>
        </p:nvSpPr>
        <p:spPr>
          <a:xfrm>
            <a:off x="7693025" y="774700"/>
            <a:ext cx="63500" cy="25400"/>
          </a:xfrm>
          <a:custGeom>
            <a:avLst/>
            <a:gdLst>
              <a:gd name="connsiteX0" fmla="*/ 0 w 63500"/>
              <a:gd name="connsiteY0" fmla="*/ 25400 h 25400"/>
              <a:gd name="connsiteX1" fmla="*/ 38100 w 63500"/>
              <a:gd name="connsiteY1" fmla="*/ 15875 h 25400"/>
              <a:gd name="connsiteX2" fmla="*/ 47625 w 63500"/>
              <a:gd name="connsiteY2" fmla="*/ 12700 h 25400"/>
              <a:gd name="connsiteX3" fmla="*/ 63500 w 63500"/>
              <a:gd name="connsiteY3" fmla="*/ 0 h 25400"/>
            </a:gdLst>
            <a:ahLst/>
            <a:cxnLst>
              <a:cxn ang="0">
                <a:pos x="connsiteX0" y="connsiteY0"/>
              </a:cxn>
              <a:cxn ang="0">
                <a:pos x="connsiteX1" y="connsiteY1"/>
              </a:cxn>
              <a:cxn ang="0">
                <a:pos x="connsiteX2" y="connsiteY2"/>
              </a:cxn>
              <a:cxn ang="0">
                <a:pos x="connsiteX3" y="connsiteY3"/>
              </a:cxn>
            </a:cxnLst>
            <a:rect l="l" t="t" r="r" b="b"/>
            <a:pathLst>
              <a:path w="63500" h="25400">
                <a:moveTo>
                  <a:pt x="0" y="25400"/>
                </a:moveTo>
                <a:cubicBezTo>
                  <a:pt x="25652" y="21125"/>
                  <a:pt x="12943" y="24261"/>
                  <a:pt x="38100" y="15875"/>
                </a:cubicBezTo>
                <a:lnTo>
                  <a:pt x="47625" y="12700"/>
                </a:lnTo>
                <a:cubicBezTo>
                  <a:pt x="61522" y="2277"/>
                  <a:pt x="56583" y="6917"/>
                  <a:pt x="63500" y="0"/>
                </a:cubicBezTo>
              </a:path>
            </a:pathLst>
          </a:cu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TextBox 33"/>
          <p:cNvSpPr txBox="1"/>
          <p:nvPr/>
        </p:nvSpPr>
        <p:spPr>
          <a:xfrm>
            <a:off x="624207" y="1734066"/>
            <a:ext cx="3350894" cy="400110"/>
          </a:xfrm>
          <a:prstGeom prst="rect">
            <a:avLst/>
          </a:prstGeom>
          <a:noFill/>
        </p:spPr>
        <p:txBody>
          <a:bodyPr wrap="square" rtlCol="0">
            <a:spAutoFit/>
          </a:bodyPr>
          <a:lstStyle/>
          <a:p>
            <a:r>
              <a:rPr lang="en-US" sz="2000" dirty="0">
                <a:solidFill>
                  <a:srgbClr val="FF0000"/>
                </a:solidFill>
                <a:latin typeface="Apple Chancery"/>
                <a:cs typeface="Apple Chancery"/>
              </a:rPr>
              <a:t>What kind of </a:t>
            </a:r>
            <a:r>
              <a:rPr lang="en-US" sz="2000" dirty="0">
                <a:solidFill>
                  <a:srgbClr val="000000"/>
                </a:solidFill>
                <a:latin typeface="Times New Roman"/>
                <a:cs typeface="Times New Roman"/>
              </a:rPr>
              <a:t>collision is this?</a:t>
            </a:r>
            <a:endParaRPr lang="en-US" sz="2400" dirty="0">
              <a:latin typeface="Apple Chancery"/>
              <a:cs typeface="Apple Chancery"/>
            </a:endParaRPr>
          </a:p>
        </p:txBody>
      </p:sp>
      <p:sp>
        <p:nvSpPr>
          <p:cNvPr id="35" name="TextBox 34"/>
          <p:cNvSpPr txBox="1"/>
          <p:nvPr/>
        </p:nvSpPr>
        <p:spPr>
          <a:xfrm>
            <a:off x="3881016" y="1773318"/>
            <a:ext cx="3350894" cy="338554"/>
          </a:xfrm>
          <a:prstGeom prst="rect">
            <a:avLst/>
          </a:prstGeom>
          <a:noFill/>
        </p:spPr>
        <p:txBody>
          <a:bodyPr wrap="square" rtlCol="0">
            <a:spAutoFit/>
          </a:bodyPr>
          <a:lstStyle/>
          <a:p>
            <a:r>
              <a:rPr lang="en-US" sz="1600" dirty="0">
                <a:solidFill>
                  <a:srgbClr val="FF0000"/>
                </a:solidFill>
                <a:latin typeface="Apple Chancery"/>
                <a:cs typeface="Apple Chancery"/>
              </a:rPr>
              <a:t>(perfectly inelastic)</a:t>
            </a:r>
            <a:endParaRPr lang="en-US" dirty="0">
              <a:latin typeface="Apple Chancery"/>
              <a:cs typeface="Apple Chancery"/>
            </a:endParaRPr>
          </a:p>
        </p:txBody>
      </p:sp>
      <p:sp>
        <p:nvSpPr>
          <p:cNvPr id="38" name="TextBox 37"/>
          <p:cNvSpPr txBox="1"/>
          <p:nvPr/>
        </p:nvSpPr>
        <p:spPr>
          <a:xfrm>
            <a:off x="624206" y="2325252"/>
            <a:ext cx="8405493" cy="400110"/>
          </a:xfrm>
          <a:prstGeom prst="rect">
            <a:avLst/>
          </a:prstGeom>
          <a:noFill/>
        </p:spPr>
        <p:txBody>
          <a:bodyPr wrap="square" rtlCol="0">
            <a:spAutoFit/>
          </a:bodyPr>
          <a:lstStyle/>
          <a:p>
            <a:r>
              <a:rPr lang="en-US" sz="2000" dirty="0">
                <a:solidFill>
                  <a:srgbClr val="FF0000"/>
                </a:solidFill>
                <a:latin typeface="Apple Chancery"/>
                <a:cs typeface="Apple Chancery"/>
              </a:rPr>
              <a:t>How fast </a:t>
            </a:r>
            <a:r>
              <a:rPr lang="en-US" sz="2000" dirty="0">
                <a:solidFill>
                  <a:srgbClr val="000000"/>
                </a:solidFill>
                <a:latin typeface="Times New Roman"/>
                <a:cs typeface="Times New Roman"/>
              </a:rPr>
              <a:t>does the kid move after the collision?</a:t>
            </a:r>
            <a:endParaRPr lang="en-US" sz="2400" dirty="0">
              <a:latin typeface="Apple Chancery"/>
              <a:cs typeface="Apple Chancery"/>
            </a:endParaRPr>
          </a:p>
        </p:txBody>
      </p:sp>
      <p:cxnSp>
        <p:nvCxnSpPr>
          <p:cNvPr id="4" name="Straight Connector 3"/>
          <p:cNvCxnSpPr/>
          <p:nvPr/>
        </p:nvCxnSpPr>
        <p:spPr>
          <a:xfrm flipV="1">
            <a:off x="988377" y="5156200"/>
            <a:ext cx="611823" cy="5080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2131377" y="5156200"/>
            <a:ext cx="611823" cy="5080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40" name="Object 4"/>
          <p:cNvGraphicFramePr>
            <a:graphicFrameLocks noChangeAspect="1"/>
          </p:cNvGraphicFramePr>
          <p:nvPr>
            <p:extLst>
              <p:ext uri="{D42A27DB-BD31-4B8C-83A1-F6EECF244321}">
                <p14:modId xmlns:p14="http://schemas.microsoft.com/office/powerpoint/2010/main" val="1162693083"/>
              </p:ext>
            </p:extLst>
          </p:nvPr>
        </p:nvGraphicFramePr>
        <p:xfrm>
          <a:off x="2733675" y="5015707"/>
          <a:ext cx="168275" cy="200684"/>
        </p:xfrm>
        <a:graphic>
          <a:graphicData uri="http://schemas.openxmlformats.org/presentationml/2006/ole">
            <mc:AlternateContent xmlns:mc="http://schemas.openxmlformats.org/markup-compatibility/2006">
              <mc:Choice xmlns:v="urn:schemas-microsoft-com:vml" Requires="v">
                <p:oleObj spid="_x0000_s585566" name="Equation" r:id="rId7" imgW="127000" imgH="152400" progId="Equation.DSMT4">
                  <p:embed/>
                </p:oleObj>
              </mc:Choice>
              <mc:Fallback>
                <p:oleObj name="Equation" r:id="rId7" imgW="127000" imgH="152400" progId="Equation.DSMT4">
                  <p:embed/>
                  <p:pic>
                    <p:nvPicPr>
                      <p:cNvPr id="0" name=""/>
                      <p:cNvPicPr>
                        <a:picLocks noChangeAspect="1" noChangeArrowheads="1"/>
                      </p:cNvPicPr>
                      <p:nvPr/>
                    </p:nvPicPr>
                    <p:blipFill>
                      <a:blip r:embed="rId8"/>
                      <a:srcRect/>
                      <a:stretch>
                        <a:fillRect/>
                      </a:stretch>
                    </p:blipFill>
                    <p:spPr bwMode="auto">
                      <a:xfrm>
                        <a:off x="2733675" y="5015707"/>
                        <a:ext cx="168275" cy="200684"/>
                      </a:xfrm>
                      <a:prstGeom prst="rect">
                        <a:avLst/>
                      </a:prstGeom>
                      <a:noFill/>
                      <a:ln w="9525" cmpd="sng">
                        <a:noFill/>
                      </a:ln>
                      <a:effectLst/>
                    </p:spPr>
                  </p:pic>
                </p:oleObj>
              </mc:Fallback>
            </mc:AlternateContent>
          </a:graphicData>
        </a:graphic>
      </p:graphicFrame>
      <p:graphicFrame>
        <p:nvGraphicFramePr>
          <p:cNvPr id="42" name="Object 4"/>
          <p:cNvGraphicFramePr>
            <a:graphicFrameLocks noChangeAspect="1"/>
          </p:cNvGraphicFramePr>
          <p:nvPr>
            <p:extLst>
              <p:ext uri="{D42A27DB-BD31-4B8C-83A1-F6EECF244321}">
                <p14:modId xmlns:p14="http://schemas.microsoft.com/office/powerpoint/2010/main" val="2569748945"/>
              </p:ext>
            </p:extLst>
          </p:nvPr>
        </p:nvGraphicFramePr>
        <p:xfrm>
          <a:off x="1600200" y="5015707"/>
          <a:ext cx="168275" cy="200684"/>
        </p:xfrm>
        <a:graphic>
          <a:graphicData uri="http://schemas.openxmlformats.org/presentationml/2006/ole">
            <mc:AlternateContent xmlns:mc="http://schemas.openxmlformats.org/markup-compatibility/2006">
              <mc:Choice xmlns:v="urn:schemas-microsoft-com:vml" Requires="v">
                <p:oleObj spid="_x0000_s585567" name="Equation" r:id="rId9" imgW="127000" imgH="152400" progId="Equation.DSMT4">
                  <p:embed/>
                </p:oleObj>
              </mc:Choice>
              <mc:Fallback>
                <p:oleObj name="Equation" r:id="rId9" imgW="127000" imgH="152400" progId="Equation.DSMT4">
                  <p:embed/>
                  <p:pic>
                    <p:nvPicPr>
                      <p:cNvPr id="0" name=""/>
                      <p:cNvPicPr>
                        <a:picLocks noChangeAspect="1" noChangeArrowheads="1"/>
                      </p:cNvPicPr>
                      <p:nvPr/>
                    </p:nvPicPr>
                    <p:blipFill>
                      <a:blip r:embed="rId10"/>
                      <a:srcRect/>
                      <a:stretch>
                        <a:fillRect/>
                      </a:stretch>
                    </p:blipFill>
                    <p:spPr bwMode="auto">
                      <a:xfrm>
                        <a:off x="1600200" y="5015707"/>
                        <a:ext cx="168275" cy="200684"/>
                      </a:xfrm>
                      <a:prstGeom prst="rect">
                        <a:avLst/>
                      </a:prstGeom>
                      <a:noFill/>
                      <a:ln w="9525" cmpd="sng">
                        <a:noFill/>
                      </a:ln>
                      <a:effectLst/>
                    </p:spPr>
                  </p:pic>
                </p:oleObj>
              </mc:Fallback>
            </mc:AlternateContent>
          </a:graphicData>
        </a:graphic>
      </p:graphicFrame>
      <p:cxnSp>
        <p:nvCxnSpPr>
          <p:cNvPr id="30" name="Straight Connector 29"/>
          <p:cNvCxnSpPr/>
          <p:nvPr/>
        </p:nvCxnSpPr>
        <p:spPr>
          <a:xfrm flipV="1">
            <a:off x="4888388" y="4641850"/>
            <a:ext cx="611823" cy="5080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31" name="Object 4"/>
          <p:cNvGraphicFramePr>
            <a:graphicFrameLocks noChangeAspect="1"/>
          </p:cNvGraphicFramePr>
          <p:nvPr>
            <p:extLst>
              <p:ext uri="{D42A27DB-BD31-4B8C-83A1-F6EECF244321}">
                <p14:modId xmlns:p14="http://schemas.microsoft.com/office/powerpoint/2010/main" val="929726718"/>
              </p:ext>
            </p:extLst>
          </p:nvPr>
        </p:nvGraphicFramePr>
        <p:xfrm>
          <a:off x="5490686" y="4501357"/>
          <a:ext cx="168275" cy="200684"/>
        </p:xfrm>
        <a:graphic>
          <a:graphicData uri="http://schemas.openxmlformats.org/presentationml/2006/ole">
            <mc:AlternateContent xmlns:mc="http://schemas.openxmlformats.org/markup-compatibility/2006">
              <mc:Choice xmlns:v="urn:schemas-microsoft-com:vml" Requires="v">
                <p:oleObj spid="_x0000_s585568" name="Equation" r:id="rId11" imgW="127000" imgH="152400" progId="Equation.DSMT4">
                  <p:embed/>
                </p:oleObj>
              </mc:Choice>
              <mc:Fallback>
                <p:oleObj name="Equation" r:id="rId11" imgW="127000" imgH="152400" progId="Equation.DSMT4">
                  <p:embed/>
                  <p:pic>
                    <p:nvPicPr>
                      <p:cNvPr id="0" name=""/>
                      <p:cNvPicPr>
                        <a:picLocks noChangeAspect="1" noChangeArrowheads="1"/>
                      </p:cNvPicPr>
                      <p:nvPr/>
                    </p:nvPicPr>
                    <p:blipFill>
                      <a:blip r:embed="rId8"/>
                      <a:srcRect/>
                      <a:stretch>
                        <a:fillRect/>
                      </a:stretch>
                    </p:blipFill>
                    <p:spPr bwMode="auto">
                      <a:xfrm>
                        <a:off x="5490686" y="4501357"/>
                        <a:ext cx="168275" cy="200684"/>
                      </a:xfrm>
                      <a:prstGeom prst="rect">
                        <a:avLst/>
                      </a:prstGeom>
                      <a:noFill/>
                      <a:ln w="9525" cmpd="sng">
                        <a:noFill/>
                      </a:ln>
                      <a:effectLst/>
                    </p:spPr>
                  </p:pic>
                </p:oleObj>
              </mc:Fallback>
            </mc:AlternateContent>
          </a:graphicData>
        </a:graphic>
      </p:graphicFrame>
    </p:spTree>
    <p:extLst>
      <p:ext uri="{BB962C8B-B14F-4D97-AF65-F5344CB8AC3E}">
        <p14:creationId xmlns:p14="http://schemas.microsoft.com/office/powerpoint/2010/main" val="28262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dissolv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dissolv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dissolve">
                                      <p:cBhvr>
                                        <p:cTn id="22" dur="500"/>
                                        <p:tgtEl>
                                          <p:spTgt spid="55"/>
                                        </p:tgtEl>
                                      </p:cBhvr>
                                    </p:animEffect>
                                  </p:childTnLst>
                                </p:cTn>
                              </p:par>
                              <p:par>
                                <p:cTn id="23" presetID="9"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par>
                                <p:cTn id="26" presetID="9"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dissolve">
                                      <p:cBhvr>
                                        <p:cTn id="28" dur="500"/>
                                        <p:tgtEl>
                                          <p:spTgt spid="39"/>
                                        </p:tgtEl>
                                      </p:cBhvr>
                                    </p:animEffect>
                                  </p:childTnLst>
                                </p:cTn>
                              </p:par>
                              <p:par>
                                <p:cTn id="29" presetID="9"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dissolve">
                                      <p:cBhvr>
                                        <p:cTn id="31" dur="500"/>
                                        <p:tgtEl>
                                          <p:spTgt spid="40"/>
                                        </p:tgtEl>
                                      </p:cBhvr>
                                    </p:animEffect>
                                  </p:childTnLst>
                                </p:cTn>
                              </p:par>
                              <p:par>
                                <p:cTn id="32" presetID="9"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dissolve">
                                      <p:cBhvr>
                                        <p:cTn id="34" dur="500"/>
                                        <p:tgtEl>
                                          <p:spTgt spid="42"/>
                                        </p:tgtEl>
                                      </p:cBhvr>
                                    </p:animEffect>
                                  </p:childTnLst>
                                </p:cTn>
                              </p:par>
                              <p:par>
                                <p:cTn id="35" presetID="9"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dissolve">
                                      <p:cBhvr>
                                        <p:cTn id="37" dur="500"/>
                                        <p:tgtEl>
                                          <p:spTgt spid="30"/>
                                        </p:tgtEl>
                                      </p:cBhvr>
                                    </p:animEffect>
                                  </p:childTnLst>
                                </p:cTn>
                              </p:par>
                              <p:par>
                                <p:cTn id="38" presetID="9"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dissolve">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35"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17.)</a:t>
            </a:r>
          </a:p>
        </p:txBody>
      </p:sp>
      <p:sp>
        <p:nvSpPr>
          <p:cNvPr id="11" name="TextBox 10"/>
          <p:cNvSpPr txBox="1"/>
          <p:nvPr/>
        </p:nvSpPr>
        <p:spPr>
          <a:xfrm>
            <a:off x="274956" y="357911"/>
            <a:ext cx="5333682" cy="1754327"/>
          </a:xfrm>
          <a:prstGeom prst="rect">
            <a:avLst/>
          </a:prstGeom>
          <a:noFill/>
          <a:ln>
            <a:solidFill>
              <a:srgbClr val="261CE7"/>
            </a:solidFill>
          </a:ln>
        </p:spPr>
        <p:txBody>
          <a:bodyPr wrap="square" rtlCol="0">
            <a:spAutoFit/>
          </a:bodyPr>
          <a:lstStyle/>
          <a:p>
            <a:r>
              <a:rPr lang="en-US" sz="2800" dirty="0">
                <a:solidFill>
                  <a:srgbClr val="FF0000"/>
                </a:solidFill>
                <a:latin typeface="Apple Chancery"/>
                <a:cs typeface="Apple Chancery"/>
              </a:rPr>
              <a:t>Continuing: </a:t>
            </a:r>
            <a:r>
              <a:rPr lang="en-US" sz="2000" dirty="0">
                <a:solidFill>
                  <a:srgbClr val="000000"/>
                </a:solidFill>
                <a:latin typeface="Times New Roman"/>
                <a:cs typeface="Times New Roman"/>
              </a:rPr>
              <a:t>A </a:t>
            </a:r>
            <a:r>
              <a:rPr lang="en-US" sz="2000" dirty="0">
                <a:solidFill>
                  <a:srgbClr val="FF0000"/>
                </a:solidFill>
                <a:latin typeface="Times New Roman"/>
                <a:cs typeface="Times New Roman"/>
              </a:rPr>
              <a:t>75-kg </a:t>
            </a:r>
            <a:r>
              <a:rPr lang="en-US" sz="2000" dirty="0">
                <a:solidFill>
                  <a:srgbClr val="000000"/>
                </a:solidFill>
                <a:latin typeface="Times New Roman"/>
                <a:cs typeface="Times New Roman"/>
              </a:rPr>
              <a:t>kid sitting on a station-</a:t>
            </a:r>
            <a:r>
              <a:rPr lang="en-US" sz="2000" dirty="0" err="1">
                <a:solidFill>
                  <a:srgbClr val="000000"/>
                </a:solidFill>
                <a:latin typeface="Times New Roman"/>
                <a:cs typeface="Times New Roman"/>
              </a:rPr>
              <a:t>ary</a:t>
            </a:r>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5.0-kg</a:t>
            </a:r>
            <a:r>
              <a:rPr lang="en-US" sz="2000" dirty="0">
                <a:solidFill>
                  <a:srgbClr val="000000"/>
                </a:solidFill>
                <a:latin typeface="Times New Roman"/>
                <a:cs typeface="Times New Roman"/>
              </a:rPr>
              <a:t> cart with frictionless wheels.  He tries to catch a </a:t>
            </a:r>
            <a:r>
              <a:rPr lang="en-US" sz="2000" dirty="0">
                <a:solidFill>
                  <a:srgbClr val="FF0000"/>
                </a:solidFill>
                <a:latin typeface="Times New Roman"/>
                <a:cs typeface="Times New Roman"/>
              </a:rPr>
              <a:t>7.0-kg </a:t>
            </a:r>
            <a:r>
              <a:rPr lang="en-US" sz="2000" dirty="0">
                <a:solidFill>
                  <a:srgbClr val="000000"/>
                </a:solidFill>
                <a:latin typeface="Times New Roman"/>
                <a:cs typeface="Times New Roman"/>
              </a:rPr>
              <a:t>bowling ball moving in the horizontal at </a:t>
            </a:r>
            <a:r>
              <a:rPr lang="en-US" sz="2000" dirty="0">
                <a:solidFill>
                  <a:srgbClr val="FF0000"/>
                </a:solidFill>
                <a:latin typeface="Times New Roman"/>
                <a:cs typeface="Times New Roman"/>
              </a:rPr>
              <a:t>5.0 m/s</a:t>
            </a:r>
            <a:r>
              <a:rPr lang="en-US" sz="2000" dirty="0">
                <a:solidFill>
                  <a:srgbClr val="000000"/>
                </a:solidFill>
                <a:latin typeface="Times New Roman"/>
                <a:cs typeface="Times New Roman"/>
              </a:rPr>
              <a:t> but fumbles it.  It bounces off him leaving </a:t>
            </a:r>
            <a:r>
              <a:rPr lang="en-US" sz="2000" dirty="0">
                <a:solidFill>
                  <a:srgbClr val="261CE7"/>
                </a:solidFill>
                <a:latin typeface="Times New Roman"/>
                <a:cs typeface="Times New Roman"/>
              </a:rPr>
              <a:t>in the x-direction </a:t>
            </a:r>
            <a:r>
              <a:rPr lang="en-US" sz="2000" dirty="0">
                <a:solidFill>
                  <a:srgbClr val="000000"/>
                </a:solidFill>
                <a:latin typeface="Times New Roman"/>
                <a:cs typeface="Times New Roman"/>
              </a:rPr>
              <a:t>with </a:t>
            </a:r>
            <a:r>
              <a:rPr lang="en-US" sz="2000" dirty="0">
                <a:solidFill>
                  <a:srgbClr val="FF0000"/>
                </a:solidFill>
                <a:latin typeface="Times New Roman"/>
                <a:cs typeface="Times New Roman"/>
              </a:rPr>
              <a:t>velocity 2 m/s</a:t>
            </a:r>
            <a:r>
              <a:rPr lang="en-US" sz="2000" dirty="0">
                <a:solidFill>
                  <a:srgbClr val="000000"/>
                </a:solidFill>
                <a:latin typeface="Times New Roman"/>
                <a:cs typeface="Times New Roman"/>
              </a:rPr>
              <a:t>.</a:t>
            </a:r>
            <a:endParaRPr lang="en-US" sz="2400" dirty="0">
              <a:latin typeface="Apple Chancery"/>
              <a:cs typeface="Apple Chancery"/>
            </a:endParaRPr>
          </a:p>
        </p:txBody>
      </p:sp>
      <p:sp>
        <p:nvSpPr>
          <p:cNvPr id="51" name="TextBox 50"/>
          <p:cNvSpPr txBox="1"/>
          <p:nvPr/>
        </p:nvSpPr>
        <p:spPr>
          <a:xfrm>
            <a:off x="516255" y="2046423"/>
            <a:ext cx="8411845" cy="400110"/>
          </a:xfrm>
          <a:prstGeom prst="rect">
            <a:avLst/>
          </a:prstGeom>
          <a:noFill/>
        </p:spPr>
        <p:txBody>
          <a:bodyPr wrap="square" rtlCol="0">
            <a:spAutoFit/>
          </a:bodyPr>
          <a:lstStyle/>
          <a:p>
            <a:r>
              <a:rPr lang="en-US" sz="2000" dirty="0">
                <a:solidFill>
                  <a:srgbClr val="000000"/>
                </a:solidFill>
                <a:latin typeface="Times New Roman"/>
                <a:cs typeface="Times New Roman"/>
              </a:rPr>
              <a:t>In that case, what will the kid’s velocity be after the collision?</a:t>
            </a:r>
            <a:endParaRPr lang="en-US" sz="2400" dirty="0">
              <a:latin typeface="Apple Chancery"/>
              <a:cs typeface="Apple Chancery"/>
            </a:endParaRPr>
          </a:p>
        </p:txBody>
      </p:sp>
      <p:graphicFrame>
        <p:nvGraphicFramePr>
          <p:cNvPr id="55" name="Object 4"/>
          <p:cNvGraphicFramePr>
            <a:graphicFrameLocks noChangeAspect="1"/>
          </p:cNvGraphicFramePr>
          <p:nvPr>
            <p:extLst>
              <p:ext uri="{D42A27DB-BD31-4B8C-83A1-F6EECF244321}">
                <p14:modId xmlns:p14="http://schemas.microsoft.com/office/powerpoint/2010/main" val="2215178431"/>
              </p:ext>
            </p:extLst>
          </p:nvPr>
        </p:nvGraphicFramePr>
        <p:xfrm>
          <a:off x="215900" y="3925888"/>
          <a:ext cx="8813800" cy="1804987"/>
        </p:xfrm>
        <a:graphic>
          <a:graphicData uri="http://schemas.openxmlformats.org/presentationml/2006/ole">
            <mc:AlternateContent xmlns:mc="http://schemas.openxmlformats.org/markup-compatibility/2006">
              <mc:Choice xmlns:v="urn:schemas-microsoft-com:vml" Requires="v">
                <p:oleObj spid="_x0000_s589198" name="Equation" r:id="rId3" imgW="4826000" imgH="990600" progId="Equation.DSMT4">
                  <p:embed/>
                </p:oleObj>
              </mc:Choice>
              <mc:Fallback>
                <p:oleObj name="Equation" r:id="rId3" imgW="4826000" imgH="990600" progId="Equation.DSMT4">
                  <p:embed/>
                  <p:pic>
                    <p:nvPicPr>
                      <p:cNvPr id="0" name=""/>
                      <p:cNvPicPr>
                        <a:picLocks noChangeAspect="1" noChangeArrowheads="1"/>
                      </p:cNvPicPr>
                      <p:nvPr/>
                    </p:nvPicPr>
                    <p:blipFill>
                      <a:blip r:embed="rId4"/>
                      <a:srcRect/>
                      <a:stretch>
                        <a:fillRect/>
                      </a:stretch>
                    </p:blipFill>
                    <p:spPr bwMode="auto">
                      <a:xfrm>
                        <a:off x="215900" y="3925888"/>
                        <a:ext cx="8813800" cy="18049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6" name="TextBox 55"/>
          <p:cNvSpPr txBox="1"/>
          <p:nvPr/>
        </p:nvSpPr>
        <p:spPr>
          <a:xfrm>
            <a:off x="917893" y="2788235"/>
            <a:ext cx="7908607" cy="830997"/>
          </a:xfrm>
          <a:prstGeom prst="rect">
            <a:avLst/>
          </a:prstGeom>
          <a:noFill/>
        </p:spPr>
        <p:txBody>
          <a:bodyPr wrap="square" rtlCol="0">
            <a:spAutoFit/>
          </a:bodyPr>
          <a:lstStyle/>
          <a:p>
            <a:r>
              <a:rPr lang="en-US" sz="2800" dirty="0">
                <a:solidFill>
                  <a:srgbClr val="FF0000"/>
                </a:solidFill>
                <a:latin typeface="Apple Chancery"/>
                <a:cs typeface="Apple Chancery"/>
              </a:rPr>
              <a:t>Always be aware </a:t>
            </a:r>
            <a:r>
              <a:rPr lang="en-US" sz="2000" dirty="0">
                <a:latin typeface="Times New Roman"/>
                <a:cs typeface="Times New Roman"/>
              </a:rPr>
              <a:t>of signs when dealing with momenta.  Momentum is a VECTOR.  With that in mind, we can write:</a:t>
            </a:r>
            <a:endParaRPr lang="en-US" sz="2400" dirty="0">
              <a:latin typeface="Apple Chancery"/>
              <a:cs typeface="Apple Chancery"/>
            </a:endParaRPr>
          </a:p>
        </p:txBody>
      </p:sp>
      <p:sp>
        <p:nvSpPr>
          <p:cNvPr id="21" name="Rectangle 20"/>
          <p:cNvSpPr/>
          <p:nvPr/>
        </p:nvSpPr>
        <p:spPr>
          <a:xfrm>
            <a:off x="6311900" y="1540615"/>
            <a:ext cx="2413000"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V="1">
            <a:off x="6119813" y="1044574"/>
            <a:ext cx="825500"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3" name="Object 22"/>
          <p:cNvGraphicFramePr>
            <a:graphicFrameLocks noChangeAspect="1"/>
          </p:cNvGraphicFramePr>
          <p:nvPr>
            <p:extLst>
              <p:ext uri="{D42A27DB-BD31-4B8C-83A1-F6EECF244321}">
                <p14:modId xmlns:p14="http://schemas.microsoft.com/office/powerpoint/2010/main" val="3690191421"/>
              </p:ext>
            </p:extLst>
          </p:nvPr>
        </p:nvGraphicFramePr>
        <p:xfrm>
          <a:off x="5608638" y="627063"/>
          <a:ext cx="1250950" cy="346075"/>
        </p:xfrm>
        <a:graphic>
          <a:graphicData uri="http://schemas.openxmlformats.org/presentationml/2006/ole">
            <mc:AlternateContent xmlns:mc="http://schemas.openxmlformats.org/markup-compatibility/2006">
              <mc:Choice xmlns:v="urn:schemas-microsoft-com:vml" Requires="v">
                <p:oleObj spid="_x0000_s589199" name="Equation" r:id="rId5" imgW="774700" imgH="215900" progId="Equation.DSMT4">
                  <p:embed/>
                </p:oleObj>
              </mc:Choice>
              <mc:Fallback>
                <p:oleObj name="Equation" r:id="rId5" imgW="774700" imgH="215900" progId="Equation.DSMT4">
                  <p:embed/>
                  <p:pic>
                    <p:nvPicPr>
                      <p:cNvPr id="0" name=""/>
                      <p:cNvPicPr/>
                      <p:nvPr/>
                    </p:nvPicPr>
                    <p:blipFill>
                      <a:blip r:embed="rId6"/>
                      <a:stretch>
                        <a:fillRect/>
                      </a:stretch>
                    </p:blipFill>
                    <p:spPr>
                      <a:xfrm>
                        <a:off x="5608638" y="627063"/>
                        <a:ext cx="1250950" cy="346075"/>
                      </a:xfrm>
                      <a:prstGeom prst="rect">
                        <a:avLst/>
                      </a:prstGeom>
                    </p:spPr>
                  </p:pic>
                </p:oleObj>
              </mc:Fallback>
            </mc:AlternateContent>
          </a:graphicData>
        </a:graphic>
      </p:graphicFrame>
      <p:sp>
        <p:nvSpPr>
          <p:cNvPr id="24" name="Oval 23"/>
          <p:cNvSpPr/>
          <p:nvPr/>
        </p:nvSpPr>
        <p:spPr>
          <a:xfrm>
            <a:off x="6991350" y="902440"/>
            <a:ext cx="240560" cy="24056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7340600" y="600075"/>
            <a:ext cx="520700" cy="774712"/>
          </a:xfrm>
          <a:custGeom>
            <a:avLst/>
            <a:gdLst>
              <a:gd name="connsiteX0" fmla="*/ 9525 w 520700"/>
              <a:gd name="connsiteY0" fmla="*/ 615950 h 774712"/>
              <a:gd name="connsiteX1" fmla="*/ 47625 w 520700"/>
              <a:gd name="connsiteY1" fmla="*/ 619125 h 774712"/>
              <a:gd name="connsiteX2" fmla="*/ 79375 w 520700"/>
              <a:gd name="connsiteY2" fmla="*/ 622300 h 774712"/>
              <a:gd name="connsiteX3" fmla="*/ 85725 w 520700"/>
              <a:gd name="connsiteY3" fmla="*/ 635000 h 774712"/>
              <a:gd name="connsiteX4" fmla="*/ 88900 w 520700"/>
              <a:gd name="connsiteY4" fmla="*/ 650875 h 774712"/>
              <a:gd name="connsiteX5" fmla="*/ 92075 w 520700"/>
              <a:gd name="connsiteY5" fmla="*/ 660400 h 774712"/>
              <a:gd name="connsiteX6" fmla="*/ 95250 w 520700"/>
              <a:gd name="connsiteY6" fmla="*/ 692150 h 774712"/>
              <a:gd name="connsiteX7" fmla="*/ 98425 w 520700"/>
              <a:gd name="connsiteY7" fmla="*/ 701675 h 774712"/>
              <a:gd name="connsiteX8" fmla="*/ 107950 w 520700"/>
              <a:gd name="connsiteY8" fmla="*/ 704850 h 774712"/>
              <a:gd name="connsiteX9" fmla="*/ 158750 w 520700"/>
              <a:gd name="connsiteY9" fmla="*/ 708025 h 774712"/>
              <a:gd name="connsiteX10" fmla="*/ 295275 w 520700"/>
              <a:gd name="connsiteY10" fmla="*/ 698500 h 774712"/>
              <a:gd name="connsiteX11" fmla="*/ 327025 w 520700"/>
              <a:gd name="connsiteY11" fmla="*/ 692150 h 774712"/>
              <a:gd name="connsiteX12" fmla="*/ 352425 w 520700"/>
              <a:gd name="connsiteY12" fmla="*/ 685800 h 774712"/>
              <a:gd name="connsiteX13" fmla="*/ 368300 w 520700"/>
              <a:gd name="connsiteY13" fmla="*/ 669925 h 774712"/>
              <a:gd name="connsiteX14" fmla="*/ 374650 w 520700"/>
              <a:gd name="connsiteY14" fmla="*/ 650875 h 774712"/>
              <a:gd name="connsiteX15" fmla="*/ 377825 w 520700"/>
              <a:gd name="connsiteY15" fmla="*/ 577850 h 774712"/>
              <a:gd name="connsiteX16" fmla="*/ 374650 w 520700"/>
              <a:gd name="connsiteY16" fmla="*/ 568325 h 774712"/>
              <a:gd name="connsiteX17" fmla="*/ 365125 w 520700"/>
              <a:gd name="connsiteY17" fmla="*/ 530225 h 774712"/>
              <a:gd name="connsiteX18" fmla="*/ 358775 w 520700"/>
              <a:gd name="connsiteY18" fmla="*/ 511175 h 774712"/>
              <a:gd name="connsiteX19" fmla="*/ 352425 w 520700"/>
              <a:gd name="connsiteY19" fmla="*/ 469900 h 774712"/>
              <a:gd name="connsiteX20" fmla="*/ 346075 w 520700"/>
              <a:gd name="connsiteY20" fmla="*/ 460375 h 774712"/>
              <a:gd name="connsiteX21" fmla="*/ 282575 w 520700"/>
              <a:gd name="connsiteY21" fmla="*/ 463550 h 774712"/>
              <a:gd name="connsiteX22" fmla="*/ 254000 w 520700"/>
              <a:gd name="connsiteY22" fmla="*/ 466725 h 774712"/>
              <a:gd name="connsiteX23" fmla="*/ 161925 w 520700"/>
              <a:gd name="connsiteY23" fmla="*/ 469900 h 774712"/>
              <a:gd name="connsiteX24" fmla="*/ 98425 w 520700"/>
              <a:gd name="connsiteY24" fmla="*/ 466725 h 774712"/>
              <a:gd name="connsiteX25" fmla="*/ 88900 w 520700"/>
              <a:gd name="connsiteY25" fmla="*/ 460375 h 774712"/>
              <a:gd name="connsiteX26" fmla="*/ 92075 w 520700"/>
              <a:gd name="connsiteY26" fmla="*/ 409575 h 774712"/>
              <a:gd name="connsiteX27" fmla="*/ 107950 w 520700"/>
              <a:gd name="connsiteY27" fmla="*/ 406400 h 774712"/>
              <a:gd name="connsiteX28" fmla="*/ 117475 w 520700"/>
              <a:gd name="connsiteY28" fmla="*/ 403225 h 774712"/>
              <a:gd name="connsiteX29" fmla="*/ 130175 w 520700"/>
              <a:gd name="connsiteY29" fmla="*/ 400050 h 774712"/>
              <a:gd name="connsiteX30" fmla="*/ 149225 w 520700"/>
              <a:gd name="connsiteY30" fmla="*/ 393700 h 774712"/>
              <a:gd name="connsiteX31" fmla="*/ 200025 w 520700"/>
              <a:gd name="connsiteY31" fmla="*/ 393700 h 774712"/>
              <a:gd name="connsiteX32" fmla="*/ 219075 w 520700"/>
              <a:gd name="connsiteY32" fmla="*/ 384175 h 774712"/>
              <a:gd name="connsiteX33" fmla="*/ 231775 w 520700"/>
              <a:gd name="connsiteY33" fmla="*/ 387350 h 774712"/>
              <a:gd name="connsiteX34" fmla="*/ 247650 w 520700"/>
              <a:gd name="connsiteY34" fmla="*/ 400050 h 774712"/>
              <a:gd name="connsiteX35" fmla="*/ 263525 w 520700"/>
              <a:gd name="connsiteY35" fmla="*/ 412750 h 774712"/>
              <a:gd name="connsiteX36" fmla="*/ 304800 w 520700"/>
              <a:gd name="connsiteY36" fmla="*/ 406400 h 774712"/>
              <a:gd name="connsiteX37" fmla="*/ 333375 w 520700"/>
              <a:gd name="connsiteY37" fmla="*/ 393700 h 774712"/>
              <a:gd name="connsiteX38" fmla="*/ 352425 w 520700"/>
              <a:gd name="connsiteY38" fmla="*/ 390525 h 774712"/>
              <a:gd name="connsiteX39" fmla="*/ 371475 w 520700"/>
              <a:gd name="connsiteY39" fmla="*/ 384175 h 774712"/>
              <a:gd name="connsiteX40" fmla="*/ 381000 w 520700"/>
              <a:gd name="connsiteY40" fmla="*/ 365125 h 774712"/>
              <a:gd name="connsiteX41" fmla="*/ 387350 w 520700"/>
              <a:gd name="connsiteY41" fmla="*/ 355600 h 774712"/>
              <a:gd name="connsiteX42" fmla="*/ 390525 w 520700"/>
              <a:gd name="connsiteY42" fmla="*/ 339725 h 774712"/>
              <a:gd name="connsiteX43" fmla="*/ 396875 w 520700"/>
              <a:gd name="connsiteY43" fmla="*/ 358775 h 774712"/>
              <a:gd name="connsiteX44" fmla="*/ 400050 w 520700"/>
              <a:gd name="connsiteY44" fmla="*/ 323850 h 774712"/>
              <a:gd name="connsiteX45" fmla="*/ 403225 w 520700"/>
              <a:gd name="connsiteY45" fmla="*/ 266700 h 774712"/>
              <a:gd name="connsiteX46" fmla="*/ 422275 w 520700"/>
              <a:gd name="connsiteY46" fmla="*/ 254000 h 774712"/>
              <a:gd name="connsiteX47" fmla="*/ 419100 w 520700"/>
              <a:gd name="connsiteY47" fmla="*/ 244475 h 774712"/>
              <a:gd name="connsiteX48" fmla="*/ 390525 w 520700"/>
              <a:gd name="connsiteY48" fmla="*/ 241300 h 774712"/>
              <a:gd name="connsiteX49" fmla="*/ 374650 w 520700"/>
              <a:gd name="connsiteY49" fmla="*/ 238125 h 774712"/>
              <a:gd name="connsiteX50" fmla="*/ 355600 w 520700"/>
              <a:gd name="connsiteY50" fmla="*/ 231775 h 774712"/>
              <a:gd name="connsiteX51" fmla="*/ 346075 w 520700"/>
              <a:gd name="connsiteY51" fmla="*/ 200025 h 774712"/>
              <a:gd name="connsiteX52" fmla="*/ 339725 w 520700"/>
              <a:gd name="connsiteY52" fmla="*/ 177800 h 774712"/>
              <a:gd name="connsiteX53" fmla="*/ 336550 w 520700"/>
              <a:gd name="connsiteY53" fmla="*/ 158750 h 774712"/>
              <a:gd name="connsiteX54" fmla="*/ 317500 w 520700"/>
              <a:gd name="connsiteY54" fmla="*/ 165100 h 774712"/>
              <a:gd name="connsiteX55" fmla="*/ 307975 w 520700"/>
              <a:gd name="connsiteY55" fmla="*/ 168275 h 774712"/>
              <a:gd name="connsiteX56" fmla="*/ 269875 w 520700"/>
              <a:gd name="connsiteY56" fmla="*/ 171450 h 774712"/>
              <a:gd name="connsiteX57" fmla="*/ 260350 w 520700"/>
              <a:gd name="connsiteY57" fmla="*/ 168275 h 774712"/>
              <a:gd name="connsiteX58" fmla="*/ 260350 w 520700"/>
              <a:gd name="connsiteY58" fmla="*/ 149225 h 774712"/>
              <a:gd name="connsiteX59" fmla="*/ 269875 w 520700"/>
              <a:gd name="connsiteY59" fmla="*/ 142875 h 774712"/>
              <a:gd name="connsiteX60" fmla="*/ 276225 w 520700"/>
              <a:gd name="connsiteY60" fmla="*/ 133350 h 774712"/>
              <a:gd name="connsiteX61" fmla="*/ 288925 w 520700"/>
              <a:gd name="connsiteY61" fmla="*/ 130175 h 774712"/>
              <a:gd name="connsiteX62" fmla="*/ 298450 w 520700"/>
              <a:gd name="connsiteY62" fmla="*/ 127000 h 774712"/>
              <a:gd name="connsiteX63" fmla="*/ 330200 w 520700"/>
              <a:gd name="connsiteY63" fmla="*/ 111125 h 774712"/>
              <a:gd name="connsiteX64" fmla="*/ 336550 w 520700"/>
              <a:gd name="connsiteY64" fmla="*/ 101600 h 774712"/>
              <a:gd name="connsiteX65" fmla="*/ 342900 w 520700"/>
              <a:gd name="connsiteY65" fmla="*/ 69850 h 774712"/>
              <a:gd name="connsiteX66" fmla="*/ 358775 w 520700"/>
              <a:gd name="connsiteY66" fmla="*/ 41275 h 774712"/>
              <a:gd name="connsiteX67" fmla="*/ 361950 w 520700"/>
              <a:gd name="connsiteY67" fmla="*/ 31750 h 774712"/>
              <a:gd name="connsiteX68" fmla="*/ 384175 w 520700"/>
              <a:gd name="connsiteY68" fmla="*/ 6350 h 774712"/>
              <a:gd name="connsiteX69" fmla="*/ 403225 w 520700"/>
              <a:gd name="connsiteY69" fmla="*/ 0 h 774712"/>
              <a:gd name="connsiteX70" fmla="*/ 438150 w 520700"/>
              <a:gd name="connsiteY70" fmla="*/ 3175 h 774712"/>
              <a:gd name="connsiteX71" fmla="*/ 457200 w 520700"/>
              <a:gd name="connsiteY71" fmla="*/ 9525 h 774712"/>
              <a:gd name="connsiteX72" fmla="*/ 463550 w 520700"/>
              <a:gd name="connsiteY72" fmla="*/ 19050 h 774712"/>
              <a:gd name="connsiteX73" fmla="*/ 492125 w 520700"/>
              <a:gd name="connsiteY73" fmla="*/ 34925 h 774712"/>
              <a:gd name="connsiteX74" fmla="*/ 501650 w 520700"/>
              <a:gd name="connsiteY74" fmla="*/ 41275 h 774712"/>
              <a:gd name="connsiteX75" fmla="*/ 514350 w 520700"/>
              <a:gd name="connsiteY75" fmla="*/ 69850 h 774712"/>
              <a:gd name="connsiteX76" fmla="*/ 517525 w 520700"/>
              <a:gd name="connsiteY76" fmla="*/ 79375 h 774712"/>
              <a:gd name="connsiteX77" fmla="*/ 520700 w 520700"/>
              <a:gd name="connsiteY77" fmla="*/ 88900 h 774712"/>
              <a:gd name="connsiteX78" fmla="*/ 517525 w 520700"/>
              <a:gd name="connsiteY78" fmla="*/ 158750 h 774712"/>
              <a:gd name="connsiteX79" fmla="*/ 511175 w 520700"/>
              <a:gd name="connsiteY79" fmla="*/ 168275 h 774712"/>
              <a:gd name="connsiteX80" fmla="*/ 482600 w 520700"/>
              <a:gd name="connsiteY80" fmla="*/ 184150 h 774712"/>
              <a:gd name="connsiteX81" fmla="*/ 463550 w 520700"/>
              <a:gd name="connsiteY81" fmla="*/ 193675 h 774712"/>
              <a:gd name="connsiteX82" fmla="*/ 460375 w 520700"/>
              <a:gd name="connsiteY82" fmla="*/ 203200 h 774712"/>
              <a:gd name="connsiteX83" fmla="*/ 447675 w 520700"/>
              <a:gd name="connsiteY83" fmla="*/ 222250 h 774712"/>
              <a:gd name="connsiteX84" fmla="*/ 457200 w 520700"/>
              <a:gd name="connsiteY84" fmla="*/ 260350 h 774712"/>
              <a:gd name="connsiteX85" fmla="*/ 466725 w 520700"/>
              <a:gd name="connsiteY85" fmla="*/ 282575 h 774712"/>
              <a:gd name="connsiteX86" fmla="*/ 469900 w 520700"/>
              <a:gd name="connsiteY86" fmla="*/ 292100 h 774712"/>
              <a:gd name="connsiteX87" fmla="*/ 479425 w 520700"/>
              <a:gd name="connsiteY87" fmla="*/ 307975 h 774712"/>
              <a:gd name="connsiteX88" fmla="*/ 492125 w 520700"/>
              <a:gd name="connsiteY88" fmla="*/ 330200 h 774712"/>
              <a:gd name="connsiteX89" fmla="*/ 501650 w 520700"/>
              <a:gd name="connsiteY89" fmla="*/ 371475 h 774712"/>
              <a:gd name="connsiteX90" fmla="*/ 504825 w 520700"/>
              <a:gd name="connsiteY90" fmla="*/ 381000 h 774712"/>
              <a:gd name="connsiteX91" fmla="*/ 508000 w 520700"/>
              <a:gd name="connsiteY91" fmla="*/ 406400 h 774712"/>
              <a:gd name="connsiteX92" fmla="*/ 511175 w 520700"/>
              <a:gd name="connsiteY92" fmla="*/ 415925 h 774712"/>
              <a:gd name="connsiteX93" fmla="*/ 508000 w 520700"/>
              <a:gd name="connsiteY93" fmla="*/ 492125 h 774712"/>
              <a:gd name="connsiteX94" fmla="*/ 498475 w 520700"/>
              <a:gd name="connsiteY94" fmla="*/ 523875 h 774712"/>
              <a:gd name="connsiteX95" fmla="*/ 495300 w 520700"/>
              <a:gd name="connsiteY95" fmla="*/ 533400 h 774712"/>
              <a:gd name="connsiteX96" fmla="*/ 498475 w 520700"/>
              <a:gd name="connsiteY96" fmla="*/ 600075 h 774712"/>
              <a:gd name="connsiteX97" fmla="*/ 508000 w 520700"/>
              <a:gd name="connsiteY97" fmla="*/ 635000 h 774712"/>
              <a:gd name="connsiteX98" fmla="*/ 511175 w 520700"/>
              <a:gd name="connsiteY98" fmla="*/ 647700 h 774712"/>
              <a:gd name="connsiteX99" fmla="*/ 511175 w 520700"/>
              <a:gd name="connsiteY99" fmla="*/ 720725 h 774712"/>
              <a:gd name="connsiteX100" fmla="*/ 504825 w 520700"/>
              <a:gd name="connsiteY100" fmla="*/ 742950 h 774712"/>
              <a:gd name="connsiteX101" fmla="*/ 485775 w 520700"/>
              <a:gd name="connsiteY101" fmla="*/ 755650 h 774712"/>
              <a:gd name="connsiteX102" fmla="*/ 457200 w 520700"/>
              <a:gd name="connsiteY102" fmla="*/ 765175 h 774712"/>
              <a:gd name="connsiteX103" fmla="*/ 447675 w 520700"/>
              <a:gd name="connsiteY103" fmla="*/ 771525 h 774712"/>
              <a:gd name="connsiteX104" fmla="*/ 384175 w 520700"/>
              <a:gd name="connsiteY104" fmla="*/ 771525 h 774712"/>
              <a:gd name="connsiteX105" fmla="*/ 371475 w 520700"/>
              <a:gd name="connsiteY105" fmla="*/ 765175 h 774712"/>
              <a:gd name="connsiteX106" fmla="*/ 355600 w 520700"/>
              <a:gd name="connsiteY106" fmla="*/ 762000 h 774712"/>
              <a:gd name="connsiteX107" fmla="*/ 177800 w 520700"/>
              <a:gd name="connsiteY107" fmla="*/ 758825 h 774712"/>
              <a:gd name="connsiteX108" fmla="*/ 92075 w 520700"/>
              <a:gd name="connsiteY108" fmla="*/ 765175 h 774712"/>
              <a:gd name="connsiteX109" fmla="*/ 82550 w 520700"/>
              <a:gd name="connsiteY109" fmla="*/ 768350 h 774712"/>
              <a:gd name="connsiteX110" fmla="*/ 69850 w 520700"/>
              <a:gd name="connsiteY110" fmla="*/ 771525 h 774712"/>
              <a:gd name="connsiteX111" fmla="*/ 25400 w 520700"/>
              <a:gd name="connsiteY111" fmla="*/ 768350 h 774712"/>
              <a:gd name="connsiteX112" fmla="*/ 22225 w 520700"/>
              <a:gd name="connsiteY112" fmla="*/ 733425 h 774712"/>
              <a:gd name="connsiteX113" fmla="*/ 9525 w 520700"/>
              <a:gd name="connsiteY113" fmla="*/ 714375 h 774712"/>
              <a:gd name="connsiteX114" fmla="*/ 0 w 520700"/>
              <a:gd name="connsiteY114" fmla="*/ 695325 h 774712"/>
              <a:gd name="connsiteX115" fmla="*/ 3175 w 520700"/>
              <a:gd name="connsiteY115" fmla="*/ 657225 h 774712"/>
              <a:gd name="connsiteX116" fmla="*/ 6350 w 520700"/>
              <a:gd name="connsiteY116" fmla="*/ 647700 h 774712"/>
              <a:gd name="connsiteX117" fmla="*/ 9525 w 520700"/>
              <a:gd name="connsiteY117" fmla="*/ 615950 h 7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20700" h="774712">
                <a:moveTo>
                  <a:pt x="9525" y="615950"/>
                </a:moveTo>
                <a:cubicBezTo>
                  <a:pt x="16404" y="611188"/>
                  <a:pt x="34933" y="617971"/>
                  <a:pt x="47625" y="619125"/>
                </a:cubicBezTo>
                <a:cubicBezTo>
                  <a:pt x="58217" y="620088"/>
                  <a:pt x="69557" y="618209"/>
                  <a:pt x="79375" y="622300"/>
                </a:cubicBezTo>
                <a:cubicBezTo>
                  <a:pt x="83744" y="624120"/>
                  <a:pt x="83608" y="630767"/>
                  <a:pt x="85725" y="635000"/>
                </a:cubicBezTo>
                <a:cubicBezTo>
                  <a:pt x="86783" y="640292"/>
                  <a:pt x="87591" y="645640"/>
                  <a:pt x="88900" y="650875"/>
                </a:cubicBezTo>
                <a:cubicBezTo>
                  <a:pt x="89712" y="654122"/>
                  <a:pt x="91566" y="657092"/>
                  <a:pt x="92075" y="660400"/>
                </a:cubicBezTo>
                <a:cubicBezTo>
                  <a:pt x="93692" y="670912"/>
                  <a:pt x="93633" y="681638"/>
                  <a:pt x="95250" y="692150"/>
                </a:cubicBezTo>
                <a:cubicBezTo>
                  <a:pt x="95759" y="695458"/>
                  <a:pt x="96058" y="699308"/>
                  <a:pt x="98425" y="701675"/>
                </a:cubicBezTo>
                <a:cubicBezTo>
                  <a:pt x="100792" y="704042"/>
                  <a:pt x="104622" y="704500"/>
                  <a:pt x="107950" y="704850"/>
                </a:cubicBezTo>
                <a:cubicBezTo>
                  <a:pt x="124823" y="706626"/>
                  <a:pt x="141817" y="706967"/>
                  <a:pt x="158750" y="708025"/>
                </a:cubicBezTo>
                <a:cubicBezTo>
                  <a:pt x="278599" y="704601"/>
                  <a:pt x="233925" y="713838"/>
                  <a:pt x="295275" y="698500"/>
                </a:cubicBezTo>
                <a:cubicBezTo>
                  <a:pt x="335327" y="688487"/>
                  <a:pt x="272532" y="703827"/>
                  <a:pt x="327025" y="692150"/>
                </a:cubicBezTo>
                <a:cubicBezTo>
                  <a:pt x="335559" y="690321"/>
                  <a:pt x="352425" y="685800"/>
                  <a:pt x="352425" y="685800"/>
                </a:cubicBezTo>
                <a:cubicBezTo>
                  <a:pt x="361114" y="680007"/>
                  <a:pt x="363844" y="679951"/>
                  <a:pt x="368300" y="669925"/>
                </a:cubicBezTo>
                <a:cubicBezTo>
                  <a:pt x="371018" y="663808"/>
                  <a:pt x="374650" y="650875"/>
                  <a:pt x="374650" y="650875"/>
                </a:cubicBezTo>
                <a:cubicBezTo>
                  <a:pt x="375708" y="626533"/>
                  <a:pt x="377825" y="602215"/>
                  <a:pt x="377825" y="577850"/>
                </a:cubicBezTo>
                <a:cubicBezTo>
                  <a:pt x="377825" y="574503"/>
                  <a:pt x="375200" y="571626"/>
                  <a:pt x="374650" y="568325"/>
                </a:cubicBezTo>
                <a:cubicBezTo>
                  <a:pt x="362317" y="494325"/>
                  <a:pt x="380270" y="564301"/>
                  <a:pt x="365125" y="530225"/>
                </a:cubicBezTo>
                <a:cubicBezTo>
                  <a:pt x="362407" y="524108"/>
                  <a:pt x="358775" y="511175"/>
                  <a:pt x="358775" y="511175"/>
                </a:cubicBezTo>
                <a:cubicBezTo>
                  <a:pt x="358138" y="505439"/>
                  <a:pt x="356550" y="479524"/>
                  <a:pt x="352425" y="469900"/>
                </a:cubicBezTo>
                <a:cubicBezTo>
                  <a:pt x="350922" y="466393"/>
                  <a:pt x="348192" y="463550"/>
                  <a:pt x="346075" y="460375"/>
                </a:cubicBezTo>
                <a:lnTo>
                  <a:pt x="282575" y="463550"/>
                </a:lnTo>
                <a:cubicBezTo>
                  <a:pt x="273014" y="464209"/>
                  <a:pt x="263570" y="466221"/>
                  <a:pt x="254000" y="466725"/>
                </a:cubicBezTo>
                <a:cubicBezTo>
                  <a:pt x="223333" y="468339"/>
                  <a:pt x="192617" y="468842"/>
                  <a:pt x="161925" y="469900"/>
                </a:cubicBezTo>
                <a:cubicBezTo>
                  <a:pt x="140758" y="468842"/>
                  <a:pt x="119440" y="469466"/>
                  <a:pt x="98425" y="466725"/>
                </a:cubicBezTo>
                <a:cubicBezTo>
                  <a:pt x="94641" y="466231"/>
                  <a:pt x="89321" y="464168"/>
                  <a:pt x="88900" y="460375"/>
                </a:cubicBezTo>
                <a:cubicBezTo>
                  <a:pt x="87026" y="443512"/>
                  <a:pt x="86428" y="425574"/>
                  <a:pt x="92075" y="409575"/>
                </a:cubicBezTo>
                <a:cubicBezTo>
                  <a:pt x="93871" y="404486"/>
                  <a:pt x="102715" y="407709"/>
                  <a:pt x="107950" y="406400"/>
                </a:cubicBezTo>
                <a:cubicBezTo>
                  <a:pt x="111197" y="405588"/>
                  <a:pt x="114257" y="404144"/>
                  <a:pt x="117475" y="403225"/>
                </a:cubicBezTo>
                <a:cubicBezTo>
                  <a:pt x="121671" y="402026"/>
                  <a:pt x="125995" y="401304"/>
                  <a:pt x="130175" y="400050"/>
                </a:cubicBezTo>
                <a:cubicBezTo>
                  <a:pt x="136586" y="398127"/>
                  <a:pt x="149225" y="393700"/>
                  <a:pt x="149225" y="393700"/>
                </a:cubicBezTo>
                <a:cubicBezTo>
                  <a:pt x="178514" y="403463"/>
                  <a:pt x="161711" y="401363"/>
                  <a:pt x="200025" y="393700"/>
                </a:cubicBezTo>
                <a:cubicBezTo>
                  <a:pt x="204841" y="390489"/>
                  <a:pt x="212502" y="384175"/>
                  <a:pt x="219075" y="384175"/>
                </a:cubicBezTo>
                <a:cubicBezTo>
                  <a:pt x="223439" y="384175"/>
                  <a:pt x="227542" y="386292"/>
                  <a:pt x="231775" y="387350"/>
                </a:cubicBezTo>
                <a:cubicBezTo>
                  <a:pt x="249973" y="414647"/>
                  <a:pt x="225742" y="382523"/>
                  <a:pt x="247650" y="400050"/>
                </a:cubicBezTo>
                <a:cubicBezTo>
                  <a:pt x="268166" y="416463"/>
                  <a:pt x="239584" y="404770"/>
                  <a:pt x="263525" y="412750"/>
                </a:cubicBezTo>
                <a:cubicBezTo>
                  <a:pt x="272631" y="411839"/>
                  <a:pt x="293358" y="412121"/>
                  <a:pt x="304800" y="406400"/>
                </a:cubicBezTo>
                <a:cubicBezTo>
                  <a:pt x="320980" y="398310"/>
                  <a:pt x="308801" y="397796"/>
                  <a:pt x="333375" y="393700"/>
                </a:cubicBezTo>
                <a:cubicBezTo>
                  <a:pt x="339725" y="392642"/>
                  <a:pt x="346180" y="392086"/>
                  <a:pt x="352425" y="390525"/>
                </a:cubicBezTo>
                <a:cubicBezTo>
                  <a:pt x="358919" y="388902"/>
                  <a:pt x="371475" y="384175"/>
                  <a:pt x="371475" y="384175"/>
                </a:cubicBezTo>
                <a:cubicBezTo>
                  <a:pt x="389673" y="356878"/>
                  <a:pt x="367855" y="391415"/>
                  <a:pt x="381000" y="365125"/>
                </a:cubicBezTo>
                <a:cubicBezTo>
                  <a:pt x="382707" y="361712"/>
                  <a:pt x="385233" y="358775"/>
                  <a:pt x="387350" y="355600"/>
                </a:cubicBezTo>
                <a:cubicBezTo>
                  <a:pt x="388408" y="350308"/>
                  <a:pt x="385405" y="338018"/>
                  <a:pt x="390525" y="339725"/>
                </a:cubicBezTo>
                <a:cubicBezTo>
                  <a:pt x="396875" y="341842"/>
                  <a:pt x="396875" y="358775"/>
                  <a:pt x="396875" y="358775"/>
                </a:cubicBezTo>
                <a:cubicBezTo>
                  <a:pt x="397933" y="347133"/>
                  <a:pt x="399246" y="335512"/>
                  <a:pt x="400050" y="323850"/>
                </a:cubicBezTo>
                <a:cubicBezTo>
                  <a:pt x="401363" y="304816"/>
                  <a:pt x="397440" y="284881"/>
                  <a:pt x="403225" y="266700"/>
                </a:cubicBezTo>
                <a:cubicBezTo>
                  <a:pt x="405539" y="259428"/>
                  <a:pt x="422275" y="254000"/>
                  <a:pt x="422275" y="254000"/>
                </a:cubicBezTo>
                <a:cubicBezTo>
                  <a:pt x="421217" y="250825"/>
                  <a:pt x="422207" y="245718"/>
                  <a:pt x="419100" y="244475"/>
                </a:cubicBezTo>
                <a:cubicBezTo>
                  <a:pt x="410202" y="240916"/>
                  <a:pt x="400012" y="242655"/>
                  <a:pt x="390525" y="241300"/>
                </a:cubicBezTo>
                <a:cubicBezTo>
                  <a:pt x="385183" y="240537"/>
                  <a:pt x="379856" y="239545"/>
                  <a:pt x="374650" y="238125"/>
                </a:cubicBezTo>
                <a:cubicBezTo>
                  <a:pt x="368192" y="236364"/>
                  <a:pt x="355600" y="231775"/>
                  <a:pt x="355600" y="231775"/>
                </a:cubicBezTo>
                <a:cubicBezTo>
                  <a:pt x="340510" y="186504"/>
                  <a:pt x="355672" y="233614"/>
                  <a:pt x="346075" y="200025"/>
                </a:cubicBezTo>
                <a:cubicBezTo>
                  <a:pt x="342040" y="185903"/>
                  <a:pt x="343034" y="194343"/>
                  <a:pt x="339725" y="177800"/>
                </a:cubicBezTo>
                <a:cubicBezTo>
                  <a:pt x="338462" y="171487"/>
                  <a:pt x="337608" y="165100"/>
                  <a:pt x="336550" y="158750"/>
                </a:cubicBezTo>
                <a:lnTo>
                  <a:pt x="317500" y="165100"/>
                </a:lnTo>
                <a:cubicBezTo>
                  <a:pt x="314325" y="166158"/>
                  <a:pt x="311310" y="167997"/>
                  <a:pt x="307975" y="168275"/>
                </a:cubicBezTo>
                <a:lnTo>
                  <a:pt x="269875" y="171450"/>
                </a:lnTo>
                <a:cubicBezTo>
                  <a:pt x="266700" y="170392"/>
                  <a:pt x="262717" y="170642"/>
                  <a:pt x="260350" y="168275"/>
                </a:cubicBezTo>
                <a:cubicBezTo>
                  <a:pt x="255646" y="163571"/>
                  <a:pt x="256587" y="153929"/>
                  <a:pt x="260350" y="149225"/>
                </a:cubicBezTo>
                <a:cubicBezTo>
                  <a:pt x="262734" y="146245"/>
                  <a:pt x="266700" y="144992"/>
                  <a:pt x="269875" y="142875"/>
                </a:cubicBezTo>
                <a:cubicBezTo>
                  <a:pt x="271992" y="139700"/>
                  <a:pt x="273050" y="135467"/>
                  <a:pt x="276225" y="133350"/>
                </a:cubicBezTo>
                <a:cubicBezTo>
                  <a:pt x="279856" y="130929"/>
                  <a:pt x="284729" y="131374"/>
                  <a:pt x="288925" y="130175"/>
                </a:cubicBezTo>
                <a:cubicBezTo>
                  <a:pt x="292143" y="129256"/>
                  <a:pt x="295524" y="128625"/>
                  <a:pt x="298450" y="127000"/>
                </a:cubicBezTo>
                <a:cubicBezTo>
                  <a:pt x="329378" y="109818"/>
                  <a:pt x="305380" y="117330"/>
                  <a:pt x="330200" y="111125"/>
                </a:cubicBezTo>
                <a:cubicBezTo>
                  <a:pt x="332317" y="107950"/>
                  <a:pt x="334843" y="105013"/>
                  <a:pt x="336550" y="101600"/>
                </a:cubicBezTo>
                <a:cubicBezTo>
                  <a:pt x="341332" y="92036"/>
                  <a:pt x="340950" y="79601"/>
                  <a:pt x="342900" y="69850"/>
                </a:cubicBezTo>
                <a:cubicBezTo>
                  <a:pt x="347688" y="45912"/>
                  <a:pt x="346045" y="79466"/>
                  <a:pt x="358775" y="41275"/>
                </a:cubicBezTo>
                <a:cubicBezTo>
                  <a:pt x="359833" y="38100"/>
                  <a:pt x="360325" y="34676"/>
                  <a:pt x="361950" y="31750"/>
                </a:cubicBezTo>
                <a:cubicBezTo>
                  <a:pt x="368283" y="20351"/>
                  <a:pt x="372542" y="11520"/>
                  <a:pt x="384175" y="6350"/>
                </a:cubicBezTo>
                <a:cubicBezTo>
                  <a:pt x="390292" y="3632"/>
                  <a:pt x="403225" y="0"/>
                  <a:pt x="403225" y="0"/>
                </a:cubicBezTo>
                <a:cubicBezTo>
                  <a:pt x="414867" y="1058"/>
                  <a:pt x="426638" y="1144"/>
                  <a:pt x="438150" y="3175"/>
                </a:cubicBezTo>
                <a:cubicBezTo>
                  <a:pt x="444742" y="4338"/>
                  <a:pt x="457200" y="9525"/>
                  <a:pt x="457200" y="9525"/>
                </a:cubicBezTo>
                <a:cubicBezTo>
                  <a:pt x="459317" y="12700"/>
                  <a:pt x="460678" y="16537"/>
                  <a:pt x="463550" y="19050"/>
                </a:cubicBezTo>
                <a:cubicBezTo>
                  <a:pt x="490246" y="42409"/>
                  <a:pt x="473228" y="25477"/>
                  <a:pt x="492125" y="34925"/>
                </a:cubicBezTo>
                <a:cubicBezTo>
                  <a:pt x="495538" y="36632"/>
                  <a:pt x="498475" y="39158"/>
                  <a:pt x="501650" y="41275"/>
                </a:cubicBezTo>
                <a:cubicBezTo>
                  <a:pt x="511713" y="56369"/>
                  <a:pt x="506793" y="47180"/>
                  <a:pt x="514350" y="69850"/>
                </a:cubicBezTo>
                <a:lnTo>
                  <a:pt x="517525" y="79375"/>
                </a:lnTo>
                <a:lnTo>
                  <a:pt x="520700" y="88900"/>
                </a:lnTo>
                <a:cubicBezTo>
                  <a:pt x="519642" y="112183"/>
                  <a:pt x="520302" y="135609"/>
                  <a:pt x="517525" y="158750"/>
                </a:cubicBezTo>
                <a:cubicBezTo>
                  <a:pt x="517070" y="162539"/>
                  <a:pt x="514047" y="165762"/>
                  <a:pt x="511175" y="168275"/>
                </a:cubicBezTo>
                <a:cubicBezTo>
                  <a:pt x="484479" y="191634"/>
                  <a:pt x="501497" y="174702"/>
                  <a:pt x="482600" y="184150"/>
                </a:cubicBezTo>
                <a:cubicBezTo>
                  <a:pt x="457981" y="196460"/>
                  <a:pt x="487491" y="185695"/>
                  <a:pt x="463550" y="193675"/>
                </a:cubicBezTo>
                <a:cubicBezTo>
                  <a:pt x="462492" y="196850"/>
                  <a:pt x="462000" y="200274"/>
                  <a:pt x="460375" y="203200"/>
                </a:cubicBezTo>
                <a:cubicBezTo>
                  <a:pt x="456669" y="209871"/>
                  <a:pt x="447675" y="222250"/>
                  <a:pt x="447675" y="222250"/>
                </a:cubicBezTo>
                <a:cubicBezTo>
                  <a:pt x="460506" y="260743"/>
                  <a:pt x="448649" y="221871"/>
                  <a:pt x="457200" y="260350"/>
                </a:cubicBezTo>
                <a:cubicBezTo>
                  <a:pt x="459491" y="270660"/>
                  <a:pt x="462245" y="272122"/>
                  <a:pt x="466725" y="282575"/>
                </a:cubicBezTo>
                <a:cubicBezTo>
                  <a:pt x="468043" y="285651"/>
                  <a:pt x="468403" y="289107"/>
                  <a:pt x="469900" y="292100"/>
                </a:cubicBezTo>
                <a:cubicBezTo>
                  <a:pt x="472660" y="297620"/>
                  <a:pt x="476154" y="302742"/>
                  <a:pt x="479425" y="307975"/>
                </a:cubicBezTo>
                <a:cubicBezTo>
                  <a:pt x="484402" y="315938"/>
                  <a:pt x="489028" y="320909"/>
                  <a:pt x="492125" y="330200"/>
                </a:cubicBezTo>
                <a:cubicBezTo>
                  <a:pt x="500028" y="353908"/>
                  <a:pt x="496613" y="351326"/>
                  <a:pt x="501650" y="371475"/>
                </a:cubicBezTo>
                <a:cubicBezTo>
                  <a:pt x="502462" y="374722"/>
                  <a:pt x="503767" y="377825"/>
                  <a:pt x="504825" y="381000"/>
                </a:cubicBezTo>
                <a:cubicBezTo>
                  <a:pt x="505883" y="389467"/>
                  <a:pt x="506474" y="398005"/>
                  <a:pt x="508000" y="406400"/>
                </a:cubicBezTo>
                <a:cubicBezTo>
                  <a:pt x="508599" y="409693"/>
                  <a:pt x="511175" y="412578"/>
                  <a:pt x="511175" y="415925"/>
                </a:cubicBezTo>
                <a:cubicBezTo>
                  <a:pt x="511175" y="441347"/>
                  <a:pt x="509811" y="466768"/>
                  <a:pt x="508000" y="492125"/>
                </a:cubicBezTo>
                <a:cubicBezTo>
                  <a:pt x="507564" y="498232"/>
                  <a:pt x="499514" y="520759"/>
                  <a:pt x="498475" y="523875"/>
                </a:cubicBezTo>
                <a:lnTo>
                  <a:pt x="495300" y="533400"/>
                </a:lnTo>
                <a:cubicBezTo>
                  <a:pt x="496358" y="555625"/>
                  <a:pt x="496185" y="577943"/>
                  <a:pt x="498475" y="600075"/>
                </a:cubicBezTo>
                <a:cubicBezTo>
                  <a:pt x="500310" y="617818"/>
                  <a:pt x="504108" y="621377"/>
                  <a:pt x="508000" y="635000"/>
                </a:cubicBezTo>
                <a:cubicBezTo>
                  <a:pt x="509199" y="639196"/>
                  <a:pt x="510117" y="643467"/>
                  <a:pt x="511175" y="647700"/>
                </a:cubicBezTo>
                <a:cubicBezTo>
                  <a:pt x="514281" y="688074"/>
                  <a:pt x="516405" y="684113"/>
                  <a:pt x="511175" y="720725"/>
                </a:cubicBezTo>
                <a:cubicBezTo>
                  <a:pt x="511161" y="720821"/>
                  <a:pt x="506333" y="741442"/>
                  <a:pt x="504825" y="742950"/>
                </a:cubicBezTo>
                <a:cubicBezTo>
                  <a:pt x="499429" y="748346"/>
                  <a:pt x="492125" y="751417"/>
                  <a:pt x="485775" y="755650"/>
                </a:cubicBezTo>
                <a:cubicBezTo>
                  <a:pt x="470894" y="765571"/>
                  <a:pt x="480014" y="761373"/>
                  <a:pt x="457200" y="765175"/>
                </a:cubicBezTo>
                <a:cubicBezTo>
                  <a:pt x="454025" y="767292"/>
                  <a:pt x="451330" y="770429"/>
                  <a:pt x="447675" y="771525"/>
                </a:cubicBezTo>
                <a:cubicBezTo>
                  <a:pt x="426751" y="777802"/>
                  <a:pt x="405325" y="773152"/>
                  <a:pt x="384175" y="771525"/>
                </a:cubicBezTo>
                <a:cubicBezTo>
                  <a:pt x="379942" y="769408"/>
                  <a:pt x="375965" y="766672"/>
                  <a:pt x="371475" y="765175"/>
                </a:cubicBezTo>
                <a:cubicBezTo>
                  <a:pt x="366355" y="763468"/>
                  <a:pt x="360994" y="762177"/>
                  <a:pt x="355600" y="762000"/>
                </a:cubicBezTo>
                <a:cubicBezTo>
                  <a:pt x="296356" y="760058"/>
                  <a:pt x="237067" y="759883"/>
                  <a:pt x="177800" y="758825"/>
                </a:cubicBezTo>
                <a:cubicBezTo>
                  <a:pt x="156056" y="759969"/>
                  <a:pt x="117497" y="760553"/>
                  <a:pt x="92075" y="765175"/>
                </a:cubicBezTo>
                <a:cubicBezTo>
                  <a:pt x="88782" y="765774"/>
                  <a:pt x="85768" y="767431"/>
                  <a:pt x="82550" y="768350"/>
                </a:cubicBezTo>
                <a:cubicBezTo>
                  <a:pt x="78354" y="769549"/>
                  <a:pt x="74083" y="770467"/>
                  <a:pt x="69850" y="771525"/>
                </a:cubicBezTo>
                <a:cubicBezTo>
                  <a:pt x="55033" y="770467"/>
                  <a:pt x="36999" y="777629"/>
                  <a:pt x="25400" y="768350"/>
                </a:cubicBezTo>
                <a:cubicBezTo>
                  <a:pt x="16272" y="761048"/>
                  <a:pt x="25523" y="744640"/>
                  <a:pt x="22225" y="733425"/>
                </a:cubicBezTo>
                <a:cubicBezTo>
                  <a:pt x="20072" y="726103"/>
                  <a:pt x="11938" y="721615"/>
                  <a:pt x="9525" y="714375"/>
                </a:cubicBezTo>
                <a:cubicBezTo>
                  <a:pt x="5143" y="701230"/>
                  <a:pt x="8206" y="707635"/>
                  <a:pt x="0" y="695325"/>
                </a:cubicBezTo>
                <a:cubicBezTo>
                  <a:pt x="1058" y="682625"/>
                  <a:pt x="1491" y="669857"/>
                  <a:pt x="3175" y="657225"/>
                </a:cubicBezTo>
                <a:cubicBezTo>
                  <a:pt x="3617" y="653908"/>
                  <a:pt x="4628" y="650570"/>
                  <a:pt x="6350" y="647700"/>
                </a:cubicBezTo>
                <a:cubicBezTo>
                  <a:pt x="7890" y="645133"/>
                  <a:pt x="2646" y="620712"/>
                  <a:pt x="9525" y="615950"/>
                </a:cubicBezTo>
                <a:close/>
              </a:path>
            </a:pathLst>
          </a:cu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7270750" y="1206500"/>
            <a:ext cx="635000" cy="207115"/>
          </a:xfrm>
          <a:prstGeom prst="rect">
            <a:avLst/>
          </a:prstGeom>
          <a:solidFill>
            <a:srgbClr val="00C20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7321550" y="1388215"/>
            <a:ext cx="152400" cy="152400"/>
          </a:xfrm>
          <a:prstGeom prst="ellipse">
            <a:avLst/>
          </a:prstGeom>
          <a:solidFill>
            <a:srgbClr val="00F30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7702550" y="1388215"/>
            <a:ext cx="152400" cy="152400"/>
          </a:xfrm>
          <a:prstGeom prst="ellipse">
            <a:avLst/>
          </a:prstGeom>
          <a:solidFill>
            <a:srgbClr val="00F30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flipV="1">
            <a:off x="7333830" y="990202"/>
            <a:ext cx="98910" cy="54373"/>
          </a:xfrm>
          <a:custGeom>
            <a:avLst/>
            <a:gdLst>
              <a:gd name="connsiteX0" fmla="*/ 98845 w 98910"/>
              <a:gd name="connsiteY0" fmla="*/ 3573 h 54373"/>
              <a:gd name="connsiteX1" fmla="*/ 13120 w 98910"/>
              <a:gd name="connsiteY1" fmla="*/ 6748 h 54373"/>
              <a:gd name="connsiteX2" fmla="*/ 6770 w 98910"/>
              <a:gd name="connsiteY2" fmla="*/ 16273 h 54373"/>
              <a:gd name="connsiteX3" fmla="*/ 16295 w 98910"/>
              <a:gd name="connsiteY3" fmla="*/ 19448 h 54373"/>
              <a:gd name="connsiteX4" fmla="*/ 51220 w 98910"/>
              <a:gd name="connsiteY4" fmla="*/ 22623 h 54373"/>
              <a:gd name="connsiteX5" fmla="*/ 28995 w 98910"/>
              <a:gd name="connsiteY5" fmla="*/ 19448 h 54373"/>
              <a:gd name="connsiteX6" fmla="*/ 57570 w 98910"/>
              <a:gd name="connsiteY6" fmla="*/ 22623 h 54373"/>
              <a:gd name="connsiteX7" fmla="*/ 28995 w 98910"/>
              <a:gd name="connsiteY7" fmla="*/ 32148 h 54373"/>
              <a:gd name="connsiteX8" fmla="*/ 44870 w 98910"/>
              <a:gd name="connsiteY8" fmla="*/ 32148 h 54373"/>
              <a:gd name="connsiteX9" fmla="*/ 54395 w 98910"/>
              <a:gd name="connsiteY9" fmla="*/ 35323 h 54373"/>
              <a:gd name="connsiteX10" fmla="*/ 35345 w 98910"/>
              <a:gd name="connsiteY10" fmla="*/ 41673 h 54373"/>
              <a:gd name="connsiteX11" fmla="*/ 48045 w 98910"/>
              <a:gd name="connsiteY11" fmla="*/ 44848 h 54373"/>
              <a:gd name="connsiteX12" fmla="*/ 25820 w 98910"/>
              <a:gd name="connsiteY12" fmla="*/ 54373 h 54373"/>
              <a:gd name="connsiteX13" fmla="*/ 98845 w 98910"/>
              <a:gd name="connsiteY13" fmla="*/ 3573 h 5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910" h="54373">
                <a:moveTo>
                  <a:pt x="98845" y="3573"/>
                </a:moveTo>
                <a:cubicBezTo>
                  <a:pt x="96728" y="-4364"/>
                  <a:pt x="41446" y="2841"/>
                  <a:pt x="13120" y="6748"/>
                </a:cubicBezTo>
                <a:cubicBezTo>
                  <a:pt x="9340" y="7269"/>
                  <a:pt x="5845" y="12571"/>
                  <a:pt x="6770" y="16273"/>
                </a:cubicBezTo>
                <a:cubicBezTo>
                  <a:pt x="7582" y="19520"/>
                  <a:pt x="12982" y="18975"/>
                  <a:pt x="16295" y="19448"/>
                </a:cubicBezTo>
                <a:cubicBezTo>
                  <a:pt x="27867" y="21101"/>
                  <a:pt x="39530" y="22623"/>
                  <a:pt x="51220" y="22623"/>
                </a:cubicBezTo>
                <a:cubicBezTo>
                  <a:pt x="58704" y="22623"/>
                  <a:pt x="21511" y="19448"/>
                  <a:pt x="28995" y="19448"/>
                </a:cubicBezTo>
                <a:cubicBezTo>
                  <a:pt x="38579" y="19448"/>
                  <a:pt x="48045" y="21565"/>
                  <a:pt x="57570" y="22623"/>
                </a:cubicBezTo>
                <a:cubicBezTo>
                  <a:pt x="48045" y="25798"/>
                  <a:pt x="38974" y="33257"/>
                  <a:pt x="28995" y="32148"/>
                </a:cubicBezTo>
                <a:cubicBezTo>
                  <a:pt x="-14344" y="27333"/>
                  <a:pt x="-9139" y="28290"/>
                  <a:pt x="44870" y="32148"/>
                </a:cubicBezTo>
                <a:cubicBezTo>
                  <a:pt x="48045" y="33206"/>
                  <a:pt x="56762" y="32956"/>
                  <a:pt x="54395" y="35323"/>
                </a:cubicBezTo>
                <a:cubicBezTo>
                  <a:pt x="49662" y="40056"/>
                  <a:pt x="35345" y="41673"/>
                  <a:pt x="35345" y="41673"/>
                </a:cubicBezTo>
                <a:cubicBezTo>
                  <a:pt x="39578" y="42731"/>
                  <a:pt x="46665" y="40708"/>
                  <a:pt x="48045" y="44848"/>
                </a:cubicBezTo>
                <a:cubicBezTo>
                  <a:pt x="49773" y="50033"/>
                  <a:pt x="25201" y="54373"/>
                  <a:pt x="25820" y="54373"/>
                </a:cubicBezTo>
                <a:cubicBezTo>
                  <a:pt x="51242" y="54373"/>
                  <a:pt x="100962" y="11510"/>
                  <a:pt x="98845" y="3573"/>
                </a:cubicBezTo>
                <a:close/>
              </a:path>
            </a:pathLst>
          </a:cu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7762875" y="676275"/>
            <a:ext cx="51363" cy="79375"/>
          </a:xfrm>
          <a:custGeom>
            <a:avLst/>
            <a:gdLst>
              <a:gd name="connsiteX0" fmla="*/ 0 w 51363"/>
              <a:gd name="connsiteY0" fmla="*/ 28575 h 79375"/>
              <a:gd name="connsiteX1" fmla="*/ 12700 w 51363"/>
              <a:gd name="connsiteY1" fmla="*/ 12700 h 79375"/>
              <a:gd name="connsiteX2" fmla="*/ 28575 w 51363"/>
              <a:gd name="connsiteY2" fmla="*/ 0 h 79375"/>
              <a:gd name="connsiteX3" fmla="*/ 44450 w 51363"/>
              <a:gd name="connsiteY3" fmla="*/ 3175 h 79375"/>
              <a:gd name="connsiteX4" fmla="*/ 47625 w 51363"/>
              <a:gd name="connsiteY4" fmla="*/ 41275 h 79375"/>
              <a:gd name="connsiteX5" fmla="*/ 44450 w 51363"/>
              <a:gd name="connsiteY5" fmla="*/ 50800 h 79375"/>
              <a:gd name="connsiteX6" fmla="*/ 34925 w 51363"/>
              <a:gd name="connsiteY6" fmla="*/ 57150 h 79375"/>
              <a:gd name="connsiteX7" fmla="*/ 28575 w 51363"/>
              <a:gd name="connsiteY7" fmla="*/ 66675 h 79375"/>
              <a:gd name="connsiteX8" fmla="*/ 15875 w 51363"/>
              <a:gd name="connsiteY8" fmla="*/ 7937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63" h="79375">
                <a:moveTo>
                  <a:pt x="0" y="28575"/>
                </a:moveTo>
                <a:cubicBezTo>
                  <a:pt x="4233" y="23283"/>
                  <a:pt x="7555" y="17110"/>
                  <a:pt x="12700" y="12700"/>
                </a:cubicBezTo>
                <a:cubicBezTo>
                  <a:pt x="36556" y="-7748"/>
                  <a:pt x="8156" y="30628"/>
                  <a:pt x="28575" y="0"/>
                </a:cubicBezTo>
                <a:cubicBezTo>
                  <a:pt x="33867" y="1058"/>
                  <a:pt x="39765" y="498"/>
                  <a:pt x="44450" y="3175"/>
                </a:cubicBezTo>
                <a:cubicBezTo>
                  <a:pt x="57111" y="10410"/>
                  <a:pt x="48723" y="34686"/>
                  <a:pt x="47625" y="41275"/>
                </a:cubicBezTo>
                <a:cubicBezTo>
                  <a:pt x="47075" y="44576"/>
                  <a:pt x="46541" y="48187"/>
                  <a:pt x="44450" y="50800"/>
                </a:cubicBezTo>
                <a:cubicBezTo>
                  <a:pt x="42066" y="53780"/>
                  <a:pt x="38100" y="55033"/>
                  <a:pt x="34925" y="57150"/>
                </a:cubicBezTo>
                <a:cubicBezTo>
                  <a:pt x="32808" y="60325"/>
                  <a:pt x="31018" y="63744"/>
                  <a:pt x="28575" y="66675"/>
                </a:cubicBezTo>
                <a:cubicBezTo>
                  <a:pt x="24742" y="71274"/>
                  <a:pt x="20108" y="75142"/>
                  <a:pt x="15875" y="79375"/>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Freeform 32"/>
          <p:cNvSpPr/>
          <p:nvPr/>
        </p:nvSpPr>
        <p:spPr>
          <a:xfrm>
            <a:off x="7693025" y="774700"/>
            <a:ext cx="63500" cy="25400"/>
          </a:xfrm>
          <a:custGeom>
            <a:avLst/>
            <a:gdLst>
              <a:gd name="connsiteX0" fmla="*/ 0 w 63500"/>
              <a:gd name="connsiteY0" fmla="*/ 25400 h 25400"/>
              <a:gd name="connsiteX1" fmla="*/ 38100 w 63500"/>
              <a:gd name="connsiteY1" fmla="*/ 15875 h 25400"/>
              <a:gd name="connsiteX2" fmla="*/ 47625 w 63500"/>
              <a:gd name="connsiteY2" fmla="*/ 12700 h 25400"/>
              <a:gd name="connsiteX3" fmla="*/ 63500 w 63500"/>
              <a:gd name="connsiteY3" fmla="*/ 0 h 25400"/>
            </a:gdLst>
            <a:ahLst/>
            <a:cxnLst>
              <a:cxn ang="0">
                <a:pos x="connsiteX0" y="connsiteY0"/>
              </a:cxn>
              <a:cxn ang="0">
                <a:pos x="connsiteX1" y="connsiteY1"/>
              </a:cxn>
              <a:cxn ang="0">
                <a:pos x="connsiteX2" y="connsiteY2"/>
              </a:cxn>
              <a:cxn ang="0">
                <a:pos x="connsiteX3" y="connsiteY3"/>
              </a:cxn>
            </a:cxnLst>
            <a:rect l="l" t="t" r="r" b="b"/>
            <a:pathLst>
              <a:path w="63500" h="25400">
                <a:moveTo>
                  <a:pt x="0" y="25400"/>
                </a:moveTo>
                <a:cubicBezTo>
                  <a:pt x="25652" y="21125"/>
                  <a:pt x="12943" y="24261"/>
                  <a:pt x="38100" y="15875"/>
                </a:cubicBezTo>
                <a:lnTo>
                  <a:pt x="47625" y="12700"/>
                </a:lnTo>
                <a:cubicBezTo>
                  <a:pt x="61522" y="2277"/>
                  <a:pt x="56583" y="6917"/>
                  <a:pt x="63500" y="0"/>
                </a:cubicBezTo>
              </a:path>
            </a:pathLst>
          </a:cu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60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dissolv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dissolve">
                                      <p:cBhvr>
                                        <p:cTn id="1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Box 117"/>
          <p:cNvSpPr txBox="1"/>
          <p:nvPr/>
        </p:nvSpPr>
        <p:spPr>
          <a:xfrm>
            <a:off x="566967" y="1903132"/>
            <a:ext cx="8347578" cy="1384995"/>
          </a:xfrm>
          <a:prstGeom prst="rect">
            <a:avLst/>
          </a:prstGeom>
          <a:noFill/>
        </p:spPr>
        <p:txBody>
          <a:bodyPr wrap="square" rtlCol="0">
            <a:spAutoFit/>
          </a:bodyPr>
          <a:lstStyle/>
          <a:p>
            <a:r>
              <a:rPr lang="en-US" sz="2400" dirty="0">
                <a:solidFill>
                  <a:srgbClr val="FF0000"/>
                </a:solidFill>
                <a:latin typeface="Apple Chancery"/>
                <a:cs typeface="Apple Chancery"/>
              </a:rPr>
              <a:t>Noting </a:t>
            </a:r>
            <a:r>
              <a:rPr lang="en-US" sz="2000" dirty="0">
                <a:solidFill>
                  <a:srgbClr val="000000"/>
                </a:solidFill>
                <a:latin typeface="Times New Roman"/>
                <a:cs typeface="Times New Roman"/>
              </a:rPr>
              <a:t>that the total impulse </a:t>
            </a:r>
            <a:r>
              <a:rPr lang="en-US" sz="2000" i="1" dirty="0">
                <a:solidFill>
                  <a:srgbClr val="FF0000"/>
                </a:solidFill>
                <a:latin typeface="Times New Roman"/>
                <a:cs typeface="Times New Roman"/>
              </a:rPr>
              <a:t>J</a:t>
            </a:r>
            <a:r>
              <a:rPr lang="en-US" sz="2000" dirty="0">
                <a:solidFill>
                  <a:srgbClr val="000000"/>
                </a:solidFill>
                <a:latin typeface="Times New Roman"/>
                <a:cs typeface="Times New Roman"/>
              </a:rPr>
              <a:t> on a body will be the sum of all the differential impulses </a:t>
            </a:r>
            <a:r>
              <a:rPr lang="en-US" sz="2000" dirty="0" err="1">
                <a:solidFill>
                  <a:srgbClr val="FF0000"/>
                </a:solidFill>
                <a:latin typeface="Times New Roman"/>
                <a:cs typeface="Times New Roman"/>
              </a:rPr>
              <a:t>Fdt</a:t>
            </a:r>
            <a:r>
              <a:rPr lang="en-US" sz="2000" dirty="0">
                <a:solidFill>
                  <a:srgbClr val="000000"/>
                </a:solidFill>
                <a:latin typeface="Times New Roman"/>
                <a:cs typeface="Times New Roman"/>
              </a:rPr>
              <a:t> acting on the body over a time interval </a:t>
            </a:r>
            <a:r>
              <a:rPr lang="en-US" sz="2000" dirty="0" err="1">
                <a:solidFill>
                  <a:srgbClr val="FF0000"/>
                </a:solidFill>
                <a:latin typeface="Times New Roman"/>
                <a:cs typeface="Times New Roman"/>
              </a:rPr>
              <a:t>dt</a:t>
            </a:r>
            <a:r>
              <a:rPr lang="en-US" sz="2000" dirty="0">
                <a:solidFill>
                  <a:srgbClr val="000000"/>
                </a:solidFill>
                <a:latin typeface="Times New Roman"/>
                <a:cs typeface="Times New Roman"/>
              </a:rPr>
              <a:t>, it’s kind of obvious that the </a:t>
            </a:r>
            <a:r>
              <a:rPr lang="en-US" sz="2000" i="1" dirty="0">
                <a:solidFill>
                  <a:srgbClr val="FF0000"/>
                </a:solidFill>
                <a:latin typeface="Times New Roman"/>
                <a:cs typeface="Times New Roman"/>
              </a:rPr>
              <a:t>area under </a:t>
            </a:r>
            <a:r>
              <a:rPr lang="en-US" sz="2000" dirty="0">
                <a:solidFill>
                  <a:srgbClr val="000000"/>
                </a:solidFill>
                <a:latin typeface="Times New Roman"/>
                <a:cs typeface="Times New Roman"/>
              </a:rPr>
              <a:t>the </a:t>
            </a:r>
            <a:r>
              <a:rPr lang="en-US" sz="2000" i="1" dirty="0">
                <a:solidFill>
                  <a:srgbClr val="FF0000"/>
                </a:solidFill>
                <a:latin typeface="Times New Roman"/>
                <a:cs typeface="Times New Roman"/>
              </a:rPr>
              <a:t>force versus x-time </a:t>
            </a:r>
            <a:r>
              <a:rPr lang="en-US" sz="2000" dirty="0">
                <a:solidFill>
                  <a:srgbClr val="FF0000"/>
                </a:solidFill>
                <a:latin typeface="Times New Roman"/>
                <a:cs typeface="Times New Roman"/>
              </a:rPr>
              <a:t>graph </a:t>
            </a:r>
            <a:r>
              <a:rPr lang="en-US" sz="2000" dirty="0">
                <a:latin typeface="Times New Roman"/>
                <a:cs typeface="Times New Roman"/>
              </a:rPr>
              <a:t>yields</a:t>
            </a:r>
            <a:r>
              <a:rPr lang="en-US" sz="2000" dirty="0">
                <a:solidFill>
                  <a:srgbClr val="FF0000"/>
                </a:solidFill>
                <a:latin typeface="Times New Roman"/>
                <a:cs typeface="Times New Roman"/>
              </a:rPr>
              <a:t> the impulse on the body </a:t>
            </a:r>
            <a:r>
              <a:rPr lang="en-US" sz="2000" dirty="0">
                <a:solidFill>
                  <a:srgbClr val="0000FF"/>
                </a:solidFill>
                <a:latin typeface="Times New Roman"/>
                <a:cs typeface="Times New Roman"/>
              </a:rPr>
              <a:t>over the time interval</a:t>
            </a:r>
            <a:r>
              <a:rPr lang="en-US" sz="2000" dirty="0">
                <a:solidFill>
                  <a:srgbClr val="FF0000"/>
                </a:solidFill>
                <a:latin typeface="Times New Roman"/>
                <a:cs typeface="Times New Roman"/>
              </a:rPr>
              <a:t>.</a:t>
            </a:r>
            <a:endParaRPr lang="en-US" sz="2400" dirty="0">
              <a:latin typeface="Apple Chancery"/>
              <a:cs typeface="Apple Chancery"/>
            </a:endParaRPr>
          </a:p>
        </p:txBody>
      </p:sp>
      <p:sp>
        <p:nvSpPr>
          <p:cNvPr id="24" name="TextBox 23"/>
          <p:cNvSpPr txBox="1"/>
          <p:nvPr/>
        </p:nvSpPr>
        <p:spPr>
          <a:xfrm>
            <a:off x="0" y="0"/>
            <a:ext cx="9144000" cy="830997"/>
          </a:xfrm>
          <a:prstGeom prst="rect">
            <a:avLst/>
          </a:prstGeom>
          <a:noFill/>
        </p:spPr>
        <p:txBody>
          <a:bodyPr wrap="square" rtlCol="0">
            <a:spAutoFit/>
          </a:bodyPr>
          <a:lstStyle/>
          <a:p>
            <a:pPr algn="ctr"/>
            <a:r>
              <a:rPr lang="en-US" sz="4800" dirty="0">
                <a:solidFill>
                  <a:srgbClr val="FF0000"/>
                </a:solidFill>
                <a:latin typeface="Apple Chancery"/>
                <a:cs typeface="Apple Chancery"/>
              </a:rPr>
              <a:t>Force </a:t>
            </a:r>
            <a:r>
              <a:rPr lang="en-US" sz="4800" dirty="0" err="1">
                <a:solidFill>
                  <a:srgbClr val="FF0000"/>
                </a:solidFill>
                <a:latin typeface="Apple Chancery"/>
                <a:cs typeface="Apple Chancery"/>
              </a:rPr>
              <a:t>vs</a:t>
            </a:r>
            <a:r>
              <a:rPr lang="en-US" sz="4800" dirty="0">
                <a:solidFill>
                  <a:srgbClr val="FF0000"/>
                </a:solidFill>
                <a:latin typeface="Apple Chancery"/>
                <a:cs typeface="Apple Chancery"/>
              </a:rPr>
              <a:t> Time Graphs</a:t>
            </a:r>
            <a:endParaRPr lang="en-US" sz="3600" dirty="0">
              <a:solidFill>
                <a:srgbClr val="FF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18.)</a:t>
            </a:r>
          </a:p>
        </p:txBody>
      </p:sp>
      <p:sp>
        <p:nvSpPr>
          <p:cNvPr id="38" name="TextBox 37"/>
          <p:cNvSpPr txBox="1"/>
          <p:nvPr/>
        </p:nvSpPr>
        <p:spPr>
          <a:xfrm>
            <a:off x="237623" y="1005164"/>
            <a:ext cx="8347578" cy="892552"/>
          </a:xfrm>
          <a:prstGeom prst="rect">
            <a:avLst/>
          </a:prstGeom>
          <a:noFill/>
        </p:spPr>
        <p:txBody>
          <a:bodyPr wrap="square" rtlCol="0">
            <a:spAutoFit/>
          </a:bodyPr>
          <a:lstStyle/>
          <a:p>
            <a:r>
              <a:rPr lang="en-US" sz="3200" dirty="0">
                <a:solidFill>
                  <a:srgbClr val="FF0000"/>
                </a:solidFill>
                <a:latin typeface="Apple Chancery"/>
                <a:cs typeface="Apple Chancery"/>
              </a:rPr>
              <a:t>As a small </a:t>
            </a:r>
            <a:r>
              <a:rPr lang="en-US" sz="2000" dirty="0">
                <a:solidFill>
                  <a:srgbClr val="000000"/>
                </a:solidFill>
                <a:latin typeface="Times New Roman"/>
                <a:cs typeface="Times New Roman"/>
              </a:rPr>
              <a:t>aside, how are </a:t>
            </a:r>
            <a:r>
              <a:rPr lang="en-US" sz="2000" i="1" dirty="0">
                <a:solidFill>
                  <a:srgbClr val="FF0000"/>
                </a:solidFill>
                <a:latin typeface="Times New Roman"/>
                <a:cs typeface="Times New Roman"/>
              </a:rPr>
              <a:t>force versus time </a:t>
            </a:r>
            <a:r>
              <a:rPr lang="en-US" sz="2000" dirty="0">
                <a:solidFill>
                  <a:srgbClr val="FF0000"/>
                </a:solidFill>
                <a:latin typeface="Times New Roman"/>
                <a:cs typeface="Times New Roman"/>
              </a:rPr>
              <a:t>graphs </a:t>
            </a:r>
            <a:r>
              <a:rPr lang="en-US" sz="2000" dirty="0">
                <a:solidFill>
                  <a:srgbClr val="000000"/>
                </a:solidFill>
                <a:latin typeface="Times New Roman"/>
                <a:cs typeface="Times New Roman"/>
              </a:rPr>
              <a:t>related to </a:t>
            </a:r>
            <a:r>
              <a:rPr lang="en-US" sz="2000" i="1" dirty="0">
                <a:solidFill>
                  <a:srgbClr val="0000FF"/>
                </a:solidFill>
                <a:latin typeface="Times New Roman"/>
                <a:cs typeface="Times New Roman"/>
              </a:rPr>
              <a:t>impulse </a:t>
            </a:r>
            <a:r>
              <a:rPr lang="en-US" sz="2000" dirty="0">
                <a:solidFill>
                  <a:srgbClr val="000000"/>
                </a:solidFill>
                <a:latin typeface="Times New Roman"/>
                <a:cs typeface="Times New Roman"/>
              </a:rPr>
              <a:t>quantities?  </a:t>
            </a:r>
            <a:endParaRPr lang="en-US" sz="2400" dirty="0">
              <a:latin typeface="Apple Chancery"/>
              <a:cs typeface="Apple Chancery"/>
            </a:endParaRPr>
          </a:p>
        </p:txBody>
      </p:sp>
      <p:sp>
        <p:nvSpPr>
          <p:cNvPr id="22" name="TextBox 21"/>
          <p:cNvSpPr txBox="1"/>
          <p:nvPr/>
        </p:nvSpPr>
        <p:spPr>
          <a:xfrm>
            <a:off x="189197" y="3408892"/>
            <a:ext cx="2719103" cy="1631216"/>
          </a:xfrm>
          <a:prstGeom prst="rect">
            <a:avLst/>
          </a:prstGeom>
          <a:noFill/>
        </p:spPr>
        <p:txBody>
          <a:bodyPr wrap="square" rtlCol="0">
            <a:spAutoFit/>
          </a:bodyPr>
          <a:lstStyle/>
          <a:p>
            <a:r>
              <a:rPr lang="en-US" sz="2000" dirty="0">
                <a:latin typeface="Apple Chancery"/>
                <a:cs typeface="Apple Chancery"/>
              </a:rPr>
              <a:t>So</a:t>
            </a:r>
            <a:r>
              <a:rPr lang="en-US" sz="2000" dirty="0">
                <a:solidFill>
                  <a:srgbClr val="FF0000"/>
                </a:solidFill>
                <a:latin typeface="Apple Chancery"/>
                <a:cs typeface="Apple Chancery"/>
              </a:rPr>
              <a:t> how much</a:t>
            </a:r>
            <a:r>
              <a:rPr lang="en-US" sz="2000" dirty="0">
                <a:solidFill>
                  <a:srgbClr val="000000"/>
                </a:solidFill>
                <a:latin typeface="Times New Roman"/>
                <a:cs typeface="Times New Roman"/>
              </a:rPr>
              <a:t> </a:t>
            </a:r>
            <a:r>
              <a:rPr lang="en-US" sz="2000" i="1" dirty="0">
                <a:solidFill>
                  <a:srgbClr val="FF0000"/>
                </a:solidFill>
                <a:latin typeface="Times New Roman"/>
                <a:cs typeface="Times New Roman"/>
              </a:rPr>
              <a:t>impulse </a:t>
            </a:r>
            <a:r>
              <a:rPr lang="en-US" sz="2000" dirty="0">
                <a:solidFill>
                  <a:srgbClr val="000000"/>
                </a:solidFill>
                <a:latin typeface="Times New Roman"/>
                <a:cs typeface="Times New Roman"/>
              </a:rPr>
              <a:t>does the force graphed to the right do as the body moves </a:t>
            </a:r>
            <a:r>
              <a:rPr lang="en-US" sz="2000" dirty="0">
                <a:solidFill>
                  <a:srgbClr val="FF0000"/>
                </a:solidFill>
                <a:latin typeface="Times New Roman"/>
                <a:cs typeface="Times New Roman"/>
              </a:rPr>
              <a:t>from t = 1 second to t = 6 seconds? </a:t>
            </a:r>
            <a:endParaRPr lang="en-US" sz="2400" dirty="0">
              <a:solidFill>
                <a:srgbClr val="FF0000"/>
              </a:solidFill>
              <a:latin typeface="Apple Chancery"/>
              <a:cs typeface="Apple Chancery"/>
            </a:endParaRPr>
          </a:p>
        </p:txBody>
      </p:sp>
      <p:sp>
        <p:nvSpPr>
          <p:cNvPr id="119" name="TextBox 118"/>
          <p:cNvSpPr txBox="1"/>
          <p:nvPr/>
        </p:nvSpPr>
        <p:spPr>
          <a:xfrm>
            <a:off x="411442" y="5190852"/>
            <a:ext cx="2719103" cy="1015663"/>
          </a:xfrm>
          <a:prstGeom prst="rect">
            <a:avLst/>
          </a:prstGeom>
          <a:noFill/>
        </p:spPr>
        <p:txBody>
          <a:bodyPr wrap="square" rtlCol="0">
            <a:spAutoFit/>
          </a:bodyPr>
          <a:lstStyle/>
          <a:p>
            <a:r>
              <a:rPr lang="en-US" sz="2000" dirty="0">
                <a:solidFill>
                  <a:srgbClr val="FF0000"/>
                </a:solidFill>
                <a:latin typeface="Apple Chancery"/>
                <a:cs typeface="Apple Chancery"/>
              </a:rPr>
              <a:t>Solution: </a:t>
            </a:r>
            <a:r>
              <a:rPr lang="en-US" sz="2000" dirty="0">
                <a:solidFill>
                  <a:srgbClr val="000000"/>
                </a:solidFill>
                <a:latin typeface="Times New Roman"/>
                <a:cs typeface="Times New Roman"/>
              </a:rPr>
              <a:t>the </a:t>
            </a:r>
            <a:r>
              <a:rPr lang="en-US" sz="2000" dirty="0">
                <a:solidFill>
                  <a:srgbClr val="0000FF"/>
                </a:solidFill>
                <a:latin typeface="Times New Roman"/>
                <a:cs typeface="Times New Roman"/>
              </a:rPr>
              <a:t>area</a:t>
            </a:r>
            <a:r>
              <a:rPr lang="en-US" sz="2000" dirty="0">
                <a:solidFill>
                  <a:srgbClr val="000000"/>
                </a:solidFill>
                <a:latin typeface="Times New Roman"/>
                <a:cs typeface="Times New Roman"/>
              </a:rPr>
              <a:t> </a:t>
            </a:r>
            <a:r>
              <a:rPr lang="en-US" sz="2000" dirty="0">
                <a:solidFill>
                  <a:srgbClr val="0000FF"/>
                </a:solidFill>
                <a:latin typeface="Times New Roman"/>
                <a:cs typeface="Times New Roman"/>
              </a:rPr>
              <a:t>under the graph </a:t>
            </a:r>
            <a:r>
              <a:rPr lang="en-US" sz="2000" dirty="0">
                <a:solidFill>
                  <a:srgbClr val="FF0000"/>
                </a:solidFill>
                <a:latin typeface="Times New Roman"/>
                <a:cs typeface="Times New Roman"/>
              </a:rPr>
              <a:t>above the axis is positive </a:t>
            </a:r>
            <a:r>
              <a:rPr lang="en-US" sz="2000" dirty="0">
                <a:solidFill>
                  <a:srgbClr val="000000"/>
                </a:solidFill>
                <a:latin typeface="Times New Roman"/>
                <a:cs typeface="Times New Roman"/>
              </a:rPr>
              <a:t>and </a:t>
            </a:r>
            <a:r>
              <a:rPr lang="en-US" sz="2000" dirty="0">
                <a:solidFill>
                  <a:srgbClr val="FF0000"/>
                </a:solidFill>
                <a:latin typeface="Times New Roman"/>
                <a:cs typeface="Times New Roman"/>
              </a:rPr>
              <a:t>below is</a:t>
            </a:r>
            <a:endParaRPr lang="en-US" sz="2400" dirty="0">
              <a:solidFill>
                <a:srgbClr val="FF0000"/>
              </a:solidFill>
              <a:latin typeface="Apple Chancery"/>
              <a:cs typeface="Apple Chancery"/>
            </a:endParaRPr>
          </a:p>
        </p:txBody>
      </p:sp>
      <p:sp>
        <p:nvSpPr>
          <p:cNvPr id="120" name="TextBox 119"/>
          <p:cNvSpPr txBox="1"/>
          <p:nvPr/>
        </p:nvSpPr>
        <p:spPr>
          <a:xfrm>
            <a:off x="411442" y="6111270"/>
            <a:ext cx="7604219" cy="400110"/>
          </a:xfrm>
          <a:prstGeom prst="rect">
            <a:avLst/>
          </a:prstGeom>
          <a:noFill/>
        </p:spPr>
        <p:txBody>
          <a:bodyPr wrap="square" rtlCol="0">
            <a:spAutoFit/>
          </a:bodyPr>
          <a:lstStyle/>
          <a:p>
            <a:r>
              <a:rPr lang="en-US" sz="2000" dirty="0">
                <a:solidFill>
                  <a:srgbClr val="FF0000"/>
                </a:solidFill>
                <a:latin typeface="Times New Roman"/>
                <a:cs typeface="Times New Roman"/>
              </a:rPr>
              <a:t>negative</a:t>
            </a:r>
            <a:r>
              <a:rPr lang="en-US" sz="2000" dirty="0">
                <a:solidFill>
                  <a:srgbClr val="000000"/>
                </a:solidFill>
                <a:latin typeface="Times New Roman"/>
                <a:cs typeface="Times New Roman"/>
              </a:rPr>
              <a:t>, so the solution is </a:t>
            </a:r>
            <a:r>
              <a:rPr lang="en-US" sz="2000" dirty="0">
                <a:solidFill>
                  <a:srgbClr val="008000"/>
                </a:solidFill>
                <a:latin typeface="Times New Roman"/>
                <a:cs typeface="Times New Roman"/>
              </a:rPr>
              <a:t>22 newton-seconds</a:t>
            </a:r>
            <a:r>
              <a:rPr lang="en-US" sz="2000" dirty="0">
                <a:solidFill>
                  <a:srgbClr val="000000"/>
                </a:solidFill>
                <a:latin typeface="Times New Roman"/>
                <a:cs typeface="Times New Roman"/>
              </a:rPr>
              <a:t>.</a:t>
            </a:r>
            <a:endParaRPr lang="en-US" sz="2400" dirty="0">
              <a:latin typeface="Apple Chancery"/>
              <a:cs typeface="Apple Chancery"/>
            </a:endParaRPr>
          </a:p>
        </p:txBody>
      </p:sp>
      <p:grpSp>
        <p:nvGrpSpPr>
          <p:cNvPr id="8" name="Group 7"/>
          <p:cNvGrpSpPr/>
          <p:nvPr/>
        </p:nvGrpSpPr>
        <p:grpSpPr>
          <a:xfrm>
            <a:off x="3032125" y="3303588"/>
            <a:ext cx="6145213" cy="2463055"/>
            <a:chOff x="3032125" y="3303588"/>
            <a:chExt cx="6145213" cy="2463055"/>
          </a:xfrm>
        </p:grpSpPr>
        <p:cxnSp>
          <p:nvCxnSpPr>
            <p:cNvPr id="25" name="Straight Connector 24"/>
            <p:cNvCxnSpPr/>
            <p:nvPr/>
          </p:nvCxnSpPr>
          <p:spPr>
            <a:xfrm>
              <a:off x="3520276" y="5611440"/>
              <a:ext cx="5364953"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520276" y="5459040"/>
              <a:ext cx="5364953"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520276" y="5306640"/>
              <a:ext cx="5364953"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520276" y="5154240"/>
              <a:ext cx="5364953"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520276" y="5001840"/>
              <a:ext cx="5364953"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520276" y="4849440"/>
              <a:ext cx="5364953"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3520276" y="3782640"/>
              <a:ext cx="5364953" cy="914400"/>
              <a:chOff x="1048547" y="1144215"/>
              <a:chExt cx="7079457" cy="914400"/>
            </a:xfrm>
          </p:grpSpPr>
          <p:cxnSp>
            <p:nvCxnSpPr>
              <p:cNvPr id="111" name="Straight Connector 110"/>
              <p:cNvCxnSpPr/>
              <p:nvPr/>
            </p:nvCxnSpPr>
            <p:spPr>
              <a:xfrm>
                <a:off x="1048547" y="2058615"/>
                <a:ext cx="7079457"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1048547" y="1906215"/>
                <a:ext cx="7079457"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1048547" y="1753815"/>
                <a:ext cx="7079457"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1048547" y="1601415"/>
                <a:ext cx="7079457"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1048547" y="1449015"/>
                <a:ext cx="7079457"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048547" y="1296615"/>
                <a:ext cx="7079457"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1048547" y="1144215"/>
                <a:ext cx="7079457"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pSp>
        <p:cxnSp>
          <p:nvCxnSpPr>
            <p:cNvPr id="35" name="Straight Connector 34"/>
            <p:cNvCxnSpPr/>
            <p:nvPr/>
          </p:nvCxnSpPr>
          <p:spPr>
            <a:xfrm>
              <a:off x="3520276"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672675"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825074"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977473"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129872"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282271"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434670"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587069"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739468"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91867"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5044266"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196665"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349064"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501463"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653862"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5806261"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958660"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111059"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6263458"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6415857"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568256"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6720655"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6873054"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025453"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177852"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7330251"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482650"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7635049"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7787448"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7939847"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8092246"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8244645"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8397044"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8549443"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8701842" y="3580655"/>
              <a:ext cx="0" cy="203078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82" name="Object 81"/>
            <p:cNvGraphicFramePr>
              <a:graphicFrameLocks noChangeAspect="1"/>
            </p:cNvGraphicFramePr>
            <p:nvPr>
              <p:extLst>
                <p:ext uri="{D42A27DB-BD31-4B8C-83A1-F6EECF244321}">
                  <p14:modId xmlns:p14="http://schemas.microsoft.com/office/powerpoint/2010/main" val="1602831473"/>
                </p:ext>
              </p:extLst>
            </p:nvPr>
          </p:nvGraphicFramePr>
          <p:xfrm>
            <a:off x="4059232" y="4574009"/>
            <a:ext cx="165100" cy="246062"/>
          </p:xfrm>
          <a:graphic>
            <a:graphicData uri="http://schemas.openxmlformats.org/presentationml/2006/ole">
              <mc:AlternateContent xmlns:mc="http://schemas.openxmlformats.org/markup-compatibility/2006">
                <mc:Choice xmlns:v="urn:schemas-microsoft-com:vml" Requires="v">
                  <p:oleObj spid="_x0000_s1126000" name="Equation" r:id="rId3" imgW="101600" imgH="152400" progId="Equation.DSMT4">
                    <p:embed/>
                  </p:oleObj>
                </mc:Choice>
                <mc:Fallback>
                  <p:oleObj name="Equation" r:id="rId3" imgW="101600" imgH="152400" progId="Equation.DSMT4">
                    <p:embed/>
                    <p:pic>
                      <p:nvPicPr>
                        <p:cNvPr id="0" name=""/>
                        <p:cNvPicPr/>
                        <p:nvPr/>
                      </p:nvPicPr>
                      <p:blipFill>
                        <a:blip r:embed="rId4"/>
                        <a:stretch>
                          <a:fillRect/>
                        </a:stretch>
                      </p:blipFill>
                      <p:spPr>
                        <a:xfrm>
                          <a:off x="4059232" y="4574009"/>
                          <a:ext cx="165100" cy="246062"/>
                        </a:xfrm>
                        <a:prstGeom prst="rect">
                          <a:avLst/>
                        </a:prstGeom>
                      </p:spPr>
                    </p:pic>
                  </p:oleObj>
                </mc:Fallback>
              </mc:AlternateContent>
            </a:graphicData>
          </a:graphic>
        </p:graphicFrame>
        <p:graphicFrame>
          <p:nvGraphicFramePr>
            <p:cNvPr id="83" name="Object 82"/>
            <p:cNvGraphicFramePr>
              <a:graphicFrameLocks noChangeAspect="1"/>
            </p:cNvGraphicFramePr>
            <p:nvPr>
              <p:extLst>
                <p:ext uri="{D42A27DB-BD31-4B8C-83A1-F6EECF244321}">
                  <p14:modId xmlns:p14="http://schemas.microsoft.com/office/powerpoint/2010/main" val="1259871316"/>
                </p:ext>
              </p:extLst>
            </p:nvPr>
          </p:nvGraphicFramePr>
          <p:xfrm>
            <a:off x="4636280" y="4574009"/>
            <a:ext cx="206375" cy="246062"/>
          </p:xfrm>
          <a:graphic>
            <a:graphicData uri="http://schemas.openxmlformats.org/presentationml/2006/ole">
              <mc:AlternateContent xmlns:mc="http://schemas.openxmlformats.org/markup-compatibility/2006">
                <mc:Choice xmlns:v="urn:schemas-microsoft-com:vml" Requires="v">
                  <p:oleObj spid="_x0000_s1126001" name="Equation" r:id="rId5" imgW="127000" imgH="152400" progId="Equation.DSMT4">
                    <p:embed/>
                  </p:oleObj>
                </mc:Choice>
                <mc:Fallback>
                  <p:oleObj name="Equation" r:id="rId5" imgW="127000" imgH="152400" progId="Equation.DSMT4">
                    <p:embed/>
                    <p:pic>
                      <p:nvPicPr>
                        <p:cNvPr id="0" name=""/>
                        <p:cNvPicPr/>
                        <p:nvPr/>
                      </p:nvPicPr>
                      <p:blipFill>
                        <a:blip r:embed="rId6"/>
                        <a:stretch>
                          <a:fillRect/>
                        </a:stretch>
                      </p:blipFill>
                      <p:spPr>
                        <a:xfrm>
                          <a:off x="4636280" y="4574009"/>
                          <a:ext cx="206375" cy="246062"/>
                        </a:xfrm>
                        <a:prstGeom prst="rect">
                          <a:avLst/>
                        </a:prstGeom>
                      </p:spPr>
                    </p:pic>
                  </p:oleObj>
                </mc:Fallback>
              </mc:AlternateContent>
            </a:graphicData>
          </a:graphic>
        </p:graphicFrame>
        <p:graphicFrame>
          <p:nvGraphicFramePr>
            <p:cNvPr id="84" name="Object 83"/>
            <p:cNvGraphicFramePr>
              <a:graphicFrameLocks noChangeAspect="1"/>
            </p:cNvGraphicFramePr>
            <p:nvPr>
              <p:extLst>
                <p:ext uri="{D42A27DB-BD31-4B8C-83A1-F6EECF244321}">
                  <p14:modId xmlns:p14="http://schemas.microsoft.com/office/powerpoint/2010/main" val="3560256878"/>
                </p:ext>
              </p:extLst>
            </p:nvPr>
          </p:nvGraphicFramePr>
          <p:xfrm>
            <a:off x="5257795" y="4574009"/>
            <a:ext cx="185737" cy="246062"/>
          </p:xfrm>
          <a:graphic>
            <a:graphicData uri="http://schemas.openxmlformats.org/presentationml/2006/ole">
              <mc:AlternateContent xmlns:mc="http://schemas.openxmlformats.org/markup-compatibility/2006">
                <mc:Choice xmlns:v="urn:schemas-microsoft-com:vml" Requires="v">
                  <p:oleObj spid="_x0000_s1126002" name="Equation" r:id="rId7" imgW="114300" imgH="152400" progId="Equation.DSMT4">
                    <p:embed/>
                  </p:oleObj>
                </mc:Choice>
                <mc:Fallback>
                  <p:oleObj name="Equation" r:id="rId7" imgW="114300" imgH="152400" progId="Equation.DSMT4">
                    <p:embed/>
                    <p:pic>
                      <p:nvPicPr>
                        <p:cNvPr id="0" name=""/>
                        <p:cNvPicPr/>
                        <p:nvPr/>
                      </p:nvPicPr>
                      <p:blipFill>
                        <a:blip r:embed="rId8"/>
                        <a:stretch>
                          <a:fillRect/>
                        </a:stretch>
                      </p:blipFill>
                      <p:spPr>
                        <a:xfrm>
                          <a:off x="5257795" y="4574009"/>
                          <a:ext cx="185737" cy="246062"/>
                        </a:xfrm>
                        <a:prstGeom prst="rect">
                          <a:avLst/>
                        </a:prstGeom>
                      </p:spPr>
                    </p:pic>
                  </p:oleObj>
                </mc:Fallback>
              </mc:AlternateContent>
            </a:graphicData>
          </a:graphic>
        </p:graphicFrame>
        <p:graphicFrame>
          <p:nvGraphicFramePr>
            <p:cNvPr id="85" name="Object 84"/>
            <p:cNvGraphicFramePr>
              <a:graphicFrameLocks noChangeAspect="1"/>
            </p:cNvGraphicFramePr>
            <p:nvPr>
              <p:extLst>
                <p:ext uri="{D42A27DB-BD31-4B8C-83A1-F6EECF244321}">
                  <p14:modId xmlns:p14="http://schemas.microsoft.com/office/powerpoint/2010/main" val="4046809414"/>
                </p:ext>
              </p:extLst>
            </p:nvPr>
          </p:nvGraphicFramePr>
          <p:xfrm>
            <a:off x="5855472" y="4574009"/>
            <a:ext cx="206375" cy="246062"/>
          </p:xfrm>
          <a:graphic>
            <a:graphicData uri="http://schemas.openxmlformats.org/presentationml/2006/ole">
              <mc:AlternateContent xmlns:mc="http://schemas.openxmlformats.org/markup-compatibility/2006">
                <mc:Choice xmlns:v="urn:schemas-microsoft-com:vml" Requires="v">
                  <p:oleObj spid="_x0000_s1126003" name="Equation" r:id="rId9" imgW="127000" imgH="152400" progId="Equation.DSMT4">
                    <p:embed/>
                  </p:oleObj>
                </mc:Choice>
                <mc:Fallback>
                  <p:oleObj name="Equation" r:id="rId9" imgW="127000" imgH="152400" progId="Equation.DSMT4">
                    <p:embed/>
                    <p:pic>
                      <p:nvPicPr>
                        <p:cNvPr id="0" name=""/>
                        <p:cNvPicPr/>
                        <p:nvPr/>
                      </p:nvPicPr>
                      <p:blipFill>
                        <a:blip r:embed="rId10"/>
                        <a:stretch>
                          <a:fillRect/>
                        </a:stretch>
                      </p:blipFill>
                      <p:spPr>
                        <a:xfrm>
                          <a:off x="5855472" y="4574009"/>
                          <a:ext cx="206375" cy="246062"/>
                        </a:xfrm>
                        <a:prstGeom prst="rect">
                          <a:avLst/>
                        </a:prstGeom>
                      </p:spPr>
                    </p:pic>
                  </p:oleObj>
                </mc:Fallback>
              </mc:AlternateContent>
            </a:graphicData>
          </a:graphic>
        </p:graphicFrame>
        <p:graphicFrame>
          <p:nvGraphicFramePr>
            <p:cNvPr id="86" name="Object 85"/>
            <p:cNvGraphicFramePr>
              <a:graphicFrameLocks noChangeAspect="1"/>
            </p:cNvGraphicFramePr>
            <p:nvPr>
              <p:extLst>
                <p:ext uri="{D42A27DB-BD31-4B8C-83A1-F6EECF244321}">
                  <p14:modId xmlns:p14="http://schemas.microsoft.com/office/powerpoint/2010/main" val="2893411837"/>
                </p:ext>
              </p:extLst>
            </p:nvPr>
          </p:nvGraphicFramePr>
          <p:xfrm>
            <a:off x="6476176" y="4553371"/>
            <a:ext cx="206375" cy="266700"/>
          </p:xfrm>
          <a:graphic>
            <a:graphicData uri="http://schemas.openxmlformats.org/presentationml/2006/ole">
              <mc:AlternateContent xmlns:mc="http://schemas.openxmlformats.org/markup-compatibility/2006">
                <mc:Choice xmlns:v="urn:schemas-microsoft-com:vml" Requires="v">
                  <p:oleObj spid="_x0000_s1126004" name="Equation" r:id="rId11" imgW="127000" imgH="165100" progId="Equation.DSMT4">
                    <p:embed/>
                  </p:oleObj>
                </mc:Choice>
                <mc:Fallback>
                  <p:oleObj name="Equation" r:id="rId11" imgW="127000" imgH="165100" progId="Equation.DSMT4">
                    <p:embed/>
                    <p:pic>
                      <p:nvPicPr>
                        <p:cNvPr id="0" name=""/>
                        <p:cNvPicPr/>
                        <p:nvPr/>
                      </p:nvPicPr>
                      <p:blipFill>
                        <a:blip r:embed="rId12"/>
                        <a:stretch>
                          <a:fillRect/>
                        </a:stretch>
                      </p:blipFill>
                      <p:spPr>
                        <a:xfrm>
                          <a:off x="6476176" y="4553371"/>
                          <a:ext cx="206375" cy="266700"/>
                        </a:xfrm>
                        <a:prstGeom prst="rect">
                          <a:avLst/>
                        </a:prstGeom>
                      </p:spPr>
                    </p:pic>
                  </p:oleObj>
                </mc:Fallback>
              </mc:AlternateContent>
            </a:graphicData>
          </a:graphic>
        </p:graphicFrame>
        <p:graphicFrame>
          <p:nvGraphicFramePr>
            <p:cNvPr id="87" name="Object 86"/>
            <p:cNvGraphicFramePr>
              <a:graphicFrameLocks noChangeAspect="1"/>
            </p:cNvGraphicFramePr>
            <p:nvPr>
              <p:extLst>
                <p:ext uri="{D42A27DB-BD31-4B8C-83A1-F6EECF244321}">
                  <p14:modId xmlns:p14="http://schemas.microsoft.com/office/powerpoint/2010/main" val="3962171431"/>
                </p:ext>
              </p:extLst>
            </p:nvPr>
          </p:nvGraphicFramePr>
          <p:xfrm>
            <a:off x="7089770" y="4574009"/>
            <a:ext cx="206375" cy="246062"/>
          </p:xfrm>
          <a:graphic>
            <a:graphicData uri="http://schemas.openxmlformats.org/presentationml/2006/ole">
              <mc:AlternateContent xmlns:mc="http://schemas.openxmlformats.org/markup-compatibility/2006">
                <mc:Choice xmlns:v="urn:schemas-microsoft-com:vml" Requires="v">
                  <p:oleObj spid="_x0000_s1126005" name="Equation" r:id="rId13" imgW="127000" imgH="152400" progId="Equation.DSMT4">
                    <p:embed/>
                  </p:oleObj>
                </mc:Choice>
                <mc:Fallback>
                  <p:oleObj name="Equation" r:id="rId13" imgW="127000" imgH="152400" progId="Equation.DSMT4">
                    <p:embed/>
                    <p:pic>
                      <p:nvPicPr>
                        <p:cNvPr id="0" name=""/>
                        <p:cNvPicPr/>
                        <p:nvPr/>
                      </p:nvPicPr>
                      <p:blipFill>
                        <a:blip r:embed="rId14"/>
                        <a:stretch>
                          <a:fillRect/>
                        </a:stretch>
                      </p:blipFill>
                      <p:spPr>
                        <a:xfrm>
                          <a:off x="7089770" y="4574009"/>
                          <a:ext cx="206375" cy="246062"/>
                        </a:xfrm>
                        <a:prstGeom prst="rect">
                          <a:avLst/>
                        </a:prstGeom>
                      </p:spPr>
                    </p:pic>
                  </p:oleObj>
                </mc:Fallback>
              </mc:AlternateContent>
            </a:graphicData>
          </a:graphic>
        </p:graphicFrame>
        <p:graphicFrame>
          <p:nvGraphicFramePr>
            <p:cNvPr id="88" name="Object 87"/>
            <p:cNvGraphicFramePr>
              <a:graphicFrameLocks noChangeAspect="1"/>
            </p:cNvGraphicFramePr>
            <p:nvPr>
              <p:extLst>
                <p:ext uri="{D42A27DB-BD31-4B8C-83A1-F6EECF244321}">
                  <p14:modId xmlns:p14="http://schemas.microsoft.com/office/powerpoint/2010/main" val="1609433365"/>
                </p:ext>
              </p:extLst>
            </p:nvPr>
          </p:nvGraphicFramePr>
          <p:xfrm>
            <a:off x="7684260" y="4574009"/>
            <a:ext cx="206375" cy="246062"/>
          </p:xfrm>
          <a:graphic>
            <a:graphicData uri="http://schemas.openxmlformats.org/presentationml/2006/ole">
              <mc:AlternateContent xmlns:mc="http://schemas.openxmlformats.org/markup-compatibility/2006">
                <mc:Choice xmlns:v="urn:schemas-microsoft-com:vml" Requires="v">
                  <p:oleObj spid="_x0000_s1126006" name="Equation" r:id="rId15" imgW="127000" imgH="152400" progId="Equation.DSMT4">
                    <p:embed/>
                  </p:oleObj>
                </mc:Choice>
                <mc:Fallback>
                  <p:oleObj name="Equation" r:id="rId15" imgW="127000" imgH="152400" progId="Equation.DSMT4">
                    <p:embed/>
                    <p:pic>
                      <p:nvPicPr>
                        <p:cNvPr id="0" name=""/>
                        <p:cNvPicPr/>
                        <p:nvPr/>
                      </p:nvPicPr>
                      <p:blipFill>
                        <a:blip r:embed="rId16"/>
                        <a:stretch>
                          <a:fillRect/>
                        </a:stretch>
                      </p:blipFill>
                      <p:spPr>
                        <a:xfrm>
                          <a:off x="7684260" y="4574009"/>
                          <a:ext cx="206375" cy="246062"/>
                        </a:xfrm>
                        <a:prstGeom prst="rect">
                          <a:avLst/>
                        </a:prstGeom>
                      </p:spPr>
                    </p:pic>
                  </p:oleObj>
                </mc:Fallback>
              </mc:AlternateContent>
            </a:graphicData>
          </a:graphic>
        </p:graphicFrame>
        <p:graphicFrame>
          <p:nvGraphicFramePr>
            <p:cNvPr id="89" name="Object 88"/>
            <p:cNvGraphicFramePr>
              <a:graphicFrameLocks noChangeAspect="1"/>
            </p:cNvGraphicFramePr>
            <p:nvPr>
              <p:extLst>
                <p:ext uri="{D42A27DB-BD31-4B8C-83A1-F6EECF244321}">
                  <p14:modId xmlns:p14="http://schemas.microsoft.com/office/powerpoint/2010/main" val="2651805333"/>
                </p:ext>
              </p:extLst>
            </p:nvPr>
          </p:nvGraphicFramePr>
          <p:xfrm>
            <a:off x="8297857" y="4574009"/>
            <a:ext cx="206375" cy="246062"/>
          </p:xfrm>
          <a:graphic>
            <a:graphicData uri="http://schemas.openxmlformats.org/presentationml/2006/ole">
              <mc:AlternateContent xmlns:mc="http://schemas.openxmlformats.org/markup-compatibility/2006">
                <mc:Choice xmlns:v="urn:schemas-microsoft-com:vml" Requires="v">
                  <p:oleObj spid="_x0000_s1126007" name="Equation" r:id="rId17" imgW="127000" imgH="152400" progId="Equation.DSMT4">
                    <p:embed/>
                  </p:oleObj>
                </mc:Choice>
                <mc:Fallback>
                  <p:oleObj name="Equation" r:id="rId17" imgW="127000" imgH="152400" progId="Equation.DSMT4">
                    <p:embed/>
                    <p:pic>
                      <p:nvPicPr>
                        <p:cNvPr id="0" name=""/>
                        <p:cNvPicPr/>
                        <p:nvPr/>
                      </p:nvPicPr>
                      <p:blipFill>
                        <a:blip r:embed="rId18"/>
                        <a:stretch>
                          <a:fillRect/>
                        </a:stretch>
                      </p:blipFill>
                      <p:spPr>
                        <a:xfrm>
                          <a:off x="8297857" y="4574009"/>
                          <a:ext cx="206375" cy="246062"/>
                        </a:xfrm>
                        <a:prstGeom prst="rect">
                          <a:avLst/>
                        </a:prstGeom>
                      </p:spPr>
                    </p:pic>
                  </p:oleObj>
                </mc:Fallback>
              </mc:AlternateContent>
            </a:graphicData>
          </a:graphic>
        </p:graphicFrame>
        <p:graphicFrame>
          <p:nvGraphicFramePr>
            <p:cNvPr id="90" name="Object 89"/>
            <p:cNvGraphicFramePr>
              <a:graphicFrameLocks noChangeAspect="1"/>
            </p:cNvGraphicFramePr>
            <p:nvPr>
              <p:extLst>
                <p:ext uri="{D42A27DB-BD31-4B8C-83A1-F6EECF244321}">
                  <p14:modId xmlns:p14="http://schemas.microsoft.com/office/powerpoint/2010/main" val="459096123"/>
                </p:ext>
              </p:extLst>
            </p:nvPr>
          </p:nvGraphicFramePr>
          <p:xfrm>
            <a:off x="3159125" y="5145088"/>
            <a:ext cx="350838" cy="246062"/>
          </p:xfrm>
          <a:graphic>
            <a:graphicData uri="http://schemas.openxmlformats.org/presentationml/2006/ole">
              <mc:AlternateContent xmlns:mc="http://schemas.openxmlformats.org/markup-compatibility/2006">
                <mc:Choice xmlns:v="urn:schemas-microsoft-com:vml" Requires="v">
                  <p:oleObj spid="_x0000_s1126008" name="Equation" r:id="rId19" imgW="215900" imgH="152400" progId="Equation.DSMT4">
                    <p:embed/>
                  </p:oleObj>
                </mc:Choice>
                <mc:Fallback>
                  <p:oleObj name="Equation" r:id="rId19" imgW="215900" imgH="152400" progId="Equation.DSMT4">
                    <p:embed/>
                    <p:pic>
                      <p:nvPicPr>
                        <p:cNvPr id="0" name=""/>
                        <p:cNvPicPr/>
                        <p:nvPr/>
                      </p:nvPicPr>
                      <p:blipFill>
                        <a:blip r:embed="rId20"/>
                        <a:stretch>
                          <a:fillRect/>
                        </a:stretch>
                      </p:blipFill>
                      <p:spPr>
                        <a:xfrm>
                          <a:off x="3159125" y="5145088"/>
                          <a:ext cx="350838" cy="246062"/>
                        </a:xfrm>
                        <a:prstGeom prst="rect">
                          <a:avLst/>
                        </a:prstGeom>
                      </p:spPr>
                    </p:pic>
                  </p:oleObj>
                </mc:Fallback>
              </mc:AlternateContent>
            </a:graphicData>
          </a:graphic>
        </p:graphicFrame>
        <p:graphicFrame>
          <p:nvGraphicFramePr>
            <p:cNvPr id="91" name="Object 90"/>
            <p:cNvGraphicFramePr>
              <a:graphicFrameLocks noChangeAspect="1"/>
            </p:cNvGraphicFramePr>
            <p:nvPr>
              <p:extLst>
                <p:ext uri="{D42A27DB-BD31-4B8C-83A1-F6EECF244321}">
                  <p14:modId xmlns:p14="http://schemas.microsoft.com/office/powerpoint/2010/main" val="1448379016"/>
                </p:ext>
              </p:extLst>
            </p:nvPr>
          </p:nvGraphicFramePr>
          <p:xfrm>
            <a:off x="3240082" y="4544640"/>
            <a:ext cx="206375" cy="246062"/>
          </p:xfrm>
          <a:graphic>
            <a:graphicData uri="http://schemas.openxmlformats.org/presentationml/2006/ole">
              <mc:AlternateContent xmlns:mc="http://schemas.openxmlformats.org/markup-compatibility/2006">
                <mc:Choice xmlns:v="urn:schemas-microsoft-com:vml" Requires="v">
                  <p:oleObj spid="_x0000_s1126009" name="Equation" r:id="rId21" imgW="127000" imgH="152400" progId="Equation.DSMT4">
                    <p:embed/>
                  </p:oleObj>
                </mc:Choice>
                <mc:Fallback>
                  <p:oleObj name="Equation" r:id="rId21" imgW="127000" imgH="152400" progId="Equation.DSMT4">
                    <p:embed/>
                    <p:pic>
                      <p:nvPicPr>
                        <p:cNvPr id="0" name=""/>
                        <p:cNvPicPr/>
                        <p:nvPr/>
                      </p:nvPicPr>
                      <p:blipFill>
                        <a:blip r:embed="rId22"/>
                        <a:stretch>
                          <a:fillRect/>
                        </a:stretch>
                      </p:blipFill>
                      <p:spPr>
                        <a:xfrm>
                          <a:off x="3240082" y="4544640"/>
                          <a:ext cx="206375" cy="246062"/>
                        </a:xfrm>
                        <a:prstGeom prst="rect">
                          <a:avLst/>
                        </a:prstGeom>
                      </p:spPr>
                    </p:pic>
                  </p:oleObj>
                </mc:Fallback>
              </mc:AlternateContent>
            </a:graphicData>
          </a:graphic>
        </p:graphicFrame>
        <p:graphicFrame>
          <p:nvGraphicFramePr>
            <p:cNvPr id="92" name="Object 91"/>
            <p:cNvGraphicFramePr>
              <a:graphicFrameLocks noChangeAspect="1"/>
            </p:cNvGraphicFramePr>
            <p:nvPr>
              <p:extLst>
                <p:ext uri="{D42A27DB-BD31-4B8C-83A1-F6EECF244321}">
                  <p14:modId xmlns:p14="http://schemas.microsoft.com/office/powerpoint/2010/main" val="3894329656"/>
                </p:ext>
              </p:extLst>
            </p:nvPr>
          </p:nvGraphicFramePr>
          <p:xfrm>
            <a:off x="3238500" y="3946525"/>
            <a:ext cx="206375" cy="246063"/>
          </p:xfrm>
          <a:graphic>
            <a:graphicData uri="http://schemas.openxmlformats.org/presentationml/2006/ole">
              <mc:AlternateContent xmlns:mc="http://schemas.openxmlformats.org/markup-compatibility/2006">
                <mc:Choice xmlns:v="urn:schemas-microsoft-com:vml" Requires="v">
                  <p:oleObj spid="_x0000_s1126010" name="Equation" r:id="rId23" imgW="127000" imgH="152400" progId="Equation.DSMT4">
                    <p:embed/>
                  </p:oleObj>
                </mc:Choice>
                <mc:Fallback>
                  <p:oleObj name="Equation" r:id="rId23" imgW="127000" imgH="152400" progId="Equation.DSMT4">
                    <p:embed/>
                    <p:pic>
                      <p:nvPicPr>
                        <p:cNvPr id="0" name=""/>
                        <p:cNvPicPr/>
                        <p:nvPr/>
                      </p:nvPicPr>
                      <p:blipFill>
                        <a:blip r:embed="rId24"/>
                        <a:stretch>
                          <a:fillRect/>
                        </a:stretch>
                      </p:blipFill>
                      <p:spPr>
                        <a:xfrm>
                          <a:off x="3238500" y="3946525"/>
                          <a:ext cx="206375" cy="246063"/>
                        </a:xfrm>
                        <a:prstGeom prst="rect">
                          <a:avLst/>
                        </a:prstGeom>
                      </p:spPr>
                    </p:pic>
                  </p:oleObj>
                </mc:Fallback>
              </mc:AlternateContent>
            </a:graphicData>
          </a:graphic>
        </p:graphicFrame>
        <p:cxnSp>
          <p:nvCxnSpPr>
            <p:cNvPr id="3" name="Straight Connector 2"/>
            <p:cNvCxnSpPr/>
            <p:nvPr/>
          </p:nvCxnSpPr>
          <p:spPr>
            <a:xfrm>
              <a:off x="3520276" y="4697040"/>
              <a:ext cx="5509424"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V="1">
              <a:off x="3520276" y="3444503"/>
              <a:ext cx="0" cy="232214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22" name="Object 121"/>
            <p:cNvGraphicFramePr>
              <a:graphicFrameLocks noChangeAspect="1"/>
            </p:cNvGraphicFramePr>
            <p:nvPr>
              <p:extLst>
                <p:ext uri="{D42A27DB-BD31-4B8C-83A1-F6EECF244321}">
                  <p14:modId xmlns:p14="http://schemas.microsoft.com/office/powerpoint/2010/main" val="2992531804"/>
                </p:ext>
              </p:extLst>
            </p:nvPr>
          </p:nvGraphicFramePr>
          <p:xfrm>
            <a:off x="3032125" y="3303588"/>
            <a:ext cx="288925" cy="328612"/>
          </p:xfrm>
          <a:graphic>
            <a:graphicData uri="http://schemas.openxmlformats.org/presentationml/2006/ole">
              <mc:AlternateContent xmlns:mc="http://schemas.openxmlformats.org/markup-compatibility/2006">
                <mc:Choice xmlns:v="urn:schemas-microsoft-com:vml" Requires="v">
                  <p:oleObj spid="_x0000_s1126011" name="Equation" r:id="rId25" imgW="177800" imgH="203200" progId="Equation.DSMT4">
                    <p:embed/>
                  </p:oleObj>
                </mc:Choice>
                <mc:Fallback>
                  <p:oleObj name="Equation" r:id="rId25" imgW="177800" imgH="203200" progId="Equation.DSMT4">
                    <p:embed/>
                    <p:pic>
                      <p:nvPicPr>
                        <p:cNvPr id="0" name=""/>
                        <p:cNvPicPr/>
                        <p:nvPr/>
                      </p:nvPicPr>
                      <p:blipFill>
                        <a:blip r:embed="rId26"/>
                        <a:stretch>
                          <a:fillRect/>
                        </a:stretch>
                      </p:blipFill>
                      <p:spPr>
                        <a:xfrm>
                          <a:off x="3032125" y="3303588"/>
                          <a:ext cx="288925" cy="328612"/>
                        </a:xfrm>
                        <a:prstGeom prst="rect">
                          <a:avLst/>
                        </a:prstGeom>
                      </p:spPr>
                    </p:pic>
                  </p:oleObj>
                </mc:Fallback>
              </mc:AlternateContent>
            </a:graphicData>
          </a:graphic>
        </p:graphicFrame>
        <p:graphicFrame>
          <p:nvGraphicFramePr>
            <p:cNvPr id="123" name="Object 122"/>
            <p:cNvGraphicFramePr>
              <a:graphicFrameLocks noChangeAspect="1"/>
            </p:cNvGraphicFramePr>
            <p:nvPr>
              <p:extLst>
                <p:ext uri="{D42A27DB-BD31-4B8C-83A1-F6EECF244321}">
                  <p14:modId xmlns:p14="http://schemas.microsoft.com/office/powerpoint/2010/main" val="4219528811"/>
                </p:ext>
              </p:extLst>
            </p:nvPr>
          </p:nvGraphicFramePr>
          <p:xfrm>
            <a:off x="3250982" y="3347240"/>
            <a:ext cx="273486" cy="233415"/>
          </p:xfrm>
          <a:graphic>
            <a:graphicData uri="http://schemas.openxmlformats.org/presentationml/2006/ole">
              <mc:AlternateContent xmlns:mc="http://schemas.openxmlformats.org/markup-compatibility/2006">
                <mc:Choice xmlns:v="urn:schemas-microsoft-com:vml" Requires="v">
                  <p:oleObj spid="_x0000_s1126012" name="Equation" r:id="rId27" imgW="266700" imgH="228600" progId="Equation.DSMT4">
                    <p:embed/>
                  </p:oleObj>
                </mc:Choice>
                <mc:Fallback>
                  <p:oleObj name="Equation" r:id="rId27" imgW="266700" imgH="228600" progId="Equation.DSMT4">
                    <p:embed/>
                    <p:pic>
                      <p:nvPicPr>
                        <p:cNvPr id="0" name=""/>
                        <p:cNvPicPr/>
                        <p:nvPr/>
                      </p:nvPicPr>
                      <p:blipFill>
                        <a:blip r:embed="rId28"/>
                        <a:stretch>
                          <a:fillRect/>
                        </a:stretch>
                      </p:blipFill>
                      <p:spPr>
                        <a:xfrm>
                          <a:off x="3250982" y="3347240"/>
                          <a:ext cx="273486" cy="233415"/>
                        </a:xfrm>
                        <a:prstGeom prst="rect">
                          <a:avLst/>
                        </a:prstGeom>
                      </p:spPr>
                    </p:pic>
                  </p:oleObj>
                </mc:Fallback>
              </mc:AlternateContent>
            </a:graphicData>
          </a:graphic>
        </p:graphicFrame>
        <p:graphicFrame>
          <p:nvGraphicFramePr>
            <p:cNvPr id="124" name="Object 123"/>
            <p:cNvGraphicFramePr>
              <a:graphicFrameLocks noChangeAspect="1"/>
            </p:cNvGraphicFramePr>
            <p:nvPr>
              <p:extLst>
                <p:ext uri="{D42A27DB-BD31-4B8C-83A1-F6EECF244321}">
                  <p14:modId xmlns:p14="http://schemas.microsoft.com/office/powerpoint/2010/main" val="1694816226"/>
                </p:ext>
              </p:extLst>
            </p:nvPr>
          </p:nvGraphicFramePr>
          <p:xfrm>
            <a:off x="8707438" y="4664075"/>
            <a:ext cx="165100" cy="227013"/>
          </p:xfrm>
          <a:graphic>
            <a:graphicData uri="http://schemas.openxmlformats.org/presentationml/2006/ole">
              <mc:AlternateContent xmlns:mc="http://schemas.openxmlformats.org/markup-compatibility/2006">
                <mc:Choice xmlns:v="urn:schemas-microsoft-com:vml" Requires="v">
                  <p:oleObj spid="_x0000_s1126013" name="Equation" r:id="rId29" imgW="101600" imgH="139700" progId="Equation.DSMT4">
                    <p:embed/>
                  </p:oleObj>
                </mc:Choice>
                <mc:Fallback>
                  <p:oleObj name="Equation" r:id="rId29" imgW="101600" imgH="139700" progId="Equation.DSMT4">
                    <p:embed/>
                    <p:pic>
                      <p:nvPicPr>
                        <p:cNvPr id="0" name=""/>
                        <p:cNvPicPr/>
                        <p:nvPr/>
                      </p:nvPicPr>
                      <p:blipFill>
                        <a:blip r:embed="rId30"/>
                        <a:stretch>
                          <a:fillRect/>
                        </a:stretch>
                      </p:blipFill>
                      <p:spPr>
                        <a:xfrm>
                          <a:off x="8707438" y="4664075"/>
                          <a:ext cx="165100" cy="227013"/>
                        </a:xfrm>
                        <a:prstGeom prst="rect">
                          <a:avLst/>
                        </a:prstGeom>
                      </p:spPr>
                    </p:pic>
                  </p:oleObj>
                </mc:Fallback>
              </mc:AlternateContent>
            </a:graphicData>
          </a:graphic>
        </p:graphicFrame>
        <p:graphicFrame>
          <p:nvGraphicFramePr>
            <p:cNvPr id="125" name="Object 124"/>
            <p:cNvGraphicFramePr>
              <a:graphicFrameLocks noChangeAspect="1"/>
            </p:cNvGraphicFramePr>
            <p:nvPr>
              <p:extLst>
                <p:ext uri="{D42A27DB-BD31-4B8C-83A1-F6EECF244321}">
                  <p14:modId xmlns:p14="http://schemas.microsoft.com/office/powerpoint/2010/main" val="1687448300"/>
                </p:ext>
              </p:extLst>
            </p:nvPr>
          </p:nvGraphicFramePr>
          <p:xfrm>
            <a:off x="8824913" y="4656138"/>
            <a:ext cx="352425" cy="233362"/>
          </p:xfrm>
          <a:graphic>
            <a:graphicData uri="http://schemas.openxmlformats.org/presentationml/2006/ole">
              <mc:AlternateContent xmlns:mc="http://schemas.openxmlformats.org/markup-compatibility/2006">
                <mc:Choice xmlns:v="urn:schemas-microsoft-com:vml" Requires="v">
                  <p:oleObj spid="_x0000_s1126014" name="Equation" r:id="rId31" imgW="342900" imgH="228600" progId="Equation.DSMT4">
                    <p:embed/>
                  </p:oleObj>
                </mc:Choice>
                <mc:Fallback>
                  <p:oleObj name="Equation" r:id="rId31" imgW="342900" imgH="228600" progId="Equation.DSMT4">
                    <p:embed/>
                    <p:pic>
                      <p:nvPicPr>
                        <p:cNvPr id="0" name=""/>
                        <p:cNvPicPr/>
                        <p:nvPr/>
                      </p:nvPicPr>
                      <p:blipFill>
                        <a:blip r:embed="rId32"/>
                        <a:stretch>
                          <a:fillRect/>
                        </a:stretch>
                      </p:blipFill>
                      <p:spPr>
                        <a:xfrm>
                          <a:off x="8824913" y="4656138"/>
                          <a:ext cx="352425" cy="233362"/>
                        </a:xfrm>
                        <a:prstGeom prst="rect">
                          <a:avLst/>
                        </a:prstGeom>
                      </p:spPr>
                    </p:pic>
                  </p:oleObj>
                </mc:Fallback>
              </mc:AlternateContent>
            </a:graphicData>
          </a:graphic>
        </p:graphicFrame>
        <p:sp>
          <p:nvSpPr>
            <p:cNvPr id="7" name="Freeform 6"/>
            <p:cNvSpPr/>
            <p:nvPr/>
          </p:nvSpPr>
          <p:spPr>
            <a:xfrm>
              <a:off x="3524250" y="4083050"/>
              <a:ext cx="4870450" cy="920750"/>
            </a:xfrm>
            <a:custGeom>
              <a:avLst/>
              <a:gdLst>
                <a:gd name="connsiteX0" fmla="*/ 0 w 4870450"/>
                <a:gd name="connsiteY0" fmla="*/ 609600 h 920750"/>
                <a:gd name="connsiteX1" fmla="*/ 1212850 w 4870450"/>
                <a:gd name="connsiteY1" fmla="*/ 6350 h 920750"/>
                <a:gd name="connsiteX2" fmla="*/ 1822450 w 4870450"/>
                <a:gd name="connsiteY2" fmla="*/ 0 h 920750"/>
                <a:gd name="connsiteX3" fmla="*/ 2736850 w 4870450"/>
                <a:gd name="connsiteY3" fmla="*/ 920750 h 920750"/>
                <a:gd name="connsiteX4" fmla="*/ 4870450 w 4870450"/>
                <a:gd name="connsiteY4" fmla="*/ 914400 h 920750"/>
                <a:gd name="connsiteX5" fmla="*/ 4870450 w 4870450"/>
                <a:gd name="connsiteY5" fmla="*/ 914400 h 92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0450" h="920750">
                  <a:moveTo>
                    <a:pt x="0" y="609600"/>
                  </a:moveTo>
                  <a:lnTo>
                    <a:pt x="1212850" y="6350"/>
                  </a:lnTo>
                  <a:lnTo>
                    <a:pt x="1822450" y="0"/>
                  </a:lnTo>
                  <a:lnTo>
                    <a:pt x="2736850" y="920750"/>
                  </a:lnTo>
                  <a:lnTo>
                    <a:pt x="4870450" y="914400"/>
                  </a:lnTo>
                  <a:lnTo>
                    <a:pt x="4870450" y="914400"/>
                  </a:lnTo>
                </a:path>
              </a:pathLst>
            </a:cu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96093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dissolv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dissolve">
                                      <p:cBhvr>
                                        <p:cTn id="20" dur="500"/>
                                        <p:tgtEl>
                                          <p:spTgt spid="11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20"/>
                                        </p:tgtEl>
                                        <p:attrNameLst>
                                          <p:attrName>style.visibility</p:attrName>
                                        </p:attrNameLst>
                                      </p:cBhvr>
                                      <p:to>
                                        <p:strVal val="visible"/>
                                      </p:to>
                                    </p:set>
                                    <p:animEffect transition="in" filter="dissolve">
                                      <p:cBhvr>
                                        <p:cTn id="23"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22" grpId="0"/>
      <p:bldP spid="119" grpId="0"/>
      <p:bldP spid="1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19.)</a:t>
            </a:r>
          </a:p>
        </p:txBody>
      </p:sp>
      <p:sp>
        <p:nvSpPr>
          <p:cNvPr id="11" name="TextBox 10"/>
          <p:cNvSpPr txBox="1"/>
          <p:nvPr/>
        </p:nvSpPr>
        <p:spPr>
          <a:xfrm>
            <a:off x="274956" y="262116"/>
            <a:ext cx="8653144" cy="523220"/>
          </a:xfrm>
          <a:prstGeom prst="rect">
            <a:avLst/>
          </a:prstGeom>
          <a:noFill/>
        </p:spPr>
        <p:txBody>
          <a:bodyPr wrap="square" rtlCol="0">
            <a:spAutoFit/>
          </a:bodyPr>
          <a:lstStyle/>
          <a:p>
            <a:r>
              <a:rPr lang="en-US" sz="2800" dirty="0">
                <a:solidFill>
                  <a:srgbClr val="FF0000"/>
                </a:solidFill>
                <a:latin typeface="Apple Chancery"/>
                <a:cs typeface="Apple Chancery"/>
              </a:rPr>
              <a:t>Why is </a:t>
            </a:r>
            <a:r>
              <a:rPr lang="en-US" sz="2000" dirty="0">
                <a:solidFill>
                  <a:srgbClr val="000000"/>
                </a:solidFill>
                <a:latin typeface="Times New Roman"/>
                <a:cs typeface="Times New Roman"/>
              </a:rPr>
              <a:t>the </a:t>
            </a:r>
            <a:r>
              <a:rPr lang="en-US" sz="2000" i="1" dirty="0">
                <a:solidFill>
                  <a:srgbClr val="0000FF"/>
                </a:solidFill>
                <a:latin typeface="Times New Roman"/>
                <a:cs typeface="Times New Roman"/>
              </a:rPr>
              <a:t>mass of a rifle </a:t>
            </a:r>
            <a:r>
              <a:rPr lang="en-US" sz="2000" dirty="0">
                <a:solidFill>
                  <a:srgbClr val="008000"/>
                </a:solidFill>
                <a:latin typeface="Times New Roman"/>
                <a:cs typeface="Times New Roman"/>
              </a:rPr>
              <a:t>always more than </a:t>
            </a:r>
            <a:r>
              <a:rPr lang="en-US" sz="2000" dirty="0">
                <a:solidFill>
                  <a:srgbClr val="000000"/>
                </a:solidFill>
                <a:latin typeface="Times New Roman"/>
                <a:cs typeface="Times New Roman"/>
              </a:rPr>
              <a:t>the </a:t>
            </a:r>
            <a:r>
              <a:rPr lang="en-US" sz="2000" i="1" dirty="0">
                <a:solidFill>
                  <a:srgbClr val="0000FF"/>
                </a:solidFill>
                <a:latin typeface="Times New Roman"/>
                <a:cs typeface="Times New Roman"/>
              </a:rPr>
              <a:t>mass of the bullet it fires</a:t>
            </a:r>
            <a:r>
              <a:rPr lang="en-US" sz="2000" dirty="0">
                <a:solidFill>
                  <a:srgbClr val="000000"/>
                </a:solidFill>
                <a:latin typeface="Times New Roman"/>
                <a:cs typeface="Times New Roman"/>
              </a:rPr>
              <a:t>?</a:t>
            </a:r>
            <a:endParaRPr lang="en-US" sz="2400" dirty="0">
              <a:latin typeface="Apple Chancery"/>
              <a:cs typeface="Apple Chancery"/>
            </a:endParaRPr>
          </a:p>
        </p:txBody>
      </p:sp>
      <p:pic>
        <p:nvPicPr>
          <p:cNvPr id="3" name="pirates of Carib--cannon gun copy.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4956" y="1371600"/>
            <a:ext cx="8653144" cy="4867394"/>
          </a:xfrm>
          <a:prstGeom prst="rect">
            <a:avLst/>
          </a:prstGeom>
        </p:spPr>
      </p:pic>
      <p:sp>
        <p:nvSpPr>
          <p:cNvPr id="20" name="TextBox 19"/>
          <p:cNvSpPr txBox="1"/>
          <p:nvPr/>
        </p:nvSpPr>
        <p:spPr>
          <a:xfrm>
            <a:off x="490856" y="770116"/>
            <a:ext cx="8653144" cy="400110"/>
          </a:xfrm>
          <a:prstGeom prst="rect">
            <a:avLst/>
          </a:prstGeom>
          <a:noFill/>
        </p:spPr>
        <p:txBody>
          <a:bodyPr wrap="square" rtlCol="0">
            <a:spAutoFit/>
          </a:bodyPr>
          <a:lstStyle/>
          <a:p>
            <a:r>
              <a:rPr lang="en-US" sz="2000" dirty="0">
                <a:latin typeface="Times New Roman"/>
                <a:cs typeface="Times New Roman"/>
              </a:rPr>
              <a:t>From</a:t>
            </a:r>
            <a:r>
              <a:rPr lang="en-US" sz="2000" i="1" dirty="0">
                <a:latin typeface="Times New Roman"/>
                <a:cs typeface="Times New Roman"/>
              </a:rPr>
              <a:t> </a:t>
            </a:r>
            <a:r>
              <a:rPr lang="en-US" sz="2000" i="1" dirty="0">
                <a:solidFill>
                  <a:srgbClr val="FF0000"/>
                </a:solidFill>
                <a:latin typeface="Times New Roman"/>
                <a:cs typeface="Times New Roman"/>
              </a:rPr>
              <a:t>Pirates of the Caribbean </a:t>
            </a:r>
            <a:r>
              <a:rPr lang="en-US" sz="2000" dirty="0">
                <a:solidFill>
                  <a:srgbClr val="008000"/>
                </a:solidFill>
                <a:latin typeface="Times New Roman"/>
                <a:cs typeface="Times New Roman"/>
              </a:rPr>
              <a:t>. . . </a:t>
            </a:r>
            <a:endParaRPr lang="en-US" sz="2400" dirty="0">
              <a:latin typeface="Apple Chancery"/>
              <a:cs typeface="Apple Chancery"/>
            </a:endParaRPr>
          </a:p>
        </p:txBody>
      </p:sp>
    </p:spTree>
    <p:extLst>
      <p:ext uri="{BB962C8B-B14F-4D97-AF65-F5344CB8AC3E}">
        <p14:creationId xmlns:p14="http://schemas.microsoft.com/office/powerpoint/2010/main" val="70011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6" y="1083099"/>
            <a:ext cx="8526143" cy="830997"/>
          </a:xfrm>
          <a:prstGeom prst="rect">
            <a:avLst/>
          </a:prstGeom>
          <a:noFill/>
        </p:spPr>
        <p:txBody>
          <a:bodyPr wrap="square" rtlCol="0">
            <a:spAutoFit/>
          </a:bodyPr>
          <a:lstStyle/>
          <a:p>
            <a:r>
              <a:rPr lang="en-US" sz="2800" dirty="0">
                <a:solidFill>
                  <a:srgbClr val="FF0000"/>
                </a:solidFill>
                <a:latin typeface="Apple Chancery"/>
                <a:cs typeface="Apple Chancery"/>
              </a:rPr>
              <a:t>What </a:t>
            </a:r>
            <a:r>
              <a:rPr lang="en-US" sz="2000" dirty="0">
                <a:solidFill>
                  <a:srgbClr val="000000"/>
                </a:solidFill>
                <a:latin typeface="Times New Roman"/>
                <a:cs typeface="Times New Roman"/>
              </a:rPr>
              <a:t>governs </a:t>
            </a:r>
            <a:r>
              <a:rPr lang="en-US" sz="2000" i="1" dirty="0">
                <a:solidFill>
                  <a:srgbClr val="FF0000"/>
                </a:solidFill>
                <a:latin typeface="Times New Roman"/>
                <a:cs typeface="Times New Roman"/>
              </a:rPr>
              <a:t>stopping force </a:t>
            </a:r>
            <a:r>
              <a:rPr lang="en-US" sz="2000" dirty="0">
                <a:solidFill>
                  <a:srgbClr val="0000FF"/>
                </a:solidFill>
                <a:latin typeface="Times New Roman"/>
                <a:cs typeface="Times New Roman"/>
              </a:rPr>
              <a:t>requirements</a:t>
            </a:r>
            <a:r>
              <a:rPr lang="en-US" sz="2000" dirty="0">
                <a:solidFill>
                  <a:srgbClr val="000000"/>
                </a:solidFill>
                <a:latin typeface="Times New Roman"/>
                <a:cs typeface="Times New Roman"/>
              </a:rPr>
              <a:t>?  The two parameters that will matter are:  </a:t>
            </a:r>
            <a:endParaRPr lang="en-US" sz="2400" dirty="0">
              <a:latin typeface="Apple Chancery"/>
              <a:cs typeface="Apple Chancery"/>
            </a:endParaRPr>
          </a:p>
        </p:txBody>
      </p:sp>
      <p:sp>
        <p:nvSpPr>
          <p:cNvPr id="8" name="TextBox 7"/>
          <p:cNvSpPr txBox="1"/>
          <p:nvPr/>
        </p:nvSpPr>
        <p:spPr>
          <a:xfrm>
            <a:off x="0" y="94301"/>
            <a:ext cx="9144000" cy="830997"/>
          </a:xfrm>
          <a:prstGeom prst="rect">
            <a:avLst/>
          </a:prstGeom>
          <a:noFill/>
        </p:spPr>
        <p:txBody>
          <a:bodyPr wrap="square" rtlCol="0">
            <a:spAutoFit/>
          </a:bodyPr>
          <a:lstStyle/>
          <a:p>
            <a:pPr algn="ctr"/>
            <a:r>
              <a:rPr lang="en-US" sz="4800" dirty="0">
                <a:solidFill>
                  <a:srgbClr val="FF0000"/>
                </a:solidFill>
                <a:latin typeface="Apple Chancery"/>
                <a:cs typeface="Apple Chancery"/>
              </a:rPr>
              <a:t>Solution to Island Problem</a:t>
            </a:r>
            <a:endParaRPr lang="en-US" sz="3600" dirty="0">
              <a:solidFill>
                <a:srgbClr val="FF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a:t>
            </a:r>
          </a:p>
        </p:txBody>
      </p:sp>
      <p:sp>
        <p:nvSpPr>
          <p:cNvPr id="9" name="TextBox 8"/>
          <p:cNvSpPr txBox="1"/>
          <p:nvPr/>
        </p:nvSpPr>
        <p:spPr>
          <a:xfrm>
            <a:off x="732156" y="2109997"/>
            <a:ext cx="8170543" cy="707886"/>
          </a:xfrm>
          <a:prstGeom prst="rect">
            <a:avLst/>
          </a:prstGeom>
          <a:noFill/>
        </p:spPr>
        <p:txBody>
          <a:bodyPr wrap="square" rtlCol="0">
            <a:spAutoFit/>
          </a:bodyPr>
          <a:lstStyle/>
          <a:p>
            <a:r>
              <a:rPr lang="en-US" sz="2000" dirty="0">
                <a:solidFill>
                  <a:srgbClr val="0000FF"/>
                </a:solidFill>
                <a:latin typeface="Apple Chancery"/>
                <a:cs typeface="Apple Chancery"/>
              </a:rPr>
              <a:t>The </a:t>
            </a:r>
            <a:r>
              <a:rPr lang="en-US" sz="2000" dirty="0">
                <a:solidFill>
                  <a:srgbClr val="FF0000"/>
                </a:solidFill>
                <a:latin typeface="Apple Chancery"/>
                <a:cs typeface="Apple Chancery"/>
              </a:rPr>
              <a:t>mass</a:t>
            </a:r>
            <a:r>
              <a:rPr lang="en-US" sz="2000" dirty="0">
                <a:solidFill>
                  <a:srgbClr val="0000FF"/>
                </a:solidFill>
                <a:latin typeface="Apple Chancery"/>
                <a:cs typeface="Apple Chancery"/>
              </a:rPr>
              <a:t> of each body </a:t>
            </a:r>
            <a:r>
              <a:rPr lang="en-US" sz="2000" dirty="0">
                <a:solidFill>
                  <a:srgbClr val="000000"/>
                </a:solidFill>
                <a:latin typeface="Times New Roman"/>
                <a:cs typeface="Times New Roman"/>
              </a:rPr>
              <a:t>(the bigger the mass, the larger the force required to stop the body in a given amount of time); and</a:t>
            </a:r>
            <a:endParaRPr lang="en-US" sz="2400" dirty="0">
              <a:latin typeface="Apple Chancery"/>
              <a:cs typeface="Apple Chancery"/>
            </a:endParaRPr>
          </a:p>
        </p:txBody>
      </p:sp>
      <p:sp>
        <p:nvSpPr>
          <p:cNvPr id="12" name="TextBox 11"/>
          <p:cNvSpPr txBox="1"/>
          <p:nvPr/>
        </p:nvSpPr>
        <p:spPr>
          <a:xfrm>
            <a:off x="732156" y="3030807"/>
            <a:ext cx="8170543" cy="707886"/>
          </a:xfrm>
          <a:prstGeom prst="rect">
            <a:avLst/>
          </a:prstGeom>
          <a:noFill/>
        </p:spPr>
        <p:txBody>
          <a:bodyPr wrap="square" rtlCol="0">
            <a:spAutoFit/>
          </a:bodyPr>
          <a:lstStyle/>
          <a:p>
            <a:r>
              <a:rPr lang="en-US" sz="2000" dirty="0">
                <a:solidFill>
                  <a:srgbClr val="0000FF"/>
                </a:solidFill>
                <a:latin typeface="Apple Chancery"/>
                <a:cs typeface="Apple Chancery"/>
              </a:rPr>
              <a:t>The body’s </a:t>
            </a:r>
            <a:r>
              <a:rPr lang="en-US" sz="2000" dirty="0">
                <a:solidFill>
                  <a:srgbClr val="FF0000"/>
                </a:solidFill>
                <a:latin typeface="Apple Chancery"/>
                <a:cs typeface="Apple Chancery"/>
              </a:rPr>
              <a:t>velocity</a:t>
            </a:r>
            <a:r>
              <a:rPr lang="en-US" sz="2000" dirty="0">
                <a:solidFill>
                  <a:srgbClr val="0000FF"/>
                </a:solidFill>
                <a:latin typeface="Apple Chancery"/>
                <a:cs typeface="Apple Chancery"/>
              </a:rPr>
              <a:t> </a:t>
            </a:r>
            <a:r>
              <a:rPr lang="en-US" sz="2000" dirty="0">
                <a:solidFill>
                  <a:srgbClr val="000000"/>
                </a:solidFill>
                <a:latin typeface="Times New Roman"/>
                <a:cs typeface="Times New Roman"/>
              </a:rPr>
              <a:t>(the faster the body is moving, the greater the force required to bring the body to a stop in a given amount of time);</a:t>
            </a:r>
            <a:endParaRPr lang="en-US" sz="2400" dirty="0">
              <a:latin typeface="Apple Chancery"/>
              <a:cs typeface="Apple Chancery"/>
            </a:endParaRPr>
          </a:p>
        </p:txBody>
      </p:sp>
    </p:spTree>
    <p:extLst>
      <p:ext uri="{BB962C8B-B14F-4D97-AF65-F5344CB8AC3E}">
        <p14:creationId xmlns:p14="http://schemas.microsoft.com/office/powerpoint/2010/main" val="140827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20.)</a:t>
            </a:r>
          </a:p>
        </p:txBody>
      </p:sp>
      <p:sp>
        <p:nvSpPr>
          <p:cNvPr id="11" name="TextBox 10"/>
          <p:cNvSpPr txBox="1"/>
          <p:nvPr/>
        </p:nvSpPr>
        <p:spPr>
          <a:xfrm>
            <a:off x="274956" y="262116"/>
            <a:ext cx="4805044" cy="1138773"/>
          </a:xfrm>
          <a:prstGeom prst="rect">
            <a:avLst/>
          </a:prstGeom>
          <a:noFill/>
        </p:spPr>
        <p:txBody>
          <a:bodyPr wrap="square" rtlCol="0">
            <a:spAutoFit/>
          </a:bodyPr>
          <a:lstStyle/>
          <a:p>
            <a:r>
              <a:rPr lang="en-US" sz="2800" dirty="0">
                <a:solidFill>
                  <a:srgbClr val="FF0000"/>
                </a:solidFill>
                <a:latin typeface="Apple Chancery"/>
                <a:cs typeface="Apple Chancery"/>
              </a:rPr>
              <a:t>Example 2: </a:t>
            </a:r>
            <a:r>
              <a:rPr lang="en-US" sz="2000" dirty="0">
                <a:solidFill>
                  <a:srgbClr val="0000FF"/>
                </a:solidFill>
                <a:latin typeface="Apple Chancery"/>
                <a:cs typeface="Apple Chancery"/>
              </a:rPr>
              <a:t>Consider</a:t>
            </a:r>
            <a:r>
              <a:rPr lang="en-US" sz="2000" dirty="0">
                <a:solidFill>
                  <a:srgbClr val="FF0000"/>
                </a:solidFill>
                <a:latin typeface="Apple Chancery"/>
                <a:cs typeface="Apple Chancery"/>
              </a:rPr>
              <a:t> </a:t>
            </a:r>
            <a:r>
              <a:rPr lang="en-US" sz="2000" dirty="0">
                <a:solidFill>
                  <a:srgbClr val="000000"/>
                </a:solidFill>
                <a:latin typeface="Times New Roman"/>
                <a:cs typeface="Times New Roman"/>
              </a:rPr>
              <a:t>shooting a </a:t>
            </a:r>
            <a:r>
              <a:rPr lang="en-US" sz="2000" dirty="0">
                <a:solidFill>
                  <a:srgbClr val="FF0000"/>
                </a:solidFill>
                <a:latin typeface="Times New Roman"/>
                <a:cs typeface="Times New Roman"/>
              </a:rPr>
              <a:t>4.25-kg </a:t>
            </a:r>
            <a:r>
              <a:rPr lang="en-US" sz="2000" dirty="0">
                <a:solidFill>
                  <a:srgbClr val="0000FF"/>
                </a:solidFill>
                <a:latin typeface="Times New Roman"/>
                <a:cs typeface="Times New Roman"/>
              </a:rPr>
              <a:t>gun</a:t>
            </a:r>
            <a:r>
              <a:rPr lang="en-US" sz="2000" dirty="0">
                <a:solidFill>
                  <a:srgbClr val="000000"/>
                </a:solidFill>
                <a:latin typeface="Times New Roman"/>
                <a:cs typeface="Times New Roman"/>
              </a:rPr>
              <a:t> with an </a:t>
            </a:r>
            <a:r>
              <a:rPr lang="en-US" sz="2000" dirty="0">
                <a:solidFill>
                  <a:srgbClr val="FF0000"/>
                </a:solidFill>
                <a:latin typeface="Times New Roman"/>
                <a:cs typeface="Times New Roman"/>
              </a:rPr>
              <a:t>80 cm </a:t>
            </a:r>
            <a:r>
              <a:rPr lang="en-US" sz="2000" dirty="0">
                <a:solidFill>
                  <a:srgbClr val="000000"/>
                </a:solidFill>
                <a:latin typeface="Times New Roman"/>
                <a:cs typeface="Times New Roman"/>
              </a:rPr>
              <a:t>long </a:t>
            </a:r>
            <a:r>
              <a:rPr lang="en-US" sz="2000" dirty="0">
                <a:solidFill>
                  <a:srgbClr val="0000FF"/>
                </a:solidFill>
                <a:latin typeface="Times New Roman"/>
                <a:cs typeface="Times New Roman"/>
              </a:rPr>
              <a:t>barrel</a:t>
            </a:r>
            <a:r>
              <a:rPr lang="en-US" sz="2000" dirty="0">
                <a:solidFill>
                  <a:srgbClr val="000000"/>
                </a:solidFill>
                <a:latin typeface="Times New Roman"/>
                <a:cs typeface="Times New Roman"/>
              </a:rPr>
              <a:t> that fires a </a:t>
            </a:r>
            <a:r>
              <a:rPr lang="en-US" sz="2000" dirty="0">
                <a:solidFill>
                  <a:srgbClr val="FF0000"/>
                </a:solidFill>
                <a:latin typeface="Times New Roman"/>
                <a:cs typeface="Times New Roman"/>
              </a:rPr>
              <a:t>50-gram </a:t>
            </a:r>
            <a:r>
              <a:rPr lang="en-US" sz="2000" dirty="0">
                <a:solidFill>
                  <a:srgbClr val="0000FF"/>
                </a:solidFill>
                <a:latin typeface="Times New Roman"/>
                <a:cs typeface="Times New Roman"/>
              </a:rPr>
              <a:t>bullet</a:t>
            </a:r>
            <a:r>
              <a:rPr lang="en-US" sz="2000" dirty="0">
                <a:solidFill>
                  <a:srgbClr val="000000"/>
                </a:solidFill>
                <a:latin typeface="Times New Roman"/>
                <a:cs typeface="Times New Roman"/>
              </a:rPr>
              <a:t> with </a:t>
            </a:r>
            <a:r>
              <a:rPr lang="en-US" sz="2000" dirty="0">
                <a:solidFill>
                  <a:srgbClr val="0000FF"/>
                </a:solidFill>
                <a:latin typeface="Times New Roman"/>
                <a:cs typeface="Times New Roman"/>
              </a:rPr>
              <a:t>velocity</a:t>
            </a:r>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400 m/s</a:t>
            </a:r>
            <a:r>
              <a:rPr lang="en-US" sz="2000" dirty="0">
                <a:solidFill>
                  <a:srgbClr val="000000"/>
                </a:solidFill>
                <a:latin typeface="Times New Roman"/>
                <a:cs typeface="Times New Roman"/>
              </a:rPr>
              <a:t>.  </a:t>
            </a:r>
            <a:endParaRPr lang="en-US" sz="2400" dirty="0">
              <a:latin typeface="Apple Chancery"/>
              <a:cs typeface="Apple Chancery"/>
            </a:endParaRPr>
          </a:p>
        </p:txBody>
      </p:sp>
      <p:cxnSp>
        <p:nvCxnSpPr>
          <p:cNvPr id="36" name="Straight Arrow Connector 35"/>
          <p:cNvCxnSpPr/>
          <p:nvPr/>
        </p:nvCxnSpPr>
        <p:spPr>
          <a:xfrm flipV="1">
            <a:off x="8064500" y="1127196"/>
            <a:ext cx="825500"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516255" y="1467560"/>
            <a:ext cx="5603558" cy="400110"/>
          </a:xfrm>
          <a:prstGeom prst="rect">
            <a:avLst/>
          </a:prstGeom>
          <a:noFill/>
        </p:spPr>
        <p:txBody>
          <a:bodyPr wrap="square" rtlCol="0">
            <a:spAutoFit/>
          </a:bodyPr>
          <a:lstStyle/>
          <a:p>
            <a:r>
              <a:rPr lang="en-US" sz="2000" dirty="0">
                <a:solidFill>
                  <a:srgbClr val="FF0000"/>
                </a:solidFill>
                <a:latin typeface="Apple Chancery"/>
                <a:cs typeface="Apple Chancery"/>
              </a:rPr>
              <a:t>What is the </a:t>
            </a:r>
            <a:r>
              <a:rPr lang="en-US" sz="2000" dirty="0">
                <a:solidFill>
                  <a:srgbClr val="000000"/>
                </a:solidFill>
                <a:latin typeface="Times New Roman"/>
                <a:cs typeface="Times New Roman"/>
              </a:rPr>
              <a:t>magnitude of the gun’s recoil velocity?</a:t>
            </a:r>
            <a:endParaRPr lang="en-US" sz="2400" dirty="0">
              <a:latin typeface="Apple Chancery"/>
              <a:cs typeface="Apple Chancery"/>
            </a:endParaRPr>
          </a:p>
        </p:txBody>
      </p:sp>
      <p:sp>
        <p:nvSpPr>
          <p:cNvPr id="51" name="TextBox 50"/>
          <p:cNvSpPr txBox="1"/>
          <p:nvPr/>
        </p:nvSpPr>
        <p:spPr>
          <a:xfrm>
            <a:off x="516255" y="4101690"/>
            <a:ext cx="5603557" cy="400110"/>
          </a:xfrm>
          <a:prstGeom prst="rect">
            <a:avLst/>
          </a:prstGeom>
          <a:noFill/>
        </p:spPr>
        <p:txBody>
          <a:bodyPr wrap="square" rtlCol="0">
            <a:spAutoFit/>
          </a:bodyPr>
          <a:lstStyle/>
          <a:p>
            <a:r>
              <a:rPr lang="en-US" sz="2000" dirty="0">
                <a:solidFill>
                  <a:srgbClr val="FF0000"/>
                </a:solidFill>
                <a:latin typeface="Apple Chancery"/>
                <a:cs typeface="Apple Chancery"/>
              </a:rPr>
              <a:t>What is </a:t>
            </a:r>
            <a:r>
              <a:rPr lang="en-US" sz="2000" dirty="0">
                <a:solidFill>
                  <a:srgbClr val="000000"/>
                </a:solidFill>
                <a:latin typeface="Times New Roman"/>
                <a:cs typeface="Times New Roman"/>
              </a:rPr>
              <a:t>the impulse on the bullet? </a:t>
            </a:r>
            <a:endParaRPr lang="en-US" sz="2400" dirty="0">
              <a:latin typeface="Apple Chancery"/>
              <a:cs typeface="Apple Chancery"/>
            </a:endParaRPr>
          </a:p>
        </p:txBody>
      </p:sp>
      <p:graphicFrame>
        <p:nvGraphicFramePr>
          <p:cNvPr id="57" name="Object 4"/>
          <p:cNvGraphicFramePr>
            <a:graphicFrameLocks noChangeAspect="1"/>
          </p:cNvGraphicFramePr>
          <p:nvPr>
            <p:extLst>
              <p:ext uri="{D42A27DB-BD31-4B8C-83A1-F6EECF244321}">
                <p14:modId xmlns:p14="http://schemas.microsoft.com/office/powerpoint/2010/main" val="2667012108"/>
              </p:ext>
            </p:extLst>
          </p:nvPr>
        </p:nvGraphicFramePr>
        <p:xfrm>
          <a:off x="555625" y="2058988"/>
          <a:ext cx="7466013" cy="1944687"/>
        </p:xfrm>
        <a:graphic>
          <a:graphicData uri="http://schemas.openxmlformats.org/presentationml/2006/ole">
            <mc:AlternateContent xmlns:mc="http://schemas.openxmlformats.org/markup-compatibility/2006">
              <mc:Choice xmlns:v="urn:schemas-microsoft-com:vml" Requires="v">
                <p:oleObj spid="_x0000_s954874" name="Equation" r:id="rId3" imgW="4089400" imgH="1066800" progId="Equation.DSMT4">
                  <p:embed/>
                </p:oleObj>
              </mc:Choice>
              <mc:Fallback>
                <p:oleObj name="Equation" r:id="rId3" imgW="4089400" imgH="1066800" progId="Equation.DSMT4">
                  <p:embed/>
                  <p:pic>
                    <p:nvPicPr>
                      <p:cNvPr id="0" name=""/>
                      <p:cNvPicPr>
                        <a:picLocks noChangeAspect="1" noChangeArrowheads="1"/>
                      </p:cNvPicPr>
                      <p:nvPr/>
                    </p:nvPicPr>
                    <p:blipFill>
                      <a:blip r:embed="rId4"/>
                      <a:srcRect/>
                      <a:stretch>
                        <a:fillRect/>
                      </a:stretch>
                    </p:blipFill>
                    <p:spPr bwMode="auto">
                      <a:xfrm>
                        <a:off x="555625" y="2058988"/>
                        <a:ext cx="7466013" cy="19446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8" name="TextBox 57"/>
          <p:cNvSpPr txBox="1"/>
          <p:nvPr/>
        </p:nvSpPr>
        <p:spPr>
          <a:xfrm>
            <a:off x="782955" y="4451000"/>
            <a:ext cx="7903845" cy="400110"/>
          </a:xfrm>
          <a:prstGeom prst="rect">
            <a:avLst/>
          </a:prstGeom>
          <a:noFill/>
        </p:spPr>
        <p:txBody>
          <a:bodyPr wrap="square" rtlCol="0">
            <a:spAutoFit/>
          </a:bodyPr>
          <a:lstStyle/>
          <a:p>
            <a:r>
              <a:rPr lang="en-US" sz="2000" dirty="0">
                <a:solidFill>
                  <a:srgbClr val="FF0000"/>
                </a:solidFill>
                <a:latin typeface="Apple Chancery"/>
                <a:cs typeface="Apple Chancery"/>
              </a:rPr>
              <a:t>You can get </a:t>
            </a:r>
            <a:r>
              <a:rPr lang="en-US" sz="2000" dirty="0">
                <a:solidFill>
                  <a:srgbClr val="000000"/>
                </a:solidFill>
                <a:latin typeface="Times New Roman"/>
                <a:cs typeface="Times New Roman"/>
              </a:rPr>
              <a:t>this either by calculating         or      .  We’ll use      .         </a:t>
            </a:r>
            <a:endParaRPr lang="en-US" sz="2400" dirty="0">
              <a:latin typeface="Apple Chancery"/>
              <a:cs typeface="Apple Chancery"/>
            </a:endParaRPr>
          </a:p>
        </p:txBody>
      </p:sp>
      <p:graphicFrame>
        <p:nvGraphicFramePr>
          <p:cNvPr id="59" name="Object 4"/>
          <p:cNvGraphicFramePr>
            <a:graphicFrameLocks noChangeAspect="1"/>
          </p:cNvGraphicFramePr>
          <p:nvPr>
            <p:extLst>
              <p:ext uri="{D42A27DB-BD31-4B8C-83A1-F6EECF244321}">
                <p14:modId xmlns:p14="http://schemas.microsoft.com/office/powerpoint/2010/main" val="2854912680"/>
              </p:ext>
            </p:extLst>
          </p:nvPr>
        </p:nvGraphicFramePr>
        <p:xfrm>
          <a:off x="4716463" y="4517675"/>
          <a:ext cx="487362" cy="300037"/>
        </p:xfrm>
        <a:graphic>
          <a:graphicData uri="http://schemas.openxmlformats.org/presentationml/2006/ole">
            <mc:AlternateContent xmlns:mc="http://schemas.openxmlformats.org/markup-compatibility/2006">
              <mc:Choice xmlns:v="urn:schemas-microsoft-com:vml" Requires="v">
                <p:oleObj spid="_x0000_s954875" name="Equation" r:id="rId5" imgW="266700" imgH="165100" progId="Equation.DSMT4">
                  <p:embed/>
                </p:oleObj>
              </mc:Choice>
              <mc:Fallback>
                <p:oleObj name="Equation" r:id="rId5" imgW="266700" imgH="165100" progId="Equation.DSMT4">
                  <p:embed/>
                  <p:pic>
                    <p:nvPicPr>
                      <p:cNvPr id="0" name=""/>
                      <p:cNvPicPr>
                        <a:picLocks noChangeAspect="1" noChangeArrowheads="1"/>
                      </p:cNvPicPr>
                      <p:nvPr/>
                    </p:nvPicPr>
                    <p:blipFill>
                      <a:blip r:embed="rId6"/>
                      <a:srcRect/>
                      <a:stretch>
                        <a:fillRect/>
                      </a:stretch>
                    </p:blipFill>
                    <p:spPr bwMode="auto">
                      <a:xfrm>
                        <a:off x="4716463" y="4517675"/>
                        <a:ext cx="487362" cy="3000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0" name="Object 4"/>
          <p:cNvGraphicFramePr>
            <a:graphicFrameLocks noChangeAspect="1"/>
          </p:cNvGraphicFramePr>
          <p:nvPr>
            <p:extLst>
              <p:ext uri="{D42A27DB-BD31-4B8C-83A1-F6EECF244321}">
                <p14:modId xmlns:p14="http://schemas.microsoft.com/office/powerpoint/2010/main" val="3786806360"/>
              </p:ext>
            </p:extLst>
          </p:nvPr>
        </p:nvGraphicFramePr>
        <p:xfrm>
          <a:off x="5467350" y="4511675"/>
          <a:ext cx="393700" cy="368300"/>
        </p:xfrm>
        <a:graphic>
          <a:graphicData uri="http://schemas.openxmlformats.org/presentationml/2006/ole">
            <mc:AlternateContent xmlns:mc="http://schemas.openxmlformats.org/markup-compatibility/2006">
              <mc:Choice xmlns:v="urn:schemas-microsoft-com:vml" Requires="v">
                <p:oleObj spid="_x0000_s954876" name="Equation" r:id="rId7" imgW="215900" imgH="203200" progId="Equation.DSMT4">
                  <p:embed/>
                </p:oleObj>
              </mc:Choice>
              <mc:Fallback>
                <p:oleObj name="Equation" r:id="rId7" imgW="215900" imgH="203200" progId="Equation.DSMT4">
                  <p:embed/>
                  <p:pic>
                    <p:nvPicPr>
                      <p:cNvPr id="0" name=""/>
                      <p:cNvPicPr>
                        <a:picLocks noChangeAspect="1" noChangeArrowheads="1"/>
                      </p:cNvPicPr>
                      <p:nvPr/>
                    </p:nvPicPr>
                    <p:blipFill>
                      <a:blip r:embed="rId8"/>
                      <a:srcRect/>
                      <a:stretch>
                        <a:fillRect/>
                      </a:stretch>
                    </p:blipFill>
                    <p:spPr bwMode="auto">
                      <a:xfrm>
                        <a:off x="5467350" y="4511675"/>
                        <a:ext cx="393700"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1" name="Object 4"/>
          <p:cNvGraphicFramePr>
            <a:graphicFrameLocks noChangeAspect="1"/>
          </p:cNvGraphicFramePr>
          <p:nvPr>
            <p:extLst>
              <p:ext uri="{D42A27DB-BD31-4B8C-83A1-F6EECF244321}">
                <p14:modId xmlns:p14="http://schemas.microsoft.com/office/powerpoint/2010/main" val="2228932733"/>
              </p:ext>
            </p:extLst>
          </p:nvPr>
        </p:nvGraphicFramePr>
        <p:xfrm>
          <a:off x="6991350" y="4508210"/>
          <a:ext cx="393700" cy="368300"/>
        </p:xfrm>
        <a:graphic>
          <a:graphicData uri="http://schemas.openxmlformats.org/presentationml/2006/ole">
            <mc:AlternateContent xmlns:mc="http://schemas.openxmlformats.org/markup-compatibility/2006">
              <mc:Choice xmlns:v="urn:schemas-microsoft-com:vml" Requires="v">
                <p:oleObj spid="_x0000_s954877" name="Equation" r:id="rId9" imgW="215900" imgH="203200" progId="Equation.DSMT4">
                  <p:embed/>
                </p:oleObj>
              </mc:Choice>
              <mc:Fallback>
                <p:oleObj name="Equation" r:id="rId9" imgW="215900" imgH="203200" progId="Equation.DSMT4">
                  <p:embed/>
                  <p:pic>
                    <p:nvPicPr>
                      <p:cNvPr id="0" name=""/>
                      <p:cNvPicPr>
                        <a:picLocks noChangeAspect="1" noChangeArrowheads="1"/>
                      </p:cNvPicPr>
                      <p:nvPr/>
                    </p:nvPicPr>
                    <p:blipFill>
                      <a:blip r:embed="rId8"/>
                      <a:srcRect/>
                      <a:stretch>
                        <a:fillRect/>
                      </a:stretch>
                    </p:blipFill>
                    <p:spPr bwMode="auto">
                      <a:xfrm>
                        <a:off x="6991350" y="4508210"/>
                        <a:ext cx="393700"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2" name="Object 4"/>
          <p:cNvGraphicFramePr>
            <a:graphicFrameLocks noChangeAspect="1"/>
          </p:cNvGraphicFramePr>
          <p:nvPr>
            <p:extLst>
              <p:ext uri="{D42A27DB-BD31-4B8C-83A1-F6EECF244321}">
                <p14:modId xmlns:p14="http://schemas.microsoft.com/office/powerpoint/2010/main" val="13143873"/>
              </p:ext>
            </p:extLst>
          </p:nvPr>
        </p:nvGraphicFramePr>
        <p:xfrm>
          <a:off x="2036763" y="4956175"/>
          <a:ext cx="4538662" cy="944562"/>
        </p:xfrm>
        <a:graphic>
          <a:graphicData uri="http://schemas.openxmlformats.org/presentationml/2006/ole">
            <mc:AlternateContent xmlns:mc="http://schemas.openxmlformats.org/markup-compatibility/2006">
              <mc:Choice xmlns:v="urn:schemas-microsoft-com:vml" Requires="v">
                <p:oleObj spid="_x0000_s954878" name="Equation" r:id="rId10" imgW="2489200" imgH="520700" progId="Equation.DSMT4">
                  <p:embed/>
                </p:oleObj>
              </mc:Choice>
              <mc:Fallback>
                <p:oleObj name="Equation" r:id="rId10" imgW="2489200" imgH="520700" progId="Equation.DSMT4">
                  <p:embed/>
                  <p:pic>
                    <p:nvPicPr>
                      <p:cNvPr id="0" name=""/>
                      <p:cNvPicPr>
                        <a:picLocks noChangeAspect="1" noChangeArrowheads="1"/>
                      </p:cNvPicPr>
                      <p:nvPr/>
                    </p:nvPicPr>
                    <p:blipFill>
                      <a:blip r:embed="rId11"/>
                      <a:srcRect/>
                      <a:stretch>
                        <a:fillRect/>
                      </a:stretch>
                    </p:blipFill>
                    <p:spPr bwMode="auto">
                      <a:xfrm>
                        <a:off x="2036763" y="4956175"/>
                        <a:ext cx="4538662" cy="9445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3" name="TextBox 62"/>
          <p:cNvSpPr txBox="1"/>
          <p:nvPr/>
        </p:nvSpPr>
        <p:spPr>
          <a:xfrm>
            <a:off x="821055" y="6015037"/>
            <a:ext cx="7903845" cy="400110"/>
          </a:xfrm>
          <a:prstGeom prst="rect">
            <a:avLst/>
          </a:prstGeom>
          <a:noFill/>
        </p:spPr>
        <p:txBody>
          <a:bodyPr wrap="square" rtlCol="0">
            <a:spAutoFit/>
          </a:bodyPr>
          <a:lstStyle/>
          <a:p>
            <a:r>
              <a:rPr lang="en-US" sz="2000" dirty="0">
                <a:solidFill>
                  <a:srgbClr val="FF0000"/>
                </a:solidFill>
                <a:latin typeface="Apple Chancery"/>
                <a:cs typeface="Apple Chancery"/>
              </a:rPr>
              <a:t>So formally, </a:t>
            </a:r>
            <a:r>
              <a:rPr lang="en-US" sz="2000" dirty="0">
                <a:solidFill>
                  <a:srgbClr val="0000FF"/>
                </a:solidFill>
                <a:latin typeface="Times New Roman"/>
                <a:cs typeface="Times New Roman"/>
              </a:rPr>
              <a:t>as a vector</a:t>
            </a:r>
            <a:r>
              <a:rPr lang="en-US" sz="2000" dirty="0">
                <a:solidFill>
                  <a:srgbClr val="000000"/>
                </a:solidFill>
                <a:latin typeface="Times New Roman"/>
                <a:cs typeface="Times New Roman"/>
              </a:rPr>
              <a:t>, this would be:</a:t>
            </a:r>
            <a:endParaRPr lang="en-US" sz="2400" dirty="0">
              <a:latin typeface="Apple Chancery"/>
              <a:cs typeface="Apple Chancery"/>
            </a:endParaRPr>
          </a:p>
        </p:txBody>
      </p:sp>
      <p:graphicFrame>
        <p:nvGraphicFramePr>
          <p:cNvPr id="64" name="Object 4"/>
          <p:cNvGraphicFramePr>
            <a:graphicFrameLocks noChangeAspect="1"/>
          </p:cNvGraphicFramePr>
          <p:nvPr>
            <p:extLst>
              <p:ext uri="{D42A27DB-BD31-4B8C-83A1-F6EECF244321}">
                <p14:modId xmlns:p14="http://schemas.microsoft.com/office/powerpoint/2010/main" val="4184368809"/>
              </p:ext>
            </p:extLst>
          </p:nvPr>
        </p:nvGraphicFramePr>
        <p:xfrm>
          <a:off x="5011738" y="5989638"/>
          <a:ext cx="2222500" cy="552450"/>
        </p:xfrm>
        <a:graphic>
          <a:graphicData uri="http://schemas.openxmlformats.org/presentationml/2006/ole">
            <mc:AlternateContent xmlns:mc="http://schemas.openxmlformats.org/markup-compatibility/2006">
              <mc:Choice xmlns:v="urn:schemas-microsoft-com:vml" Requires="v">
                <p:oleObj spid="_x0000_s954879" name="Equation" r:id="rId12" imgW="1219200" imgH="304800" progId="Equation.DSMT4">
                  <p:embed/>
                </p:oleObj>
              </mc:Choice>
              <mc:Fallback>
                <p:oleObj name="Equation" r:id="rId12" imgW="1219200" imgH="304800" progId="Equation.DSMT4">
                  <p:embed/>
                  <p:pic>
                    <p:nvPicPr>
                      <p:cNvPr id="0" name=""/>
                      <p:cNvPicPr>
                        <a:picLocks noChangeAspect="1" noChangeArrowheads="1"/>
                      </p:cNvPicPr>
                      <p:nvPr/>
                    </p:nvPicPr>
                    <p:blipFill>
                      <a:blip r:embed="rId13"/>
                      <a:srcRect/>
                      <a:stretch>
                        <a:fillRect/>
                      </a:stretch>
                    </p:blipFill>
                    <p:spPr bwMode="auto">
                      <a:xfrm>
                        <a:off x="5011738" y="5989638"/>
                        <a:ext cx="2222500" cy="552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45" name="Group 44"/>
          <p:cNvGrpSpPr/>
          <p:nvPr/>
        </p:nvGrpSpPr>
        <p:grpSpPr>
          <a:xfrm>
            <a:off x="6451599" y="1003849"/>
            <a:ext cx="1454026" cy="266071"/>
            <a:chOff x="6126699" y="831850"/>
            <a:chExt cx="1099601" cy="201215"/>
          </a:xfrm>
        </p:grpSpPr>
        <p:cxnSp>
          <p:nvCxnSpPr>
            <p:cNvPr id="46" name="Straight Connector 45"/>
            <p:cNvCxnSpPr/>
            <p:nvPr/>
          </p:nvCxnSpPr>
          <p:spPr>
            <a:xfrm flipH="1" flipV="1">
              <a:off x="6429933" y="955255"/>
              <a:ext cx="39909" cy="5321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6339398" y="897334"/>
              <a:ext cx="886902" cy="63856"/>
            </a:xfrm>
            <a:prstGeom prst="rect">
              <a:avLst/>
            </a:prstGeom>
            <a:solidFill>
              <a:schemeClr val="accent6">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rot="20118789">
              <a:off x="6126699" y="936521"/>
              <a:ext cx="331693" cy="96544"/>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Freeform 51"/>
            <p:cNvSpPr/>
            <p:nvPr/>
          </p:nvSpPr>
          <p:spPr>
            <a:xfrm>
              <a:off x="6343832" y="960451"/>
              <a:ext cx="186249" cy="65756"/>
            </a:xfrm>
            <a:custGeom>
              <a:avLst/>
              <a:gdLst>
                <a:gd name="connsiteX0" fmla="*/ 0 w 133350"/>
                <a:gd name="connsiteY0" fmla="*/ 38100 h 47080"/>
                <a:gd name="connsiteX1" fmla="*/ 107950 w 133350"/>
                <a:gd name="connsiteY1" fmla="*/ 44450 h 47080"/>
                <a:gd name="connsiteX2" fmla="*/ 133350 w 133350"/>
                <a:gd name="connsiteY2" fmla="*/ 0 h 47080"/>
              </a:gdLst>
              <a:ahLst/>
              <a:cxnLst>
                <a:cxn ang="0">
                  <a:pos x="connsiteX0" y="connsiteY0"/>
                </a:cxn>
                <a:cxn ang="0">
                  <a:pos x="connsiteX1" y="connsiteY1"/>
                </a:cxn>
                <a:cxn ang="0">
                  <a:pos x="connsiteX2" y="connsiteY2"/>
                </a:cxn>
              </a:cxnLst>
              <a:rect l="l" t="t" r="r" b="b"/>
              <a:pathLst>
                <a:path w="133350" h="47080">
                  <a:moveTo>
                    <a:pt x="0" y="38100"/>
                  </a:moveTo>
                  <a:cubicBezTo>
                    <a:pt x="42862" y="44450"/>
                    <a:pt x="85725" y="50800"/>
                    <a:pt x="107950" y="44450"/>
                  </a:cubicBezTo>
                  <a:cubicBezTo>
                    <a:pt x="130175" y="38100"/>
                    <a:pt x="133350" y="0"/>
                    <a:pt x="133350" y="0"/>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3" name="Straight Connector 52"/>
            <p:cNvCxnSpPr>
              <a:stCxn id="48" idx="3"/>
            </p:cNvCxnSpPr>
            <p:nvPr/>
          </p:nvCxnSpPr>
          <p:spPr>
            <a:xfrm flipH="1" flipV="1">
              <a:off x="6339398" y="831850"/>
              <a:ext cx="103837" cy="83676"/>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6674319" y="338299"/>
            <a:ext cx="1454026" cy="266071"/>
            <a:chOff x="5658796" y="265805"/>
            <a:chExt cx="1454026" cy="266071"/>
          </a:xfrm>
        </p:grpSpPr>
        <p:grpSp>
          <p:nvGrpSpPr>
            <p:cNvPr id="14" name="Group 13"/>
            <p:cNvGrpSpPr/>
            <p:nvPr/>
          </p:nvGrpSpPr>
          <p:grpSpPr>
            <a:xfrm>
              <a:off x="5658796" y="265805"/>
              <a:ext cx="1454026" cy="266071"/>
              <a:chOff x="6126699" y="831850"/>
              <a:chExt cx="1099601" cy="201215"/>
            </a:xfrm>
          </p:grpSpPr>
          <p:cxnSp>
            <p:nvCxnSpPr>
              <p:cNvPr id="32" name="Straight Connector 31"/>
              <p:cNvCxnSpPr/>
              <p:nvPr/>
            </p:nvCxnSpPr>
            <p:spPr>
              <a:xfrm flipH="1" flipV="1">
                <a:off x="6429933" y="955255"/>
                <a:ext cx="39909" cy="5321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6339398" y="897334"/>
                <a:ext cx="886902" cy="63856"/>
              </a:xfrm>
              <a:prstGeom prst="rect">
                <a:avLst/>
              </a:prstGeom>
              <a:solidFill>
                <a:schemeClr val="accent6">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rot="20118789">
                <a:off x="6126699" y="936521"/>
                <a:ext cx="331693" cy="96544"/>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eeform 2"/>
              <p:cNvSpPr/>
              <p:nvPr/>
            </p:nvSpPr>
            <p:spPr>
              <a:xfrm>
                <a:off x="6343832" y="960451"/>
                <a:ext cx="186249" cy="65756"/>
              </a:xfrm>
              <a:custGeom>
                <a:avLst/>
                <a:gdLst>
                  <a:gd name="connsiteX0" fmla="*/ 0 w 133350"/>
                  <a:gd name="connsiteY0" fmla="*/ 38100 h 47080"/>
                  <a:gd name="connsiteX1" fmla="*/ 107950 w 133350"/>
                  <a:gd name="connsiteY1" fmla="*/ 44450 h 47080"/>
                  <a:gd name="connsiteX2" fmla="*/ 133350 w 133350"/>
                  <a:gd name="connsiteY2" fmla="*/ 0 h 47080"/>
                </a:gdLst>
                <a:ahLst/>
                <a:cxnLst>
                  <a:cxn ang="0">
                    <a:pos x="connsiteX0" y="connsiteY0"/>
                  </a:cxn>
                  <a:cxn ang="0">
                    <a:pos x="connsiteX1" y="connsiteY1"/>
                  </a:cxn>
                  <a:cxn ang="0">
                    <a:pos x="connsiteX2" y="connsiteY2"/>
                  </a:cxn>
                </a:cxnLst>
                <a:rect l="l" t="t" r="r" b="b"/>
                <a:pathLst>
                  <a:path w="133350" h="47080">
                    <a:moveTo>
                      <a:pt x="0" y="38100"/>
                    </a:moveTo>
                    <a:cubicBezTo>
                      <a:pt x="42862" y="44450"/>
                      <a:pt x="85725" y="50800"/>
                      <a:pt x="107950" y="44450"/>
                    </a:cubicBezTo>
                    <a:cubicBezTo>
                      <a:pt x="130175" y="38100"/>
                      <a:pt x="133350" y="0"/>
                      <a:pt x="133350" y="0"/>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 name="Straight Connector 5"/>
              <p:cNvCxnSpPr>
                <a:stCxn id="26" idx="3"/>
              </p:cNvCxnSpPr>
              <p:nvPr/>
            </p:nvCxnSpPr>
            <p:spPr>
              <a:xfrm flipH="1" flipV="1">
                <a:off x="6339398" y="831850"/>
                <a:ext cx="103837" cy="83676"/>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 name="Oval 1"/>
            <p:cNvSpPr/>
            <p:nvPr/>
          </p:nvSpPr>
          <p:spPr>
            <a:xfrm>
              <a:off x="6100122" y="366927"/>
              <a:ext cx="97479" cy="5253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5" name="Oval 54"/>
          <p:cNvSpPr/>
          <p:nvPr/>
        </p:nvSpPr>
        <p:spPr>
          <a:xfrm>
            <a:off x="7940674" y="1104584"/>
            <a:ext cx="97479" cy="5253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Arrow Connector 55"/>
          <p:cNvCxnSpPr/>
          <p:nvPr/>
        </p:nvCxnSpPr>
        <p:spPr>
          <a:xfrm flipH="1" flipV="1">
            <a:off x="6264274" y="1111279"/>
            <a:ext cx="314058"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5920133" y="112102"/>
            <a:ext cx="780040" cy="338554"/>
          </a:xfrm>
          <a:prstGeom prst="rect">
            <a:avLst/>
          </a:prstGeom>
          <a:noFill/>
        </p:spPr>
        <p:txBody>
          <a:bodyPr wrap="square" rtlCol="0">
            <a:spAutoFit/>
          </a:bodyPr>
          <a:lstStyle/>
          <a:p>
            <a:r>
              <a:rPr lang="en-US" sz="1600" dirty="0">
                <a:solidFill>
                  <a:srgbClr val="000000"/>
                </a:solidFill>
                <a:latin typeface="Times New Roman"/>
                <a:cs typeface="Times New Roman"/>
              </a:rPr>
              <a:t>before</a:t>
            </a:r>
            <a:endParaRPr lang="en-US" dirty="0">
              <a:latin typeface="Apple Chancery"/>
              <a:cs typeface="Apple Chancery"/>
            </a:endParaRPr>
          </a:p>
        </p:txBody>
      </p:sp>
      <p:sp>
        <p:nvSpPr>
          <p:cNvPr id="67" name="TextBox 66"/>
          <p:cNvSpPr txBox="1"/>
          <p:nvPr/>
        </p:nvSpPr>
        <p:spPr>
          <a:xfrm>
            <a:off x="5541116" y="609753"/>
            <a:ext cx="780040" cy="338554"/>
          </a:xfrm>
          <a:prstGeom prst="rect">
            <a:avLst/>
          </a:prstGeom>
          <a:noFill/>
        </p:spPr>
        <p:txBody>
          <a:bodyPr wrap="square" rtlCol="0">
            <a:spAutoFit/>
          </a:bodyPr>
          <a:lstStyle/>
          <a:p>
            <a:r>
              <a:rPr lang="en-US" sz="1600" dirty="0">
                <a:solidFill>
                  <a:srgbClr val="000000"/>
                </a:solidFill>
                <a:latin typeface="Times New Roman"/>
                <a:cs typeface="Times New Roman"/>
              </a:rPr>
              <a:t>after</a:t>
            </a:r>
            <a:endParaRPr lang="en-US" dirty="0">
              <a:latin typeface="Apple Chancery"/>
              <a:cs typeface="Apple Chancery"/>
            </a:endParaRPr>
          </a:p>
        </p:txBody>
      </p:sp>
      <p:graphicFrame>
        <p:nvGraphicFramePr>
          <p:cNvPr id="68" name="Object 4"/>
          <p:cNvGraphicFramePr>
            <a:graphicFrameLocks noChangeAspect="1"/>
          </p:cNvGraphicFramePr>
          <p:nvPr>
            <p:extLst>
              <p:ext uri="{D42A27DB-BD31-4B8C-83A1-F6EECF244321}">
                <p14:modId xmlns:p14="http://schemas.microsoft.com/office/powerpoint/2010/main" val="750199803"/>
              </p:ext>
            </p:extLst>
          </p:nvPr>
        </p:nvGraphicFramePr>
        <p:xfrm>
          <a:off x="5924280" y="1003849"/>
          <a:ext cx="463550" cy="415925"/>
        </p:xfrm>
        <a:graphic>
          <a:graphicData uri="http://schemas.openxmlformats.org/presentationml/2006/ole">
            <mc:AlternateContent xmlns:mc="http://schemas.openxmlformats.org/markup-compatibility/2006">
              <mc:Choice xmlns:v="urn:schemas-microsoft-com:vml" Requires="v">
                <p:oleObj spid="_x0000_s954880" name="Equation" r:id="rId14" imgW="254000" imgH="228600" progId="Equation.DSMT4">
                  <p:embed/>
                </p:oleObj>
              </mc:Choice>
              <mc:Fallback>
                <p:oleObj name="Equation" r:id="rId14" imgW="254000" imgH="228600" progId="Equation.DSMT4">
                  <p:embed/>
                  <p:pic>
                    <p:nvPicPr>
                      <p:cNvPr id="0" name=""/>
                      <p:cNvPicPr>
                        <a:picLocks noChangeAspect="1" noChangeArrowheads="1"/>
                      </p:cNvPicPr>
                      <p:nvPr/>
                    </p:nvPicPr>
                    <p:blipFill>
                      <a:blip r:embed="rId15"/>
                      <a:srcRect/>
                      <a:stretch>
                        <a:fillRect/>
                      </a:stretch>
                    </p:blipFill>
                    <p:spPr bwMode="auto">
                      <a:xfrm>
                        <a:off x="5924280" y="1003849"/>
                        <a:ext cx="463550" cy="415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9" name="Object 4"/>
          <p:cNvGraphicFramePr>
            <a:graphicFrameLocks noChangeAspect="1"/>
          </p:cNvGraphicFramePr>
          <p:nvPr>
            <p:extLst>
              <p:ext uri="{D42A27DB-BD31-4B8C-83A1-F6EECF244321}">
                <p14:modId xmlns:p14="http://schemas.microsoft.com/office/powerpoint/2010/main" val="2012983880"/>
              </p:ext>
            </p:extLst>
          </p:nvPr>
        </p:nvGraphicFramePr>
        <p:xfrm>
          <a:off x="8142288" y="1104900"/>
          <a:ext cx="603250" cy="369888"/>
        </p:xfrm>
        <a:graphic>
          <a:graphicData uri="http://schemas.openxmlformats.org/presentationml/2006/ole">
            <mc:AlternateContent xmlns:mc="http://schemas.openxmlformats.org/markup-compatibility/2006">
              <mc:Choice xmlns:v="urn:schemas-microsoft-com:vml" Requires="v">
                <p:oleObj spid="_x0000_s954881" name="Equation" r:id="rId16" imgW="330200" imgH="203200" progId="Equation.DSMT4">
                  <p:embed/>
                </p:oleObj>
              </mc:Choice>
              <mc:Fallback>
                <p:oleObj name="Equation" r:id="rId16" imgW="330200" imgH="203200" progId="Equation.DSMT4">
                  <p:embed/>
                  <p:pic>
                    <p:nvPicPr>
                      <p:cNvPr id="0" name=""/>
                      <p:cNvPicPr>
                        <a:picLocks noChangeAspect="1" noChangeArrowheads="1"/>
                      </p:cNvPicPr>
                      <p:nvPr/>
                    </p:nvPicPr>
                    <p:blipFill>
                      <a:blip r:embed="rId17"/>
                      <a:srcRect/>
                      <a:stretch>
                        <a:fillRect/>
                      </a:stretch>
                    </p:blipFill>
                    <p:spPr bwMode="auto">
                      <a:xfrm>
                        <a:off x="8142288" y="1104900"/>
                        <a:ext cx="603250" cy="369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 name="Freeform 19"/>
          <p:cNvSpPr/>
          <p:nvPr/>
        </p:nvSpPr>
        <p:spPr>
          <a:xfrm>
            <a:off x="5219700" y="76200"/>
            <a:ext cx="3898900" cy="1663700"/>
          </a:xfrm>
          <a:custGeom>
            <a:avLst/>
            <a:gdLst>
              <a:gd name="connsiteX0" fmla="*/ 0 w 3898900"/>
              <a:gd name="connsiteY0" fmla="*/ 0 h 1663700"/>
              <a:gd name="connsiteX1" fmla="*/ 12700 w 3898900"/>
              <a:gd name="connsiteY1" fmla="*/ 152400 h 1663700"/>
              <a:gd name="connsiteX2" fmla="*/ 25400 w 3898900"/>
              <a:gd name="connsiteY2" fmla="*/ 190500 h 1663700"/>
              <a:gd name="connsiteX3" fmla="*/ 38100 w 3898900"/>
              <a:gd name="connsiteY3" fmla="*/ 355600 h 1663700"/>
              <a:gd name="connsiteX4" fmla="*/ 50800 w 3898900"/>
              <a:gd name="connsiteY4" fmla="*/ 495300 h 1663700"/>
              <a:gd name="connsiteX5" fmla="*/ 76200 w 3898900"/>
              <a:gd name="connsiteY5" fmla="*/ 673100 h 1663700"/>
              <a:gd name="connsiteX6" fmla="*/ 88900 w 3898900"/>
              <a:gd name="connsiteY6" fmla="*/ 762000 h 1663700"/>
              <a:gd name="connsiteX7" fmla="*/ 127000 w 3898900"/>
              <a:gd name="connsiteY7" fmla="*/ 800100 h 1663700"/>
              <a:gd name="connsiteX8" fmla="*/ 139700 w 3898900"/>
              <a:gd name="connsiteY8" fmla="*/ 838200 h 1663700"/>
              <a:gd name="connsiteX9" fmla="*/ 279400 w 3898900"/>
              <a:gd name="connsiteY9" fmla="*/ 1003300 h 1663700"/>
              <a:gd name="connsiteX10" fmla="*/ 330200 w 3898900"/>
              <a:gd name="connsiteY10" fmla="*/ 1079500 h 1663700"/>
              <a:gd name="connsiteX11" fmla="*/ 406400 w 3898900"/>
              <a:gd name="connsiteY11" fmla="*/ 1155700 h 1663700"/>
              <a:gd name="connsiteX12" fmla="*/ 431800 w 3898900"/>
              <a:gd name="connsiteY12" fmla="*/ 1193800 h 1663700"/>
              <a:gd name="connsiteX13" fmla="*/ 444500 w 3898900"/>
              <a:gd name="connsiteY13" fmla="*/ 1231900 h 1663700"/>
              <a:gd name="connsiteX14" fmla="*/ 482600 w 3898900"/>
              <a:gd name="connsiteY14" fmla="*/ 1270000 h 1663700"/>
              <a:gd name="connsiteX15" fmla="*/ 533400 w 3898900"/>
              <a:gd name="connsiteY15" fmla="*/ 1346200 h 1663700"/>
              <a:gd name="connsiteX16" fmla="*/ 609600 w 3898900"/>
              <a:gd name="connsiteY16" fmla="*/ 1371600 h 1663700"/>
              <a:gd name="connsiteX17" fmla="*/ 647700 w 3898900"/>
              <a:gd name="connsiteY17" fmla="*/ 1384300 h 1663700"/>
              <a:gd name="connsiteX18" fmla="*/ 685800 w 3898900"/>
              <a:gd name="connsiteY18" fmla="*/ 1409700 h 1663700"/>
              <a:gd name="connsiteX19" fmla="*/ 800100 w 3898900"/>
              <a:gd name="connsiteY19" fmla="*/ 1435100 h 1663700"/>
              <a:gd name="connsiteX20" fmla="*/ 1016000 w 3898900"/>
              <a:gd name="connsiteY20" fmla="*/ 1473200 h 1663700"/>
              <a:gd name="connsiteX21" fmla="*/ 1498600 w 3898900"/>
              <a:gd name="connsiteY21" fmla="*/ 1485900 h 1663700"/>
              <a:gd name="connsiteX22" fmla="*/ 1638300 w 3898900"/>
              <a:gd name="connsiteY22" fmla="*/ 1498600 h 1663700"/>
              <a:gd name="connsiteX23" fmla="*/ 1714500 w 3898900"/>
              <a:gd name="connsiteY23" fmla="*/ 1511300 h 1663700"/>
              <a:gd name="connsiteX24" fmla="*/ 1866900 w 3898900"/>
              <a:gd name="connsiteY24" fmla="*/ 1524000 h 1663700"/>
              <a:gd name="connsiteX25" fmla="*/ 1930400 w 3898900"/>
              <a:gd name="connsiteY25" fmla="*/ 1536700 h 1663700"/>
              <a:gd name="connsiteX26" fmla="*/ 1968500 w 3898900"/>
              <a:gd name="connsiteY26" fmla="*/ 1549400 h 1663700"/>
              <a:gd name="connsiteX27" fmla="*/ 2260600 w 3898900"/>
              <a:gd name="connsiteY27" fmla="*/ 1562100 h 1663700"/>
              <a:gd name="connsiteX28" fmla="*/ 2463800 w 3898900"/>
              <a:gd name="connsiteY28" fmla="*/ 1574800 h 1663700"/>
              <a:gd name="connsiteX29" fmla="*/ 2590800 w 3898900"/>
              <a:gd name="connsiteY29" fmla="*/ 1587500 h 1663700"/>
              <a:gd name="connsiteX30" fmla="*/ 2667000 w 3898900"/>
              <a:gd name="connsiteY30" fmla="*/ 1600200 h 1663700"/>
              <a:gd name="connsiteX31" fmla="*/ 3708400 w 3898900"/>
              <a:gd name="connsiteY31" fmla="*/ 1612900 h 1663700"/>
              <a:gd name="connsiteX32" fmla="*/ 3784600 w 3898900"/>
              <a:gd name="connsiteY32" fmla="*/ 1638300 h 1663700"/>
              <a:gd name="connsiteX33" fmla="*/ 3822700 w 3898900"/>
              <a:gd name="connsiteY33" fmla="*/ 1651000 h 1663700"/>
              <a:gd name="connsiteX34" fmla="*/ 3898900 w 3898900"/>
              <a:gd name="connsiteY34" fmla="*/ 166370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98900" h="1663700">
                <a:moveTo>
                  <a:pt x="0" y="0"/>
                </a:moveTo>
                <a:cubicBezTo>
                  <a:pt x="4233" y="50800"/>
                  <a:pt x="5963" y="101871"/>
                  <a:pt x="12700" y="152400"/>
                </a:cubicBezTo>
                <a:cubicBezTo>
                  <a:pt x="14469" y="165670"/>
                  <a:pt x="23740" y="177216"/>
                  <a:pt x="25400" y="190500"/>
                </a:cubicBezTo>
                <a:cubicBezTo>
                  <a:pt x="32246" y="245270"/>
                  <a:pt x="33516" y="300595"/>
                  <a:pt x="38100" y="355600"/>
                </a:cubicBezTo>
                <a:cubicBezTo>
                  <a:pt x="41983" y="402197"/>
                  <a:pt x="46147" y="448773"/>
                  <a:pt x="50800" y="495300"/>
                </a:cubicBezTo>
                <a:cubicBezTo>
                  <a:pt x="71089" y="698191"/>
                  <a:pt x="53051" y="534205"/>
                  <a:pt x="76200" y="673100"/>
                </a:cubicBezTo>
                <a:cubicBezTo>
                  <a:pt x="81121" y="702627"/>
                  <a:pt x="77783" y="734207"/>
                  <a:pt x="88900" y="762000"/>
                </a:cubicBezTo>
                <a:cubicBezTo>
                  <a:pt x="95570" y="778676"/>
                  <a:pt x="114300" y="787400"/>
                  <a:pt x="127000" y="800100"/>
                </a:cubicBezTo>
                <a:cubicBezTo>
                  <a:pt x="131233" y="812800"/>
                  <a:pt x="132513" y="826906"/>
                  <a:pt x="139700" y="838200"/>
                </a:cubicBezTo>
                <a:cubicBezTo>
                  <a:pt x="253747" y="1017416"/>
                  <a:pt x="171904" y="871916"/>
                  <a:pt x="279400" y="1003300"/>
                </a:cubicBezTo>
                <a:cubicBezTo>
                  <a:pt x="298731" y="1026927"/>
                  <a:pt x="308614" y="1057914"/>
                  <a:pt x="330200" y="1079500"/>
                </a:cubicBezTo>
                <a:cubicBezTo>
                  <a:pt x="355600" y="1104900"/>
                  <a:pt x="386475" y="1125812"/>
                  <a:pt x="406400" y="1155700"/>
                </a:cubicBezTo>
                <a:cubicBezTo>
                  <a:pt x="414867" y="1168400"/>
                  <a:pt x="424974" y="1180148"/>
                  <a:pt x="431800" y="1193800"/>
                </a:cubicBezTo>
                <a:cubicBezTo>
                  <a:pt x="437787" y="1205774"/>
                  <a:pt x="437074" y="1220761"/>
                  <a:pt x="444500" y="1231900"/>
                </a:cubicBezTo>
                <a:cubicBezTo>
                  <a:pt x="454463" y="1246844"/>
                  <a:pt x="469900" y="1257300"/>
                  <a:pt x="482600" y="1270000"/>
                </a:cubicBezTo>
                <a:cubicBezTo>
                  <a:pt x="494534" y="1305801"/>
                  <a:pt x="494482" y="1324579"/>
                  <a:pt x="533400" y="1346200"/>
                </a:cubicBezTo>
                <a:cubicBezTo>
                  <a:pt x="556805" y="1359203"/>
                  <a:pt x="584200" y="1363133"/>
                  <a:pt x="609600" y="1371600"/>
                </a:cubicBezTo>
                <a:cubicBezTo>
                  <a:pt x="622300" y="1375833"/>
                  <a:pt x="636561" y="1376874"/>
                  <a:pt x="647700" y="1384300"/>
                </a:cubicBezTo>
                <a:cubicBezTo>
                  <a:pt x="660400" y="1392767"/>
                  <a:pt x="671771" y="1403687"/>
                  <a:pt x="685800" y="1409700"/>
                </a:cubicBezTo>
                <a:cubicBezTo>
                  <a:pt x="705758" y="1418253"/>
                  <a:pt x="783525" y="1430579"/>
                  <a:pt x="800100" y="1435100"/>
                </a:cubicBezTo>
                <a:cubicBezTo>
                  <a:pt x="931589" y="1470961"/>
                  <a:pt x="830548" y="1465631"/>
                  <a:pt x="1016000" y="1473200"/>
                </a:cubicBezTo>
                <a:cubicBezTo>
                  <a:pt x="1176788" y="1479763"/>
                  <a:pt x="1337733" y="1481667"/>
                  <a:pt x="1498600" y="1485900"/>
                </a:cubicBezTo>
                <a:cubicBezTo>
                  <a:pt x="1545167" y="1490133"/>
                  <a:pt x="1591862" y="1493137"/>
                  <a:pt x="1638300" y="1498600"/>
                </a:cubicBezTo>
                <a:cubicBezTo>
                  <a:pt x="1663874" y="1501609"/>
                  <a:pt x="1688907" y="1508456"/>
                  <a:pt x="1714500" y="1511300"/>
                </a:cubicBezTo>
                <a:cubicBezTo>
                  <a:pt x="1765164" y="1516929"/>
                  <a:pt x="1816100" y="1519767"/>
                  <a:pt x="1866900" y="1524000"/>
                </a:cubicBezTo>
                <a:cubicBezTo>
                  <a:pt x="1888067" y="1528233"/>
                  <a:pt x="1909459" y="1531465"/>
                  <a:pt x="1930400" y="1536700"/>
                </a:cubicBezTo>
                <a:cubicBezTo>
                  <a:pt x="1943387" y="1539947"/>
                  <a:pt x="1955152" y="1548373"/>
                  <a:pt x="1968500" y="1549400"/>
                </a:cubicBezTo>
                <a:cubicBezTo>
                  <a:pt x="2065672" y="1556875"/>
                  <a:pt x="2163269" y="1557109"/>
                  <a:pt x="2260600" y="1562100"/>
                </a:cubicBezTo>
                <a:cubicBezTo>
                  <a:pt x="2328376" y="1565576"/>
                  <a:pt x="2396134" y="1569595"/>
                  <a:pt x="2463800" y="1574800"/>
                </a:cubicBezTo>
                <a:cubicBezTo>
                  <a:pt x="2506219" y="1578063"/>
                  <a:pt x="2548584" y="1582223"/>
                  <a:pt x="2590800" y="1587500"/>
                </a:cubicBezTo>
                <a:cubicBezTo>
                  <a:pt x="2616352" y="1590694"/>
                  <a:pt x="2641256" y="1599615"/>
                  <a:pt x="2667000" y="1600200"/>
                </a:cubicBezTo>
                <a:cubicBezTo>
                  <a:pt x="3014070" y="1608088"/>
                  <a:pt x="3361267" y="1608667"/>
                  <a:pt x="3708400" y="1612900"/>
                </a:cubicBezTo>
                <a:lnTo>
                  <a:pt x="3784600" y="1638300"/>
                </a:lnTo>
                <a:cubicBezTo>
                  <a:pt x="3797300" y="1642533"/>
                  <a:pt x="3809495" y="1648799"/>
                  <a:pt x="3822700" y="1651000"/>
                </a:cubicBezTo>
                <a:lnTo>
                  <a:pt x="3898900" y="1663700"/>
                </a:lnTo>
              </a:path>
            </a:pathLst>
          </a:custGeom>
          <a:ln w="9525" cmpd="sng">
            <a:solidFill>
              <a:srgbClr val="0000FF"/>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5410200" y="419100"/>
            <a:ext cx="3657600" cy="482600"/>
          </a:xfrm>
          <a:custGeom>
            <a:avLst/>
            <a:gdLst>
              <a:gd name="connsiteX0" fmla="*/ 0 w 3657600"/>
              <a:gd name="connsiteY0" fmla="*/ 0 h 482600"/>
              <a:gd name="connsiteX1" fmla="*/ 139700 w 3657600"/>
              <a:gd name="connsiteY1" fmla="*/ 12700 h 482600"/>
              <a:gd name="connsiteX2" fmla="*/ 177800 w 3657600"/>
              <a:gd name="connsiteY2" fmla="*/ 25400 h 482600"/>
              <a:gd name="connsiteX3" fmla="*/ 241300 w 3657600"/>
              <a:gd name="connsiteY3" fmla="*/ 38100 h 482600"/>
              <a:gd name="connsiteX4" fmla="*/ 393700 w 3657600"/>
              <a:gd name="connsiteY4" fmla="*/ 50800 h 482600"/>
              <a:gd name="connsiteX5" fmla="*/ 508000 w 3657600"/>
              <a:gd name="connsiteY5" fmla="*/ 101600 h 482600"/>
              <a:gd name="connsiteX6" fmla="*/ 546100 w 3657600"/>
              <a:gd name="connsiteY6" fmla="*/ 114300 h 482600"/>
              <a:gd name="connsiteX7" fmla="*/ 584200 w 3657600"/>
              <a:gd name="connsiteY7" fmla="*/ 139700 h 482600"/>
              <a:gd name="connsiteX8" fmla="*/ 673100 w 3657600"/>
              <a:gd name="connsiteY8" fmla="*/ 165100 h 482600"/>
              <a:gd name="connsiteX9" fmla="*/ 711200 w 3657600"/>
              <a:gd name="connsiteY9" fmla="*/ 190500 h 482600"/>
              <a:gd name="connsiteX10" fmla="*/ 749300 w 3657600"/>
              <a:gd name="connsiteY10" fmla="*/ 203200 h 482600"/>
              <a:gd name="connsiteX11" fmla="*/ 787400 w 3657600"/>
              <a:gd name="connsiteY11" fmla="*/ 228600 h 482600"/>
              <a:gd name="connsiteX12" fmla="*/ 876300 w 3657600"/>
              <a:gd name="connsiteY12" fmla="*/ 254000 h 482600"/>
              <a:gd name="connsiteX13" fmla="*/ 965200 w 3657600"/>
              <a:gd name="connsiteY13" fmla="*/ 279400 h 482600"/>
              <a:gd name="connsiteX14" fmla="*/ 1117600 w 3657600"/>
              <a:gd name="connsiteY14" fmla="*/ 304800 h 482600"/>
              <a:gd name="connsiteX15" fmla="*/ 1193800 w 3657600"/>
              <a:gd name="connsiteY15" fmla="*/ 330200 h 482600"/>
              <a:gd name="connsiteX16" fmla="*/ 1244600 w 3657600"/>
              <a:gd name="connsiteY16" fmla="*/ 342900 h 482600"/>
              <a:gd name="connsiteX17" fmla="*/ 1320800 w 3657600"/>
              <a:gd name="connsiteY17" fmla="*/ 368300 h 482600"/>
              <a:gd name="connsiteX18" fmla="*/ 1397000 w 3657600"/>
              <a:gd name="connsiteY18" fmla="*/ 406400 h 482600"/>
              <a:gd name="connsiteX19" fmla="*/ 1447800 w 3657600"/>
              <a:gd name="connsiteY19" fmla="*/ 431800 h 482600"/>
              <a:gd name="connsiteX20" fmla="*/ 1498600 w 3657600"/>
              <a:gd name="connsiteY20" fmla="*/ 444500 h 482600"/>
              <a:gd name="connsiteX21" fmla="*/ 1574800 w 3657600"/>
              <a:gd name="connsiteY21" fmla="*/ 469900 h 482600"/>
              <a:gd name="connsiteX22" fmla="*/ 1714500 w 3657600"/>
              <a:gd name="connsiteY22" fmla="*/ 482600 h 482600"/>
              <a:gd name="connsiteX23" fmla="*/ 2324100 w 3657600"/>
              <a:gd name="connsiteY23" fmla="*/ 469900 h 482600"/>
              <a:gd name="connsiteX24" fmla="*/ 2463800 w 3657600"/>
              <a:gd name="connsiteY24" fmla="*/ 457200 h 482600"/>
              <a:gd name="connsiteX25" fmla="*/ 2540000 w 3657600"/>
              <a:gd name="connsiteY25" fmla="*/ 431800 h 482600"/>
              <a:gd name="connsiteX26" fmla="*/ 2882900 w 3657600"/>
              <a:gd name="connsiteY26" fmla="*/ 381000 h 482600"/>
              <a:gd name="connsiteX27" fmla="*/ 3657600 w 3657600"/>
              <a:gd name="connsiteY27" fmla="*/ 38100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7600" h="482600">
                <a:moveTo>
                  <a:pt x="0" y="0"/>
                </a:moveTo>
                <a:cubicBezTo>
                  <a:pt x="46567" y="4233"/>
                  <a:pt x="93411" y="6087"/>
                  <a:pt x="139700" y="12700"/>
                </a:cubicBezTo>
                <a:cubicBezTo>
                  <a:pt x="152952" y="14593"/>
                  <a:pt x="164813" y="22153"/>
                  <a:pt x="177800" y="25400"/>
                </a:cubicBezTo>
                <a:cubicBezTo>
                  <a:pt x="198741" y="30635"/>
                  <a:pt x="219862" y="35578"/>
                  <a:pt x="241300" y="38100"/>
                </a:cubicBezTo>
                <a:cubicBezTo>
                  <a:pt x="291927" y="44056"/>
                  <a:pt x="342900" y="46567"/>
                  <a:pt x="393700" y="50800"/>
                </a:cubicBezTo>
                <a:cubicBezTo>
                  <a:pt x="590289" y="116330"/>
                  <a:pt x="387245" y="41223"/>
                  <a:pt x="508000" y="101600"/>
                </a:cubicBezTo>
                <a:cubicBezTo>
                  <a:pt x="519974" y="107587"/>
                  <a:pt x="534126" y="108313"/>
                  <a:pt x="546100" y="114300"/>
                </a:cubicBezTo>
                <a:cubicBezTo>
                  <a:pt x="559752" y="121126"/>
                  <a:pt x="570171" y="133687"/>
                  <a:pt x="584200" y="139700"/>
                </a:cubicBezTo>
                <a:cubicBezTo>
                  <a:pt x="641167" y="164115"/>
                  <a:pt x="623672" y="140386"/>
                  <a:pt x="673100" y="165100"/>
                </a:cubicBezTo>
                <a:cubicBezTo>
                  <a:pt x="686752" y="171926"/>
                  <a:pt x="697548" y="183674"/>
                  <a:pt x="711200" y="190500"/>
                </a:cubicBezTo>
                <a:cubicBezTo>
                  <a:pt x="723174" y="196487"/>
                  <a:pt x="737326" y="197213"/>
                  <a:pt x="749300" y="203200"/>
                </a:cubicBezTo>
                <a:cubicBezTo>
                  <a:pt x="762952" y="210026"/>
                  <a:pt x="773748" y="221774"/>
                  <a:pt x="787400" y="228600"/>
                </a:cubicBezTo>
                <a:cubicBezTo>
                  <a:pt x="807700" y="238750"/>
                  <a:pt x="857311" y="248575"/>
                  <a:pt x="876300" y="254000"/>
                </a:cubicBezTo>
                <a:cubicBezTo>
                  <a:pt x="950549" y="275214"/>
                  <a:pt x="875870" y="259549"/>
                  <a:pt x="965200" y="279400"/>
                </a:cubicBezTo>
                <a:cubicBezTo>
                  <a:pt x="1032054" y="294256"/>
                  <a:pt x="1043385" y="294198"/>
                  <a:pt x="1117600" y="304800"/>
                </a:cubicBezTo>
                <a:cubicBezTo>
                  <a:pt x="1143000" y="313267"/>
                  <a:pt x="1167825" y="323706"/>
                  <a:pt x="1193800" y="330200"/>
                </a:cubicBezTo>
                <a:cubicBezTo>
                  <a:pt x="1210733" y="334433"/>
                  <a:pt x="1227882" y="337884"/>
                  <a:pt x="1244600" y="342900"/>
                </a:cubicBezTo>
                <a:cubicBezTo>
                  <a:pt x="1270245" y="350593"/>
                  <a:pt x="1298523" y="353448"/>
                  <a:pt x="1320800" y="368300"/>
                </a:cubicBezTo>
                <a:cubicBezTo>
                  <a:pt x="1394019" y="417113"/>
                  <a:pt x="1323388" y="374852"/>
                  <a:pt x="1397000" y="406400"/>
                </a:cubicBezTo>
                <a:cubicBezTo>
                  <a:pt x="1414401" y="413858"/>
                  <a:pt x="1430073" y="425153"/>
                  <a:pt x="1447800" y="431800"/>
                </a:cubicBezTo>
                <a:cubicBezTo>
                  <a:pt x="1464143" y="437929"/>
                  <a:pt x="1481882" y="439484"/>
                  <a:pt x="1498600" y="444500"/>
                </a:cubicBezTo>
                <a:cubicBezTo>
                  <a:pt x="1524245" y="452193"/>
                  <a:pt x="1548136" y="467476"/>
                  <a:pt x="1574800" y="469900"/>
                </a:cubicBezTo>
                <a:lnTo>
                  <a:pt x="1714500" y="482600"/>
                </a:lnTo>
                <a:lnTo>
                  <a:pt x="2324100" y="469900"/>
                </a:lnTo>
                <a:cubicBezTo>
                  <a:pt x="2370832" y="468316"/>
                  <a:pt x="2417753" y="465326"/>
                  <a:pt x="2463800" y="457200"/>
                </a:cubicBezTo>
                <a:cubicBezTo>
                  <a:pt x="2490167" y="452547"/>
                  <a:pt x="2513746" y="437051"/>
                  <a:pt x="2540000" y="431800"/>
                </a:cubicBezTo>
                <a:cubicBezTo>
                  <a:pt x="2652787" y="409243"/>
                  <a:pt x="2767222" y="382607"/>
                  <a:pt x="2882900" y="381000"/>
                </a:cubicBezTo>
                <a:cubicBezTo>
                  <a:pt x="3141108" y="377414"/>
                  <a:pt x="3399367" y="381000"/>
                  <a:pt x="3657600" y="381000"/>
                </a:cubicBezTo>
              </a:path>
            </a:pathLst>
          </a:custGeom>
          <a:ln w="9525"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3927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dissolv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dissolv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dissolve">
                                      <p:cBhvr>
                                        <p:cTn id="17" dur="500"/>
                                        <p:tgtEl>
                                          <p:spTgt spid="59"/>
                                        </p:tgtEl>
                                      </p:cBhvr>
                                    </p:animEffect>
                                  </p:childTnLst>
                                </p:cTn>
                              </p:par>
                              <p:par>
                                <p:cTn id="18" presetID="9"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dissolve">
                                      <p:cBhvr>
                                        <p:cTn id="20" dur="500"/>
                                        <p:tgtEl>
                                          <p:spTgt spid="60"/>
                                        </p:tgtEl>
                                      </p:cBhvr>
                                    </p:animEffect>
                                  </p:childTnLst>
                                </p:cTn>
                              </p:par>
                              <p:par>
                                <p:cTn id="21" presetID="9"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dissolve">
                                      <p:cBhvr>
                                        <p:cTn id="23" dur="500"/>
                                        <p:tgtEl>
                                          <p:spTgt spid="6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dissolve">
                                      <p:cBhvr>
                                        <p:cTn id="26" dur="500"/>
                                        <p:tgtEl>
                                          <p:spTgt spid="5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dissolve">
                                      <p:cBhvr>
                                        <p:cTn id="31" dur="500"/>
                                        <p:tgtEl>
                                          <p:spTgt spid="6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dissolve">
                                      <p:cBhvr>
                                        <p:cTn id="36" dur="500"/>
                                        <p:tgtEl>
                                          <p:spTgt spid="6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dissolve">
                                      <p:cBhvr>
                                        <p:cTn id="3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8" grpId="0"/>
      <p:bldP spid="6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21.)</a:t>
            </a:r>
          </a:p>
        </p:txBody>
      </p:sp>
      <p:sp>
        <p:nvSpPr>
          <p:cNvPr id="11" name="TextBox 10"/>
          <p:cNvSpPr txBox="1"/>
          <p:nvPr/>
        </p:nvSpPr>
        <p:spPr>
          <a:xfrm>
            <a:off x="274956" y="262116"/>
            <a:ext cx="4805044" cy="1138773"/>
          </a:xfrm>
          <a:prstGeom prst="rect">
            <a:avLst/>
          </a:prstGeom>
          <a:noFill/>
        </p:spPr>
        <p:txBody>
          <a:bodyPr wrap="square" rtlCol="0">
            <a:spAutoFit/>
          </a:bodyPr>
          <a:lstStyle/>
          <a:p>
            <a:r>
              <a:rPr lang="en-US" sz="2800" dirty="0" err="1">
                <a:solidFill>
                  <a:srgbClr val="FF0000"/>
                </a:solidFill>
                <a:latin typeface="Apple Chancery"/>
                <a:cs typeface="Apple Chancery"/>
              </a:rPr>
              <a:t>Con’t</a:t>
            </a:r>
            <a:r>
              <a:rPr lang="en-US" sz="2800" dirty="0">
                <a:solidFill>
                  <a:srgbClr val="FF0000"/>
                </a:solidFill>
                <a:latin typeface="Apple Chancery"/>
                <a:cs typeface="Apple Chancery"/>
              </a:rPr>
              <a:t>: </a:t>
            </a:r>
            <a:r>
              <a:rPr lang="en-US" sz="2000" dirty="0">
                <a:solidFill>
                  <a:srgbClr val="0000FF"/>
                </a:solidFill>
                <a:latin typeface="Apple Chancery"/>
                <a:cs typeface="Apple Chancery"/>
              </a:rPr>
              <a:t>Consider</a:t>
            </a:r>
            <a:r>
              <a:rPr lang="en-US" sz="2000" dirty="0">
                <a:solidFill>
                  <a:srgbClr val="FF0000"/>
                </a:solidFill>
                <a:latin typeface="Apple Chancery"/>
                <a:cs typeface="Apple Chancery"/>
              </a:rPr>
              <a:t> </a:t>
            </a:r>
            <a:r>
              <a:rPr lang="en-US" sz="2000" dirty="0">
                <a:solidFill>
                  <a:srgbClr val="000000"/>
                </a:solidFill>
                <a:latin typeface="Times New Roman"/>
                <a:cs typeface="Times New Roman"/>
              </a:rPr>
              <a:t>shooting a </a:t>
            </a:r>
            <a:r>
              <a:rPr lang="en-US" sz="2000" dirty="0">
                <a:solidFill>
                  <a:srgbClr val="FF0000"/>
                </a:solidFill>
                <a:latin typeface="Times New Roman"/>
                <a:cs typeface="Times New Roman"/>
              </a:rPr>
              <a:t>4.25-kg </a:t>
            </a:r>
            <a:r>
              <a:rPr lang="en-US" sz="2000" dirty="0">
                <a:solidFill>
                  <a:srgbClr val="0000FF"/>
                </a:solidFill>
                <a:latin typeface="Times New Roman"/>
                <a:cs typeface="Times New Roman"/>
              </a:rPr>
              <a:t>gun</a:t>
            </a:r>
            <a:r>
              <a:rPr lang="en-US" sz="2000" dirty="0">
                <a:solidFill>
                  <a:srgbClr val="000000"/>
                </a:solidFill>
                <a:latin typeface="Times New Roman"/>
                <a:cs typeface="Times New Roman"/>
              </a:rPr>
              <a:t> with an </a:t>
            </a:r>
            <a:r>
              <a:rPr lang="en-US" sz="2000" dirty="0">
                <a:solidFill>
                  <a:srgbClr val="FF0000"/>
                </a:solidFill>
                <a:latin typeface="Times New Roman"/>
                <a:cs typeface="Times New Roman"/>
              </a:rPr>
              <a:t>80 cm </a:t>
            </a:r>
            <a:r>
              <a:rPr lang="en-US" sz="2000" dirty="0">
                <a:solidFill>
                  <a:srgbClr val="000000"/>
                </a:solidFill>
                <a:latin typeface="Times New Roman"/>
                <a:cs typeface="Times New Roman"/>
              </a:rPr>
              <a:t>long </a:t>
            </a:r>
            <a:r>
              <a:rPr lang="en-US" sz="2000" dirty="0">
                <a:solidFill>
                  <a:srgbClr val="0000FF"/>
                </a:solidFill>
                <a:latin typeface="Times New Roman"/>
                <a:cs typeface="Times New Roman"/>
              </a:rPr>
              <a:t>barrel</a:t>
            </a:r>
            <a:r>
              <a:rPr lang="en-US" sz="2000" dirty="0">
                <a:solidFill>
                  <a:srgbClr val="000000"/>
                </a:solidFill>
                <a:latin typeface="Times New Roman"/>
                <a:cs typeface="Times New Roman"/>
              </a:rPr>
              <a:t> that fires a </a:t>
            </a:r>
            <a:r>
              <a:rPr lang="en-US" sz="2000" dirty="0">
                <a:solidFill>
                  <a:srgbClr val="FF0000"/>
                </a:solidFill>
                <a:latin typeface="Times New Roman"/>
                <a:cs typeface="Times New Roman"/>
              </a:rPr>
              <a:t>50-gram </a:t>
            </a:r>
            <a:r>
              <a:rPr lang="en-US" sz="2000" dirty="0">
                <a:solidFill>
                  <a:srgbClr val="0000FF"/>
                </a:solidFill>
                <a:latin typeface="Times New Roman"/>
                <a:cs typeface="Times New Roman"/>
              </a:rPr>
              <a:t>bullet</a:t>
            </a:r>
            <a:r>
              <a:rPr lang="en-US" sz="2000" dirty="0">
                <a:solidFill>
                  <a:srgbClr val="000000"/>
                </a:solidFill>
                <a:latin typeface="Times New Roman"/>
                <a:cs typeface="Times New Roman"/>
              </a:rPr>
              <a:t> with </a:t>
            </a:r>
            <a:r>
              <a:rPr lang="en-US" sz="2000" dirty="0">
                <a:solidFill>
                  <a:srgbClr val="0000FF"/>
                </a:solidFill>
                <a:latin typeface="Times New Roman"/>
                <a:cs typeface="Times New Roman"/>
              </a:rPr>
              <a:t>velocity</a:t>
            </a:r>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400 m/s</a:t>
            </a:r>
            <a:r>
              <a:rPr lang="en-US" sz="2000" dirty="0">
                <a:solidFill>
                  <a:srgbClr val="000000"/>
                </a:solidFill>
                <a:latin typeface="Times New Roman"/>
                <a:cs typeface="Times New Roman"/>
              </a:rPr>
              <a:t>.  </a:t>
            </a:r>
            <a:endParaRPr lang="en-US" sz="2400" dirty="0">
              <a:latin typeface="Apple Chancery"/>
              <a:cs typeface="Apple Chancery"/>
            </a:endParaRPr>
          </a:p>
        </p:txBody>
      </p:sp>
      <p:cxnSp>
        <p:nvCxnSpPr>
          <p:cNvPr id="36" name="Straight Arrow Connector 35"/>
          <p:cNvCxnSpPr/>
          <p:nvPr/>
        </p:nvCxnSpPr>
        <p:spPr>
          <a:xfrm flipV="1">
            <a:off x="8064500" y="1127196"/>
            <a:ext cx="825500"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516255" y="1467560"/>
            <a:ext cx="5603558" cy="400110"/>
          </a:xfrm>
          <a:prstGeom prst="rect">
            <a:avLst/>
          </a:prstGeom>
          <a:noFill/>
        </p:spPr>
        <p:txBody>
          <a:bodyPr wrap="square" rtlCol="0">
            <a:spAutoFit/>
          </a:bodyPr>
          <a:lstStyle/>
          <a:p>
            <a:r>
              <a:rPr lang="en-US" sz="2000" dirty="0">
                <a:solidFill>
                  <a:srgbClr val="FF0000"/>
                </a:solidFill>
                <a:latin typeface="Apple Chancery"/>
                <a:cs typeface="Apple Chancery"/>
              </a:rPr>
              <a:t>What is the </a:t>
            </a:r>
            <a:r>
              <a:rPr lang="en-US" sz="2000" dirty="0">
                <a:solidFill>
                  <a:srgbClr val="000000"/>
                </a:solidFill>
                <a:latin typeface="Times New Roman"/>
                <a:cs typeface="Times New Roman"/>
              </a:rPr>
              <a:t>bullet’s </a:t>
            </a:r>
            <a:r>
              <a:rPr lang="en-US" sz="2000" i="1" dirty="0">
                <a:solidFill>
                  <a:srgbClr val="000000"/>
                </a:solidFill>
                <a:latin typeface="Times New Roman"/>
                <a:cs typeface="Times New Roman"/>
              </a:rPr>
              <a:t>time of flight</a:t>
            </a:r>
            <a:r>
              <a:rPr lang="en-US" sz="2000" dirty="0">
                <a:solidFill>
                  <a:srgbClr val="000000"/>
                </a:solidFill>
                <a:latin typeface="Times New Roman"/>
                <a:cs typeface="Times New Roman"/>
              </a:rPr>
              <a:t>?</a:t>
            </a:r>
            <a:endParaRPr lang="en-US" sz="2400" dirty="0">
              <a:latin typeface="Apple Chancery"/>
              <a:cs typeface="Apple Chancery"/>
            </a:endParaRPr>
          </a:p>
        </p:txBody>
      </p:sp>
      <p:sp>
        <p:nvSpPr>
          <p:cNvPr id="51" name="TextBox 50"/>
          <p:cNvSpPr txBox="1"/>
          <p:nvPr/>
        </p:nvSpPr>
        <p:spPr>
          <a:xfrm>
            <a:off x="516255" y="4108420"/>
            <a:ext cx="3839845" cy="400110"/>
          </a:xfrm>
          <a:prstGeom prst="rect">
            <a:avLst/>
          </a:prstGeom>
          <a:noFill/>
        </p:spPr>
        <p:txBody>
          <a:bodyPr wrap="square" rtlCol="0">
            <a:spAutoFit/>
          </a:bodyPr>
          <a:lstStyle/>
          <a:p>
            <a:r>
              <a:rPr lang="en-US" sz="2000" dirty="0">
                <a:solidFill>
                  <a:srgbClr val="FF0000"/>
                </a:solidFill>
                <a:latin typeface="Apple Chancery"/>
                <a:cs typeface="Apple Chancery"/>
              </a:rPr>
              <a:t>What is </a:t>
            </a:r>
            <a:r>
              <a:rPr lang="en-US" sz="2000" dirty="0">
                <a:solidFill>
                  <a:srgbClr val="000000"/>
                </a:solidFill>
                <a:latin typeface="Times New Roman"/>
                <a:cs typeface="Times New Roman"/>
              </a:rPr>
              <a:t>the bullet’s acceleration? </a:t>
            </a:r>
            <a:endParaRPr lang="en-US" sz="2400" dirty="0">
              <a:latin typeface="Apple Chancery"/>
              <a:cs typeface="Apple Chancery"/>
            </a:endParaRPr>
          </a:p>
        </p:txBody>
      </p:sp>
      <p:graphicFrame>
        <p:nvGraphicFramePr>
          <p:cNvPr id="57" name="Object 4"/>
          <p:cNvGraphicFramePr>
            <a:graphicFrameLocks noChangeAspect="1"/>
          </p:cNvGraphicFramePr>
          <p:nvPr>
            <p:extLst>
              <p:ext uri="{D42A27DB-BD31-4B8C-83A1-F6EECF244321}">
                <p14:modId xmlns:p14="http://schemas.microsoft.com/office/powerpoint/2010/main" val="3938681341"/>
              </p:ext>
            </p:extLst>
          </p:nvPr>
        </p:nvGraphicFramePr>
        <p:xfrm>
          <a:off x="6102350" y="2063750"/>
          <a:ext cx="2643188" cy="2244725"/>
        </p:xfrm>
        <a:graphic>
          <a:graphicData uri="http://schemas.openxmlformats.org/presentationml/2006/ole">
            <mc:AlternateContent xmlns:mc="http://schemas.openxmlformats.org/markup-compatibility/2006">
              <mc:Choice xmlns:v="urn:schemas-microsoft-com:vml" Requires="v">
                <p:oleObj spid="_x0000_s591616" name="Equation" r:id="rId3" imgW="1447800" imgH="1231900" progId="Equation.DSMT4">
                  <p:embed/>
                </p:oleObj>
              </mc:Choice>
              <mc:Fallback>
                <p:oleObj name="Equation" r:id="rId3" imgW="1447800" imgH="1231900" progId="Equation.DSMT4">
                  <p:embed/>
                  <p:pic>
                    <p:nvPicPr>
                      <p:cNvPr id="0" name=""/>
                      <p:cNvPicPr>
                        <a:picLocks noChangeAspect="1" noChangeArrowheads="1"/>
                      </p:cNvPicPr>
                      <p:nvPr/>
                    </p:nvPicPr>
                    <p:blipFill>
                      <a:blip r:embed="rId4"/>
                      <a:srcRect/>
                      <a:stretch>
                        <a:fillRect/>
                      </a:stretch>
                    </p:blipFill>
                    <p:spPr bwMode="auto">
                      <a:xfrm>
                        <a:off x="6102350" y="2063750"/>
                        <a:ext cx="2643188" cy="2244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8" name="TextBox 57"/>
          <p:cNvSpPr txBox="1"/>
          <p:nvPr/>
        </p:nvSpPr>
        <p:spPr>
          <a:xfrm>
            <a:off x="935355" y="4539960"/>
            <a:ext cx="4474845" cy="400110"/>
          </a:xfrm>
          <a:prstGeom prst="rect">
            <a:avLst/>
          </a:prstGeom>
          <a:noFill/>
        </p:spPr>
        <p:txBody>
          <a:bodyPr wrap="square" rtlCol="0">
            <a:spAutoFit/>
          </a:bodyPr>
          <a:lstStyle/>
          <a:p>
            <a:r>
              <a:rPr lang="en-US" sz="2000" dirty="0">
                <a:solidFill>
                  <a:srgbClr val="FF0000"/>
                </a:solidFill>
                <a:latin typeface="Apple Chancery"/>
                <a:cs typeface="Apple Chancery"/>
              </a:rPr>
              <a:t>Again, kinematics</a:t>
            </a:r>
            <a:r>
              <a:rPr lang="en-US" sz="2000" dirty="0">
                <a:solidFill>
                  <a:srgbClr val="000000"/>
                </a:solidFill>
                <a:latin typeface="Times New Roman"/>
                <a:cs typeface="Times New Roman"/>
              </a:rPr>
              <a:t>.         </a:t>
            </a:r>
            <a:endParaRPr lang="en-US" sz="2400" dirty="0">
              <a:latin typeface="Apple Chancery"/>
              <a:cs typeface="Apple Chancery"/>
            </a:endParaRPr>
          </a:p>
        </p:txBody>
      </p:sp>
      <p:grpSp>
        <p:nvGrpSpPr>
          <p:cNvPr id="45" name="Group 44"/>
          <p:cNvGrpSpPr/>
          <p:nvPr/>
        </p:nvGrpSpPr>
        <p:grpSpPr>
          <a:xfrm>
            <a:off x="6451599" y="1003849"/>
            <a:ext cx="1454026" cy="266071"/>
            <a:chOff x="6126699" y="831850"/>
            <a:chExt cx="1099601" cy="201215"/>
          </a:xfrm>
        </p:grpSpPr>
        <p:cxnSp>
          <p:nvCxnSpPr>
            <p:cNvPr id="46" name="Straight Connector 45"/>
            <p:cNvCxnSpPr/>
            <p:nvPr/>
          </p:nvCxnSpPr>
          <p:spPr>
            <a:xfrm flipH="1" flipV="1">
              <a:off x="6429933" y="955255"/>
              <a:ext cx="39909" cy="5321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6339398" y="897334"/>
              <a:ext cx="886902" cy="63856"/>
            </a:xfrm>
            <a:prstGeom prst="rect">
              <a:avLst/>
            </a:prstGeom>
            <a:solidFill>
              <a:schemeClr val="accent6">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rot="20118789">
              <a:off x="6126699" y="936521"/>
              <a:ext cx="331693" cy="96544"/>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Freeform 51"/>
            <p:cNvSpPr/>
            <p:nvPr/>
          </p:nvSpPr>
          <p:spPr>
            <a:xfrm>
              <a:off x="6343832" y="960451"/>
              <a:ext cx="186249" cy="65756"/>
            </a:xfrm>
            <a:custGeom>
              <a:avLst/>
              <a:gdLst>
                <a:gd name="connsiteX0" fmla="*/ 0 w 133350"/>
                <a:gd name="connsiteY0" fmla="*/ 38100 h 47080"/>
                <a:gd name="connsiteX1" fmla="*/ 107950 w 133350"/>
                <a:gd name="connsiteY1" fmla="*/ 44450 h 47080"/>
                <a:gd name="connsiteX2" fmla="*/ 133350 w 133350"/>
                <a:gd name="connsiteY2" fmla="*/ 0 h 47080"/>
              </a:gdLst>
              <a:ahLst/>
              <a:cxnLst>
                <a:cxn ang="0">
                  <a:pos x="connsiteX0" y="connsiteY0"/>
                </a:cxn>
                <a:cxn ang="0">
                  <a:pos x="connsiteX1" y="connsiteY1"/>
                </a:cxn>
                <a:cxn ang="0">
                  <a:pos x="connsiteX2" y="connsiteY2"/>
                </a:cxn>
              </a:cxnLst>
              <a:rect l="l" t="t" r="r" b="b"/>
              <a:pathLst>
                <a:path w="133350" h="47080">
                  <a:moveTo>
                    <a:pt x="0" y="38100"/>
                  </a:moveTo>
                  <a:cubicBezTo>
                    <a:pt x="42862" y="44450"/>
                    <a:pt x="85725" y="50800"/>
                    <a:pt x="107950" y="44450"/>
                  </a:cubicBezTo>
                  <a:cubicBezTo>
                    <a:pt x="130175" y="38100"/>
                    <a:pt x="133350" y="0"/>
                    <a:pt x="133350" y="0"/>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3" name="Straight Connector 52"/>
            <p:cNvCxnSpPr>
              <a:stCxn id="48" idx="3"/>
            </p:cNvCxnSpPr>
            <p:nvPr/>
          </p:nvCxnSpPr>
          <p:spPr>
            <a:xfrm flipH="1" flipV="1">
              <a:off x="6339398" y="831850"/>
              <a:ext cx="103837" cy="83676"/>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6674319" y="338299"/>
            <a:ext cx="1454026" cy="266071"/>
            <a:chOff x="5658796" y="265805"/>
            <a:chExt cx="1454026" cy="266071"/>
          </a:xfrm>
        </p:grpSpPr>
        <p:grpSp>
          <p:nvGrpSpPr>
            <p:cNvPr id="14" name="Group 13"/>
            <p:cNvGrpSpPr/>
            <p:nvPr/>
          </p:nvGrpSpPr>
          <p:grpSpPr>
            <a:xfrm>
              <a:off x="5658796" y="265805"/>
              <a:ext cx="1454026" cy="266071"/>
              <a:chOff x="6126699" y="831850"/>
              <a:chExt cx="1099601" cy="201215"/>
            </a:xfrm>
          </p:grpSpPr>
          <p:cxnSp>
            <p:nvCxnSpPr>
              <p:cNvPr id="32" name="Straight Connector 31"/>
              <p:cNvCxnSpPr/>
              <p:nvPr/>
            </p:nvCxnSpPr>
            <p:spPr>
              <a:xfrm flipH="1" flipV="1">
                <a:off x="6429933" y="955255"/>
                <a:ext cx="39909" cy="5321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6339398" y="897334"/>
                <a:ext cx="886902" cy="63856"/>
              </a:xfrm>
              <a:prstGeom prst="rect">
                <a:avLst/>
              </a:prstGeom>
              <a:solidFill>
                <a:schemeClr val="accent6">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rot="20118789">
                <a:off x="6126699" y="936521"/>
                <a:ext cx="331693" cy="96544"/>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eeform 2"/>
              <p:cNvSpPr/>
              <p:nvPr/>
            </p:nvSpPr>
            <p:spPr>
              <a:xfrm>
                <a:off x="6343832" y="960451"/>
                <a:ext cx="186249" cy="65756"/>
              </a:xfrm>
              <a:custGeom>
                <a:avLst/>
                <a:gdLst>
                  <a:gd name="connsiteX0" fmla="*/ 0 w 133350"/>
                  <a:gd name="connsiteY0" fmla="*/ 38100 h 47080"/>
                  <a:gd name="connsiteX1" fmla="*/ 107950 w 133350"/>
                  <a:gd name="connsiteY1" fmla="*/ 44450 h 47080"/>
                  <a:gd name="connsiteX2" fmla="*/ 133350 w 133350"/>
                  <a:gd name="connsiteY2" fmla="*/ 0 h 47080"/>
                </a:gdLst>
                <a:ahLst/>
                <a:cxnLst>
                  <a:cxn ang="0">
                    <a:pos x="connsiteX0" y="connsiteY0"/>
                  </a:cxn>
                  <a:cxn ang="0">
                    <a:pos x="connsiteX1" y="connsiteY1"/>
                  </a:cxn>
                  <a:cxn ang="0">
                    <a:pos x="connsiteX2" y="connsiteY2"/>
                  </a:cxn>
                </a:cxnLst>
                <a:rect l="l" t="t" r="r" b="b"/>
                <a:pathLst>
                  <a:path w="133350" h="47080">
                    <a:moveTo>
                      <a:pt x="0" y="38100"/>
                    </a:moveTo>
                    <a:cubicBezTo>
                      <a:pt x="42862" y="44450"/>
                      <a:pt x="85725" y="50800"/>
                      <a:pt x="107950" y="44450"/>
                    </a:cubicBezTo>
                    <a:cubicBezTo>
                      <a:pt x="130175" y="38100"/>
                      <a:pt x="133350" y="0"/>
                      <a:pt x="133350" y="0"/>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 name="Straight Connector 5"/>
              <p:cNvCxnSpPr>
                <a:stCxn id="26" idx="3"/>
              </p:cNvCxnSpPr>
              <p:nvPr/>
            </p:nvCxnSpPr>
            <p:spPr>
              <a:xfrm flipH="1" flipV="1">
                <a:off x="6339398" y="831850"/>
                <a:ext cx="103837" cy="83676"/>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 name="Oval 1"/>
            <p:cNvSpPr/>
            <p:nvPr/>
          </p:nvSpPr>
          <p:spPr>
            <a:xfrm>
              <a:off x="6100122" y="366927"/>
              <a:ext cx="97479" cy="5253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5" name="Oval 54"/>
          <p:cNvSpPr/>
          <p:nvPr/>
        </p:nvSpPr>
        <p:spPr>
          <a:xfrm>
            <a:off x="7940674" y="1104584"/>
            <a:ext cx="97479" cy="5253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Arrow Connector 55"/>
          <p:cNvCxnSpPr/>
          <p:nvPr/>
        </p:nvCxnSpPr>
        <p:spPr>
          <a:xfrm flipH="1" flipV="1">
            <a:off x="6264274" y="1111279"/>
            <a:ext cx="314058"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5920133" y="112102"/>
            <a:ext cx="780040" cy="338554"/>
          </a:xfrm>
          <a:prstGeom prst="rect">
            <a:avLst/>
          </a:prstGeom>
          <a:noFill/>
        </p:spPr>
        <p:txBody>
          <a:bodyPr wrap="square" rtlCol="0">
            <a:spAutoFit/>
          </a:bodyPr>
          <a:lstStyle/>
          <a:p>
            <a:r>
              <a:rPr lang="en-US" sz="1600" dirty="0">
                <a:solidFill>
                  <a:srgbClr val="000000"/>
                </a:solidFill>
                <a:latin typeface="Times New Roman"/>
                <a:cs typeface="Times New Roman"/>
              </a:rPr>
              <a:t>before</a:t>
            </a:r>
            <a:endParaRPr lang="en-US" dirty="0">
              <a:latin typeface="Apple Chancery"/>
              <a:cs typeface="Apple Chancery"/>
            </a:endParaRPr>
          </a:p>
        </p:txBody>
      </p:sp>
      <p:sp>
        <p:nvSpPr>
          <p:cNvPr id="67" name="TextBox 66"/>
          <p:cNvSpPr txBox="1"/>
          <p:nvPr/>
        </p:nvSpPr>
        <p:spPr>
          <a:xfrm>
            <a:off x="5541116" y="609753"/>
            <a:ext cx="780040" cy="338554"/>
          </a:xfrm>
          <a:prstGeom prst="rect">
            <a:avLst/>
          </a:prstGeom>
          <a:noFill/>
        </p:spPr>
        <p:txBody>
          <a:bodyPr wrap="square" rtlCol="0">
            <a:spAutoFit/>
          </a:bodyPr>
          <a:lstStyle/>
          <a:p>
            <a:r>
              <a:rPr lang="en-US" sz="1600" dirty="0">
                <a:solidFill>
                  <a:srgbClr val="000000"/>
                </a:solidFill>
                <a:latin typeface="Times New Roman"/>
                <a:cs typeface="Times New Roman"/>
              </a:rPr>
              <a:t>after</a:t>
            </a:r>
            <a:endParaRPr lang="en-US" dirty="0">
              <a:latin typeface="Apple Chancery"/>
              <a:cs typeface="Apple Chancery"/>
            </a:endParaRPr>
          </a:p>
        </p:txBody>
      </p:sp>
      <p:graphicFrame>
        <p:nvGraphicFramePr>
          <p:cNvPr id="68" name="Object 4"/>
          <p:cNvGraphicFramePr>
            <a:graphicFrameLocks noChangeAspect="1"/>
          </p:cNvGraphicFramePr>
          <p:nvPr>
            <p:extLst>
              <p:ext uri="{D42A27DB-BD31-4B8C-83A1-F6EECF244321}">
                <p14:modId xmlns:p14="http://schemas.microsoft.com/office/powerpoint/2010/main" val="2917629575"/>
              </p:ext>
            </p:extLst>
          </p:nvPr>
        </p:nvGraphicFramePr>
        <p:xfrm>
          <a:off x="5924280" y="1003849"/>
          <a:ext cx="463550" cy="415925"/>
        </p:xfrm>
        <a:graphic>
          <a:graphicData uri="http://schemas.openxmlformats.org/presentationml/2006/ole">
            <mc:AlternateContent xmlns:mc="http://schemas.openxmlformats.org/markup-compatibility/2006">
              <mc:Choice xmlns:v="urn:schemas-microsoft-com:vml" Requires="v">
                <p:oleObj spid="_x0000_s591617" name="Equation" r:id="rId5" imgW="254000" imgH="228600" progId="Equation.DSMT4">
                  <p:embed/>
                </p:oleObj>
              </mc:Choice>
              <mc:Fallback>
                <p:oleObj name="Equation" r:id="rId5" imgW="254000" imgH="228600" progId="Equation.DSMT4">
                  <p:embed/>
                  <p:pic>
                    <p:nvPicPr>
                      <p:cNvPr id="0" name=""/>
                      <p:cNvPicPr>
                        <a:picLocks noChangeAspect="1" noChangeArrowheads="1"/>
                      </p:cNvPicPr>
                      <p:nvPr/>
                    </p:nvPicPr>
                    <p:blipFill>
                      <a:blip r:embed="rId6"/>
                      <a:srcRect/>
                      <a:stretch>
                        <a:fillRect/>
                      </a:stretch>
                    </p:blipFill>
                    <p:spPr bwMode="auto">
                      <a:xfrm>
                        <a:off x="5924280" y="1003849"/>
                        <a:ext cx="463550" cy="415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9" name="Object 4"/>
          <p:cNvGraphicFramePr>
            <a:graphicFrameLocks noChangeAspect="1"/>
          </p:cNvGraphicFramePr>
          <p:nvPr>
            <p:extLst>
              <p:ext uri="{D42A27DB-BD31-4B8C-83A1-F6EECF244321}">
                <p14:modId xmlns:p14="http://schemas.microsoft.com/office/powerpoint/2010/main" val="3113485968"/>
              </p:ext>
            </p:extLst>
          </p:nvPr>
        </p:nvGraphicFramePr>
        <p:xfrm>
          <a:off x="8142288" y="1104900"/>
          <a:ext cx="603250" cy="369888"/>
        </p:xfrm>
        <a:graphic>
          <a:graphicData uri="http://schemas.openxmlformats.org/presentationml/2006/ole">
            <mc:AlternateContent xmlns:mc="http://schemas.openxmlformats.org/markup-compatibility/2006">
              <mc:Choice xmlns:v="urn:schemas-microsoft-com:vml" Requires="v">
                <p:oleObj spid="_x0000_s591618" name="Equation" r:id="rId7" imgW="330200" imgH="203200" progId="Equation.DSMT4">
                  <p:embed/>
                </p:oleObj>
              </mc:Choice>
              <mc:Fallback>
                <p:oleObj name="Equation" r:id="rId7" imgW="330200" imgH="203200" progId="Equation.DSMT4">
                  <p:embed/>
                  <p:pic>
                    <p:nvPicPr>
                      <p:cNvPr id="0" name=""/>
                      <p:cNvPicPr>
                        <a:picLocks noChangeAspect="1" noChangeArrowheads="1"/>
                      </p:cNvPicPr>
                      <p:nvPr/>
                    </p:nvPicPr>
                    <p:blipFill>
                      <a:blip r:embed="rId8"/>
                      <a:srcRect/>
                      <a:stretch>
                        <a:fillRect/>
                      </a:stretch>
                    </p:blipFill>
                    <p:spPr bwMode="auto">
                      <a:xfrm>
                        <a:off x="8142288" y="1104900"/>
                        <a:ext cx="603250" cy="369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 name="Freeform 19"/>
          <p:cNvSpPr/>
          <p:nvPr/>
        </p:nvSpPr>
        <p:spPr>
          <a:xfrm>
            <a:off x="5219700" y="76200"/>
            <a:ext cx="3898900" cy="1663700"/>
          </a:xfrm>
          <a:custGeom>
            <a:avLst/>
            <a:gdLst>
              <a:gd name="connsiteX0" fmla="*/ 0 w 3898900"/>
              <a:gd name="connsiteY0" fmla="*/ 0 h 1663700"/>
              <a:gd name="connsiteX1" fmla="*/ 12700 w 3898900"/>
              <a:gd name="connsiteY1" fmla="*/ 152400 h 1663700"/>
              <a:gd name="connsiteX2" fmla="*/ 25400 w 3898900"/>
              <a:gd name="connsiteY2" fmla="*/ 190500 h 1663700"/>
              <a:gd name="connsiteX3" fmla="*/ 38100 w 3898900"/>
              <a:gd name="connsiteY3" fmla="*/ 355600 h 1663700"/>
              <a:gd name="connsiteX4" fmla="*/ 50800 w 3898900"/>
              <a:gd name="connsiteY4" fmla="*/ 495300 h 1663700"/>
              <a:gd name="connsiteX5" fmla="*/ 76200 w 3898900"/>
              <a:gd name="connsiteY5" fmla="*/ 673100 h 1663700"/>
              <a:gd name="connsiteX6" fmla="*/ 88900 w 3898900"/>
              <a:gd name="connsiteY6" fmla="*/ 762000 h 1663700"/>
              <a:gd name="connsiteX7" fmla="*/ 127000 w 3898900"/>
              <a:gd name="connsiteY7" fmla="*/ 800100 h 1663700"/>
              <a:gd name="connsiteX8" fmla="*/ 139700 w 3898900"/>
              <a:gd name="connsiteY8" fmla="*/ 838200 h 1663700"/>
              <a:gd name="connsiteX9" fmla="*/ 279400 w 3898900"/>
              <a:gd name="connsiteY9" fmla="*/ 1003300 h 1663700"/>
              <a:gd name="connsiteX10" fmla="*/ 330200 w 3898900"/>
              <a:gd name="connsiteY10" fmla="*/ 1079500 h 1663700"/>
              <a:gd name="connsiteX11" fmla="*/ 406400 w 3898900"/>
              <a:gd name="connsiteY11" fmla="*/ 1155700 h 1663700"/>
              <a:gd name="connsiteX12" fmla="*/ 431800 w 3898900"/>
              <a:gd name="connsiteY12" fmla="*/ 1193800 h 1663700"/>
              <a:gd name="connsiteX13" fmla="*/ 444500 w 3898900"/>
              <a:gd name="connsiteY13" fmla="*/ 1231900 h 1663700"/>
              <a:gd name="connsiteX14" fmla="*/ 482600 w 3898900"/>
              <a:gd name="connsiteY14" fmla="*/ 1270000 h 1663700"/>
              <a:gd name="connsiteX15" fmla="*/ 533400 w 3898900"/>
              <a:gd name="connsiteY15" fmla="*/ 1346200 h 1663700"/>
              <a:gd name="connsiteX16" fmla="*/ 609600 w 3898900"/>
              <a:gd name="connsiteY16" fmla="*/ 1371600 h 1663700"/>
              <a:gd name="connsiteX17" fmla="*/ 647700 w 3898900"/>
              <a:gd name="connsiteY17" fmla="*/ 1384300 h 1663700"/>
              <a:gd name="connsiteX18" fmla="*/ 685800 w 3898900"/>
              <a:gd name="connsiteY18" fmla="*/ 1409700 h 1663700"/>
              <a:gd name="connsiteX19" fmla="*/ 800100 w 3898900"/>
              <a:gd name="connsiteY19" fmla="*/ 1435100 h 1663700"/>
              <a:gd name="connsiteX20" fmla="*/ 1016000 w 3898900"/>
              <a:gd name="connsiteY20" fmla="*/ 1473200 h 1663700"/>
              <a:gd name="connsiteX21" fmla="*/ 1498600 w 3898900"/>
              <a:gd name="connsiteY21" fmla="*/ 1485900 h 1663700"/>
              <a:gd name="connsiteX22" fmla="*/ 1638300 w 3898900"/>
              <a:gd name="connsiteY22" fmla="*/ 1498600 h 1663700"/>
              <a:gd name="connsiteX23" fmla="*/ 1714500 w 3898900"/>
              <a:gd name="connsiteY23" fmla="*/ 1511300 h 1663700"/>
              <a:gd name="connsiteX24" fmla="*/ 1866900 w 3898900"/>
              <a:gd name="connsiteY24" fmla="*/ 1524000 h 1663700"/>
              <a:gd name="connsiteX25" fmla="*/ 1930400 w 3898900"/>
              <a:gd name="connsiteY25" fmla="*/ 1536700 h 1663700"/>
              <a:gd name="connsiteX26" fmla="*/ 1968500 w 3898900"/>
              <a:gd name="connsiteY26" fmla="*/ 1549400 h 1663700"/>
              <a:gd name="connsiteX27" fmla="*/ 2260600 w 3898900"/>
              <a:gd name="connsiteY27" fmla="*/ 1562100 h 1663700"/>
              <a:gd name="connsiteX28" fmla="*/ 2463800 w 3898900"/>
              <a:gd name="connsiteY28" fmla="*/ 1574800 h 1663700"/>
              <a:gd name="connsiteX29" fmla="*/ 2590800 w 3898900"/>
              <a:gd name="connsiteY29" fmla="*/ 1587500 h 1663700"/>
              <a:gd name="connsiteX30" fmla="*/ 2667000 w 3898900"/>
              <a:gd name="connsiteY30" fmla="*/ 1600200 h 1663700"/>
              <a:gd name="connsiteX31" fmla="*/ 3708400 w 3898900"/>
              <a:gd name="connsiteY31" fmla="*/ 1612900 h 1663700"/>
              <a:gd name="connsiteX32" fmla="*/ 3784600 w 3898900"/>
              <a:gd name="connsiteY32" fmla="*/ 1638300 h 1663700"/>
              <a:gd name="connsiteX33" fmla="*/ 3822700 w 3898900"/>
              <a:gd name="connsiteY33" fmla="*/ 1651000 h 1663700"/>
              <a:gd name="connsiteX34" fmla="*/ 3898900 w 3898900"/>
              <a:gd name="connsiteY34" fmla="*/ 166370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98900" h="1663700">
                <a:moveTo>
                  <a:pt x="0" y="0"/>
                </a:moveTo>
                <a:cubicBezTo>
                  <a:pt x="4233" y="50800"/>
                  <a:pt x="5963" y="101871"/>
                  <a:pt x="12700" y="152400"/>
                </a:cubicBezTo>
                <a:cubicBezTo>
                  <a:pt x="14469" y="165670"/>
                  <a:pt x="23740" y="177216"/>
                  <a:pt x="25400" y="190500"/>
                </a:cubicBezTo>
                <a:cubicBezTo>
                  <a:pt x="32246" y="245270"/>
                  <a:pt x="33516" y="300595"/>
                  <a:pt x="38100" y="355600"/>
                </a:cubicBezTo>
                <a:cubicBezTo>
                  <a:pt x="41983" y="402197"/>
                  <a:pt x="46147" y="448773"/>
                  <a:pt x="50800" y="495300"/>
                </a:cubicBezTo>
                <a:cubicBezTo>
                  <a:pt x="71089" y="698191"/>
                  <a:pt x="53051" y="534205"/>
                  <a:pt x="76200" y="673100"/>
                </a:cubicBezTo>
                <a:cubicBezTo>
                  <a:pt x="81121" y="702627"/>
                  <a:pt x="77783" y="734207"/>
                  <a:pt x="88900" y="762000"/>
                </a:cubicBezTo>
                <a:cubicBezTo>
                  <a:pt x="95570" y="778676"/>
                  <a:pt x="114300" y="787400"/>
                  <a:pt x="127000" y="800100"/>
                </a:cubicBezTo>
                <a:cubicBezTo>
                  <a:pt x="131233" y="812800"/>
                  <a:pt x="132513" y="826906"/>
                  <a:pt x="139700" y="838200"/>
                </a:cubicBezTo>
                <a:cubicBezTo>
                  <a:pt x="253747" y="1017416"/>
                  <a:pt x="171904" y="871916"/>
                  <a:pt x="279400" y="1003300"/>
                </a:cubicBezTo>
                <a:cubicBezTo>
                  <a:pt x="298731" y="1026927"/>
                  <a:pt x="308614" y="1057914"/>
                  <a:pt x="330200" y="1079500"/>
                </a:cubicBezTo>
                <a:cubicBezTo>
                  <a:pt x="355600" y="1104900"/>
                  <a:pt x="386475" y="1125812"/>
                  <a:pt x="406400" y="1155700"/>
                </a:cubicBezTo>
                <a:cubicBezTo>
                  <a:pt x="414867" y="1168400"/>
                  <a:pt x="424974" y="1180148"/>
                  <a:pt x="431800" y="1193800"/>
                </a:cubicBezTo>
                <a:cubicBezTo>
                  <a:pt x="437787" y="1205774"/>
                  <a:pt x="437074" y="1220761"/>
                  <a:pt x="444500" y="1231900"/>
                </a:cubicBezTo>
                <a:cubicBezTo>
                  <a:pt x="454463" y="1246844"/>
                  <a:pt x="469900" y="1257300"/>
                  <a:pt x="482600" y="1270000"/>
                </a:cubicBezTo>
                <a:cubicBezTo>
                  <a:pt x="494534" y="1305801"/>
                  <a:pt x="494482" y="1324579"/>
                  <a:pt x="533400" y="1346200"/>
                </a:cubicBezTo>
                <a:cubicBezTo>
                  <a:pt x="556805" y="1359203"/>
                  <a:pt x="584200" y="1363133"/>
                  <a:pt x="609600" y="1371600"/>
                </a:cubicBezTo>
                <a:cubicBezTo>
                  <a:pt x="622300" y="1375833"/>
                  <a:pt x="636561" y="1376874"/>
                  <a:pt x="647700" y="1384300"/>
                </a:cubicBezTo>
                <a:cubicBezTo>
                  <a:pt x="660400" y="1392767"/>
                  <a:pt x="671771" y="1403687"/>
                  <a:pt x="685800" y="1409700"/>
                </a:cubicBezTo>
                <a:cubicBezTo>
                  <a:pt x="705758" y="1418253"/>
                  <a:pt x="783525" y="1430579"/>
                  <a:pt x="800100" y="1435100"/>
                </a:cubicBezTo>
                <a:cubicBezTo>
                  <a:pt x="931589" y="1470961"/>
                  <a:pt x="830548" y="1465631"/>
                  <a:pt x="1016000" y="1473200"/>
                </a:cubicBezTo>
                <a:cubicBezTo>
                  <a:pt x="1176788" y="1479763"/>
                  <a:pt x="1337733" y="1481667"/>
                  <a:pt x="1498600" y="1485900"/>
                </a:cubicBezTo>
                <a:cubicBezTo>
                  <a:pt x="1545167" y="1490133"/>
                  <a:pt x="1591862" y="1493137"/>
                  <a:pt x="1638300" y="1498600"/>
                </a:cubicBezTo>
                <a:cubicBezTo>
                  <a:pt x="1663874" y="1501609"/>
                  <a:pt x="1688907" y="1508456"/>
                  <a:pt x="1714500" y="1511300"/>
                </a:cubicBezTo>
                <a:cubicBezTo>
                  <a:pt x="1765164" y="1516929"/>
                  <a:pt x="1816100" y="1519767"/>
                  <a:pt x="1866900" y="1524000"/>
                </a:cubicBezTo>
                <a:cubicBezTo>
                  <a:pt x="1888067" y="1528233"/>
                  <a:pt x="1909459" y="1531465"/>
                  <a:pt x="1930400" y="1536700"/>
                </a:cubicBezTo>
                <a:cubicBezTo>
                  <a:pt x="1943387" y="1539947"/>
                  <a:pt x="1955152" y="1548373"/>
                  <a:pt x="1968500" y="1549400"/>
                </a:cubicBezTo>
                <a:cubicBezTo>
                  <a:pt x="2065672" y="1556875"/>
                  <a:pt x="2163269" y="1557109"/>
                  <a:pt x="2260600" y="1562100"/>
                </a:cubicBezTo>
                <a:cubicBezTo>
                  <a:pt x="2328376" y="1565576"/>
                  <a:pt x="2396134" y="1569595"/>
                  <a:pt x="2463800" y="1574800"/>
                </a:cubicBezTo>
                <a:cubicBezTo>
                  <a:pt x="2506219" y="1578063"/>
                  <a:pt x="2548584" y="1582223"/>
                  <a:pt x="2590800" y="1587500"/>
                </a:cubicBezTo>
                <a:cubicBezTo>
                  <a:pt x="2616352" y="1590694"/>
                  <a:pt x="2641256" y="1599615"/>
                  <a:pt x="2667000" y="1600200"/>
                </a:cubicBezTo>
                <a:cubicBezTo>
                  <a:pt x="3014070" y="1608088"/>
                  <a:pt x="3361267" y="1608667"/>
                  <a:pt x="3708400" y="1612900"/>
                </a:cubicBezTo>
                <a:lnTo>
                  <a:pt x="3784600" y="1638300"/>
                </a:lnTo>
                <a:cubicBezTo>
                  <a:pt x="3797300" y="1642533"/>
                  <a:pt x="3809495" y="1648799"/>
                  <a:pt x="3822700" y="1651000"/>
                </a:cubicBezTo>
                <a:lnTo>
                  <a:pt x="3898900" y="1663700"/>
                </a:lnTo>
              </a:path>
            </a:pathLst>
          </a:custGeom>
          <a:ln w="9525" cmpd="sng">
            <a:solidFill>
              <a:srgbClr val="0000FF"/>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5410200" y="419100"/>
            <a:ext cx="3657600" cy="482600"/>
          </a:xfrm>
          <a:custGeom>
            <a:avLst/>
            <a:gdLst>
              <a:gd name="connsiteX0" fmla="*/ 0 w 3657600"/>
              <a:gd name="connsiteY0" fmla="*/ 0 h 482600"/>
              <a:gd name="connsiteX1" fmla="*/ 139700 w 3657600"/>
              <a:gd name="connsiteY1" fmla="*/ 12700 h 482600"/>
              <a:gd name="connsiteX2" fmla="*/ 177800 w 3657600"/>
              <a:gd name="connsiteY2" fmla="*/ 25400 h 482600"/>
              <a:gd name="connsiteX3" fmla="*/ 241300 w 3657600"/>
              <a:gd name="connsiteY3" fmla="*/ 38100 h 482600"/>
              <a:gd name="connsiteX4" fmla="*/ 393700 w 3657600"/>
              <a:gd name="connsiteY4" fmla="*/ 50800 h 482600"/>
              <a:gd name="connsiteX5" fmla="*/ 508000 w 3657600"/>
              <a:gd name="connsiteY5" fmla="*/ 101600 h 482600"/>
              <a:gd name="connsiteX6" fmla="*/ 546100 w 3657600"/>
              <a:gd name="connsiteY6" fmla="*/ 114300 h 482600"/>
              <a:gd name="connsiteX7" fmla="*/ 584200 w 3657600"/>
              <a:gd name="connsiteY7" fmla="*/ 139700 h 482600"/>
              <a:gd name="connsiteX8" fmla="*/ 673100 w 3657600"/>
              <a:gd name="connsiteY8" fmla="*/ 165100 h 482600"/>
              <a:gd name="connsiteX9" fmla="*/ 711200 w 3657600"/>
              <a:gd name="connsiteY9" fmla="*/ 190500 h 482600"/>
              <a:gd name="connsiteX10" fmla="*/ 749300 w 3657600"/>
              <a:gd name="connsiteY10" fmla="*/ 203200 h 482600"/>
              <a:gd name="connsiteX11" fmla="*/ 787400 w 3657600"/>
              <a:gd name="connsiteY11" fmla="*/ 228600 h 482600"/>
              <a:gd name="connsiteX12" fmla="*/ 876300 w 3657600"/>
              <a:gd name="connsiteY12" fmla="*/ 254000 h 482600"/>
              <a:gd name="connsiteX13" fmla="*/ 965200 w 3657600"/>
              <a:gd name="connsiteY13" fmla="*/ 279400 h 482600"/>
              <a:gd name="connsiteX14" fmla="*/ 1117600 w 3657600"/>
              <a:gd name="connsiteY14" fmla="*/ 304800 h 482600"/>
              <a:gd name="connsiteX15" fmla="*/ 1193800 w 3657600"/>
              <a:gd name="connsiteY15" fmla="*/ 330200 h 482600"/>
              <a:gd name="connsiteX16" fmla="*/ 1244600 w 3657600"/>
              <a:gd name="connsiteY16" fmla="*/ 342900 h 482600"/>
              <a:gd name="connsiteX17" fmla="*/ 1320800 w 3657600"/>
              <a:gd name="connsiteY17" fmla="*/ 368300 h 482600"/>
              <a:gd name="connsiteX18" fmla="*/ 1397000 w 3657600"/>
              <a:gd name="connsiteY18" fmla="*/ 406400 h 482600"/>
              <a:gd name="connsiteX19" fmla="*/ 1447800 w 3657600"/>
              <a:gd name="connsiteY19" fmla="*/ 431800 h 482600"/>
              <a:gd name="connsiteX20" fmla="*/ 1498600 w 3657600"/>
              <a:gd name="connsiteY20" fmla="*/ 444500 h 482600"/>
              <a:gd name="connsiteX21" fmla="*/ 1574800 w 3657600"/>
              <a:gd name="connsiteY21" fmla="*/ 469900 h 482600"/>
              <a:gd name="connsiteX22" fmla="*/ 1714500 w 3657600"/>
              <a:gd name="connsiteY22" fmla="*/ 482600 h 482600"/>
              <a:gd name="connsiteX23" fmla="*/ 2324100 w 3657600"/>
              <a:gd name="connsiteY23" fmla="*/ 469900 h 482600"/>
              <a:gd name="connsiteX24" fmla="*/ 2463800 w 3657600"/>
              <a:gd name="connsiteY24" fmla="*/ 457200 h 482600"/>
              <a:gd name="connsiteX25" fmla="*/ 2540000 w 3657600"/>
              <a:gd name="connsiteY25" fmla="*/ 431800 h 482600"/>
              <a:gd name="connsiteX26" fmla="*/ 2882900 w 3657600"/>
              <a:gd name="connsiteY26" fmla="*/ 381000 h 482600"/>
              <a:gd name="connsiteX27" fmla="*/ 3657600 w 3657600"/>
              <a:gd name="connsiteY27" fmla="*/ 38100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7600" h="482600">
                <a:moveTo>
                  <a:pt x="0" y="0"/>
                </a:moveTo>
                <a:cubicBezTo>
                  <a:pt x="46567" y="4233"/>
                  <a:pt x="93411" y="6087"/>
                  <a:pt x="139700" y="12700"/>
                </a:cubicBezTo>
                <a:cubicBezTo>
                  <a:pt x="152952" y="14593"/>
                  <a:pt x="164813" y="22153"/>
                  <a:pt x="177800" y="25400"/>
                </a:cubicBezTo>
                <a:cubicBezTo>
                  <a:pt x="198741" y="30635"/>
                  <a:pt x="219862" y="35578"/>
                  <a:pt x="241300" y="38100"/>
                </a:cubicBezTo>
                <a:cubicBezTo>
                  <a:pt x="291927" y="44056"/>
                  <a:pt x="342900" y="46567"/>
                  <a:pt x="393700" y="50800"/>
                </a:cubicBezTo>
                <a:cubicBezTo>
                  <a:pt x="590289" y="116330"/>
                  <a:pt x="387245" y="41223"/>
                  <a:pt x="508000" y="101600"/>
                </a:cubicBezTo>
                <a:cubicBezTo>
                  <a:pt x="519974" y="107587"/>
                  <a:pt x="534126" y="108313"/>
                  <a:pt x="546100" y="114300"/>
                </a:cubicBezTo>
                <a:cubicBezTo>
                  <a:pt x="559752" y="121126"/>
                  <a:pt x="570171" y="133687"/>
                  <a:pt x="584200" y="139700"/>
                </a:cubicBezTo>
                <a:cubicBezTo>
                  <a:pt x="641167" y="164115"/>
                  <a:pt x="623672" y="140386"/>
                  <a:pt x="673100" y="165100"/>
                </a:cubicBezTo>
                <a:cubicBezTo>
                  <a:pt x="686752" y="171926"/>
                  <a:pt x="697548" y="183674"/>
                  <a:pt x="711200" y="190500"/>
                </a:cubicBezTo>
                <a:cubicBezTo>
                  <a:pt x="723174" y="196487"/>
                  <a:pt x="737326" y="197213"/>
                  <a:pt x="749300" y="203200"/>
                </a:cubicBezTo>
                <a:cubicBezTo>
                  <a:pt x="762952" y="210026"/>
                  <a:pt x="773748" y="221774"/>
                  <a:pt x="787400" y="228600"/>
                </a:cubicBezTo>
                <a:cubicBezTo>
                  <a:pt x="807700" y="238750"/>
                  <a:pt x="857311" y="248575"/>
                  <a:pt x="876300" y="254000"/>
                </a:cubicBezTo>
                <a:cubicBezTo>
                  <a:pt x="950549" y="275214"/>
                  <a:pt x="875870" y="259549"/>
                  <a:pt x="965200" y="279400"/>
                </a:cubicBezTo>
                <a:cubicBezTo>
                  <a:pt x="1032054" y="294256"/>
                  <a:pt x="1043385" y="294198"/>
                  <a:pt x="1117600" y="304800"/>
                </a:cubicBezTo>
                <a:cubicBezTo>
                  <a:pt x="1143000" y="313267"/>
                  <a:pt x="1167825" y="323706"/>
                  <a:pt x="1193800" y="330200"/>
                </a:cubicBezTo>
                <a:cubicBezTo>
                  <a:pt x="1210733" y="334433"/>
                  <a:pt x="1227882" y="337884"/>
                  <a:pt x="1244600" y="342900"/>
                </a:cubicBezTo>
                <a:cubicBezTo>
                  <a:pt x="1270245" y="350593"/>
                  <a:pt x="1298523" y="353448"/>
                  <a:pt x="1320800" y="368300"/>
                </a:cubicBezTo>
                <a:cubicBezTo>
                  <a:pt x="1394019" y="417113"/>
                  <a:pt x="1323388" y="374852"/>
                  <a:pt x="1397000" y="406400"/>
                </a:cubicBezTo>
                <a:cubicBezTo>
                  <a:pt x="1414401" y="413858"/>
                  <a:pt x="1430073" y="425153"/>
                  <a:pt x="1447800" y="431800"/>
                </a:cubicBezTo>
                <a:cubicBezTo>
                  <a:pt x="1464143" y="437929"/>
                  <a:pt x="1481882" y="439484"/>
                  <a:pt x="1498600" y="444500"/>
                </a:cubicBezTo>
                <a:cubicBezTo>
                  <a:pt x="1524245" y="452193"/>
                  <a:pt x="1548136" y="467476"/>
                  <a:pt x="1574800" y="469900"/>
                </a:cubicBezTo>
                <a:lnTo>
                  <a:pt x="1714500" y="482600"/>
                </a:lnTo>
                <a:lnTo>
                  <a:pt x="2324100" y="469900"/>
                </a:lnTo>
                <a:cubicBezTo>
                  <a:pt x="2370832" y="468316"/>
                  <a:pt x="2417753" y="465326"/>
                  <a:pt x="2463800" y="457200"/>
                </a:cubicBezTo>
                <a:cubicBezTo>
                  <a:pt x="2490167" y="452547"/>
                  <a:pt x="2513746" y="437051"/>
                  <a:pt x="2540000" y="431800"/>
                </a:cubicBezTo>
                <a:cubicBezTo>
                  <a:pt x="2652787" y="409243"/>
                  <a:pt x="2767222" y="382607"/>
                  <a:pt x="2882900" y="381000"/>
                </a:cubicBezTo>
                <a:cubicBezTo>
                  <a:pt x="3141108" y="377414"/>
                  <a:pt x="3399367" y="381000"/>
                  <a:pt x="3657600" y="381000"/>
                </a:cubicBezTo>
              </a:path>
            </a:pathLst>
          </a:custGeom>
          <a:ln w="9525"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TextBox 37"/>
          <p:cNvSpPr txBox="1"/>
          <p:nvPr/>
        </p:nvSpPr>
        <p:spPr>
          <a:xfrm>
            <a:off x="935355" y="1867670"/>
            <a:ext cx="5184457" cy="707886"/>
          </a:xfrm>
          <a:prstGeom prst="rect">
            <a:avLst/>
          </a:prstGeom>
          <a:noFill/>
        </p:spPr>
        <p:txBody>
          <a:bodyPr wrap="square" rtlCol="0">
            <a:spAutoFit/>
          </a:bodyPr>
          <a:lstStyle/>
          <a:p>
            <a:r>
              <a:rPr lang="en-US" sz="2000" dirty="0">
                <a:solidFill>
                  <a:srgbClr val="FF0000"/>
                </a:solidFill>
                <a:latin typeface="Apple Chancery"/>
                <a:cs typeface="Apple Chancery"/>
              </a:rPr>
              <a:t>This is a </a:t>
            </a:r>
            <a:r>
              <a:rPr lang="en-US" sz="2000" dirty="0">
                <a:solidFill>
                  <a:srgbClr val="000000"/>
                </a:solidFill>
                <a:latin typeface="Times New Roman"/>
                <a:cs typeface="Times New Roman"/>
              </a:rPr>
              <a:t>kinematics problem—irritating, but something you need to </a:t>
            </a:r>
            <a:r>
              <a:rPr lang="en-US" sz="2000" i="1" dirty="0">
                <a:solidFill>
                  <a:srgbClr val="000000"/>
                </a:solidFill>
                <a:latin typeface="Times New Roman"/>
                <a:cs typeface="Times New Roman"/>
              </a:rPr>
              <a:t>not </a:t>
            </a:r>
            <a:r>
              <a:rPr lang="en-US" sz="2000" dirty="0">
                <a:solidFill>
                  <a:srgbClr val="000000"/>
                </a:solidFill>
                <a:latin typeface="Times New Roman"/>
                <a:cs typeface="Times New Roman"/>
              </a:rPr>
              <a:t>forget how to do . . . </a:t>
            </a:r>
            <a:endParaRPr lang="en-US" sz="2400" dirty="0">
              <a:latin typeface="Apple Chancery"/>
              <a:cs typeface="Apple Chancery"/>
            </a:endParaRPr>
          </a:p>
        </p:txBody>
      </p:sp>
      <p:graphicFrame>
        <p:nvGraphicFramePr>
          <p:cNvPr id="39" name="Object 4"/>
          <p:cNvGraphicFramePr>
            <a:graphicFrameLocks noChangeAspect="1"/>
          </p:cNvGraphicFramePr>
          <p:nvPr>
            <p:extLst>
              <p:ext uri="{D42A27DB-BD31-4B8C-83A1-F6EECF244321}">
                <p14:modId xmlns:p14="http://schemas.microsoft.com/office/powerpoint/2010/main" val="332242149"/>
              </p:ext>
            </p:extLst>
          </p:nvPr>
        </p:nvGraphicFramePr>
        <p:xfrm>
          <a:off x="3486150" y="4786313"/>
          <a:ext cx="1924050" cy="1689100"/>
        </p:xfrm>
        <a:graphic>
          <a:graphicData uri="http://schemas.openxmlformats.org/presentationml/2006/ole">
            <mc:AlternateContent xmlns:mc="http://schemas.openxmlformats.org/markup-compatibility/2006">
              <mc:Choice xmlns:v="urn:schemas-microsoft-com:vml" Requires="v">
                <p:oleObj spid="_x0000_s591619" name="Equation" r:id="rId9" imgW="1054100" imgH="927100" progId="Equation.DSMT4">
                  <p:embed/>
                </p:oleObj>
              </mc:Choice>
              <mc:Fallback>
                <p:oleObj name="Equation" r:id="rId9" imgW="1054100" imgH="927100" progId="Equation.DSMT4">
                  <p:embed/>
                  <p:pic>
                    <p:nvPicPr>
                      <p:cNvPr id="0" name=""/>
                      <p:cNvPicPr>
                        <a:picLocks noChangeAspect="1" noChangeArrowheads="1"/>
                      </p:cNvPicPr>
                      <p:nvPr/>
                    </p:nvPicPr>
                    <p:blipFill>
                      <a:blip r:embed="rId10"/>
                      <a:srcRect/>
                      <a:stretch>
                        <a:fillRect/>
                      </a:stretch>
                    </p:blipFill>
                    <p:spPr bwMode="auto">
                      <a:xfrm>
                        <a:off x="3486150" y="4786313"/>
                        <a:ext cx="1924050" cy="1689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08472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dissolv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dissolve">
                                      <p:cBhvr>
                                        <p:cTn id="22" dur="500"/>
                                        <p:tgtEl>
                                          <p:spTgt spid="58"/>
                                        </p:tgtEl>
                                      </p:cBhvr>
                                    </p:animEffect>
                                  </p:childTnLst>
                                </p:cTn>
                              </p:par>
                              <p:par>
                                <p:cTn id="23" presetID="9"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dissolve">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8" grpId="0"/>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22.)</a:t>
            </a:r>
          </a:p>
        </p:txBody>
      </p:sp>
      <p:sp>
        <p:nvSpPr>
          <p:cNvPr id="11" name="TextBox 10"/>
          <p:cNvSpPr txBox="1"/>
          <p:nvPr/>
        </p:nvSpPr>
        <p:spPr>
          <a:xfrm>
            <a:off x="274956" y="262116"/>
            <a:ext cx="4805044" cy="1138773"/>
          </a:xfrm>
          <a:prstGeom prst="rect">
            <a:avLst/>
          </a:prstGeom>
          <a:noFill/>
        </p:spPr>
        <p:txBody>
          <a:bodyPr wrap="square" rtlCol="0">
            <a:spAutoFit/>
          </a:bodyPr>
          <a:lstStyle/>
          <a:p>
            <a:r>
              <a:rPr lang="en-US" sz="2800" dirty="0" err="1">
                <a:solidFill>
                  <a:srgbClr val="FF0000"/>
                </a:solidFill>
                <a:latin typeface="Apple Chancery"/>
                <a:cs typeface="Apple Chancery"/>
              </a:rPr>
              <a:t>Con’t</a:t>
            </a:r>
            <a:r>
              <a:rPr lang="en-US" sz="2800" dirty="0">
                <a:solidFill>
                  <a:srgbClr val="FF0000"/>
                </a:solidFill>
                <a:latin typeface="Apple Chancery"/>
                <a:cs typeface="Apple Chancery"/>
              </a:rPr>
              <a:t>: </a:t>
            </a:r>
            <a:r>
              <a:rPr lang="en-US" sz="2000" dirty="0">
                <a:solidFill>
                  <a:srgbClr val="0000FF"/>
                </a:solidFill>
                <a:latin typeface="Apple Chancery"/>
                <a:cs typeface="Apple Chancery"/>
              </a:rPr>
              <a:t>Consider</a:t>
            </a:r>
            <a:r>
              <a:rPr lang="en-US" sz="2000" dirty="0">
                <a:solidFill>
                  <a:srgbClr val="FF0000"/>
                </a:solidFill>
                <a:latin typeface="Apple Chancery"/>
                <a:cs typeface="Apple Chancery"/>
              </a:rPr>
              <a:t> </a:t>
            </a:r>
            <a:r>
              <a:rPr lang="en-US" sz="2000" dirty="0">
                <a:solidFill>
                  <a:srgbClr val="000000"/>
                </a:solidFill>
                <a:latin typeface="Times New Roman"/>
                <a:cs typeface="Times New Roman"/>
              </a:rPr>
              <a:t>shooting a </a:t>
            </a:r>
            <a:r>
              <a:rPr lang="en-US" sz="2000" dirty="0">
                <a:solidFill>
                  <a:srgbClr val="FF0000"/>
                </a:solidFill>
                <a:latin typeface="Times New Roman"/>
                <a:cs typeface="Times New Roman"/>
              </a:rPr>
              <a:t>4.25-kg </a:t>
            </a:r>
            <a:r>
              <a:rPr lang="en-US" sz="2000" dirty="0">
                <a:solidFill>
                  <a:srgbClr val="0000FF"/>
                </a:solidFill>
                <a:latin typeface="Times New Roman"/>
                <a:cs typeface="Times New Roman"/>
              </a:rPr>
              <a:t>gun</a:t>
            </a:r>
            <a:r>
              <a:rPr lang="en-US" sz="2000" dirty="0">
                <a:solidFill>
                  <a:srgbClr val="000000"/>
                </a:solidFill>
                <a:latin typeface="Times New Roman"/>
                <a:cs typeface="Times New Roman"/>
              </a:rPr>
              <a:t> with an </a:t>
            </a:r>
            <a:r>
              <a:rPr lang="en-US" sz="2000" dirty="0">
                <a:solidFill>
                  <a:srgbClr val="FF0000"/>
                </a:solidFill>
                <a:latin typeface="Times New Roman"/>
                <a:cs typeface="Times New Roman"/>
              </a:rPr>
              <a:t>80 cm </a:t>
            </a:r>
            <a:r>
              <a:rPr lang="en-US" sz="2000" dirty="0">
                <a:solidFill>
                  <a:srgbClr val="000000"/>
                </a:solidFill>
                <a:latin typeface="Times New Roman"/>
                <a:cs typeface="Times New Roman"/>
              </a:rPr>
              <a:t>long </a:t>
            </a:r>
            <a:r>
              <a:rPr lang="en-US" sz="2000" dirty="0">
                <a:solidFill>
                  <a:srgbClr val="0000FF"/>
                </a:solidFill>
                <a:latin typeface="Times New Roman"/>
                <a:cs typeface="Times New Roman"/>
              </a:rPr>
              <a:t>barrel</a:t>
            </a:r>
            <a:r>
              <a:rPr lang="en-US" sz="2000" dirty="0">
                <a:solidFill>
                  <a:srgbClr val="000000"/>
                </a:solidFill>
                <a:latin typeface="Times New Roman"/>
                <a:cs typeface="Times New Roman"/>
              </a:rPr>
              <a:t> that fires a </a:t>
            </a:r>
            <a:r>
              <a:rPr lang="en-US" sz="2000" dirty="0">
                <a:solidFill>
                  <a:srgbClr val="FF0000"/>
                </a:solidFill>
                <a:latin typeface="Times New Roman"/>
                <a:cs typeface="Times New Roman"/>
              </a:rPr>
              <a:t>50-gram </a:t>
            </a:r>
            <a:r>
              <a:rPr lang="en-US" sz="2000" dirty="0">
                <a:solidFill>
                  <a:srgbClr val="0000FF"/>
                </a:solidFill>
                <a:latin typeface="Times New Roman"/>
                <a:cs typeface="Times New Roman"/>
              </a:rPr>
              <a:t>bullet</a:t>
            </a:r>
            <a:r>
              <a:rPr lang="en-US" sz="2000" dirty="0">
                <a:solidFill>
                  <a:srgbClr val="000000"/>
                </a:solidFill>
                <a:latin typeface="Times New Roman"/>
                <a:cs typeface="Times New Roman"/>
              </a:rPr>
              <a:t> with </a:t>
            </a:r>
            <a:r>
              <a:rPr lang="en-US" sz="2000" dirty="0">
                <a:solidFill>
                  <a:srgbClr val="0000FF"/>
                </a:solidFill>
                <a:latin typeface="Times New Roman"/>
                <a:cs typeface="Times New Roman"/>
              </a:rPr>
              <a:t>velocity</a:t>
            </a:r>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400 m/s</a:t>
            </a:r>
            <a:r>
              <a:rPr lang="en-US" sz="2000" dirty="0">
                <a:solidFill>
                  <a:srgbClr val="000000"/>
                </a:solidFill>
                <a:latin typeface="Times New Roman"/>
                <a:cs typeface="Times New Roman"/>
              </a:rPr>
              <a:t>.  </a:t>
            </a:r>
            <a:endParaRPr lang="en-US" sz="2400" dirty="0">
              <a:latin typeface="Apple Chancery"/>
              <a:cs typeface="Apple Chancery"/>
            </a:endParaRPr>
          </a:p>
        </p:txBody>
      </p:sp>
      <p:cxnSp>
        <p:nvCxnSpPr>
          <p:cNvPr id="36" name="Straight Arrow Connector 35"/>
          <p:cNvCxnSpPr/>
          <p:nvPr/>
        </p:nvCxnSpPr>
        <p:spPr>
          <a:xfrm flipV="1">
            <a:off x="8064500" y="1127196"/>
            <a:ext cx="825500"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516255" y="1467560"/>
            <a:ext cx="5236845" cy="707886"/>
          </a:xfrm>
          <a:prstGeom prst="rect">
            <a:avLst/>
          </a:prstGeom>
          <a:noFill/>
        </p:spPr>
        <p:txBody>
          <a:bodyPr wrap="square" rtlCol="0">
            <a:spAutoFit/>
          </a:bodyPr>
          <a:lstStyle/>
          <a:p>
            <a:r>
              <a:rPr lang="en-US" sz="2000" dirty="0">
                <a:solidFill>
                  <a:srgbClr val="FF0000"/>
                </a:solidFill>
                <a:latin typeface="Apple Chancery"/>
                <a:cs typeface="Apple Chancery"/>
              </a:rPr>
              <a:t>Determine the </a:t>
            </a:r>
            <a:r>
              <a:rPr lang="en-US" sz="2000" dirty="0">
                <a:solidFill>
                  <a:srgbClr val="000000"/>
                </a:solidFill>
                <a:latin typeface="Times New Roman"/>
                <a:cs typeface="Times New Roman"/>
              </a:rPr>
              <a:t>force on the bullet </a:t>
            </a:r>
            <a:r>
              <a:rPr lang="en-US" sz="2000" i="1" dirty="0">
                <a:solidFill>
                  <a:srgbClr val="000000"/>
                </a:solidFill>
                <a:latin typeface="Times New Roman"/>
                <a:cs typeface="Times New Roman"/>
              </a:rPr>
              <a:t>two different ways</a:t>
            </a:r>
            <a:r>
              <a:rPr lang="en-US" sz="2000" dirty="0">
                <a:solidFill>
                  <a:srgbClr val="000000"/>
                </a:solidFill>
                <a:latin typeface="Times New Roman"/>
                <a:cs typeface="Times New Roman"/>
              </a:rPr>
              <a:t>.</a:t>
            </a:r>
            <a:endParaRPr lang="en-US" sz="2400" dirty="0">
              <a:latin typeface="Apple Chancery"/>
              <a:cs typeface="Apple Chancery"/>
            </a:endParaRPr>
          </a:p>
        </p:txBody>
      </p:sp>
      <p:graphicFrame>
        <p:nvGraphicFramePr>
          <p:cNvPr id="57" name="Object 4"/>
          <p:cNvGraphicFramePr>
            <a:graphicFrameLocks noChangeAspect="1"/>
          </p:cNvGraphicFramePr>
          <p:nvPr>
            <p:extLst>
              <p:ext uri="{D42A27DB-BD31-4B8C-83A1-F6EECF244321}">
                <p14:modId xmlns:p14="http://schemas.microsoft.com/office/powerpoint/2010/main" val="3405659240"/>
              </p:ext>
            </p:extLst>
          </p:nvPr>
        </p:nvGraphicFramePr>
        <p:xfrm>
          <a:off x="2193925" y="2835275"/>
          <a:ext cx="2619375" cy="995363"/>
        </p:xfrm>
        <a:graphic>
          <a:graphicData uri="http://schemas.openxmlformats.org/presentationml/2006/ole">
            <mc:AlternateContent xmlns:mc="http://schemas.openxmlformats.org/markup-compatibility/2006">
              <mc:Choice xmlns:v="urn:schemas-microsoft-com:vml" Requires="v">
                <p:oleObj spid="_x0000_s596715" name="Equation" r:id="rId3" imgW="1435100" imgH="546100" progId="Equation.DSMT4">
                  <p:embed/>
                </p:oleObj>
              </mc:Choice>
              <mc:Fallback>
                <p:oleObj name="Equation" r:id="rId3" imgW="1435100" imgH="546100" progId="Equation.DSMT4">
                  <p:embed/>
                  <p:pic>
                    <p:nvPicPr>
                      <p:cNvPr id="0" name=""/>
                      <p:cNvPicPr>
                        <a:picLocks noChangeAspect="1" noChangeArrowheads="1"/>
                      </p:cNvPicPr>
                      <p:nvPr/>
                    </p:nvPicPr>
                    <p:blipFill>
                      <a:blip r:embed="rId4"/>
                      <a:srcRect/>
                      <a:stretch>
                        <a:fillRect/>
                      </a:stretch>
                    </p:blipFill>
                    <p:spPr bwMode="auto">
                      <a:xfrm>
                        <a:off x="2193925" y="2835275"/>
                        <a:ext cx="2619375" cy="9953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45" name="Group 44"/>
          <p:cNvGrpSpPr/>
          <p:nvPr/>
        </p:nvGrpSpPr>
        <p:grpSpPr>
          <a:xfrm>
            <a:off x="6451599" y="1003849"/>
            <a:ext cx="1454026" cy="266071"/>
            <a:chOff x="6126699" y="831850"/>
            <a:chExt cx="1099601" cy="201215"/>
          </a:xfrm>
        </p:grpSpPr>
        <p:cxnSp>
          <p:nvCxnSpPr>
            <p:cNvPr id="46" name="Straight Connector 45"/>
            <p:cNvCxnSpPr/>
            <p:nvPr/>
          </p:nvCxnSpPr>
          <p:spPr>
            <a:xfrm flipH="1" flipV="1">
              <a:off x="6429933" y="955255"/>
              <a:ext cx="39909" cy="5321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6339398" y="897334"/>
              <a:ext cx="886902" cy="63856"/>
            </a:xfrm>
            <a:prstGeom prst="rect">
              <a:avLst/>
            </a:prstGeom>
            <a:solidFill>
              <a:schemeClr val="accent6">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rot="20118789">
              <a:off x="6126699" y="936521"/>
              <a:ext cx="331693" cy="96544"/>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Freeform 51"/>
            <p:cNvSpPr/>
            <p:nvPr/>
          </p:nvSpPr>
          <p:spPr>
            <a:xfrm>
              <a:off x="6343832" y="960451"/>
              <a:ext cx="186249" cy="65756"/>
            </a:xfrm>
            <a:custGeom>
              <a:avLst/>
              <a:gdLst>
                <a:gd name="connsiteX0" fmla="*/ 0 w 133350"/>
                <a:gd name="connsiteY0" fmla="*/ 38100 h 47080"/>
                <a:gd name="connsiteX1" fmla="*/ 107950 w 133350"/>
                <a:gd name="connsiteY1" fmla="*/ 44450 h 47080"/>
                <a:gd name="connsiteX2" fmla="*/ 133350 w 133350"/>
                <a:gd name="connsiteY2" fmla="*/ 0 h 47080"/>
              </a:gdLst>
              <a:ahLst/>
              <a:cxnLst>
                <a:cxn ang="0">
                  <a:pos x="connsiteX0" y="connsiteY0"/>
                </a:cxn>
                <a:cxn ang="0">
                  <a:pos x="connsiteX1" y="connsiteY1"/>
                </a:cxn>
                <a:cxn ang="0">
                  <a:pos x="connsiteX2" y="connsiteY2"/>
                </a:cxn>
              </a:cxnLst>
              <a:rect l="l" t="t" r="r" b="b"/>
              <a:pathLst>
                <a:path w="133350" h="47080">
                  <a:moveTo>
                    <a:pt x="0" y="38100"/>
                  </a:moveTo>
                  <a:cubicBezTo>
                    <a:pt x="42862" y="44450"/>
                    <a:pt x="85725" y="50800"/>
                    <a:pt x="107950" y="44450"/>
                  </a:cubicBezTo>
                  <a:cubicBezTo>
                    <a:pt x="130175" y="38100"/>
                    <a:pt x="133350" y="0"/>
                    <a:pt x="133350" y="0"/>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3" name="Straight Connector 52"/>
            <p:cNvCxnSpPr>
              <a:stCxn id="48" idx="3"/>
            </p:cNvCxnSpPr>
            <p:nvPr/>
          </p:nvCxnSpPr>
          <p:spPr>
            <a:xfrm flipH="1" flipV="1">
              <a:off x="6339398" y="831850"/>
              <a:ext cx="103837" cy="83676"/>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6674319" y="338299"/>
            <a:ext cx="1454026" cy="266071"/>
            <a:chOff x="5658796" y="265805"/>
            <a:chExt cx="1454026" cy="266071"/>
          </a:xfrm>
        </p:grpSpPr>
        <p:grpSp>
          <p:nvGrpSpPr>
            <p:cNvPr id="14" name="Group 13"/>
            <p:cNvGrpSpPr/>
            <p:nvPr/>
          </p:nvGrpSpPr>
          <p:grpSpPr>
            <a:xfrm>
              <a:off x="5658796" y="265805"/>
              <a:ext cx="1454026" cy="266071"/>
              <a:chOff x="6126699" y="831850"/>
              <a:chExt cx="1099601" cy="201215"/>
            </a:xfrm>
          </p:grpSpPr>
          <p:cxnSp>
            <p:nvCxnSpPr>
              <p:cNvPr id="32" name="Straight Connector 31"/>
              <p:cNvCxnSpPr/>
              <p:nvPr/>
            </p:nvCxnSpPr>
            <p:spPr>
              <a:xfrm flipH="1" flipV="1">
                <a:off x="6429933" y="955255"/>
                <a:ext cx="39909" cy="5321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6339398" y="897334"/>
                <a:ext cx="886902" cy="63856"/>
              </a:xfrm>
              <a:prstGeom prst="rect">
                <a:avLst/>
              </a:prstGeom>
              <a:solidFill>
                <a:schemeClr val="accent6">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rot="20118789">
                <a:off x="6126699" y="936521"/>
                <a:ext cx="331693" cy="96544"/>
              </a:xfrm>
              <a:prstGeom prst="rect">
                <a:avLst/>
              </a:prstGeom>
              <a:solidFill>
                <a:schemeClr val="accent6">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eeform 2"/>
              <p:cNvSpPr/>
              <p:nvPr/>
            </p:nvSpPr>
            <p:spPr>
              <a:xfrm>
                <a:off x="6343832" y="960451"/>
                <a:ext cx="186249" cy="65756"/>
              </a:xfrm>
              <a:custGeom>
                <a:avLst/>
                <a:gdLst>
                  <a:gd name="connsiteX0" fmla="*/ 0 w 133350"/>
                  <a:gd name="connsiteY0" fmla="*/ 38100 h 47080"/>
                  <a:gd name="connsiteX1" fmla="*/ 107950 w 133350"/>
                  <a:gd name="connsiteY1" fmla="*/ 44450 h 47080"/>
                  <a:gd name="connsiteX2" fmla="*/ 133350 w 133350"/>
                  <a:gd name="connsiteY2" fmla="*/ 0 h 47080"/>
                </a:gdLst>
                <a:ahLst/>
                <a:cxnLst>
                  <a:cxn ang="0">
                    <a:pos x="connsiteX0" y="connsiteY0"/>
                  </a:cxn>
                  <a:cxn ang="0">
                    <a:pos x="connsiteX1" y="connsiteY1"/>
                  </a:cxn>
                  <a:cxn ang="0">
                    <a:pos x="connsiteX2" y="connsiteY2"/>
                  </a:cxn>
                </a:cxnLst>
                <a:rect l="l" t="t" r="r" b="b"/>
                <a:pathLst>
                  <a:path w="133350" h="47080">
                    <a:moveTo>
                      <a:pt x="0" y="38100"/>
                    </a:moveTo>
                    <a:cubicBezTo>
                      <a:pt x="42862" y="44450"/>
                      <a:pt x="85725" y="50800"/>
                      <a:pt x="107950" y="44450"/>
                    </a:cubicBezTo>
                    <a:cubicBezTo>
                      <a:pt x="130175" y="38100"/>
                      <a:pt x="133350" y="0"/>
                      <a:pt x="133350" y="0"/>
                    </a:cubicBez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 name="Straight Connector 5"/>
              <p:cNvCxnSpPr>
                <a:stCxn id="26" idx="3"/>
              </p:cNvCxnSpPr>
              <p:nvPr/>
            </p:nvCxnSpPr>
            <p:spPr>
              <a:xfrm flipH="1" flipV="1">
                <a:off x="6339398" y="831850"/>
                <a:ext cx="103837" cy="83676"/>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 name="Oval 1"/>
            <p:cNvSpPr/>
            <p:nvPr/>
          </p:nvSpPr>
          <p:spPr>
            <a:xfrm>
              <a:off x="6100122" y="366927"/>
              <a:ext cx="97479" cy="5253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5" name="Oval 54"/>
          <p:cNvSpPr/>
          <p:nvPr/>
        </p:nvSpPr>
        <p:spPr>
          <a:xfrm>
            <a:off x="7940674" y="1104584"/>
            <a:ext cx="97479" cy="5253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Arrow Connector 55"/>
          <p:cNvCxnSpPr/>
          <p:nvPr/>
        </p:nvCxnSpPr>
        <p:spPr>
          <a:xfrm flipH="1" flipV="1">
            <a:off x="6264274" y="1111279"/>
            <a:ext cx="314058"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5920133" y="112102"/>
            <a:ext cx="780040" cy="338554"/>
          </a:xfrm>
          <a:prstGeom prst="rect">
            <a:avLst/>
          </a:prstGeom>
          <a:noFill/>
        </p:spPr>
        <p:txBody>
          <a:bodyPr wrap="square" rtlCol="0">
            <a:spAutoFit/>
          </a:bodyPr>
          <a:lstStyle/>
          <a:p>
            <a:r>
              <a:rPr lang="en-US" sz="1600" dirty="0">
                <a:solidFill>
                  <a:srgbClr val="000000"/>
                </a:solidFill>
                <a:latin typeface="Times New Roman"/>
                <a:cs typeface="Times New Roman"/>
              </a:rPr>
              <a:t>before</a:t>
            </a:r>
            <a:endParaRPr lang="en-US" dirty="0">
              <a:latin typeface="Apple Chancery"/>
              <a:cs typeface="Apple Chancery"/>
            </a:endParaRPr>
          </a:p>
        </p:txBody>
      </p:sp>
      <p:sp>
        <p:nvSpPr>
          <p:cNvPr id="67" name="TextBox 66"/>
          <p:cNvSpPr txBox="1"/>
          <p:nvPr/>
        </p:nvSpPr>
        <p:spPr>
          <a:xfrm>
            <a:off x="5541116" y="609753"/>
            <a:ext cx="780040" cy="338554"/>
          </a:xfrm>
          <a:prstGeom prst="rect">
            <a:avLst/>
          </a:prstGeom>
          <a:noFill/>
        </p:spPr>
        <p:txBody>
          <a:bodyPr wrap="square" rtlCol="0">
            <a:spAutoFit/>
          </a:bodyPr>
          <a:lstStyle/>
          <a:p>
            <a:r>
              <a:rPr lang="en-US" sz="1600" dirty="0">
                <a:solidFill>
                  <a:srgbClr val="000000"/>
                </a:solidFill>
                <a:latin typeface="Times New Roman"/>
                <a:cs typeface="Times New Roman"/>
              </a:rPr>
              <a:t>after</a:t>
            </a:r>
            <a:endParaRPr lang="en-US" dirty="0">
              <a:latin typeface="Apple Chancery"/>
              <a:cs typeface="Apple Chancery"/>
            </a:endParaRPr>
          </a:p>
        </p:txBody>
      </p:sp>
      <p:graphicFrame>
        <p:nvGraphicFramePr>
          <p:cNvPr id="68" name="Object 4"/>
          <p:cNvGraphicFramePr>
            <a:graphicFrameLocks noChangeAspect="1"/>
          </p:cNvGraphicFramePr>
          <p:nvPr>
            <p:extLst>
              <p:ext uri="{D42A27DB-BD31-4B8C-83A1-F6EECF244321}">
                <p14:modId xmlns:p14="http://schemas.microsoft.com/office/powerpoint/2010/main" val="3095694738"/>
              </p:ext>
            </p:extLst>
          </p:nvPr>
        </p:nvGraphicFramePr>
        <p:xfrm>
          <a:off x="5924280" y="1003849"/>
          <a:ext cx="463550" cy="415925"/>
        </p:xfrm>
        <a:graphic>
          <a:graphicData uri="http://schemas.openxmlformats.org/presentationml/2006/ole">
            <mc:AlternateContent xmlns:mc="http://schemas.openxmlformats.org/markup-compatibility/2006">
              <mc:Choice xmlns:v="urn:schemas-microsoft-com:vml" Requires="v">
                <p:oleObj spid="_x0000_s596716" name="Equation" r:id="rId5" imgW="254000" imgH="228600" progId="Equation.DSMT4">
                  <p:embed/>
                </p:oleObj>
              </mc:Choice>
              <mc:Fallback>
                <p:oleObj name="Equation" r:id="rId5" imgW="254000" imgH="228600" progId="Equation.DSMT4">
                  <p:embed/>
                  <p:pic>
                    <p:nvPicPr>
                      <p:cNvPr id="0" name=""/>
                      <p:cNvPicPr>
                        <a:picLocks noChangeAspect="1" noChangeArrowheads="1"/>
                      </p:cNvPicPr>
                      <p:nvPr/>
                    </p:nvPicPr>
                    <p:blipFill>
                      <a:blip r:embed="rId6"/>
                      <a:srcRect/>
                      <a:stretch>
                        <a:fillRect/>
                      </a:stretch>
                    </p:blipFill>
                    <p:spPr bwMode="auto">
                      <a:xfrm>
                        <a:off x="5924280" y="1003849"/>
                        <a:ext cx="463550" cy="415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9" name="Object 4"/>
          <p:cNvGraphicFramePr>
            <a:graphicFrameLocks noChangeAspect="1"/>
          </p:cNvGraphicFramePr>
          <p:nvPr>
            <p:extLst>
              <p:ext uri="{D42A27DB-BD31-4B8C-83A1-F6EECF244321}">
                <p14:modId xmlns:p14="http://schemas.microsoft.com/office/powerpoint/2010/main" val="2596721079"/>
              </p:ext>
            </p:extLst>
          </p:nvPr>
        </p:nvGraphicFramePr>
        <p:xfrm>
          <a:off x="8142288" y="1104900"/>
          <a:ext cx="603250" cy="369888"/>
        </p:xfrm>
        <a:graphic>
          <a:graphicData uri="http://schemas.openxmlformats.org/presentationml/2006/ole">
            <mc:AlternateContent xmlns:mc="http://schemas.openxmlformats.org/markup-compatibility/2006">
              <mc:Choice xmlns:v="urn:schemas-microsoft-com:vml" Requires="v">
                <p:oleObj spid="_x0000_s596717" name="Equation" r:id="rId7" imgW="330200" imgH="203200" progId="Equation.DSMT4">
                  <p:embed/>
                </p:oleObj>
              </mc:Choice>
              <mc:Fallback>
                <p:oleObj name="Equation" r:id="rId7" imgW="330200" imgH="203200" progId="Equation.DSMT4">
                  <p:embed/>
                  <p:pic>
                    <p:nvPicPr>
                      <p:cNvPr id="0" name=""/>
                      <p:cNvPicPr>
                        <a:picLocks noChangeAspect="1" noChangeArrowheads="1"/>
                      </p:cNvPicPr>
                      <p:nvPr/>
                    </p:nvPicPr>
                    <p:blipFill>
                      <a:blip r:embed="rId8"/>
                      <a:srcRect/>
                      <a:stretch>
                        <a:fillRect/>
                      </a:stretch>
                    </p:blipFill>
                    <p:spPr bwMode="auto">
                      <a:xfrm>
                        <a:off x="8142288" y="1104900"/>
                        <a:ext cx="603250" cy="369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 name="Freeform 19"/>
          <p:cNvSpPr/>
          <p:nvPr/>
        </p:nvSpPr>
        <p:spPr>
          <a:xfrm>
            <a:off x="5219700" y="76200"/>
            <a:ext cx="3898900" cy="1663700"/>
          </a:xfrm>
          <a:custGeom>
            <a:avLst/>
            <a:gdLst>
              <a:gd name="connsiteX0" fmla="*/ 0 w 3898900"/>
              <a:gd name="connsiteY0" fmla="*/ 0 h 1663700"/>
              <a:gd name="connsiteX1" fmla="*/ 12700 w 3898900"/>
              <a:gd name="connsiteY1" fmla="*/ 152400 h 1663700"/>
              <a:gd name="connsiteX2" fmla="*/ 25400 w 3898900"/>
              <a:gd name="connsiteY2" fmla="*/ 190500 h 1663700"/>
              <a:gd name="connsiteX3" fmla="*/ 38100 w 3898900"/>
              <a:gd name="connsiteY3" fmla="*/ 355600 h 1663700"/>
              <a:gd name="connsiteX4" fmla="*/ 50800 w 3898900"/>
              <a:gd name="connsiteY4" fmla="*/ 495300 h 1663700"/>
              <a:gd name="connsiteX5" fmla="*/ 76200 w 3898900"/>
              <a:gd name="connsiteY5" fmla="*/ 673100 h 1663700"/>
              <a:gd name="connsiteX6" fmla="*/ 88900 w 3898900"/>
              <a:gd name="connsiteY6" fmla="*/ 762000 h 1663700"/>
              <a:gd name="connsiteX7" fmla="*/ 127000 w 3898900"/>
              <a:gd name="connsiteY7" fmla="*/ 800100 h 1663700"/>
              <a:gd name="connsiteX8" fmla="*/ 139700 w 3898900"/>
              <a:gd name="connsiteY8" fmla="*/ 838200 h 1663700"/>
              <a:gd name="connsiteX9" fmla="*/ 279400 w 3898900"/>
              <a:gd name="connsiteY9" fmla="*/ 1003300 h 1663700"/>
              <a:gd name="connsiteX10" fmla="*/ 330200 w 3898900"/>
              <a:gd name="connsiteY10" fmla="*/ 1079500 h 1663700"/>
              <a:gd name="connsiteX11" fmla="*/ 406400 w 3898900"/>
              <a:gd name="connsiteY11" fmla="*/ 1155700 h 1663700"/>
              <a:gd name="connsiteX12" fmla="*/ 431800 w 3898900"/>
              <a:gd name="connsiteY12" fmla="*/ 1193800 h 1663700"/>
              <a:gd name="connsiteX13" fmla="*/ 444500 w 3898900"/>
              <a:gd name="connsiteY13" fmla="*/ 1231900 h 1663700"/>
              <a:gd name="connsiteX14" fmla="*/ 482600 w 3898900"/>
              <a:gd name="connsiteY14" fmla="*/ 1270000 h 1663700"/>
              <a:gd name="connsiteX15" fmla="*/ 533400 w 3898900"/>
              <a:gd name="connsiteY15" fmla="*/ 1346200 h 1663700"/>
              <a:gd name="connsiteX16" fmla="*/ 609600 w 3898900"/>
              <a:gd name="connsiteY16" fmla="*/ 1371600 h 1663700"/>
              <a:gd name="connsiteX17" fmla="*/ 647700 w 3898900"/>
              <a:gd name="connsiteY17" fmla="*/ 1384300 h 1663700"/>
              <a:gd name="connsiteX18" fmla="*/ 685800 w 3898900"/>
              <a:gd name="connsiteY18" fmla="*/ 1409700 h 1663700"/>
              <a:gd name="connsiteX19" fmla="*/ 800100 w 3898900"/>
              <a:gd name="connsiteY19" fmla="*/ 1435100 h 1663700"/>
              <a:gd name="connsiteX20" fmla="*/ 1016000 w 3898900"/>
              <a:gd name="connsiteY20" fmla="*/ 1473200 h 1663700"/>
              <a:gd name="connsiteX21" fmla="*/ 1498600 w 3898900"/>
              <a:gd name="connsiteY21" fmla="*/ 1485900 h 1663700"/>
              <a:gd name="connsiteX22" fmla="*/ 1638300 w 3898900"/>
              <a:gd name="connsiteY22" fmla="*/ 1498600 h 1663700"/>
              <a:gd name="connsiteX23" fmla="*/ 1714500 w 3898900"/>
              <a:gd name="connsiteY23" fmla="*/ 1511300 h 1663700"/>
              <a:gd name="connsiteX24" fmla="*/ 1866900 w 3898900"/>
              <a:gd name="connsiteY24" fmla="*/ 1524000 h 1663700"/>
              <a:gd name="connsiteX25" fmla="*/ 1930400 w 3898900"/>
              <a:gd name="connsiteY25" fmla="*/ 1536700 h 1663700"/>
              <a:gd name="connsiteX26" fmla="*/ 1968500 w 3898900"/>
              <a:gd name="connsiteY26" fmla="*/ 1549400 h 1663700"/>
              <a:gd name="connsiteX27" fmla="*/ 2260600 w 3898900"/>
              <a:gd name="connsiteY27" fmla="*/ 1562100 h 1663700"/>
              <a:gd name="connsiteX28" fmla="*/ 2463800 w 3898900"/>
              <a:gd name="connsiteY28" fmla="*/ 1574800 h 1663700"/>
              <a:gd name="connsiteX29" fmla="*/ 2590800 w 3898900"/>
              <a:gd name="connsiteY29" fmla="*/ 1587500 h 1663700"/>
              <a:gd name="connsiteX30" fmla="*/ 2667000 w 3898900"/>
              <a:gd name="connsiteY30" fmla="*/ 1600200 h 1663700"/>
              <a:gd name="connsiteX31" fmla="*/ 3708400 w 3898900"/>
              <a:gd name="connsiteY31" fmla="*/ 1612900 h 1663700"/>
              <a:gd name="connsiteX32" fmla="*/ 3784600 w 3898900"/>
              <a:gd name="connsiteY32" fmla="*/ 1638300 h 1663700"/>
              <a:gd name="connsiteX33" fmla="*/ 3822700 w 3898900"/>
              <a:gd name="connsiteY33" fmla="*/ 1651000 h 1663700"/>
              <a:gd name="connsiteX34" fmla="*/ 3898900 w 3898900"/>
              <a:gd name="connsiteY34" fmla="*/ 166370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98900" h="1663700">
                <a:moveTo>
                  <a:pt x="0" y="0"/>
                </a:moveTo>
                <a:cubicBezTo>
                  <a:pt x="4233" y="50800"/>
                  <a:pt x="5963" y="101871"/>
                  <a:pt x="12700" y="152400"/>
                </a:cubicBezTo>
                <a:cubicBezTo>
                  <a:pt x="14469" y="165670"/>
                  <a:pt x="23740" y="177216"/>
                  <a:pt x="25400" y="190500"/>
                </a:cubicBezTo>
                <a:cubicBezTo>
                  <a:pt x="32246" y="245270"/>
                  <a:pt x="33516" y="300595"/>
                  <a:pt x="38100" y="355600"/>
                </a:cubicBezTo>
                <a:cubicBezTo>
                  <a:pt x="41983" y="402197"/>
                  <a:pt x="46147" y="448773"/>
                  <a:pt x="50800" y="495300"/>
                </a:cubicBezTo>
                <a:cubicBezTo>
                  <a:pt x="71089" y="698191"/>
                  <a:pt x="53051" y="534205"/>
                  <a:pt x="76200" y="673100"/>
                </a:cubicBezTo>
                <a:cubicBezTo>
                  <a:pt x="81121" y="702627"/>
                  <a:pt x="77783" y="734207"/>
                  <a:pt x="88900" y="762000"/>
                </a:cubicBezTo>
                <a:cubicBezTo>
                  <a:pt x="95570" y="778676"/>
                  <a:pt x="114300" y="787400"/>
                  <a:pt x="127000" y="800100"/>
                </a:cubicBezTo>
                <a:cubicBezTo>
                  <a:pt x="131233" y="812800"/>
                  <a:pt x="132513" y="826906"/>
                  <a:pt x="139700" y="838200"/>
                </a:cubicBezTo>
                <a:cubicBezTo>
                  <a:pt x="253747" y="1017416"/>
                  <a:pt x="171904" y="871916"/>
                  <a:pt x="279400" y="1003300"/>
                </a:cubicBezTo>
                <a:cubicBezTo>
                  <a:pt x="298731" y="1026927"/>
                  <a:pt x="308614" y="1057914"/>
                  <a:pt x="330200" y="1079500"/>
                </a:cubicBezTo>
                <a:cubicBezTo>
                  <a:pt x="355600" y="1104900"/>
                  <a:pt x="386475" y="1125812"/>
                  <a:pt x="406400" y="1155700"/>
                </a:cubicBezTo>
                <a:cubicBezTo>
                  <a:pt x="414867" y="1168400"/>
                  <a:pt x="424974" y="1180148"/>
                  <a:pt x="431800" y="1193800"/>
                </a:cubicBezTo>
                <a:cubicBezTo>
                  <a:pt x="437787" y="1205774"/>
                  <a:pt x="437074" y="1220761"/>
                  <a:pt x="444500" y="1231900"/>
                </a:cubicBezTo>
                <a:cubicBezTo>
                  <a:pt x="454463" y="1246844"/>
                  <a:pt x="469900" y="1257300"/>
                  <a:pt x="482600" y="1270000"/>
                </a:cubicBezTo>
                <a:cubicBezTo>
                  <a:pt x="494534" y="1305801"/>
                  <a:pt x="494482" y="1324579"/>
                  <a:pt x="533400" y="1346200"/>
                </a:cubicBezTo>
                <a:cubicBezTo>
                  <a:pt x="556805" y="1359203"/>
                  <a:pt x="584200" y="1363133"/>
                  <a:pt x="609600" y="1371600"/>
                </a:cubicBezTo>
                <a:cubicBezTo>
                  <a:pt x="622300" y="1375833"/>
                  <a:pt x="636561" y="1376874"/>
                  <a:pt x="647700" y="1384300"/>
                </a:cubicBezTo>
                <a:cubicBezTo>
                  <a:pt x="660400" y="1392767"/>
                  <a:pt x="671771" y="1403687"/>
                  <a:pt x="685800" y="1409700"/>
                </a:cubicBezTo>
                <a:cubicBezTo>
                  <a:pt x="705758" y="1418253"/>
                  <a:pt x="783525" y="1430579"/>
                  <a:pt x="800100" y="1435100"/>
                </a:cubicBezTo>
                <a:cubicBezTo>
                  <a:pt x="931589" y="1470961"/>
                  <a:pt x="830548" y="1465631"/>
                  <a:pt x="1016000" y="1473200"/>
                </a:cubicBezTo>
                <a:cubicBezTo>
                  <a:pt x="1176788" y="1479763"/>
                  <a:pt x="1337733" y="1481667"/>
                  <a:pt x="1498600" y="1485900"/>
                </a:cubicBezTo>
                <a:cubicBezTo>
                  <a:pt x="1545167" y="1490133"/>
                  <a:pt x="1591862" y="1493137"/>
                  <a:pt x="1638300" y="1498600"/>
                </a:cubicBezTo>
                <a:cubicBezTo>
                  <a:pt x="1663874" y="1501609"/>
                  <a:pt x="1688907" y="1508456"/>
                  <a:pt x="1714500" y="1511300"/>
                </a:cubicBezTo>
                <a:cubicBezTo>
                  <a:pt x="1765164" y="1516929"/>
                  <a:pt x="1816100" y="1519767"/>
                  <a:pt x="1866900" y="1524000"/>
                </a:cubicBezTo>
                <a:cubicBezTo>
                  <a:pt x="1888067" y="1528233"/>
                  <a:pt x="1909459" y="1531465"/>
                  <a:pt x="1930400" y="1536700"/>
                </a:cubicBezTo>
                <a:cubicBezTo>
                  <a:pt x="1943387" y="1539947"/>
                  <a:pt x="1955152" y="1548373"/>
                  <a:pt x="1968500" y="1549400"/>
                </a:cubicBezTo>
                <a:cubicBezTo>
                  <a:pt x="2065672" y="1556875"/>
                  <a:pt x="2163269" y="1557109"/>
                  <a:pt x="2260600" y="1562100"/>
                </a:cubicBezTo>
                <a:cubicBezTo>
                  <a:pt x="2328376" y="1565576"/>
                  <a:pt x="2396134" y="1569595"/>
                  <a:pt x="2463800" y="1574800"/>
                </a:cubicBezTo>
                <a:cubicBezTo>
                  <a:pt x="2506219" y="1578063"/>
                  <a:pt x="2548584" y="1582223"/>
                  <a:pt x="2590800" y="1587500"/>
                </a:cubicBezTo>
                <a:cubicBezTo>
                  <a:pt x="2616352" y="1590694"/>
                  <a:pt x="2641256" y="1599615"/>
                  <a:pt x="2667000" y="1600200"/>
                </a:cubicBezTo>
                <a:cubicBezTo>
                  <a:pt x="3014070" y="1608088"/>
                  <a:pt x="3361267" y="1608667"/>
                  <a:pt x="3708400" y="1612900"/>
                </a:cubicBezTo>
                <a:lnTo>
                  <a:pt x="3784600" y="1638300"/>
                </a:lnTo>
                <a:cubicBezTo>
                  <a:pt x="3797300" y="1642533"/>
                  <a:pt x="3809495" y="1648799"/>
                  <a:pt x="3822700" y="1651000"/>
                </a:cubicBezTo>
                <a:lnTo>
                  <a:pt x="3898900" y="1663700"/>
                </a:lnTo>
              </a:path>
            </a:pathLst>
          </a:custGeom>
          <a:ln w="9525" cmpd="sng">
            <a:solidFill>
              <a:srgbClr val="0000FF"/>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5410200" y="419100"/>
            <a:ext cx="3657600" cy="482600"/>
          </a:xfrm>
          <a:custGeom>
            <a:avLst/>
            <a:gdLst>
              <a:gd name="connsiteX0" fmla="*/ 0 w 3657600"/>
              <a:gd name="connsiteY0" fmla="*/ 0 h 482600"/>
              <a:gd name="connsiteX1" fmla="*/ 139700 w 3657600"/>
              <a:gd name="connsiteY1" fmla="*/ 12700 h 482600"/>
              <a:gd name="connsiteX2" fmla="*/ 177800 w 3657600"/>
              <a:gd name="connsiteY2" fmla="*/ 25400 h 482600"/>
              <a:gd name="connsiteX3" fmla="*/ 241300 w 3657600"/>
              <a:gd name="connsiteY3" fmla="*/ 38100 h 482600"/>
              <a:gd name="connsiteX4" fmla="*/ 393700 w 3657600"/>
              <a:gd name="connsiteY4" fmla="*/ 50800 h 482600"/>
              <a:gd name="connsiteX5" fmla="*/ 508000 w 3657600"/>
              <a:gd name="connsiteY5" fmla="*/ 101600 h 482600"/>
              <a:gd name="connsiteX6" fmla="*/ 546100 w 3657600"/>
              <a:gd name="connsiteY6" fmla="*/ 114300 h 482600"/>
              <a:gd name="connsiteX7" fmla="*/ 584200 w 3657600"/>
              <a:gd name="connsiteY7" fmla="*/ 139700 h 482600"/>
              <a:gd name="connsiteX8" fmla="*/ 673100 w 3657600"/>
              <a:gd name="connsiteY8" fmla="*/ 165100 h 482600"/>
              <a:gd name="connsiteX9" fmla="*/ 711200 w 3657600"/>
              <a:gd name="connsiteY9" fmla="*/ 190500 h 482600"/>
              <a:gd name="connsiteX10" fmla="*/ 749300 w 3657600"/>
              <a:gd name="connsiteY10" fmla="*/ 203200 h 482600"/>
              <a:gd name="connsiteX11" fmla="*/ 787400 w 3657600"/>
              <a:gd name="connsiteY11" fmla="*/ 228600 h 482600"/>
              <a:gd name="connsiteX12" fmla="*/ 876300 w 3657600"/>
              <a:gd name="connsiteY12" fmla="*/ 254000 h 482600"/>
              <a:gd name="connsiteX13" fmla="*/ 965200 w 3657600"/>
              <a:gd name="connsiteY13" fmla="*/ 279400 h 482600"/>
              <a:gd name="connsiteX14" fmla="*/ 1117600 w 3657600"/>
              <a:gd name="connsiteY14" fmla="*/ 304800 h 482600"/>
              <a:gd name="connsiteX15" fmla="*/ 1193800 w 3657600"/>
              <a:gd name="connsiteY15" fmla="*/ 330200 h 482600"/>
              <a:gd name="connsiteX16" fmla="*/ 1244600 w 3657600"/>
              <a:gd name="connsiteY16" fmla="*/ 342900 h 482600"/>
              <a:gd name="connsiteX17" fmla="*/ 1320800 w 3657600"/>
              <a:gd name="connsiteY17" fmla="*/ 368300 h 482600"/>
              <a:gd name="connsiteX18" fmla="*/ 1397000 w 3657600"/>
              <a:gd name="connsiteY18" fmla="*/ 406400 h 482600"/>
              <a:gd name="connsiteX19" fmla="*/ 1447800 w 3657600"/>
              <a:gd name="connsiteY19" fmla="*/ 431800 h 482600"/>
              <a:gd name="connsiteX20" fmla="*/ 1498600 w 3657600"/>
              <a:gd name="connsiteY20" fmla="*/ 444500 h 482600"/>
              <a:gd name="connsiteX21" fmla="*/ 1574800 w 3657600"/>
              <a:gd name="connsiteY21" fmla="*/ 469900 h 482600"/>
              <a:gd name="connsiteX22" fmla="*/ 1714500 w 3657600"/>
              <a:gd name="connsiteY22" fmla="*/ 482600 h 482600"/>
              <a:gd name="connsiteX23" fmla="*/ 2324100 w 3657600"/>
              <a:gd name="connsiteY23" fmla="*/ 469900 h 482600"/>
              <a:gd name="connsiteX24" fmla="*/ 2463800 w 3657600"/>
              <a:gd name="connsiteY24" fmla="*/ 457200 h 482600"/>
              <a:gd name="connsiteX25" fmla="*/ 2540000 w 3657600"/>
              <a:gd name="connsiteY25" fmla="*/ 431800 h 482600"/>
              <a:gd name="connsiteX26" fmla="*/ 2882900 w 3657600"/>
              <a:gd name="connsiteY26" fmla="*/ 381000 h 482600"/>
              <a:gd name="connsiteX27" fmla="*/ 3657600 w 3657600"/>
              <a:gd name="connsiteY27" fmla="*/ 38100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7600" h="482600">
                <a:moveTo>
                  <a:pt x="0" y="0"/>
                </a:moveTo>
                <a:cubicBezTo>
                  <a:pt x="46567" y="4233"/>
                  <a:pt x="93411" y="6087"/>
                  <a:pt x="139700" y="12700"/>
                </a:cubicBezTo>
                <a:cubicBezTo>
                  <a:pt x="152952" y="14593"/>
                  <a:pt x="164813" y="22153"/>
                  <a:pt x="177800" y="25400"/>
                </a:cubicBezTo>
                <a:cubicBezTo>
                  <a:pt x="198741" y="30635"/>
                  <a:pt x="219862" y="35578"/>
                  <a:pt x="241300" y="38100"/>
                </a:cubicBezTo>
                <a:cubicBezTo>
                  <a:pt x="291927" y="44056"/>
                  <a:pt x="342900" y="46567"/>
                  <a:pt x="393700" y="50800"/>
                </a:cubicBezTo>
                <a:cubicBezTo>
                  <a:pt x="590289" y="116330"/>
                  <a:pt x="387245" y="41223"/>
                  <a:pt x="508000" y="101600"/>
                </a:cubicBezTo>
                <a:cubicBezTo>
                  <a:pt x="519974" y="107587"/>
                  <a:pt x="534126" y="108313"/>
                  <a:pt x="546100" y="114300"/>
                </a:cubicBezTo>
                <a:cubicBezTo>
                  <a:pt x="559752" y="121126"/>
                  <a:pt x="570171" y="133687"/>
                  <a:pt x="584200" y="139700"/>
                </a:cubicBezTo>
                <a:cubicBezTo>
                  <a:pt x="641167" y="164115"/>
                  <a:pt x="623672" y="140386"/>
                  <a:pt x="673100" y="165100"/>
                </a:cubicBezTo>
                <a:cubicBezTo>
                  <a:pt x="686752" y="171926"/>
                  <a:pt x="697548" y="183674"/>
                  <a:pt x="711200" y="190500"/>
                </a:cubicBezTo>
                <a:cubicBezTo>
                  <a:pt x="723174" y="196487"/>
                  <a:pt x="737326" y="197213"/>
                  <a:pt x="749300" y="203200"/>
                </a:cubicBezTo>
                <a:cubicBezTo>
                  <a:pt x="762952" y="210026"/>
                  <a:pt x="773748" y="221774"/>
                  <a:pt x="787400" y="228600"/>
                </a:cubicBezTo>
                <a:cubicBezTo>
                  <a:pt x="807700" y="238750"/>
                  <a:pt x="857311" y="248575"/>
                  <a:pt x="876300" y="254000"/>
                </a:cubicBezTo>
                <a:cubicBezTo>
                  <a:pt x="950549" y="275214"/>
                  <a:pt x="875870" y="259549"/>
                  <a:pt x="965200" y="279400"/>
                </a:cubicBezTo>
                <a:cubicBezTo>
                  <a:pt x="1032054" y="294256"/>
                  <a:pt x="1043385" y="294198"/>
                  <a:pt x="1117600" y="304800"/>
                </a:cubicBezTo>
                <a:cubicBezTo>
                  <a:pt x="1143000" y="313267"/>
                  <a:pt x="1167825" y="323706"/>
                  <a:pt x="1193800" y="330200"/>
                </a:cubicBezTo>
                <a:cubicBezTo>
                  <a:pt x="1210733" y="334433"/>
                  <a:pt x="1227882" y="337884"/>
                  <a:pt x="1244600" y="342900"/>
                </a:cubicBezTo>
                <a:cubicBezTo>
                  <a:pt x="1270245" y="350593"/>
                  <a:pt x="1298523" y="353448"/>
                  <a:pt x="1320800" y="368300"/>
                </a:cubicBezTo>
                <a:cubicBezTo>
                  <a:pt x="1394019" y="417113"/>
                  <a:pt x="1323388" y="374852"/>
                  <a:pt x="1397000" y="406400"/>
                </a:cubicBezTo>
                <a:cubicBezTo>
                  <a:pt x="1414401" y="413858"/>
                  <a:pt x="1430073" y="425153"/>
                  <a:pt x="1447800" y="431800"/>
                </a:cubicBezTo>
                <a:cubicBezTo>
                  <a:pt x="1464143" y="437929"/>
                  <a:pt x="1481882" y="439484"/>
                  <a:pt x="1498600" y="444500"/>
                </a:cubicBezTo>
                <a:cubicBezTo>
                  <a:pt x="1524245" y="452193"/>
                  <a:pt x="1548136" y="467476"/>
                  <a:pt x="1574800" y="469900"/>
                </a:cubicBezTo>
                <a:lnTo>
                  <a:pt x="1714500" y="482600"/>
                </a:lnTo>
                <a:lnTo>
                  <a:pt x="2324100" y="469900"/>
                </a:lnTo>
                <a:cubicBezTo>
                  <a:pt x="2370832" y="468316"/>
                  <a:pt x="2417753" y="465326"/>
                  <a:pt x="2463800" y="457200"/>
                </a:cubicBezTo>
                <a:cubicBezTo>
                  <a:pt x="2490167" y="452547"/>
                  <a:pt x="2513746" y="437051"/>
                  <a:pt x="2540000" y="431800"/>
                </a:cubicBezTo>
                <a:cubicBezTo>
                  <a:pt x="2652787" y="409243"/>
                  <a:pt x="2767222" y="382607"/>
                  <a:pt x="2882900" y="381000"/>
                </a:cubicBezTo>
                <a:cubicBezTo>
                  <a:pt x="3141108" y="377414"/>
                  <a:pt x="3399367" y="381000"/>
                  <a:pt x="3657600" y="381000"/>
                </a:cubicBezTo>
              </a:path>
            </a:pathLst>
          </a:custGeom>
          <a:ln w="9525"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TextBox 37"/>
          <p:cNvSpPr txBox="1"/>
          <p:nvPr/>
        </p:nvSpPr>
        <p:spPr>
          <a:xfrm>
            <a:off x="935355" y="2221613"/>
            <a:ext cx="5184457" cy="400110"/>
          </a:xfrm>
          <a:prstGeom prst="rect">
            <a:avLst/>
          </a:prstGeom>
          <a:noFill/>
        </p:spPr>
        <p:txBody>
          <a:bodyPr wrap="square" rtlCol="0">
            <a:spAutoFit/>
          </a:bodyPr>
          <a:lstStyle/>
          <a:p>
            <a:r>
              <a:rPr lang="en-US" sz="2000" dirty="0">
                <a:solidFill>
                  <a:srgbClr val="FF0000"/>
                </a:solidFill>
                <a:latin typeface="Apple Chancery"/>
                <a:cs typeface="Apple Chancery"/>
              </a:rPr>
              <a:t>Using </a:t>
            </a:r>
            <a:r>
              <a:rPr lang="en-US" sz="2000" dirty="0">
                <a:solidFill>
                  <a:srgbClr val="000000"/>
                </a:solidFill>
                <a:latin typeface="Times New Roman"/>
                <a:cs typeface="Times New Roman"/>
              </a:rPr>
              <a:t>Newton’s Second Law:</a:t>
            </a:r>
            <a:endParaRPr lang="en-US" sz="2400" dirty="0">
              <a:latin typeface="Apple Chancery"/>
              <a:cs typeface="Apple Chancery"/>
            </a:endParaRPr>
          </a:p>
        </p:txBody>
      </p:sp>
      <p:sp>
        <p:nvSpPr>
          <p:cNvPr id="34" name="TextBox 33"/>
          <p:cNvSpPr txBox="1"/>
          <p:nvPr/>
        </p:nvSpPr>
        <p:spPr>
          <a:xfrm>
            <a:off x="935355" y="3898013"/>
            <a:ext cx="5184457" cy="400110"/>
          </a:xfrm>
          <a:prstGeom prst="rect">
            <a:avLst/>
          </a:prstGeom>
          <a:noFill/>
        </p:spPr>
        <p:txBody>
          <a:bodyPr wrap="square" rtlCol="0">
            <a:spAutoFit/>
          </a:bodyPr>
          <a:lstStyle/>
          <a:p>
            <a:r>
              <a:rPr lang="en-US" sz="2000" dirty="0">
                <a:solidFill>
                  <a:srgbClr val="FF0000"/>
                </a:solidFill>
                <a:latin typeface="Apple Chancery"/>
                <a:cs typeface="Apple Chancery"/>
              </a:rPr>
              <a:t>Using </a:t>
            </a:r>
            <a:r>
              <a:rPr lang="en-US" sz="2000" dirty="0">
                <a:solidFill>
                  <a:srgbClr val="000000"/>
                </a:solidFill>
                <a:latin typeface="Times New Roman"/>
                <a:cs typeface="Times New Roman"/>
              </a:rPr>
              <a:t>the Impulse relationship:</a:t>
            </a:r>
            <a:endParaRPr lang="en-US" sz="2400" dirty="0">
              <a:latin typeface="Apple Chancery"/>
              <a:cs typeface="Apple Chancery"/>
            </a:endParaRPr>
          </a:p>
        </p:txBody>
      </p:sp>
      <p:graphicFrame>
        <p:nvGraphicFramePr>
          <p:cNvPr id="37" name="Object 4"/>
          <p:cNvGraphicFramePr>
            <a:graphicFrameLocks noChangeAspect="1"/>
          </p:cNvGraphicFramePr>
          <p:nvPr>
            <p:extLst>
              <p:ext uri="{D42A27DB-BD31-4B8C-83A1-F6EECF244321}">
                <p14:modId xmlns:p14="http://schemas.microsoft.com/office/powerpoint/2010/main" val="4036248453"/>
              </p:ext>
            </p:extLst>
          </p:nvPr>
        </p:nvGraphicFramePr>
        <p:xfrm>
          <a:off x="2193925" y="4453037"/>
          <a:ext cx="3824287" cy="2060575"/>
        </p:xfrm>
        <a:graphic>
          <a:graphicData uri="http://schemas.openxmlformats.org/presentationml/2006/ole">
            <mc:AlternateContent xmlns:mc="http://schemas.openxmlformats.org/markup-compatibility/2006">
              <mc:Choice xmlns:v="urn:schemas-microsoft-com:vml" Requires="v">
                <p:oleObj spid="_x0000_s596718" name="Equation" r:id="rId9" imgW="2095500" imgH="1130300" progId="Equation.DSMT4">
                  <p:embed/>
                </p:oleObj>
              </mc:Choice>
              <mc:Fallback>
                <p:oleObj name="Equation" r:id="rId9" imgW="2095500" imgH="1130300" progId="Equation.DSMT4">
                  <p:embed/>
                  <p:pic>
                    <p:nvPicPr>
                      <p:cNvPr id="0" name=""/>
                      <p:cNvPicPr>
                        <a:picLocks noChangeAspect="1" noChangeArrowheads="1"/>
                      </p:cNvPicPr>
                      <p:nvPr/>
                    </p:nvPicPr>
                    <p:blipFill>
                      <a:blip r:embed="rId10"/>
                      <a:srcRect/>
                      <a:stretch>
                        <a:fillRect/>
                      </a:stretch>
                    </p:blipFill>
                    <p:spPr bwMode="auto">
                      <a:xfrm>
                        <a:off x="2193925" y="4453037"/>
                        <a:ext cx="3824287" cy="20605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95166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par>
                                <p:cTn id="8" presetID="9"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dissolve">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dissolve">
                                      <p:cBhvr>
                                        <p:cTn id="15" dur="500"/>
                                        <p:tgtEl>
                                          <p:spTgt spid="34"/>
                                        </p:tgtEl>
                                      </p:cBhvr>
                                    </p:animEffect>
                                  </p:childTnLst>
                                </p:cTn>
                              </p:par>
                              <p:par>
                                <p:cTn id="16" presetID="9"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dissolve">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558799" cy="276999"/>
          </a:xfrm>
          <a:prstGeom prst="rect">
            <a:avLst/>
          </a:prstGeom>
          <a:noFill/>
        </p:spPr>
        <p:txBody>
          <a:bodyPr wrap="square" rtlCol="0">
            <a:spAutoFit/>
          </a:bodyPr>
          <a:lstStyle/>
          <a:p>
            <a:r>
              <a:rPr lang="en-US" sz="1200" dirty="0">
                <a:latin typeface="Times New Roman"/>
                <a:cs typeface="Times New Roman"/>
              </a:rPr>
              <a:t>23..)</a:t>
            </a:r>
          </a:p>
        </p:txBody>
      </p:sp>
      <p:pic>
        <p:nvPicPr>
          <p:cNvPr id="4" name="Online Media 3" descr="rifle ecoil (Converted) copy">
            <a:hlinkClick r:id="" action="ppaction://media"/>
            <a:extLst>
              <a:ext uri="{FF2B5EF4-FFF2-40B4-BE49-F238E27FC236}">
                <a16:creationId xmlns:a16="http://schemas.microsoft.com/office/drawing/2014/main" id="{CD8FABC0-916D-984F-A3DA-55A91C7035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5651" y="375313"/>
            <a:ext cx="7852697" cy="5889523"/>
          </a:xfrm>
          <a:prstGeom prst="rect">
            <a:avLst/>
          </a:prstGeom>
        </p:spPr>
      </p:pic>
    </p:spTree>
    <p:extLst>
      <p:ext uri="{BB962C8B-B14F-4D97-AF65-F5344CB8AC3E}">
        <p14:creationId xmlns:p14="http://schemas.microsoft.com/office/powerpoint/2010/main" val="405327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5003800" y="1840553"/>
            <a:ext cx="4267200"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24.)</a:t>
            </a:r>
          </a:p>
        </p:txBody>
      </p:sp>
      <p:sp>
        <p:nvSpPr>
          <p:cNvPr id="38" name="TextBox 37"/>
          <p:cNvSpPr txBox="1"/>
          <p:nvPr/>
        </p:nvSpPr>
        <p:spPr>
          <a:xfrm>
            <a:off x="205873" y="686831"/>
            <a:ext cx="4988428" cy="1754327"/>
          </a:xfrm>
          <a:prstGeom prst="rect">
            <a:avLst/>
          </a:prstGeom>
          <a:noFill/>
        </p:spPr>
        <p:txBody>
          <a:bodyPr wrap="square" rtlCol="0">
            <a:spAutoFit/>
          </a:bodyPr>
          <a:lstStyle/>
          <a:p>
            <a:r>
              <a:rPr lang="en-US" sz="2800" dirty="0">
                <a:solidFill>
                  <a:srgbClr val="FF0000"/>
                </a:solidFill>
                <a:latin typeface="Apple Chancery"/>
                <a:cs typeface="Apple Chancery"/>
              </a:rPr>
              <a:t>Example 3: </a:t>
            </a:r>
            <a:r>
              <a:rPr lang="en-US" sz="2000" dirty="0">
                <a:solidFill>
                  <a:srgbClr val="000000"/>
                </a:solidFill>
                <a:latin typeface="Times New Roman"/>
                <a:cs typeface="Times New Roman"/>
              </a:rPr>
              <a:t>An </a:t>
            </a:r>
            <a:r>
              <a:rPr lang="en-US" sz="2000" dirty="0">
                <a:solidFill>
                  <a:srgbClr val="0000FF"/>
                </a:solidFill>
                <a:latin typeface="Times New Roman"/>
                <a:cs typeface="Times New Roman"/>
              </a:rPr>
              <a:t>ideal spring </a:t>
            </a:r>
            <a:r>
              <a:rPr lang="en-US" sz="2000" dirty="0">
                <a:solidFill>
                  <a:srgbClr val="000000"/>
                </a:solidFill>
                <a:latin typeface="Times New Roman"/>
                <a:cs typeface="Times New Roman"/>
              </a:rPr>
              <a:t>(</a:t>
            </a:r>
            <a:r>
              <a:rPr lang="en-US" sz="2000" dirty="0">
                <a:solidFill>
                  <a:srgbClr val="0000FF"/>
                </a:solidFill>
                <a:latin typeface="Times New Roman"/>
                <a:cs typeface="Times New Roman"/>
              </a:rPr>
              <a:t>spring constant </a:t>
            </a:r>
            <a:r>
              <a:rPr lang="en-US" sz="2000" i="1" dirty="0">
                <a:solidFill>
                  <a:srgbClr val="FF0000"/>
                </a:solidFill>
                <a:latin typeface="Times New Roman"/>
                <a:cs typeface="Times New Roman"/>
              </a:rPr>
              <a:t>k</a:t>
            </a:r>
            <a:r>
              <a:rPr lang="en-US" sz="2000" dirty="0">
                <a:solidFill>
                  <a:srgbClr val="000000"/>
                </a:solidFill>
                <a:latin typeface="Times New Roman"/>
                <a:cs typeface="Times New Roman"/>
              </a:rPr>
              <a:t>) is attached to a </a:t>
            </a:r>
            <a:r>
              <a:rPr lang="en-US" sz="2000" dirty="0">
                <a:solidFill>
                  <a:srgbClr val="FF0000"/>
                </a:solidFill>
                <a:latin typeface="Times New Roman"/>
                <a:cs typeface="Times New Roman"/>
              </a:rPr>
              <a:t>mass </a:t>
            </a:r>
            <a:r>
              <a:rPr lang="en-US" sz="2000" i="1" dirty="0">
                <a:solidFill>
                  <a:srgbClr val="FF0000"/>
                </a:solidFill>
                <a:latin typeface="Times New Roman"/>
                <a:cs typeface="Times New Roman"/>
              </a:rPr>
              <a:t>M</a:t>
            </a:r>
            <a:r>
              <a:rPr lang="en-US" sz="2000" dirty="0">
                <a:solidFill>
                  <a:srgbClr val="000000"/>
                </a:solidFill>
                <a:latin typeface="Times New Roman"/>
                <a:cs typeface="Times New Roman"/>
              </a:rPr>
              <a:t>.  The mass is </a:t>
            </a:r>
            <a:r>
              <a:rPr lang="en-US" sz="2000" dirty="0">
                <a:solidFill>
                  <a:srgbClr val="0000FF"/>
                </a:solidFill>
                <a:latin typeface="Times New Roman"/>
                <a:cs typeface="Times New Roman"/>
              </a:rPr>
              <a:t>initially</a:t>
            </a:r>
            <a:r>
              <a:rPr lang="en-US" sz="2000" dirty="0">
                <a:solidFill>
                  <a:srgbClr val="000000"/>
                </a:solidFill>
                <a:latin typeface="Times New Roman"/>
                <a:cs typeface="Times New Roman"/>
              </a:rPr>
              <a:t> sitting </a:t>
            </a:r>
            <a:r>
              <a:rPr lang="en-US" sz="2000" dirty="0">
                <a:solidFill>
                  <a:srgbClr val="0000FF"/>
                </a:solidFill>
                <a:latin typeface="Times New Roman"/>
                <a:cs typeface="Times New Roman"/>
              </a:rPr>
              <a:t>at equilibrium</a:t>
            </a:r>
            <a:r>
              <a:rPr lang="en-US" sz="2000" dirty="0">
                <a:solidFill>
                  <a:srgbClr val="000000"/>
                </a:solidFill>
                <a:latin typeface="Times New Roman"/>
                <a:cs typeface="Times New Roman"/>
              </a:rPr>
              <a:t>.  A </a:t>
            </a:r>
            <a:r>
              <a:rPr lang="en-US" sz="2000" dirty="0">
                <a:solidFill>
                  <a:srgbClr val="0000FF"/>
                </a:solidFill>
                <a:latin typeface="Times New Roman"/>
                <a:cs typeface="Times New Roman"/>
              </a:rPr>
              <a:t>bullet</a:t>
            </a:r>
            <a:r>
              <a:rPr lang="en-US" sz="2000" dirty="0">
                <a:solidFill>
                  <a:srgbClr val="000000"/>
                </a:solidFill>
                <a:latin typeface="Times New Roman"/>
                <a:cs typeface="Times New Roman"/>
              </a:rPr>
              <a:t> of mass </a:t>
            </a:r>
            <a:r>
              <a:rPr lang="en-US" sz="2000" i="1" dirty="0">
                <a:solidFill>
                  <a:srgbClr val="FF0000"/>
                </a:solidFill>
                <a:latin typeface="Times New Roman"/>
                <a:cs typeface="Times New Roman"/>
              </a:rPr>
              <a:t>m</a:t>
            </a:r>
            <a:r>
              <a:rPr lang="en-US" sz="2000" dirty="0">
                <a:solidFill>
                  <a:srgbClr val="000000"/>
                </a:solidFill>
                <a:latin typeface="Times New Roman"/>
                <a:cs typeface="Times New Roman"/>
              </a:rPr>
              <a:t> moving with velocity </a:t>
            </a:r>
            <a:r>
              <a:rPr lang="en-US" sz="2000" i="1" dirty="0">
                <a:solidFill>
                  <a:srgbClr val="FF0000"/>
                </a:solidFill>
                <a:latin typeface="Times New Roman"/>
                <a:cs typeface="Times New Roman"/>
              </a:rPr>
              <a:t>v</a:t>
            </a:r>
            <a:r>
              <a:rPr lang="en-US" sz="2000" dirty="0">
                <a:solidFill>
                  <a:srgbClr val="000000"/>
                </a:solidFill>
                <a:latin typeface="Times New Roman"/>
                <a:cs typeface="Times New Roman"/>
              </a:rPr>
              <a:t> buries itself into the block. </a:t>
            </a:r>
            <a:endParaRPr lang="en-US" sz="2400" dirty="0">
              <a:latin typeface="Apple Chancery"/>
              <a:cs typeface="Apple Chancery"/>
            </a:endParaRPr>
          </a:p>
        </p:txBody>
      </p:sp>
      <p:sp>
        <p:nvSpPr>
          <p:cNvPr id="55" name="TextBox 54"/>
          <p:cNvSpPr txBox="1"/>
          <p:nvPr/>
        </p:nvSpPr>
        <p:spPr>
          <a:xfrm>
            <a:off x="523374" y="2570496"/>
            <a:ext cx="8366796" cy="400110"/>
          </a:xfrm>
          <a:prstGeom prst="rect">
            <a:avLst/>
          </a:prstGeom>
          <a:noFill/>
        </p:spPr>
        <p:txBody>
          <a:bodyPr wrap="square" rtlCol="0">
            <a:spAutoFit/>
          </a:bodyPr>
          <a:lstStyle/>
          <a:p>
            <a:r>
              <a:rPr lang="en-US" sz="2000" dirty="0">
                <a:solidFill>
                  <a:srgbClr val="FF0000"/>
                </a:solidFill>
                <a:latin typeface="Apple Chancery"/>
                <a:cs typeface="Apple Chancery"/>
              </a:rPr>
              <a:t>During this happening:</a:t>
            </a:r>
            <a:endParaRPr lang="en-US" sz="2000" dirty="0">
              <a:solidFill>
                <a:srgbClr val="000000"/>
              </a:solidFill>
              <a:latin typeface="Times New Roman"/>
              <a:cs typeface="Times New Roman"/>
            </a:endParaRPr>
          </a:p>
        </p:txBody>
      </p:sp>
      <p:sp>
        <p:nvSpPr>
          <p:cNvPr id="13" name="AutoShape 27"/>
          <p:cNvSpPr>
            <a:spLocks noChangeArrowheads="1"/>
          </p:cNvSpPr>
          <p:nvPr/>
        </p:nvSpPr>
        <p:spPr bwMode="auto">
          <a:xfrm rot="16209368">
            <a:off x="5260101" y="1124544"/>
            <a:ext cx="703188" cy="702974"/>
          </a:xfrm>
          <a:prstGeom prst="rtTriangle">
            <a:avLst/>
          </a:prstGeom>
          <a:solidFill>
            <a:srgbClr val="0000FF"/>
          </a:solidFill>
          <a:ln w="25400">
            <a:solidFill>
              <a:schemeClr val="tx1"/>
            </a:solidFill>
            <a:miter lim="800000"/>
            <a:headEnd/>
            <a:tailEnd/>
          </a:ln>
        </p:spPr>
        <p:txBody>
          <a:bodyPr/>
          <a:lstStyle/>
          <a:p>
            <a:endParaRPr lang="en-US" dirty="0"/>
          </a:p>
        </p:txBody>
      </p:sp>
      <p:grpSp>
        <p:nvGrpSpPr>
          <p:cNvPr id="2" name="Group 1"/>
          <p:cNvGrpSpPr/>
          <p:nvPr/>
        </p:nvGrpSpPr>
        <p:grpSpPr>
          <a:xfrm>
            <a:off x="5956152" y="1364399"/>
            <a:ext cx="1333648" cy="274244"/>
            <a:chOff x="5956152" y="1364399"/>
            <a:chExt cx="1940206" cy="274244"/>
          </a:xfrm>
        </p:grpSpPr>
        <p:sp>
          <p:nvSpPr>
            <p:cNvPr id="19" name="Line 28"/>
            <p:cNvSpPr>
              <a:spLocks noChangeShapeType="1"/>
            </p:cNvSpPr>
            <p:nvPr/>
          </p:nvSpPr>
          <p:spPr bwMode="auto">
            <a:xfrm>
              <a:off x="5956152"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0" name="Line 29"/>
            <p:cNvSpPr>
              <a:spLocks noChangeShapeType="1"/>
            </p:cNvSpPr>
            <p:nvPr/>
          </p:nvSpPr>
          <p:spPr bwMode="auto">
            <a:xfrm>
              <a:off x="6265460"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1" name="Line 30"/>
            <p:cNvSpPr>
              <a:spLocks noChangeShapeType="1"/>
            </p:cNvSpPr>
            <p:nvPr/>
          </p:nvSpPr>
          <p:spPr bwMode="auto">
            <a:xfrm rot="10800000" flipH="1">
              <a:off x="641308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2" name="Line 31"/>
            <p:cNvSpPr>
              <a:spLocks noChangeShapeType="1"/>
            </p:cNvSpPr>
            <p:nvPr/>
          </p:nvSpPr>
          <p:spPr bwMode="auto">
            <a:xfrm rot="10800000">
              <a:off x="6668791"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3" name="Line 32"/>
            <p:cNvSpPr>
              <a:spLocks noChangeShapeType="1"/>
            </p:cNvSpPr>
            <p:nvPr/>
          </p:nvSpPr>
          <p:spPr bwMode="auto">
            <a:xfrm rot="10800000" flipH="1">
              <a:off x="692625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4" name="Line 33"/>
            <p:cNvSpPr>
              <a:spLocks noChangeShapeType="1"/>
            </p:cNvSpPr>
            <p:nvPr/>
          </p:nvSpPr>
          <p:spPr bwMode="auto">
            <a:xfrm rot="10800000">
              <a:off x="7181962"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5" name="Line 34"/>
            <p:cNvSpPr>
              <a:spLocks noChangeShapeType="1"/>
            </p:cNvSpPr>
            <p:nvPr/>
          </p:nvSpPr>
          <p:spPr bwMode="auto">
            <a:xfrm>
              <a:off x="7594080"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7" name="Line 35"/>
            <p:cNvSpPr>
              <a:spLocks noChangeShapeType="1"/>
            </p:cNvSpPr>
            <p:nvPr/>
          </p:nvSpPr>
          <p:spPr bwMode="auto">
            <a:xfrm rot="10800000" flipH="1">
              <a:off x="7446455"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grpSp>
      <p:sp>
        <p:nvSpPr>
          <p:cNvPr id="28" name="Rectangle 36"/>
          <p:cNvSpPr>
            <a:spLocks noChangeArrowheads="1"/>
          </p:cNvSpPr>
          <p:nvPr/>
        </p:nvSpPr>
        <p:spPr bwMode="auto">
          <a:xfrm>
            <a:off x="7221503" y="1118284"/>
            <a:ext cx="449903" cy="710220"/>
          </a:xfrm>
          <a:prstGeom prst="rect">
            <a:avLst/>
          </a:prstGeom>
          <a:solidFill>
            <a:srgbClr val="FF0000"/>
          </a:solidFill>
          <a:ln w="25400">
            <a:solidFill>
              <a:schemeClr val="tx1"/>
            </a:solidFill>
            <a:miter lim="800000"/>
            <a:headEnd/>
            <a:tailEnd/>
          </a:ln>
        </p:spPr>
        <p:txBody>
          <a:bodyPr/>
          <a:lstStyle/>
          <a:p>
            <a:endParaRPr lang="en-US" dirty="0"/>
          </a:p>
        </p:txBody>
      </p:sp>
      <p:sp>
        <p:nvSpPr>
          <p:cNvPr id="29" name="Line 37"/>
          <p:cNvSpPr>
            <a:spLocks noChangeShapeType="1"/>
          </p:cNvSpPr>
          <p:nvPr/>
        </p:nvSpPr>
        <p:spPr bwMode="auto">
          <a:xfrm>
            <a:off x="7446455" y="752626"/>
            <a:ext cx="0" cy="1279802"/>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30" name="Line 38"/>
          <p:cNvSpPr>
            <a:spLocks noChangeShapeType="1"/>
          </p:cNvSpPr>
          <p:nvPr/>
        </p:nvSpPr>
        <p:spPr bwMode="auto">
          <a:xfrm>
            <a:off x="6745910" y="959236"/>
            <a:ext cx="681885" cy="0"/>
          </a:xfrm>
          <a:prstGeom prst="line">
            <a:avLst/>
          </a:prstGeom>
          <a:noFill/>
          <a:ln w="25400">
            <a:solidFill>
              <a:schemeClr val="tx1"/>
            </a:solidFill>
            <a:round/>
            <a:headEnd type="stealth" w="med" len="med"/>
            <a:tailEnd/>
          </a:ln>
          <a:extLst>
            <a:ext uri="{909E8E84-426E-40dd-AFC4-6F175D3DCCD1}">
              <a14:hiddenFill xmlns:a14="http://schemas.microsoft.com/office/drawing/2010/main" xmlns="">
                <a:noFill/>
              </a14:hiddenFill>
            </a:ext>
          </a:extLst>
        </p:spPr>
        <p:txBody>
          <a:bodyPr/>
          <a:lstStyle/>
          <a:p>
            <a:endParaRPr lang="en-US" dirty="0"/>
          </a:p>
        </p:txBody>
      </p:sp>
      <p:graphicFrame>
        <p:nvGraphicFramePr>
          <p:cNvPr id="31" name="Object 2"/>
          <p:cNvGraphicFramePr>
            <a:graphicFrameLocks noChangeAspect="1"/>
          </p:cNvGraphicFramePr>
          <p:nvPr>
            <p:extLst>
              <p:ext uri="{D42A27DB-BD31-4B8C-83A1-F6EECF244321}">
                <p14:modId xmlns:p14="http://schemas.microsoft.com/office/powerpoint/2010/main" val="3628214486"/>
              </p:ext>
            </p:extLst>
          </p:nvPr>
        </p:nvGraphicFramePr>
        <p:xfrm>
          <a:off x="6980548" y="752626"/>
          <a:ext cx="166077" cy="166128"/>
        </p:xfrm>
        <a:graphic>
          <a:graphicData uri="http://schemas.openxmlformats.org/presentationml/2006/ole">
            <mc:AlternateContent xmlns:mc="http://schemas.openxmlformats.org/markup-compatibility/2006">
              <mc:Choice xmlns:v="urn:schemas-microsoft-com:vml" Requires="v">
                <p:oleObj spid="_x0000_s857442" name="Equation" r:id="rId3" imgW="127000" imgH="127000" progId="Equation.DSMT4">
                  <p:embed/>
                </p:oleObj>
              </mc:Choice>
              <mc:Fallback>
                <p:oleObj name="Equation" r:id="rId3" imgW="127000" imgH="1270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548" y="752626"/>
                        <a:ext cx="166077" cy="166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2" name="Object 3"/>
          <p:cNvGraphicFramePr>
            <a:graphicFrameLocks noChangeAspect="1"/>
          </p:cNvGraphicFramePr>
          <p:nvPr>
            <p:extLst>
              <p:ext uri="{D42A27DB-BD31-4B8C-83A1-F6EECF244321}">
                <p14:modId xmlns:p14="http://schemas.microsoft.com/office/powerpoint/2010/main" val="1767209824"/>
              </p:ext>
            </p:extLst>
          </p:nvPr>
        </p:nvGraphicFramePr>
        <p:xfrm>
          <a:off x="7142163" y="2020888"/>
          <a:ext cx="1860550" cy="265112"/>
        </p:xfrm>
        <a:graphic>
          <a:graphicData uri="http://schemas.openxmlformats.org/presentationml/2006/ole">
            <mc:AlternateContent xmlns:mc="http://schemas.openxmlformats.org/markup-compatibility/2006">
              <mc:Choice xmlns:v="urn:schemas-microsoft-com:vml" Requires="v">
                <p:oleObj spid="_x0000_s857443" name="Equation" r:id="rId5" imgW="1422400" imgH="203200" progId="Equation.DSMT4">
                  <p:embed/>
                </p:oleObj>
              </mc:Choice>
              <mc:Fallback>
                <p:oleObj name="Equation" r:id="rId5" imgW="1422400" imgH="203200" progId="Equation.DSMT4">
                  <p:embed/>
                  <p:pic>
                    <p:nvPicPr>
                      <p:cNvPr id="0" name=""/>
                      <p:cNvPicPr>
                        <a:picLocks noChangeAspect="1" noChangeArrowheads="1"/>
                      </p:cNvPicPr>
                      <p:nvPr/>
                    </p:nvPicPr>
                    <p:blipFill>
                      <a:blip r:embed="rId6"/>
                      <a:srcRect/>
                      <a:stretch>
                        <a:fillRect/>
                      </a:stretch>
                    </p:blipFill>
                    <p:spPr bwMode="auto">
                      <a:xfrm>
                        <a:off x="7142163" y="2020888"/>
                        <a:ext cx="1860550" cy="265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1" name="Object 3"/>
          <p:cNvGraphicFramePr>
            <a:graphicFrameLocks noChangeAspect="1"/>
          </p:cNvGraphicFramePr>
          <p:nvPr>
            <p:extLst>
              <p:ext uri="{D42A27DB-BD31-4B8C-83A1-F6EECF244321}">
                <p14:modId xmlns:p14="http://schemas.microsoft.com/office/powerpoint/2010/main" val="671949002"/>
              </p:ext>
            </p:extLst>
          </p:nvPr>
        </p:nvGraphicFramePr>
        <p:xfrm>
          <a:off x="6477678" y="1118284"/>
          <a:ext cx="165100" cy="212725"/>
        </p:xfrm>
        <a:graphic>
          <a:graphicData uri="http://schemas.openxmlformats.org/presentationml/2006/ole">
            <mc:AlternateContent xmlns:mc="http://schemas.openxmlformats.org/markup-compatibility/2006">
              <mc:Choice xmlns:v="urn:schemas-microsoft-com:vml" Requires="v">
                <p:oleObj spid="_x0000_s857444" name="Equation" r:id="rId7" imgW="127000" imgH="165100" progId="Equation.DSMT4">
                  <p:embed/>
                </p:oleObj>
              </mc:Choice>
              <mc:Fallback>
                <p:oleObj name="Equation" r:id="rId7" imgW="127000" imgH="165100" progId="Equation.DSMT4">
                  <p:embed/>
                  <p:pic>
                    <p:nvPicPr>
                      <p:cNvPr id="0" name=""/>
                      <p:cNvPicPr>
                        <a:picLocks noChangeAspect="1" noChangeArrowheads="1"/>
                      </p:cNvPicPr>
                      <p:nvPr/>
                    </p:nvPicPr>
                    <p:blipFill>
                      <a:blip r:embed="rId8"/>
                      <a:srcRect/>
                      <a:stretch>
                        <a:fillRect/>
                      </a:stretch>
                    </p:blipFill>
                    <p:spPr bwMode="auto">
                      <a:xfrm>
                        <a:off x="6477678" y="1118284"/>
                        <a:ext cx="165100" cy="212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3" name="TextBox 32"/>
          <p:cNvSpPr txBox="1"/>
          <p:nvPr/>
        </p:nvSpPr>
        <p:spPr>
          <a:xfrm>
            <a:off x="891504" y="3087676"/>
            <a:ext cx="7693697" cy="400110"/>
          </a:xfrm>
          <a:prstGeom prst="rect">
            <a:avLst/>
          </a:prstGeom>
          <a:noFill/>
        </p:spPr>
        <p:txBody>
          <a:bodyPr wrap="square" rtlCol="0">
            <a:spAutoFit/>
          </a:bodyPr>
          <a:lstStyle/>
          <a:p>
            <a:r>
              <a:rPr lang="en-US" sz="2000" dirty="0">
                <a:solidFill>
                  <a:srgbClr val="0000FF"/>
                </a:solidFill>
                <a:latin typeface="Apple Chancery"/>
                <a:cs typeface="Apple Chancery"/>
              </a:rPr>
              <a:t>When was energy conserved? </a:t>
            </a:r>
            <a:endParaRPr lang="en-US" sz="2000" dirty="0">
              <a:solidFill>
                <a:srgbClr val="0000FF"/>
              </a:solidFill>
              <a:latin typeface="Times New Roman"/>
              <a:cs typeface="Times New Roman"/>
            </a:endParaRPr>
          </a:p>
        </p:txBody>
      </p:sp>
      <p:sp>
        <p:nvSpPr>
          <p:cNvPr id="43" name="TextBox 42"/>
          <p:cNvSpPr txBox="1"/>
          <p:nvPr/>
        </p:nvSpPr>
        <p:spPr>
          <a:xfrm>
            <a:off x="1289966" y="3440131"/>
            <a:ext cx="7693697" cy="584776"/>
          </a:xfrm>
          <a:prstGeom prst="rect">
            <a:avLst/>
          </a:prstGeom>
          <a:noFill/>
        </p:spPr>
        <p:txBody>
          <a:bodyPr wrap="square" rtlCol="0">
            <a:spAutoFit/>
          </a:bodyPr>
          <a:lstStyle/>
          <a:p>
            <a:r>
              <a:rPr lang="en-US" sz="1600" dirty="0">
                <a:latin typeface="Times New Roman"/>
                <a:cs typeface="Times New Roman"/>
              </a:rPr>
              <a:t>Energy was conserved </a:t>
            </a:r>
            <a:r>
              <a:rPr lang="en-US" sz="1600" i="1" dirty="0">
                <a:latin typeface="Times New Roman"/>
                <a:cs typeface="Times New Roman"/>
              </a:rPr>
              <a:t>after the collision</a:t>
            </a:r>
            <a:r>
              <a:rPr lang="en-US" sz="1600" dirty="0">
                <a:latin typeface="Times New Roman"/>
                <a:cs typeface="Times New Roman"/>
              </a:rPr>
              <a:t>.  That is, once the energy loss due to the embedding of the bullet was done, energy was conserved.</a:t>
            </a:r>
          </a:p>
        </p:txBody>
      </p:sp>
      <p:sp>
        <p:nvSpPr>
          <p:cNvPr id="46" name="TextBox 45"/>
          <p:cNvSpPr txBox="1"/>
          <p:nvPr/>
        </p:nvSpPr>
        <p:spPr>
          <a:xfrm>
            <a:off x="891504" y="4107148"/>
            <a:ext cx="7693697" cy="400110"/>
          </a:xfrm>
          <a:prstGeom prst="rect">
            <a:avLst/>
          </a:prstGeom>
          <a:noFill/>
        </p:spPr>
        <p:txBody>
          <a:bodyPr wrap="square" rtlCol="0">
            <a:spAutoFit/>
          </a:bodyPr>
          <a:lstStyle/>
          <a:p>
            <a:r>
              <a:rPr lang="en-US" sz="2000" dirty="0">
                <a:solidFill>
                  <a:srgbClr val="0000FF"/>
                </a:solidFill>
                <a:latin typeface="Apple Chancery"/>
                <a:cs typeface="Apple Chancery"/>
              </a:rPr>
              <a:t>When was momentum conserved? </a:t>
            </a:r>
            <a:endParaRPr lang="en-US" sz="2000" dirty="0">
              <a:solidFill>
                <a:srgbClr val="0000FF"/>
              </a:solidFill>
              <a:latin typeface="Times New Roman"/>
              <a:cs typeface="Times New Roman"/>
            </a:endParaRPr>
          </a:p>
        </p:txBody>
      </p:sp>
      <p:sp>
        <p:nvSpPr>
          <p:cNvPr id="47" name="TextBox 46"/>
          <p:cNvSpPr txBox="1"/>
          <p:nvPr/>
        </p:nvSpPr>
        <p:spPr>
          <a:xfrm>
            <a:off x="1289966" y="4491620"/>
            <a:ext cx="7693697" cy="1077218"/>
          </a:xfrm>
          <a:prstGeom prst="rect">
            <a:avLst/>
          </a:prstGeom>
          <a:noFill/>
        </p:spPr>
        <p:txBody>
          <a:bodyPr wrap="square" rtlCol="0">
            <a:spAutoFit/>
          </a:bodyPr>
          <a:lstStyle/>
          <a:p>
            <a:r>
              <a:rPr lang="en-US" sz="1600" dirty="0">
                <a:latin typeface="Times New Roman"/>
                <a:cs typeface="Times New Roman"/>
              </a:rPr>
              <a:t>As all the forces in the x-direction are internal thru the collision, momentum is conserved thru the collision.  As soon as the spring, which produces an external force, begins to exert its influence, then momentum begins to change (the system begins to slow) and momentum is no longer conserved.</a:t>
            </a:r>
          </a:p>
        </p:txBody>
      </p:sp>
      <p:cxnSp>
        <p:nvCxnSpPr>
          <p:cNvPr id="48" name="Straight Arrow Connector 47"/>
          <p:cNvCxnSpPr/>
          <p:nvPr/>
        </p:nvCxnSpPr>
        <p:spPr>
          <a:xfrm flipH="1" flipV="1">
            <a:off x="7848601" y="1461105"/>
            <a:ext cx="825500"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9" name="Object 4"/>
          <p:cNvGraphicFramePr>
            <a:graphicFrameLocks noChangeAspect="1"/>
          </p:cNvGraphicFramePr>
          <p:nvPr>
            <p:extLst>
              <p:ext uri="{D42A27DB-BD31-4B8C-83A1-F6EECF244321}">
                <p14:modId xmlns:p14="http://schemas.microsoft.com/office/powerpoint/2010/main" val="2668448881"/>
              </p:ext>
            </p:extLst>
          </p:nvPr>
        </p:nvGraphicFramePr>
        <p:xfrm>
          <a:off x="8229600" y="1158875"/>
          <a:ext cx="207963" cy="231775"/>
        </p:xfrm>
        <a:graphic>
          <a:graphicData uri="http://schemas.openxmlformats.org/presentationml/2006/ole">
            <mc:AlternateContent xmlns:mc="http://schemas.openxmlformats.org/markup-compatibility/2006">
              <mc:Choice xmlns:v="urn:schemas-microsoft-com:vml" Requires="v">
                <p:oleObj spid="_x0000_s857445" name="Equation" r:id="rId9" imgW="114300" imgH="127000" progId="Equation.DSMT4">
                  <p:embed/>
                </p:oleObj>
              </mc:Choice>
              <mc:Fallback>
                <p:oleObj name="Equation" r:id="rId9" imgW="114300" imgH="127000" progId="Equation.DSMT4">
                  <p:embed/>
                  <p:pic>
                    <p:nvPicPr>
                      <p:cNvPr id="0" name=""/>
                      <p:cNvPicPr>
                        <a:picLocks noChangeAspect="1" noChangeArrowheads="1"/>
                      </p:cNvPicPr>
                      <p:nvPr/>
                    </p:nvPicPr>
                    <p:blipFill>
                      <a:blip r:embed="rId10"/>
                      <a:srcRect/>
                      <a:stretch>
                        <a:fillRect/>
                      </a:stretch>
                    </p:blipFill>
                    <p:spPr bwMode="auto">
                      <a:xfrm>
                        <a:off x="8229600" y="1158875"/>
                        <a:ext cx="207963"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0" name="Oval 49"/>
          <p:cNvSpPr/>
          <p:nvPr/>
        </p:nvSpPr>
        <p:spPr>
          <a:xfrm>
            <a:off x="7725722" y="1433656"/>
            <a:ext cx="97479" cy="5253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87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dissolv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dissolve">
                                      <p:cBhvr>
                                        <p:cTn id="1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5003800" y="1840553"/>
            <a:ext cx="4267200"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25.)</a:t>
            </a:r>
          </a:p>
        </p:txBody>
      </p:sp>
      <p:sp>
        <p:nvSpPr>
          <p:cNvPr id="38" name="TextBox 37"/>
          <p:cNvSpPr txBox="1"/>
          <p:nvPr/>
        </p:nvSpPr>
        <p:spPr>
          <a:xfrm>
            <a:off x="205873" y="317232"/>
            <a:ext cx="4988428" cy="1754327"/>
          </a:xfrm>
          <a:prstGeom prst="rect">
            <a:avLst/>
          </a:prstGeom>
          <a:noFill/>
        </p:spPr>
        <p:txBody>
          <a:bodyPr wrap="square" rtlCol="0">
            <a:spAutoFit/>
          </a:bodyPr>
          <a:lstStyle/>
          <a:p>
            <a:r>
              <a:rPr lang="en-US" sz="2800" dirty="0" err="1">
                <a:solidFill>
                  <a:srgbClr val="FF0000"/>
                </a:solidFill>
                <a:latin typeface="Apple Chancery"/>
                <a:cs typeface="Apple Chancery"/>
              </a:rPr>
              <a:t>Con’t</a:t>
            </a:r>
            <a:r>
              <a:rPr lang="en-US" sz="2800" dirty="0">
                <a:solidFill>
                  <a:srgbClr val="FF0000"/>
                </a:solidFill>
                <a:latin typeface="Apple Chancery"/>
                <a:cs typeface="Apple Chancery"/>
              </a:rPr>
              <a:t>: </a:t>
            </a:r>
            <a:r>
              <a:rPr lang="en-US" sz="2000" dirty="0">
                <a:solidFill>
                  <a:srgbClr val="000000"/>
                </a:solidFill>
                <a:latin typeface="Times New Roman"/>
                <a:cs typeface="Times New Roman"/>
              </a:rPr>
              <a:t>An </a:t>
            </a:r>
            <a:r>
              <a:rPr lang="en-US" sz="2000" dirty="0">
                <a:solidFill>
                  <a:srgbClr val="0000FF"/>
                </a:solidFill>
                <a:latin typeface="Times New Roman"/>
                <a:cs typeface="Times New Roman"/>
              </a:rPr>
              <a:t>ideal spring </a:t>
            </a:r>
            <a:r>
              <a:rPr lang="en-US" sz="2000" dirty="0">
                <a:solidFill>
                  <a:srgbClr val="000000"/>
                </a:solidFill>
                <a:latin typeface="Times New Roman"/>
                <a:cs typeface="Times New Roman"/>
              </a:rPr>
              <a:t>(</a:t>
            </a:r>
            <a:r>
              <a:rPr lang="en-US" sz="2000" dirty="0">
                <a:solidFill>
                  <a:srgbClr val="0000FF"/>
                </a:solidFill>
                <a:latin typeface="Times New Roman"/>
                <a:cs typeface="Times New Roman"/>
              </a:rPr>
              <a:t>spring constant </a:t>
            </a:r>
            <a:r>
              <a:rPr lang="en-US" sz="2000" i="1" dirty="0">
                <a:solidFill>
                  <a:srgbClr val="FF0000"/>
                </a:solidFill>
                <a:latin typeface="Times New Roman"/>
                <a:cs typeface="Times New Roman"/>
              </a:rPr>
              <a:t>k</a:t>
            </a:r>
            <a:r>
              <a:rPr lang="en-US" sz="2000" dirty="0">
                <a:solidFill>
                  <a:srgbClr val="000000"/>
                </a:solidFill>
                <a:latin typeface="Times New Roman"/>
                <a:cs typeface="Times New Roman"/>
              </a:rPr>
              <a:t>) is attached to a </a:t>
            </a:r>
            <a:r>
              <a:rPr lang="en-US" sz="2000" dirty="0">
                <a:solidFill>
                  <a:srgbClr val="FF0000"/>
                </a:solidFill>
                <a:latin typeface="Times New Roman"/>
                <a:cs typeface="Times New Roman"/>
              </a:rPr>
              <a:t>mass </a:t>
            </a:r>
            <a:r>
              <a:rPr lang="en-US" sz="2000" i="1" dirty="0">
                <a:solidFill>
                  <a:srgbClr val="FF0000"/>
                </a:solidFill>
                <a:latin typeface="Times New Roman"/>
                <a:cs typeface="Times New Roman"/>
              </a:rPr>
              <a:t>M</a:t>
            </a:r>
            <a:r>
              <a:rPr lang="en-US" sz="2000" dirty="0">
                <a:solidFill>
                  <a:srgbClr val="000000"/>
                </a:solidFill>
                <a:latin typeface="Times New Roman"/>
                <a:cs typeface="Times New Roman"/>
              </a:rPr>
              <a:t>.  The mass is </a:t>
            </a:r>
            <a:r>
              <a:rPr lang="en-US" sz="2000" dirty="0">
                <a:solidFill>
                  <a:srgbClr val="0000FF"/>
                </a:solidFill>
                <a:latin typeface="Times New Roman"/>
                <a:cs typeface="Times New Roman"/>
              </a:rPr>
              <a:t>initially</a:t>
            </a:r>
            <a:r>
              <a:rPr lang="en-US" sz="2000" dirty="0">
                <a:solidFill>
                  <a:srgbClr val="000000"/>
                </a:solidFill>
                <a:latin typeface="Times New Roman"/>
                <a:cs typeface="Times New Roman"/>
              </a:rPr>
              <a:t> sitting </a:t>
            </a:r>
            <a:r>
              <a:rPr lang="en-US" sz="2000" dirty="0">
                <a:solidFill>
                  <a:srgbClr val="0000FF"/>
                </a:solidFill>
                <a:latin typeface="Times New Roman"/>
                <a:cs typeface="Times New Roman"/>
              </a:rPr>
              <a:t>at equilibrium</a:t>
            </a:r>
            <a:r>
              <a:rPr lang="en-US" sz="2000" dirty="0">
                <a:solidFill>
                  <a:srgbClr val="000000"/>
                </a:solidFill>
                <a:latin typeface="Times New Roman"/>
                <a:cs typeface="Times New Roman"/>
              </a:rPr>
              <a:t>.  A </a:t>
            </a:r>
            <a:r>
              <a:rPr lang="en-US" sz="2000" dirty="0">
                <a:solidFill>
                  <a:srgbClr val="0000FF"/>
                </a:solidFill>
                <a:latin typeface="Times New Roman"/>
                <a:cs typeface="Times New Roman"/>
              </a:rPr>
              <a:t>bullet</a:t>
            </a:r>
            <a:r>
              <a:rPr lang="en-US" sz="2000" dirty="0">
                <a:solidFill>
                  <a:srgbClr val="000000"/>
                </a:solidFill>
                <a:latin typeface="Times New Roman"/>
                <a:cs typeface="Times New Roman"/>
              </a:rPr>
              <a:t> of mass </a:t>
            </a:r>
            <a:r>
              <a:rPr lang="en-US" sz="2000" i="1" dirty="0">
                <a:solidFill>
                  <a:srgbClr val="FF0000"/>
                </a:solidFill>
                <a:latin typeface="Times New Roman"/>
                <a:cs typeface="Times New Roman"/>
              </a:rPr>
              <a:t>m</a:t>
            </a:r>
            <a:r>
              <a:rPr lang="en-US" sz="2000" dirty="0">
                <a:solidFill>
                  <a:srgbClr val="000000"/>
                </a:solidFill>
                <a:latin typeface="Times New Roman"/>
                <a:cs typeface="Times New Roman"/>
              </a:rPr>
              <a:t> moving with velocity </a:t>
            </a:r>
            <a:r>
              <a:rPr lang="en-US" sz="2000" i="1" dirty="0">
                <a:solidFill>
                  <a:srgbClr val="FF0000"/>
                </a:solidFill>
                <a:latin typeface="Times New Roman"/>
                <a:cs typeface="Times New Roman"/>
              </a:rPr>
              <a:t>v</a:t>
            </a:r>
            <a:r>
              <a:rPr lang="en-US" sz="2000" dirty="0">
                <a:solidFill>
                  <a:srgbClr val="000000"/>
                </a:solidFill>
                <a:latin typeface="Times New Roman"/>
                <a:cs typeface="Times New Roman"/>
              </a:rPr>
              <a:t> buries itself into the block.  </a:t>
            </a:r>
            <a:endParaRPr lang="en-US" sz="2400" dirty="0">
              <a:latin typeface="Apple Chancery"/>
              <a:cs typeface="Apple Chancery"/>
            </a:endParaRPr>
          </a:p>
        </p:txBody>
      </p:sp>
      <p:sp>
        <p:nvSpPr>
          <p:cNvPr id="55" name="TextBox 54"/>
          <p:cNvSpPr txBox="1"/>
          <p:nvPr/>
        </p:nvSpPr>
        <p:spPr>
          <a:xfrm>
            <a:off x="205873" y="2088041"/>
            <a:ext cx="8366796" cy="400110"/>
          </a:xfrm>
          <a:prstGeom prst="rect">
            <a:avLst/>
          </a:prstGeom>
          <a:noFill/>
        </p:spPr>
        <p:txBody>
          <a:bodyPr wrap="square" rtlCol="0">
            <a:spAutoFit/>
          </a:bodyPr>
          <a:lstStyle/>
          <a:p>
            <a:r>
              <a:rPr lang="en-US" sz="2000" dirty="0">
                <a:solidFill>
                  <a:srgbClr val="FF0000"/>
                </a:solidFill>
                <a:latin typeface="Apple Chancery"/>
                <a:cs typeface="Apple Chancery"/>
              </a:rPr>
              <a:t>Derive an expression </a:t>
            </a:r>
            <a:r>
              <a:rPr lang="en-US" sz="2000" dirty="0">
                <a:latin typeface="Times New Roman"/>
                <a:cs typeface="Times New Roman"/>
              </a:rPr>
              <a:t>for the spring’s maximum depression.</a:t>
            </a:r>
            <a:endParaRPr lang="en-US" sz="2000" dirty="0">
              <a:solidFill>
                <a:srgbClr val="000000"/>
              </a:solidFill>
              <a:latin typeface="Times New Roman"/>
              <a:cs typeface="Times New Roman"/>
            </a:endParaRPr>
          </a:p>
        </p:txBody>
      </p:sp>
      <p:sp>
        <p:nvSpPr>
          <p:cNvPr id="13" name="AutoShape 27"/>
          <p:cNvSpPr>
            <a:spLocks noChangeArrowheads="1"/>
          </p:cNvSpPr>
          <p:nvPr/>
        </p:nvSpPr>
        <p:spPr bwMode="auto">
          <a:xfrm rot="16209368">
            <a:off x="5260101" y="1124544"/>
            <a:ext cx="703188" cy="702974"/>
          </a:xfrm>
          <a:prstGeom prst="rtTriangle">
            <a:avLst/>
          </a:prstGeom>
          <a:solidFill>
            <a:srgbClr val="0000FF"/>
          </a:solidFill>
          <a:ln w="25400">
            <a:solidFill>
              <a:schemeClr val="tx1"/>
            </a:solidFill>
            <a:miter lim="800000"/>
            <a:headEnd/>
            <a:tailEnd/>
          </a:ln>
        </p:spPr>
        <p:txBody>
          <a:bodyPr/>
          <a:lstStyle/>
          <a:p>
            <a:endParaRPr lang="en-US" dirty="0"/>
          </a:p>
        </p:txBody>
      </p:sp>
      <p:grpSp>
        <p:nvGrpSpPr>
          <p:cNvPr id="2" name="Group 1"/>
          <p:cNvGrpSpPr/>
          <p:nvPr/>
        </p:nvGrpSpPr>
        <p:grpSpPr>
          <a:xfrm>
            <a:off x="5956152" y="1364399"/>
            <a:ext cx="1333648" cy="274244"/>
            <a:chOff x="5956152" y="1364399"/>
            <a:chExt cx="1940206" cy="274244"/>
          </a:xfrm>
        </p:grpSpPr>
        <p:sp>
          <p:nvSpPr>
            <p:cNvPr id="19" name="Line 28"/>
            <p:cNvSpPr>
              <a:spLocks noChangeShapeType="1"/>
            </p:cNvSpPr>
            <p:nvPr/>
          </p:nvSpPr>
          <p:spPr bwMode="auto">
            <a:xfrm>
              <a:off x="5956152"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0" name="Line 29"/>
            <p:cNvSpPr>
              <a:spLocks noChangeShapeType="1"/>
            </p:cNvSpPr>
            <p:nvPr/>
          </p:nvSpPr>
          <p:spPr bwMode="auto">
            <a:xfrm>
              <a:off x="6265460"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1" name="Line 30"/>
            <p:cNvSpPr>
              <a:spLocks noChangeShapeType="1"/>
            </p:cNvSpPr>
            <p:nvPr/>
          </p:nvSpPr>
          <p:spPr bwMode="auto">
            <a:xfrm rot="10800000" flipH="1">
              <a:off x="641308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2" name="Line 31"/>
            <p:cNvSpPr>
              <a:spLocks noChangeShapeType="1"/>
            </p:cNvSpPr>
            <p:nvPr/>
          </p:nvSpPr>
          <p:spPr bwMode="auto">
            <a:xfrm rot="10800000">
              <a:off x="6668791"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3" name="Line 32"/>
            <p:cNvSpPr>
              <a:spLocks noChangeShapeType="1"/>
            </p:cNvSpPr>
            <p:nvPr/>
          </p:nvSpPr>
          <p:spPr bwMode="auto">
            <a:xfrm rot="10800000" flipH="1">
              <a:off x="692625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4" name="Line 33"/>
            <p:cNvSpPr>
              <a:spLocks noChangeShapeType="1"/>
            </p:cNvSpPr>
            <p:nvPr/>
          </p:nvSpPr>
          <p:spPr bwMode="auto">
            <a:xfrm rot="10800000">
              <a:off x="7181962"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5" name="Line 34"/>
            <p:cNvSpPr>
              <a:spLocks noChangeShapeType="1"/>
            </p:cNvSpPr>
            <p:nvPr/>
          </p:nvSpPr>
          <p:spPr bwMode="auto">
            <a:xfrm>
              <a:off x="7594080"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7" name="Line 35"/>
            <p:cNvSpPr>
              <a:spLocks noChangeShapeType="1"/>
            </p:cNvSpPr>
            <p:nvPr/>
          </p:nvSpPr>
          <p:spPr bwMode="auto">
            <a:xfrm rot="10800000" flipH="1">
              <a:off x="7446455"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grpSp>
      <p:sp>
        <p:nvSpPr>
          <p:cNvPr id="28" name="Rectangle 36"/>
          <p:cNvSpPr>
            <a:spLocks noChangeArrowheads="1"/>
          </p:cNvSpPr>
          <p:nvPr/>
        </p:nvSpPr>
        <p:spPr bwMode="auto">
          <a:xfrm>
            <a:off x="7221503" y="1118284"/>
            <a:ext cx="449903" cy="710220"/>
          </a:xfrm>
          <a:prstGeom prst="rect">
            <a:avLst/>
          </a:prstGeom>
          <a:solidFill>
            <a:srgbClr val="FF0000"/>
          </a:solidFill>
          <a:ln w="25400">
            <a:solidFill>
              <a:schemeClr val="tx1"/>
            </a:solidFill>
            <a:miter lim="800000"/>
            <a:headEnd/>
            <a:tailEnd/>
          </a:ln>
        </p:spPr>
        <p:txBody>
          <a:bodyPr/>
          <a:lstStyle/>
          <a:p>
            <a:endParaRPr lang="en-US" dirty="0"/>
          </a:p>
        </p:txBody>
      </p:sp>
      <p:sp>
        <p:nvSpPr>
          <p:cNvPr id="29" name="Line 37"/>
          <p:cNvSpPr>
            <a:spLocks noChangeShapeType="1"/>
          </p:cNvSpPr>
          <p:nvPr/>
        </p:nvSpPr>
        <p:spPr bwMode="auto">
          <a:xfrm>
            <a:off x="7446455" y="752626"/>
            <a:ext cx="0" cy="1279802"/>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30" name="Line 38"/>
          <p:cNvSpPr>
            <a:spLocks noChangeShapeType="1"/>
          </p:cNvSpPr>
          <p:nvPr/>
        </p:nvSpPr>
        <p:spPr bwMode="auto">
          <a:xfrm>
            <a:off x="6745910" y="959236"/>
            <a:ext cx="681885" cy="0"/>
          </a:xfrm>
          <a:prstGeom prst="line">
            <a:avLst/>
          </a:prstGeom>
          <a:noFill/>
          <a:ln w="25400">
            <a:solidFill>
              <a:schemeClr val="tx1"/>
            </a:solidFill>
            <a:round/>
            <a:headEnd type="stealth" w="med" len="med"/>
            <a:tailEnd/>
          </a:ln>
          <a:extLst>
            <a:ext uri="{909E8E84-426E-40dd-AFC4-6F175D3DCCD1}">
              <a14:hiddenFill xmlns:a14="http://schemas.microsoft.com/office/drawing/2010/main" xmlns="">
                <a:noFill/>
              </a14:hiddenFill>
            </a:ext>
          </a:extLst>
        </p:spPr>
        <p:txBody>
          <a:bodyPr/>
          <a:lstStyle/>
          <a:p>
            <a:endParaRPr lang="en-US" dirty="0"/>
          </a:p>
        </p:txBody>
      </p:sp>
      <p:graphicFrame>
        <p:nvGraphicFramePr>
          <p:cNvPr id="31" name="Object 2"/>
          <p:cNvGraphicFramePr>
            <a:graphicFrameLocks noChangeAspect="1"/>
          </p:cNvGraphicFramePr>
          <p:nvPr>
            <p:extLst>
              <p:ext uri="{D42A27DB-BD31-4B8C-83A1-F6EECF244321}">
                <p14:modId xmlns:p14="http://schemas.microsoft.com/office/powerpoint/2010/main" val="1196155531"/>
              </p:ext>
            </p:extLst>
          </p:nvPr>
        </p:nvGraphicFramePr>
        <p:xfrm>
          <a:off x="6980548" y="752626"/>
          <a:ext cx="166077" cy="166128"/>
        </p:xfrm>
        <a:graphic>
          <a:graphicData uri="http://schemas.openxmlformats.org/presentationml/2006/ole">
            <mc:AlternateContent xmlns:mc="http://schemas.openxmlformats.org/markup-compatibility/2006">
              <mc:Choice xmlns:v="urn:schemas-microsoft-com:vml" Requires="v">
                <p:oleObj spid="_x0000_s1410134" name="Equation" r:id="rId3" imgW="127000" imgH="127000" progId="Equation.DSMT4">
                  <p:embed/>
                </p:oleObj>
              </mc:Choice>
              <mc:Fallback>
                <p:oleObj name="Equation" r:id="rId3" imgW="127000" imgH="1270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548" y="752626"/>
                        <a:ext cx="166077" cy="166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2" name="Object 3"/>
          <p:cNvGraphicFramePr>
            <a:graphicFrameLocks noChangeAspect="1"/>
          </p:cNvGraphicFramePr>
          <p:nvPr>
            <p:extLst>
              <p:ext uri="{D42A27DB-BD31-4B8C-83A1-F6EECF244321}">
                <p14:modId xmlns:p14="http://schemas.microsoft.com/office/powerpoint/2010/main" val="3686077682"/>
              </p:ext>
            </p:extLst>
          </p:nvPr>
        </p:nvGraphicFramePr>
        <p:xfrm>
          <a:off x="7142163" y="2020888"/>
          <a:ext cx="1860550" cy="265112"/>
        </p:xfrm>
        <a:graphic>
          <a:graphicData uri="http://schemas.openxmlformats.org/presentationml/2006/ole">
            <mc:AlternateContent xmlns:mc="http://schemas.openxmlformats.org/markup-compatibility/2006">
              <mc:Choice xmlns:v="urn:schemas-microsoft-com:vml" Requires="v">
                <p:oleObj spid="_x0000_s1410135" name="Equation" r:id="rId5" imgW="1422400" imgH="203200" progId="Equation.DSMT4">
                  <p:embed/>
                </p:oleObj>
              </mc:Choice>
              <mc:Fallback>
                <p:oleObj name="Equation" r:id="rId5" imgW="1422400" imgH="203200" progId="Equation.DSMT4">
                  <p:embed/>
                  <p:pic>
                    <p:nvPicPr>
                      <p:cNvPr id="0" name=""/>
                      <p:cNvPicPr>
                        <a:picLocks noChangeAspect="1" noChangeArrowheads="1"/>
                      </p:cNvPicPr>
                      <p:nvPr/>
                    </p:nvPicPr>
                    <p:blipFill>
                      <a:blip r:embed="rId6"/>
                      <a:srcRect/>
                      <a:stretch>
                        <a:fillRect/>
                      </a:stretch>
                    </p:blipFill>
                    <p:spPr bwMode="auto">
                      <a:xfrm>
                        <a:off x="7142163" y="2020888"/>
                        <a:ext cx="1860550" cy="265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1" name="Object 3"/>
          <p:cNvGraphicFramePr>
            <a:graphicFrameLocks noChangeAspect="1"/>
          </p:cNvGraphicFramePr>
          <p:nvPr>
            <p:extLst>
              <p:ext uri="{D42A27DB-BD31-4B8C-83A1-F6EECF244321}">
                <p14:modId xmlns:p14="http://schemas.microsoft.com/office/powerpoint/2010/main" val="924138420"/>
              </p:ext>
            </p:extLst>
          </p:nvPr>
        </p:nvGraphicFramePr>
        <p:xfrm>
          <a:off x="6477678" y="1118284"/>
          <a:ext cx="165100" cy="212725"/>
        </p:xfrm>
        <a:graphic>
          <a:graphicData uri="http://schemas.openxmlformats.org/presentationml/2006/ole">
            <mc:AlternateContent xmlns:mc="http://schemas.openxmlformats.org/markup-compatibility/2006">
              <mc:Choice xmlns:v="urn:schemas-microsoft-com:vml" Requires="v">
                <p:oleObj spid="_x0000_s1410136" name="Equation" r:id="rId7" imgW="127000" imgH="165100" progId="Equation.DSMT4">
                  <p:embed/>
                </p:oleObj>
              </mc:Choice>
              <mc:Fallback>
                <p:oleObj name="Equation" r:id="rId7" imgW="127000" imgH="165100" progId="Equation.DSMT4">
                  <p:embed/>
                  <p:pic>
                    <p:nvPicPr>
                      <p:cNvPr id="0" name=""/>
                      <p:cNvPicPr>
                        <a:picLocks noChangeAspect="1" noChangeArrowheads="1"/>
                      </p:cNvPicPr>
                      <p:nvPr/>
                    </p:nvPicPr>
                    <p:blipFill>
                      <a:blip r:embed="rId8"/>
                      <a:srcRect/>
                      <a:stretch>
                        <a:fillRect/>
                      </a:stretch>
                    </p:blipFill>
                    <p:spPr bwMode="auto">
                      <a:xfrm>
                        <a:off x="6477678" y="1118284"/>
                        <a:ext cx="165100" cy="212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48" name="Straight Arrow Connector 47"/>
          <p:cNvCxnSpPr/>
          <p:nvPr/>
        </p:nvCxnSpPr>
        <p:spPr>
          <a:xfrm flipH="1" flipV="1">
            <a:off x="7848601" y="1461105"/>
            <a:ext cx="825500"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9" name="Object 4"/>
          <p:cNvGraphicFramePr>
            <a:graphicFrameLocks noChangeAspect="1"/>
          </p:cNvGraphicFramePr>
          <p:nvPr>
            <p:extLst>
              <p:ext uri="{D42A27DB-BD31-4B8C-83A1-F6EECF244321}">
                <p14:modId xmlns:p14="http://schemas.microsoft.com/office/powerpoint/2010/main" val="1673910845"/>
              </p:ext>
            </p:extLst>
          </p:nvPr>
        </p:nvGraphicFramePr>
        <p:xfrm>
          <a:off x="8229600" y="1158875"/>
          <a:ext cx="207963" cy="231775"/>
        </p:xfrm>
        <a:graphic>
          <a:graphicData uri="http://schemas.openxmlformats.org/presentationml/2006/ole">
            <mc:AlternateContent xmlns:mc="http://schemas.openxmlformats.org/markup-compatibility/2006">
              <mc:Choice xmlns:v="urn:schemas-microsoft-com:vml" Requires="v">
                <p:oleObj spid="_x0000_s1410137" name="Equation" r:id="rId9" imgW="114300" imgH="127000" progId="Equation.DSMT4">
                  <p:embed/>
                </p:oleObj>
              </mc:Choice>
              <mc:Fallback>
                <p:oleObj name="Equation" r:id="rId9" imgW="114300" imgH="127000" progId="Equation.DSMT4">
                  <p:embed/>
                  <p:pic>
                    <p:nvPicPr>
                      <p:cNvPr id="0" name=""/>
                      <p:cNvPicPr>
                        <a:picLocks noChangeAspect="1" noChangeArrowheads="1"/>
                      </p:cNvPicPr>
                      <p:nvPr/>
                    </p:nvPicPr>
                    <p:blipFill>
                      <a:blip r:embed="rId10"/>
                      <a:srcRect/>
                      <a:stretch>
                        <a:fillRect/>
                      </a:stretch>
                    </p:blipFill>
                    <p:spPr bwMode="auto">
                      <a:xfrm>
                        <a:off x="8229600" y="1158875"/>
                        <a:ext cx="207963"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0" name="Oval 49"/>
          <p:cNvSpPr/>
          <p:nvPr/>
        </p:nvSpPr>
        <p:spPr>
          <a:xfrm>
            <a:off x="7725722" y="1433656"/>
            <a:ext cx="97479" cy="5253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523205" y="2645382"/>
            <a:ext cx="8366966" cy="1323439"/>
          </a:xfrm>
          <a:prstGeom prst="rect">
            <a:avLst/>
          </a:prstGeom>
          <a:noFill/>
        </p:spPr>
        <p:txBody>
          <a:bodyPr wrap="square" rtlCol="0">
            <a:spAutoFit/>
          </a:bodyPr>
          <a:lstStyle/>
          <a:p>
            <a:r>
              <a:rPr lang="en-US" sz="2000" dirty="0">
                <a:solidFill>
                  <a:srgbClr val="FF0000"/>
                </a:solidFill>
                <a:latin typeface="Apple Chancery"/>
                <a:cs typeface="Apple Chancery"/>
              </a:rPr>
              <a:t>From conservation of momentum </a:t>
            </a:r>
            <a:r>
              <a:rPr lang="en-US" sz="2000" i="1" dirty="0">
                <a:solidFill>
                  <a:srgbClr val="0000FF"/>
                </a:solidFill>
                <a:latin typeface="Times New Roman"/>
                <a:cs typeface="Times New Roman"/>
              </a:rPr>
              <a:t>through the collision</a:t>
            </a:r>
            <a:r>
              <a:rPr lang="en-US" sz="2000" dirty="0">
                <a:latin typeface="Times New Roman"/>
                <a:cs typeface="Times New Roman"/>
                <a:sym typeface="Wingdings"/>
              </a:rPr>
              <a:t> (i.e., from just before the bullet hit the block to just after—notice the spring will not have compressed hardly at all during this interval, so no external impulse there . . . also, assuming the “just after embedding” velocity is “</a:t>
            </a:r>
            <a:r>
              <a:rPr lang="en-US" sz="2000" dirty="0">
                <a:solidFill>
                  <a:srgbClr val="FF0000"/>
                </a:solidFill>
                <a:latin typeface="Times New Roman"/>
                <a:cs typeface="Times New Roman"/>
                <a:sym typeface="Wingdings"/>
              </a:rPr>
              <a:t>V</a:t>
            </a:r>
            <a:r>
              <a:rPr lang="en-US" sz="2000" dirty="0">
                <a:latin typeface="Times New Roman"/>
                <a:cs typeface="Times New Roman"/>
                <a:sym typeface="Wingdings"/>
              </a:rPr>
              <a:t>”):</a:t>
            </a:r>
            <a:endParaRPr lang="en-US" sz="2000" i="1" dirty="0">
              <a:solidFill>
                <a:srgbClr val="000000"/>
              </a:solidFill>
              <a:latin typeface="Times New Roman"/>
              <a:cs typeface="Times New Roman"/>
            </a:endParaRPr>
          </a:p>
        </p:txBody>
      </p:sp>
      <p:graphicFrame>
        <p:nvGraphicFramePr>
          <p:cNvPr id="36" name="Object 4"/>
          <p:cNvGraphicFramePr>
            <a:graphicFrameLocks noChangeAspect="1"/>
          </p:cNvGraphicFramePr>
          <p:nvPr>
            <p:extLst>
              <p:ext uri="{D42A27DB-BD31-4B8C-83A1-F6EECF244321}">
                <p14:modId xmlns:p14="http://schemas.microsoft.com/office/powerpoint/2010/main" val="2191026666"/>
              </p:ext>
            </p:extLst>
          </p:nvPr>
        </p:nvGraphicFramePr>
        <p:xfrm>
          <a:off x="1819276" y="4125913"/>
          <a:ext cx="6029325" cy="949325"/>
        </p:xfrm>
        <a:graphic>
          <a:graphicData uri="http://schemas.openxmlformats.org/presentationml/2006/ole">
            <mc:AlternateContent xmlns:mc="http://schemas.openxmlformats.org/markup-compatibility/2006">
              <mc:Choice xmlns:v="urn:schemas-microsoft-com:vml" Requires="v">
                <p:oleObj spid="_x0000_s1410138" name="Equation" r:id="rId11" imgW="3302000" imgH="520700" progId="Equation.DSMT4">
                  <p:embed/>
                </p:oleObj>
              </mc:Choice>
              <mc:Fallback>
                <p:oleObj name="Equation" r:id="rId11" imgW="3302000" imgH="520700" progId="Equation.DSMT4">
                  <p:embed/>
                  <p:pic>
                    <p:nvPicPr>
                      <p:cNvPr id="0" name=""/>
                      <p:cNvPicPr>
                        <a:picLocks noChangeAspect="1" noChangeArrowheads="1"/>
                      </p:cNvPicPr>
                      <p:nvPr/>
                    </p:nvPicPr>
                    <p:blipFill>
                      <a:blip r:embed="rId12"/>
                      <a:srcRect/>
                      <a:stretch>
                        <a:fillRect/>
                      </a:stretch>
                    </p:blipFill>
                    <p:spPr bwMode="auto">
                      <a:xfrm>
                        <a:off x="1819276" y="4125913"/>
                        <a:ext cx="6029325" cy="949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3" name="TextBox 32"/>
          <p:cNvSpPr txBox="1"/>
          <p:nvPr/>
        </p:nvSpPr>
        <p:spPr>
          <a:xfrm>
            <a:off x="523205" y="5148195"/>
            <a:ext cx="8366966" cy="707886"/>
          </a:xfrm>
          <a:prstGeom prst="rect">
            <a:avLst/>
          </a:prstGeom>
          <a:noFill/>
        </p:spPr>
        <p:txBody>
          <a:bodyPr wrap="square" rtlCol="0">
            <a:spAutoFit/>
          </a:bodyPr>
          <a:lstStyle/>
          <a:p>
            <a:r>
              <a:rPr lang="en-US" sz="2000" dirty="0">
                <a:solidFill>
                  <a:srgbClr val="FF0000"/>
                </a:solidFill>
                <a:latin typeface="Apple Chancery"/>
                <a:cs typeface="Apple Chancery"/>
              </a:rPr>
              <a:t>Note: </a:t>
            </a:r>
            <a:r>
              <a:rPr lang="en-US" sz="2000" dirty="0">
                <a:latin typeface="Times New Roman"/>
                <a:cs typeface="Times New Roman"/>
                <a:sym typeface="Wingdings"/>
              </a:rPr>
              <a:t>From a </a:t>
            </a:r>
            <a:r>
              <a:rPr lang="en-US" sz="2000" i="1" dirty="0">
                <a:latin typeface="Times New Roman"/>
                <a:cs typeface="Times New Roman"/>
                <a:sym typeface="Wingdings"/>
              </a:rPr>
              <a:t>momentum through the collision </a:t>
            </a:r>
            <a:r>
              <a:rPr lang="en-US" sz="2000" dirty="0">
                <a:latin typeface="Times New Roman"/>
                <a:cs typeface="Times New Roman"/>
                <a:sym typeface="Wingdings"/>
              </a:rPr>
              <a:t>perspective, would it have mattered if the surface had been frictional?</a:t>
            </a:r>
            <a:endParaRPr lang="en-US" sz="2000" i="1" dirty="0">
              <a:solidFill>
                <a:srgbClr val="000000"/>
              </a:solidFill>
              <a:latin typeface="Times New Roman"/>
              <a:cs typeface="Times New Roman"/>
            </a:endParaRPr>
          </a:p>
        </p:txBody>
      </p:sp>
      <p:sp>
        <p:nvSpPr>
          <p:cNvPr id="34" name="TextBox 33"/>
          <p:cNvSpPr txBox="1"/>
          <p:nvPr/>
        </p:nvSpPr>
        <p:spPr>
          <a:xfrm>
            <a:off x="820317" y="5820827"/>
            <a:ext cx="8069854" cy="707886"/>
          </a:xfrm>
          <a:prstGeom prst="rect">
            <a:avLst/>
          </a:prstGeom>
          <a:noFill/>
        </p:spPr>
        <p:txBody>
          <a:bodyPr wrap="square" rtlCol="0">
            <a:spAutoFit/>
          </a:bodyPr>
          <a:lstStyle/>
          <a:p>
            <a:r>
              <a:rPr lang="en-US" sz="2000" dirty="0">
                <a:solidFill>
                  <a:srgbClr val="FF0000"/>
                </a:solidFill>
                <a:latin typeface="Apple Chancery"/>
                <a:cs typeface="Apple Chancery"/>
              </a:rPr>
              <a:t>Answer: </a:t>
            </a:r>
            <a:r>
              <a:rPr lang="en-US" sz="2000" dirty="0">
                <a:latin typeface="Times New Roman"/>
                <a:cs typeface="Times New Roman"/>
                <a:sym typeface="Wingdings"/>
              </a:rPr>
              <a:t>Nope!  The </a:t>
            </a:r>
            <a:r>
              <a:rPr lang="en-US" sz="2000" dirty="0">
                <a:solidFill>
                  <a:srgbClr val="0000FF"/>
                </a:solidFill>
                <a:latin typeface="Times New Roman"/>
                <a:cs typeface="Times New Roman"/>
                <a:sym typeface="Wingdings"/>
              </a:rPr>
              <a:t>time interval </a:t>
            </a:r>
            <a:r>
              <a:rPr lang="en-US" sz="2000" dirty="0">
                <a:latin typeface="Times New Roman"/>
                <a:cs typeface="Times New Roman"/>
                <a:sym typeface="Wingdings"/>
              </a:rPr>
              <a:t>of collision would be so </a:t>
            </a:r>
            <a:r>
              <a:rPr lang="en-US" sz="2000" dirty="0">
                <a:solidFill>
                  <a:srgbClr val="0000FF"/>
                </a:solidFill>
                <a:latin typeface="Times New Roman"/>
                <a:cs typeface="Times New Roman"/>
                <a:sym typeface="Wingdings"/>
              </a:rPr>
              <a:t>small</a:t>
            </a:r>
            <a:r>
              <a:rPr lang="en-US" sz="2000" dirty="0">
                <a:latin typeface="Times New Roman"/>
                <a:cs typeface="Times New Roman"/>
                <a:sym typeface="Wingdings"/>
              </a:rPr>
              <a:t> that the </a:t>
            </a:r>
            <a:r>
              <a:rPr lang="en-US" sz="2000" dirty="0">
                <a:solidFill>
                  <a:srgbClr val="0000FF"/>
                </a:solidFill>
                <a:latin typeface="Times New Roman"/>
                <a:cs typeface="Times New Roman"/>
                <a:sym typeface="Wingdings"/>
              </a:rPr>
              <a:t>frictional impulse        </a:t>
            </a:r>
            <a:r>
              <a:rPr lang="en-US" sz="2000" dirty="0">
                <a:latin typeface="Times New Roman"/>
                <a:cs typeface="Times New Roman"/>
                <a:sym typeface="Wingdings"/>
              </a:rPr>
              <a:t>would be </a:t>
            </a:r>
            <a:r>
              <a:rPr lang="en-US" sz="2000" dirty="0">
                <a:solidFill>
                  <a:srgbClr val="0000FF"/>
                </a:solidFill>
                <a:latin typeface="Times New Roman"/>
                <a:cs typeface="Times New Roman"/>
                <a:sym typeface="Wingdings"/>
              </a:rPr>
              <a:t>negligible</a:t>
            </a:r>
            <a:r>
              <a:rPr lang="en-US" sz="2000" dirty="0">
                <a:latin typeface="Times New Roman"/>
                <a:cs typeface="Times New Roman"/>
                <a:sym typeface="Wingdings"/>
              </a:rPr>
              <a:t> </a:t>
            </a:r>
            <a:r>
              <a:rPr lang="en-US" sz="2000" dirty="0">
                <a:solidFill>
                  <a:srgbClr val="0000FF"/>
                </a:solidFill>
                <a:latin typeface="Times New Roman"/>
                <a:cs typeface="Times New Roman"/>
                <a:sym typeface="Wingdings"/>
              </a:rPr>
              <a:t>and ignorable</a:t>
            </a:r>
            <a:r>
              <a:rPr lang="en-US" sz="2000" dirty="0">
                <a:latin typeface="Times New Roman"/>
                <a:cs typeface="Times New Roman"/>
                <a:sym typeface="Wingdings"/>
              </a:rPr>
              <a:t>.</a:t>
            </a:r>
            <a:endParaRPr lang="en-US" sz="2000" i="1" dirty="0">
              <a:solidFill>
                <a:srgbClr val="000000"/>
              </a:solidFill>
              <a:latin typeface="Times New Roman"/>
              <a:cs typeface="Times New Roman"/>
            </a:endParaRPr>
          </a:p>
        </p:txBody>
      </p:sp>
      <p:graphicFrame>
        <p:nvGraphicFramePr>
          <p:cNvPr id="39" name="Object 4"/>
          <p:cNvGraphicFramePr>
            <a:graphicFrameLocks noChangeAspect="1"/>
          </p:cNvGraphicFramePr>
          <p:nvPr>
            <p:extLst>
              <p:ext uri="{D42A27DB-BD31-4B8C-83A1-F6EECF244321}">
                <p14:modId xmlns:p14="http://schemas.microsoft.com/office/powerpoint/2010/main" val="3075728622"/>
              </p:ext>
            </p:extLst>
          </p:nvPr>
        </p:nvGraphicFramePr>
        <p:xfrm>
          <a:off x="2767013" y="6163588"/>
          <a:ext cx="509587" cy="301625"/>
        </p:xfrm>
        <a:graphic>
          <a:graphicData uri="http://schemas.openxmlformats.org/presentationml/2006/ole">
            <mc:AlternateContent xmlns:mc="http://schemas.openxmlformats.org/markup-compatibility/2006">
              <mc:Choice xmlns:v="urn:schemas-microsoft-com:vml" Requires="v">
                <p:oleObj spid="_x0000_s1410139" name="Equation" r:id="rId13" imgW="279400" imgH="165100" progId="Equation.DSMT4">
                  <p:embed/>
                </p:oleObj>
              </mc:Choice>
              <mc:Fallback>
                <p:oleObj name="Equation" r:id="rId13" imgW="279400" imgH="165100" progId="Equation.DSMT4">
                  <p:embed/>
                  <p:pic>
                    <p:nvPicPr>
                      <p:cNvPr id="0" name=""/>
                      <p:cNvPicPr>
                        <a:picLocks noChangeAspect="1" noChangeArrowheads="1"/>
                      </p:cNvPicPr>
                      <p:nvPr/>
                    </p:nvPicPr>
                    <p:blipFill>
                      <a:blip r:embed="rId14"/>
                      <a:srcRect/>
                      <a:stretch>
                        <a:fillRect/>
                      </a:stretch>
                    </p:blipFill>
                    <p:spPr bwMode="auto">
                      <a:xfrm>
                        <a:off x="2767013" y="6163588"/>
                        <a:ext cx="509587"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55730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3" grpId="0"/>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5003800" y="1840553"/>
            <a:ext cx="4267200"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26.)</a:t>
            </a:r>
          </a:p>
        </p:txBody>
      </p:sp>
      <p:sp>
        <p:nvSpPr>
          <p:cNvPr id="13" name="AutoShape 27"/>
          <p:cNvSpPr>
            <a:spLocks noChangeArrowheads="1"/>
          </p:cNvSpPr>
          <p:nvPr/>
        </p:nvSpPr>
        <p:spPr bwMode="auto">
          <a:xfrm rot="16209368">
            <a:off x="5260101" y="1124544"/>
            <a:ext cx="703188" cy="702974"/>
          </a:xfrm>
          <a:prstGeom prst="rtTriangle">
            <a:avLst/>
          </a:prstGeom>
          <a:solidFill>
            <a:srgbClr val="0000FF"/>
          </a:solidFill>
          <a:ln w="25400">
            <a:solidFill>
              <a:schemeClr val="tx1"/>
            </a:solidFill>
            <a:miter lim="800000"/>
            <a:headEnd/>
            <a:tailEnd/>
          </a:ln>
        </p:spPr>
        <p:txBody>
          <a:bodyPr/>
          <a:lstStyle/>
          <a:p>
            <a:endParaRPr lang="en-US" dirty="0"/>
          </a:p>
        </p:txBody>
      </p:sp>
      <p:grpSp>
        <p:nvGrpSpPr>
          <p:cNvPr id="2" name="Group 1"/>
          <p:cNvGrpSpPr/>
          <p:nvPr/>
        </p:nvGrpSpPr>
        <p:grpSpPr>
          <a:xfrm>
            <a:off x="5956152" y="1364399"/>
            <a:ext cx="1333648" cy="274244"/>
            <a:chOff x="5956152" y="1364399"/>
            <a:chExt cx="1940206" cy="274244"/>
          </a:xfrm>
        </p:grpSpPr>
        <p:sp>
          <p:nvSpPr>
            <p:cNvPr id="19" name="Line 28"/>
            <p:cNvSpPr>
              <a:spLocks noChangeShapeType="1"/>
            </p:cNvSpPr>
            <p:nvPr/>
          </p:nvSpPr>
          <p:spPr bwMode="auto">
            <a:xfrm>
              <a:off x="5956152"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0" name="Line 29"/>
            <p:cNvSpPr>
              <a:spLocks noChangeShapeType="1"/>
            </p:cNvSpPr>
            <p:nvPr/>
          </p:nvSpPr>
          <p:spPr bwMode="auto">
            <a:xfrm>
              <a:off x="6265460"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1" name="Line 30"/>
            <p:cNvSpPr>
              <a:spLocks noChangeShapeType="1"/>
            </p:cNvSpPr>
            <p:nvPr/>
          </p:nvSpPr>
          <p:spPr bwMode="auto">
            <a:xfrm rot="10800000" flipH="1">
              <a:off x="641308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2" name="Line 31"/>
            <p:cNvSpPr>
              <a:spLocks noChangeShapeType="1"/>
            </p:cNvSpPr>
            <p:nvPr/>
          </p:nvSpPr>
          <p:spPr bwMode="auto">
            <a:xfrm rot="10800000">
              <a:off x="6668791"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3" name="Line 32"/>
            <p:cNvSpPr>
              <a:spLocks noChangeShapeType="1"/>
            </p:cNvSpPr>
            <p:nvPr/>
          </p:nvSpPr>
          <p:spPr bwMode="auto">
            <a:xfrm rot="10800000" flipH="1">
              <a:off x="692625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4" name="Line 33"/>
            <p:cNvSpPr>
              <a:spLocks noChangeShapeType="1"/>
            </p:cNvSpPr>
            <p:nvPr/>
          </p:nvSpPr>
          <p:spPr bwMode="auto">
            <a:xfrm rot="10800000">
              <a:off x="7181962"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5" name="Line 34"/>
            <p:cNvSpPr>
              <a:spLocks noChangeShapeType="1"/>
            </p:cNvSpPr>
            <p:nvPr/>
          </p:nvSpPr>
          <p:spPr bwMode="auto">
            <a:xfrm>
              <a:off x="7594080"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7" name="Line 35"/>
            <p:cNvSpPr>
              <a:spLocks noChangeShapeType="1"/>
            </p:cNvSpPr>
            <p:nvPr/>
          </p:nvSpPr>
          <p:spPr bwMode="auto">
            <a:xfrm rot="10800000" flipH="1">
              <a:off x="7446455"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grpSp>
      <p:sp>
        <p:nvSpPr>
          <p:cNvPr id="28" name="Rectangle 36"/>
          <p:cNvSpPr>
            <a:spLocks noChangeArrowheads="1"/>
          </p:cNvSpPr>
          <p:nvPr/>
        </p:nvSpPr>
        <p:spPr bwMode="auto">
          <a:xfrm>
            <a:off x="7221503" y="1118284"/>
            <a:ext cx="449903" cy="710220"/>
          </a:xfrm>
          <a:prstGeom prst="rect">
            <a:avLst/>
          </a:prstGeom>
          <a:solidFill>
            <a:srgbClr val="FF0000"/>
          </a:solidFill>
          <a:ln w="25400">
            <a:solidFill>
              <a:schemeClr val="tx1"/>
            </a:solidFill>
            <a:miter lim="800000"/>
            <a:headEnd/>
            <a:tailEnd/>
          </a:ln>
        </p:spPr>
        <p:txBody>
          <a:bodyPr/>
          <a:lstStyle/>
          <a:p>
            <a:endParaRPr lang="en-US" dirty="0"/>
          </a:p>
        </p:txBody>
      </p:sp>
      <p:sp>
        <p:nvSpPr>
          <p:cNvPr id="29" name="Line 37"/>
          <p:cNvSpPr>
            <a:spLocks noChangeShapeType="1"/>
          </p:cNvSpPr>
          <p:nvPr/>
        </p:nvSpPr>
        <p:spPr bwMode="auto">
          <a:xfrm>
            <a:off x="7446455" y="752626"/>
            <a:ext cx="0" cy="1279802"/>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30" name="Line 38"/>
          <p:cNvSpPr>
            <a:spLocks noChangeShapeType="1"/>
          </p:cNvSpPr>
          <p:nvPr/>
        </p:nvSpPr>
        <p:spPr bwMode="auto">
          <a:xfrm>
            <a:off x="6745910" y="959236"/>
            <a:ext cx="681885" cy="0"/>
          </a:xfrm>
          <a:prstGeom prst="line">
            <a:avLst/>
          </a:prstGeom>
          <a:noFill/>
          <a:ln w="25400">
            <a:solidFill>
              <a:schemeClr val="tx1"/>
            </a:solidFill>
            <a:round/>
            <a:headEnd type="stealth" w="med" len="med"/>
            <a:tailEnd/>
          </a:ln>
          <a:extLst>
            <a:ext uri="{909E8E84-426E-40dd-AFC4-6F175D3DCCD1}">
              <a14:hiddenFill xmlns:a14="http://schemas.microsoft.com/office/drawing/2010/main" xmlns="">
                <a:noFill/>
              </a14:hiddenFill>
            </a:ext>
          </a:extLst>
        </p:spPr>
        <p:txBody>
          <a:bodyPr/>
          <a:lstStyle/>
          <a:p>
            <a:endParaRPr lang="en-US" dirty="0"/>
          </a:p>
        </p:txBody>
      </p:sp>
      <p:graphicFrame>
        <p:nvGraphicFramePr>
          <p:cNvPr id="31" name="Object 2"/>
          <p:cNvGraphicFramePr>
            <a:graphicFrameLocks noChangeAspect="1"/>
          </p:cNvGraphicFramePr>
          <p:nvPr>
            <p:extLst>
              <p:ext uri="{D42A27DB-BD31-4B8C-83A1-F6EECF244321}">
                <p14:modId xmlns:p14="http://schemas.microsoft.com/office/powerpoint/2010/main" val="926291155"/>
              </p:ext>
            </p:extLst>
          </p:nvPr>
        </p:nvGraphicFramePr>
        <p:xfrm>
          <a:off x="6980548" y="752626"/>
          <a:ext cx="166077" cy="166128"/>
        </p:xfrm>
        <a:graphic>
          <a:graphicData uri="http://schemas.openxmlformats.org/presentationml/2006/ole">
            <mc:AlternateContent xmlns:mc="http://schemas.openxmlformats.org/markup-compatibility/2006">
              <mc:Choice xmlns:v="urn:schemas-microsoft-com:vml" Requires="v">
                <p:oleObj spid="_x0000_s599998" name="Equation" r:id="rId3" imgW="127000" imgH="127000" progId="Equation.DSMT4">
                  <p:embed/>
                </p:oleObj>
              </mc:Choice>
              <mc:Fallback>
                <p:oleObj name="Equation" r:id="rId3" imgW="127000" imgH="1270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548" y="752626"/>
                        <a:ext cx="166077" cy="166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2" name="Object 3"/>
          <p:cNvGraphicFramePr>
            <a:graphicFrameLocks noChangeAspect="1"/>
          </p:cNvGraphicFramePr>
          <p:nvPr>
            <p:extLst>
              <p:ext uri="{D42A27DB-BD31-4B8C-83A1-F6EECF244321}">
                <p14:modId xmlns:p14="http://schemas.microsoft.com/office/powerpoint/2010/main" val="2507682142"/>
              </p:ext>
            </p:extLst>
          </p:nvPr>
        </p:nvGraphicFramePr>
        <p:xfrm>
          <a:off x="7142163" y="2020888"/>
          <a:ext cx="1860550" cy="265112"/>
        </p:xfrm>
        <a:graphic>
          <a:graphicData uri="http://schemas.openxmlformats.org/presentationml/2006/ole">
            <mc:AlternateContent xmlns:mc="http://schemas.openxmlformats.org/markup-compatibility/2006">
              <mc:Choice xmlns:v="urn:schemas-microsoft-com:vml" Requires="v">
                <p:oleObj spid="_x0000_s599999" name="Equation" r:id="rId5" imgW="1422400" imgH="203200" progId="Equation.DSMT4">
                  <p:embed/>
                </p:oleObj>
              </mc:Choice>
              <mc:Fallback>
                <p:oleObj name="Equation" r:id="rId5" imgW="1422400" imgH="203200" progId="Equation.DSMT4">
                  <p:embed/>
                  <p:pic>
                    <p:nvPicPr>
                      <p:cNvPr id="0" name=""/>
                      <p:cNvPicPr>
                        <a:picLocks noChangeAspect="1" noChangeArrowheads="1"/>
                      </p:cNvPicPr>
                      <p:nvPr/>
                    </p:nvPicPr>
                    <p:blipFill>
                      <a:blip r:embed="rId6"/>
                      <a:srcRect/>
                      <a:stretch>
                        <a:fillRect/>
                      </a:stretch>
                    </p:blipFill>
                    <p:spPr bwMode="auto">
                      <a:xfrm>
                        <a:off x="7142163" y="2020888"/>
                        <a:ext cx="1860550" cy="265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1" name="Object 3"/>
          <p:cNvGraphicFramePr>
            <a:graphicFrameLocks noChangeAspect="1"/>
          </p:cNvGraphicFramePr>
          <p:nvPr>
            <p:extLst>
              <p:ext uri="{D42A27DB-BD31-4B8C-83A1-F6EECF244321}">
                <p14:modId xmlns:p14="http://schemas.microsoft.com/office/powerpoint/2010/main" val="678078090"/>
              </p:ext>
            </p:extLst>
          </p:nvPr>
        </p:nvGraphicFramePr>
        <p:xfrm>
          <a:off x="6477678" y="1118284"/>
          <a:ext cx="165100" cy="212725"/>
        </p:xfrm>
        <a:graphic>
          <a:graphicData uri="http://schemas.openxmlformats.org/presentationml/2006/ole">
            <mc:AlternateContent xmlns:mc="http://schemas.openxmlformats.org/markup-compatibility/2006">
              <mc:Choice xmlns:v="urn:schemas-microsoft-com:vml" Requires="v">
                <p:oleObj spid="_x0000_s600000" name="Equation" r:id="rId7" imgW="127000" imgH="165100" progId="Equation.DSMT4">
                  <p:embed/>
                </p:oleObj>
              </mc:Choice>
              <mc:Fallback>
                <p:oleObj name="Equation" r:id="rId7" imgW="127000" imgH="165100" progId="Equation.DSMT4">
                  <p:embed/>
                  <p:pic>
                    <p:nvPicPr>
                      <p:cNvPr id="0" name=""/>
                      <p:cNvPicPr>
                        <a:picLocks noChangeAspect="1" noChangeArrowheads="1"/>
                      </p:cNvPicPr>
                      <p:nvPr/>
                    </p:nvPicPr>
                    <p:blipFill>
                      <a:blip r:embed="rId8"/>
                      <a:srcRect/>
                      <a:stretch>
                        <a:fillRect/>
                      </a:stretch>
                    </p:blipFill>
                    <p:spPr bwMode="auto">
                      <a:xfrm>
                        <a:off x="6477678" y="1118284"/>
                        <a:ext cx="165100" cy="212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48" name="Straight Arrow Connector 47"/>
          <p:cNvCxnSpPr/>
          <p:nvPr/>
        </p:nvCxnSpPr>
        <p:spPr>
          <a:xfrm flipH="1" flipV="1">
            <a:off x="7848601" y="1461105"/>
            <a:ext cx="825500"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9" name="Object 4"/>
          <p:cNvGraphicFramePr>
            <a:graphicFrameLocks noChangeAspect="1"/>
          </p:cNvGraphicFramePr>
          <p:nvPr>
            <p:extLst>
              <p:ext uri="{D42A27DB-BD31-4B8C-83A1-F6EECF244321}">
                <p14:modId xmlns:p14="http://schemas.microsoft.com/office/powerpoint/2010/main" val="1041400864"/>
              </p:ext>
            </p:extLst>
          </p:nvPr>
        </p:nvGraphicFramePr>
        <p:xfrm>
          <a:off x="8229600" y="1158875"/>
          <a:ext cx="207963" cy="231775"/>
        </p:xfrm>
        <a:graphic>
          <a:graphicData uri="http://schemas.openxmlformats.org/presentationml/2006/ole">
            <mc:AlternateContent xmlns:mc="http://schemas.openxmlformats.org/markup-compatibility/2006">
              <mc:Choice xmlns:v="urn:schemas-microsoft-com:vml" Requires="v">
                <p:oleObj spid="_x0000_s600001" name="Equation" r:id="rId9" imgW="114300" imgH="127000" progId="Equation.DSMT4">
                  <p:embed/>
                </p:oleObj>
              </mc:Choice>
              <mc:Fallback>
                <p:oleObj name="Equation" r:id="rId9" imgW="114300" imgH="127000" progId="Equation.DSMT4">
                  <p:embed/>
                  <p:pic>
                    <p:nvPicPr>
                      <p:cNvPr id="0" name=""/>
                      <p:cNvPicPr>
                        <a:picLocks noChangeAspect="1" noChangeArrowheads="1"/>
                      </p:cNvPicPr>
                      <p:nvPr/>
                    </p:nvPicPr>
                    <p:blipFill>
                      <a:blip r:embed="rId10"/>
                      <a:srcRect/>
                      <a:stretch>
                        <a:fillRect/>
                      </a:stretch>
                    </p:blipFill>
                    <p:spPr bwMode="auto">
                      <a:xfrm>
                        <a:off x="8229600" y="1158875"/>
                        <a:ext cx="207963"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0" name="Oval 49"/>
          <p:cNvSpPr/>
          <p:nvPr/>
        </p:nvSpPr>
        <p:spPr>
          <a:xfrm>
            <a:off x="7725722" y="1433656"/>
            <a:ext cx="97479" cy="5253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299318" y="769680"/>
            <a:ext cx="4729882" cy="2677656"/>
          </a:xfrm>
          <a:prstGeom prst="rect">
            <a:avLst/>
          </a:prstGeom>
          <a:noFill/>
        </p:spPr>
        <p:txBody>
          <a:bodyPr wrap="square" rtlCol="0">
            <a:spAutoFit/>
          </a:bodyPr>
          <a:lstStyle/>
          <a:p>
            <a:r>
              <a:rPr lang="en-US" sz="2800" dirty="0">
                <a:solidFill>
                  <a:srgbClr val="FF0000"/>
                </a:solidFill>
                <a:latin typeface="Apple Chancery"/>
                <a:cs typeface="Apple Chancery"/>
              </a:rPr>
              <a:t>For </a:t>
            </a:r>
            <a:r>
              <a:rPr lang="en-US" sz="2000" dirty="0">
                <a:solidFill>
                  <a:srgbClr val="FF0000"/>
                </a:solidFill>
                <a:latin typeface="Apple Chancery"/>
                <a:cs typeface="Apple Chancery"/>
              </a:rPr>
              <a:t>conservation of mechanical energy</a:t>
            </a:r>
            <a:r>
              <a:rPr lang="en-US" sz="2000" dirty="0">
                <a:latin typeface="Times New Roman"/>
                <a:cs typeface="Times New Roman"/>
                <a:sym typeface="Wingdings"/>
              </a:rPr>
              <a:t> </a:t>
            </a:r>
            <a:r>
              <a:rPr lang="en-US" sz="2000" i="1" dirty="0">
                <a:solidFill>
                  <a:srgbClr val="0000FF"/>
                </a:solidFill>
                <a:latin typeface="Times New Roman"/>
                <a:cs typeface="Times New Roman"/>
                <a:sym typeface="Wingdings"/>
              </a:rPr>
              <a:t>AFTER </a:t>
            </a:r>
            <a:r>
              <a:rPr lang="en-US" sz="2000" dirty="0">
                <a:solidFill>
                  <a:srgbClr val="0000FF"/>
                </a:solidFill>
                <a:latin typeface="Times New Roman"/>
                <a:cs typeface="Times New Roman"/>
                <a:sym typeface="Wingdings"/>
              </a:rPr>
              <a:t>the collision </a:t>
            </a:r>
            <a:r>
              <a:rPr lang="en-US" sz="2000" dirty="0">
                <a:latin typeface="Times New Roman"/>
                <a:cs typeface="Times New Roman"/>
                <a:sym typeface="Wingdings"/>
              </a:rPr>
              <a:t>(that is, using a time interval that does not include any </a:t>
            </a:r>
            <a:r>
              <a:rPr lang="en-US" sz="2000" i="1" dirty="0">
                <a:latin typeface="Times New Roman"/>
                <a:cs typeface="Times New Roman"/>
                <a:sym typeface="Wingdings"/>
              </a:rPr>
              <a:t>before collision </a:t>
            </a:r>
            <a:r>
              <a:rPr lang="en-US" sz="2000" dirty="0">
                <a:latin typeface="Times New Roman"/>
                <a:cs typeface="Times New Roman"/>
                <a:sym typeface="Wingdings"/>
              </a:rPr>
              <a:t>parameters like “v”), noting that the “final” velocity of the system will be zero (everything will have come to rest with the maximum deformation of the spring), we can write:</a:t>
            </a:r>
            <a:endParaRPr lang="en-US" sz="2000" i="1" dirty="0">
              <a:solidFill>
                <a:srgbClr val="000000"/>
              </a:solidFill>
              <a:latin typeface="Times New Roman"/>
              <a:cs typeface="Times New Roman"/>
            </a:endParaRPr>
          </a:p>
        </p:txBody>
      </p:sp>
      <p:graphicFrame>
        <p:nvGraphicFramePr>
          <p:cNvPr id="33" name="Object 32"/>
          <p:cNvGraphicFramePr>
            <a:graphicFrameLocks noChangeAspect="1"/>
          </p:cNvGraphicFramePr>
          <p:nvPr>
            <p:extLst>
              <p:ext uri="{D42A27DB-BD31-4B8C-83A1-F6EECF244321}">
                <p14:modId xmlns:p14="http://schemas.microsoft.com/office/powerpoint/2010/main" val="3677690559"/>
              </p:ext>
            </p:extLst>
          </p:nvPr>
        </p:nvGraphicFramePr>
        <p:xfrm>
          <a:off x="1528762" y="3831089"/>
          <a:ext cx="5761038" cy="1098550"/>
        </p:xfrm>
        <a:graphic>
          <a:graphicData uri="http://schemas.openxmlformats.org/presentationml/2006/ole">
            <mc:AlternateContent xmlns:mc="http://schemas.openxmlformats.org/markup-compatibility/2006">
              <mc:Choice xmlns:v="urn:schemas-microsoft-com:vml" Requires="v">
                <p:oleObj spid="_x0000_s600002" name="Equation" r:id="rId11" imgW="3467100" imgH="660400" progId="Equation.DSMT4">
                  <p:embed/>
                </p:oleObj>
              </mc:Choice>
              <mc:Fallback>
                <p:oleObj name="Equation" r:id="rId11" imgW="3467100" imgH="660400" progId="Equation.DSMT4">
                  <p:embed/>
                  <p:pic>
                    <p:nvPicPr>
                      <p:cNvPr id="0" name=""/>
                      <p:cNvPicPr/>
                      <p:nvPr/>
                    </p:nvPicPr>
                    <p:blipFill>
                      <a:blip r:embed="rId12"/>
                      <a:stretch>
                        <a:fillRect/>
                      </a:stretch>
                    </p:blipFill>
                    <p:spPr>
                      <a:xfrm>
                        <a:off x="1528762" y="3831089"/>
                        <a:ext cx="5761038" cy="1098550"/>
                      </a:xfrm>
                      <a:prstGeom prst="rect">
                        <a:avLst/>
                      </a:prstGeom>
                    </p:spPr>
                  </p:pic>
                </p:oleObj>
              </mc:Fallback>
            </mc:AlternateContent>
          </a:graphicData>
        </a:graphic>
      </p:graphicFrame>
    </p:spTree>
    <p:extLst>
      <p:ext uri="{BB962C8B-B14F-4D97-AF65-F5344CB8AC3E}">
        <p14:creationId xmlns:p14="http://schemas.microsoft.com/office/powerpoint/2010/main" val="387796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5003800" y="1840553"/>
            <a:ext cx="4267200"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27.)</a:t>
            </a:r>
          </a:p>
        </p:txBody>
      </p:sp>
      <p:sp>
        <p:nvSpPr>
          <p:cNvPr id="38" name="TextBox 37"/>
          <p:cNvSpPr txBox="1"/>
          <p:nvPr/>
        </p:nvSpPr>
        <p:spPr>
          <a:xfrm>
            <a:off x="205873" y="264655"/>
            <a:ext cx="5293228" cy="707886"/>
          </a:xfrm>
          <a:prstGeom prst="rect">
            <a:avLst/>
          </a:prstGeom>
          <a:noFill/>
        </p:spPr>
        <p:txBody>
          <a:bodyPr wrap="square" rtlCol="0">
            <a:spAutoFit/>
          </a:bodyPr>
          <a:lstStyle/>
          <a:p>
            <a:r>
              <a:rPr lang="en-US" sz="2000" dirty="0">
                <a:solidFill>
                  <a:srgbClr val="FF0000"/>
                </a:solidFill>
                <a:latin typeface="Apple Chancery"/>
                <a:cs typeface="Apple Chancery"/>
              </a:rPr>
              <a:t>Using these two equations </a:t>
            </a:r>
            <a:r>
              <a:rPr lang="en-US" sz="2000" dirty="0">
                <a:solidFill>
                  <a:srgbClr val="000000"/>
                </a:solidFill>
                <a:latin typeface="Times New Roman"/>
                <a:cs typeface="Times New Roman"/>
              </a:rPr>
              <a:t>to solve the problem, we can write:</a:t>
            </a:r>
            <a:endParaRPr lang="en-US" sz="2400" dirty="0">
              <a:latin typeface="Apple Chancery"/>
              <a:cs typeface="Apple Chancery"/>
            </a:endParaRPr>
          </a:p>
        </p:txBody>
      </p:sp>
      <p:sp>
        <p:nvSpPr>
          <p:cNvPr id="13" name="AutoShape 27"/>
          <p:cNvSpPr>
            <a:spLocks noChangeArrowheads="1"/>
          </p:cNvSpPr>
          <p:nvPr/>
        </p:nvSpPr>
        <p:spPr bwMode="auto">
          <a:xfrm rot="16209368">
            <a:off x="5260101" y="1124544"/>
            <a:ext cx="703188" cy="702974"/>
          </a:xfrm>
          <a:prstGeom prst="rtTriangle">
            <a:avLst/>
          </a:prstGeom>
          <a:solidFill>
            <a:srgbClr val="0000FF"/>
          </a:solidFill>
          <a:ln w="25400">
            <a:solidFill>
              <a:schemeClr val="tx1"/>
            </a:solidFill>
            <a:miter lim="800000"/>
            <a:headEnd/>
            <a:tailEnd/>
          </a:ln>
        </p:spPr>
        <p:txBody>
          <a:bodyPr/>
          <a:lstStyle/>
          <a:p>
            <a:endParaRPr lang="en-US" dirty="0"/>
          </a:p>
        </p:txBody>
      </p:sp>
      <p:grpSp>
        <p:nvGrpSpPr>
          <p:cNvPr id="2" name="Group 1"/>
          <p:cNvGrpSpPr/>
          <p:nvPr/>
        </p:nvGrpSpPr>
        <p:grpSpPr>
          <a:xfrm>
            <a:off x="5956152" y="1364399"/>
            <a:ext cx="1333648" cy="274244"/>
            <a:chOff x="5956152" y="1364399"/>
            <a:chExt cx="1940206" cy="274244"/>
          </a:xfrm>
        </p:grpSpPr>
        <p:sp>
          <p:nvSpPr>
            <p:cNvPr id="19" name="Line 28"/>
            <p:cNvSpPr>
              <a:spLocks noChangeShapeType="1"/>
            </p:cNvSpPr>
            <p:nvPr/>
          </p:nvSpPr>
          <p:spPr bwMode="auto">
            <a:xfrm>
              <a:off x="5956152"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0" name="Line 29"/>
            <p:cNvSpPr>
              <a:spLocks noChangeShapeType="1"/>
            </p:cNvSpPr>
            <p:nvPr/>
          </p:nvSpPr>
          <p:spPr bwMode="auto">
            <a:xfrm>
              <a:off x="6265460"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1" name="Line 30"/>
            <p:cNvSpPr>
              <a:spLocks noChangeShapeType="1"/>
            </p:cNvSpPr>
            <p:nvPr/>
          </p:nvSpPr>
          <p:spPr bwMode="auto">
            <a:xfrm rot="10800000" flipH="1">
              <a:off x="641308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2" name="Line 31"/>
            <p:cNvSpPr>
              <a:spLocks noChangeShapeType="1"/>
            </p:cNvSpPr>
            <p:nvPr/>
          </p:nvSpPr>
          <p:spPr bwMode="auto">
            <a:xfrm rot="10800000">
              <a:off x="6668791"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3" name="Line 32"/>
            <p:cNvSpPr>
              <a:spLocks noChangeShapeType="1"/>
            </p:cNvSpPr>
            <p:nvPr/>
          </p:nvSpPr>
          <p:spPr bwMode="auto">
            <a:xfrm rot="10800000" flipH="1">
              <a:off x="692625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4" name="Line 33"/>
            <p:cNvSpPr>
              <a:spLocks noChangeShapeType="1"/>
            </p:cNvSpPr>
            <p:nvPr/>
          </p:nvSpPr>
          <p:spPr bwMode="auto">
            <a:xfrm rot="10800000">
              <a:off x="7181962"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5" name="Line 34"/>
            <p:cNvSpPr>
              <a:spLocks noChangeShapeType="1"/>
            </p:cNvSpPr>
            <p:nvPr/>
          </p:nvSpPr>
          <p:spPr bwMode="auto">
            <a:xfrm>
              <a:off x="7594080"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7" name="Line 35"/>
            <p:cNvSpPr>
              <a:spLocks noChangeShapeType="1"/>
            </p:cNvSpPr>
            <p:nvPr/>
          </p:nvSpPr>
          <p:spPr bwMode="auto">
            <a:xfrm rot="10800000" flipH="1">
              <a:off x="7446455"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grpSp>
      <p:sp>
        <p:nvSpPr>
          <p:cNvPr id="28" name="Rectangle 36"/>
          <p:cNvSpPr>
            <a:spLocks noChangeArrowheads="1"/>
          </p:cNvSpPr>
          <p:nvPr/>
        </p:nvSpPr>
        <p:spPr bwMode="auto">
          <a:xfrm>
            <a:off x="7221503" y="1118284"/>
            <a:ext cx="449903" cy="710220"/>
          </a:xfrm>
          <a:prstGeom prst="rect">
            <a:avLst/>
          </a:prstGeom>
          <a:solidFill>
            <a:srgbClr val="FF0000"/>
          </a:solidFill>
          <a:ln w="25400">
            <a:solidFill>
              <a:schemeClr val="tx1"/>
            </a:solidFill>
            <a:miter lim="800000"/>
            <a:headEnd/>
            <a:tailEnd/>
          </a:ln>
        </p:spPr>
        <p:txBody>
          <a:bodyPr/>
          <a:lstStyle/>
          <a:p>
            <a:endParaRPr lang="en-US" dirty="0"/>
          </a:p>
        </p:txBody>
      </p:sp>
      <p:sp>
        <p:nvSpPr>
          <p:cNvPr id="29" name="Line 37"/>
          <p:cNvSpPr>
            <a:spLocks noChangeShapeType="1"/>
          </p:cNvSpPr>
          <p:nvPr/>
        </p:nvSpPr>
        <p:spPr bwMode="auto">
          <a:xfrm>
            <a:off x="7446455" y="752626"/>
            <a:ext cx="0" cy="1279802"/>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30" name="Line 38"/>
          <p:cNvSpPr>
            <a:spLocks noChangeShapeType="1"/>
          </p:cNvSpPr>
          <p:nvPr/>
        </p:nvSpPr>
        <p:spPr bwMode="auto">
          <a:xfrm>
            <a:off x="6745910" y="959236"/>
            <a:ext cx="681885" cy="0"/>
          </a:xfrm>
          <a:prstGeom prst="line">
            <a:avLst/>
          </a:prstGeom>
          <a:noFill/>
          <a:ln w="25400">
            <a:solidFill>
              <a:schemeClr val="tx1"/>
            </a:solidFill>
            <a:round/>
            <a:headEnd type="stealth" w="med" len="med"/>
            <a:tailEnd/>
          </a:ln>
          <a:extLst>
            <a:ext uri="{909E8E84-426E-40dd-AFC4-6F175D3DCCD1}">
              <a14:hiddenFill xmlns:a14="http://schemas.microsoft.com/office/drawing/2010/main" xmlns="">
                <a:noFill/>
              </a14:hiddenFill>
            </a:ext>
          </a:extLst>
        </p:spPr>
        <p:txBody>
          <a:bodyPr/>
          <a:lstStyle/>
          <a:p>
            <a:endParaRPr lang="en-US" dirty="0"/>
          </a:p>
        </p:txBody>
      </p:sp>
      <p:graphicFrame>
        <p:nvGraphicFramePr>
          <p:cNvPr id="31" name="Object 2"/>
          <p:cNvGraphicFramePr>
            <a:graphicFrameLocks noChangeAspect="1"/>
          </p:cNvGraphicFramePr>
          <p:nvPr>
            <p:extLst>
              <p:ext uri="{D42A27DB-BD31-4B8C-83A1-F6EECF244321}">
                <p14:modId xmlns:p14="http://schemas.microsoft.com/office/powerpoint/2010/main" val="3234119964"/>
              </p:ext>
            </p:extLst>
          </p:nvPr>
        </p:nvGraphicFramePr>
        <p:xfrm>
          <a:off x="6980548" y="752626"/>
          <a:ext cx="166077" cy="166128"/>
        </p:xfrm>
        <a:graphic>
          <a:graphicData uri="http://schemas.openxmlformats.org/presentationml/2006/ole">
            <mc:AlternateContent xmlns:mc="http://schemas.openxmlformats.org/markup-compatibility/2006">
              <mc:Choice xmlns:v="urn:schemas-microsoft-com:vml" Requires="v">
                <p:oleObj spid="_x0000_s1401969" name="Equation" r:id="rId3" imgW="127000" imgH="127000" progId="Equation.DSMT4">
                  <p:embed/>
                </p:oleObj>
              </mc:Choice>
              <mc:Fallback>
                <p:oleObj name="Equation" r:id="rId3" imgW="127000" imgH="1270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548" y="752626"/>
                        <a:ext cx="166077" cy="166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2" name="Object 3"/>
          <p:cNvGraphicFramePr>
            <a:graphicFrameLocks noChangeAspect="1"/>
          </p:cNvGraphicFramePr>
          <p:nvPr>
            <p:extLst>
              <p:ext uri="{D42A27DB-BD31-4B8C-83A1-F6EECF244321}">
                <p14:modId xmlns:p14="http://schemas.microsoft.com/office/powerpoint/2010/main" val="1526460135"/>
              </p:ext>
            </p:extLst>
          </p:nvPr>
        </p:nvGraphicFramePr>
        <p:xfrm>
          <a:off x="7142163" y="2020888"/>
          <a:ext cx="1860550" cy="265112"/>
        </p:xfrm>
        <a:graphic>
          <a:graphicData uri="http://schemas.openxmlformats.org/presentationml/2006/ole">
            <mc:AlternateContent xmlns:mc="http://schemas.openxmlformats.org/markup-compatibility/2006">
              <mc:Choice xmlns:v="urn:schemas-microsoft-com:vml" Requires="v">
                <p:oleObj spid="_x0000_s1401970" name="Equation" r:id="rId5" imgW="1422400" imgH="203200" progId="Equation.DSMT4">
                  <p:embed/>
                </p:oleObj>
              </mc:Choice>
              <mc:Fallback>
                <p:oleObj name="Equation" r:id="rId5" imgW="1422400" imgH="203200" progId="Equation.DSMT4">
                  <p:embed/>
                  <p:pic>
                    <p:nvPicPr>
                      <p:cNvPr id="0" name=""/>
                      <p:cNvPicPr>
                        <a:picLocks noChangeAspect="1" noChangeArrowheads="1"/>
                      </p:cNvPicPr>
                      <p:nvPr/>
                    </p:nvPicPr>
                    <p:blipFill>
                      <a:blip r:embed="rId6"/>
                      <a:srcRect/>
                      <a:stretch>
                        <a:fillRect/>
                      </a:stretch>
                    </p:blipFill>
                    <p:spPr bwMode="auto">
                      <a:xfrm>
                        <a:off x="7142163" y="2020888"/>
                        <a:ext cx="1860550" cy="265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1" name="Object 3"/>
          <p:cNvGraphicFramePr>
            <a:graphicFrameLocks noChangeAspect="1"/>
          </p:cNvGraphicFramePr>
          <p:nvPr>
            <p:extLst>
              <p:ext uri="{D42A27DB-BD31-4B8C-83A1-F6EECF244321}">
                <p14:modId xmlns:p14="http://schemas.microsoft.com/office/powerpoint/2010/main" val="2095552909"/>
              </p:ext>
            </p:extLst>
          </p:nvPr>
        </p:nvGraphicFramePr>
        <p:xfrm>
          <a:off x="6477678" y="1118284"/>
          <a:ext cx="165100" cy="212725"/>
        </p:xfrm>
        <a:graphic>
          <a:graphicData uri="http://schemas.openxmlformats.org/presentationml/2006/ole">
            <mc:AlternateContent xmlns:mc="http://schemas.openxmlformats.org/markup-compatibility/2006">
              <mc:Choice xmlns:v="urn:schemas-microsoft-com:vml" Requires="v">
                <p:oleObj spid="_x0000_s1401971" name="Equation" r:id="rId7" imgW="127000" imgH="165100" progId="Equation.DSMT4">
                  <p:embed/>
                </p:oleObj>
              </mc:Choice>
              <mc:Fallback>
                <p:oleObj name="Equation" r:id="rId7" imgW="127000" imgH="165100" progId="Equation.DSMT4">
                  <p:embed/>
                  <p:pic>
                    <p:nvPicPr>
                      <p:cNvPr id="0" name=""/>
                      <p:cNvPicPr>
                        <a:picLocks noChangeAspect="1" noChangeArrowheads="1"/>
                      </p:cNvPicPr>
                      <p:nvPr/>
                    </p:nvPicPr>
                    <p:blipFill>
                      <a:blip r:embed="rId8"/>
                      <a:srcRect/>
                      <a:stretch>
                        <a:fillRect/>
                      </a:stretch>
                    </p:blipFill>
                    <p:spPr bwMode="auto">
                      <a:xfrm>
                        <a:off x="6477678" y="1118284"/>
                        <a:ext cx="165100" cy="212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48" name="Straight Arrow Connector 47"/>
          <p:cNvCxnSpPr/>
          <p:nvPr/>
        </p:nvCxnSpPr>
        <p:spPr>
          <a:xfrm flipH="1" flipV="1">
            <a:off x="7848601" y="1461105"/>
            <a:ext cx="825500"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9" name="Object 4"/>
          <p:cNvGraphicFramePr>
            <a:graphicFrameLocks noChangeAspect="1"/>
          </p:cNvGraphicFramePr>
          <p:nvPr>
            <p:extLst>
              <p:ext uri="{D42A27DB-BD31-4B8C-83A1-F6EECF244321}">
                <p14:modId xmlns:p14="http://schemas.microsoft.com/office/powerpoint/2010/main" val="3399966297"/>
              </p:ext>
            </p:extLst>
          </p:nvPr>
        </p:nvGraphicFramePr>
        <p:xfrm>
          <a:off x="8229600" y="1158875"/>
          <a:ext cx="207963" cy="231775"/>
        </p:xfrm>
        <a:graphic>
          <a:graphicData uri="http://schemas.openxmlformats.org/presentationml/2006/ole">
            <mc:AlternateContent xmlns:mc="http://schemas.openxmlformats.org/markup-compatibility/2006">
              <mc:Choice xmlns:v="urn:schemas-microsoft-com:vml" Requires="v">
                <p:oleObj spid="_x0000_s1401972" name="Equation" r:id="rId9" imgW="114300" imgH="127000" progId="Equation.DSMT4">
                  <p:embed/>
                </p:oleObj>
              </mc:Choice>
              <mc:Fallback>
                <p:oleObj name="Equation" r:id="rId9" imgW="114300" imgH="127000" progId="Equation.DSMT4">
                  <p:embed/>
                  <p:pic>
                    <p:nvPicPr>
                      <p:cNvPr id="0" name=""/>
                      <p:cNvPicPr>
                        <a:picLocks noChangeAspect="1" noChangeArrowheads="1"/>
                      </p:cNvPicPr>
                      <p:nvPr/>
                    </p:nvPicPr>
                    <p:blipFill>
                      <a:blip r:embed="rId10"/>
                      <a:srcRect/>
                      <a:stretch>
                        <a:fillRect/>
                      </a:stretch>
                    </p:blipFill>
                    <p:spPr bwMode="auto">
                      <a:xfrm>
                        <a:off x="8229600" y="1158875"/>
                        <a:ext cx="207963"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0" name="Oval 49"/>
          <p:cNvSpPr/>
          <p:nvPr/>
        </p:nvSpPr>
        <p:spPr>
          <a:xfrm>
            <a:off x="7725722" y="1433656"/>
            <a:ext cx="97479" cy="5253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 name="Object 32"/>
          <p:cNvGraphicFramePr>
            <a:graphicFrameLocks noChangeAspect="1"/>
          </p:cNvGraphicFramePr>
          <p:nvPr>
            <p:extLst>
              <p:ext uri="{D42A27DB-BD31-4B8C-83A1-F6EECF244321}">
                <p14:modId xmlns:p14="http://schemas.microsoft.com/office/powerpoint/2010/main" val="2739989852"/>
              </p:ext>
            </p:extLst>
          </p:nvPr>
        </p:nvGraphicFramePr>
        <p:xfrm>
          <a:off x="909249" y="3871238"/>
          <a:ext cx="5360987" cy="2555875"/>
        </p:xfrm>
        <a:graphic>
          <a:graphicData uri="http://schemas.openxmlformats.org/presentationml/2006/ole">
            <mc:AlternateContent xmlns:mc="http://schemas.openxmlformats.org/markup-compatibility/2006">
              <mc:Choice xmlns:v="urn:schemas-microsoft-com:vml" Requires="v">
                <p:oleObj spid="_x0000_s1401973" name="Equation" r:id="rId11" imgW="3225800" imgH="1536700" progId="Equation.DSMT4">
                  <p:embed/>
                </p:oleObj>
              </mc:Choice>
              <mc:Fallback>
                <p:oleObj name="Equation" r:id="rId11" imgW="3225800" imgH="1536700" progId="Equation.DSMT4">
                  <p:embed/>
                  <p:pic>
                    <p:nvPicPr>
                      <p:cNvPr id="0" name=""/>
                      <p:cNvPicPr/>
                      <p:nvPr/>
                    </p:nvPicPr>
                    <p:blipFill>
                      <a:blip r:embed="rId12"/>
                      <a:stretch>
                        <a:fillRect/>
                      </a:stretch>
                    </p:blipFill>
                    <p:spPr>
                      <a:xfrm>
                        <a:off x="909249" y="3871238"/>
                        <a:ext cx="5360987" cy="2555875"/>
                      </a:xfrm>
                      <a:prstGeom prst="rect">
                        <a:avLst/>
                      </a:prstGeom>
                    </p:spPr>
                  </p:pic>
                </p:oleObj>
              </mc:Fallback>
            </mc:AlternateContent>
          </a:graphicData>
        </a:graphic>
      </p:graphicFrame>
      <p:graphicFrame>
        <p:nvGraphicFramePr>
          <p:cNvPr id="36" name="Object 4"/>
          <p:cNvGraphicFramePr>
            <a:graphicFrameLocks noChangeAspect="1"/>
          </p:cNvGraphicFramePr>
          <p:nvPr>
            <p:extLst>
              <p:ext uri="{D42A27DB-BD31-4B8C-83A1-F6EECF244321}">
                <p14:modId xmlns:p14="http://schemas.microsoft.com/office/powerpoint/2010/main" val="2573602282"/>
              </p:ext>
            </p:extLst>
          </p:nvPr>
        </p:nvGraphicFramePr>
        <p:xfrm>
          <a:off x="909249" y="1866682"/>
          <a:ext cx="3895725" cy="1271587"/>
        </p:xfrm>
        <a:graphic>
          <a:graphicData uri="http://schemas.openxmlformats.org/presentationml/2006/ole">
            <mc:AlternateContent xmlns:mc="http://schemas.openxmlformats.org/markup-compatibility/2006">
              <mc:Choice xmlns:v="urn:schemas-microsoft-com:vml" Requires="v">
                <p:oleObj spid="_x0000_s1401974" name="Equation" r:id="rId13" imgW="2133600" imgH="698500" progId="Equation.DSMT4">
                  <p:embed/>
                </p:oleObj>
              </mc:Choice>
              <mc:Fallback>
                <p:oleObj name="Equation" r:id="rId13" imgW="2133600" imgH="698500" progId="Equation.DSMT4">
                  <p:embed/>
                  <p:pic>
                    <p:nvPicPr>
                      <p:cNvPr id="0" name=""/>
                      <p:cNvPicPr>
                        <a:picLocks noChangeAspect="1" noChangeArrowheads="1"/>
                      </p:cNvPicPr>
                      <p:nvPr/>
                    </p:nvPicPr>
                    <p:blipFill>
                      <a:blip r:embed="rId14"/>
                      <a:srcRect/>
                      <a:stretch>
                        <a:fillRect/>
                      </a:stretch>
                    </p:blipFill>
                    <p:spPr bwMode="auto">
                      <a:xfrm>
                        <a:off x="909249" y="1866682"/>
                        <a:ext cx="3895725" cy="12715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TextBox 36"/>
          <p:cNvSpPr txBox="1"/>
          <p:nvPr/>
        </p:nvSpPr>
        <p:spPr>
          <a:xfrm>
            <a:off x="205873" y="3281566"/>
            <a:ext cx="5293228" cy="400110"/>
          </a:xfrm>
          <a:prstGeom prst="rect">
            <a:avLst/>
          </a:prstGeom>
          <a:noFill/>
        </p:spPr>
        <p:txBody>
          <a:bodyPr wrap="square" rtlCol="0">
            <a:spAutoFit/>
          </a:bodyPr>
          <a:lstStyle/>
          <a:p>
            <a:r>
              <a:rPr lang="en-US" sz="2000" dirty="0">
                <a:solidFill>
                  <a:srgbClr val="0000FF"/>
                </a:solidFill>
                <a:latin typeface="Times New Roman"/>
                <a:cs typeface="Times New Roman"/>
              </a:rPr>
              <a:t>substituting </a:t>
            </a:r>
            <a:r>
              <a:rPr lang="en-US" sz="2000" dirty="0">
                <a:solidFill>
                  <a:srgbClr val="FF0000"/>
                </a:solidFill>
                <a:latin typeface="Times New Roman"/>
                <a:cs typeface="Times New Roman"/>
              </a:rPr>
              <a:t>V</a:t>
            </a:r>
            <a:r>
              <a:rPr lang="en-US" sz="2000" dirty="0">
                <a:solidFill>
                  <a:srgbClr val="0000FF"/>
                </a:solidFill>
                <a:latin typeface="Times New Roman"/>
                <a:cs typeface="Times New Roman"/>
              </a:rPr>
              <a:t> into</a:t>
            </a:r>
            <a:r>
              <a:rPr lang="en-US" sz="2000" dirty="0">
                <a:solidFill>
                  <a:srgbClr val="000000"/>
                </a:solidFill>
                <a:latin typeface="Times New Roman"/>
                <a:cs typeface="Times New Roman"/>
              </a:rPr>
              <a:t> the </a:t>
            </a:r>
            <a:r>
              <a:rPr lang="en-US" sz="2000" i="1" dirty="0">
                <a:solidFill>
                  <a:srgbClr val="0000FF"/>
                </a:solidFill>
                <a:latin typeface="Times New Roman"/>
                <a:cs typeface="Times New Roman"/>
              </a:rPr>
              <a:t>energy relationship</a:t>
            </a:r>
            <a:r>
              <a:rPr lang="en-US" sz="2000" dirty="0">
                <a:solidFill>
                  <a:srgbClr val="000000"/>
                </a:solidFill>
                <a:latin typeface="Times New Roman"/>
                <a:cs typeface="Times New Roman"/>
              </a:rPr>
              <a:t>:</a:t>
            </a:r>
            <a:endParaRPr lang="en-US" sz="2400" dirty="0">
              <a:latin typeface="Apple Chancery"/>
              <a:cs typeface="Apple Chancery"/>
            </a:endParaRPr>
          </a:p>
        </p:txBody>
      </p:sp>
      <p:sp>
        <p:nvSpPr>
          <p:cNvPr id="39" name="TextBox 38"/>
          <p:cNvSpPr txBox="1"/>
          <p:nvPr/>
        </p:nvSpPr>
        <p:spPr>
          <a:xfrm>
            <a:off x="205873" y="1276854"/>
            <a:ext cx="5293228" cy="400110"/>
          </a:xfrm>
          <a:prstGeom prst="rect">
            <a:avLst/>
          </a:prstGeom>
          <a:noFill/>
        </p:spPr>
        <p:txBody>
          <a:bodyPr wrap="square" rtlCol="0">
            <a:spAutoFit/>
          </a:bodyPr>
          <a:lstStyle/>
          <a:p>
            <a:r>
              <a:rPr lang="en-US" sz="2000" dirty="0">
                <a:solidFill>
                  <a:srgbClr val="0000FF"/>
                </a:solidFill>
                <a:latin typeface="Times New Roman"/>
                <a:cs typeface="Times New Roman"/>
              </a:rPr>
              <a:t>from</a:t>
            </a:r>
            <a:r>
              <a:rPr lang="en-US" sz="2000" dirty="0">
                <a:solidFill>
                  <a:srgbClr val="000000"/>
                </a:solidFill>
                <a:latin typeface="Times New Roman"/>
                <a:cs typeface="Times New Roman"/>
              </a:rPr>
              <a:t> the </a:t>
            </a:r>
            <a:r>
              <a:rPr lang="en-US" sz="2000" i="1" dirty="0">
                <a:solidFill>
                  <a:srgbClr val="0000FF"/>
                </a:solidFill>
                <a:latin typeface="Times New Roman"/>
                <a:cs typeface="Times New Roman"/>
              </a:rPr>
              <a:t>momentum relationship</a:t>
            </a:r>
            <a:r>
              <a:rPr lang="en-US" sz="2000" dirty="0">
                <a:solidFill>
                  <a:srgbClr val="000000"/>
                </a:solidFill>
                <a:latin typeface="Times New Roman"/>
                <a:cs typeface="Times New Roman"/>
              </a:rPr>
              <a:t>:</a:t>
            </a:r>
            <a:endParaRPr lang="en-US" sz="2400" dirty="0">
              <a:latin typeface="Apple Chancery"/>
              <a:cs typeface="Apple Chancery"/>
            </a:endParaRPr>
          </a:p>
        </p:txBody>
      </p:sp>
      <p:cxnSp>
        <p:nvCxnSpPr>
          <p:cNvPr id="40" name="Straight Connector 39"/>
          <p:cNvCxnSpPr/>
          <p:nvPr/>
        </p:nvCxnSpPr>
        <p:spPr>
          <a:xfrm flipV="1">
            <a:off x="1600200" y="4673600"/>
            <a:ext cx="406400" cy="6731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5557739" y="4673600"/>
            <a:ext cx="406400" cy="67310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854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dissolv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205873" y="5915759"/>
            <a:ext cx="8796840" cy="707886"/>
          </a:xfrm>
          <a:prstGeom prst="rect">
            <a:avLst/>
          </a:prstGeom>
          <a:noFill/>
        </p:spPr>
        <p:txBody>
          <a:bodyPr wrap="square" rtlCol="0">
            <a:spAutoFit/>
          </a:bodyPr>
          <a:lstStyle/>
          <a:p>
            <a:r>
              <a:rPr lang="en-US" sz="2000" dirty="0">
                <a:latin typeface="Times New Roman"/>
                <a:cs typeface="Times New Roman"/>
              </a:rPr>
              <a:t>That wasn’t the case, though, so you had to </a:t>
            </a:r>
            <a:r>
              <a:rPr lang="en-US" sz="2000" dirty="0">
                <a:solidFill>
                  <a:srgbClr val="0000FF"/>
                </a:solidFill>
                <a:latin typeface="Times New Roman"/>
                <a:cs typeface="Times New Roman"/>
              </a:rPr>
              <a:t>split the problem up into two intervals </a:t>
            </a:r>
            <a:r>
              <a:rPr lang="en-US" sz="2000" dirty="0">
                <a:latin typeface="Times New Roman"/>
                <a:cs typeface="Times New Roman"/>
              </a:rPr>
              <a:t>with </a:t>
            </a:r>
            <a:r>
              <a:rPr lang="en-US" sz="2000" dirty="0">
                <a:solidFill>
                  <a:srgbClr val="0000FF"/>
                </a:solidFill>
                <a:latin typeface="Times New Roman"/>
                <a:cs typeface="Times New Roman"/>
              </a:rPr>
              <a:t>energy governing one </a:t>
            </a:r>
            <a:r>
              <a:rPr lang="en-US" sz="2000" dirty="0">
                <a:latin typeface="Times New Roman"/>
                <a:cs typeface="Times New Roman"/>
              </a:rPr>
              <a:t>and </a:t>
            </a:r>
            <a:r>
              <a:rPr lang="en-US" sz="2000" dirty="0">
                <a:solidFill>
                  <a:srgbClr val="0000FF"/>
                </a:solidFill>
                <a:latin typeface="Times New Roman"/>
                <a:cs typeface="Times New Roman"/>
              </a:rPr>
              <a:t>momentum linking the two</a:t>
            </a:r>
            <a:r>
              <a:rPr lang="en-US" sz="2000" dirty="0">
                <a:latin typeface="Times New Roman"/>
                <a:cs typeface="Times New Roman"/>
              </a:rPr>
              <a:t>.</a:t>
            </a:r>
            <a:endParaRPr lang="en-US" sz="2000" i="1" dirty="0">
              <a:solidFill>
                <a:srgbClr val="000000"/>
              </a:solidFill>
              <a:latin typeface="Times New Roman"/>
              <a:cs typeface="Times New Roman"/>
            </a:endParaRPr>
          </a:p>
        </p:txBody>
      </p:sp>
      <p:sp>
        <p:nvSpPr>
          <p:cNvPr id="44" name="Rectangle 43"/>
          <p:cNvSpPr/>
          <p:nvPr/>
        </p:nvSpPr>
        <p:spPr>
          <a:xfrm>
            <a:off x="5003800" y="1548453"/>
            <a:ext cx="4267200"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28.)</a:t>
            </a:r>
          </a:p>
        </p:txBody>
      </p:sp>
      <p:sp>
        <p:nvSpPr>
          <p:cNvPr id="38" name="TextBox 37"/>
          <p:cNvSpPr txBox="1"/>
          <p:nvPr/>
        </p:nvSpPr>
        <p:spPr>
          <a:xfrm>
            <a:off x="205873" y="235961"/>
            <a:ext cx="4988428" cy="1446550"/>
          </a:xfrm>
          <a:prstGeom prst="rect">
            <a:avLst/>
          </a:prstGeom>
          <a:noFill/>
        </p:spPr>
        <p:txBody>
          <a:bodyPr wrap="square" rtlCol="0">
            <a:spAutoFit/>
          </a:bodyPr>
          <a:lstStyle/>
          <a:p>
            <a:r>
              <a:rPr lang="en-US" sz="2800" dirty="0">
                <a:solidFill>
                  <a:srgbClr val="FF0000"/>
                </a:solidFill>
                <a:latin typeface="Apple Chancery"/>
                <a:cs typeface="Apple Chancery"/>
              </a:rPr>
              <a:t>Note: </a:t>
            </a:r>
            <a:r>
              <a:rPr lang="en-US" sz="2000" dirty="0">
                <a:solidFill>
                  <a:srgbClr val="FF0000"/>
                </a:solidFill>
                <a:latin typeface="Apple Chancery"/>
                <a:cs typeface="Apple Chancery"/>
              </a:rPr>
              <a:t>There is often </a:t>
            </a:r>
            <a:r>
              <a:rPr lang="en-US" sz="2000" dirty="0">
                <a:latin typeface="Times New Roman"/>
                <a:cs typeface="Times New Roman"/>
              </a:rPr>
              <a:t>a temptation for students to use </a:t>
            </a:r>
            <a:r>
              <a:rPr lang="en-US" sz="2000" i="1" dirty="0">
                <a:solidFill>
                  <a:srgbClr val="0000FF"/>
                </a:solidFill>
                <a:latin typeface="Times New Roman"/>
                <a:cs typeface="Times New Roman"/>
              </a:rPr>
              <a:t>conservation of energy </a:t>
            </a:r>
            <a:r>
              <a:rPr lang="en-US" sz="2000" dirty="0">
                <a:latin typeface="Times New Roman"/>
                <a:cs typeface="Times New Roman"/>
              </a:rPr>
              <a:t>from the </a:t>
            </a:r>
            <a:r>
              <a:rPr lang="en-US" sz="2000" i="1" dirty="0">
                <a:solidFill>
                  <a:srgbClr val="0000FF"/>
                </a:solidFill>
                <a:latin typeface="Times New Roman"/>
                <a:cs typeface="Times New Roman"/>
              </a:rPr>
              <a:t>before collision </a:t>
            </a:r>
            <a:r>
              <a:rPr lang="en-US" sz="2000" dirty="0">
                <a:latin typeface="Times New Roman"/>
                <a:cs typeface="Times New Roman"/>
              </a:rPr>
              <a:t>time </a:t>
            </a:r>
            <a:r>
              <a:rPr lang="en-US" sz="2000" dirty="0">
                <a:solidFill>
                  <a:srgbClr val="0000FF"/>
                </a:solidFill>
                <a:latin typeface="Times New Roman"/>
                <a:cs typeface="Times New Roman"/>
              </a:rPr>
              <a:t>until</a:t>
            </a:r>
            <a:r>
              <a:rPr lang="en-US" sz="2000" dirty="0">
                <a:latin typeface="Times New Roman"/>
                <a:cs typeface="Times New Roman"/>
              </a:rPr>
              <a:t> the </a:t>
            </a:r>
            <a:r>
              <a:rPr lang="en-US" sz="2000" i="1" dirty="0">
                <a:solidFill>
                  <a:srgbClr val="0000FF"/>
                </a:solidFill>
                <a:latin typeface="Times New Roman"/>
                <a:cs typeface="Times New Roman"/>
              </a:rPr>
              <a:t>maximum deflection </a:t>
            </a:r>
            <a:r>
              <a:rPr lang="en-US" sz="2000" dirty="0">
                <a:latin typeface="Times New Roman"/>
                <a:cs typeface="Times New Roman"/>
              </a:rPr>
              <a:t>time.  That would look like:</a:t>
            </a:r>
            <a:endParaRPr lang="en-US" sz="2000" i="1" dirty="0">
              <a:solidFill>
                <a:srgbClr val="000000"/>
              </a:solidFill>
              <a:latin typeface="Times New Roman"/>
              <a:cs typeface="Times New Roman"/>
            </a:endParaRPr>
          </a:p>
        </p:txBody>
      </p:sp>
      <p:sp>
        <p:nvSpPr>
          <p:cNvPr id="13" name="AutoShape 27"/>
          <p:cNvSpPr>
            <a:spLocks noChangeArrowheads="1"/>
          </p:cNvSpPr>
          <p:nvPr/>
        </p:nvSpPr>
        <p:spPr bwMode="auto">
          <a:xfrm rot="16209368">
            <a:off x="5260101" y="832444"/>
            <a:ext cx="703188" cy="702974"/>
          </a:xfrm>
          <a:prstGeom prst="rtTriangle">
            <a:avLst/>
          </a:prstGeom>
          <a:solidFill>
            <a:srgbClr val="0000FF"/>
          </a:solidFill>
          <a:ln w="25400">
            <a:solidFill>
              <a:schemeClr val="tx1"/>
            </a:solidFill>
            <a:miter lim="800000"/>
            <a:headEnd/>
            <a:tailEnd/>
          </a:ln>
        </p:spPr>
        <p:txBody>
          <a:bodyPr/>
          <a:lstStyle/>
          <a:p>
            <a:endParaRPr lang="en-US" dirty="0"/>
          </a:p>
        </p:txBody>
      </p:sp>
      <p:grpSp>
        <p:nvGrpSpPr>
          <p:cNvPr id="2" name="Group 1"/>
          <p:cNvGrpSpPr/>
          <p:nvPr/>
        </p:nvGrpSpPr>
        <p:grpSpPr>
          <a:xfrm>
            <a:off x="5956152" y="1072299"/>
            <a:ext cx="1333648" cy="274244"/>
            <a:chOff x="5956152" y="1364399"/>
            <a:chExt cx="1940206" cy="274244"/>
          </a:xfrm>
        </p:grpSpPr>
        <p:sp>
          <p:nvSpPr>
            <p:cNvPr id="19" name="Line 28"/>
            <p:cNvSpPr>
              <a:spLocks noChangeShapeType="1"/>
            </p:cNvSpPr>
            <p:nvPr/>
          </p:nvSpPr>
          <p:spPr bwMode="auto">
            <a:xfrm>
              <a:off x="5956152"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0" name="Line 29"/>
            <p:cNvSpPr>
              <a:spLocks noChangeShapeType="1"/>
            </p:cNvSpPr>
            <p:nvPr/>
          </p:nvSpPr>
          <p:spPr bwMode="auto">
            <a:xfrm>
              <a:off x="6265460"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1" name="Line 30"/>
            <p:cNvSpPr>
              <a:spLocks noChangeShapeType="1"/>
            </p:cNvSpPr>
            <p:nvPr/>
          </p:nvSpPr>
          <p:spPr bwMode="auto">
            <a:xfrm rot="10800000" flipH="1">
              <a:off x="641308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2" name="Line 31"/>
            <p:cNvSpPr>
              <a:spLocks noChangeShapeType="1"/>
            </p:cNvSpPr>
            <p:nvPr/>
          </p:nvSpPr>
          <p:spPr bwMode="auto">
            <a:xfrm rot="10800000">
              <a:off x="6668791"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3" name="Line 32"/>
            <p:cNvSpPr>
              <a:spLocks noChangeShapeType="1"/>
            </p:cNvSpPr>
            <p:nvPr/>
          </p:nvSpPr>
          <p:spPr bwMode="auto">
            <a:xfrm rot="10800000" flipH="1">
              <a:off x="692625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4" name="Line 33"/>
            <p:cNvSpPr>
              <a:spLocks noChangeShapeType="1"/>
            </p:cNvSpPr>
            <p:nvPr/>
          </p:nvSpPr>
          <p:spPr bwMode="auto">
            <a:xfrm rot="10800000">
              <a:off x="7181962"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5" name="Line 34"/>
            <p:cNvSpPr>
              <a:spLocks noChangeShapeType="1"/>
            </p:cNvSpPr>
            <p:nvPr/>
          </p:nvSpPr>
          <p:spPr bwMode="auto">
            <a:xfrm>
              <a:off x="7594080"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7" name="Line 35"/>
            <p:cNvSpPr>
              <a:spLocks noChangeShapeType="1"/>
            </p:cNvSpPr>
            <p:nvPr/>
          </p:nvSpPr>
          <p:spPr bwMode="auto">
            <a:xfrm rot="10800000" flipH="1">
              <a:off x="7446455"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grpSp>
      <p:sp>
        <p:nvSpPr>
          <p:cNvPr id="28" name="Rectangle 36"/>
          <p:cNvSpPr>
            <a:spLocks noChangeArrowheads="1"/>
          </p:cNvSpPr>
          <p:nvPr/>
        </p:nvSpPr>
        <p:spPr bwMode="auto">
          <a:xfrm>
            <a:off x="7221503" y="826184"/>
            <a:ext cx="449903" cy="710220"/>
          </a:xfrm>
          <a:prstGeom prst="rect">
            <a:avLst/>
          </a:prstGeom>
          <a:solidFill>
            <a:srgbClr val="FF0000"/>
          </a:solidFill>
          <a:ln w="25400">
            <a:solidFill>
              <a:schemeClr val="tx1"/>
            </a:solidFill>
            <a:miter lim="800000"/>
            <a:headEnd/>
            <a:tailEnd/>
          </a:ln>
        </p:spPr>
        <p:txBody>
          <a:bodyPr/>
          <a:lstStyle/>
          <a:p>
            <a:endParaRPr lang="en-US" dirty="0"/>
          </a:p>
        </p:txBody>
      </p:sp>
      <p:sp>
        <p:nvSpPr>
          <p:cNvPr id="29" name="Line 37"/>
          <p:cNvSpPr>
            <a:spLocks noChangeShapeType="1"/>
          </p:cNvSpPr>
          <p:nvPr/>
        </p:nvSpPr>
        <p:spPr bwMode="auto">
          <a:xfrm>
            <a:off x="7446455" y="460526"/>
            <a:ext cx="0" cy="1279802"/>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30" name="Line 38"/>
          <p:cNvSpPr>
            <a:spLocks noChangeShapeType="1"/>
          </p:cNvSpPr>
          <p:nvPr/>
        </p:nvSpPr>
        <p:spPr bwMode="auto">
          <a:xfrm>
            <a:off x="6745910" y="667136"/>
            <a:ext cx="681885" cy="0"/>
          </a:xfrm>
          <a:prstGeom prst="line">
            <a:avLst/>
          </a:prstGeom>
          <a:noFill/>
          <a:ln w="25400">
            <a:solidFill>
              <a:schemeClr val="tx1"/>
            </a:solidFill>
            <a:round/>
            <a:headEnd type="stealth" w="med" len="med"/>
            <a:tailEnd/>
          </a:ln>
          <a:extLst>
            <a:ext uri="{909E8E84-426E-40dd-AFC4-6F175D3DCCD1}">
              <a14:hiddenFill xmlns:a14="http://schemas.microsoft.com/office/drawing/2010/main" xmlns="">
                <a:noFill/>
              </a14:hiddenFill>
            </a:ext>
          </a:extLst>
        </p:spPr>
        <p:txBody>
          <a:bodyPr/>
          <a:lstStyle/>
          <a:p>
            <a:endParaRPr lang="en-US" dirty="0"/>
          </a:p>
        </p:txBody>
      </p:sp>
      <p:graphicFrame>
        <p:nvGraphicFramePr>
          <p:cNvPr id="31" name="Object 2"/>
          <p:cNvGraphicFramePr>
            <a:graphicFrameLocks noChangeAspect="1"/>
          </p:cNvGraphicFramePr>
          <p:nvPr>
            <p:extLst>
              <p:ext uri="{D42A27DB-BD31-4B8C-83A1-F6EECF244321}">
                <p14:modId xmlns:p14="http://schemas.microsoft.com/office/powerpoint/2010/main" val="605529769"/>
              </p:ext>
            </p:extLst>
          </p:nvPr>
        </p:nvGraphicFramePr>
        <p:xfrm>
          <a:off x="6980548" y="460526"/>
          <a:ext cx="166077" cy="166128"/>
        </p:xfrm>
        <a:graphic>
          <a:graphicData uri="http://schemas.openxmlformats.org/presentationml/2006/ole">
            <mc:AlternateContent xmlns:mc="http://schemas.openxmlformats.org/markup-compatibility/2006">
              <mc:Choice xmlns:v="urn:schemas-microsoft-com:vml" Requires="v">
                <p:oleObj spid="_x0000_s1402991" name="Equation" r:id="rId3" imgW="127000" imgH="127000" progId="Equation.DSMT4">
                  <p:embed/>
                </p:oleObj>
              </mc:Choice>
              <mc:Fallback>
                <p:oleObj name="Equation" r:id="rId3" imgW="127000" imgH="1270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548" y="460526"/>
                        <a:ext cx="166077" cy="1661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2" name="Object 3"/>
          <p:cNvGraphicFramePr>
            <a:graphicFrameLocks noChangeAspect="1"/>
          </p:cNvGraphicFramePr>
          <p:nvPr>
            <p:extLst>
              <p:ext uri="{D42A27DB-BD31-4B8C-83A1-F6EECF244321}">
                <p14:modId xmlns:p14="http://schemas.microsoft.com/office/powerpoint/2010/main" val="2641904544"/>
              </p:ext>
            </p:extLst>
          </p:nvPr>
        </p:nvGraphicFramePr>
        <p:xfrm>
          <a:off x="7142163" y="1728788"/>
          <a:ext cx="1860550" cy="265112"/>
        </p:xfrm>
        <a:graphic>
          <a:graphicData uri="http://schemas.openxmlformats.org/presentationml/2006/ole">
            <mc:AlternateContent xmlns:mc="http://schemas.openxmlformats.org/markup-compatibility/2006">
              <mc:Choice xmlns:v="urn:schemas-microsoft-com:vml" Requires="v">
                <p:oleObj spid="_x0000_s1402992" name="Equation" r:id="rId5" imgW="1422400" imgH="203200" progId="Equation.DSMT4">
                  <p:embed/>
                </p:oleObj>
              </mc:Choice>
              <mc:Fallback>
                <p:oleObj name="Equation" r:id="rId5" imgW="1422400" imgH="203200" progId="Equation.DSMT4">
                  <p:embed/>
                  <p:pic>
                    <p:nvPicPr>
                      <p:cNvPr id="0" name=""/>
                      <p:cNvPicPr>
                        <a:picLocks noChangeAspect="1" noChangeArrowheads="1"/>
                      </p:cNvPicPr>
                      <p:nvPr/>
                    </p:nvPicPr>
                    <p:blipFill>
                      <a:blip r:embed="rId6"/>
                      <a:srcRect/>
                      <a:stretch>
                        <a:fillRect/>
                      </a:stretch>
                    </p:blipFill>
                    <p:spPr bwMode="auto">
                      <a:xfrm>
                        <a:off x="7142163" y="1728788"/>
                        <a:ext cx="1860550" cy="2651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1" name="Object 3"/>
          <p:cNvGraphicFramePr>
            <a:graphicFrameLocks noChangeAspect="1"/>
          </p:cNvGraphicFramePr>
          <p:nvPr>
            <p:extLst>
              <p:ext uri="{D42A27DB-BD31-4B8C-83A1-F6EECF244321}">
                <p14:modId xmlns:p14="http://schemas.microsoft.com/office/powerpoint/2010/main" val="3435894592"/>
              </p:ext>
            </p:extLst>
          </p:nvPr>
        </p:nvGraphicFramePr>
        <p:xfrm>
          <a:off x="6477678" y="826184"/>
          <a:ext cx="165100" cy="212725"/>
        </p:xfrm>
        <a:graphic>
          <a:graphicData uri="http://schemas.openxmlformats.org/presentationml/2006/ole">
            <mc:AlternateContent xmlns:mc="http://schemas.openxmlformats.org/markup-compatibility/2006">
              <mc:Choice xmlns:v="urn:schemas-microsoft-com:vml" Requires="v">
                <p:oleObj spid="_x0000_s1402993" name="Equation" r:id="rId7" imgW="127000" imgH="165100" progId="Equation.DSMT4">
                  <p:embed/>
                </p:oleObj>
              </mc:Choice>
              <mc:Fallback>
                <p:oleObj name="Equation" r:id="rId7" imgW="127000" imgH="165100" progId="Equation.DSMT4">
                  <p:embed/>
                  <p:pic>
                    <p:nvPicPr>
                      <p:cNvPr id="0" name=""/>
                      <p:cNvPicPr>
                        <a:picLocks noChangeAspect="1" noChangeArrowheads="1"/>
                      </p:cNvPicPr>
                      <p:nvPr/>
                    </p:nvPicPr>
                    <p:blipFill>
                      <a:blip r:embed="rId8"/>
                      <a:srcRect/>
                      <a:stretch>
                        <a:fillRect/>
                      </a:stretch>
                    </p:blipFill>
                    <p:spPr bwMode="auto">
                      <a:xfrm>
                        <a:off x="6477678" y="826184"/>
                        <a:ext cx="165100" cy="212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48" name="Straight Arrow Connector 47"/>
          <p:cNvCxnSpPr/>
          <p:nvPr/>
        </p:nvCxnSpPr>
        <p:spPr>
          <a:xfrm flipH="1" flipV="1">
            <a:off x="7848601" y="1169005"/>
            <a:ext cx="825500"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9" name="Object 4"/>
          <p:cNvGraphicFramePr>
            <a:graphicFrameLocks noChangeAspect="1"/>
          </p:cNvGraphicFramePr>
          <p:nvPr>
            <p:extLst>
              <p:ext uri="{D42A27DB-BD31-4B8C-83A1-F6EECF244321}">
                <p14:modId xmlns:p14="http://schemas.microsoft.com/office/powerpoint/2010/main" val="3340725303"/>
              </p:ext>
            </p:extLst>
          </p:nvPr>
        </p:nvGraphicFramePr>
        <p:xfrm>
          <a:off x="8229600" y="866775"/>
          <a:ext cx="207963" cy="231775"/>
        </p:xfrm>
        <a:graphic>
          <a:graphicData uri="http://schemas.openxmlformats.org/presentationml/2006/ole">
            <mc:AlternateContent xmlns:mc="http://schemas.openxmlformats.org/markup-compatibility/2006">
              <mc:Choice xmlns:v="urn:schemas-microsoft-com:vml" Requires="v">
                <p:oleObj spid="_x0000_s1402994" name="Equation" r:id="rId9" imgW="114300" imgH="127000" progId="Equation.DSMT4">
                  <p:embed/>
                </p:oleObj>
              </mc:Choice>
              <mc:Fallback>
                <p:oleObj name="Equation" r:id="rId9" imgW="114300" imgH="127000" progId="Equation.DSMT4">
                  <p:embed/>
                  <p:pic>
                    <p:nvPicPr>
                      <p:cNvPr id="0" name=""/>
                      <p:cNvPicPr>
                        <a:picLocks noChangeAspect="1" noChangeArrowheads="1"/>
                      </p:cNvPicPr>
                      <p:nvPr/>
                    </p:nvPicPr>
                    <p:blipFill>
                      <a:blip r:embed="rId10"/>
                      <a:srcRect/>
                      <a:stretch>
                        <a:fillRect/>
                      </a:stretch>
                    </p:blipFill>
                    <p:spPr bwMode="auto">
                      <a:xfrm>
                        <a:off x="8229600" y="866775"/>
                        <a:ext cx="207963"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0" name="Oval 49"/>
          <p:cNvSpPr/>
          <p:nvPr/>
        </p:nvSpPr>
        <p:spPr>
          <a:xfrm>
            <a:off x="7725722" y="1141556"/>
            <a:ext cx="97479" cy="52534"/>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 name="Object 32"/>
          <p:cNvGraphicFramePr>
            <a:graphicFrameLocks noChangeAspect="1"/>
          </p:cNvGraphicFramePr>
          <p:nvPr>
            <p:extLst>
              <p:ext uri="{D42A27DB-BD31-4B8C-83A1-F6EECF244321}">
                <p14:modId xmlns:p14="http://schemas.microsoft.com/office/powerpoint/2010/main" val="1490756132"/>
              </p:ext>
            </p:extLst>
          </p:nvPr>
        </p:nvGraphicFramePr>
        <p:xfrm>
          <a:off x="700088" y="1903413"/>
          <a:ext cx="4725987" cy="1055687"/>
        </p:xfrm>
        <a:graphic>
          <a:graphicData uri="http://schemas.openxmlformats.org/presentationml/2006/ole">
            <mc:AlternateContent xmlns:mc="http://schemas.openxmlformats.org/markup-compatibility/2006">
              <mc:Choice xmlns:v="urn:schemas-microsoft-com:vml" Requires="v">
                <p:oleObj spid="_x0000_s1402995" name="Equation" r:id="rId11" imgW="2844800" imgH="635000" progId="Equation.DSMT4">
                  <p:embed/>
                </p:oleObj>
              </mc:Choice>
              <mc:Fallback>
                <p:oleObj name="Equation" r:id="rId11" imgW="2844800" imgH="635000" progId="Equation.DSMT4">
                  <p:embed/>
                  <p:pic>
                    <p:nvPicPr>
                      <p:cNvPr id="0" name=""/>
                      <p:cNvPicPr/>
                      <p:nvPr/>
                    </p:nvPicPr>
                    <p:blipFill>
                      <a:blip r:embed="rId12"/>
                      <a:stretch>
                        <a:fillRect/>
                      </a:stretch>
                    </p:blipFill>
                    <p:spPr>
                      <a:xfrm>
                        <a:off x="700088" y="1903413"/>
                        <a:ext cx="4725987" cy="1055687"/>
                      </a:xfrm>
                      <a:prstGeom prst="rect">
                        <a:avLst/>
                      </a:prstGeom>
                    </p:spPr>
                  </p:pic>
                </p:oleObj>
              </mc:Fallback>
            </mc:AlternateContent>
          </a:graphicData>
        </a:graphic>
      </p:graphicFrame>
      <p:sp>
        <p:nvSpPr>
          <p:cNvPr id="40" name="TextBox 39"/>
          <p:cNvSpPr txBox="1"/>
          <p:nvPr/>
        </p:nvSpPr>
        <p:spPr>
          <a:xfrm>
            <a:off x="205873" y="2972436"/>
            <a:ext cx="8582865" cy="1938992"/>
          </a:xfrm>
          <a:prstGeom prst="rect">
            <a:avLst/>
          </a:prstGeom>
          <a:noFill/>
        </p:spPr>
        <p:txBody>
          <a:bodyPr wrap="square" rtlCol="0">
            <a:spAutoFit/>
          </a:bodyPr>
          <a:lstStyle/>
          <a:p>
            <a:r>
              <a:rPr lang="en-US" sz="2000" dirty="0">
                <a:solidFill>
                  <a:srgbClr val="FF0000"/>
                </a:solidFill>
                <a:latin typeface="Apple Chancery"/>
                <a:cs typeface="Apple Chancery"/>
              </a:rPr>
              <a:t>The monumental problem </a:t>
            </a:r>
            <a:r>
              <a:rPr lang="en-US" sz="2000" dirty="0">
                <a:latin typeface="Times New Roman"/>
                <a:cs typeface="Times New Roman"/>
              </a:rPr>
              <a:t>with this is </a:t>
            </a:r>
            <a:r>
              <a:rPr lang="en-US" sz="2000" i="1" dirty="0">
                <a:solidFill>
                  <a:srgbClr val="0000FF"/>
                </a:solidFill>
                <a:latin typeface="Times New Roman"/>
                <a:cs typeface="Times New Roman"/>
              </a:rPr>
              <a:t>energy is lost </a:t>
            </a:r>
            <a:r>
              <a:rPr lang="en-US" sz="2000" dirty="0">
                <a:latin typeface="Times New Roman"/>
                <a:cs typeface="Times New Roman"/>
              </a:rPr>
              <a:t>(probably a LOT of energy lost) </a:t>
            </a:r>
            <a:r>
              <a:rPr lang="en-US" sz="2000" dirty="0">
                <a:solidFill>
                  <a:srgbClr val="0000FF"/>
                </a:solidFill>
                <a:latin typeface="Times New Roman"/>
                <a:cs typeface="Times New Roman"/>
              </a:rPr>
              <a:t>during the collision</a:t>
            </a:r>
            <a:r>
              <a:rPr lang="en-US" sz="2000" dirty="0">
                <a:latin typeface="Times New Roman"/>
                <a:cs typeface="Times New Roman"/>
              </a:rPr>
              <a:t>, so the </a:t>
            </a:r>
            <a:r>
              <a:rPr lang="en-US" sz="2000" dirty="0">
                <a:solidFill>
                  <a:srgbClr val="FF0000"/>
                </a:solidFill>
                <a:latin typeface="Times New Roman"/>
                <a:cs typeface="Times New Roman"/>
              </a:rPr>
              <a:t>kinetic energy before</a:t>
            </a:r>
            <a:r>
              <a:rPr lang="en-US" sz="2000" dirty="0">
                <a:latin typeface="Times New Roman"/>
                <a:cs typeface="Times New Roman"/>
              </a:rPr>
              <a:t> the collision </a:t>
            </a:r>
            <a:r>
              <a:rPr lang="en-US" sz="2000" dirty="0">
                <a:solidFill>
                  <a:srgbClr val="FF0000"/>
                </a:solidFill>
                <a:latin typeface="Times New Roman"/>
                <a:cs typeface="Times New Roman"/>
              </a:rPr>
              <a:t>isn’t</a:t>
            </a:r>
            <a:r>
              <a:rPr lang="en-US" sz="2000" dirty="0">
                <a:latin typeface="Times New Roman"/>
                <a:cs typeface="Times New Roman"/>
              </a:rPr>
              <a:t> going to equal the </a:t>
            </a:r>
            <a:r>
              <a:rPr lang="en-US" sz="2000" dirty="0">
                <a:solidFill>
                  <a:srgbClr val="FF0000"/>
                </a:solidFill>
                <a:latin typeface="Times New Roman"/>
                <a:cs typeface="Times New Roman"/>
              </a:rPr>
              <a:t>spring potential energy at full depression</a:t>
            </a:r>
            <a:r>
              <a:rPr lang="en-US" sz="2000" dirty="0">
                <a:latin typeface="Times New Roman"/>
                <a:cs typeface="Times New Roman"/>
              </a:rPr>
              <a:t>. </a:t>
            </a:r>
            <a:r>
              <a:rPr lang="en-US" sz="2000" i="1" dirty="0">
                <a:solidFill>
                  <a:srgbClr val="0000FF"/>
                </a:solidFill>
                <a:latin typeface="Times New Roman"/>
                <a:cs typeface="Times New Roman"/>
              </a:rPr>
              <a:t>If</a:t>
            </a:r>
            <a:r>
              <a:rPr lang="en-US" sz="2000" i="1" dirty="0">
                <a:latin typeface="Times New Roman"/>
                <a:cs typeface="Times New Roman"/>
              </a:rPr>
              <a:t> </a:t>
            </a:r>
            <a:r>
              <a:rPr lang="en-US" sz="2000" dirty="0">
                <a:latin typeface="Times New Roman"/>
                <a:cs typeface="Times New Roman"/>
              </a:rPr>
              <a:t>you had been </a:t>
            </a:r>
            <a:r>
              <a:rPr lang="en-US" sz="2000" dirty="0">
                <a:solidFill>
                  <a:srgbClr val="0000FF"/>
                </a:solidFill>
                <a:latin typeface="Times New Roman"/>
                <a:cs typeface="Times New Roman"/>
              </a:rPr>
              <a:t>told</a:t>
            </a:r>
            <a:r>
              <a:rPr lang="en-US" sz="2000" dirty="0">
                <a:latin typeface="Times New Roman"/>
                <a:cs typeface="Times New Roman"/>
              </a:rPr>
              <a:t> there was, say, </a:t>
            </a:r>
            <a:r>
              <a:rPr lang="en-US" sz="2000" dirty="0">
                <a:solidFill>
                  <a:srgbClr val="0000FF"/>
                </a:solidFill>
                <a:latin typeface="Times New Roman"/>
                <a:cs typeface="Times New Roman"/>
              </a:rPr>
              <a:t>1200 joules of energy lost to heat and deformation and sound during the collision</a:t>
            </a:r>
            <a:r>
              <a:rPr lang="en-US" sz="2000" dirty="0">
                <a:latin typeface="Times New Roman"/>
                <a:cs typeface="Times New Roman"/>
              </a:rPr>
              <a:t>, then you could ignore momentum considerations completely and simply written:</a:t>
            </a:r>
            <a:endParaRPr lang="en-US" sz="2000" i="1" dirty="0">
              <a:solidFill>
                <a:srgbClr val="000000"/>
              </a:solidFill>
              <a:latin typeface="Times New Roman"/>
              <a:cs typeface="Times New Roman"/>
            </a:endParaRPr>
          </a:p>
        </p:txBody>
      </p:sp>
      <p:graphicFrame>
        <p:nvGraphicFramePr>
          <p:cNvPr id="42" name="Object 41"/>
          <p:cNvGraphicFramePr>
            <a:graphicFrameLocks noChangeAspect="1"/>
          </p:cNvGraphicFramePr>
          <p:nvPr>
            <p:extLst>
              <p:ext uri="{D42A27DB-BD31-4B8C-83A1-F6EECF244321}">
                <p14:modId xmlns:p14="http://schemas.microsoft.com/office/powerpoint/2010/main" val="2687962323"/>
              </p:ext>
            </p:extLst>
          </p:nvPr>
        </p:nvGraphicFramePr>
        <p:xfrm>
          <a:off x="1970088" y="4814888"/>
          <a:ext cx="5000625" cy="1055687"/>
        </p:xfrm>
        <a:graphic>
          <a:graphicData uri="http://schemas.openxmlformats.org/presentationml/2006/ole">
            <mc:AlternateContent xmlns:mc="http://schemas.openxmlformats.org/markup-compatibility/2006">
              <mc:Choice xmlns:v="urn:schemas-microsoft-com:vml" Requires="v">
                <p:oleObj spid="_x0000_s1402996" name="Equation" r:id="rId13" imgW="3009900" imgH="635000" progId="Equation.DSMT4">
                  <p:embed/>
                </p:oleObj>
              </mc:Choice>
              <mc:Fallback>
                <p:oleObj name="Equation" r:id="rId13" imgW="3009900" imgH="635000" progId="Equation.DSMT4">
                  <p:embed/>
                  <p:pic>
                    <p:nvPicPr>
                      <p:cNvPr id="0" name=""/>
                      <p:cNvPicPr/>
                      <p:nvPr/>
                    </p:nvPicPr>
                    <p:blipFill>
                      <a:blip r:embed="rId14"/>
                      <a:stretch>
                        <a:fillRect/>
                      </a:stretch>
                    </p:blipFill>
                    <p:spPr>
                      <a:xfrm>
                        <a:off x="1970088" y="4814888"/>
                        <a:ext cx="5000625" cy="1055687"/>
                      </a:xfrm>
                      <a:prstGeom prst="rect">
                        <a:avLst/>
                      </a:prstGeom>
                    </p:spPr>
                  </p:pic>
                </p:oleObj>
              </mc:Fallback>
            </mc:AlternateContent>
          </a:graphicData>
        </a:graphic>
      </p:graphicFrame>
    </p:spTree>
    <p:extLst>
      <p:ext uri="{BB962C8B-B14F-4D97-AF65-F5344CB8AC3E}">
        <p14:creationId xmlns:p14="http://schemas.microsoft.com/office/powerpoint/2010/main" val="44307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29.)</a:t>
            </a:r>
          </a:p>
        </p:txBody>
      </p:sp>
      <p:sp>
        <p:nvSpPr>
          <p:cNvPr id="38" name="TextBox 37"/>
          <p:cNvSpPr txBox="1"/>
          <p:nvPr/>
        </p:nvSpPr>
        <p:spPr>
          <a:xfrm>
            <a:off x="162853" y="209186"/>
            <a:ext cx="4988428" cy="1138773"/>
          </a:xfrm>
          <a:prstGeom prst="rect">
            <a:avLst/>
          </a:prstGeom>
          <a:noFill/>
        </p:spPr>
        <p:txBody>
          <a:bodyPr wrap="square" rtlCol="0">
            <a:spAutoFit/>
          </a:bodyPr>
          <a:lstStyle/>
          <a:p>
            <a:r>
              <a:rPr lang="en-US" sz="2800" dirty="0">
                <a:solidFill>
                  <a:srgbClr val="FF0000"/>
                </a:solidFill>
                <a:latin typeface="Apple Chancery"/>
                <a:cs typeface="Apple Chancery"/>
              </a:rPr>
              <a:t>Interesting twist:  </a:t>
            </a:r>
            <a:r>
              <a:rPr lang="en-US" sz="2000" dirty="0">
                <a:latin typeface="Times New Roman"/>
                <a:cs typeface="Times New Roman"/>
              </a:rPr>
              <a:t>Consider now a bullet that strikes a block against a spring, but the bullet comes in at an angle.</a:t>
            </a:r>
            <a:endParaRPr lang="en-US" sz="2000" i="1" dirty="0">
              <a:solidFill>
                <a:srgbClr val="000000"/>
              </a:solidFill>
              <a:latin typeface="Times New Roman"/>
              <a:cs typeface="Times New Roman"/>
            </a:endParaRPr>
          </a:p>
        </p:txBody>
      </p:sp>
      <p:sp>
        <p:nvSpPr>
          <p:cNvPr id="40" name="TextBox 39"/>
          <p:cNvSpPr txBox="1"/>
          <p:nvPr/>
        </p:nvSpPr>
        <p:spPr>
          <a:xfrm>
            <a:off x="396038" y="3706145"/>
            <a:ext cx="5403786" cy="707886"/>
          </a:xfrm>
          <a:prstGeom prst="rect">
            <a:avLst/>
          </a:prstGeom>
          <a:noFill/>
        </p:spPr>
        <p:txBody>
          <a:bodyPr wrap="square" rtlCol="0">
            <a:spAutoFit/>
          </a:bodyPr>
          <a:lstStyle/>
          <a:p>
            <a:r>
              <a:rPr lang="en-US" sz="2000" dirty="0">
                <a:solidFill>
                  <a:srgbClr val="FF0000"/>
                </a:solidFill>
                <a:latin typeface="Apple Chancery"/>
                <a:cs typeface="Apple Chancery"/>
              </a:rPr>
              <a:t>Where, if anywhere, </a:t>
            </a:r>
            <a:r>
              <a:rPr lang="en-US" sz="2000" dirty="0">
                <a:latin typeface="Times New Roman"/>
                <a:cs typeface="Times New Roman"/>
              </a:rPr>
              <a:t>is momentum conserved in this happening, and where is it NOT?  Justify!</a:t>
            </a:r>
            <a:endParaRPr lang="en-US" sz="2000" i="1" dirty="0">
              <a:solidFill>
                <a:srgbClr val="000000"/>
              </a:solidFill>
              <a:latin typeface="Times New Roman"/>
              <a:cs typeface="Times New Roman"/>
            </a:endParaRPr>
          </a:p>
        </p:txBody>
      </p:sp>
      <p:sp>
        <p:nvSpPr>
          <p:cNvPr id="43" name="TextBox 42"/>
          <p:cNvSpPr txBox="1"/>
          <p:nvPr/>
        </p:nvSpPr>
        <p:spPr>
          <a:xfrm>
            <a:off x="653143" y="2075226"/>
            <a:ext cx="4615159" cy="1569660"/>
          </a:xfrm>
          <a:prstGeom prst="rect">
            <a:avLst/>
          </a:prstGeom>
          <a:noFill/>
        </p:spPr>
        <p:txBody>
          <a:bodyPr wrap="square" rtlCol="0">
            <a:spAutoFit/>
          </a:bodyPr>
          <a:lstStyle/>
          <a:p>
            <a:r>
              <a:rPr lang="en-US" sz="1600" dirty="0">
                <a:latin typeface="Times New Roman"/>
                <a:cs typeface="Times New Roman"/>
              </a:rPr>
              <a:t>After the collision, there is no extraneous work being done as the spring is ideal, so energy is conserved </a:t>
            </a:r>
            <a:r>
              <a:rPr lang="en-US" sz="1600" i="1" dirty="0">
                <a:latin typeface="Times New Roman"/>
                <a:cs typeface="Times New Roman"/>
              </a:rPr>
              <a:t>after the embedding</a:t>
            </a:r>
            <a:r>
              <a:rPr lang="en-US" sz="1600" dirty="0">
                <a:latin typeface="Times New Roman"/>
                <a:cs typeface="Times New Roman"/>
              </a:rPr>
              <a:t>.  Energy is not conserved through the collision as energy is required for the bullet to burrow into the wood, which means there is an energy loss during the impact.</a:t>
            </a:r>
            <a:endParaRPr lang="en-US" sz="1600" i="1" dirty="0">
              <a:solidFill>
                <a:srgbClr val="000000"/>
              </a:solidFill>
              <a:latin typeface="Times New Roman"/>
              <a:cs typeface="Times New Roman"/>
            </a:endParaRPr>
          </a:p>
        </p:txBody>
      </p:sp>
      <p:grpSp>
        <p:nvGrpSpPr>
          <p:cNvPr id="34" name="Group 33">
            <a:extLst>
              <a:ext uri="{FF2B5EF4-FFF2-40B4-BE49-F238E27FC236}">
                <a16:creationId xmlns:a16="http://schemas.microsoft.com/office/drawing/2014/main" id="{51C87AF1-DB44-CC4B-814F-BD68B53C6BBF}"/>
              </a:ext>
            </a:extLst>
          </p:cNvPr>
          <p:cNvGrpSpPr/>
          <p:nvPr/>
        </p:nvGrpSpPr>
        <p:grpSpPr>
          <a:xfrm>
            <a:off x="5369170" y="447515"/>
            <a:ext cx="3660530" cy="5825710"/>
            <a:chOff x="5943600" y="1315851"/>
            <a:chExt cx="3200400" cy="5093416"/>
          </a:xfrm>
        </p:grpSpPr>
        <p:grpSp>
          <p:nvGrpSpPr>
            <p:cNvPr id="35" name="Group 285">
              <a:extLst>
                <a:ext uri="{FF2B5EF4-FFF2-40B4-BE49-F238E27FC236}">
                  <a16:creationId xmlns:a16="http://schemas.microsoft.com/office/drawing/2014/main" id="{1FC52008-C59A-A547-8AA6-5E78ED57B9C0}"/>
                </a:ext>
              </a:extLst>
            </p:cNvPr>
            <p:cNvGrpSpPr>
              <a:grpSpLocks/>
            </p:cNvGrpSpPr>
            <p:nvPr/>
          </p:nvGrpSpPr>
          <p:grpSpPr bwMode="auto">
            <a:xfrm>
              <a:off x="6934200" y="3601851"/>
              <a:ext cx="1676400" cy="1066800"/>
              <a:chOff x="4224" y="1392"/>
              <a:chExt cx="1056" cy="672"/>
            </a:xfrm>
          </p:grpSpPr>
          <p:sp>
            <p:nvSpPr>
              <p:cNvPr id="121" name="Rectangle 208">
                <a:extLst>
                  <a:ext uri="{FF2B5EF4-FFF2-40B4-BE49-F238E27FC236}">
                    <a16:creationId xmlns:a16="http://schemas.microsoft.com/office/drawing/2014/main" id="{FB0F72EC-FEBC-F945-9E04-FD1C99CBC14A}"/>
                  </a:ext>
                </a:extLst>
              </p:cNvPr>
              <p:cNvSpPr>
                <a:spLocks noChangeArrowheads="1"/>
              </p:cNvSpPr>
              <p:nvPr/>
            </p:nvSpPr>
            <p:spPr bwMode="auto">
              <a:xfrm>
                <a:off x="4368" y="1776"/>
                <a:ext cx="384" cy="240"/>
              </a:xfrm>
              <a:prstGeom prst="rect">
                <a:avLst/>
              </a:prstGeom>
              <a:solidFill>
                <a:srgbClr val="069914"/>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22" name="Line 209">
                <a:extLst>
                  <a:ext uri="{FF2B5EF4-FFF2-40B4-BE49-F238E27FC236}">
                    <a16:creationId xmlns:a16="http://schemas.microsoft.com/office/drawing/2014/main" id="{B6E03A71-CEBC-0A4A-B9F0-97735BB7A3EC}"/>
                  </a:ext>
                </a:extLst>
              </p:cNvPr>
              <p:cNvSpPr>
                <a:spLocks noChangeShapeType="1"/>
              </p:cNvSpPr>
              <p:nvPr/>
            </p:nvSpPr>
            <p:spPr bwMode="auto">
              <a:xfrm>
                <a:off x="4752" y="1823"/>
                <a:ext cx="33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123" name="Object 210">
                <a:extLst>
                  <a:ext uri="{FF2B5EF4-FFF2-40B4-BE49-F238E27FC236}">
                    <a16:creationId xmlns:a16="http://schemas.microsoft.com/office/drawing/2014/main" id="{BDC2B384-BAD0-8443-9058-DDE8FC0BCB9B}"/>
                  </a:ext>
                </a:extLst>
              </p:cNvPr>
              <p:cNvGraphicFramePr>
                <a:graphicFrameLocks noChangeAspect="1"/>
              </p:cNvGraphicFramePr>
              <p:nvPr/>
            </p:nvGraphicFramePr>
            <p:xfrm>
              <a:off x="4836" y="1679"/>
              <a:ext cx="108" cy="145"/>
            </p:xfrm>
            <a:graphic>
              <a:graphicData uri="http://schemas.openxmlformats.org/presentationml/2006/ole">
                <mc:AlternateContent xmlns:mc="http://schemas.openxmlformats.org/markup-compatibility/2006">
                  <mc:Choice xmlns:v="urn:schemas-microsoft-com:vml" Requires="v">
                    <p:oleObj spid="_x0000_s1405075" name="Equation" r:id="rId3" imgW="152400" imgH="203200" progId="Equation.DSMT4">
                      <p:embed/>
                    </p:oleObj>
                  </mc:Choice>
                  <mc:Fallback>
                    <p:oleObj name="Equation" r:id="rId3" imgW="152400" imgH="203200" progId="Equation.DSMT4">
                      <p:embed/>
                      <p:pic>
                        <p:nvPicPr>
                          <p:cNvPr id="7" name="Object 2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6" y="1679"/>
                            <a:ext cx="108" cy="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4" name="Line 211">
                <a:extLst>
                  <a:ext uri="{FF2B5EF4-FFF2-40B4-BE49-F238E27FC236}">
                    <a16:creationId xmlns:a16="http://schemas.microsoft.com/office/drawing/2014/main" id="{DB6D7994-C869-6149-B00C-59CB1CEA15AF}"/>
                  </a:ext>
                </a:extLst>
              </p:cNvPr>
              <p:cNvSpPr>
                <a:spLocks noChangeShapeType="1"/>
              </p:cNvSpPr>
              <p:nvPr/>
            </p:nvSpPr>
            <p:spPr bwMode="auto">
              <a:xfrm>
                <a:off x="4224" y="2016"/>
                <a:ext cx="100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5" name="Line 212">
                <a:extLst>
                  <a:ext uri="{FF2B5EF4-FFF2-40B4-BE49-F238E27FC236}">
                    <a16:creationId xmlns:a16="http://schemas.microsoft.com/office/drawing/2014/main" id="{F200864C-E2EE-B849-9494-56BCE48435C2}"/>
                  </a:ext>
                </a:extLst>
              </p:cNvPr>
              <p:cNvSpPr>
                <a:spLocks noChangeShapeType="1"/>
              </p:cNvSpPr>
              <p:nvPr/>
            </p:nvSpPr>
            <p:spPr bwMode="auto">
              <a:xfrm flipV="1">
                <a:off x="5232" y="1536"/>
                <a:ext cx="0" cy="4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 name="AutoShape 213">
                <a:extLst>
                  <a:ext uri="{FF2B5EF4-FFF2-40B4-BE49-F238E27FC236}">
                    <a16:creationId xmlns:a16="http://schemas.microsoft.com/office/drawing/2014/main" id="{280FF3B2-F341-D843-9AF1-AA9EF52A0F1F}"/>
                  </a:ext>
                </a:extLst>
              </p:cNvPr>
              <p:cNvSpPr>
                <a:spLocks noChangeArrowheads="1"/>
              </p:cNvSpPr>
              <p:nvPr/>
            </p:nvSpPr>
            <p:spPr bwMode="auto">
              <a:xfrm rot="1494429">
                <a:off x="4416" y="1872"/>
                <a:ext cx="96" cy="48"/>
              </a:xfrm>
              <a:prstGeom prst="homePlate">
                <a:avLst>
                  <a:gd name="adj" fmla="val 50000"/>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27" name="Line 215">
                <a:extLst>
                  <a:ext uri="{FF2B5EF4-FFF2-40B4-BE49-F238E27FC236}">
                    <a16:creationId xmlns:a16="http://schemas.microsoft.com/office/drawing/2014/main" id="{575A401D-55F9-5F43-9E6D-C173647062E6}"/>
                  </a:ext>
                </a:extLst>
              </p:cNvPr>
              <p:cNvSpPr>
                <a:spLocks noChangeShapeType="1"/>
              </p:cNvSpPr>
              <p:nvPr/>
            </p:nvSpPr>
            <p:spPr bwMode="auto">
              <a:xfrm>
                <a:off x="4848" y="1824"/>
                <a:ext cx="96"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8" name="Line 216">
                <a:extLst>
                  <a:ext uri="{FF2B5EF4-FFF2-40B4-BE49-F238E27FC236}">
                    <a16:creationId xmlns:a16="http://schemas.microsoft.com/office/drawing/2014/main" id="{D336ECCD-ACAF-C04F-83CA-F182051FAC86}"/>
                  </a:ext>
                </a:extLst>
              </p:cNvPr>
              <p:cNvSpPr>
                <a:spLocks noChangeShapeType="1"/>
              </p:cNvSpPr>
              <p:nvPr/>
            </p:nvSpPr>
            <p:spPr bwMode="auto">
              <a:xfrm flipV="1">
                <a:off x="4944" y="1824"/>
                <a:ext cx="96"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 name="Line 217">
                <a:extLst>
                  <a:ext uri="{FF2B5EF4-FFF2-40B4-BE49-F238E27FC236}">
                    <a16:creationId xmlns:a16="http://schemas.microsoft.com/office/drawing/2014/main" id="{FE33CC1A-A31D-334E-AE13-12BA1D2E5A8B}"/>
                  </a:ext>
                </a:extLst>
              </p:cNvPr>
              <p:cNvSpPr>
                <a:spLocks noChangeShapeType="1"/>
              </p:cNvSpPr>
              <p:nvPr/>
            </p:nvSpPr>
            <p:spPr bwMode="auto">
              <a:xfrm>
                <a:off x="5040" y="1824"/>
                <a:ext cx="96"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0" name="Line 218">
                <a:extLst>
                  <a:ext uri="{FF2B5EF4-FFF2-40B4-BE49-F238E27FC236}">
                    <a16:creationId xmlns:a16="http://schemas.microsoft.com/office/drawing/2014/main" id="{FFD47393-F4D7-1044-8EF0-C60EBD07A8B8}"/>
                  </a:ext>
                </a:extLst>
              </p:cNvPr>
              <p:cNvSpPr>
                <a:spLocks noChangeShapeType="1"/>
              </p:cNvSpPr>
              <p:nvPr/>
            </p:nvSpPr>
            <p:spPr bwMode="auto">
              <a:xfrm flipV="1">
                <a:off x="5136" y="1872"/>
                <a:ext cx="4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 name="Line 219">
                <a:extLst>
                  <a:ext uri="{FF2B5EF4-FFF2-40B4-BE49-F238E27FC236}">
                    <a16:creationId xmlns:a16="http://schemas.microsoft.com/office/drawing/2014/main" id="{7E0A6738-74FB-5F47-AF34-710901DF5539}"/>
                  </a:ext>
                </a:extLst>
              </p:cNvPr>
              <p:cNvSpPr>
                <a:spLocks noChangeShapeType="1"/>
              </p:cNvSpPr>
              <p:nvPr/>
            </p:nvSpPr>
            <p:spPr bwMode="auto">
              <a:xfrm>
                <a:off x="5184" y="187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 name="Line 221">
                <a:extLst>
                  <a:ext uri="{FF2B5EF4-FFF2-40B4-BE49-F238E27FC236}">
                    <a16:creationId xmlns:a16="http://schemas.microsoft.com/office/drawing/2014/main" id="{5291BA25-E49E-5B49-8C1D-B07181AA97DF}"/>
                  </a:ext>
                </a:extLst>
              </p:cNvPr>
              <p:cNvSpPr>
                <a:spLocks noChangeShapeType="1"/>
              </p:cNvSpPr>
              <p:nvPr/>
            </p:nvSpPr>
            <p:spPr bwMode="auto">
              <a:xfrm flipH="1">
                <a:off x="4272" y="2016"/>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 name="Line 222">
                <a:extLst>
                  <a:ext uri="{FF2B5EF4-FFF2-40B4-BE49-F238E27FC236}">
                    <a16:creationId xmlns:a16="http://schemas.microsoft.com/office/drawing/2014/main" id="{EFA8CF5E-D4FB-6A4C-8EBA-F8EEEB2F894B}"/>
                  </a:ext>
                </a:extLst>
              </p:cNvPr>
              <p:cNvSpPr>
                <a:spLocks noChangeShapeType="1"/>
              </p:cNvSpPr>
              <p:nvPr/>
            </p:nvSpPr>
            <p:spPr bwMode="auto">
              <a:xfrm flipH="1">
                <a:off x="4368" y="2016"/>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 name="Line 223">
                <a:extLst>
                  <a:ext uri="{FF2B5EF4-FFF2-40B4-BE49-F238E27FC236}">
                    <a16:creationId xmlns:a16="http://schemas.microsoft.com/office/drawing/2014/main" id="{BE4E6D50-F6AA-1F48-A366-623011A62CC3}"/>
                  </a:ext>
                </a:extLst>
              </p:cNvPr>
              <p:cNvSpPr>
                <a:spLocks noChangeShapeType="1"/>
              </p:cNvSpPr>
              <p:nvPr/>
            </p:nvSpPr>
            <p:spPr bwMode="auto">
              <a:xfrm flipH="1">
                <a:off x="4464" y="2016"/>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 name="Line 224">
                <a:extLst>
                  <a:ext uri="{FF2B5EF4-FFF2-40B4-BE49-F238E27FC236}">
                    <a16:creationId xmlns:a16="http://schemas.microsoft.com/office/drawing/2014/main" id="{CD626547-F927-4343-B79A-EF33BCBFA3F3}"/>
                  </a:ext>
                </a:extLst>
              </p:cNvPr>
              <p:cNvSpPr>
                <a:spLocks noChangeShapeType="1"/>
              </p:cNvSpPr>
              <p:nvPr/>
            </p:nvSpPr>
            <p:spPr bwMode="auto">
              <a:xfrm flipH="1">
                <a:off x="4560" y="2016"/>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6" name="Line 225">
                <a:extLst>
                  <a:ext uri="{FF2B5EF4-FFF2-40B4-BE49-F238E27FC236}">
                    <a16:creationId xmlns:a16="http://schemas.microsoft.com/office/drawing/2014/main" id="{5861DECC-B66D-6442-87AF-9B6B7B8F07D4}"/>
                  </a:ext>
                </a:extLst>
              </p:cNvPr>
              <p:cNvSpPr>
                <a:spLocks noChangeShapeType="1"/>
              </p:cNvSpPr>
              <p:nvPr/>
            </p:nvSpPr>
            <p:spPr bwMode="auto">
              <a:xfrm flipH="1">
                <a:off x="4656" y="2016"/>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 name="Line 226">
                <a:extLst>
                  <a:ext uri="{FF2B5EF4-FFF2-40B4-BE49-F238E27FC236}">
                    <a16:creationId xmlns:a16="http://schemas.microsoft.com/office/drawing/2014/main" id="{EB1781CA-B21A-DF49-8D9E-2E1C06D953A3}"/>
                  </a:ext>
                </a:extLst>
              </p:cNvPr>
              <p:cNvSpPr>
                <a:spLocks noChangeShapeType="1"/>
              </p:cNvSpPr>
              <p:nvPr/>
            </p:nvSpPr>
            <p:spPr bwMode="auto">
              <a:xfrm flipH="1">
                <a:off x="4752" y="2016"/>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 name="Line 227">
                <a:extLst>
                  <a:ext uri="{FF2B5EF4-FFF2-40B4-BE49-F238E27FC236}">
                    <a16:creationId xmlns:a16="http://schemas.microsoft.com/office/drawing/2014/main" id="{5D1AFA75-EF0B-4E4F-BD17-6B7353DEF48B}"/>
                  </a:ext>
                </a:extLst>
              </p:cNvPr>
              <p:cNvSpPr>
                <a:spLocks noChangeShapeType="1"/>
              </p:cNvSpPr>
              <p:nvPr/>
            </p:nvSpPr>
            <p:spPr bwMode="auto">
              <a:xfrm flipH="1">
                <a:off x="4848" y="2016"/>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 name="Line 228">
                <a:extLst>
                  <a:ext uri="{FF2B5EF4-FFF2-40B4-BE49-F238E27FC236}">
                    <a16:creationId xmlns:a16="http://schemas.microsoft.com/office/drawing/2014/main" id="{457C7BAD-4DD5-744E-95A7-2FF2510BFE4A}"/>
                  </a:ext>
                </a:extLst>
              </p:cNvPr>
              <p:cNvSpPr>
                <a:spLocks noChangeShapeType="1"/>
              </p:cNvSpPr>
              <p:nvPr/>
            </p:nvSpPr>
            <p:spPr bwMode="auto">
              <a:xfrm flipH="1">
                <a:off x="4944" y="2016"/>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0" name="Line 229">
                <a:extLst>
                  <a:ext uri="{FF2B5EF4-FFF2-40B4-BE49-F238E27FC236}">
                    <a16:creationId xmlns:a16="http://schemas.microsoft.com/office/drawing/2014/main" id="{2C0CC68C-F871-CF41-8935-817C46997F52}"/>
                  </a:ext>
                </a:extLst>
              </p:cNvPr>
              <p:cNvSpPr>
                <a:spLocks noChangeShapeType="1"/>
              </p:cNvSpPr>
              <p:nvPr/>
            </p:nvSpPr>
            <p:spPr bwMode="auto">
              <a:xfrm flipH="1">
                <a:off x="5040" y="2016"/>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 name="Line 230">
                <a:extLst>
                  <a:ext uri="{FF2B5EF4-FFF2-40B4-BE49-F238E27FC236}">
                    <a16:creationId xmlns:a16="http://schemas.microsoft.com/office/drawing/2014/main" id="{7BAE77FF-2A3D-2743-AC52-7A4D7EC2B7AC}"/>
                  </a:ext>
                </a:extLst>
              </p:cNvPr>
              <p:cNvSpPr>
                <a:spLocks noChangeShapeType="1"/>
              </p:cNvSpPr>
              <p:nvPr/>
            </p:nvSpPr>
            <p:spPr bwMode="auto">
              <a:xfrm flipH="1">
                <a:off x="5136" y="2016"/>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 name="Line 231">
                <a:extLst>
                  <a:ext uri="{FF2B5EF4-FFF2-40B4-BE49-F238E27FC236}">
                    <a16:creationId xmlns:a16="http://schemas.microsoft.com/office/drawing/2014/main" id="{A1B20DBB-6D04-924E-9C65-8A7CC87EC0F3}"/>
                  </a:ext>
                </a:extLst>
              </p:cNvPr>
              <p:cNvSpPr>
                <a:spLocks noChangeShapeType="1"/>
              </p:cNvSpPr>
              <p:nvPr/>
            </p:nvSpPr>
            <p:spPr bwMode="auto">
              <a:xfrm>
                <a:off x="5232" y="1920"/>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 name="Line 232">
                <a:extLst>
                  <a:ext uri="{FF2B5EF4-FFF2-40B4-BE49-F238E27FC236}">
                    <a16:creationId xmlns:a16="http://schemas.microsoft.com/office/drawing/2014/main" id="{0CDED9ED-F6F2-3A48-8A4C-A67F21F4F99F}"/>
                  </a:ext>
                </a:extLst>
              </p:cNvPr>
              <p:cNvSpPr>
                <a:spLocks noChangeShapeType="1"/>
              </p:cNvSpPr>
              <p:nvPr/>
            </p:nvSpPr>
            <p:spPr bwMode="auto">
              <a:xfrm>
                <a:off x="5232" y="1824"/>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 name="Line 233">
                <a:extLst>
                  <a:ext uri="{FF2B5EF4-FFF2-40B4-BE49-F238E27FC236}">
                    <a16:creationId xmlns:a16="http://schemas.microsoft.com/office/drawing/2014/main" id="{089D187A-CF08-714B-B15E-D3D7BC9A20F9}"/>
                  </a:ext>
                </a:extLst>
              </p:cNvPr>
              <p:cNvSpPr>
                <a:spLocks noChangeShapeType="1"/>
              </p:cNvSpPr>
              <p:nvPr/>
            </p:nvSpPr>
            <p:spPr bwMode="auto">
              <a:xfrm>
                <a:off x="5232" y="1728"/>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 name="Line 234">
                <a:extLst>
                  <a:ext uri="{FF2B5EF4-FFF2-40B4-BE49-F238E27FC236}">
                    <a16:creationId xmlns:a16="http://schemas.microsoft.com/office/drawing/2014/main" id="{CF05B079-687F-BD49-BAA2-6A230C239AA6}"/>
                  </a:ext>
                </a:extLst>
              </p:cNvPr>
              <p:cNvSpPr>
                <a:spLocks noChangeShapeType="1"/>
              </p:cNvSpPr>
              <p:nvPr/>
            </p:nvSpPr>
            <p:spPr bwMode="auto">
              <a:xfrm>
                <a:off x="5232" y="1632"/>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6" name="Line 235">
                <a:extLst>
                  <a:ext uri="{FF2B5EF4-FFF2-40B4-BE49-F238E27FC236}">
                    <a16:creationId xmlns:a16="http://schemas.microsoft.com/office/drawing/2014/main" id="{7711B077-6C9A-EE4C-AB72-90627F938694}"/>
                  </a:ext>
                </a:extLst>
              </p:cNvPr>
              <p:cNvSpPr>
                <a:spLocks noChangeShapeType="1"/>
              </p:cNvSpPr>
              <p:nvPr/>
            </p:nvSpPr>
            <p:spPr bwMode="auto">
              <a:xfrm>
                <a:off x="5232" y="1536"/>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 name="Line 266">
                <a:extLst>
                  <a:ext uri="{FF2B5EF4-FFF2-40B4-BE49-F238E27FC236}">
                    <a16:creationId xmlns:a16="http://schemas.microsoft.com/office/drawing/2014/main" id="{7FAEC635-E6E3-B547-9D60-64F3F9BFAC13}"/>
                  </a:ext>
                </a:extLst>
              </p:cNvPr>
              <p:cNvSpPr>
                <a:spLocks noChangeShapeType="1"/>
              </p:cNvSpPr>
              <p:nvPr/>
            </p:nvSpPr>
            <p:spPr bwMode="auto">
              <a:xfrm>
                <a:off x="4560"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8" name="Line 268">
                <a:extLst>
                  <a:ext uri="{FF2B5EF4-FFF2-40B4-BE49-F238E27FC236}">
                    <a16:creationId xmlns:a16="http://schemas.microsoft.com/office/drawing/2014/main" id="{B88A8CC2-04E9-B84F-8DC7-E66605C4D7D1}"/>
                  </a:ext>
                </a:extLst>
              </p:cNvPr>
              <p:cNvSpPr>
                <a:spLocks noChangeShapeType="1"/>
              </p:cNvSpPr>
              <p:nvPr/>
            </p:nvSpPr>
            <p:spPr bwMode="auto">
              <a:xfrm>
                <a:off x="4560" y="1392"/>
                <a:ext cx="0" cy="384"/>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9" name="Line 270">
                <a:extLst>
                  <a:ext uri="{FF2B5EF4-FFF2-40B4-BE49-F238E27FC236}">
                    <a16:creationId xmlns:a16="http://schemas.microsoft.com/office/drawing/2014/main" id="{493841A8-2360-3845-8CD0-1BDC033EB6F9}"/>
                  </a:ext>
                </a:extLst>
              </p:cNvPr>
              <p:cNvSpPr>
                <a:spLocks noChangeShapeType="1"/>
              </p:cNvSpPr>
              <p:nvPr/>
            </p:nvSpPr>
            <p:spPr bwMode="auto">
              <a:xfrm flipV="1">
                <a:off x="4800" y="1824"/>
                <a:ext cx="4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0" name="Line 271">
                <a:extLst>
                  <a:ext uri="{FF2B5EF4-FFF2-40B4-BE49-F238E27FC236}">
                    <a16:creationId xmlns:a16="http://schemas.microsoft.com/office/drawing/2014/main" id="{0964D36F-83F6-B841-A1F2-F3B20B350C30}"/>
                  </a:ext>
                </a:extLst>
              </p:cNvPr>
              <p:cNvSpPr>
                <a:spLocks noChangeShapeType="1"/>
              </p:cNvSpPr>
              <p:nvPr/>
            </p:nvSpPr>
            <p:spPr bwMode="auto">
              <a:xfrm>
                <a:off x="4752" y="192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 name="Group 286">
              <a:extLst>
                <a:ext uri="{FF2B5EF4-FFF2-40B4-BE49-F238E27FC236}">
                  <a16:creationId xmlns:a16="http://schemas.microsoft.com/office/drawing/2014/main" id="{19A1B135-3827-2E46-866C-DD411EBB5315}"/>
                </a:ext>
              </a:extLst>
            </p:cNvPr>
            <p:cNvGrpSpPr>
              <a:grpSpLocks/>
            </p:cNvGrpSpPr>
            <p:nvPr/>
          </p:nvGrpSpPr>
          <p:grpSpPr bwMode="auto">
            <a:xfrm>
              <a:off x="6172200" y="1620651"/>
              <a:ext cx="2438400" cy="1296988"/>
              <a:chOff x="2832" y="576"/>
              <a:chExt cx="1536" cy="817"/>
            </a:xfrm>
          </p:grpSpPr>
          <p:graphicFrame>
            <p:nvGraphicFramePr>
              <p:cNvPr id="87" name="Object 149">
                <a:extLst>
                  <a:ext uri="{FF2B5EF4-FFF2-40B4-BE49-F238E27FC236}">
                    <a16:creationId xmlns:a16="http://schemas.microsoft.com/office/drawing/2014/main" id="{3F2BE755-B753-3E43-8A49-E1378A95A0AB}"/>
                  </a:ext>
                </a:extLst>
              </p:cNvPr>
              <p:cNvGraphicFramePr>
                <a:graphicFrameLocks noChangeAspect="1"/>
              </p:cNvGraphicFramePr>
              <p:nvPr/>
            </p:nvGraphicFramePr>
            <p:xfrm>
              <a:off x="2832" y="816"/>
              <a:ext cx="272" cy="145"/>
            </p:xfrm>
            <a:graphic>
              <a:graphicData uri="http://schemas.openxmlformats.org/presentationml/2006/ole">
                <mc:AlternateContent xmlns:mc="http://schemas.openxmlformats.org/markup-compatibility/2006">
                  <mc:Choice xmlns:v="urn:schemas-microsoft-com:vml" Requires="v">
                    <p:oleObj spid="_x0000_s1405076" name="Equation" r:id="rId5" imgW="381000" imgH="203200" progId="Equation.DSMT4">
                      <p:embed/>
                    </p:oleObj>
                  </mc:Choice>
                  <mc:Fallback>
                    <p:oleObj name="Equation" r:id="rId5" imgW="381000" imgH="203200" progId="Equation.DSMT4">
                      <p:embed/>
                      <p:pic>
                        <p:nvPicPr>
                          <p:cNvPr id="36" name="Object 1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2" y="816"/>
                            <a:ext cx="272" cy="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88" name="Object 150">
                <a:extLst>
                  <a:ext uri="{FF2B5EF4-FFF2-40B4-BE49-F238E27FC236}">
                    <a16:creationId xmlns:a16="http://schemas.microsoft.com/office/drawing/2014/main" id="{7E321171-8D74-AB44-B491-070CBB47994D}"/>
                  </a:ext>
                </a:extLst>
              </p:cNvPr>
              <p:cNvGraphicFramePr>
                <a:graphicFrameLocks noChangeAspect="1"/>
              </p:cNvGraphicFramePr>
              <p:nvPr/>
            </p:nvGraphicFramePr>
            <p:xfrm>
              <a:off x="4032" y="864"/>
              <a:ext cx="80" cy="104"/>
            </p:xfrm>
            <a:graphic>
              <a:graphicData uri="http://schemas.openxmlformats.org/presentationml/2006/ole">
                <mc:AlternateContent xmlns:mc="http://schemas.openxmlformats.org/markup-compatibility/2006">
                  <mc:Choice xmlns:v="urn:schemas-microsoft-com:vml" Requires="v">
                    <p:oleObj spid="_x0000_s1405077" name="Equation" r:id="rId7" imgW="127000" imgH="165100" progId="Equation.DSMT4">
                      <p:embed/>
                    </p:oleObj>
                  </mc:Choice>
                  <mc:Fallback>
                    <p:oleObj name="Equation" r:id="rId7" imgW="127000" imgH="165100" progId="Equation.DSMT4">
                      <p:embed/>
                      <p:pic>
                        <p:nvPicPr>
                          <p:cNvPr id="37" name="Object 1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2" y="864"/>
                            <a:ext cx="80" cy="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9" name="Rectangle 158">
                <a:extLst>
                  <a:ext uri="{FF2B5EF4-FFF2-40B4-BE49-F238E27FC236}">
                    <a16:creationId xmlns:a16="http://schemas.microsoft.com/office/drawing/2014/main" id="{2E922E64-71E7-5142-B61C-790A820CB9E1}"/>
                  </a:ext>
                </a:extLst>
              </p:cNvPr>
              <p:cNvSpPr>
                <a:spLocks noChangeArrowheads="1"/>
              </p:cNvSpPr>
              <p:nvPr/>
            </p:nvSpPr>
            <p:spPr bwMode="auto">
              <a:xfrm>
                <a:off x="3456" y="960"/>
                <a:ext cx="384" cy="240"/>
              </a:xfrm>
              <a:prstGeom prst="rect">
                <a:avLst/>
              </a:prstGeom>
              <a:solidFill>
                <a:srgbClr val="069914"/>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90" name="Line 170">
                <a:extLst>
                  <a:ext uri="{FF2B5EF4-FFF2-40B4-BE49-F238E27FC236}">
                    <a16:creationId xmlns:a16="http://schemas.microsoft.com/office/drawing/2014/main" id="{CBA359F0-6774-434E-BA3E-D903A36BC17B}"/>
                  </a:ext>
                </a:extLst>
              </p:cNvPr>
              <p:cNvSpPr>
                <a:spLocks noChangeShapeType="1"/>
              </p:cNvSpPr>
              <p:nvPr/>
            </p:nvSpPr>
            <p:spPr bwMode="auto">
              <a:xfrm>
                <a:off x="2928" y="768"/>
                <a:ext cx="480"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91" name="Object 171">
                <a:extLst>
                  <a:ext uri="{FF2B5EF4-FFF2-40B4-BE49-F238E27FC236}">
                    <a16:creationId xmlns:a16="http://schemas.microsoft.com/office/drawing/2014/main" id="{1E9D9FC4-310F-2947-9F33-F87FDA7036BA}"/>
                  </a:ext>
                </a:extLst>
              </p:cNvPr>
              <p:cNvGraphicFramePr>
                <a:graphicFrameLocks noChangeAspect="1"/>
              </p:cNvGraphicFramePr>
              <p:nvPr/>
            </p:nvGraphicFramePr>
            <p:xfrm>
              <a:off x="3120" y="720"/>
              <a:ext cx="126" cy="145"/>
            </p:xfrm>
            <a:graphic>
              <a:graphicData uri="http://schemas.openxmlformats.org/presentationml/2006/ole">
                <mc:AlternateContent xmlns:mc="http://schemas.openxmlformats.org/markup-compatibility/2006">
                  <mc:Choice xmlns:v="urn:schemas-microsoft-com:vml" Requires="v">
                    <p:oleObj spid="_x0000_s1405078" name="Equation" r:id="rId9" imgW="177800" imgH="203200" progId="Equation.DSMT4">
                      <p:embed/>
                    </p:oleObj>
                  </mc:Choice>
                  <mc:Fallback>
                    <p:oleObj name="Equation" r:id="rId9" imgW="177800" imgH="203200" progId="Equation.DSMT4">
                      <p:embed/>
                      <p:pic>
                        <p:nvPicPr>
                          <p:cNvPr id="40" name="Object 17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0" y="720"/>
                            <a:ext cx="126" cy="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2" name="Line 179">
                <a:extLst>
                  <a:ext uri="{FF2B5EF4-FFF2-40B4-BE49-F238E27FC236}">
                    <a16:creationId xmlns:a16="http://schemas.microsoft.com/office/drawing/2014/main" id="{46009B9B-9101-4E4E-9A51-133EA20C392A}"/>
                  </a:ext>
                </a:extLst>
              </p:cNvPr>
              <p:cNvSpPr>
                <a:spLocks noChangeShapeType="1"/>
              </p:cNvSpPr>
              <p:nvPr/>
            </p:nvSpPr>
            <p:spPr bwMode="auto">
              <a:xfrm>
                <a:off x="3312" y="1200"/>
                <a:ext cx="100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 name="Line 181">
                <a:extLst>
                  <a:ext uri="{FF2B5EF4-FFF2-40B4-BE49-F238E27FC236}">
                    <a16:creationId xmlns:a16="http://schemas.microsoft.com/office/drawing/2014/main" id="{0D4FCFA9-2252-9949-91FE-C2B0BC161BDD}"/>
                  </a:ext>
                </a:extLst>
              </p:cNvPr>
              <p:cNvSpPr>
                <a:spLocks noChangeShapeType="1"/>
              </p:cNvSpPr>
              <p:nvPr/>
            </p:nvSpPr>
            <p:spPr bwMode="auto">
              <a:xfrm flipV="1">
                <a:off x="4320" y="720"/>
                <a:ext cx="0" cy="4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 name="AutoShape 159">
                <a:extLst>
                  <a:ext uri="{FF2B5EF4-FFF2-40B4-BE49-F238E27FC236}">
                    <a16:creationId xmlns:a16="http://schemas.microsoft.com/office/drawing/2014/main" id="{6B171314-D03C-5C48-8926-FA7DC1693507}"/>
                  </a:ext>
                </a:extLst>
              </p:cNvPr>
              <p:cNvSpPr>
                <a:spLocks noChangeArrowheads="1"/>
              </p:cNvSpPr>
              <p:nvPr/>
            </p:nvSpPr>
            <p:spPr bwMode="auto">
              <a:xfrm rot="1494429">
                <a:off x="2928" y="768"/>
                <a:ext cx="96" cy="48"/>
              </a:xfrm>
              <a:prstGeom prst="homePlate">
                <a:avLst>
                  <a:gd name="adj" fmla="val 50000"/>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95" name="Line 185">
                <a:extLst>
                  <a:ext uri="{FF2B5EF4-FFF2-40B4-BE49-F238E27FC236}">
                    <a16:creationId xmlns:a16="http://schemas.microsoft.com/office/drawing/2014/main" id="{AC1FB622-4954-BD4A-BCB0-B79698E91F0A}"/>
                  </a:ext>
                </a:extLst>
              </p:cNvPr>
              <p:cNvSpPr>
                <a:spLocks noChangeShapeType="1"/>
              </p:cNvSpPr>
              <p:nvPr/>
            </p:nvSpPr>
            <p:spPr bwMode="auto">
              <a:xfrm flipV="1">
                <a:off x="4032" y="1008"/>
                <a:ext cx="96"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 name="Line 186">
                <a:extLst>
                  <a:ext uri="{FF2B5EF4-FFF2-40B4-BE49-F238E27FC236}">
                    <a16:creationId xmlns:a16="http://schemas.microsoft.com/office/drawing/2014/main" id="{B969E717-CE24-AD41-AAA7-79A4657D2999}"/>
                  </a:ext>
                </a:extLst>
              </p:cNvPr>
              <p:cNvSpPr>
                <a:spLocks noChangeShapeType="1"/>
              </p:cNvSpPr>
              <p:nvPr/>
            </p:nvSpPr>
            <p:spPr bwMode="auto">
              <a:xfrm>
                <a:off x="4128" y="1008"/>
                <a:ext cx="96"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 name="Line 187">
                <a:extLst>
                  <a:ext uri="{FF2B5EF4-FFF2-40B4-BE49-F238E27FC236}">
                    <a16:creationId xmlns:a16="http://schemas.microsoft.com/office/drawing/2014/main" id="{86076835-8033-3B41-B414-2ED608753944}"/>
                  </a:ext>
                </a:extLst>
              </p:cNvPr>
              <p:cNvSpPr>
                <a:spLocks noChangeShapeType="1"/>
              </p:cNvSpPr>
              <p:nvPr/>
            </p:nvSpPr>
            <p:spPr bwMode="auto">
              <a:xfrm flipV="1">
                <a:off x="4224" y="1056"/>
                <a:ext cx="4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 name="Line 188">
                <a:extLst>
                  <a:ext uri="{FF2B5EF4-FFF2-40B4-BE49-F238E27FC236}">
                    <a16:creationId xmlns:a16="http://schemas.microsoft.com/office/drawing/2014/main" id="{2DE5C99D-F22A-2946-86A5-8205AF98899F}"/>
                  </a:ext>
                </a:extLst>
              </p:cNvPr>
              <p:cNvSpPr>
                <a:spLocks noChangeShapeType="1"/>
              </p:cNvSpPr>
              <p:nvPr/>
            </p:nvSpPr>
            <p:spPr bwMode="auto">
              <a:xfrm>
                <a:off x="4272" y="105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99" name="Object 190">
                <a:extLst>
                  <a:ext uri="{FF2B5EF4-FFF2-40B4-BE49-F238E27FC236}">
                    <a16:creationId xmlns:a16="http://schemas.microsoft.com/office/drawing/2014/main" id="{B41AD083-65E5-B442-AC36-E3AB889D5392}"/>
                  </a:ext>
                </a:extLst>
              </p:cNvPr>
              <p:cNvGraphicFramePr>
                <a:graphicFrameLocks noChangeAspect="1"/>
              </p:cNvGraphicFramePr>
              <p:nvPr/>
            </p:nvGraphicFramePr>
            <p:xfrm>
              <a:off x="3520" y="1008"/>
              <a:ext cx="272" cy="145"/>
            </p:xfrm>
            <a:graphic>
              <a:graphicData uri="http://schemas.openxmlformats.org/presentationml/2006/ole">
                <mc:AlternateContent xmlns:mc="http://schemas.openxmlformats.org/markup-compatibility/2006">
                  <mc:Choice xmlns:v="urn:schemas-microsoft-com:vml" Requires="v">
                    <p:oleObj spid="_x0000_s1405079" name="Equation" r:id="rId11" imgW="381000" imgH="203200" progId="Equation.DSMT4">
                      <p:embed/>
                    </p:oleObj>
                  </mc:Choice>
                  <mc:Fallback>
                    <p:oleObj name="Equation" r:id="rId11" imgW="381000" imgH="203200" progId="Equation.DSMT4">
                      <p:embed/>
                      <p:pic>
                        <p:nvPicPr>
                          <p:cNvPr id="48" name="Object 19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0" y="1008"/>
                            <a:ext cx="272" cy="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0" name="Line 191">
                <a:extLst>
                  <a:ext uri="{FF2B5EF4-FFF2-40B4-BE49-F238E27FC236}">
                    <a16:creationId xmlns:a16="http://schemas.microsoft.com/office/drawing/2014/main" id="{25190154-8827-7F4A-B474-4EACD1F18D99}"/>
                  </a:ext>
                </a:extLst>
              </p:cNvPr>
              <p:cNvSpPr>
                <a:spLocks noChangeShapeType="1"/>
              </p:cNvSpPr>
              <p:nvPr/>
            </p:nvSpPr>
            <p:spPr bwMode="auto">
              <a:xfrm flipH="1">
                <a:off x="3360" y="1200"/>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 name="Line 192">
                <a:extLst>
                  <a:ext uri="{FF2B5EF4-FFF2-40B4-BE49-F238E27FC236}">
                    <a16:creationId xmlns:a16="http://schemas.microsoft.com/office/drawing/2014/main" id="{15741CFB-BEC4-8B46-A37E-2D9D01BAF854}"/>
                  </a:ext>
                </a:extLst>
              </p:cNvPr>
              <p:cNvSpPr>
                <a:spLocks noChangeShapeType="1"/>
              </p:cNvSpPr>
              <p:nvPr/>
            </p:nvSpPr>
            <p:spPr bwMode="auto">
              <a:xfrm flipH="1">
                <a:off x="3456" y="1200"/>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 name="Line 193">
                <a:extLst>
                  <a:ext uri="{FF2B5EF4-FFF2-40B4-BE49-F238E27FC236}">
                    <a16:creationId xmlns:a16="http://schemas.microsoft.com/office/drawing/2014/main" id="{D31ACC5B-6B56-0B42-A351-6DBD80B1AB06}"/>
                  </a:ext>
                </a:extLst>
              </p:cNvPr>
              <p:cNvSpPr>
                <a:spLocks noChangeShapeType="1"/>
              </p:cNvSpPr>
              <p:nvPr/>
            </p:nvSpPr>
            <p:spPr bwMode="auto">
              <a:xfrm flipH="1">
                <a:off x="3552" y="1200"/>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 name="Line 194">
                <a:extLst>
                  <a:ext uri="{FF2B5EF4-FFF2-40B4-BE49-F238E27FC236}">
                    <a16:creationId xmlns:a16="http://schemas.microsoft.com/office/drawing/2014/main" id="{A0CCC348-2748-D546-816C-A5A696AF0E95}"/>
                  </a:ext>
                </a:extLst>
              </p:cNvPr>
              <p:cNvSpPr>
                <a:spLocks noChangeShapeType="1"/>
              </p:cNvSpPr>
              <p:nvPr/>
            </p:nvSpPr>
            <p:spPr bwMode="auto">
              <a:xfrm flipH="1">
                <a:off x="3648" y="1200"/>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 name="Line 195">
                <a:extLst>
                  <a:ext uri="{FF2B5EF4-FFF2-40B4-BE49-F238E27FC236}">
                    <a16:creationId xmlns:a16="http://schemas.microsoft.com/office/drawing/2014/main" id="{923A60E2-AE6B-9448-8B41-C9A186CEDB78}"/>
                  </a:ext>
                </a:extLst>
              </p:cNvPr>
              <p:cNvSpPr>
                <a:spLocks noChangeShapeType="1"/>
              </p:cNvSpPr>
              <p:nvPr/>
            </p:nvSpPr>
            <p:spPr bwMode="auto">
              <a:xfrm flipH="1">
                <a:off x="3744" y="1200"/>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 name="Line 196">
                <a:extLst>
                  <a:ext uri="{FF2B5EF4-FFF2-40B4-BE49-F238E27FC236}">
                    <a16:creationId xmlns:a16="http://schemas.microsoft.com/office/drawing/2014/main" id="{BE536C51-9A88-D149-9A3F-9220078D621B}"/>
                  </a:ext>
                </a:extLst>
              </p:cNvPr>
              <p:cNvSpPr>
                <a:spLocks noChangeShapeType="1"/>
              </p:cNvSpPr>
              <p:nvPr/>
            </p:nvSpPr>
            <p:spPr bwMode="auto">
              <a:xfrm flipH="1">
                <a:off x="3840" y="1200"/>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 name="Line 197">
                <a:extLst>
                  <a:ext uri="{FF2B5EF4-FFF2-40B4-BE49-F238E27FC236}">
                    <a16:creationId xmlns:a16="http://schemas.microsoft.com/office/drawing/2014/main" id="{E4ED21C3-442A-774E-82CB-C2277C0BE1E5}"/>
                  </a:ext>
                </a:extLst>
              </p:cNvPr>
              <p:cNvSpPr>
                <a:spLocks noChangeShapeType="1"/>
              </p:cNvSpPr>
              <p:nvPr/>
            </p:nvSpPr>
            <p:spPr bwMode="auto">
              <a:xfrm flipH="1">
                <a:off x="3936" y="1200"/>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 name="Line 198">
                <a:extLst>
                  <a:ext uri="{FF2B5EF4-FFF2-40B4-BE49-F238E27FC236}">
                    <a16:creationId xmlns:a16="http://schemas.microsoft.com/office/drawing/2014/main" id="{F5840A8B-C3AB-8747-9B39-33DF5F33496C}"/>
                  </a:ext>
                </a:extLst>
              </p:cNvPr>
              <p:cNvSpPr>
                <a:spLocks noChangeShapeType="1"/>
              </p:cNvSpPr>
              <p:nvPr/>
            </p:nvSpPr>
            <p:spPr bwMode="auto">
              <a:xfrm flipH="1">
                <a:off x="4032" y="1200"/>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 name="Line 199">
                <a:extLst>
                  <a:ext uri="{FF2B5EF4-FFF2-40B4-BE49-F238E27FC236}">
                    <a16:creationId xmlns:a16="http://schemas.microsoft.com/office/drawing/2014/main" id="{937AF19C-859C-D247-A45B-BFF0B4F6CFBA}"/>
                  </a:ext>
                </a:extLst>
              </p:cNvPr>
              <p:cNvSpPr>
                <a:spLocks noChangeShapeType="1"/>
              </p:cNvSpPr>
              <p:nvPr/>
            </p:nvSpPr>
            <p:spPr bwMode="auto">
              <a:xfrm flipH="1">
                <a:off x="4128" y="1200"/>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 name="Line 200">
                <a:extLst>
                  <a:ext uri="{FF2B5EF4-FFF2-40B4-BE49-F238E27FC236}">
                    <a16:creationId xmlns:a16="http://schemas.microsoft.com/office/drawing/2014/main" id="{2CD58E43-053A-8F41-8613-38CFB671F5DD}"/>
                  </a:ext>
                </a:extLst>
              </p:cNvPr>
              <p:cNvSpPr>
                <a:spLocks noChangeShapeType="1"/>
              </p:cNvSpPr>
              <p:nvPr/>
            </p:nvSpPr>
            <p:spPr bwMode="auto">
              <a:xfrm flipH="1">
                <a:off x="4224" y="1200"/>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 name="Line 201">
                <a:extLst>
                  <a:ext uri="{FF2B5EF4-FFF2-40B4-BE49-F238E27FC236}">
                    <a16:creationId xmlns:a16="http://schemas.microsoft.com/office/drawing/2014/main" id="{0586065E-2EBE-054B-933A-5C824DF56FEE}"/>
                  </a:ext>
                </a:extLst>
              </p:cNvPr>
              <p:cNvSpPr>
                <a:spLocks noChangeShapeType="1"/>
              </p:cNvSpPr>
              <p:nvPr/>
            </p:nvSpPr>
            <p:spPr bwMode="auto">
              <a:xfrm>
                <a:off x="4320" y="1104"/>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 name="Line 202">
                <a:extLst>
                  <a:ext uri="{FF2B5EF4-FFF2-40B4-BE49-F238E27FC236}">
                    <a16:creationId xmlns:a16="http://schemas.microsoft.com/office/drawing/2014/main" id="{F835CCF6-4799-D848-B55E-0D19D39E4CFA}"/>
                  </a:ext>
                </a:extLst>
              </p:cNvPr>
              <p:cNvSpPr>
                <a:spLocks noChangeShapeType="1"/>
              </p:cNvSpPr>
              <p:nvPr/>
            </p:nvSpPr>
            <p:spPr bwMode="auto">
              <a:xfrm>
                <a:off x="4320" y="1008"/>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 name="Line 203">
                <a:extLst>
                  <a:ext uri="{FF2B5EF4-FFF2-40B4-BE49-F238E27FC236}">
                    <a16:creationId xmlns:a16="http://schemas.microsoft.com/office/drawing/2014/main" id="{0019892A-AB51-B64E-9686-2123BC5BB570}"/>
                  </a:ext>
                </a:extLst>
              </p:cNvPr>
              <p:cNvSpPr>
                <a:spLocks noChangeShapeType="1"/>
              </p:cNvSpPr>
              <p:nvPr/>
            </p:nvSpPr>
            <p:spPr bwMode="auto">
              <a:xfrm>
                <a:off x="4320" y="912"/>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 name="Line 204">
                <a:extLst>
                  <a:ext uri="{FF2B5EF4-FFF2-40B4-BE49-F238E27FC236}">
                    <a16:creationId xmlns:a16="http://schemas.microsoft.com/office/drawing/2014/main" id="{A58F8441-4806-A643-BF90-0E9495C5A9C9}"/>
                  </a:ext>
                </a:extLst>
              </p:cNvPr>
              <p:cNvSpPr>
                <a:spLocks noChangeShapeType="1"/>
              </p:cNvSpPr>
              <p:nvPr/>
            </p:nvSpPr>
            <p:spPr bwMode="auto">
              <a:xfrm>
                <a:off x="4320" y="816"/>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 name="Line 205">
                <a:extLst>
                  <a:ext uri="{FF2B5EF4-FFF2-40B4-BE49-F238E27FC236}">
                    <a16:creationId xmlns:a16="http://schemas.microsoft.com/office/drawing/2014/main" id="{6EE22F81-EEA6-654A-A482-A0857F6F41D6}"/>
                  </a:ext>
                </a:extLst>
              </p:cNvPr>
              <p:cNvSpPr>
                <a:spLocks noChangeShapeType="1"/>
              </p:cNvSpPr>
              <p:nvPr/>
            </p:nvSpPr>
            <p:spPr bwMode="auto">
              <a:xfrm>
                <a:off x="4320" y="720"/>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 name="Line 265">
                <a:extLst>
                  <a:ext uri="{FF2B5EF4-FFF2-40B4-BE49-F238E27FC236}">
                    <a16:creationId xmlns:a16="http://schemas.microsoft.com/office/drawing/2014/main" id="{6B94C3F2-943D-E944-8A6D-41CD5A030E90}"/>
                  </a:ext>
                </a:extLst>
              </p:cNvPr>
              <p:cNvSpPr>
                <a:spLocks noChangeShapeType="1"/>
              </p:cNvSpPr>
              <p:nvPr/>
            </p:nvSpPr>
            <p:spPr bwMode="auto">
              <a:xfrm>
                <a:off x="3648" y="576"/>
                <a:ext cx="0" cy="384"/>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 name="Line 267">
                <a:extLst>
                  <a:ext uri="{FF2B5EF4-FFF2-40B4-BE49-F238E27FC236}">
                    <a16:creationId xmlns:a16="http://schemas.microsoft.com/office/drawing/2014/main" id="{47996DFE-7C44-8B41-9D6B-5705CE84C6C5}"/>
                  </a:ext>
                </a:extLst>
              </p:cNvPr>
              <p:cNvSpPr>
                <a:spLocks noChangeShapeType="1"/>
              </p:cNvSpPr>
              <p:nvPr/>
            </p:nvSpPr>
            <p:spPr bwMode="auto">
              <a:xfrm>
                <a:off x="3648" y="72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7" name="Line 272">
                <a:extLst>
                  <a:ext uri="{FF2B5EF4-FFF2-40B4-BE49-F238E27FC236}">
                    <a16:creationId xmlns:a16="http://schemas.microsoft.com/office/drawing/2014/main" id="{CFEC5308-788E-0242-B50B-693459F8F43C}"/>
                  </a:ext>
                </a:extLst>
              </p:cNvPr>
              <p:cNvSpPr>
                <a:spLocks noChangeShapeType="1"/>
              </p:cNvSpPr>
              <p:nvPr/>
            </p:nvSpPr>
            <p:spPr bwMode="auto">
              <a:xfrm>
                <a:off x="3936" y="1008"/>
                <a:ext cx="96"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 name="Line 273">
                <a:extLst>
                  <a:ext uri="{FF2B5EF4-FFF2-40B4-BE49-F238E27FC236}">
                    <a16:creationId xmlns:a16="http://schemas.microsoft.com/office/drawing/2014/main" id="{962E5B54-2D81-944D-B131-60D00390F89C}"/>
                  </a:ext>
                </a:extLst>
              </p:cNvPr>
              <p:cNvSpPr>
                <a:spLocks noChangeShapeType="1"/>
              </p:cNvSpPr>
              <p:nvPr/>
            </p:nvSpPr>
            <p:spPr bwMode="auto">
              <a:xfrm flipV="1">
                <a:off x="3888" y="1008"/>
                <a:ext cx="4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 name="Line 274">
                <a:extLst>
                  <a:ext uri="{FF2B5EF4-FFF2-40B4-BE49-F238E27FC236}">
                    <a16:creationId xmlns:a16="http://schemas.microsoft.com/office/drawing/2014/main" id="{23A03FD2-0CF0-204D-98A0-A97927AB2E0F}"/>
                  </a:ext>
                </a:extLst>
              </p:cNvPr>
              <p:cNvSpPr>
                <a:spLocks noChangeShapeType="1"/>
              </p:cNvSpPr>
              <p:nvPr/>
            </p:nvSpPr>
            <p:spPr bwMode="auto">
              <a:xfrm>
                <a:off x="3840" y="110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120" name="Object 275">
                <a:extLst>
                  <a:ext uri="{FF2B5EF4-FFF2-40B4-BE49-F238E27FC236}">
                    <a16:creationId xmlns:a16="http://schemas.microsoft.com/office/drawing/2014/main" id="{68C3E098-2824-294B-A386-83D620E19218}"/>
                  </a:ext>
                </a:extLst>
              </p:cNvPr>
              <p:cNvGraphicFramePr>
                <a:graphicFrameLocks noChangeAspect="1"/>
              </p:cNvGraphicFramePr>
              <p:nvPr/>
            </p:nvGraphicFramePr>
            <p:xfrm>
              <a:off x="3264" y="1248"/>
              <a:ext cx="580" cy="145"/>
            </p:xfrm>
            <a:graphic>
              <a:graphicData uri="http://schemas.openxmlformats.org/presentationml/2006/ole">
                <mc:AlternateContent xmlns:mc="http://schemas.openxmlformats.org/markup-compatibility/2006">
                  <mc:Choice xmlns:v="urn:schemas-microsoft-com:vml" Requires="v">
                    <p:oleObj spid="_x0000_s1405080" name="Equation" r:id="rId13" imgW="812800" imgH="203200" progId="Equation.DSMT4">
                      <p:embed/>
                    </p:oleObj>
                  </mc:Choice>
                  <mc:Fallback>
                    <p:oleObj name="Equation" r:id="rId13" imgW="812800" imgH="203200" progId="Equation.DSMT4">
                      <p:embed/>
                      <p:pic>
                        <p:nvPicPr>
                          <p:cNvPr id="69" name="Object 27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64" y="1248"/>
                            <a:ext cx="580" cy="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37" name="Text Box 278">
              <a:extLst>
                <a:ext uri="{FF2B5EF4-FFF2-40B4-BE49-F238E27FC236}">
                  <a16:creationId xmlns:a16="http://schemas.microsoft.com/office/drawing/2014/main" id="{A9F73145-BC81-7E47-B896-347047B3609E}"/>
                </a:ext>
              </a:extLst>
            </p:cNvPr>
            <p:cNvSpPr txBox="1">
              <a:spLocks noChangeArrowheads="1"/>
            </p:cNvSpPr>
            <p:nvPr/>
          </p:nvSpPr>
          <p:spPr bwMode="auto">
            <a:xfrm>
              <a:off x="5943600" y="3113829"/>
              <a:ext cx="3200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dirty="0"/>
                <a:t>just after embedding, masses moving but</a:t>
              </a:r>
            </a:p>
            <a:p>
              <a:r>
                <a:rPr lang="en-US" altLang="en-US" sz="1200" dirty="0"/>
                <a:t>spring still essentially not compressed</a:t>
              </a:r>
              <a:endParaRPr lang="en-US" altLang="en-US" dirty="0"/>
            </a:p>
          </p:txBody>
        </p:sp>
        <p:sp>
          <p:nvSpPr>
            <p:cNvPr id="39" name="Text Box 279">
              <a:extLst>
                <a:ext uri="{FF2B5EF4-FFF2-40B4-BE49-F238E27FC236}">
                  <a16:creationId xmlns:a16="http://schemas.microsoft.com/office/drawing/2014/main" id="{99A0AB5A-6398-BF4A-BC70-DB3A131A9E46}"/>
                </a:ext>
              </a:extLst>
            </p:cNvPr>
            <p:cNvSpPr txBox="1">
              <a:spLocks noChangeArrowheads="1"/>
            </p:cNvSpPr>
            <p:nvPr/>
          </p:nvSpPr>
          <p:spPr bwMode="auto">
            <a:xfrm>
              <a:off x="5943600" y="1315851"/>
              <a:ext cx="30480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dirty="0"/>
                <a:t>bullet moving at angle but block at rest</a:t>
              </a:r>
              <a:endParaRPr lang="en-US" altLang="en-US" dirty="0"/>
            </a:p>
          </p:txBody>
        </p:sp>
        <p:grpSp>
          <p:nvGrpSpPr>
            <p:cNvPr id="45" name="Group 284">
              <a:extLst>
                <a:ext uri="{FF2B5EF4-FFF2-40B4-BE49-F238E27FC236}">
                  <a16:creationId xmlns:a16="http://schemas.microsoft.com/office/drawing/2014/main" id="{C1EF8E67-AB5A-5649-8466-747274F84761}"/>
                </a:ext>
              </a:extLst>
            </p:cNvPr>
            <p:cNvGrpSpPr>
              <a:grpSpLocks/>
            </p:cNvGrpSpPr>
            <p:nvPr/>
          </p:nvGrpSpPr>
          <p:grpSpPr bwMode="auto">
            <a:xfrm>
              <a:off x="6934200" y="5418667"/>
              <a:ext cx="1676400" cy="990600"/>
              <a:chOff x="3072" y="1968"/>
              <a:chExt cx="1056" cy="624"/>
            </a:xfrm>
          </p:grpSpPr>
          <p:graphicFrame>
            <p:nvGraphicFramePr>
              <p:cNvPr id="56" name="Object 206">
                <a:extLst>
                  <a:ext uri="{FF2B5EF4-FFF2-40B4-BE49-F238E27FC236}">
                    <a16:creationId xmlns:a16="http://schemas.microsoft.com/office/drawing/2014/main" id="{6692BDA9-A36A-7946-84FC-432F3B52C89C}"/>
                  </a:ext>
                </a:extLst>
              </p:cNvPr>
              <p:cNvGraphicFramePr>
                <a:graphicFrameLocks noChangeAspect="1"/>
              </p:cNvGraphicFramePr>
              <p:nvPr/>
            </p:nvGraphicFramePr>
            <p:xfrm>
              <a:off x="3456" y="1968"/>
              <a:ext cx="91" cy="118"/>
            </p:xfrm>
            <a:graphic>
              <a:graphicData uri="http://schemas.openxmlformats.org/presentationml/2006/ole">
                <mc:AlternateContent xmlns:mc="http://schemas.openxmlformats.org/markup-compatibility/2006">
                  <mc:Choice xmlns:v="urn:schemas-microsoft-com:vml" Requires="v">
                    <p:oleObj spid="_x0000_s1405081" name="Equation" r:id="rId15" imgW="127000" imgH="165100" progId="Equation.DSMT4">
                      <p:embed/>
                    </p:oleObj>
                  </mc:Choice>
                  <mc:Fallback>
                    <p:oleObj name="Equation" r:id="rId15" imgW="127000" imgH="165100" progId="Equation.DSMT4">
                      <p:embed/>
                      <p:pic>
                        <p:nvPicPr>
                          <p:cNvPr id="73" name="Object 20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56" y="1968"/>
                            <a:ext cx="91" cy="1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7" name="Rectangle 236">
                <a:extLst>
                  <a:ext uri="{FF2B5EF4-FFF2-40B4-BE49-F238E27FC236}">
                    <a16:creationId xmlns:a16="http://schemas.microsoft.com/office/drawing/2014/main" id="{9294A0AD-DC8A-7F4D-8694-5E66FB9E061C}"/>
                  </a:ext>
                </a:extLst>
              </p:cNvPr>
              <p:cNvSpPr>
                <a:spLocks noChangeArrowheads="1"/>
              </p:cNvSpPr>
              <p:nvPr/>
            </p:nvSpPr>
            <p:spPr bwMode="auto">
              <a:xfrm>
                <a:off x="3408" y="2304"/>
                <a:ext cx="384" cy="240"/>
              </a:xfrm>
              <a:prstGeom prst="rect">
                <a:avLst/>
              </a:prstGeom>
              <a:solidFill>
                <a:srgbClr val="069914"/>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58" name="Line 237">
                <a:extLst>
                  <a:ext uri="{FF2B5EF4-FFF2-40B4-BE49-F238E27FC236}">
                    <a16:creationId xmlns:a16="http://schemas.microsoft.com/office/drawing/2014/main" id="{1AC2423A-0E75-A544-9599-8D13B5F40253}"/>
                  </a:ext>
                </a:extLst>
              </p:cNvPr>
              <p:cNvSpPr>
                <a:spLocks noChangeShapeType="1"/>
              </p:cNvSpPr>
              <p:nvPr/>
            </p:nvSpPr>
            <p:spPr bwMode="auto">
              <a:xfrm>
                <a:off x="3408" y="2160"/>
                <a:ext cx="19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 name="Line 239">
                <a:extLst>
                  <a:ext uri="{FF2B5EF4-FFF2-40B4-BE49-F238E27FC236}">
                    <a16:creationId xmlns:a16="http://schemas.microsoft.com/office/drawing/2014/main" id="{8F93B5AD-BCF9-2443-8652-81592E5E3B31}"/>
                  </a:ext>
                </a:extLst>
              </p:cNvPr>
              <p:cNvSpPr>
                <a:spLocks noChangeShapeType="1"/>
              </p:cNvSpPr>
              <p:nvPr/>
            </p:nvSpPr>
            <p:spPr bwMode="auto">
              <a:xfrm>
                <a:off x="3072" y="2544"/>
                <a:ext cx="100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 name="Line 240">
                <a:extLst>
                  <a:ext uri="{FF2B5EF4-FFF2-40B4-BE49-F238E27FC236}">
                    <a16:creationId xmlns:a16="http://schemas.microsoft.com/office/drawing/2014/main" id="{9D3E2866-F195-4343-9941-EABA84588EE3}"/>
                  </a:ext>
                </a:extLst>
              </p:cNvPr>
              <p:cNvSpPr>
                <a:spLocks noChangeShapeType="1"/>
              </p:cNvSpPr>
              <p:nvPr/>
            </p:nvSpPr>
            <p:spPr bwMode="auto">
              <a:xfrm flipV="1">
                <a:off x="4080" y="2064"/>
                <a:ext cx="0" cy="48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 name="AutoShape 241">
                <a:extLst>
                  <a:ext uri="{FF2B5EF4-FFF2-40B4-BE49-F238E27FC236}">
                    <a16:creationId xmlns:a16="http://schemas.microsoft.com/office/drawing/2014/main" id="{217F3D2D-9372-A841-BC6D-52DF5D0D683B}"/>
                  </a:ext>
                </a:extLst>
              </p:cNvPr>
              <p:cNvSpPr>
                <a:spLocks noChangeArrowheads="1"/>
              </p:cNvSpPr>
              <p:nvPr/>
            </p:nvSpPr>
            <p:spPr bwMode="auto">
              <a:xfrm rot="1494429">
                <a:off x="3456" y="2400"/>
                <a:ext cx="96" cy="48"/>
              </a:xfrm>
              <a:prstGeom prst="homePlate">
                <a:avLst>
                  <a:gd name="adj" fmla="val 50000"/>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62" name="Line 243">
                <a:extLst>
                  <a:ext uri="{FF2B5EF4-FFF2-40B4-BE49-F238E27FC236}">
                    <a16:creationId xmlns:a16="http://schemas.microsoft.com/office/drawing/2014/main" id="{24FCD3B1-5ED8-9C4E-8D30-16DDFCD3EA70}"/>
                  </a:ext>
                </a:extLst>
              </p:cNvPr>
              <p:cNvSpPr>
                <a:spLocks noChangeShapeType="1"/>
              </p:cNvSpPr>
              <p:nvPr/>
            </p:nvSpPr>
            <p:spPr bwMode="auto">
              <a:xfrm>
                <a:off x="3888" y="2352"/>
                <a:ext cx="48"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 name="Line 244">
                <a:extLst>
                  <a:ext uri="{FF2B5EF4-FFF2-40B4-BE49-F238E27FC236}">
                    <a16:creationId xmlns:a16="http://schemas.microsoft.com/office/drawing/2014/main" id="{D997166D-3F7E-8945-BA7B-5A7A148AA499}"/>
                  </a:ext>
                </a:extLst>
              </p:cNvPr>
              <p:cNvSpPr>
                <a:spLocks noChangeShapeType="1"/>
              </p:cNvSpPr>
              <p:nvPr/>
            </p:nvSpPr>
            <p:spPr bwMode="auto">
              <a:xfrm flipV="1">
                <a:off x="3936" y="2352"/>
                <a:ext cx="48"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 name="Line 245">
                <a:extLst>
                  <a:ext uri="{FF2B5EF4-FFF2-40B4-BE49-F238E27FC236}">
                    <a16:creationId xmlns:a16="http://schemas.microsoft.com/office/drawing/2014/main" id="{064C098F-7158-1F4B-A957-7C175CBD4960}"/>
                  </a:ext>
                </a:extLst>
              </p:cNvPr>
              <p:cNvSpPr>
                <a:spLocks noChangeShapeType="1"/>
              </p:cNvSpPr>
              <p:nvPr/>
            </p:nvSpPr>
            <p:spPr bwMode="auto">
              <a:xfrm>
                <a:off x="3984" y="2352"/>
                <a:ext cx="48"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 name="Line 246">
                <a:extLst>
                  <a:ext uri="{FF2B5EF4-FFF2-40B4-BE49-F238E27FC236}">
                    <a16:creationId xmlns:a16="http://schemas.microsoft.com/office/drawing/2014/main" id="{97E193CE-8298-1848-80FB-DE672ABDD99A}"/>
                  </a:ext>
                </a:extLst>
              </p:cNvPr>
              <p:cNvSpPr>
                <a:spLocks noChangeShapeType="1"/>
              </p:cNvSpPr>
              <p:nvPr/>
            </p:nvSpPr>
            <p:spPr bwMode="auto">
              <a:xfrm flipV="1">
                <a:off x="4032" y="240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 name="Line 247">
                <a:extLst>
                  <a:ext uri="{FF2B5EF4-FFF2-40B4-BE49-F238E27FC236}">
                    <a16:creationId xmlns:a16="http://schemas.microsoft.com/office/drawing/2014/main" id="{8C4B6987-6474-9A42-B0EF-08AD173AA662}"/>
                  </a:ext>
                </a:extLst>
              </p:cNvPr>
              <p:cNvSpPr>
                <a:spLocks noChangeShapeType="1"/>
              </p:cNvSpPr>
              <p:nvPr/>
            </p:nvSpPr>
            <p:spPr bwMode="auto">
              <a:xfrm>
                <a:off x="4032" y="240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 name="Line 248">
                <a:extLst>
                  <a:ext uri="{FF2B5EF4-FFF2-40B4-BE49-F238E27FC236}">
                    <a16:creationId xmlns:a16="http://schemas.microsoft.com/office/drawing/2014/main" id="{4A4993C9-7F88-8F4C-B0E0-F2F261E13EDB}"/>
                  </a:ext>
                </a:extLst>
              </p:cNvPr>
              <p:cNvSpPr>
                <a:spLocks noChangeShapeType="1"/>
              </p:cNvSpPr>
              <p:nvPr/>
            </p:nvSpPr>
            <p:spPr bwMode="auto">
              <a:xfrm flipH="1">
                <a:off x="3120" y="2544"/>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 name="Line 249">
                <a:extLst>
                  <a:ext uri="{FF2B5EF4-FFF2-40B4-BE49-F238E27FC236}">
                    <a16:creationId xmlns:a16="http://schemas.microsoft.com/office/drawing/2014/main" id="{128D373C-7852-F047-A04B-18F0719550AB}"/>
                  </a:ext>
                </a:extLst>
              </p:cNvPr>
              <p:cNvSpPr>
                <a:spLocks noChangeShapeType="1"/>
              </p:cNvSpPr>
              <p:nvPr/>
            </p:nvSpPr>
            <p:spPr bwMode="auto">
              <a:xfrm flipH="1">
                <a:off x="3216" y="2544"/>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 name="Line 250">
                <a:extLst>
                  <a:ext uri="{FF2B5EF4-FFF2-40B4-BE49-F238E27FC236}">
                    <a16:creationId xmlns:a16="http://schemas.microsoft.com/office/drawing/2014/main" id="{A5450DE9-328D-784B-A22E-6DB16CDB3128}"/>
                  </a:ext>
                </a:extLst>
              </p:cNvPr>
              <p:cNvSpPr>
                <a:spLocks noChangeShapeType="1"/>
              </p:cNvSpPr>
              <p:nvPr/>
            </p:nvSpPr>
            <p:spPr bwMode="auto">
              <a:xfrm flipH="1">
                <a:off x="3312" y="2544"/>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 name="Line 251">
                <a:extLst>
                  <a:ext uri="{FF2B5EF4-FFF2-40B4-BE49-F238E27FC236}">
                    <a16:creationId xmlns:a16="http://schemas.microsoft.com/office/drawing/2014/main" id="{00EC8ECE-116D-4449-8C7D-741E0C481921}"/>
                  </a:ext>
                </a:extLst>
              </p:cNvPr>
              <p:cNvSpPr>
                <a:spLocks noChangeShapeType="1"/>
              </p:cNvSpPr>
              <p:nvPr/>
            </p:nvSpPr>
            <p:spPr bwMode="auto">
              <a:xfrm flipH="1">
                <a:off x="3408" y="2544"/>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 name="Line 252">
                <a:extLst>
                  <a:ext uri="{FF2B5EF4-FFF2-40B4-BE49-F238E27FC236}">
                    <a16:creationId xmlns:a16="http://schemas.microsoft.com/office/drawing/2014/main" id="{7471CC17-EDF6-5F45-92A9-D55046014603}"/>
                  </a:ext>
                </a:extLst>
              </p:cNvPr>
              <p:cNvSpPr>
                <a:spLocks noChangeShapeType="1"/>
              </p:cNvSpPr>
              <p:nvPr/>
            </p:nvSpPr>
            <p:spPr bwMode="auto">
              <a:xfrm flipH="1">
                <a:off x="3504" y="2544"/>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 name="Line 253">
                <a:extLst>
                  <a:ext uri="{FF2B5EF4-FFF2-40B4-BE49-F238E27FC236}">
                    <a16:creationId xmlns:a16="http://schemas.microsoft.com/office/drawing/2014/main" id="{5DBAC2F1-F34A-0E48-A29C-CD2DF1D5CFA8}"/>
                  </a:ext>
                </a:extLst>
              </p:cNvPr>
              <p:cNvSpPr>
                <a:spLocks noChangeShapeType="1"/>
              </p:cNvSpPr>
              <p:nvPr/>
            </p:nvSpPr>
            <p:spPr bwMode="auto">
              <a:xfrm flipH="1">
                <a:off x="3600" y="2544"/>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 name="Line 254">
                <a:extLst>
                  <a:ext uri="{FF2B5EF4-FFF2-40B4-BE49-F238E27FC236}">
                    <a16:creationId xmlns:a16="http://schemas.microsoft.com/office/drawing/2014/main" id="{425C32B8-2BDA-F342-85B3-468C6561BBAC}"/>
                  </a:ext>
                </a:extLst>
              </p:cNvPr>
              <p:cNvSpPr>
                <a:spLocks noChangeShapeType="1"/>
              </p:cNvSpPr>
              <p:nvPr/>
            </p:nvSpPr>
            <p:spPr bwMode="auto">
              <a:xfrm flipH="1">
                <a:off x="3696" y="2544"/>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 name="Line 255">
                <a:extLst>
                  <a:ext uri="{FF2B5EF4-FFF2-40B4-BE49-F238E27FC236}">
                    <a16:creationId xmlns:a16="http://schemas.microsoft.com/office/drawing/2014/main" id="{99530474-51E5-CB4A-B0F9-06488E153BBC}"/>
                  </a:ext>
                </a:extLst>
              </p:cNvPr>
              <p:cNvSpPr>
                <a:spLocks noChangeShapeType="1"/>
              </p:cNvSpPr>
              <p:nvPr/>
            </p:nvSpPr>
            <p:spPr bwMode="auto">
              <a:xfrm flipH="1">
                <a:off x="3792" y="2544"/>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 name="Line 256">
                <a:extLst>
                  <a:ext uri="{FF2B5EF4-FFF2-40B4-BE49-F238E27FC236}">
                    <a16:creationId xmlns:a16="http://schemas.microsoft.com/office/drawing/2014/main" id="{AD761387-CEE3-F340-9B5B-CF763BD78EDB}"/>
                  </a:ext>
                </a:extLst>
              </p:cNvPr>
              <p:cNvSpPr>
                <a:spLocks noChangeShapeType="1"/>
              </p:cNvSpPr>
              <p:nvPr/>
            </p:nvSpPr>
            <p:spPr bwMode="auto">
              <a:xfrm flipH="1">
                <a:off x="3888" y="2544"/>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 name="Line 257">
                <a:extLst>
                  <a:ext uri="{FF2B5EF4-FFF2-40B4-BE49-F238E27FC236}">
                    <a16:creationId xmlns:a16="http://schemas.microsoft.com/office/drawing/2014/main" id="{46EDE2E3-0DE0-0544-8268-DB608B12B1C7}"/>
                  </a:ext>
                </a:extLst>
              </p:cNvPr>
              <p:cNvSpPr>
                <a:spLocks noChangeShapeType="1"/>
              </p:cNvSpPr>
              <p:nvPr/>
            </p:nvSpPr>
            <p:spPr bwMode="auto">
              <a:xfrm flipH="1">
                <a:off x="3984" y="2544"/>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 name="Line 258">
                <a:extLst>
                  <a:ext uri="{FF2B5EF4-FFF2-40B4-BE49-F238E27FC236}">
                    <a16:creationId xmlns:a16="http://schemas.microsoft.com/office/drawing/2014/main" id="{886FA842-CF4E-CC44-B2F5-E06074D513DE}"/>
                  </a:ext>
                </a:extLst>
              </p:cNvPr>
              <p:cNvSpPr>
                <a:spLocks noChangeShapeType="1"/>
              </p:cNvSpPr>
              <p:nvPr/>
            </p:nvSpPr>
            <p:spPr bwMode="auto">
              <a:xfrm>
                <a:off x="4080" y="2448"/>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 name="Line 259">
                <a:extLst>
                  <a:ext uri="{FF2B5EF4-FFF2-40B4-BE49-F238E27FC236}">
                    <a16:creationId xmlns:a16="http://schemas.microsoft.com/office/drawing/2014/main" id="{BA07E380-87FF-214E-AE4D-FF6D686391C0}"/>
                  </a:ext>
                </a:extLst>
              </p:cNvPr>
              <p:cNvSpPr>
                <a:spLocks noChangeShapeType="1"/>
              </p:cNvSpPr>
              <p:nvPr/>
            </p:nvSpPr>
            <p:spPr bwMode="auto">
              <a:xfrm>
                <a:off x="4080" y="2352"/>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 name="Line 260">
                <a:extLst>
                  <a:ext uri="{FF2B5EF4-FFF2-40B4-BE49-F238E27FC236}">
                    <a16:creationId xmlns:a16="http://schemas.microsoft.com/office/drawing/2014/main" id="{BBE8BE7E-C2C0-A049-83BF-F773858DADC3}"/>
                  </a:ext>
                </a:extLst>
              </p:cNvPr>
              <p:cNvSpPr>
                <a:spLocks noChangeShapeType="1"/>
              </p:cNvSpPr>
              <p:nvPr/>
            </p:nvSpPr>
            <p:spPr bwMode="auto">
              <a:xfrm>
                <a:off x="4080" y="2256"/>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 name="Line 261">
                <a:extLst>
                  <a:ext uri="{FF2B5EF4-FFF2-40B4-BE49-F238E27FC236}">
                    <a16:creationId xmlns:a16="http://schemas.microsoft.com/office/drawing/2014/main" id="{39BEFA49-630A-AC4B-AC30-DD59533D0FC0}"/>
                  </a:ext>
                </a:extLst>
              </p:cNvPr>
              <p:cNvSpPr>
                <a:spLocks noChangeShapeType="1"/>
              </p:cNvSpPr>
              <p:nvPr/>
            </p:nvSpPr>
            <p:spPr bwMode="auto">
              <a:xfrm>
                <a:off x="4080" y="2160"/>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 name="Line 262">
                <a:extLst>
                  <a:ext uri="{FF2B5EF4-FFF2-40B4-BE49-F238E27FC236}">
                    <a16:creationId xmlns:a16="http://schemas.microsoft.com/office/drawing/2014/main" id="{3E3EBDEF-3F9E-FA4D-A601-EC40F0DAF922}"/>
                  </a:ext>
                </a:extLst>
              </p:cNvPr>
              <p:cNvSpPr>
                <a:spLocks noChangeShapeType="1"/>
              </p:cNvSpPr>
              <p:nvPr/>
            </p:nvSpPr>
            <p:spPr bwMode="auto">
              <a:xfrm>
                <a:off x="4080" y="2064"/>
                <a:ext cx="48"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 name="Line 264">
                <a:extLst>
                  <a:ext uri="{FF2B5EF4-FFF2-40B4-BE49-F238E27FC236}">
                    <a16:creationId xmlns:a16="http://schemas.microsoft.com/office/drawing/2014/main" id="{45D293BC-A438-CD43-B960-BAC8EDD7404E}"/>
                  </a:ext>
                </a:extLst>
              </p:cNvPr>
              <p:cNvSpPr>
                <a:spLocks noChangeShapeType="1"/>
              </p:cNvSpPr>
              <p:nvPr/>
            </p:nvSpPr>
            <p:spPr bwMode="auto">
              <a:xfrm>
                <a:off x="3408" y="1968"/>
                <a:ext cx="0" cy="36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 name="Line 276">
                <a:extLst>
                  <a:ext uri="{FF2B5EF4-FFF2-40B4-BE49-F238E27FC236}">
                    <a16:creationId xmlns:a16="http://schemas.microsoft.com/office/drawing/2014/main" id="{F105516C-E3ED-D540-BA58-AB7492BEC4AB}"/>
                  </a:ext>
                </a:extLst>
              </p:cNvPr>
              <p:cNvSpPr>
                <a:spLocks noChangeShapeType="1"/>
              </p:cNvSpPr>
              <p:nvPr/>
            </p:nvSpPr>
            <p:spPr bwMode="auto">
              <a:xfrm>
                <a:off x="3600" y="206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 name="Line 281">
                <a:extLst>
                  <a:ext uri="{FF2B5EF4-FFF2-40B4-BE49-F238E27FC236}">
                    <a16:creationId xmlns:a16="http://schemas.microsoft.com/office/drawing/2014/main" id="{1EA7DD40-B769-1E4D-8B40-35282DBB1C2B}"/>
                  </a:ext>
                </a:extLst>
              </p:cNvPr>
              <p:cNvSpPr>
                <a:spLocks noChangeShapeType="1"/>
              </p:cNvSpPr>
              <p:nvPr/>
            </p:nvSpPr>
            <p:spPr bwMode="auto">
              <a:xfrm flipV="1">
                <a:off x="3840" y="2352"/>
                <a:ext cx="48"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 name="Line 282">
                <a:extLst>
                  <a:ext uri="{FF2B5EF4-FFF2-40B4-BE49-F238E27FC236}">
                    <a16:creationId xmlns:a16="http://schemas.microsoft.com/office/drawing/2014/main" id="{EAAF9420-4855-A947-8EBC-0D7C2B07DBD9}"/>
                  </a:ext>
                </a:extLst>
              </p:cNvPr>
              <p:cNvSpPr>
                <a:spLocks noChangeShapeType="1"/>
              </p:cNvSpPr>
              <p:nvPr/>
            </p:nvSpPr>
            <p:spPr bwMode="auto">
              <a:xfrm flipV="1">
                <a:off x="3840" y="240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 name="Line 283">
                <a:extLst>
                  <a:ext uri="{FF2B5EF4-FFF2-40B4-BE49-F238E27FC236}">
                    <a16:creationId xmlns:a16="http://schemas.microsoft.com/office/drawing/2014/main" id="{D2F525D0-0204-CC40-B8F1-DF01B1870590}"/>
                  </a:ext>
                </a:extLst>
              </p:cNvPr>
              <p:cNvSpPr>
                <a:spLocks noChangeShapeType="1"/>
              </p:cNvSpPr>
              <p:nvPr/>
            </p:nvSpPr>
            <p:spPr bwMode="auto">
              <a:xfrm>
                <a:off x="3792" y="240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6" name="Text Box 288">
              <a:extLst>
                <a:ext uri="{FF2B5EF4-FFF2-40B4-BE49-F238E27FC236}">
                  <a16:creationId xmlns:a16="http://schemas.microsoft.com/office/drawing/2014/main" id="{F441F7E7-3EE2-9F43-BDB4-51B85F5614C8}"/>
                </a:ext>
              </a:extLst>
            </p:cNvPr>
            <p:cNvSpPr txBox="1">
              <a:spLocks noChangeArrowheads="1"/>
            </p:cNvSpPr>
            <p:nvPr/>
          </p:nvSpPr>
          <p:spPr bwMode="auto">
            <a:xfrm>
              <a:off x="6019800" y="4943621"/>
              <a:ext cx="3048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t>masses come to rest after depressing spring maximum distance </a:t>
              </a:r>
              <a:r>
                <a:rPr lang="ja-JP" altLang="en-US" sz="1200" dirty="0"/>
                <a:t>“</a:t>
              </a:r>
              <a:r>
                <a:rPr lang="en-US" altLang="ja-JP" sz="1200" dirty="0"/>
                <a:t>d</a:t>
              </a:r>
              <a:r>
                <a:rPr lang="ja-JP" altLang="en-US" sz="1200" dirty="0"/>
                <a:t>”</a:t>
              </a:r>
              <a:endParaRPr lang="en-US" altLang="en-US" sz="1200" dirty="0"/>
            </a:p>
          </p:txBody>
        </p:sp>
        <p:sp>
          <p:nvSpPr>
            <p:cNvPr id="47" name="Line 289">
              <a:extLst>
                <a:ext uri="{FF2B5EF4-FFF2-40B4-BE49-F238E27FC236}">
                  <a16:creationId xmlns:a16="http://schemas.microsoft.com/office/drawing/2014/main" id="{C866CA94-6856-2949-BD5F-5954D25995D3}"/>
                </a:ext>
              </a:extLst>
            </p:cNvPr>
            <p:cNvSpPr>
              <a:spLocks noChangeShapeType="1"/>
            </p:cNvSpPr>
            <p:nvPr/>
          </p:nvSpPr>
          <p:spPr bwMode="auto">
            <a:xfrm>
              <a:off x="6019800" y="2992251"/>
              <a:ext cx="137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 name="Line 290">
              <a:extLst>
                <a:ext uri="{FF2B5EF4-FFF2-40B4-BE49-F238E27FC236}">
                  <a16:creationId xmlns:a16="http://schemas.microsoft.com/office/drawing/2014/main" id="{7A1C20F5-7A30-FC43-879D-056D79376C9E}"/>
                </a:ext>
              </a:extLst>
            </p:cNvPr>
            <p:cNvSpPr>
              <a:spLocks noChangeShapeType="1"/>
            </p:cNvSpPr>
            <p:nvPr/>
          </p:nvSpPr>
          <p:spPr bwMode="auto">
            <a:xfrm>
              <a:off x="7467600" y="2992251"/>
              <a:ext cx="1447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 name="Text Box 291">
              <a:extLst>
                <a:ext uri="{FF2B5EF4-FFF2-40B4-BE49-F238E27FC236}">
                  <a16:creationId xmlns:a16="http://schemas.microsoft.com/office/drawing/2014/main" id="{74D37B95-015C-6148-91F0-DC3E6492DBD1}"/>
                </a:ext>
              </a:extLst>
            </p:cNvPr>
            <p:cNvSpPr txBox="1">
              <a:spLocks noChangeArrowheads="1"/>
            </p:cNvSpPr>
            <p:nvPr/>
          </p:nvSpPr>
          <p:spPr bwMode="auto">
            <a:xfrm>
              <a:off x="7315200" y="2839851"/>
              <a:ext cx="2286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t>x</a:t>
              </a:r>
              <a:endParaRPr lang="en-US" altLang="en-US"/>
            </a:p>
          </p:txBody>
        </p:sp>
        <p:sp>
          <p:nvSpPr>
            <p:cNvPr id="53" name="Line 297">
              <a:extLst>
                <a:ext uri="{FF2B5EF4-FFF2-40B4-BE49-F238E27FC236}">
                  <a16:creationId xmlns:a16="http://schemas.microsoft.com/office/drawing/2014/main" id="{91162C62-F398-FC42-AF71-A06088039B05}"/>
                </a:ext>
              </a:extLst>
            </p:cNvPr>
            <p:cNvSpPr>
              <a:spLocks noChangeShapeType="1"/>
            </p:cNvSpPr>
            <p:nvPr/>
          </p:nvSpPr>
          <p:spPr bwMode="auto">
            <a:xfrm>
              <a:off x="6096000" y="4821051"/>
              <a:ext cx="137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 name="Line 298">
              <a:extLst>
                <a:ext uri="{FF2B5EF4-FFF2-40B4-BE49-F238E27FC236}">
                  <a16:creationId xmlns:a16="http://schemas.microsoft.com/office/drawing/2014/main" id="{5812E742-BECE-574C-8842-E5602C138D5F}"/>
                </a:ext>
              </a:extLst>
            </p:cNvPr>
            <p:cNvSpPr>
              <a:spLocks noChangeShapeType="1"/>
            </p:cNvSpPr>
            <p:nvPr/>
          </p:nvSpPr>
          <p:spPr bwMode="auto">
            <a:xfrm>
              <a:off x="7543800" y="4821051"/>
              <a:ext cx="1447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 name="Text Box 299">
              <a:extLst>
                <a:ext uri="{FF2B5EF4-FFF2-40B4-BE49-F238E27FC236}">
                  <a16:creationId xmlns:a16="http://schemas.microsoft.com/office/drawing/2014/main" id="{EA77EC03-CF05-3D40-AFDF-01244992580A}"/>
                </a:ext>
              </a:extLst>
            </p:cNvPr>
            <p:cNvSpPr txBox="1">
              <a:spLocks noChangeArrowheads="1"/>
            </p:cNvSpPr>
            <p:nvPr/>
          </p:nvSpPr>
          <p:spPr bwMode="auto">
            <a:xfrm>
              <a:off x="7391400" y="4637829"/>
              <a:ext cx="2286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t>x</a:t>
              </a:r>
              <a:endParaRPr lang="en-US" altLang="en-US"/>
            </a:p>
          </p:txBody>
        </p:sp>
      </p:grpSp>
      <p:sp>
        <p:nvSpPr>
          <p:cNvPr id="151" name="TextBox 150">
            <a:extLst>
              <a:ext uri="{FF2B5EF4-FFF2-40B4-BE49-F238E27FC236}">
                <a16:creationId xmlns:a16="http://schemas.microsoft.com/office/drawing/2014/main" id="{E4A68DC5-397C-E949-9CEA-E805D3CFFFF7}"/>
              </a:ext>
            </a:extLst>
          </p:cNvPr>
          <p:cNvSpPr txBox="1"/>
          <p:nvPr/>
        </p:nvSpPr>
        <p:spPr>
          <a:xfrm>
            <a:off x="396038" y="1361012"/>
            <a:ext cx="5403786" cy="707886"/>
          </a:xfrm>
          <a:prstGeom prst="rect">
            <a:avLst/>
          </a:prstGeom>
          <a:noFill/>
        </p:spPr>
        <p:txBody>
          <a:bodyPr wrap="square" rtlCol="0">
            <a:spAutoFit/>
          </a:bodyPr>
          <a:lstStyle/>
          <a:p>
            <a:r>
              <a:rPr lang="en-US" sz="2000" dirty="0">
                <a:solidFill>
                  <a:srgbClr val="FF0000"/>
                </a:solidFill>
                <a:latin typeface="Apple Chancery"/>
                <a:cs typeface="Apple Chancery"/>
              </a:rPr>
              <a:t>Where, if anywhere, </a:t>
            </a:r>
            <a:r>
              <a:rPr lang="en-US" sz="2000" dirty="0">
                <a:latin typeface="Times New Roman"/>
                <a:cs typeface="Times New Roman"/>
              </a:rPr>
              <a:t>is energy conserved in this happening, and where is it NOT?  Justify!</a:t>
            </a:r>
            <a:endParaRPr lang="en-US" sz="2000" i="1" dirty="0">
              <a:solidFill>
                <a:srgbClr val="000000"/>
              </a:solidFill>
              <a:latin typeface="Times New Roman"/>
              <a:cs typeface="Times New Roman"/>
            </a:endParaRPr>
          </a:p>
        </p:txBody>
      </p:sp>
      <p:sp>
        <p:nvSpPr>
          <p:cNvPr id="152" name="TextBox 151">
            <a:extLst>
              <a:ext uri="{FF2B5EF4-FFF2-40B4-BE49-F238E27FC236}">
                <a16:creationId xmlns:a16="http://schemas.microsoft.com/office/drawing/2014/main" id="{5699DB61-3E60-964C-BC71-B8DE6362D972}"/>
              </a:ext>
            </a:extLst>
          </p:cNvPr>
          <p:cNvSpPr txBox="1"/>
          <p:nvPr/>
        </p:nvSpPr>
        <p:spPr>
          <a:xfrm>
            <a:off x="653143" y="4414031"/>
            <a:ext cx="4669692" cy="830997"/>
          </a:xfrm>
          <a:prstGeom prst="rect">
            <a:avLst/>
          </a:prstGeom>
          <a:noFill/>
        </p:spPr>
        <p:txBody>
          <a:bodyPr wrap="square" rtlCol="0">
            <a:spAutoFit/>
          </a:bodyPr>
          <a:lstStyle/>
          <a:p>
            <a:r>
              <a:rPr lang="en-US" sz="1600" dirty="0">
                <a:latin typeface="Times New Roman"/>
                <a:cs typeface="Times New Roman"/>
              </a:rPr>
              <a:t>There is momentum in the y-direction before the impact, but none after, so momentum is not be conserved in that direction through the collision.  And </a:t>
            </a:r>
            <a:endParaRPr lang="en-US" sz="1600" i="1" dirty="0">
              <a:solidFill>
                <a:srgbClr val="000000"/>
              </a:solidFill>
              <a:latin typeface="Times New Roman"/>
              <a:cs typeface="Times New Roman"/>
            </a:endParaRPr>
          </a:p>
        </p:txBody>
      </p:sp>
      <p:sp>
        <p:nvSpPr>
          <p:cNvPr id="153" name="TextBox 152">
            <a:extLst>
              <a:ext uri="{FF2B5EF4-FFF2-40B4-BE49-F238E27FC236}">
                <a16:creationId xmlns:a16="http://schemas.microsoft.com/office/drawing/2014/main" id="{610CA4C3-306F-AF4F-88C1-6556D5F66481}"/>
              </a:ext>
            </a:extLst>
          </p:cNvPr>
          <p:cNvSpPr txBox="1"/>
          <p:nvPr/>
        </p:nvSpPr>
        <p:spPr>
          <a:xfrm>
            <a:off x="659072" y="5149135"/>
            <a:ext cx="6039266" cy="1077218"/>
          </a:xfrm>
          <a:prstGeom prst="rect">
            <a:avLst/>
          </a:prstGeom>
          <a:noFill/>
        </p:spPr>
        <p:txBody>
          <a:bodyPr wrap="square" rtlCol="0">
            <a:spAutoFit/>
          </a:bodyPr>
          <a:lstStyle/>
          <a:p>
            <a:r>
              <a:rPr lang="en-US" sz="1600" dirty="0">
                <a:latin typeface="Times New Roman"/>
                <a:cs typeface="Times New Roman"/>
              </a:rPr>
              <a:t>after the collision, the spring applies an external force and impulse in the x-direction, so no momentum conserved then.  The only forces acting in the x-direction through the collision are internal, so momentum will be conserved in the x-direction through the collision.  </a:t>
            </a:r>
            <a:endParaRPr lang="en-US" sz="1600" i="1" dirty="0">
              <a:solidFill>
                <a:srgbClr val="000000"/>
              </a:solidFill>
              <a:latin typeface="Times New Roman"/>
              <a:cs typeface="Times New Roman"/>
            </a:endParaRPr>
          </a:p>
        </p:txBody>
      </p:sp>
    </p:spTree>
    <p:extLst>
      <p:ext uri="{BB962C8B-B14F-4D97-AF65-F5344CB8AC3E}">
        <p14:creationId xmlns:p14="http://schemas.microsoft.com/office/powerpoint/2010/main" val="389132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dissolve">
                                      <p:cBhvr>
                                        <p:cTn id="7" dur="5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dissolv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dissolv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2"/>
                                        </p:tgtEl>
                                        <p:attrNameLst>
                                          <p:attrName>style.visibility</p:attrName>
                                        </p:attrNameLst>
                                      </p:cBhvr>
                                      <p:to>
                                        <p:strVal val="visible"/>
                                      </p:to>
                                    </p:set>
                                    <p:animEffect transition="in" filter="dissolve">
                                      <p:cBhvr>
                                        <p:cTn id="22" dur="500"/>
                                        <p:tgtEl>
                                          <p:spTgt spid="15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53"/>
                                        </p:tgtEl>
                                        <p:attrNameLst>
                                          <p:attrName>style.visibility</p:attrName>
                                        </p:attrNameLst>
                                      </p:cBhvr>
                                      <p:to>
                                        <p:strVal val="visible"/>
                                      </p:to>
                                    </p:set>
                                    <p:animEffect transition="in" filter="dissolve">
                                      <p:cBhvr>
                                        <p:cTn id="25"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P spid="151" grpId="0"/>
      <p:bldP spid="152" grpId="0"/>
      <p:bldP spid="1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19701"/>
            <a:ext cx="9144000" cy="1323439"/>
          </a:xfrm>
          <a:prstGeom prst="rect">
            <a:avLst/>
          </a:prstGeom>
          <a:noFill/>
        </p:spPr>
        <p:txBody>
          <a:bodyPr wrap="square" rtlCol="0">
            <a:spAutoFit/>
          </a:bodyPr>
          <a:lstStyle/>
          <a:p>
            <a:pPr algn="ctr"/>
            <a:r>
              <a:rPr lang="en-US" sz="4000" dirty="0">
                <a:solidFill>
                  <a:srgbClr val="FF0000"/>
                </a:solidFill>
                <a:latin typeface="Apple Chancery"/>
                <a:cs typeface="Apple Chancery"/>
              </a:rPr>
              <a:t>CHAPTER  9:</a:t>
            </a:r>
          </a:p>
          <a:p>
            <a:pPr algn="ctr"/>
            <a:r>
              <a:rPr lang="en-US" sz="4000" dirty="0">
                <a:solidFill>
                  <a:srgbClr val="0000FF"/>
                </a:solidFill>
                <a:latin typeface="Apple Chancery"/>
                <a:cs typeface="Apple Chancery"/>
              </a:rPr>
              <a:t>Momentum</a:t>
            </a:r>
            <a:endParaRPr lang="en-US" sz="2800" dirty="0">
              <a:solidFill>
                <a:srgbClr val="0000FF"/>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a:t>
            </a:r>
          </a:p>
        </p:txBody>
      </p:sp>
      <p:sp>
        <p:nvSpPr>
          <p:cNvPr id="5" name="TextBox 4"/>
          <p:cNvSpPr txBox="1"/>
          <p:nvPr/>
        </p:nvSpPr>
        <p:spPr>
          <a:xfrm>
            <a:off x="274956" y="1456896"/>
            <a:ext cx="8754744" cy="2062103"/>
          </a:xfrm>
          <a:prstGeom prst="rect">
            <a:avLst/>
          </a:prstGeom>
          <a:noFill/>
        </p:spPr>
        <p:txBody>
          <a:bodyPr wrap="square" rtlCol="0">
            <a:spAutoFit/>
          </a:bodyPr>
          <a:lstStyle/>
          <a:p>
            <a:r>
              <a:rPr lang="en-US" sz="2800" dirty="0">
                <a:solidFill>
                  <a:srgbClr val="FF0000"/>
                </a:solidFill>
                <a:latin typeface="Apple Chancery"/>
                <a:cs typeface="Apple Chancery"/>
              </a:rPr>
              <a:t>When physicists </a:t>
            </a:r>
            <a:r>
              <a:rPr lang="en-US" sz="2000" dirty="0">
                <a:solidFill>
                  <a:srgbClr val="0000FF"/>
                </a:solidFill>
                <a:latin typeface="Times New Roman"/>
                <a:cs typeface="Times New Roman"/>
              </a:rPr>
              <a:t>run into a qualitative question </a:t>
            </a:r>
            <a:r>
              <a:rPr lang="en-US" sz="2000" dirty="0">
                <a:solidFill>
                  <a:srgbClr val="000000"/>
                </a:solidFill>
                <a:latin typeface="Times New Roman"/>
                <a:cs typeface="Times New Roman"/>
              </a:rPr>
              <a:t>like the one posed in the Island Series question, they will often </a:t>
            </a:r>
            <a:r>
              <a:rPr lang="en-US" sz="2000" dirty="0">
                <a:solidFill>
                  <a:srgbClr val="FF0000"/>
                </a:solidFill>
                <a:latin typeface="Times New Roman"/>
                <a:cs typeface="Times New Roman"/>
              </a:rPr>
              <a:t>take</a:t>
            </a:r>
            <a:r>
              <a:rPr lang="en-US" sz="2000" dirty="0">
                <a:solidFill>
                  <a:srgbClr val="000000"/>
                </a:solidFill>
                <a:latin typeface="Times New Roman"/>
                <a:cs typeface="Times New Roman"/>
              </a:rPr>
              <a:t> the </a:t>
            </a:r>
            <a:r>
              <a:rPr lang="en-US" sz="2000" dirty="0">
                <a:solidFill>
                  <a:srgbClr val="FF0000"/>
                </a:solidFill>
                <a:latin typeface="Times New Roman"/>
                <a:cs typeface="Times New Roman"/>
              </a:rPr>
              <a:t>parameters</a:t>
            </a:r>
            <a:r>
              <a:rPr lang="en-US" sz="2000" dirty="0">
                <a:solidFill>
                  <a:srgbClr val="000000"/>
                </a:solidFill>
                <a:latin typeface="Times New Roman"/>
                <a:cs typeface="Times New Roman"/>
              </a:rPr>
              <a:t> that are key to understanding the solution to the problem and </a:t>
            </a:r>
            <a:r>
              <a:rPr lang="en-US" sz="2000" dirty="0">
                <a:solidFill>
                  <a:srgbClr val="FF0000"/>
                </a:solidFill>
                <a:latin typeface="Times New Roman"/>
                <a:cs typeface="Times New Roman"/>
              </a:rPr>
              <a:t>multiply them together </a:t>
            </a:r>
            <a:r>
              <a:rPr lang="en-US" sz="2000" dirty="0">
                <a:solidFill>
                  <a:srgbClr val="000000"/>
                </a:solidFill>
                <a:latin typeface="Times New Roman"/>
                <a:cs typeface="Times New Roman"/>
              </a:rPr>
              <a:t>to get an overall governing relationship (that is, after all, where the idea of </a:t>
            </a:r>
            <a:r>
              <a:rPr lang="en-US" sz="2000" i="1" dirty="0">
                <a:solidFill>
                  <a:srgbClr val="000000"/>
                </a:solidFill>
                <a:latin typeface="Times New Roman"/>
                <a:cs typeface="Times New Roman"/>
              </a:rPr>
              <a:t>work</a:t>
            </a:r>
            <a:r>
              <a:rPr lang="en-US" sz="2000" dirty="0">
                <a:solidFill>
                  <a:srgbClr val="000000"/>
                </a:solidFill>
                <a:latin typeface="Times New Roman"/>
                <a:cs typeface="Times New Roman"/>
              </a:rPr>
              <a:t> came from).  The idea is that if that quantity is large, the phenomenon being examined will be pronounced, and if small, not so much.</a:t>
            </a:r>
            <a:endParaRPr lang="en-US" sz="2400" dirty="0">
              <a:latin typeface="Apple Chancery"/>
              <a:cs typeface="Apple Chancery"/>
            </a:endParaRPr>
          </a:p>
        </p:txBody>
      </p:sp>
      <p:sp>
        <p:nvSpPr>
          <p:cNvPr id="7" name="TextBox 6"/>
          <p:cNvSpPr txBox="1"/>
          <p:nvPr/>
        </p:nvSpPr>
        <p:spPr>
          <a:xfrm>
            <a:off x="274956" y="3535831"/>
            <a:ext cx="8754744" cy="523220"/>
          </a:xfrm>
          <a:prstGeom prst="rect">
            <a:avLst/>
          </a:prstGeom>
          <a:noFill/>
        </p:spPr>
        <p:txBody>
          <a:bodyPr wrap="square" rtlCol="0">
            <a:spAutoFit/>
          </a:bodyPr>
          <a:lstStyle/>
          <a:p>
            <a:r>
              <a:rPr lang="en-US" sz="2800" dirty="0">
                <a:solidFill>
                  <a:srgbClr val="0000FF"/>
                </a:solidFill>
                <a:latin typeface="Apple Chancery"/>
                <a:cs typeface="Apple Chancery"/>
              </a:rPr>
              <a:t>In this case</a:t>
            </a:r>
            <a:r>
              <a:rPr lang="en-US" sz="2000" dirty="0">
                <a:solidFill>
                  <a:srgbClr val="0000FF"/>
                </a:solidFill>
                <a:latin typeface="Apple Chancery"/>
                <a:cs typeface="Apple Chancery"/>
              </a:rPr>
              <a:t>, </a:t>
            </a:r>
            <a:r>
              <a:rPr lang="en-US" sz="2000" dirty="0">
                <a:solidFill>
                  <a:srgbClr val="000000"/>
                </a:solidFill>
                <a:latin typeface="Times New Roman"/>
                <a:cs typeface="Times New Roman"/>
              </a:rPr>
              <a:t>the </a:t>
            </a:r>
            <a:r>
              <a:rPr lang="en-US" sz="2000" dirty="0">
                <a:solidFill>
                  <a:srgbClr val="0000FF"/>
                </a:solidFill>
                <a:latin typeface="Times New Roman"/>
                <a:cs typeface="Times New Roman"/>
              </a:rPr>
              <a:t>product </a:t>
            </a:r>
            <a:r>
              <a:rPr lang="en-US" sz="2000" dirty="0">
                <a:latin typeface="Times New Roman"/>
                <a:cs typeface="Times New Roman"/>
              </a:rPr>
              <a:t>of the </a:t>
            </a:r>
            <a:r>
              <a:rPr lang="en-US" sz="2000" dirty="0">
                <a:solidFill>
                  <a:srgbClr val="0000FF"/>
                </a:solidFill>
                <a:latin typeface="Times New Roman"/>
                <a:cs typeface="Times New Roman"/>
              </a:rPr>
              <a:t>mass and velocity </a:t>
            </a:r>
            <a:r>
              <a:rPr lang="en-US" sz="2000" dirty="0">
                <a:solidFill>
                  <a:srgbClr val="000000"/>
                </a:solidFill>
                <a:latin typeface="Times New Roman"/>
                <a:cs typeface="Times New Roman"/>
              </a:rPr>
              <a:t>produces a </a:t>
            </a:r>
            <a:r>
              <a:rPr lang="en-US" sz="2000" dirty="0">
                <a:solidFill>
                  <a:srgbClr val="FF0000"/>
                </a:solidFill>
                <a:latin typeface="Times New Roman"/>
                <a:cs typeface="Times New Roman"/>
              </a:rPr>
              <a:t>vector </a:t>
            </a:r>
          </a:p>
        </p:txBody>
      </p:sp>
      <p:graphicFrame>
        <p:nvGraphicFramePr>
          <p:cNvPr id="10" name="Object 9"/>
          <p:cNvGraphicFramePr>
            <a:graphicFrameLocks noChangeAspect="1"/>
          </p:cNvGraphicFramePr>
          <p:nvPr>
            <p:extLst>
              <p:ext uri="{D42A27DB-BD31-4B8C-83A1-F6EECF244321}">
                <p14:modId xmlns:p14="http://schemas.microsoft.com/office/powerpoint/2010/main" val="513568031"/>
              </p:ext>
            </p:extLst>
          </p:nvPr>
        </p:nvGraphicFramePr>
        <p:xfrm>
          <a:off x="3562156" y="4021677"/>
          <a:ext cx="1157288" cy="500062"/>
        </p:xfrm>
        <a:graphic>
          <a:graphicData uri="http://schemas.openxmlformats.org/presentationml/2006/ole">
            <mc:AlternateContent xmlns:mc="http://schemas.openxmlformats.org/markup-compatibility/2006">
              <mc:Choice xmlns:v="urn:schemas-microsoft-com:vml" Requires="v">
                <p:oleObj spid="_x0000_s521457" name="Equation" r:id="rId3" imgW="469900" imgH="203200" progId="Equation.DSMT4">
                  <p:embed/>
                </p:oleObj>
              </mc:Choice>
              <mc:Fallback>
                <p:oleObj name="Equation" r:id="rId3" imgW="469900" imgH="203200" progId="Equation.DSMT4">
                  <p:embed/>
                  <p:pic>
                    <p:nvPicPr>
                      <p:cNvPr id="0" name=""/>
                      <p:cNvPicPr/>
                      <p:nvPr/>
                    </p:nvPicPr>
                    <p:blipFill>
                      <a:blip r:embed="rId4"/>
                      <a:stretch>
                        <a:fillRect/>
                      </a:stretch>
                    </p:blipFill>
                    <p:spPr>
                      <a:xfrm>
                        <a:off x="3562156" y="4021677"/>
                        <a:ext cx="1157288" cy="500062"/>
                      </a:xfrm>
                      <a:prstGeom prst="rect">
                        <a:avLst/>
                      </a:prstGeom>
                    </p:spPr>
                  </p:pic>
                </p:oleObj>
              </mc:Fallback>
            </mc:AlternateContent>
          </a:graphicData>
        </a:graphic>
      </p:graphicFrame>
      <p:sp>
        <p:nvSpPr>
          <p:cNvPr id="11" name="TextBox 10"/>
          <p:cNvSpPr txBox="1"/>
          <p:nvPr/>
        </p:nvSpPr>
        <p:spPr>
          <a:xfrm>
            <a:off x="274956" y="4616244"/>
            <a:ext cx="8754744" cy="584776"/>
          </a:xfrm>
          <a:prstGeom prst="rect">
            <a:avLst/>
          </a:prstGeom>
          <a:noFill/>
        </p:spPr>
        <p:txBody>
          <a:bodyPr wrap="square" rtlCol="0">
            <a:spAutoFit/>
          </a:bodyPr>
          <a:lstStyle/>
          <a:p>
            <a:r>
              <a:rPr lang="en-US" sz="2000" dirty="0">
                <a:solidFill>
                  <a:srgbClr val="000000"/>
                </a:solidFill>
                <a:latin typeface="Times New Roman"/>
                <a:cs typeface="Times New Roman"/>
              </a:rPr>
              <a:t>called </a:t>
            </a:r>
            <a:r>
              <a:rPr lang="en-US" sz="3200" dirty="0">
                <a:solidFill>
                  <a:srgbClr val="FF0000"/>
                </a:solidFill>
                <a:latin typeface="Apple Chancery"/>
                <a:cs typeface="Apple Chancery"/>
              </a:rPr>
              <a:t>MOMENTUM</a:t>
            </a:r>
            <a:r>
              <a:rPr lang="en-US" sz="2000" dirty="0">
                <a:solidFill>
                  <a:srgbClr val="000000"/>
                </a:solidFill>
                <a:latin typeface="Times New Roman"/>
                <a:cs typeface="Times New Roman"/>
              </a:rPr>
              <a:t>. </a:t>
            </a:r>
            <a:endParaRPr lang="en-US" sz="2400" dirty="0">
              <a:latin typeface="Apple Chancery"/>
              <a:cs typeface="Apple Chancery"/>
            </a:endParaRPr>
          </a:p>
        </p:txBody>
      </p:sp>
      <p:sp>
        <p:nvSpPr>
          <p:cNvPr id="13" name="TextBox 12"/>
          <p:cNvSpPr txBox="1"/>
          <p:nvPr/>
        </p:nvSpPr>
        <p:spPr>
          <a:xfrm>
            <a:off x="274956" y="5390031"/>
            <a:ext cx="8284843" cy="707886"/>
          </a:xfrm>
          <a:prstGeom prst="rect">
            <a:avLst/>
          </a:prstGeom>
          <a:noFill/>
        </p:spPr>
        <p:txBody>
          <a:bodyPr wrap="square" rtlCol="0">
            <a:spAutoFit/>
          </a:bodyPr>
          <a:lstStyle/>
          <a:p>
            <a:r>
              <a:rPr lang="en-US" sz="2000" dirty="0">
                <a:solidFill>
                  <a:srgbClr val="0000FF"/>
                </a:solidFill>
                <a:latin typeface="Apple Chancery"/>
                <a:cs typeface="Apple Chancery"/>
              </a:rPr>
              <a:t>Kindly notice </a:t>
            </a:r>
            <a:r>
              <a:rPr lang="en-US" sz="2000" dirty="0">
                <a:solidFill>
                  <a:srgbClr val="000000"/>
                </a:solidFill>
                <a:latin typeface="Times New Roman"/>
                <a:cs typeface="Times New Roman"/>
              </a:rPr>
              <a:t>that this relationship is really </a:t>
            </a:r>
            <a:r>
              <a:rPr lang="en-US" sz="2000" i="1" dirty="0">
                <a:solidFill>
                  <a:srgbClr val="000000"/>
                </a:solidFill>
                <a:latin typeface="Times New Roman"/>
                <a:cs typeface="Times New Roman"/>
              </a:rPr>
              <a:t>three </a:t>
            </a:r>
            <a:r>
              <a:rPr lang="en-US" sz="2000" dirty="0">
                <a:solidFill>
                  <a:srgbClr val="000000"/>
                </a:solidFill>
                <a:latin typeface="Times New Roman"/>
                <a:cs typeface="Times New Roman"/>
              </a:rPr>
              <a:t>equations in one— it denotes momentum in the x-direction, in the y-direction and in the z-direction.</a:t>
            </a:r>
            <a:endParaRPr lang="en-US" sz="2000" dirty="0">
              <a:solidFill>
                <a:srgbClr val="FF0000"/>
              </a:solidFill>
              <a:latin typeface="Times New Roman"/>
              <a:cs typeface="Times New Roman"/>
            </a:endParaRPr>
          </a:p>
        </p:txBody>
      </p:sp>
    </p:spTree>
    <p:extLst>
      <p:ext uri="{BB962C8B-B14F-4D97-AF65-F5344CB8AC3E}">
        <p14:creationId xmlns:p14="http://schemas.microsoft.com/office/powerpoint/2010/main" val="341824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Box 117"/>
          <p:cNvSpPr txBox="1"/>
          <p:nvPr/>
        </p:nvSpPr>
        <p:spPr>
          <a:xfrm>
            <a:off x="451934" y="2868869"/>
            <a:ext cx="4894766" cy="1077218"/>
          </a:xfrm>
          <a:prstGeom prst="rect">
            <a:avLst/>
          </a:prstGeom>
          <a:noFill/>
        </p:spPr>
        <p:txBody>
          <a:bodyPr wrap="square" rtlCol="0">
            <a:spAutoFit/>
          </a:bodyPr>
          <a:lstStyle/>
          <a:p>
            <a:r>
              <a:rPr lang="en-US" sz="2400" dirty="0">
                <a:solidFill>
                  <a:srgbClr val="FF0000"/>
                </a:solidFill>
                <a:latin typeface="Apple Chancery"/>
                <a:cs typeface="Apple Chancery"/>
              </a:rPr>
              <a:t>Example 4: </a:t>
            </a:r>
            <a:r>
              <a:rPr lang="en-US" sz="2000" dirty="0">
                <a:solidFill>
                  <a:srgbClr val="000000"/>
                </a:solidFill>
                <a:latin typeface="Times New Roman"/>
                <a:cs typeface="Times New Roman"/>
              </a:rPr>
              <a:t>A player needs to sink the eight-ball into the corner pocket on a pool table.  The cue ball approaches at 1.00 m/s:</a:t>
            </a:r>
            <a:endParaRPr lang="en-US" sz="2400" dirty="0">
              <a:latin typeface="Apple Chancery"/>
              <a:cs typeface="Apple Chancery"/>
            </a:endParaRPr>
          </a:p>
        </p:txBody>
      </p:sp>
      <p:sp>
        <p:nvSpPr>
          <p:cNvPr id="24" name="TextBox 23"/>
          <p:cNvSpPr txBox="1"/>
          <p:nvPr/>
        </p:nvSpPr>
        <p:spPr>
          <a:xfrm>
            <a:off x="0" y="0"/>
            <a:ext cx="9144000" cy="830997"/>
          </a:xfrm>
          <a:prstGeom prst="rect">
            <a:avLst/>
          </a:prstGeom>
          <a:noFill/>
        </p:spPr>
        <p:txBody>
          <a:bodyPr wrap="square" rtlCol="0">
            <a:spAutoFit/>
          </a:bodyPr>
          <a:lstStyle/>
          <a:p>
            <a:pPr algn="ctr"/>
            <a:r>
              <a:rPr lang="en-US" sz="4800" dirty="0">
                <a:solidFill>
                  <a:srgbClr val="FF0000"/>
                </a:solidFill>
                <a:latin typeface="Apple Chancery"/>
                <a:cs typeface="Apple Chancery"/>
              </a:rPr>
              <a:t>Glancing Collisions</a:t>
            </a:r>
            <a:endParaRPr lang="en-US" sz="3600" dirty="0">
              <a:solidFill>
                <a:srgbClr val="FF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30.)</a:t>
            </a:r>
          </a:p>
        </p:txBody>
      </p:sp>
      <p:sp>
        <p:nvSpPr>
          <p:cNvPr id="38" name="TextBox 37"/>
          <p:cNvSpPr txBox="1"/>
          <p:nvPr/>
        </p:nvSpPr>
        <p:spPr>
          <a:xfrm>
            <a:off x="237623" y="1005164"/>
            <a:ext cx="8347578" cy="1815882"/>
          </a:xfrm>
          <a:prstGeom prst="rect">
            <a:avLst/>
          </a:prstGeom>
          <a:noFill/>
        </p:spPr>
        <p:txBody>
          <a:bodyPr wrap="square" rtlCol="0">
            <a:spAutoFit/>
          </a:bodyPr>
          <a:lstStyle/>
          <a:p>
            <a:r>
              <a:rPr lang="en-US" sz="3200" dirty="0">
                <a:solidFill>
                  <a:srgbClr val="FF0000"/>
                </a:solidFill>
                <a:latin typeface="Apple Chancery"/>
                <a:cs typeface="Apple Chancery"/>
              </a:rPr>
              <a:t>When a </a:t>
            </a:r>
            <a:r>
              <a:rPr lang="en-US" sz="2000" dirty="0">
                <a:solidFill>
                  <a:srgbClr val="000000"/>
                </a:solidFill>
                <a:latin typeface="Times New Roman"/>
                <a:cs typeface="Times New Roman"/>
              </a:rPr>
              <a:t>billiard ball strikes a second, stationary billiard ball, and the </a:t>
            </a:r>
            <a:r>
              <a:rPr lang="en-US" sz="2000" dirty="0">
                <a:solidFill>
                  <a:srgbClr val="0000FF"/>
                </a:solidFill>
                <a:latin typeface="Times New Roman"/>
                <a:cs typeface="Times New Roman"/>
              </a:rPr>
              <a:t>collision</a:t>
            </a:r>
            <a:r>
              <a:rPr lang="en-US" sz="2000" dirty="0">
                <a:solidFill>
                  <a:srgbClr val="000000"/>
                </a:solidFill>
                <a:latin typeface="Times New Roman"/>
                <a:cs typeface="Times New Roman"/>
              </a:rPr>
              <a:t> is assumed to be </a:t>
            </a:r>
            <a:r>
              <a:rPr lang="en-US" sz="2000" dirty="0">
                <a:solidFill>
                  <a:srgbClr val="0000FF"/>
                </a:solidFill>
                <a:latin typeface="Times New Roman"/>
                <a:cs typeface="Times New Roman"/>
              </a:rPr>
              <a:t>elastic</a:t>
            </a:r>
            <a:r>
              <a:rPr lang="en-US" sz="2000" dirty="0">
                <a:solidFill>
                  <a:srgbClr val="000000"/>
                </a:solidFill>
                <a:latin typeface="Times New Roman"/>
                <a:cs typeface="Times New Roman"/>
              </a:rPr>
              <a:t>, the </a:t>
            </a:r>
            <a:r>
              <a:rPr lang="en-US" sz="2000" dirty="0">
                <a:solidFill>
                  <a:srgbClr val="FF0000"/>
                </a:solidFill>
                <a:latin typeface="Times New Roman"/>
                <a:cs typeface="Times New Roman"/>
              </a:rPr>
              <a:t>two balls will leave </a:t>
            </a:r>
            <a:r>
              <a:rPr lang="en-US" sz="2000" dirty="0">
                <a:solidFill>
                  <a:srgbClr val="000000"/>
                </a:solidFill>
                <a:latin typeface="Times New Roman"/>
                <a:cs typeface="Times New Roman"/>
              </a:rPr>
              <a:t>each other </a:t>
            </a:r>
            <a:r>
              <a:rPr lang="en-US" sz="2000" dirty="0">
                <a:solidFill>
                  <a:srgbClr val="FF0000"/>
                </a:solidFill>
                <a:latin typeface="Times New Roman"/>
                <a:cs typeface="Times New Roman"/>
              </a:rPr>
              <a:t>at</a:t>
            </a:r>
            <a:r>
              <a:rPr lang="en-US" sz="2000" dirty="0">
                <a:solidFill>
                  <a:srgbClr val="000000"/>
                </a:solidFill>
                <a:latin typeface="Times New Roman"/>
                <a:cs typeface="Times New Roman"/>
              </a:rPr>
              <a:t>       .  Although this rather bizarre observation is being made without proof (a problem follows that shows it works), it is something the AP folks have utilized on AP questions in the past. </a:t>
            </a:r>
            <a:endParaRPr lang="en-US" sz="2400" dirty="0">
              <a:latin typeface="Apple Chancery"/>
              <a:cs typeface="Apple Chancery"/>
            </a:endParaRPr>
          </a:p>
        </p:txBody>
      </p:sp>
      <p:graphicFrame>
        <p:nvGraphicFramePr>
          <p:cNvPr id="93" name="Object 4"/>
          <p:cNvGraphicFramePr>
            <a:graphicFrameLocks noChangeAspect="1"/>
          </p:cNvGraphicFramePr>
          <p:nvPr>
            <p:extLst>
              <p:ext uri="{D42A27DB-BD31-4B8C-83A1-F6EECF244321}">
                <p14:modId xmlns:p14="http://schemas.microsoft.com/office/powerpoint/2010/main" val="172429946"/>
              </p:ext>
            </p:extLst>
          </p:nvPr>
        </p:nvGraphicFramePr>
        <p:xfrm>
          <a:off x="7529512" y="1485364"/>
          <a:ext cx="452437" cy="339328"/>
        </p:xfrm>
        <a:graphic>
          <a:graphicData uri="http://schemas.openxmlformats.org/presentationml/2006/ole">
            <mc:AlternateContent xmlns:mc="http://schemas.openxmlformats.org/markup-compatibility/2006">
              <mc:Choice xmlns:v="urn:schemas-microsoft-com:vml" Requires="v">
                <p:oleObj spid="_x0000_s641726" name="Equation" r:id="rId3" imgW="254000" imgH="190500" progId="Equation.DSMT4">
                  <p:embed/>
                </p:oleObj>
              </mc:Choice>
              <mc:Fallback>
                <p:oleObj name="Equation" r:id="rId3" imgW="254000" imgH="190500" progId="Equation.DSMT4">
                  <p:embed/>
                  <p:pic>
                    <p:nvPicPr>
                      <p:cNvPr id="0" name=""/>
                      <p:cNvPicPr>
                        <a:picLocks noChangeAspect="1" noChangeArrowheads="1"/>
                      </p:cNvPicPr>
                      <p:nvPr/>
                    </p:nvPicPr>
                    <p:blipFill>
                      <a:blip r:embed="rId4"/>
                      <a:srcRect/>
                      <a:stretch>
                        <a:fillRect/>
                      </a:stretch>
                    </p:blipFill>
                    <p:spPr bwMode="auto">
                      <a:xfrm>
                        <a:off x="7529512" y="1485364"/>
                        <a:ext cx="452437" cy="339328"/>
                      </a:xfrm>
                      <a:prstGeom prst="rect">
                        <a:avLst/>
                      </a:prstGeom>
                      <a:noFill/>
                      <a:ln>
                        <a:noFill/>
                      </a:ln>
                      <a:effectLst/>
                    </p:spPr>
                  </p:pic>
                </p:oleObj>
              </mc:Fallback>
            </mc:AlternateContent>
          </a:graphicData>
        </a:graphic>
      </p:graphicFrame>
      <p:sp>
        <p:nvSpPr>
          <p:cNvPr id="94" name="TextBox 93"/>
          <p:cNvSpPr txBox="1"/>
          <p:nvPr/>
        </p:nvSpPr>
        <p:spPr>
          <a:xfrm>
            <a:off x="682122" y="4088920"/>
            <a:ext cx="4296278" cy="769441"/>
          </a:xfrm>
          <a:prstGeom prst="rect">
            <a:avLst/>
          </a:prstGeom>
          <a:noFill/>
        </p:spPr>
        <p:txBody>
          <a:bodyPr wrap="square" rtlCol="0">
            <a:spAutoFit/>
          </a:bodyPr>
          <a:lstStyle/>
          <a:p>
            <a:r>
              <a:rPr lang="en-US" sz="2400" dirty="0">
                <a:solidFill>
                  <a:srgbClr val="FF0000"/>
                </a:solidFill>
                <a:latin typeface="Apple Chancery"/>
                <a:cs typeface="Apple Chancery"/>
              </a:rPr>
              <a:t>a.) </a:t>
            </a:r>
            <a:r>
              <a:rPr lang="en-US" sz="2000" dirty="0">
                <a:solidFill>
                  <a:srgbClr val="000000"/>
                </a:solidFill>
                <a:latin typeface="Times New Roman"/>
                <a:cs typeface="Times New Roman"/>
              </a:rPr>
              <a:t>If the 8-ball leaves at       , at what angle does the striking ball leave?</a:t>
            </a:r>
            <a:endParaRPr lang="en-US" sz="2400" dirty="0">
              <a:latin typeface="Apple Chancery"/>
              <a:cs typeface="Apple Chancery"/>
            </a:endParaRPr>
          </a:p>
        </p:txBody>
      </p:sp>
      <p:graphicFrame>
        <p:nvGraphicFramePr>
          <p:cNvPr id="95" name="Object 4"/>
          <p:cNvGraphicFramePr>
            <a:graphicFrameLocks noChangeAspect="1"/>
          </p:cNvGraphicFramePr>
          <p:nvPr>
            <p:extLst>
              <p:ext uri="{D42A27DB-BD31-4B8C-83A1-F6EECF244321}">
                <p14:modId xmlns:p14="http://schemas.microsoft.com/office/powerpoint/2010/main" val="3345968434"/>
              </p:ext>
            </p:extLst>
          </p:nvPr>
        </p:nvGraphicFramePr>
        <p:xfrm>
          <a:off x="3363912" y="4116478"/>
          <a:ext cx="452437" cy="339328"/>
        </p:xfrm>
        <a:graphic>
          <a:graphicData uri="http://schemas.openxmlformats.org/presentationml/2006/ole">
            <mc:AlternateContent xmlns:mc="http://schemas.openxmlformats.org/markup-compatibility/2006">
              <mc:Choice xmlns:v="urn:schemas-microsoft-com:vml" Requires="v">
                <p:oleObj spid="_x0000_s641727" name="Equation" r:id="rId5" imgW="254000" imgH="190500" progId="Equation.DSMT4">
                  <p:embed/>
                </p:oleObj>
              </mc:Choice>
              <mc:Fallback>
                <p:oleObj name="Equation" r:id="rId5" imgW="254000" imgH="190500" progId="Equation.DSMT4">
                  <p:embed/>
                  <p:pic>
                    <p:nvPicPr>
                      <p:cNvPr id="0" name=""/>
                      <p:cNvPicPr>
                        <a:picLocks noChangeAspect="1" noChangeArrowheads="1"/>
                      </p:cNvPicPr>
                      <p:nvPr/>
                    </p:nvPicPr>
                    <p:blipFill>
                      <a:blip r:embed="rId6"/>
                      <a:srcRect/>
                      <a:stretch>
                        <a:fillRect/>
                      </a:stretch>
                    </p:blipFill>
                    <p:spPr bwMode="auto">
                      <a:xfrm>
                        <a:off x="3363912" y="4116478"/>
                        <a:ext cx="452437" cy="339328"/>
                      </a:xfrm>
                      <a:prstGeom prst="rect">
                        <a:avLst/>
                      </a:prstGeom>
                      <a:noFill/>
                      <a:ln>
                        <a:noFill/>
                      </a:ln>
                      <a:effectLst/>
                    </p:spPr>
                  </p:pic>
                </p:oleObj>
              </mc:Fallback>
            </mc:AlternateContent>
          </a:graphicData>
        </a:graphic>
      </p:graphicFrame>
      <p:pic>
        <p:nvPicPr>
          <p:cNvPr id="96" name="Picture 9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8000" y="2407601"/>
            <a:ext cx="3276600" cy="153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7" name="Object 4"/>
          <p:cNvGraphicFramePr>
            <a:graphicFrameLocks noChangeAspect="1"/>
          </p:cNvGraphicFramePr>
          <p:nvPr>
            <p:extLst>
              <p:ext uri="{D42A27DB-BD31-4B8C-83A1-F6EECF244321}">
                <p14:modId xmlns:p14="http://schemas.microsoft.com/office/powerpoint/2010/main" val="3369438131"/>
              </p:ext>
            </p:extLst>
          </p:nvPr>
        </p:nvGraphicFramePr>
        <p:xfrm>
          <a:off x="2627312" y="5027174"/>
          <a:ext cx="452437" cy="339328"/>
        </p:xfrm>
        <a:graphic>
          <a:graphicData uri="http://schemas.openxmlformats.org/presentationml/2006/ole">
            <mc:AlternateContent xmlns:mc="http://schemas.openxmlformats.org/markup-compatibility/2006">
              <mc:Choice xmlns:v="urn:schemas-microsoft-com:vml" Requires="v">
                <p:oleObj spid="_x0000_s641728" name="Equation" r:id="rId8" imgW="254000" imgH="190500" progId="Equation.DSMT4">
                  <p:embed/>
                </p:oleObj>
              </mc:Choice>
              <mc:Fallback>
                <p:oleObj name="Equation" r:id="rId8" imgW="254000" imgH="190500" progId="Equation.DSMT4">
                  <p:embed/>
                  <p:pic>
                    <p:nvPicPr>
                      <p:cNvPr id="0" name=""/>
                      <p:cNvPicPr>
                        <a:picLocks noChangeAspect="1" noChangeArrowheads="1"/>
                      </p:cNvPicPr>
                      <p:nvPr/>
                    </p:nvPicPr>
                    <p:blipFill>
                      <a:blip r:embed="rId9"/>
                      <a:srcRect/>
                      <a:stretch>
                        <a:fillRect/>
                      </a:stretch>
                    </p:blipFill>
                    <p:spPr bwMode="auto">
                      <a:xfrm>
                        <a:off x="2627312" y="5027174"/>
                        <a:ext cx="452437" cy="339328"/>
                      </a:xfrm>
                      <a:prstGeom prst="rect">
                        <a:avLst/>
                      </a:prstGeom>
                      <a:noFill/>
                      <a:ln>
                        <a:noFill/>
                      </a:ln>
                      <a:effectLst/>
                    </p:spPr>
                  </p:pic>
                </p:oleObj>
              </mc:Fallback>
            </mc:AlternateContent>
          </a:graphicData>
        </a:graphic>
      </p:graphicFrame>
      <p:graphicFrame>
        <p:nvGraphicFramePr>
          <p:cNvPr id="12" name="Object 4"/>
          <p:cNvGraphicFramePr>
            <a:graphicFrameLocks noChangeAspect="1"/>
          </p:cNvGraphicFramePr>
          <p:nvPr>
            <p:extLst>
              <p:ext uri="{D42A27DB-BD31-4B8C-83A1-F6EECF244321}">
                <p14:modId xmlns:p14="http://schemas.microsoft.com/office/powerpoint/2010/main" val="1485469375"/>
              </p:ext>
            </p:extLst>
          </p:nvPr>
        </p:nvGraphicFramePr>
        <p:xfrm>
          <a:off x="8096250" y="2384065"/>
          <a:ext cx="277812" cy="369888"/>
        </p:xfrm>
        <a:graphic>
          <a:graphicData uri="http://schemas.openxmlformats.org/presentationml/2006/ole">
            <mc:AlternateContent xmlns:mc="http://schemas.openxmlformats.org/markup-compatibility/2006">
              <mc:Choice xmlns:v="urn:schemas-microsoft-com:vml" Requires="v">
                <p:oleObj spid="_x0000_s641729" name="Equation" r:id="rId10" imgW="152400" imgH="203200" progId="Equation.DSMT4">
                  <p:embed/>
                </p:oleObj>
              </mc:Choice>
              <mc:Fallback>
                <p:oleObj name="Equation" r:id="rId10" imgW="152400" imgH="203200" progId="Equation.DSMT4">
                  <p:embed/>
                  <p:pic>
                    <p:nvPicPr>
                      <p:cNvPr id="0" name=""/>
                      <p:cNvPicPr>
                        <a:picLocks noChangeAspect="1" noChangeArrowheads="1"/>
                      </p:cNvPicPr>
                      <p:nvPr/>
                    </p:nvPicPr>
                    <p:blipFill>
                      <a:blip r:embed="rId11"/>
                      <a:srcRect/>
                      <a:stretch>
                        <a:fillRect/>
                      </a:stretch>
                    </p:blipFill>
                    <p:spPr bwMode="auto">
                      <a:xfrm>
                        <a:off x="8096250" y="2384065"/>
                        <a:ext cx="277812" cy="369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 name="Object 4"/>
          <p:cNvGraphicFramePr>
            <a:graphicFrameLocks noChangeAspect="1"/>
          </p:cNvGraphicFramePr>
          <p:nvPr>
            <p:extLst>
              <p:ext uri="{D42A27DB-BD31-4B8C-83A1-F6EECF244321}">
                <p14:modId xmlns:p14="http://schemas.microsoft.com/office/powerpoint/2010/main" val="3306764639"/>
              </p:ext>
            </p:extLst>
          </p:nvPr>
        </p:nvGraphicFramePr>
        <p:xfrm>
          <a:off x="6540500" y="3122889"/>
          <a:ext cx="323850" cy="369888"/>
        </p:xfrm>
        <a:graphic>
          <a:graphicData uri="http://schemas.openxmlformats.org/presentationml/2006/ole">
            <mc:AlternateContent xmlns:mc="http://schemas.openxmlformats.org/markup-compatibility/2006">
              <mc:Choice xmlns:v="urn:schemas-microsoft-com:vml" Requires="v">
                <p:oleObj spid="_x0000_s641730" name="Equation" r:id="rId12" imgW="177800" imgH="203200" progId="Equation.DSMT4">
                  <p:embed/>
                </p:oleObj>
              </mc:Choice>
              <mc:Fallback>
                <p:oleObj name="Equation" r:id="rId12" imgW="177800" imgH="203200" progId="Equation.DSMT4">
                  <p:embed/>
                  <p:pic>
                    <p:nvPicPr>
                      <p:cNvPr id="0" name=""/>
                      <p:cNvPicPr>
                        <a:picLocks noChangeAspect="1" noChangeArrowheads="1"/>
                      </p:cNvPicPr>
                      <p:nvPr/>
                    </p:nvPicPr>
                    <p:blipFill>
                      <a:blip r:embed="rId13"/>
                      <a:srcRect/>
                      <a:stretch>
                        <a:fillRect/>
                      </a:stretch>
                    </p:blipFill>
                    <p:spPr bwMode="auto">
                      <a:xfrm>
                        <a:off x="6540500" y="3122889"/>
                        <a:ext cx="323850" cy="369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9308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dissolve">
                                      <p:cBhvr>
                                        <p:cTn id="7" dur="500"/>
                                        <p:tgtEl>
                                          <p:spTgt spid="118"/>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nodeType="with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dissolve">
                                      <p:cBhvr>
                                        <p:cTn id="16" dur="500"/>
                                        <p:tgtEl>
                                          <p:spTgt spid="96"/>
                                        </p:tgtEl>
                                      </p:cBhvr>
                                    </p:animEffect>
                                  </p:childTnLst>
                                </p:cTn>
                              </p:par>
                              <p:par>
                                <p:cTn id="17" presetID="9" presetClass="entr" presetSubtype="0" fill="hold" nodeType="with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dissolve">
                                      <p:cBhvr>
                                        <p:cTn id="19" dur="500"/>
                                        <p:tgtEl>
                                          <p:spTgt spid="9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dissolve">
                                      <p:cBhvr>
                                        <p:cTn id="24" dur="500"/>
                                        <p:tgtEl>
                                          <p:spTgt spid="95"/>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dissolve">
                                      <p:cBhvr>
                                        <p:cTn id="27" dur="500"/>
                                        <p:tgtEl>
                                          <p:spTgt spid="9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dissolve">
                                      <p:cBhvr>
                                        <p:cTn id="32"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9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31.)</a:t>
            </a:r>
          </a:p>
        </p:txBody>
      </p:sp>
      <p:pic>
        <p:nvPicPr>
          <p:cNvPr id="96" name="Picture 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0" y="248601"/>
            <a:ext cx="3276600" cy="153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 name="TextBox 97"/>
          <p:cNvSpPr txBox="1"/>
          <p:nvPr/>
        </p:nvSpPr>
        <p:spPr>
          <a:xfrm>
            <a:off x="224922" y="248601"/>
            <a:ext cx="4728078" cy="1077218"/>
          </a:xfrm>
          <a:prstGeom prst="rect">
            <a:avLst/>
          </a:prstGeom>
          <a:noFill/>
        </p:spPr>
        <p:txBody>
          <a:bodyPr wrap="square" rtlCol="0">
            <a:spAutoFit/>
          </a:bodyPr>
          <a:lstStyle/>
          <a:p>
            <a:r>
              <a:rPr lang="en-US" sz="2400" dirty="0">
                <a:solidFill>
                  <a:srgbClr val="FF0000"/>
                </a:solidFill>
                <a:latin typeface="Apple Chancery"/>
                <a:cs typeface="Apple Chancery"/>
              </a:rPr>
              <a:t>b.) </a:t>
            </a:r>
            <a:r>
              <a:rPr lang="en-US" sz="2000" dirty="0">
                <a:solidFill>
                  <a:srgbClr val="000000"/>
                </a:solidFill>
                <a:latin typeface="Times New Roman"/>
                <a:cs typeface="Times New Roman"/>
              </a:rPr>
              <a:t>What are the final velocities of each ball, assuming the masses are the same and the collision is elastic?</a:t>
            </a:r>
            <a:endParaRPr lang="en-US" sz="2400" dirty="0">
              <a:latin typeface="Apple Chancery"/>
              <a:cs typeface="Apple Chancery"/>
            </a:endParaRPr>
          </a:p>
        </p:txBody>
      </p:sp>
      <p:cxnSp>
        <p:nvCxnSpPr>
          <p:cNvPr id="3" name="Straight Arrow Connector 2"/>
          <p:cNvCxnSpPr/>
          <p:nvPr/>
        </p:nvCxnSpPr>
        <p:spPr>
          <a:xfrm rot="5400000" flipV="1">
            <a:off x="7899401" y="2091688"/>
            <a:ext cx="838200" cy="5334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7588250" y="1393188"/>
            <a:ext cx="622300" cy="622300"/>
          </a:xfrm>
          <a:prstGeom prst="ellipse">
            <a:avLst/>
          </a:prstGeom>
          <a:gradFill flip="none" rotWithShape="1">
            <a:gsLst>
              <a:gs pos="46000">
                <a:srgbClr val="DDD203"/>
              </a:gs>
              <a:gs pos="0">
                <a:srgbClr val="000000"/>
              </a:gs>
            </a:gsLst>
            <a:path path="circle">
              <a:fillToRect t="100000" r="100000"/>
            </a:path>
            <a:tileRect l="-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619750" y="1082038"/>
            <a:ext cx="622300" cy="622300"/>
          </a:xfrm>
          <a:prstGeom prst="ellipse">
            <a:avLst/>
          </a:prstGeom>
          <a:gradFill flip="none" rotWithShape="1">
            <a:gsLst>
              <a:gs pos="46000">
                <a:srgbClr val="DDD203"/>
              </a:gs>
              <a:gs pos="0">
                <a:srgbClr val="000000"/>
              </a:gs>
            </a:gsLst>
            <a:path path="circle">
              <a:fillToRect t="100000" r="100000"/>
            </a:path>
            <a:tileRect l="-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8280400" y="1704338"/>
            <a:ext cx="558800" cy="0"/>
          </a:xfrm>
          <a:prstGeom prst="line">
            <a:avLst/>
          </a:prstGeom>
          <a:ln w="9525"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931150" y="916938"/>
            <a:ext cx="1098550" cy="0"/>
          </a:xfrm>
          <a:prstGeom prst="line">
            <a:avLst/>
          </a:prstGeom>
          <a:ln w="9525"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8153400" y="1701800"/>
            <a:ext cx="254000" cy="393700"/>
          </a:xfrm>
          <a:custGeom>
            <a:avLst/>
            <a:gdLst>
              <a:gd name="connsiteX0" fmla="*/ 254000 w 254000"/>
              <a:gd name="connsiteY0" fmla="*/ 0 h 393700"/>
              <a:gd name="connsiteX1" fmla="*/ 152400 w 254000"/>
              <a:gd name="connsiteY1" fmla="*/ 241300 h 393700"/>
              <a:gd name="connsiteX2" fmla="*/ 0 w 254000"/>
              <a:gd name="connsiteY2" fmla="*/ 393700 h 393700"/>
            </a:gdLst>
            <a:ahLst/>
            <a:cxnLst>
              <a:cxn ang="0">
                <a:pos x="connsiteX0" y="connsiteY0"/>
              </a:cxn>
              <a:cxn ang="0">
                <a:pos x="connsiteX1" y="connsiteY1"/>
              </a:cxn>
              <a:cxn ang="0">
                <a:pos x="connsiteX2" y="connsiteY2"/>
              </a:cxn>
            </a:cxnLst>
            <a:rect l="l" t="t" r="r" b="b"/>
            <a:pathLst>
              <a:path w="254000" h="393700">
                <a:moveTo>
                  <a:pt x="254000" y="0"/>
                </a:moveTo>
                <a:cubicBezTo>
                  <a:pt x="224366" y="87841"/>
                  <a:pt x="194733" y="175683"/>
                  <a:pt x="152400" y="241300"/>
                </a:cubicBezTo>
                <a:cubicBezTo>
                  <a:pt x="110067" y="306917"/>
                  <a:pt x="0" y="393700"/>
                  <a:pt x="0" y="3937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4190790824"/>
              </p:ext>
            </p:extLst>
          </p:nvPr>
        </p:nvGraphicFramePr>
        <p:xfrm>
          <a:off x="8324850" y="1831975"/>
          <a:ext cx="777875" cy="368300"/>
        </p:xfrm>
        <a:graphic>
          <a:graphicData uri="http://schemas.openxmlformats.org/presentationml/2006/ole">
            <mc:AlternateContent xmlns:mc="http://schemas.openxmlformats.org/markup-compatibility/2006">
              <mc:Choice xmlns:v="urn:schemas-microsoft-com:vml" Requires="v">
                <p:oleObj spid="_x0000_s1338576" name="Equation" r:id="rId4" imgW="482600" imgH="228600" progId="Equation.DSMT4">
                  <p:embed/>
                </p:oleObj>
              </mc:Choice>
              <mc:Fallback>
                <p:oleObj name="Equation" r:id="rId4" imgW="482600" imgH="228600" progId="Equation.DSMT4">
                  <p:embed/>
                  <p:pic>
                    <p:nvPicPr>
                      <p:cNvPr id="0" name=""/>
                      <p:cNvPicPr/>
                      <p:nvPr/>
                    </p:nvPicPr>
                    <p:blipFill>
                      <a:blip r:embed="rId5"/>
                      <a:stretch>
                        <a:fillRect/>
                      </a:stretch>
                    </p:blipFill>
                    <p:spPr>
                      <a:xfrm>
                        <a:off x="8324850" y="1831975"/>
                        <a:ext cx="777875" cy="368300"/>
                      </a:xfrm>
                      <a:prstGeom prst="rect">
                        <a:avLst/>
                      </a:prstGeom>
                    </p:spPr>
                  </p:pic>
                </p:oleObj>
              </mc:Fallback>
            </mc:AlternateContent>
          </a:graphicData>
        </a:graphic>
      </p:graphicFrame>
      <p:sp>
        <p:nvSpPr>
          <p:cNvPr id="15" name="TextBox 14"/>
          <p:cNvSpPr txBox="1"/>
          <p:nvPr/>
        </p:nvSpPr>
        <p:spPr>
          <a:xfrm>
            <a:off x="224922" y="3117573"/>
            <a:ext cx="2954824" cy="400110"/>
          </a:xfrm>
          <a:prstGeom prst="rect">
            <a:avLst/>
          </a:prstGeom>
          <a:noFill/>
        </p:spPr>
        <p:txBody>
          <a:bodyPr wrap="square" rtlCol="0">
            <a:spAutoFit/>
          </a:bodyPr>
          <a:lstStyle/>
          <a:p>
            <a:r>
              <a:rPr lang="en-US" sz="2000" dirty="0">
                <a:solidFill>
                  <a:srgbClr val="FF0000"/>
                </a:solidFill>
                <a:latin typeface="Apple Chancery"/>
                <a:cs typeface="Apple Chancery"/>
              </a:rPr>
              <a:t>In the y-direction</a:t>
            </a:r>
            <a:r>
              <a:rPr lang="en-US" sz="2000" i="1" dirty="0">
                <a:solidFill>
                  <a:srgbClr val="FF0000"/>
                </a:solidFill>
                <a:latin typeface="Apple Chancery"/>
                <a:cs typeface="Apple Chancery"/>
              </a:rPr>
              <a:t>:</a:t>
            </a:r>
            <a:endParaRPr lang="en-US" sz="2400" dirty="0">
              <a:latin typeface="Times New Roman"/>
              <a:cs typeface="Times New Roman"/>
            </a:endParaRPr>
          </a:p>
        </p:txBody>
      </p:sp>
      <p:sp>
        <p:nvSpPr>
          <p:cNvPr id="18" name="TextBox 17"/>
          <p:cNvSpPr txBox="1"/>
          <p:nvPr/>
        </p:nvSpPr>
        <p:spPr>
          <a:xfrm>
            <a:off x="224922" y="1356894"/>
            <a:ext cx="4728078" cy="400110"/>
          </a:xfrm>
          <a:prstGeom prst="rect">
            <a:avLst/>
          </a:prstGeom>
          <a:noFill/>
        </p:spPr>
        <p:txBody>
          <a:bodyPr wrap="square" rtlCol="0">
            <a:spAutoFit/>
          </a:bodyPr>
          <a:lstStyle/>
          <a:p>
            <a:r>
              <a:rPr lang="en-US" sz="2000" dirty="0">
                <a:solidFill>
                  <a:srgbClr val="FF0000"/>
                </a:solidFill>
                <a:latin typeface="Apple Chancery"/>
                <a:cs typeface="Apple Chancery"/>
              </a:rPr>
              <a:t>In the x-direction </a:t>
            </a:r>
            <a:r>
              <a:rPr lang="en-US" sz="2000" dirty="0">
                <a:latin typeface="Times New Roman"/>
                <a:cs typeface="Times New Roman"/>
              </a:rPr>
              <a:t>(with                  ): </a:t>
            </a:r>
            <a:endParaRPr lang="en-US" sz="2400" dirty="0">
              <a:latin typeface="Times New Roman"/>
              <a:cs typeface="Times New Roman"/>
            </a:endParaRPr>
          </a:p>
        </p:txBody>
      </p:sp>
      <p:graphicFrame>
        <p:nvGraphicFramePr>
          <p:cNvPr id="19" name="Object 4"/>
          <p:cNvGraphicFramePr>
            <a:graphicFrameLocks noChangeAspect="1"/>
          </p:cNvGraphicFramePr>
          <p:nvPr>
            <p:extLst>
              <p:ext uri="{D42A27DB-BD31-4B8C-83A1-F6EECF244321}">
                <p14:modId xmlns:p14="http://schemas.microsoft.com/office/powerpoint/2010/main" val="1179988864"/>
              </p:ext>
            </p:extLst>
          </p:nvPr>
        </p:nvGraphicFramePr>
        <p:xfrm>
          <a:off x="1028700" y="1831975"/>
          <a:ext cx="5521325" cy="1227137"/>
        </p:xfrm>
        <a:graphic>
          <a:graphicData uri="http://schemas.openxmlformats.org/presentationml/2006/ole">
            <mc:AlternateContent xmlns:mc="http://schemas.openxmlformats.org/markup-compatibility/2006">
              <mc:Choice xmlns:v="urn:schemas-microsoft-com:vml" Requires="v">
                <p:oleObj spid="_x0000_s1338577" name="Equation" r:id="rId6" imgW="3022600" imgH="673100" progId="Equation.DSMT4">
                  <p:embed/>
                </p:oleObj>
              </mc:Choice>
              <mc:Fallback>
                <p:oleObj name="Equation" r:id="rId6" imgW="3022600" imgH="673100" progId="Equation.DSMT4">
                  <p:embed/>
                  <p:pic>
                    <p:nvPicPr>
                      <p:cNvPr id="0" name=""/>
                      <p:cNvPicPr>
                        <a:picLocks noChangeAspect="1" noChangeArrowheads="1"/>
                      </p:cNvPicPr>
                      <p:nvPr/>
                    </p:nvPicPr>
                    <p:blipFill>
                      <a:blip r:embed="rId7"/>
                      <a:srcRect/>
                      <a:stretch>
                        <a:fillRect/>
                      </a:stretch>
                    </p:blipFill>
                    <p:spPr bwMode="auto">
                      <a:xfrm>
                        <a:off x="1028700" y="1831975"/>
                        <a:ext cx="5521325" cy="1227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0" name="Object 4"/>
          <p:cNvGraphicFramePr>
            <a:graphicFrameLocks noChangeAspect="1"/>
          </p:cNvGraphicFramePr>
          <p:nvPr>
            <p:extLst>
              <p:ext uri="{D42A27DB-BD31-4B8C-83A1-F6EECF244321}">
                <p14:modId xmlns:p14="http://schemas.microsoft.com/office/powerpoint/2010/main" val="1259988087"/>
              </p:ext>
            </p:extLst>
          </p:nvPr>
        </p:nvGraphicFramePr>
        <p:xfrm>
          <a:off x="1800225" y="3517683"/>
          <a:ext cx="5449888" cy="1273175"/>
        </p:xfrm>
        <a:graphic>
          <a:graphicData uri="http://schemas.openxmlformats.org/presentationml/2006/ole">
            <mc:AlternateContent xmlns:mc="http://schemas.openxmlformats.org/markup-compatibility/2006">
              <mc:Choice xmlns:v="urn:schemas-microsoft-com:vml" Requires="v">
                <p:oleObj spid="_x0000_s1338578" name="Equation" r:id="rId8" imgW="2984500" imgH="698500" progId="Equation.DSMT4">
                  <p:embed/>
                </p:oleObj>
              </mc:Choice>
              <mc:Fallback>
                <p:oleObj name="Equation" r:id="rId8" imgW="2984500" imgH="698500" progId="Equation.DSMT4">
                  <p:embed/>
                  <p:pic>
                    <p:nvPicPr>
                      <p:cNvPr id="0" name=""/>
                      <p:cNvPicPr>
                        <a:picLocks noChangeAspect="1" noChangeArrowheads="1"/>
                      </p:cNvPicPr>
                      <p:nvPr/>
                    </p:nvPicPr>
                    <p:blipFill>
                      <a:blip r:embed="rId9"/>
                      <a:srcRect/>
                      <a:stretch>
                        <a:fillRect/>
                      </a:stretch>
                    </p:blipFill>
                    <p:spPr bwMode="auto">
                      <a:xfrm>
                        <a:off x="1800225" y="3517683"/>
                        <a:ext cx="5449888" cy="1273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1" name="TextBox 20"/>
          <p:cNvSpPr txBox="1"/>
          <p:nvPr/>
        </p:nvSpPr>
        <p:spPr>
          <a:xfrm>
            <a:off x="224922" y="4943228"/>
            <a:ext cx="8804778" cy="400110"/>
          </a:xfrm>
          <a:prstGeom prst="rect">
            <a:avLst/>
          </a:prstGeom>
          <a:noFill/>
        </p:spPr>
        <p:txBody>
          <a:bodyPr wrap="square" rtlCol="0">
            <a:spAutoFit/>
          </a:bodyPr>
          <a:lstStyle/>
          <a:p>
            <a:r>
              <a:rPr lang="en-US" sz="2000" dirty="0">
                <a:solidFill>
                  <a:srgbClr val="FF0000"/>
                </a:solidFill>
                <a:latin typeface="Apple Chancery"/>
                <a:cs typeface="Apple Chancery"/>
              </a:rPr>
              <a:t>Combining the two        </a:t>
            </a:r>
            <a:r>
              <a:rPr lang="en-US" sz="2000" dirty="0">
                <a:solidFill>
                  <a:srgbClr val="000000"/>
                </a:solidFill>
                <a:latin typeface="Times New Roman"/>
                <a:cs typeface="Times New Roman"/>
              </a:rPr>
              <a:t>:</a:t>
            </a:r>
            <a:endParaRPr lang="en-US" sz="2400" dirty="0">
              <a:latin typeface="Times New Roman"/>
              <a:cs typeface="Times New Roman"/>
            </a:endParaRPr>
          </a:p>
        </p:txBody>
      </p:sp>
      <p:graphicFrame>
        <p:nvGraphicFramePr>
          <p:cNvPr id="23" name="Object 4"/>
          <p:cNvGraphicFramePr>
            <a:graphicFrameLocks noChangeAspect="1"/>
          </p:cNvGraphicFramePr>
          <p:nvPr>
            <p:extLst>
              <p:ext uri="{D42A27DB-BD31-4B8C-83A1-F6EECF244321}">
                <p14:modId xmlns:p14="http://schemas.microsoft.com/office/powerpoint/2010/main" val="2534246281"/>
              </p:ext>
            </p:extLst>
          </p:nvPr>
        </p:nvGraphicFramePr>
        <p:xfrm>
          <a:off x="1689100" y="5616575"/>
          <a:ext cx="4803775" cy="811213"/>
        </p:xfrm>
        <a:graphic>
          <a:graphicData uri="http://schemas.openxmlformats.org/presentationml/2006/ole">
            <mc:AlternateContent xmlns:mc="http://schemas.openxmlformats.org/markup-compatibility/2006">
              <mc:Choice xmlns:v="urn:schemas-microsoft-com:vml" Requires="v">
                <p:oleObj spid="_x0000_s1338579" name="Equation" r:id="rId10" imgW="2628900" imgH="444500" progId="Equation.DSMT4">
                  <p:embed/>
                </p:oleObj>
              </mc:Choice>
              <mc:Fallback>
                <p:oleObj name="Equation" r:id="rId10" imgW="2628900" imgH="444500" progId="Equation.DSMT4">
                  <p:embed/>
                  <p:pic>
                    <p:nvPicPr>
                      <p:cNvPr id="0" name=""/>
                      <p:cNvPicPr>
                        <a:picLocks noChangeAspect="1" noChangeArrowheads="1"/>
                      </p:cNvPicPr>
                      <p:nvPr/>
                    </p:nvPicPr>
                    <p:blipFill>
                      <a:blip r:embed="rId11"/>
                      <a:srcRect/>
                      <a:stretch>
                        <a:fillRect/>
                      </a:stretch>
                    </p:blipFill>
                    <p:spPr bwMode="auto">
                      <a:xfrm>
                        <a:off x="1689100" y="5616575"/>
                        <a:ext cx="4803775" cy="811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5" name="Object 4"/>
          <p:cNvGraphicFramePr>
            <a:graphicFrameLocks noChangeAspect="1"/>
          </p:cNvGraphicFramePr>
          <p:nvPr>
            <p:extLst>
              <p:ext uri="{D42A27DB-BD31-4B8C-83A1-F6EECF244321}">
                <p14:modId xmlns:p14="http://schemas.microsoft.com/office/powerpoint/2010/main" val="4176198348"/>
              </p:ext>
            </p:extLst>
          </p:nvPr>
        </p:nvGraphicFramePr>
        <p:xfrm>
          <a:off x="2760812" y="1364046"/>
          <a:ext cx="1182687" cy="371475"/>
        </p:xfrm>
        <a:graphic>
          <a:graphicData uri="http://schemas.openxmlformats.org/presentationml/2006/ole">
            <mc:AlternateContent xmlns:mc="http://schemas.openxmlformats.org/markup-compatibility/2006">
              <mc:Choice xmlns:v="urn:schemas-microsoft-com:vml" Requires="v">
                <p:oleObj spid="_x0000_s1338580" name="Equation" r:id="rId12" imgW="647700" imgH="203200" progId="Equation.DSMT4">
                  <p:embed/>
                </p:oleObj>
              </mc:Choice>
              <mc:Fallback>
                <p:oleObj name="Equation" r:id="rId12" imgW="647700" imgH="203200" progId="Equation.DSMT4">
                  <p:embed/>
                  <p:pic>
                    <p:nvPicPr>
                      <p:cNvPr id="0" name=""/>
                      <p:cNvPicPr>
                        <a:picLocks noChangeAspect="1" noChangeArrowheads="1"/>
                      </p:cNvPicPr>
                      <p:nvPr/>
                    </p:nvPicPr>
                    <p:blipFill>
                      <a:blip r:embed="rId13"/>
                      <a:srcRect/>
                      <a:stretch>
                        <a:fillRect/>
                      </a:stretch>
                    </p:blipFill>
                    <p:spPr bwMode="auto">
                      <a:xfrm>
                        <a:off x="2760812" y="1364046"/>
                        <a:ext cx="1182687" cy="371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6" name="Object 4"/>
          <p:cNvGraphicFramePr>
            <a:graphicFrameLocks noChangeAspect="1"/>
          </p:cNvGraphicFramePr>
          <p:nvPr>
            <p:extLst>
              <p:ext uri="{D42A27DB-BD31-4B8C-83A1-F6EECF244321}">
                <p14:modId xmlns:p14="http://schemas.microsoft.com/office/powerpoint/2010/main" val="3695637576"/>
              </p:ext>
            </p:extLst>
          </p:nvPr>
        </p:nvGraphicFramePr>
        <p:xfrm>
          <a:off x="2324100" y="4942031"/>
          <a:ext cx="511175" cy="371475"/>
        </p:xfrm>
        <a:graphic>
          <a:graphicData uri="http://schemas.openxmlformats.org/presentationml/2006/ole">
            <mc:AlternateContent xmlns:mc="http://schemas.openxmlformats.org/markup-compatibility/2006">
              <mc:Choice xmlns:v="urn:schemas-microsoft-com:vml" Requires="v">
                <p:oleObj spid="_x0000_s1338581" name="Equation" r:id="rId14" imgW="279400" imgH="203200" progId="Equation.DSMT4">
                  <p:embed/>
                </p:oleObj>
              </mc:Choice>
              <mc:Fallback>
                <p:oleObj name="Equation" r:id="rId14" imgW="279400" imgH="203200" progId="Equation.DSMT4">
                  <p:embed/>
                  <p:pic>
                    <p:nvPicPr>
                      <p:cNvPr id="0" name=""/>
                      <p:cNvPicPr>
                        <a:picLocks noChangeAspect="1" noChangeArrowheads="1"/>
                      </p:cNvPicPr>
                      <p:nvPr/>
                    </p:nvPicPr>
                    <p:blipFill>
                      <a:blip r:embed="rId15"/>
                      <a:srcRect/>
                      <a:stretch>
                        <a:fillRect/>
                      </a:stretch>
                    </p:blipFill>
                    <p:spPr bwMode="auto">
                      <a:xfrm>
                        <a:off x="2324100" y="4942031"/>
                        <a:ext cx="511175" cy="371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22" name="Straight Connector 21"/>
          <p:cNvCxnSpPr/>
          <p:nvPr/>
        </p:nvCxnSpPr>
        <p:spPr>
          <a:xfrm flipV="1">
            <a:off x="1358900" y="2324099"/>
            <a:ext cx="217488" cy="381001"/>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3694112" y="2324099"/>
            <a:ext cx="217488" cy="381001"/>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5203824" y="2324099"/>
            <a:ext cx="217488" cy="381001"/>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4514850" y="3975099"/>
            <a:ext cx="217488" cy="381001"/>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6024562" y="3975099"/>
            <a:ext cx="217488" cy="381001"/>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30" name="Object 4"/>
          <p:cNvGraphicFramePr>
            <a:graphicFrameLocks noChangeAspect="1"/>
          </p:cNvGraphicFramePr>
          <p:nvPr>
            <p:extLst>
              <p:ext uri="{D42A27DB-BD31-4B8C-83A1-F6EECF244321}">
                <p14:modId xmlns:p14="http://schemas.microsoft.com/office/powerpoint/2010/main" val="3757666510"/>
              </p:ext>
            </p:extLst>
          </p:nvPr>
        </p:nvGraphicFramePr>
        <p:xfrm>
          <a:off x="8083550" y="248601"/>
          <a:ext cx="277812" cy="369888"/>
        </p:xfrm>
        <a:graphic>
          <a:graphicData uri="http://schemas.openxmlformats.org/presentationml/2006/ole">
            <mc:AlternateContent xmlns:mc="http://schemas.openxmlformats.org/markup-compatibility/2006">
              <mc:Choice xmlns:v="urn:schemas-microsoft-com:vml" Requires="v">
                <p:oleObj spid="_x0000_s1338582" name="Equation" r:id="rId16" imgW="152400" imgH="203200" progId="Equation.DSMT4">
                  <p:embed/>
                </p:oleObj>
              </mc:Choice>
              <mc:Fallback>
                <p:oleObj name="Equation" r:id="rId16" imgW="152400" imgH="203200" progId="Equation.DSMT4">
                  <p:embed/>
                  <p:pic>
                    <p:nvPicPr>
                      <p:cNvPr id="0" name=""/>
                      <p:cNvPicPr>
                        <a:picLocks noChangeAspect="1" noChangeArrowheads="1"/>
                      </p:cNvPicPr>
                      <p:nvPr/>
                    </p:nvPicPr>
                    <p:blipFill>
                      <a:blip r:embed="rId17"/>
                      <a:srcRect/>
                      <a:stretch>
                        <a:fillRect/>
                      </a:stretch>
                    </p:blipFill>
                    <p:spPr bwMode="auto">
                      <a:xfrm>
                        <a:off x="8083550" y="248601"/>
                        <a:ext cx="277812" cy="369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1" name="Object 4"/>
          <p:cNvGraphicFramePr>
            <a:graphicFrameLocks noChangeAspect="1"/>
          </p:cNvGraphicFramePr>
          <p:nvPr>
            <p:extLst>
              <p:ext uri="{D42A27DB-BD31-4B8C-83A1-F6EECF244321}">
                <p14:modId xmlns:p14="http://schemas.microsoft.com/office/powerpoint/2010/main" val="4189185117"/>
              </p:ext>
            </p:extLst>
          </p:nvPr>
        </p:nvGraphicFramePr>
        <p:xfrm>
          <a:off x="7993063" y="2324100"/>
          <a:ext cx="322262" cy="369888"/>
        </p:xfrm>
        <a:graphic>
          <a:graphicData uri="http://schemas.openxmlformats.org/presentationml/2006/ole">
            <mc:AlternateContent xmlns:mc="http://schemas.openxmlformats.org/markup-compatibility/2006">
              <mc:Choice xmlns:v="urn:schemas-microsoft-com:vml" Requires="v">
                <p:oleObj spid="_x0000_s1338583" name="Equation" r:id="rId18" imgW="177800" imgH="203200" progId="Equation.DSMT4">
                  <p:embed/>
                </p:oleObj>
              </mc:Choice>
              <mc:Fallback>
                <p:oleObj name="Equation" r:id="rId18" imgW="177800" imgH="203200" progId="Equation.DSMT4">
                  <p:embed/>
                  <p:pic>
                    <p:nvPicPr>
                      <p:cNvPr id="0" name=""/>
                      <p:cNvPicPr>
                        <a:picLocks noChangeAspect="1" noChangeArrowheads="1"/>
                      </p:cNvPicPr>
                      <p:nvPr/>
                    </p:nvPicPr>
                    <p:blipFill>
                      <a:blip r:embed="rId19"/>
                      <a:srcRect/>
                      <a:stretch>
                        <a:fillRect/>
                      </a:stretch>
                    </p:blipFill>
                    <p:spPr bwMode="auto">
                      <a:xfrm>
                        <a:off x="7993063" y="2324100"/>
                        <a:ext cx="322262" cy="369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2" name="Object 4"/>
          <p:cNvGraphicFramePr>
            <a:graphicFrameLocks noChangeAspect="1"/>
          </p:cNvGraphicFramePr>
          <p:nvPr>
            <p:extLst>
              <p:ext uri="{D42A27DB-BD31-4B8C-83A1-F6EECF244321}">
                <p14:modId xmlns:p14="http://schemas.microsoft.com/office/powerpoint/2010/main" val="3799128601"/>
              </p:ext>
            </p:extLst>
          </p:nvPr>
        </p:nvGraphicFramePr>
        <p:xfrm>
          <a:off x="6527800" y="987425"/>
          <a:ext cx="323850" cy="369888"/>
        </p:xfrm>
        <a:graphic>
          <a:graphicData uri="http://schemas.openxmlformats.org/presentationml/2006/ole">
            <mc:AlternateContent xmlns:mc="http://schemas.openxmlformats.org/markup-compatibility/2006">
              <mc:Choice xmlns:v="urn:schemas-microsoft-com:vml" Requires="v">
                <p:oleObj spid="_x0000_s1338584" name="Equation" r:id="rId20" imgW="177800" imgH="203200" progId="Equation.DSMT4">
                  <p:embed/>
                </p:oleObj>
              </mc:Choice>
              <mc:Fallback>
                <p:oleObj name="Equation" r:id="rId20" imgW="177800" imgH="203200" progId="Equation.DSMT4">
                  <p:embed/>
                  <p:pic>
                    <p:nvPicPr>
                      <p:cNvPr id="0" name=""/>
                      <p:cNvPicPr>
                        <a:picLocks noChangeAspect="1" noChangeArrowheads="1"/>
                      </p:cNvPicPr>
                      <p:nvPr/>
                    </p:nvPicPr>
                    <p:blipFill>
                      <a:blip r:embed="rId21"/>
                      <a:srcRect/>
                      <a:stretch>
                        <a:fillRect/>
                      </a:stretch>
                    </p:blipFill>
                    <p:spPr bwMode="auto">
                      <a:xfrm>
                        <a:off x="6527800" y="987425"/>
                        <a:ext cx="323850" cy="369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422322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par>
                                <p:cTn id="16" presetID="9"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dissolve">
                                      <p:cBhvr>
                                        <p:cTn id="18" dur="500"/>
                                        <p:tgtEl>
                                          <p:spTgt spid="24"/>
                                        </p:tgtEl>
                                      </p:cBhvr>
                                    </p:animEffect>
                                  </p:childTnLst>
                                </p:cTn>
                              </p:par>
                              <p:par>
                                <p:cTn id="19" presetID="9"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dissolve">
                                      <p:cBhvr>
                                        <p:cTn id="21" dur="500"/>
                                        <p:tgtEl>
                                          <p:spTgt spid="27"/>
                                        </p:tgtEl>
                                      </p:cBhvr>
                                    </p:animEffect>
                                  </p:childTnLst>
                                </p:cTn>
                              </p:par>
                              <p:par>
                                <p:cTn id="22" presetID="9"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dissolv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dissolve">
                                      <p:cBhvr>
                                        <p:cTn id="34" dur="500"/>
                                        <p:tgtEl>
                                          <p:spTgt spid="28"/>
                                        </p:tgtEl>
                                      </p:cBhvr>
                                    </p:animEffect>
                                  </p:childTnLst>
                                </p:cTn>
                              </p:par>
                              <p:par>
                                <p:cTn id="35" presetID="9"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dissolve">
                                      <p:cBhvr>
                                        <p:cTn id="37" dur="500"/>
                                        <p:tgtEl>
                                          <p:spTgt spid="29"/>
                                        </p:tgtEl>
                                      </p:cBhvr>
                                    </p:animEffect>
                                  </p:childTnLst>
                                </p:cTn>
                              </p:par>
                              <p:par>
                                <p:cTn id="38" presetID="9"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dissolve">
                                      <p:cBhvr>
                                        <p:cTn id="45" dur="500"/>
                                        <p:tgtEl>
                                          <p:spTgt spid="21"/>
                                        </p:tgtEl>
                                      </p:cBhvr>
                                    </p:animEffect>
                                  </p:childTnLst>
                                </p:cTn>
                              </p:par>
                              <p:par>
                                <p:cTn id="46" presetID="9"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dissolv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dissolv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p:cNvCxnSpPr/>
          <p:nvPr/>
        </p:nvCxnSpPr>
        <p:spPr>
          <a:xfrm flipH="1" flipV="1">
            <a:off x="3700517" y="2417557"/>
            <a:ext cx="1598628" cy="1932242"/>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2509857" y="4349800"/>
            <a:ext cx="2789288" cy="2103471"/>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239822" y="331615"/>
            <a:ext cx="8624777" cy="1754327"/>
          </a:xfrm>
          <a:prstGeom prst="rect">
            <a:avLst/>
          </a:prstGeom>
          <a:noFill/>
        </p:spPr>
        <p:txBody>
          <a:bodyPr wrap="square" rtlCol="0">
            <a:spAutoFit/>
          </a:bodyPr>
          <a:lstStyle/>
          <a:p>
            <a:r>
              <a:rPr lang="en-US" sz="2800" dirty="0">
                <a:solidFill>
                  <a:srgbClr val="FF0000"/>
                </a:solidFill>
                <a:latin typeface="Apple Chancery"/>
                <a:cs typeface="Apple Chancery"/>
              </a:rPr>
              <a:t>Example 4: </a:t>
            </a:r>
            <a:r>
              <a:rPr lang="en-US" sz="2000" dirty="0">
                <a:solidFill>
                  <a:srgbClr val="000000"/>
                </a:solidFill>
                <a:latin typeface="Times New Roman"/>
                <a:cs typeface="Times New Roman"/>
              </a:rPr>
              <a:t>This is an old </a:t>
            </a:r>
            <a:r>
              <a:rPr lang="en-US" sz="2000" i="1" dirty="0">
                <a:solidFill>
                  <a:srgbClr val="FF0000"/>
                </a:solidFill>
                <a:latin typeface="Times New Roman"/>
                <a:cs typeface="Times New Roman"/>
              </a:rPr>
              <a:t>lab problem</a:t>
            </a:r>
            <a:r>
              <a:rPr lang="en-US" sz="2000" dirty="0">
                <a:solidFill>
                  <a:srgbClr val="000000"/>
                </a:solidFill>
                <a:latin typeface="Times New Roman"/>
                <a:cs typeface="Times New Roman"/>
              </a:rPr>
              <a:t>.  You </a:t>
            </a:r>
            <a:r>
              <a:rPr lang="en-US" sz="2000" dirty="0">
                <a:solidFill>
                  <a:srgbClr val="0000FF"/>
                </a:solidFill>
                <a:latin typeface="Times New Roman"/>
                <a:cs typeface="Times New Roman"/>
              </a:rPr>
              <a:t>know</a:t>
            </a:r>
            <a:r>
              <a:rPr lang="en-US" sz="2000" dirty="0">
                <a:solidFill>
                  <a:srgbClr val="000000"/>
                </a:solidFill>
                <a:latin typeface="Times New Roman"/>
                <a:cs typeface="Times New Roman"/>
              </a:rPr>
              <a:t> the </a:t>
            </a:r>
            <a:r>
              <a:rPr lang="en-US" sz="2000" dirty="0">
                <a:solidFill>
                  <a:srgbClr val="0000FF"/>
                </a:solidFill>
                <a:latin typeface="Times New Roman"/>
                <a:cs typeface="Times New Roman"/>
              </a:rPr>
              <a:t>incoming velocities and angles </a:t>
            </a:r>
            <a:r>
              <a:rPr lang="en-US" sz="2000" dirty="0">
                <a:solidFill>
                  <a:srgbClr val="000000"/>
                </a:solidFill>
                <a:latin typeface="Times New Roman"/>
                <a:cs typeface="Times New Roman"/>
              </a:rPr>
              <a:t>of </a:t>
            </a:r>
            <a:r>
              <a:rPr lang="en-US" sz="2000" dirty="0">
                <a:solidFill>
                  <a:srgbClr val="FF0000"/>
                </a:solidFill>
                <a:latin typeface="Times New Roman"/>
                <a:cs typeface="Times New Roman"/>
              </a:rPr>
              <a:t>two billiard balls that collide elastically</a:t>
            </a:r>
            <a:r>
              <a:rPr lang="en-US" sz="2000" dirty="0">
                <a:solidFill>
                  <a:srgbClr val="000000"/>
                </a:solidFill>
                <a:latin typeface="Times New Roman"/>
                <a:cs typeface="Times New Roman"/>
              </a:rPr>
              <a:t>.  You know the </a:t>
            </a:r>
            <a:r>
              <a:rPr lang="en-US" sz="2000" dirty="0">
                <a:solidFill>
                  <a:srgbClr val="0000FF"/>
                </a:solidFill>
                <a:latin typeface="Times New Roman"/>
                <a:cs typeface="Times New Roman"/>
              </a:rPr>
              <a:t>outgoing angle and velocity </a:t>
            </a:r>
            <a:r>
              <a:rPr lang="en-US" sz="2000" dirty="0">
                <a:solidFill>
                  <a:srgbClr val="000000"/>
                </a:solidFill>
                <a:latin typeface="Times New Roman"/>
                <a:cs typeface="Times New Roman"/>
              </a:rPr>
              <a:t>(denoted as “u” to differentiate from the incoming velocities) </a:t>
            </a:r>
            <a:r>
              <a:rPr lang="en-US" sz="2000" dirty="0">
                <a:solidFill>
                  <a:srgbClr val="0000FF"/>
                </a:solidFill>
                <a:latin typeface="Times New Roman"/>
                <a:cs typeface="Times New Roman"/>
              </a:rPr>
              <a:t>of one </a:t>
            </a:r>
            <a:r>
              <a:rPr lang="en-US" sz="2000" dirty="0">
                <a:solidFill>
                  <a:srgbClr val="000000"/>
                </a:solidFill>
                <a:latin typeface="Times New Roman"/>
                <a:cs typeface="Times New Roman"/>
              </a:rPr>
              <a:t>of the balls.  </a:t>
            </a:r>
            <a:r>
              <a:rPr lang="en-US" sz="2000" dirty="0">
                <a:solidFill>
                  <a:srgbClr val="FF0000"/>
                </a:solidFill>
                <a:latin typeface="Times New Roman"/>
                <a:cs typeface="Times New Roman"/>
              </a:rPr>
              <a:t>Derive</a:t>
            </a:r>
            <a:r>
              <a:rPr lang="en-US" sz="2000" dirty="0">
                <a:solidFill>
                  <a:srgbClr val="000000"/>
                </a:solidFill>
                <a:latin typeface="Times New Roman"/>
                <a:cs typeface="Times New Roman"/>
              </a:rPr>
              <a:t> an expression and determine the </a:t>
            </a:r>
            <a:r>
              <a:rPr lang="en-US" sz="2000" dirty="0">
                <a:solidFill>
                  <a:srgbClr val="FF0000"/>
                </a:solidFill>
                <a:latin typeface="Times New Roman"/>
                <a:cs typeface="Times New Roman"/>
              </a:rPr>
              <a:t>outgoing velocity and angle for the other ball</a:t>
            </a:r>
            <a:r>
              <a:rPr lang="en-US" sz="2000" dirty="0">
                <a:solidFill>
                  <a:srgbClr val="000000"/>
                </a:solidFill>
                <a:latin typeface="Times New Roman"/>
                <a:cs typeface="Times New Roman"/>
              </a:rPr>
              <a:t>.  In the sketch, vectors in black are known.</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99507" y="6462491"/>
            <a:ext cx="444499" cy="276999"/>
          </a:xfrm>
          <a:prstGeom prst="rect">
            <a:avLst/>
          </a:prstGeom>
          <a:noFill/>
        </p:spPr>
        <p:txBody>
          <a:bodyPr wrap="square" rtlCol="0">
            <a:spAutoFit/>
          </a:bodyPr>
          <a:lstStyle/>
          <a:p>
            <a:r>
              <a:rPr lang="en-US" sz="1200" dirty="0">
                <a:latin typeface="Times New Roman"/>
                <a:cs typeface="Times New Roman"/>
              </a:rPr>
              <a:t>32.)</a:t>
            </a:r>
          </a:p>
        </p:txBody>
      </p:sp>
      <p:graphicFrame>
        <p:nvGraphicFramePr>
          <p:cNvPr id="20" name="Object 19"/>
          <p:cNvGraphicFramePr>
            <a:graphicFrameLocks noChangeAspect="1"/>
          </p:cNvGraphicFramePr>
          <p:nvPr>
            <p:extLst>
              <p:ext uri="{D42A27DB-BD31-4B8C-83A1-F6EECF244321}">
                <p14:modId xmlns:p14="http://schemas.microsoft.com/office/powerpoint/2010/main" val="247888143"/>
              </p:ext>
            </p:extLst>
          </p:nvPr>
        </p:nvGraphicFramePr>
        <p:xfrm>
          <a:off x="3632220" y="5540459"/>
          <a:ext cx="450850" cy="327025"/>
        </p:xfrm>
        <a:graphic>
          <a:graphicData uri="http://schemas.openxmlformats.org/presentationml/2006/ole">
            <mc:AlternateContent xmlns:mc="http://schemas.openxmlformats.org/markup-compatibility/2006">
              <mc:Choice xmlns:v="urn:schemas-microsoft-com:vml" Requires="v">
                <p:oleObj spid="_x0000_s1127111" name="Equation" r:id="rId3" imgW="279400" imgH="203200" progId="Equation.DSMT4">
                  <p:embed/>
                </p:oleObj>
              </mc:Choice>
              <mc:Fallback>
                <p:oleObj name="Equation" r:id="rId3" imgW="279400" imgH="203200" progId="Equation.DSMT4">
                  <p:embed/>
                  <p:pic>
                    <p:nvPicPr>
                      <p:cNvPr id="0" name=""/>
                      <p:cNvPicPr/>
                      <p:nvPr/>
                    </p:nvPicPr>
                    <p:blipFill>
                      <a:blip r:embed="rId4"/>
                      <a:stretch>
                        <a:fillRect/>
                      </a:stretch>
                    </p:blipFill>
                    <p:spPr>
                      <a:xfrm>
                        <a:off x="3632220" y="5540459"/>
                        <a:ext cx="450850" cy="327025"/>
                      </a:xfrm>
                      <a:prstGeom prst="rect">
                        <a:avLst/>
                      </a:prstGeom>
                    </p:spPr>
                  </p:pic>
                </p:oleObj>
              </mc:Fallback>
            </mc:AlternateContent>
          </a:graphicData>
        </a:graphic>
      </p:graphicFrame>
      <p:cxnSp>
        <p:nvCxnSpPr>
          <p:cNvPr id="36" name="Straight Arrow Connector 35"/>
          <p:cNvCxnSpPr/>
          <p:nvPr/>
        </p:nvCxnSpPr>
        <p:spPr>
          <a:xfrm flipV="1">
            <a:off x="3136611" y="5217172"/>
            <a:ext cx="1017309" cy="77327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3906648" y="2676084"/>
            <a:ext cx="784126" cy="94171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2919268" y="5950901"/>
            <a:ext cx="235670" cy="235670"/>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Connector 38"/>
          <p:cNvCxnSpPr/>
          <p:nvPr/>
        </p:nvCxnSpPr>
        <p:spPr>
          <a:xfrm flipV="1">
            <a:off x="2789257" y="4337134"/>
            <a:ext cx="6032500" cy="12665"/>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a:off x="4941711" y="4081740"/>
            <a:ext cx="117835" cy="267093"/>
          </a:xfrm>
          <a:custGeom>
            <a:avLst/>
            <a:gdLst>
              <a:gd name="connsiteX0" fmla="*/ 95250 w 95250"/>
              <a:gd name="connsiteY0" fmla="*/ 0 h 215900"/>
              <a:gd name="connsiteX1" fmla="*/ 22225 w 95250"/>
              <a:gd name="connsiteY1" fmla="*/ 88900 h 215900"/>
              <a:gd name="connsiteX2" fmla="*/ 0 w 95250"/>
              <a:gd name="connsiteY2" fmla="*/ 215900 h 215900"/>
            </a:gdLst>
            <a:ahLst/>
            <a:cxnLst>
              <a:cxn ang="0">
                <a:pos x="connsiteX0" y="connsiteY0"/>
              </a:cxn>
              <a:cxn ang="0">
                <a:pos x="connsiteX1" y="connsiteY1"/>
              </a:cxn>
              <a:cxn ang="0">
                <a:pos x="connsiteX2" y="connsiteY2"/>
              </a:cxn>
            </a:cxnLst>
            <a:rect l="l" t="t" r="r" b="b"/>
            <a:pathLst>
              <a:path w="95250" h="215900">
                <a:moveTo>
                  <a:pt x="95250" y="0"/>
                </a:moveTo>
                <a:cubicBezTo>
                  <a:pt x="66675" y="26458"/>
                  <a:pt x="38100" y="52917"/>
                  <a:pt x="22225" y="88900"/>
                </a:cubicBezTo>
                <a:cubicBezTo>
                  <a:pt x="6350" y="124883"/>
                  <a:pt x="0" y="215900"/>
                  <a:pt x="0" y="215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Freeform 39"/>
          <p:cNvSpPr/>
          <p:nvPr/>
        </p:nvSpPr>
        <p:spPr>
          <a:xfrm rot="10628438" flipH="1">
            <a:off x="4903025" y="4351091"/>
            <a:ext cx="96004" cy="217607"/>
          </a:xfrm>
          <a:custGeom>
            <a:avLst/>
            <a:gdLst>
              <a:gd name="connsiteX0" fmla="*/ 95250 w 95250"/>
              <a:gd name="connsiteY0" fmla="*/ 0 h 215900"/>
              <a:gd name="connsiteX1" fmla="*/ 22225 w 95250"/>
              <a:gd name="connsiteY1" fmla="*/ 88900 h 215900"/>
              <a:gd name="connsiteX2" fmla="*/ 0 w 95250"/>
              <a:gd name="connsiteY2" fmla="*/ 215900 h 215900"/>
            </a:gdLst>
            <a:ahLst/>
            <a:cxnLst>
              <a:cxn ang="0">
                <a:pos x="connsiteX0" y="connsiteY0"/>
              </a:cxn>
              <a:cxn ang="0">
                <a:pos x="connsiteX1" y="connsiteY1"/>
              </a:cxn>
              <a:cxn ang="0">
                <a:pos x="connsiteX2" y="connsiteY2"/>
              </a:cxn>
            </a:cxnLst>
            <a:rect l="l" t="t" r="r" b="b"/>
            <a:pathLst>
              <a:path w="95250" h="215900">
                <a:moveTo>
                  <a:pt x="95250" y="0"/>
                </a:moveTo>
                <a:cubicBezTo>
                  <a:pt x="66675" y="26458"/>
                  <a:pt x="38100" y="52917"/>
                  <a:pt x="22225" y="88900"/>
                </a:cubicBezTo>
                <a:cubicBezTo>
                  <a:pt x="6350" y="124883"/>
                  <a:pt x="0" y="215900"/>
                  <a:pt x="0" y="215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2" name="Object 41"/>
          <p:cNvGraphicFramePr>
            <a:graphicFrameLocks noChangeAspect="1"/>
          </p:cNvGraphicFramePr>
          <p:nvPr>
            <p:extLst>
              <p:ext uri="{D42A27DB-BD31-4B8C-83A1-F6EECF244321}">
                <p14:modId xmlns:p14="http://schemas.microsoft.com/office/powerpoint/2010/main" val="1853863994"/>
              </p:ext>
            </p:extLst>
          </p:nvPr>
        </p:nvGraphicFramePr>
        <p:xfrm>
          <a:off x="4616470" y="4359821"/>
          <a:ext cx="266700" cy="327025"/>
        </p:xfrm>
        <a:graphic>
          <a:graphicData uri="http://schemas.openxmlformats.org/presentationml/2006/ole">
            <mc:AlternateContent xmlns:mc="http://schemas.openxmlformats.org/markup-compatibility/2006">
              <mc:Choice xmlns:v="urn:schemas-microsoft-com:vml" Requires="v">
                <p:oleObj spid="_x0000_s1127112" name="Equation" r:id="rId5" imgW="165100" imgH="203200" progId="Equation.DSMT4">
                  <p:embed/>
                </p:oleObj>
              </mc:Choice>
              <mc:Fallback>
                <p:oleObj name="Equation" r:id="rId5" imgW="165100" imgH="203200" progId="Equation.DSMT4">
                  <p:embed/>
                  <p:pic>
                    <p:nvPicPr>
                      <p:cNvPr id="0" name=""/>
                      <p:cNvPicPr/>
                      <p:nvPr/>
                    </p:nvPicPr>
                    <p:blipFill>
                      <a:blip r:embed="rId6"/>
                      <a:stretch>
                        <a:fillRect/>
                      </a:stretch>
                    </p:blipFill>
                    <p:spPr>
                      <a:xfrm>
                        <a:off x="4616470" y="4359821"/>
                        <a:ext cx="266700" cy="327025"/>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923889397"/>
              </p:ext>
            </p:extLst>
          </p:nvPr>
        </p:nvGraphicFramePr>
        <p:xfrm>
          <a:off x="4640087" y="3968834"/>
          <a:ext cx="287337" cy="327025"/>
        </p:xfrm>
        <a:graphic>
          <a:graphicData uri="http://schemas.openxmlformats.org/presentationml/2006/ole">
            <mc:AlternateContent xmlns:mc="http://schemas.openxmlformats.org/markup-compatibility/2006">
              <mc:Choice xmlns:v="urn:schemas-microsoft-com:vml" Requires="v">
                <p:oleObj spid="_x0000_s1127113" name="Equation" r:id="rId7" imgW="177800" imgH="203200" progId="Equation.DSMT4">
                  <p:embed/>
                </p:oleObj>
              </mc:Choice>
              <mc:Fallback>
                <p:oleObj name="Equation" r:id="rId7" imgW="177800" imgH="203200" progId="Equation.DSMT4">
                  <p:embed/>
                  <p:pic>
                    <p:nvPicPr>
                      <p:cNvPr id="0" name=""/>
                      <p:cNvPicPr/>
                      <p:nvPr/>
                    </p:nvPicPr>
                    <p:blipFill>
                      <a:blip r:embed="rId8"/>
                      <a:stretch>
                        <a:fillRect/>
                      </a:stretch>
                    </p:blipFill>
                    <p:spPr>
                      <a:xfrm>
                        <a:off x="4640087" y="3968834"/>
                        <a:ext cx="287337" cy="327025"/>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219640107"/>
              </p:ext>
            </p:extLst>
          </p:nvPr>
        </p:nvGraphicFramePr>
        <p:xfrm>
          <a:off x="2919268" y="6148471"/>
          <a:ext cx="327025" cy="327025"/>
        </p:xfrm>
        <a:graphic>
          <a:graphicData uri="http://schemas.openxmlformats.org/presentationml/2006/ole">
            <mc:AlternateContent xmlns:mc="http://schemas.openxmlformats.org/markup-compatibility/2006">
              <mc:Choice xmlns:v="urn:schemas-microsoft-com:vml" Requires="v">
                <p:oleObj spid="_x0000_s1127114" name="Equation" r:id="rId9" imgW="203200" imgH="203200" progId="Equation.DSMT4">
                  <p:embed/>
                </p:oleObj>
              </mc:Choice>
              <mc:Fallback>
                <p:oleObj name="Equation" r:id="rId9" imgW="203200" imgH="203200" progId="Equation.DSMT4">
                  <p:embed/>
                  <p:pic>
                    <p:nvPicPr>
                      <p:cNvPr id="0" name=""/>
                      <p:cNvPicPr/>
                      <p:nvPr/>
                    </p:nvPicPr>
                    <p:blipFill>
                      <a:blip r:embed="rId10"/>
                      <a:stretch>
                        <a:fillRect/>
                      </a:stretch>
                    </p:blipFill>
                    <p:spPr>
                      <a:xfrm>
                        <a:off x="2919268" y="6148471"/>
                        <a:ext cx="327025" cy="327025"/>
                      </a:xfrm>
                      <a:prstGeom prst="rect">
                        <a:avLst/>
                      </a:prstGeom>
                    </p:spPr>
                  </p:pic>
                </p:oleObj>
              </mc:Fallback>
            </mc:AlternateContent>
          </a:graphicData>
        </a:graphic>
      </p:graphicFrame>
      <p:sp>
        <p:nvSpPr>
          <p:cNvPr id="32" name="Oval 31"/>
          <p:cNvSpPr/>
          <p:nvPr/>
        </p:nvSpPr>
        <p:spPr>
          <a:xfrm>
            <a:off x="3750713" y="2523357"/>
            <a:ext cx="235670" cy="23567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8" name="Object 37"/>
          <p:cNvGraphicFramePr>
            <a:graphicFrameLocks noChangeAspect="1"/>
          </p:cNvGraphicFramePr>
          <p:nvPr>
            <p:extLst>
              <p:ext uri="{D42A27DB-BD31-4B8C-83A1-F6EECF244321}">
                <p14:modId xmlns:p14="http://schemas.microsoft.com/office/powerpoint/2010/main" val="1308331615"/>
              </p:ext>
            </p:extLst>
          </p:nvPr>
        </p:nvGraphicFramePr>
        <p:xfrm>
          <a:off x="3352820" y="2432134"/>
          <a:ext cx="368300" cy="327025"/>
        </p:xfrm>
        <a:graphic>
          <a:graphicData uri="http://schemas.openxmlformats.org/presentationml/2006/ole">
            <mc:AlternateContent xmlns:mc="http://schemas.openxmlformats.org/markup-compatibility/2006">
              <mc:Choice xmlns:v="urn:schemas-microsoft-com:vml" Requires="v">
                <p:oleObj spid="_x0000_s1127115" name="Equation" r:id="rId11" imgW="228600" imgH="203200" progId="Equation.DSMT4">
                  <p:embed/>
                </p:oleObj>
              </mc:Choice>
              <mc:Fallback>
                <p:oleObj name="Equation" r:id="rId11" imgW="228600" imgH="203200" progId="Equation.DSMT4">
                  <p:embed/>
                  <p:pic>
                    <p:nvPicPr>
                      <p:cNvPr id="0" name=""/>
                      <p:cNvPicPr/>
                      <p:nvPr/>
                    </p:nvPicPr>
                    <p:blipFill>
                      <a:blip r:embed="rId12"/>
                      <a:stretch>
                        <a:fillRect/>
                      </a:stretch>
                    </p:blipFill>
                    <p:spPr>
                      <a:xfrm>
                        <a:off x="3352820" y="2432134"/>
                        <a:ext cx="368300" cy="327025"/>
                      </a:xfrm>
                      <a:prstGeom prst="rect">
                        <a:avLst/>
                      </a:prstGeom>
                    </p:spPr>
                  </p:pic>
                </p:oleObj>
              </mc:Fallback>
            </mc:AlternateContent>
          </a:graphicData>
        </a:graphic>
      </p:graphicFrame>
      <p:cxnSp>
        <p:nvCxnSpPr>
          <p:cNvPr id="44" name="Straight Connector 43"/>
          <p:cNvCxnSpPr/>
          <p:nvPr/>
        </p:nvCxnSpPr>
        <p:spPr>
          <a:xfrm flipH="1" flipV="1">
            <a:off x="5311373" y="4337135"/>
            <a:ext cx="2926184" cy="880037"/>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5318889" y="2523357"/>
            <a:ext cx="2829768" cy="1811065"/>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6230748" y="3100471"/>
            <a:ext cx="1016209" cy="653988"/>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6472048" y="4675825"/>
            <a:ext cx="1016209" cy="329646"/>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0" name="Object 59"/>
          <p:cNvGraphicFramePr>
            <a:graphicFrameLocks noChangeAspect="1"/>
          </p:cNvGraphicFramePr>
          <p:nvPr>
            <p:extLst>
              <p:ext uri="{D42A27DB-BD31-4B8C-83A1-F6EECF244321}">
                <p14:modId xmlns:p14="http://schemas.microsoft.com/office/powerpoint/2010/main" val="4246194189"/>
              </p:ext>
            </p:extLst>
          </p:nvPr>
        </p:nvGraphicFramePr>
        <p:xfrm>
          <a:off x="4244995" y="2784559"/>
          <a:ext cx="471487" cy="327025"/>
        </p:xfrm>
        <a:graphic>
          <a:graphicData uri="http://schemas.openxmlformats.org/presentationml/2006/ole">
            <mc:AlternateContent xmlns:mc="http://schemas.openxmlformats.org/markup-compatibility/2006">
              <mc:Choice xmlns:v="urn:schemas-microsoft-com:vml" Requires="v">
                <p:oleObj spid="_x0000_s1127116" name="Equation" r:id="rId13" imgW="292100" imgH="203200" progId="Equation.DSMT4">
                  <p:embed/>
                </p:oleObj>
              </mc:Choice>
              <mc:Fallback>
                <p:oleObj name="Equation" r:id="rId13" imgW="292100" imgH="203200" progId="Equation.DSMT4">
                  <p:embed/>
                  <p:pic>
                    <p:nvPicPr>
                      <p:cNvPr id="0" name=""/>
                      <p:cNvPicPr/>
                      <p:nvPr/>
                    </p:nvPicPr>
                    <p:blipFill>
                      <a:blip r:embed="rId14"/>
                      <a:stretch>
                        <a:fillRect/>
                      </a:stretch>
                    </p:blipFill>
                    <p:spPr>
                      <a:xfrm>
                        <a:off x="4244995" y="2784559"/>
                        <a:ext cx="471487" cy="327025"/>
                      </a:xfrm>
                      <a:prstGeom prst="rect">
                        <a:avLst/>
                      </a:prstGeom>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1598806949"/>
              </p:ext>
            </p:extLst>
          </p:nvPr>
        </p:nvGraphicFramePr>
        <p:xfrm>
          <a:off x="6629420" y="4843546"/>
          <a:ext cx="452437" cy="327025"/>
        </p:xfrm>
        <a:graphic>
          <a:graphicData uri="http://schemas.openxmlformats.org/presentationml/2006/ole">
            <mc:AlternateContent xmlns:mc="http://schemas.openxmlformats.org/markup-compatibility/2006">
              <mc:Choice xmlns:v="urn:schemas-microsoft-com:vml" Requires="v">
                <p:oleObj spid="_x0000_s1127117" name="Equation" r:id="rId15" imgW="279400" imgH="203200" progId="Equation.DSMT4">
                  <p:embed/>
                </p:oleObj>
              </mc:Choice>
              <mc:Fallback>
                <p:oleObj name="Equation" r:id="rId15" imgW="279400" imgH="203200" progId="Equation.DSMT4">
                  <p:embed/>
                  <p:pic>
                    <p:nvPicPr>
                      <p:cNvPr id="0" name=""/>
                      <p:cNvPicPr/>
                      <p:nvPr/>
                    </p:nvPicPr>
                    <p:blipFill>
                      <a:blip r:embed="rId16"/>
                      <a:stretch>
                        <a:fillRect/>
                      </a:stretch>
                    </p:blipFill>
                    <p:spPr>
                      <a:xfrm>
                        <a:off x="6629420" y="4843546"/>
                        <a:ext cx="452437" cy="327025"/>
                      </a:xfrm>
                      <a:prstGeom prst="rect">
                        <a:avLst/>
                      </a:prstGeom>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2906090617"/>
              </p:ext>
            </p:extLst>
          </p:nvPr>
        </p:nvGraphicFramePr>
        <p:xfrm>
          <a:off x="6348432" y="3025859"/>
          <a:ext cx="469900" cy="327025"/>
        </p:xfrm>
        <a:graphic>
          <a:graphicData uri="http://schemas.openxmlformats.org/presentationml/2006/ole">
            <mc:AlternateContent xmlns:mc="http://schemas.openxmlformats.org/markup-compatibility/2006">
              <mc:Choice xmlns:v="urn:schemas-microsoft-com:vml" Requires="v">
                <p:oleObj spid="_x0000_s1127118" name="Equation" r:id="rId17" imgW="292100" imgH="203200" progId="Equation.DSMT4">
                  <p:embed/>
                </p:oleObj>
              </mc:Choice>
              <mc:Fallback>
                <p:oleObj name="Equation" r:id="rId17" imgW="292100" imgH="203200" progId="Equation.DSMT4">
                  <p:embed/>
                  <p:pic>
                    <p:nvPicPr>
                      <p:cNvPr id="0" name=""/>
                      <p:cNvPicPr/>
                      <p:nvPr/>
                    </p:nvPicPr>
                    <p:blipFill>
                      <a:blip r:embed="rId18"/>
                      <a:stretch>
                        <a:fillRect/>
                      </a:stretch>
                    </p:blipFill>
                    <p:spPr>
                      <a:xfrm>
                        <a:off x="6348432" y="3025859"/>
                        <a:ext cx="469900" cy="327025"/>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695413642"/>
              </p:ext>
            </p:extLst>
          </p:nvPr>
        </p:nvGraphicFramePr>
        <p:xfrm>
          <a:off x="5891024" y="3983121"/>
          <a:ext cx="287337" cy="327025"/>
        </p:xfrm>
        <a:graphic>
          <a:graphicData uri="http://schemas.openxmlformats.org/presentationml/2006/ole">
            <mc:AlternateContent xmlns:mc="http://schemas.openxmlformats.org/markup-compatibility/2006">
              <mc:Choice xmlns:v="urn:schemas-microsoft-com:vml" Requires="v">
                <p:oleObj spid="_x0000_s1127119" name="Equation" r:id="rId19" imgW="177800" imgH="203200" progId="Equation.DSMT4">
                  <p:embed/>
                </p:oleObj>
              </mc:Choice>
              <mc:Fallback>
                <p:oleObj name="Equation" r:id="rId19" imgW="177800" imgH="203200" progId="Equation.DSMT4">
                  <p:embed/>
                  <p:pic>
                    <p:nvPicPr>
                      <p:cNvPr id="0" name=""/>
                      <p:cNvPicPr/>
                      <p:nvPr/>
                    </p:nvPicPr>
                    <p:blipFill>
                      <a:blip r:embed="rId20"/>
                      <a:stretch>
                        <a:fillRect/>
                      </a:stretch>
                    </p:blipFill>
                    <p:spPr>
                      <a:xfrm>
                        <a:off x="5891024" y="3983121"/>
                        <a:ext cx="287337" cy="327025"/>
                      </a:xfrm>
                      <a:prstGeom prst="rect">
                        <a:avLst/>
                      </a:prstGeom>
                    </p:spPr>
                  </p:pic>
                </p:oleObj>
              </mc:Fallback>
            </mc:AlternateContent>
          </a:graphicData>
        </a:graphic>
      </p:graphicFrame>
      <p:sp>
        <p:nvSpPr>
          <p:cNvPr id="66" name="Freeform 65"/>
          <p:cNvSpPr/>
          <p:nvPr/>
        </p:nvSpPr>
        <p:spPr>
          <a:xfrm flipH="1">
            <a:off x="5716411" y="4070041"/>
            <a:ext cx="117835" cy="267093"/>
          </a:xfrm>
          <a:custGeom>
            <a:avLst/>
            <a:gdLst>
              <a:gd name="connsiteX0" fmla="*/ 95250 w 95250"/>
              <a:gd name="connsiteY0" fmla="*/ 0 h 215900"/>
              <a:gd name="connsiteX1" fmla="*/ 22225 w 95250"/>
              <a:gd name="connsiteY1" fmla="*/ 88900 h 215900"/>
              <a:gd name="connsiteX2" fmla="*/ 0 w 95250"/>
              <a:gd name="connsiteY2" fmla="*/ 215900 h 215900"/>
            </a:gdLst>
            <a:ahLst/>
            <a:cxnLst>
              <a:cxn ang="0">
                <a:pos x="connsiteX0" y="connsiteY0"/>
              </a:cxn>
              <a:cxn ang="0">
                <a:pos x="connsiteX1" y="connsiteY1"/>
              </a:cxn>
              <a:cxn ang="0">
                <a:pos x="connsiteX2" y="connsiteY2"/>
              </a:cxn>
            </a:cxnLst>
            <a:rect l="l" t="t" r="r" b="b"/>
            <a:pathLst>
              <a:path w="95250" h="215900">
                <a:moveTo>
                  <a:pt x="95250" y="0"/>
                </a:moveTo>
                <a:cubicBezTo>
                  <a:pt x="66675" y="26458"/>
                  <a:pt x="38100" y="52917"/>
                  <a:pt x="22225" y="88900"/>
                </a:cubicBezTo>
                <a:cubicBezTo>
                  <a:pt x="6350" y="124883"/>
                  <a:pt x="0" y="215900"/>
                  <a:pt x="0" y="215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7" name="Freeform 66"/>
          <p:cNvSpPr/>
          <p:nvPr/>
        </p:nvSpPr>
        <p:spPr>
          <a:xfrm flipH="1" flipV="1">
            <a:off x="5963609" y="4336740"/>
            <a:ext cx="63426" cy="194532"/>
          </a:xfrm>
          <a:custGeom>
            <a:avLst/>
            <a:gdLst>
              <a:gd name="connsiteX0" fmla="*/ 95250 w 95250"/>
              <a:gd name="connsiteY0" fmla="*/ 0 h 215900"/>
              <a:gd name="connsiteX1" fmla="*/ 22225 w 95250"/>
              <a:gd name="connsiteY1" fmla="*/ 88900 h 215900"/>
              <a:gd name="connsiteX2" fmla="*/ 0 w 95250"/>
              <a:gd name="connsiteY2" fmla="*/ 215900 h 215900"/>
            </a:gdLst>
            <a:ahLst/>
            <a:cxnLst>
              <a:cxn ang="0">
                <a:pos x="connsiteX0" y="connsiteY0"/>
              </a:cxn>
              <a:cxn ang="0">
                <a:pos x="connsiteX1" y="connsiteY1"/>
              </a:cxn>
              <a:cxn ang="0">
                <a:pos x="connsiteX2" y="connsiteY2"/>
              </a:cxn>
            </a:cxnLst>
            <a:rect l="l" t="t" r="r" b="b"/>
            <a:pathLst>
              <a:path w="95250" h="215900">
                <a:moveTo>
                  <a:pt x="95250" y="0"/>
                </a:moveTo>
                <a:cubicBezTo>
                  <a:pt x="66675" y="26458"/>
                  <a:pt x="38100" y="52917"/>
                  <a:pt x="22225" y="88900"/>
                </a:cubicBezTo>
                <a:cubicBezTo>
                  <a:pt x="6350" y="124883"/>
                  <a:pt x="0" y="215900"/>
                  <a:pt x="0" y="215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68" name="Object 67"/>
          <p:cNvGraphicFramePr>
            <a:graphicFrameLocks noChangeAspect="1"/>
          </p:cNvGraphicFramePr>
          <p:nvPr>
            <p:extLst>
              <p:ext uri="{D42A27DB-BD31-4B8C-83A1-F6EECF244321}">
                <p14:modId xmlns:p14="http://schemas.microsoft.com/office/powerpoint/2010/main" val="2383456125"/>
              </p:ext>
            </p:extLst>
          </p:nvPr>
        </p:nvGraphicFramePr>
        <p:xfrm>
          <a:off x="6062808" y="4296322"/>
          <a:ext cx="266700" cy="327025"/>
        </p:xfrm>
        <a:graphic>
          <a:graphicData uri="http://schemas.openxmlformats.org/presentationml/2006/ole">
            <mc:AlternateContent xmlns:mc="http://schemas.openxmlformats.org/markup-compatibility/2006">
              <mc:Choice xmlns:v="urn:schemas-microsoft-com:vml" Requires="v">
                <p:oleObj spid="_x0000_s1127120" name="Equation" r:id="rId21" imgW="165100" imgH="203200" progId="Equation.DSMT4">
                  <p:embed/>
                </p:oleObj>
              </mc:Choice>
              <mc:Fallback>
                <p:oleObj name="Equation" r:id="rId21" imgW="165100" imgH="203200" progId="Equation.DSMT4">
                  <p:embed/>
                  <p:pic>
                    <p:nvPicPr>
                      <p:cNvPr id="0" name=""/>
                      <p:cNvPicPr/>
                      <p:nvPr/>
                    </p:nvPicPr>
                    <p:blipFill>
                      <a:blip r:embed="rId22"/>
                      <a:stretch>
                        <a:fillRect/>
                      </a:stretch>
                    </p:blipFill>
                    <p:spPr>
                      <a:xfrm>
                        <a:off x="6062808" y="4296322"/>
                        <a:ext cx="266700" cy="327025"/>
                      </a:xfrm>
                      <a:prstGeom prst="rect">
                        <a:avLst/>
                      </a:prstGeom>
                    </p:spPr>
                  </p:pic>
                </p:oleObj>
              </mc:Fallback>
            </mc:AlternateContent>
          </a:graphicData>
        </a:graphic>
      </p:graphicFrame>
      <p:grpSp>
        <p:nvGrpSpPr>
          <p:cNvPr id="2" name="Group 1">
            <a:extLst>
              <a:ext uri="{FF2B5EF4-FFF2-40B4-BE49-F238E27FC236}">
                <a16:creationId xmlns:a16="http://schemas.microsoft.com/office/drawing/2014/main" id="{6AAD629A-44F9-E745-9481-3F28F1AE9E0C}"/>
              </a:ext>
            </a:extLst>
          </p:cNvPr>
          <p:cNvGrpSpPr/>
          <p:nvPr/>
        </p:nvGrpSpPr>
        <p:grpSpPr>
          <a:xfrm>
            <a:off x="2101870" y="2778792"/>
            <a:ext cx="6239231" cy="3106987"/>
            <a:chOff x="1208735" y="2695695"/>
            <a:chExt cx="6239231" cy="3106987"/>
          </a:xfrm>
        </p:grpSpPr>
        <p:cxnSp>
          <p:nvCxnSpPr>
            <p:cNvPr id="47" name="Straight Arrow Connector 46"/>
            <p:cNvCxnSpPr/>
            <p:nvPr/>
          </p:nvCxnSpPr>
          <p:spPr>
            <a:xfrm flipV="1">
              <a:off x="2213622" y="5080212"/>
              <a:ext cx="0" cy="72247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2211789" y="5089254"/>
              <a:ext cx="947391" cy="1942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2" name="Object 51"/>
            <p:cNvGraphicFramePr>
              <a:graphicFrameLocks noChangeAspect="1"/>
            </p:cNvGraphicFramePr>
            <p:nvPr>
              <p:extLst>
                <p:ext uri="{D42A27DB-BD31-4B8C-83A1-F6EECF244321}">
                  <p14:modId xmlns:p14="http://schemas.microsoft.com/office/powerpoint/2010/main" val="3197182604"/>
                </p:ext>
              </p:extLst>
            </p:nvPr>
          </p:nvGraphicFramePr>
          <p:xfrm>
            <a:off x="2561285" y="3547599"/>
            <a:ext cx="1065212" cy="327025"/>
          </p:xfrm>
          <a:graphic>
            <a:graphicData uri="http://schemas.openxmlformats.org/presentationml/2006/ole">
              <mc:AlternateContent xmlns:mc="http://schemas.openxmlformats.org/markup-compatibility/2006">
                <mc:Choice xmlns:v="urn:schemas-microsoft-com:vml" Requires="v">
                  <p:oleObj spid="_x0000_s1127121" name="Equation" r:id="rId23" imgW="660400" imgH="203200" progId="Equation.DSMT4">
                    <p:embed/>
                  </p:oleObj>
                </mc:Choice>
                <mc:Fallback>
                  <p:oleObj name="Equation" r:id="rId23" imgW="660400" imgH="203200" progId="Equation.DSMT4">
                    <p:embed/>
                    <p:pic>
                      <p:nvPicPr>
                        <p:cNvPr id="0" name=""/>
                        <p:cNvPicPr/>
                        <p:nvPr/>
                      </p:nvPicPr>
                      <p:blipFill>
                        <a:blip r:embed="rId24"/>
                        <a:stretch>
                          <a:fillRect/>
                        </a:stretch>
                      </p:blipFill>
                      <p:spPr>
                        <a:xfrm>
                          <a:off x="2561285" y="3547599"/>
                          <a:ext cx="1065212" cy="327025"/>
                        </a:xfrm>
                        <a:prstGeom prst="rect">
                          <a:avLst/>
                        </a:prstGeom>
                      </p:spPr>
                    </p:pic>
                  </p:oleObj>
                </mc:Fallback>
              </mc:AlternateContent>
            </a:graphicData>
          </a:graphic>
        </p:graphicFrame>
        <p:graphicFrame>
          <p:nvGraphicFramePr>
            <p:cNvPr id="57" name="Object 56"/>
            <p:cNvGraphicFramePr>
              <a:graphicFrameLocks noChangeAspect="1"/>
            </p:cNvGraphicFramePr>
            <p:nvPr>
              <p:extLst>
                <p:ext uri="{D42A27DB-BD31-4B8C-83A1-F6EECF244321}">
                  <p14:modId xmlns:p14="http://schemas.microsoft.com/office/powerpoint/2010/main" val="785159036"/>
                </p:ext>
              </p:extLst>
            </p:nvPr>
          </p:nvGraphicFramePr>
          <p:xfrm>
            <a:off x="1824685" y="2863387"/>
            <a:ext cx="1023937" cy="328612"/>
          </p:xfrm>
          <a:graphic>
            <a:graphicData uri="http://schemas.openxmlformats.org/presentationml/2006/ole">
              <mc:AlternateContent xmlns:mc="http://schemas.openxmlformats.org/markup-compatibility/2006">
                <mc:Choice xmlns:v="urn:schemas-microsoft-com:vml" Requires="v">
                  <p:oleObj spid="_x0000_s1127122" name="Equation" r:id="rId25" imgW="635000" imgH="203200" progId="Equation.DSMT4">
                    <p:embed/>
                  </p:oleObj>
                </mc:Choice>
                <mc:Fallback>
                  <p:oleObj name="Equation" r:id="rId25" imgW="635000" imgH="203200" progId="Equation.DSMT4">
                    <p:embed/>
                    <p:pic>
                      <p:nvPicPr>
                        <p:cNvPr id="0" name=""/>
                        <p:cNvPicPr/>
                        <p:nvPr/>
                      </p:nvPicPr>
                      <p:blipFill>
                        <a:blip r:embed="rId26"/>
                        <a:stretch>
                          <a:fillRect/>
                        </a:stretch>
                      </p:blipFill>
                      <p:spPr>
                        <a:xfrm>
                          <a:off x="1824685" y="2863387"/>
                          <a:ext cx="1023937" cy="328612"/>
                        </a:xfrm>
                        <a:prstGeom prst="rect">
                          <a:avLst/>
                        </a:prstGeom>
                      </p:spPr>
                    </p:pic>
                  </p:oleObj>
                </mc:Fallback>
              </mc:AlternateContent>
            </a:graphicData>
          </a:graphic>
        </p:graphicFrame>
        <p:cxnSp>
          <p:nvCxnSpPr>
            <p:cNvPr id="58" name="Straight Arrow Connector 57"/>
            <p:cNvCxnSpPr/>
            <p:nvPr/>
          </p:nvCxnSpPr>
          <p:spPr>
            <a:xfrm flipV="1">
              <a:off x="2949701" y="3515280"/>
              <a:ext cx="775221" cy="1942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2975101" y="2695695"/>
              <a:ext cx="0" cy="819585"/>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5438901" y="3671410"/>
              <a:ext cx="914921"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6353822" y="3106274"/>
              <a:ext cx="0" cy="539737"/>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5636272" y="4573664"/>
              <a:ext cx="914921" cy="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6551193" y="4560964"/>
              <a:ext cx="0" cy="319166"/>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1" name="Object 70"/>
            <p:cNvGraphicFramePr>
              <a:graphicFrameLocks noChangeAspect="1"/>
            </p:cNvGraphicFramePr>
            <p:nvPr>
              <p:extLst>
                <p:ext uri="{D42A27DB-BD31-4B8C-83A1-F6EECF244321}">
                  <p14:modId xmlns:p14="http://schemas.microsoft.com/office/powerpoint/2010/main" val="3904699399"/>
                </p:ext>
              </p:extLst>
            </p:nvPr>
          </p:nvGraphicFramePr>
          <p:xfrm>
            <a:off x="1905647" y="4728699"/>
            <a:ext cx="1023938" cy="327025"/>
          </p:xfrm>
          <a:graphic>
            <a:graphicData uri="http://schemas.openxmlformats.org/presentationml/2006/ole">
              <mc:AlternateContent xmlns:mc="http://schemas.openxmlformats.org/markup-compatibility/2006">
                <mc:Choice xmlns:v="urn:schemas-microsoft-com:vml" Requires="v">
                  <p:oleObj spid="_x0000_s1127123" name="Equation" r:id="rId27" imgW="635000" imgH="203200" progId="Equation.DSMT4">
                    <p:embed/>
                  </p:oleObj>
                </mc:Choice>
                <mc:Fallback>
                  <p:oleObj name="Equation" r:id="rId27" imgW="635000" imgH="203200" progId="Equation.DSMT4">
                    <p:embed/>
                    <p:pic>
                      <p:nvPicPr>
                        <p:cNvPr id="0" name=""/>
                        <p:cNvPicPr/>
                        <p:nvPr/>
                      </p:nvPicPr>
                      <p:blipFill>
                        <a:blip r:embed="rId28"/>
                        <a:stretch>
                          <a:fillRect/>
                        </a:stretch>
                      </p:blipFill>
                      <p:spPr>
                        <a:xfrm>
                          <a:off x="1905647" y="4728699"/>
                          <a:ext cx="1023938" cy="327025"/>
                        </a:xfrm>
                        <a:prstGeom prst="rect">
                          <a:avLst/>
                        </a:prstGeom>
                      </p:spPr>
                    </p:pic>
                  </p:oleObj>
                </mc:Fallback>
              </mc:AlternateContent>
            </a:graphicData>
          </a:graphic>
        </p:graphicFrame>
        <p:graphicFrame>
          <p:nvGraphicFramePr>
            <p:cNvPr id="72" name="Object 71"/>
            <p:cNvGraphicFramePr>
              <a:graphicFrameLocks noChangeAspect="1"/>
            </p:cNvGraphicFramePr>
            <p:nvPr>
              <p:extLst>
                <p:ext uri="{D42A27DB-BD31-4B8C-83A1-F6EECF244321}">
                  <p14:modId xmlns:p14="http://schemas.microsoft.com/office/powerpoint/2010/main" val="3244642733"/>
                </p:ext>
              </p:extLst>
            </p:nvPr>
          </p:nvGraphicFramePr>
          <p:xfrm>
            <a:off x="5547372" y="3676187"/>
            <a:ext cx="1085850" cy="327025"/>
          </p:xfrm>
          <a:graphic>
            <a:graphicData uri="http://schemas.openxmlformats.org/presentationml/2006/ole">
              <mc:AlternateContent xmlns:mc="http://schemas.openxmlformats.org/markup-compatibility/2006">
                <mc:Choice xmlns:v="urn:schemas-microsoft-com:vml" Requires="v">
                  <p:oleObj spid="_x0000_s1127124" name="Equation" r:id="rId29" imgW="673100" imgH="203200" progId="Equation.DSMT4">
                    <p:embed/>
                  </p:oleObj>
                </mc:Choice>
                <mc:Fallback>
                  <p:oleObj name="Equation" r:id="rId29" imgW="673100" imgH="203200" progId="Equation.DSMT4">
                    <p:embed/>
                    <p:pic>
                      <p:nvPicPr>
                        <p:cNvPr id="0" name=""/>
                        <p:cNvPicPr/>
                        <p:nvPr/>
                      </p:nvPicPr>
                      <p:blipFill>
                        <a:blip r:embed="rId30"/>
                        <a:stretch>
                          <a:fillRect/>
                        </a:stretch>
                      </p:blipFill>
                      <p:spPr>
                        <a:xfrm>
                          <a:off x="5547372" y="3676187"/>
                          <a:ext cx="1085850" cy="327025"/>
                        </a:xfrm>
                        <a:prstGeom prst="rect">
                          <a:avLst/>
                        </a:prstGeom>
                      </p:spPr>
                    </p:pic>
                  </p:oleObj>
                </mc:Fallback>
              </mc:AlternateContent>
            </a:graphicData>
          </a:graphic>
        </p:graphicFrame>
        <p:graphicFrame>
          <p:nvGraphicFramePr>
            <p:cNvPr id="73" name="Object 72"/>
            <p:cNvGraphicFramePr>
              <a:graphicFrameLocks noChangeAspect="1"/>
            </p:cNvGraphicFramePr>
            <p:nvPr>
              <p:extLst>
                <p:ext uri="{D42A27DB-BD31-4B8C-83A1-F6EECF244321}">
                  <p14:modId xmlns:p14="http://schemas.microsoft.com/office/powerpoint/2010/main" val="3748180560"/>
                </p:ext>
              </p:extLst>
            </p:nvPr>
          </p:nvGraphicFramePr>
          <p:xfrm>
            <a:off x="5667375" y="4213225"/>
            <a:ext cx="1042988" cy="327025"/>
          </p:xfrm>
          <a:graphic>
            <a:graphicData uri="http://schemas.openxmlformats.org/presentationml/2006/ole">
              <mc:AlternateContent xmlns:mc="http://schemas.openxmlformats.org/markup-compatibility/2006">
                <mc:Choice xmlns:v="urn:schemas-microsoft-com:vml" Requires="v">
                  <p:oleObj spid="_x0000_s1127125" name="Equation" r:id="rId31" imgW="647700" imgH="203200" progId="Equation.DSMT4">
                    <p:embed/>
                  </p:oleObj>
                </mc:Choice>
                <mc:Fallback>
                  <p:oleObj name="Equation" r:id="rId31" imgW="647700" imgH="203200" progId="Equation.DSMT4">
                    <p:embed/>
                    <p:pic>
                      <p:nvPicPr>
                        <p:cNvPr id="0" name=""/>
                        <p:cNvPicPr/>
                        <p:nvPr/>
                      </p:nvPicPr>
                      <p:blipFill>
                        <a:blip r:embed="rId32"/>
                        <a:stretch>
                          <a:fillRect/>
                        </a:stretch>
                      </p:blipFill>
                      <p:spPr>
                        <a:xfrm>
                          <a:off x="5667375" y="4213225"/>
                          <a:ext cx="1042988" cy="327025"/>
                        </a:xfrm>
                        <a:prstGeom prst="rect">
                          <a:avLst/>
                        </a:prstGeom>
                      </p:spPr>
                    </p:pic>
                  </p:oleObj>
                </mc:Fallback>
              </mc:AlternateContent>
            </a:graphicData>
          </a:graphic>
        </p:graphicFrame>
        <p:graphicFrame>
          <p:nvGraphicFramePr>
            <p:cNvPr id="74" name="Object 73"/>
            <p:cNvGraphicFramePr>
              <a:graphicFrameLocks noChangeAspect="1"/>
            </p:cNvGraphicFramePr>
            <p:nvPr>
              <p:extLst>
                <p:ext uri="{D42A27DB-BD31-4B8C-83A1-F6EECF244321}">
                  <p14:modId xmlns:p14="http://schemas.microsoft.com/office/powerpoint/2010/main" val="2389334678"/>
                </p:ext>
              </p:extLst>
            </p:nvPr>
          </p:nvGraphicFramePr>
          <p:xfrm>
            <a:off x="1208735" y="5293849"/>
            <a:ext cx="982662" cy="328613"/>
          </p:xfrm>
          <a:graphic>
            <a:graphicData uri="http://schemas.openxmlformats.org/presentationml/2006/ole">
              <mc:AlternateContent xmlns:mc="http://schemas.openxmlformats.org/markup-compatibility/2006">
                <mc:Choice xmlns:v="urn:schemas-microsoft-com:vml" Requires="v">
                  <p:oleObj spid="_x0000_s1127126" name="Equation" r:id="rId33" imgW="609600" imgH="203200" progId="Equation.DSMT4">
                    <p:embed/>
                  </p:oleObj>
                </mc:Choice>
                <mc:Fallback>
                  <p:oleObj name="Equation" r:id="rId33" imgW="609600" imgH="203200" progId="Equation.DSMT4">
                    <p:embed/>
                    <p:pic>
                      <p:nvPicPr>
                        <p:cNvPr id="0" name=""/>
                        <p:cNvPicPr/>
                        <p:nvPr/>
                      </p:nvPicPr>
                      <p:blipFill>
                        <a:blip r:embed="rId34"/>
                        <a:stretch>
                          <a:fillRect/>
                        </a:stretch>
                      </p:blipFill>
                      <p:spPr>
                        <a:xfrm>
                          <a:off x="1208735" y="5293849"/>
                          <a:ext cx="982662" cy="328613"/>
                        </a:xfrm>
                        <a:prstGeom prst="rect">
                          <a:avLst/>
                        </a:prstGeom>
                      </p:spPr>
                    </p:pic>
                  </p:oleObj>
                </mc:Fallback>
              </mc:AlternateContent>
            </a:graphicData>
          </a:graphic>
        </p:graphicFrame>
        <p:graphicFrame>
          <p:nvGraphicFramePr>
            <p:cNvPr id="75" name="Object 74"/>
            <p:cNvGraphicFramePr>
              <a:graphicFrameLocks noChangeAspect="1"/>
            </p:cNvGraphicFramePr>
            <p:nvPr>
              <p:extLst>
                <p:ext uri="{D42A27DB-BD31-4B8C-83A1-F6EECF244321}">
                  <p14:modId xmlns:p14="http://schemas.microsoft.com/office/powerpoint/2010/main" val="2981576859"/>
                </p:ext>
              </p:extLst>
            </p:nvPr>
          </p:nvGraphicFramePr>
          <p:xfrm>
            <a:off x="6424029" y="3244387"/>
            <a:ext cx="1023937" cy="328612"/>
          </p:xfrm>
          <a:graphic>
            <a:graphicData uri="http://schemas.openxmlformats.org/presentationml/2006/ole">
              <mc:AlternateContent xmlns:mc="http://schemas.openxmlformats.org/markup-compatibility/2006">
                <mc:Choice xmlns:v="urn:schemas-microsoft-com:vml" Requires="v">
                  <p:oleObj spid="_x0000_s1127127" name="Equation" r:id="rId35" imgW="635000" imgH="203200" progId="Equation.DSMT4">
                    <p:embed/>
                  </p:oleObj>
                </mc:Choice>
                <mc:Fallback>
                  <p:oleObj name="Equation" r:id="rId35" imgW="635000" imgH="203200" progId="Equation.DSMT4">
                    <p:embed/>
                    <p:pic>
                      <p:nvPicPr>
                        <p:cNvPr id="0" name=""/>
                        <p:cNvPicPr/>
                        <p:nvPr/>
                      </p:nvPicPr>
                      <p:blipFill>
                        <a:blip r:embed="rId36"/>
                        <a:stretch>
                          <a:fillRect/>
                        </a:stretch>
                      </p:blipFill>
                      <p:spPr>
                        <a:xfrm>
                          <a:off x="6424029" y="3244387"/>
                          <a:ext cx="1023937" cy="328612"/>
                        </a:xfrm>
                        <a:prstGeom prst="rect">
                          <a:avLst/>
                        </a:prstGeom>
                      </p:spPr>
                    </p:pic>
                  </p:oleObj>
                </mc:Fallback>
              </mc:AlternateContent>
            </a:graphicData>
          </a:graphic>
        </p:graphicFrame>
      </p:grpSp>
      <p:sp>
        <p:nvSpPr>
          <p:cNvPr id="46" name="Oval 45"/>
          <p:cNvSpPr/>
          <p:nvPr/>
        </p:nvSpPr>
        <p:spPr>
          <a:xfrm>
            <a:off x="6027037" y="3677138"/>
            <a:ext cx="235670" cy="235670"/>
          </a:xfrm>
          <a:prstGeom prst="ellipse">
            <a:avLst/>
          </a:prstGeom>
          <a:solidFill>
            <a:srgbClr val="FF0000">
              <a:alpha val="74000"/>
            </a:srgbClr>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272159" y="4548465"/>
            <a:ext cx="235670" cy="235670"/>
          </a:xfrm>
          <a:prstGeom prst="ellipse">
            <a:avLst/>
          </a:prstGeom>
          <a:solidFill>
            <a:srgbClr val="0000FF">
              <a:alpha val="76000"/>
            </a:srgbClr>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E79D5E5D-DA60-BB4F-A3C2-89847AE461C4}"/>
              </a:ext>
            </a:extLst>
          </p:cNvPr>
          <p:cNvSpPr txBox="1"/>
          <p:nvPr/>
        </p:nvSpPr>
        <p:spPr>
          <a:xfrm>
            <a:off x="250376" y="2660793"/>
            <a:ext cx="2530378" cy="1477328"/>
          </a:xfrm>
          <a:prstGeom prst="rect">
            <a:avLst/>
          </a:prstGeom>
          <a:noFill/>
        </p:spPr>
        <p:txBody>
          <a:bodyPr wrap="square" rtlCol="0">
            <a:spAutoFit/>
          </a:bodyPr>
          <a:lstStyle/>
          <a:p>
            <a:r>
              <a:rPr lang="en-US" dirty="0">
                <a:solidFill>
                  <a:srgbClr val="FF0000"/>
                </a:solidFill>
                <a:latin typeface="Apple Chancery"/>
                <a:cs typeface="Apple Chancery"/>
              </a:rPr>
              <a:t>We first thing</a:t>
            </a:r>
            <a:r>
              <a:rPr lang="en-US" dirty="0">
                <a:solidFill>
                  <a:srgbClr val="000000"/>
                </a:solidFill>
                <a:latin typeface="Times New Roman"/>
                <a:cs typeface="Times New Roman"/>
              </a:rPr>
              <a:t> we need to do is break the momentum vectors into their component parts.  Doing so yields:</a:t>
            </a:r>
            <a:endParaRPr lang="en-US" sz="2000" dirty="0">
              <a:latin typeface="Apple Chancery"/>
              <a:cs typeface="Apple Chancery"/>
            </a:endParaRPr>
          </a:p>
        </p:txBody>
      </p:sp>
      <p:graphicFrame>
        <p:nvGraphicFramePr>
          <p:cNvPr id="56" name="Object 55">
            <a:extLst>
              <a:ext uri="{FF2B5EF4-FFF2-40B4-BE49-F238E27FC236}">
                <a16:creationId xmlns:a16="http://schemas.microsoft.com/office/drawing/2014/main" id="{7A85AF98-2B42-D546-80F0-B51CAF4DC803}"/>
              </a:ext>
            </a:extLst>
          </p:cNvPr>
          <p:cNvGraphicFramePr>
            <a:graphicFrameLocks noChangeAspect="1"/>
          </p:cNvGraphicFramePr>
          <p:nvPr>
            <p:extLst>
              <p:ext uri="{D42A27DB-BD31-4B8C-83A1-F6EECF244321}">
                <p14:modId xmlns:p14="http://schemas.microsoft.com/office/powerpoint/2010/main" val="3595531293"/>
              </p:ext>
            </p:extLst>
          </p:nvPr>
        </p:nvGraphicFramePr>
        <p:xfrm>
          <a:off x="7555773" y="4587547"/>
          <a:ext cx="1020005" cy="340769"/>
        </p:xfrm>
        <a:graphic>
          <a:graphicData uri="http://schemas.openxmlformats.org/presentationml/2006/ole">
            <mc:AlternateContent xmlns:mc="http://schemas.openxmlformats.org/markup-compatibility/2006">
              <mc:Choice xmlns:v="urn:schemas-microsoft-com:vml" Requires="v">
                <p:oleObj spid="_x0000_s1127128" name="Equation" r:id="rId37" imgW="609600" imgH="203200" progId="Equation.DSMT4">
                  <p:embed/>
                </p:oleObj>
              </mc:Choice>
              <mc:Fallback>
                <p:oleObj name="Equation" r:id="rId37" imgW="609600" imgH="203200" progId="Equation.DSMT4">
                  <p:embed/>
                  <p:pic>
                    <p:nvPicPr>
                      <p:cNvPr id="20" name="Object 19"/>
                      <p:cNvPicPr/>
                      <p:nvPr/>
                    </p:nvPicPr>
                    <p:blipFill>
                      <a:blip r:embed="rId38"/>
                      <a:stretch>
                        <a:fillRect/>
                      </a:stretch>
                    </p:blipFill>
                    <p:spPr>
                      <a:xfrm>
                        <a:off x="7555773" y="4587547"/>
                        <a:ext cx="1020005" cy="340769"/>
                      </a:xfrm>
                      <a:prstGeom prst="rect">
                        <a:avLst/>
                      </a:prstGeom>
                    </p:spPr>
                  </p:pic>
                </p:oleObj>
              </mc:Fallback>
            </mc:AlternateContent>
          </a:graphicData>
        </a:graphic>
      </p:graphicFrame>
    </p:spTree>
    <p:extLst>
      <p:ext uri="{BB962C8B-B14F-4D97-AF65-F5344CB8AC3E}">
        <p14:creationId xmlns:p14="http://schemas.microsoft.com/office/powerpoint/2010/main" val="410567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33.)</a:t>
            </a:r>
          </a:p>
        </p:txBody>
      </p:sp>
      <p:grpSp>
        <p:nvGrpSpPr>
          <p:cNvPr id="2" name="Group 1"/>
          <p:cNvGrpSpPr/>
          <p:nvPr/>
        </p:nvGrpSpPr>
        <p:grpSpPr>
          <a:xfrm>
            <a:off x="4456904" y="439785"/>
            <a:ext cx="4810696" cy="2905035"/>
            <a:chOff x="1208735" y="2334460"/>
            <a:chExt cx="6719887" cy="4057939"/>
          </a:xfrm>
        </p:grpSpPr>
        <p:cxnSp>
          <p:nvCxnSpPr>
            <p:cNvPr id="35" name="Straight Connector 34"/>
            <p:cNvCxnSpPr/>
            <p:nvPr/>
          </p:nvCxnSpPr>
          <p:spPr>
            <a:xfrm flipH="1" flipV="1">
              <a:off x="2807382" y="2334460"/>
              <a:ext cx="1598628" cy="1932242"/>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1616722" y="4266703"/>
              <a:ext cx="2789288" cy="2103471"/>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20" name="Object 19"/>
            <p:cNvGraphicFramePr>
              <a:graphicFrameLocks noChangeAspect="1"/>
            </p:cNvGraphicFramePr>
            <p:nvPr>
              <p:extLst>
                <p:ext uri="{D42A27DB-BD31-4B8C-83A1-F6EECF244321}">
                  <p14:modId xmlns:p14="http://schemas.microsoft.com/office/powerpoint/2010/main" val="1087327378"/>
                </p:ext>
              </p:extLst>
            </p:nvPr>
          </p:nvGraphicFramePr>
          <p:xfrm>
            <a:off x="6700280" y="4486734"/>
            <a:ext cx="982363" cy="328193"/>
          </p:xfrm>
          <a:graphic>
            <a:graphicData uri="http://schemas.openxmlformats.org/presentationml/2006/ole">
              <mc:AlternateContent xmlns:mc="http://schemas.openxmlformats.org/markup-compatibility/2006">
                <mc:Choice xmlns:v="urn:schemas-microsoft-com:vml" Requires="v">
                  <p:oleObj spid="_x0000_s1625121" name="Equation" r:id="rId3" imgW="609600" imgH="203200" progId="Equation.DSMT4">
                    <p:embed/>
                  </p:oleObj>
                </mc:Choice>
                <mc:Fallback>
                  <p:oleObj name="Equation" r:id="rId3" imgW="609600" imgH="203200" progId="Equation.DSMT4">
                    <p:embed/>
                    <p:pic>
                      <p:nvPicPr>
                        <p:cNvPr id="0" name=""/>
                        <p:cNvPicPr/>
                        <p:nvPr/>
                      </p:nvPicPr>
                      <p:blipFill>
                        <a:blip r:embed="rId4"/>
                        <a:stretch>
                          <a:fillRect/>
                        </a:stretch>
                      </p:blipFill>
                      <p:spPr>
                        <a:xfrm>
                          <a:off x="6700280" y="4486734"/>
                          <a:ext cx="982363" cy="328193"/>
                        </a:xfrm>
                        <a:prstGeom prst="rect">
                          <a:avLst/>
                        </a:prstGeom>
                      </p:spPr>
                    </p:pic>
                  </p:oleObj>
                </mc:Fallback>
              </mc:AlternateContent>
            </a:graphicData>
          </a:graphic>
        </p:graphicFrame>
        <p:cxnSp>
          <p:nvCxnSpPr>
            <p:cNvPr id="36" name="Straight Arrow Connector 35"/>
            <p:cNvCxnSpPr/>
            <p:nvPr/>
          </p:nvCxnSpPr>
          <p:spPr>
            <a:xfrm flipV="1">
              <a:off x="2243476" y="5134075"/>
              <a:ext cx="1017309" cy="77327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3013513" y="2592987"/>
              <a:ext cx="784126" cy="94171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2026133" y="5867804"/>
              <a:ext cx="235670" cy="235670"/>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Connector 38"/>
            <p:cNvCxnSpPr/>
            <p:nvPr/>
          </p:nvCxnSpPr>
          <p:spPr>
            <a:xfrm flipV="1">
              <a:off x="1896122" y="4254037"/>
              <a:ext cx="6032500" cy="12665"/>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a:off x="4048576" y="3998643"/>
              <a:ext cx="117835" cy="267093"/>
            </a:xfrm>
            <a:custGeom>
              <a:avLst/>
              <a:gdLst>
                <a:gd name="connsiteX0" fmla="*/ 95250 w 95250"/>
                <a:gd name="connsiteY0" fmla="*/ 0 h 215900"/>
                <a:gd name="connsiteX1" fmla="*/ 22225 w 95250"/>
                <a:gd name="connsiteY1" fmla="*/ 88900 h 215900"/>
                <a:gd name="connsiteX2" fmla="*/ 0 w 95250"/>
                <a:gd name="connsiteY2" fmla="*/ 215900 h 215900"/>
              </a:gdLst>
              <a:ahLst/>
              <a:cxnLst>
                <a:cxn ang="0">
                  <a:pos x="connsiteX0" y="connsiteY0"/>
                </a:cxn>
                <a:cxn ang="0">
                  <a:pos x="connsiteX1" y="connsiteY1"/>
                </a:cxn>
                <a:cxn ang="0">
                  <a:pos x="connsiteX2" y="connsiteY2"/>
                </a:cxn>
              </a:cxnLst>
              <a:rect l="l" t="t" r="r" b="b"/>
              <a:pathLst>
                <a:path w="95250" h="215900">
                  <a:moveTo>
                    <a:pt x="95250" y="0"/>
                  </a:moveTo>
                  <a:cubicBezTo>
                    <a:pt x="66675" y="26458"/>
                    <a:pt x="38100" y="52917"/>
                    <a:pt x="22225" y="88900"/>
                  </a:cubicBezTo>
                  <a:cubicBezTo>
                    <a:pt x="6350" y="124883"/>
                    <a:pt x="0" y="215900"/>
                    <a:pt x="0" y="215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Freeform 39"/>
            <p:cNvSpPr/>
            <p:nvPr/>
          </p:nvSpPr>
          <p:spPr>
            <a:xfrm rot="10628438" flipH="1">
              <a:off x="4009890" y="4267994"/>
              <a:ext cx="96004" cy="217607"/>
            </a:xfrm>
            <a:custGeom>
              <a:avLst/>
              <a:gdLst>
                <a:gd name="connsiteX0" fmla="*/ 95250 w 95250"/>
                <a:gd name="connsiteY0" fmla="*/ 0 h 215900"/>
                <a:gd name="connsiteX1" fmla="*/ 22225 w 95250"/>
                <a:gd name="connsiteY1" fmla="*/ 88900 h 215900"/>
                <a:gd name="connsiteX2" fmla="*/ 0 w 95250"/>
                <a:gd name="connsiteY2" fmla="*/ 215900 h 215900"/>
              </a:gdLst>
              <a:ahLst/>
              <a:cxnLst>
                <a:cxn ang="0">
                  <a:pos x="connsiteX0" y="connsiteY0"/>
                </a:cxn>
                <a:cxn ang="0">
                  <a:pos x="connsiteX1" y="connsiteY1"/>
                </a:cxn>
                <a:cxn ang="0">
                  <a:pos x="connsiteX2" y="connsiteY2"/>
                </a:cxn>
              </a:cxnLst>
              <a:rect l="l" t="t" r="r" b="b"/>
              <a:pathLst>
                <a:path w="95250" h="215900">
                  <a:moveTo>
                    <a:pt x="95250" y="0"/>
                  </a:moveTo>
                  <a:cubicBezTo>
                    <a:pt x="66675" y="26458"/>
                    <a:pt x="38100" y="52917"/>
                    <a:pt x="22225" y="88900"/>
                  </a:cubicBezTo>
                  <a:cubicBezTo>
                    <a:pt x="6350" y="124883"/>
                    <a:pt x="0" y="215900"/>
                    <a:pt x="0" y="215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2" name="Object 41"/>
            <p:cNvGraphicFramePr>
              <a:graphicFrameLocks noChangeAspect="1"/>
            </p:cNvGraphicFramePr>
            <p:nvPr>
              <p:extLst>
                <p:ext uri="{D42A27DB-BD31-4B8C-83A1-F6EECF244321}">
                  <p14:modId xmlns:p14="http://schemas.microsoft.com/office/powerpoint/2010/main" val="2380169564"/>
                </p:ext>
              </p:extLst>
            </p:nvPr>
          </p:nvGraphicFramePr>
          <p:xfrm>
            <a:off x="3723335" y="4276724"/>
            <a:ext cx="266700" cy="327025"/>
          </p:xfrm>
          <a:graphic>
            <a:graphicData uri="http://schemas.openxmlformats.org/presentationml/2006/ole">
              <mc:AlternateContent xmlns:mc="http://schemas.openxmlformats.org/markup-compatibility/2006">
                <mc:Choice xmlns:v="urn:schemas-microsoft-com:vml" Requires="v">
                  <p:oleObj spid="_x0000_s1625122" name="Equation" r:id="rId5" imgW="165100" imgH="203200" progId="Equation.DSMT4">
                    <p:embed/>
                  </p:oleObj>
                </mc:Choice>
                <mc:Fallback>
                  <p:oleObj name="Equation" r:id="rId5" imgW="165100" imgH="203200" progId="Equation.DSMT4">
                    <p:embed/>
                    <p:pic>
                      <p:nvPicPr>
                        <p:cNvPr id="0" name=""/>
                        <p:cNvPicPr/>
                        <p:nvPr/>
                      </p:nvPicPr>
                      <p:blipFill>
                        <a:blip r:embed="rId6"/>
                        <a:stretch>
                          <a:fillRect/>
                        </a:stretch>
                      </p:blipFill>
                      <p:spPr>
                        <a:xfrm>
                          <a:off x="3723335" y="4276724"/>
                          <a:ext cx="266700" cy="327025"/>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617237327"/>
                </p:ext>
              </p:extLst>
            </p:nvPr>
          </p:nvGraphicFramePr>
          <p:xfrm>
            <a:off x="3746952" y="3885737"/>
            <a:ext cx="287337" cy="327025"/>
          </p:xfrm>
          <a:graphic>
            <a:graphicData uri="http://schemas.openxmlformats.org/presentationml/2006/ole">
              <mc:AlternateContent xmlns:mc="http://schemas.openxmlformats.org/markup-compatibility/2006">
                <mc:Choice xmlns:v="urn:schemas-microsoft-com:vml" Requires="v">
                  <p:oleObj spid="_x0000_s1625123" name="Equation" r:id="rId7" imgW="177800" imgH="203200" progId="Equation.DSMT4">
                    <p:embed/>
                  </p:oleObj>
                </mc:Choice>
                <mc:Fallback>
                  <p:oleObj name="Equation" r:id="rId7" imgW="177800" imgH="203200" progId="Equation.DSMT4">
                    <p:embed/>
                    <p:pic>
                      <p:nvPicPr>
                        <p:cNvPr id="0" name=""/>
                        <p:cNvPicPr/>
                        <p:nvPr/>
                      </p:nvPicPr>
                      <p:blipFill>
                        <a:blip r:embed="rId8"/>
                        <a:stretch>
                          <a:fillRect/>
                        </a:stretch>
                      </p:blipFill>
                      <p:spPr>
                        <a:xfrm>
                          <a:off x="3746952" y="3885737"/>
                          <a:ext cx="287337" cy="327025"/>
                        </a:xfrm>
                        <a:prstGeom prst="rect">
                          <a:avLst/>
                        </a:prstGeom>
                      </p:spPr>
                    </p:pic>
                  </p:oleObj>
                </mc:Fallback>
              </mc:AlternateContent>
            </a:graphicData>
          </a:graphic>
        </p:graphicFrame>
        <p:cxnSp>
          <p:nvCxnSpPr>
            <p:cNvPr id="47" name="Straight Arrow Connector 46"/>
            <p:cNvCxnSpPr/>
            <p:nvPr/>
          </p:nvCxnSpPr>
          <p:spPr>
            <a:xfrm flipV="1">
              <a:off x="2213622" y="5080212"/>
              <a:ext cx="0" cy="72247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2211789" y="5089254"/>
              <a:ext cx="947391" cy="1942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2" name="Object 51"/>
            <p:cNvGraphicFramePr>
              <a:graphicFrameLocks noChangeAspect="1"/>
            </p:cNvGraphicFramePr>
            <p:nvPr>
              <p:extLst>
                <p:ext uri="{D42A27DB-BD31-4B8C-83A1-F6EECF244321}">
                  <p14:modId xmlns:p14="http://schemas.microsoft.com/office/powerpoint/2010/main" val="3445770571"/>
                </p:ext>
              </p:extLst>
            </p:nvPr>
          </p:nvGraphicFramePr>
          <p:xfrm>
            <a:off x="2561285" y="3547599"/>
            <a:ext cx="1065212" cy="327025"/>
          </p:xfrm>
          <a:graphic>
            <a:graphicData uri="http://schemas.openxmlformats.org/presentationml/2006/ole">
              <mc:AlternateContent xmlns:mc="http://schemas.openxmlformats.org/markup-compatibility/2006">
                <mc:Choice xmlns:v="urn:schemas-microsoft-com:vml" Requires="v">
                  <p:oleObj spid="_x0000_s1625124" name="Equation" r:id="rId9" imgW="660400" imgH="203200" progId="Equation.DSMT4">
                    <p:embed/>
                  </p:oleObj>
                </mc:Choice>
                <mc:Fallback>
                  <p:oleObj name="Equation" r:id="rId9" imgW="660400" imgH="203200" progId="Equation.DSMT4">
                    <p:embed/>
                    <p:pic>
                      <p:nvPicPr>
                        <p:cNvPr id="0" name=""/>
                        <p:cNvPicPr/>
                        <p:nvPr/>
                      </p:nvPicPr>
                      <p:blipFill>
                        <a:blip r:embed="rId10"/>
                        <a:stretch>
                          <a:fillRect/>
                        </a:stretch>
                      </p:blipFill>
                      <p:spPr>
                        <a:xfrm>
                          <a:off x="2561285" y="3547599"/>
                          <a:ext cx="1065212" cy="327025"/>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2739633664"/>
                </p:ext>
              </p:extLst>
            </p:nvPr>
          </p:nvGraphicFramePr>
          <p:xfrm>
            <a:off x="2026133" y="6065374"/>
            <a:ext cx="327025" cy="327025"/>
          </p:xfrm>
          <a:graphic>
            <a:graphicData uri="http://schemas.openxmlformats.org/presentationml/2006/ole">
              <mc:AlternateContent xmlns:mc="http://schemas.openxmlformats.org/markup-compatibility/2006">
                <mc:Choice xmlns:v="urn:schemas-microsoft-com:vml" Requires="v">
                  <p:oleObj spid="_x0000_s1625125" name="Equation" r:id="rId11" imgW="203200" imgH="203200" progId="Equation.DSMT4">
                    <p:embed/>
                  </p:oleObj>
                </mc:Choice>
                <mc:Fallback>
                  <p:oleObj name="Equation" r:id="rId11" imgW="203200" imgH="203200" progId="Equation.DSMT4">
                    <p:embed/>
                    <p:pic>
                      <p:nvPicPr>
                        <p:cNvPr id="0" name=""/>
                        <p:cNvPicPr/>
                        <p:nvPr/>
                      </p:nvPicPr>
                      <p:blipFill>
                        <a:blip r:embed="rId12"/>
                        <a:stretch>
                          <a:fillRect/>
                        </a:stretch>
                      </p:blipFill>
                      <p:spPr>
                        <a:xfrm>
                          <a:off x="2026133" y="6065374"/>
                          <a:ext cx="327025" cy="327025"/>
                        </a:xfrm>
                        <a:prstGeom prst="rect">
                          <a:avLst/>
                        </a:prstGeom>
                      </p:spPr>
                    </p:pic>
                  </p:oleObj>
                </mc:Fallback>
              </mc:AlternateContent>
            </a:graphicData>
          </a:graphic>
        </p:graphicFrame>
        <p:graphicFrame>
          <p:nvGraphicFramePr>
            <p:cNvPr id="57" name="Object 56"/>
            <p:cNvGraphicFramePr>
              <a:graphicFrameLocks noChangeAspect="1"/>
            </p:cNvGraphicFramePr>
            <p:nvPr>
              <p:extLst>
                <p:ext uri="{D42A27DB-BD31-4B8C-83A1-F6EECF244321}">
                  <p14:modId xmlns:p14="http://schemas.microsoft.com/office/powerpoint/2010/main" val="1996753277"/>
                </p:ext>
              </p:extLst>
            </p:nvPr>
          </p:nvGraphicFramePr>
          <p:xfrm>
            <a:off x="1824685" y="2863387"/>
            <a:ext cx="1023937" cy="328612"/>
          </p:xfrm>
          <a:graphic>
            <a:graphicData uri="http://schemas.openxmlformats.org/presentationml/2006/ole">
              <mc:AlternateContent xmlns:mc="http://schemas.openxmlformats.org/markup-compatibility/2006">
                <mc:Choice xmlns:v="urn:schemas-microsoft-com:vml" Requires="v">
                  <p:oleObj spid="_x0000_s1625126" name="Equation" r:id="rId13" imgW="635000" imgH="203200" progId="Equation.DSMT4">
                    <p:embed/>
                  </p:oleObj>
                </mc:Choice>
                <mc:Fallback>
                  <p:oleObj name="Equation" r:id="rId13" imgW="635000" imgH="203200" progId="Equation.DSMT4">
                    <p:embed/>
                    <p:pic>
                      <p:nvPicPr>
                        <p:cNvPr id="0" name=""/>
                        <p:cNvPicPr/>
                        <p:nvPr/>
                      </p:nvPicPr>
                      <p:blipFill>
                        <a:blip r:embed="rId14"/>
                        <a:stretch>
                          <a:fillRect/>
                        </a:stretch>
                      </p:blipFill>
                      <p:spPr>
                        <a:xfrm>
                          <a:off x="1824685" y="2863387"/>
                          <a:ext cx="1023937" cy="328612"/>
                        </a:xfrm>
                        <a:prstGeom prst="rect">
                          <a:avLst/>
                        </a:prstGeom>
                      </p:spPr>
                    </p:pic>
                  </p:oleObj>
                </mc:Fallback>
              </mc:AlternateContent>
            </a:graphicData>
          </a:graphic>
        </p:graphicFrame>
        <p:cxnSp>
          <p:nvCxnSpPr>
            <p:cNvPr id="58" name="Straight Arrow Connector 57"/>
            <p:cNvCxnSpPr/>
            <p:nvPr/>
          </p:nvCxnSpPr>
          <p:spPr>
            <a:xfrm flipV="1">
              <a:off x="2949701" y="3515280"/>
              <a:ext cx="775221" cy="1942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2975101" y="2695695"/>
              <a:ext cx="0" cy="819585"/>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2857578" y="2440260"/>
              <a:ext cx="235670" cy="23567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8" name="Object 37"/>
            <p:cNvGraphicFramePr>
              <a:graphicFrameLocks noChangeAspect="1"/>
            </p:cNvGraphicFramePr>
            <p:nvPr>
              <p:extLst>
                <p:ext uri="{D42A27DB-BD31-4B8C-83A1-F6EECF244321}">
                  <p14:modId xmlns:p14="http://schemas.microsoft.com/office/powerpoint/2010/main" val="2568276345"/>
                </p:ext>
              </p:extLst>
            </p:nvPr>
          </p:nvGraphicFramePr>
          <p:xfrm>
            <a:off x="2459685" y="2349037"/>
            <a:ext cx="368300" cy="327025"/>
          </p:xfrm>
          <a:graphic>
            <a:graphicData uri="http://schemas.openxmlformats.org/presentationml/2006/ole">
              <mc:AlternateContent xmlns:mc="http://schemas.openxmlformats.org/markup-compatibility/2006">
                <mc:Choice xmlns:v="urn:schemas-microsoft-com:vml" Requires="v">
                  <p:oleObj spid="_x0000_s1625127" name="Equation" r:id="rId15" imgW="228600" imgH="203200" progId="Equation.DSMT4">
                    <p:embed/>
                  </p:oleObj>
                </mc:Choice>
                <mc:Fallback>
                  <p:oleObj name="Equation" r:id="rId15" imgW="228600" imgH="203200" progId="Equation.DSMT4">
                    <p:embed/>
                    <p:pic>
                      <p:nvPicPr>
                        <p:cNvPr id="0" name=""/>
                        <p:cNvPicPr/>
                        <p:nvPr/>
                      </p:nvPicPr>
                      <p:blipFill>
                        <a:blip r:embed="rId16"/>
                        <a:stretch>
                          <a:fillRect/>
                        </a:stretch>
                      </p:blipFill>
                      <p:spPr>
                        <a:xfrm>
                          <a:off x="2459685" y="2349037"/>
                          <a:ext cx="368300" cy="327025"/>
                        </a:xfrm>
                        <a:prstGeom prst="rect">
                          <a:avLst/>
                        </a:prstGeom>
                      </p:spPr>
                    </p:pic>
                  </p:oleObj>
                </mc:Fallback>
              </mc:AlternateContent>
            </a:graphicData>
          </a:graphic>
        </p:graphicFrame>
        <p:cxnSp>
          <p:nvCxnSpPr>
            <p:cNvPr id="44" name="Straight Connector 43"/>
            <p:cNvCxnSpPr/>
            <p:nvPr/>
          </p:nvCxnSpPr>
          <p:spPr>
            <a:xfrm flipH="1" flipV="1">
              <a:off x="4418238" y="4254038"/>
              <a:ext cx="2926184" cy="880037"/>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4425754" y="2440260"/>
              <a:ext cx="2829768" cy="1811065"/>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5337613" y="3017374"/>
              <a:ext cx="1016209" cy="653988"/>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5578913" y="4592728"/>
              <a:ext cx="1016209" cy="329646"/>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0" name="Object 59"/>
            <p:cNvGraphicFramePr>
              <a:graphicFrameLocks noChangeAspect="1"/>
            </p:cNvGraphicFramePr>
            <p:nvPr>
              <p:extLst>
                <p:ext uri="{D42A27DB-BD31-4B8C-83A1-F6EECF244321}">
                  <p14:modId xmlns:p14="http://schemas.microsoft.com/office/powerpoint/2010/main" val="2796247002"/>
                </p:ext>
              </p:extLst>
            </p:nvPr>
          </p:nvGraphicFramePr>
          <p:xfrm>
            <a:off x="3351860" y="2701462"/>
            <a:ext cx="471487" cy="327025"/>
          </p:xfrm>
          <a:graphic>
            <a:graphicData uri="http://schemas.openxmlformats.org/presentationml/2006/ole">
              <mc:AlternateContent xmlns:mc="http://schemas.openxmlformats.org/markup-compatibility/2006">
                <mc:Choice xmlns:v="urn:schemas-microsoft-com:vml" Requires="v">
                  <p:oleObj spid="_x0000_s1625128" name="Equation" r:id="rId17" imgW="292100" imgH="203200" progId="Equation.DSMT4">
                    <p:embed/>
                  </p:oleObj>
                </mc:Choice>
                <mc:Fallback>
                  <p:oleObj name="Equation" r:id="rId17" imgW="292100" imgH="203200" progId="Equation.DSMT4">
                    <p:embed/>
                    <p:pic>
                      <p:nvPicPr>
                        <p:cNvPr id="0" name=""/>
                        <p:cNvPicPr/>
                        <p:nvPr/>
                      </p:nvPicPr>
                      <p:blipFill>
                        <a:blip r:embed="rId18"/>
                        <a:stretch>
                          <a:fillRect/>
                        </a:stretch>
                      </p:blipFill>
                      <p:spPr>
                        <a:xfrm>
                          <a:off x="3351860" y="2701462"/>
                          <a:ext cx="471487" cy="327025"/>
                        </a:xfrm>
                        <a:prstGeom prst="rect">
                          <a:avLst/>
                        </a:prstGeom>
                      </p:spPr>
                    </p:pic>
                  </p:oleObj>
                </mc:Fallback>
              </mc:AlternateContent>
            </a:graphicData>
          </a:graphic>
        </p:graphicFrame>
        <p:cxnSp>
          <p:nvCxnSpPr>
            <p:cNvPr id="61" name="Straight Arrow Connector 60"/>
            <p:cNvCxnSpPr/>
            <p:nvPr/>
          </p:nvCxnSpPr>
          <p:spPr>
            <a:xfrm>
              <a:off x="5438901" y="3671410"/>
              <a:ext cx="914921"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6353822" y="3106274"/>
              <a:ext cx="0" cy="539737"/>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3" name="Object 62"/>
            <p:cNvGraphicFramePr>
              <a:graphicFrameLocks noChangeAspect="1"/>
            </p:cNvGraphicFramePr>
            <p:nvPr>
              <p:extLst>
                <p:ext uri="{D42A27DB-BD31-4B8C-83A1-F6EECF244321}">
                  <p14:modId xmlns:p14="http://schemas.microsoft.com/office/powerpoint/2010/main" val="366959599"/>
                </p:ext>
              </p:extLst>
            </p:nvPr>
          </p:nvGraphicFramePr>
          <p:xfrm>
            <a:off x="5736285" y="4760449"/>
            <a:ext cx="452437" cy="327025"/>
          </p:xfrm>
          <a:graphic>
            <a:graphicData uri="http://schemas.openxmlformats.org/presentationml/2006/ole">
              <mc:AlternateContent xmlns:mc="http://schemas.openxmlformats.org/markup-compatibility/2006">
                <mc:Choice xmlns:v="urn:schemas-microsoft-com:vml" Requires="v">
                  <p:oleObj spid="_x0000_s1625129" name="Equation" r:id="rId19" imgW="279400" imgH="203200" progId="Equation.DSMT4">
                    <p:embed/>
                  </p:oleObj>
                </mc:Choice>
                <mc:Fallback>
                  <p:oleObj name="Equation" r:id="rId19" imgW="279400" imgH="203200" progId="Equation.DSMT4">
                    <p:embed/>
                    <p:pic>
                      <p:nvPicPr>
                        <p:cNvPr id="0" name=""/>
                        <p:cNvPicPr/>
                        <p:nvPr/>
                      </p:nvPicPr>
                      <p:blipFill>
                        <a:blip r:embed="rId20"/>
                        <a:stretch>
                          <a:fillRect/>
                        </a:stretch>
                      </p:blipFill>
                      <p:spPr>
                        <a:xfrm>
                          <a:off x="5736285" y="4760449"/>
                          <a:ext cx="452437" cy="327025"/>
                        </a:xfrm>
                        <a:prstGeom prst="rect">
                          <a:avLst/>
                        </a:prstGeom>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576693848"/>
                </p:ext>
              </p:extLst>
            </p:nvPr>
          </p:nvGraphicFramePr>
          <p:xfrm>
            <a:off x="5455297" y="2942762"/>
            <a:ext cx="469900" cy="327025"/>
          </p:xfrm>
          <a:graphic>
            <a:graphicData uri="http://schemas.openxmlformats.org/presentationml/2006/ole">
              <mc:AlternateContent xmlns:mc="http://schemas.openxmlformats.org/markup-compatibility/2006">
                <mc:Choice xmlns:v="urn:schemas-microsoft-com:vml" Requires="v">
                  <p:oleObj spid="_x0000_s1625130" name="Equation" r:id="rId21" imgW="292100" imgH="203200" progId="Equation.DSMT4">
                    <p:embed/>
                  </p:oleObj>
                </mc:Choice>
                <mc:Fallback>
                  <p:oleObj name="Equation" r:id="rId21" imgW="292100" imgH="203200" progId="Equation.DSMT4">
                    <p:embed/>
                    <p:pic>
                      <p:nvPicPr>
                        <p:cNvPr id="0" name=""/>
                        <p:cNvPicPr/>
                        <p:nvPr/>
                      </p:nvPicPr>
                      <p:blipFill>
                        <a:blip r:embed="rId22"/>
                        <a:stretch>
                          <a:fillRect/>
                        </a:stretch>
                      </p:blipFill>
                      <p:spPr>
                        <a:xfrm>
                          <a:off x="5455297" y="2942762"/>
                          <a:ext cx="469900" cy="327025"/>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3337790461"/>
                </p:ext>
              </p:extLst>
            </p:nvPr>
          </p:nvGraphicFramePr>
          <p:xfrm>
            <a:off x="4997889" y="3900024"/>
            <a:ext cx="287337" cy="327025"/>
          </p:xfrm>
          <a:graphic>
            <a:graphicData uri="http://schemas.openxmlformats.org/presentationml/2006/ole">
              <mc:AlternateContent xmlns:mc="http://schemas.openxmlformats.org/markup-compatibility/2006">
                <mc:Choice xmlns:v="urn:schemas-microsoft-com:vml" Requires="v">
                  <p:oleObj spid="_x0000_s1625131" name="Equation" r:id="rId23" imgW="177800" imgH="203200" progId="Equation.DSMT4">
                    <p:embed/>
                  </p:oleObj>
                </mc:Choice>
                <mc:Fallback>
                  <p:oleObj name="Equation" r:id="rId23" imgW="177800" imgH="203200" progId="Equation.DSMT4">
                    <p:embed/>
                    <p:pic>
                      <p:nvPicPr>
                        <p:cNvPr id="0" name=""/>
                        <p:cNvPicPr/>
                        <p:nvPr/>
                      </p:nvPicPr>
                      <p:blipFill>
                        <a:blip r:embed="rId24"/>
                        <a:stretch>
                          <a:fillRect/>
                        </a:stretch>
                      </p:blipFill>
                      <p:spPr>
                        <a:xfrm>
                          <a:off x="4997889" y="3900024"/>
                          <a:ext cx="287337" cy="327025"/>
                        </a:xfrm>
                        <a:prstGeom prst="rect">
                          <a:avLst/>
                        </a:prstGeom>
                      </p:spPr>
                    </p:pic>
                  </p:oleObj>
                </mc:Fallback>
              </mc:AlternateContent>
            </a:graphicData>
          </a:graphic>
        </p:graphicFrame>
        <p:sp>
          <p:nvSpPr>
            <p:cNvPr id="66" name="Freeform 65"/>
            <p:cNvSpPr/>
            <p:nvPr/>
          </p:nvSpPr>
          <p:spPr>
            <a:xfrm flipH="1">
              <a:off x="4823276" y="3986944"/>
              <a:ext cx="117835" cy="267093"/>
            </a:xfrm>
            <a:custGeom>
              <a:avLst/>
              <a:gdLst>
                <a:gd name="connsiteX0" fmla="*/ 95250 w 95250"/>
                <a:gd name="connsiteY0" fmla="*/ 0 h 215900"/>
                <a:gd name="connsiteX1" fmla="*/ 22225 w 95250"/>
                <a:gd name="connsiteY1" fmla="*/ 88900 h 215900"/>
                <a:gd name="connsiteX2" fmla="*/ 0 w 95250"/>
                <a:gd name="connsiteY2" fmla="*/ 215900 h 215900"/>
              </a:gdLst>
              <a:ahLst/>
              <a:cxnLst>
                <a:cxn ang="0">
                  <a:pos x="connsiteX0" y="connsiteY0"/>
                </a:cxn>
                <a:cxn ang="0">
                  <a:pos x="connsiteX1" y="connsiteY1"/>
                </a:cxn>
                <a:cxn ang="0">
                  <a:pos x="connsiteX2" y="connsiteY2"/>
                </a:cxn>
              </a:cxnLst>
              <a:rect l="l" t="t" r="r" b="b"/>
              <a:pathLst>
                <a:path w="95250" h="215900">
                  <a:moveTo>
                    <a:pt x="95250" y="0"/>
                  </a:moveTo>
                  <a:cubicBezTo>
                    <a:pt x="66675" y="26458"/>
                    <a:pt x="38100" y="52917"/>
                    <a:pt x="22225" y="88900"/>
                  </a:cubicBezTo>
                  <a:cubicBezTo>
                    <a:pt x="6350" y="124883"/>
                    <a:pt x="0" y="215900"/>
                    <a:pt x="0" y="215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7" name="Freeform 66"/>
            <p:cNvSpPr/>
            <p:nvPr/>
          </p:nvSpPr>
          <p:spPr>
            <a:xfrm flipH="1" flipV="1">
              <a:off x="5070474" y="4253643"/>
              <a:ext cx="63426" cy="194532"/>
            </a:xfrm>
            <a:custGeom>
              <a:avLst/>
              <a:gdLst>
                <a:gd name="connsiteX0" fmla="*/ 95250 w 95250"/>
                <a:gd name="connsiteY0" fmla="*/ 0 h 215900"/>
                <a:gd name="connsiteX1" fmla="*/ 22225 w 95250"/>
                <a:gd name="connsiteY1" fmla="*/ 88900 h 215900"/>
                <a:gd name="connsiteX2" fmla="*/ 0 w 95250"/>
                <a:gd name="connsiteY2" fmla="*/ 215900 h 215900"/>
              </a:gdLst>
              <a:ahLst/>
              <a:cxnLst>
                <a:cxn ang="0">
                  <a:pos x="connsiteX0" y="connsiteY0"/>
                </a:cxn>
                <a:cxn ang="0">
                  <a:pos x="connsiteX1" y="connsiteY1"/>
                </a:cxn>
                <a:cxn ang="0">
                  <a:pos x="connsiteX2" y="connsiteY2"/>
                </a:cxn>
              </a:cxnLst>
              <a:rect l="l" t="t" r="r" b="b"/>
              <a:pathLst>
                <a:path w="95250" h="215900">
                  <a:moveTo>
                    <a:pt x="95250" y="0"/>
                  </a:moveTo>
                  <a:cubicBezTo>
                    <a:pt x="66675" y="26458"/>
                    <a:pt x="38100" y="52917"/>
                    <a:pt x="22225" y="88900"/>
                  </a:cubicBezTo>
                  <a:cubicBezTo>
                    <a:pt x="6350" y="124883"/>
                    <a:pt x="0" y="215900"/>
                    <a:pt x="0" y="215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68" name="Object 67"/>
            <p:cNvGraphicFramePr>
              <a:graphicFrameLocks noChangeAspect="1"/>
            </p:cNvGraphicFramePr>
            <p:nvPr>
              <p:extLst>
                <p:ext uri="{D42A27DB-BD31-4B8C-83A1-F6EECF244321}">
                  <p14:modId xmlns:p14="http://schemas.microsoft.com/office/powerpoint/2010/main" val="4273735120"/>
                </p:ext>
              </p:extLst>
            </p:nvPr>
          </p:nvGraphicFramePr>
          <p:xfrm>
            <a:off x="5169673" y="4213225"/>
            <a:ext cx="266700" cy="327025"/>
          </p:xfrm>
          <a:graphic>
            <a:graphicData uri="http://schemas.openxmlformats.org/presentationml/2006/ole">
              <mc:AlternateContent xmlns:mc="http://schemas.openxmlformats.org/markup-compatibility/2006">
                <mc:Choice xmlns:v="urn:schemas-microsoft-com:vml" Requires="v">
                  <p:oleObj spid="_x0000_s1625132" name="Equation" r:id="rId25" imgW="165100" imgH="203200" progId="Equation.DSMT4">
                    <p:embed/>
                  </p:oleObj>
                </mc:Choice>
                <mc:Fallback>
                  <p:oleObj name="Equation" r:id="rId25" imgW="165100" imgH="203200" progId="Equation.DSMT4">
                    <p:embed/>
                    <p:pic>
                      <p:nvPicPr>
                        <p:cNvPr id="0" name=""/>
                        <p:cNvPicPr/>
                        <p:nvPr/>
                      </p:nvPicPr>
                      <p:blipFill>
                        <a:blip r:embed="rId26"/>
                        <a:stretch>
                          <a:fillRect/>
                        </a:stretch>
                      </p:blipFill>
                      <p:spPr>
                        <a:xfrm>
                          <a:off x="5169673" y="4213225"/>
                          <a:ext cx="266700" cy="327025"/>
                        </a:xfrm>
                        <a:prstGeom prst="rect">
                          <a:avLst/>
                        </a:prstGeom>
                      </p:spPr>
                    </p:pic>
                  </p:oleObj>
                </mc:Fallback>
              </mc:AlternateContent>
            </a:graphicData>
          </a:graphic>
        </p:graphicFrame>
        <p:cxnSp>
          <p:nvCxnSpPr>
            <p:cNvPr id="69" name="Straight Arrow Connector 68"/>
            <p:cNvCxnSpPr/>
            <p:nvPr/>
          </p:nvCxnSpPr>
          <p:spPr>
            <a:xfrm>
              <a:off x="5636272" y="4573664"/>
              <a:ext cx="914921" cy="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6551193" y="4560964"/>
              <a:ext cx="0" cy="319166"/>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1" name="Object 70"/>
            <p:cNvGraphicFramePr>
              <a:graphicFrameLocks noChangeAspect="1"/>
            </p:cNvGraphicFramePr>
            <p:nvPr>
              <p:extLst>
                <p:ext uri="{D42A27DB-BD31-4B8C-83A1-F6EECF244321}">
                  <p14:modId xmlns:p14="http://schemas.microsoft.com/office/powerpoint/2010/main" val="3144243801"/>
                </p:ext>
              </p:extLst>
            </p:nvPr>
          </p:nvGraphicFramePr>
          <p:xfrm>
            <a:off x="1905647" y="4728699"/>
            <a:ext cx="1023938" cy="327025"/>
          </p:xfrm>
          <a:graphic>
            <a:graphicData uri="http://schemas.openxmlformats.org/presentationml/2006/ole">
              <mc:AlternateContent xmlns:mc="http://schemas.openxmlformats.org/markup-compatibility/2006">
                <mc:Choice xmlns:v="urn:schemas-microsoft-com:vml" Requires="v">
                  <p:oleObj spid="_x0000_s1625133" name="Equation" r:id="rId27" imgW="635000" imgH="203200" progId="Equation.DSMT4">
                    <p:embed/>
                  </p:oleObj>
                </mc:Choice>
                <mc:Fallback>
                  <p:oleObj name="Equation" r:id="rId27" imgW="635000" imgH="203200" progId="Equation.DSMT4">
                    <p:embed/>
                    <p:pic>
                      <p:nvPicPr>
                        <p:cNvPr id="0" name=""/>
                        <p:cNvPicPr/>
                        <p:nvPr/>
                      </p:nvPicPr>
                      <p:blipFill>
                        <a:blip r:embed="rId28"/>
                        <a:stretch>
                          <a:fillRect/>
                        </a:stretch>
                      </p:blipFill>
                      <p:spPr>
                        <a:xfrm>
                          <a:off x="1905647" y="4728699"/>
                          <a:ext cx="1023938" cy="327025"/>
                        </a:xfrm>
                        <a:prstGeom prst="rect">
                          <a:avLst/>
                        </a:prstGeom>
                      </p:spPr>
                    </p:pic>
                  </p:oleObj>
                </mc:Fallback>
              </mc:AlternateContent>
            </a:graphicData>
          </a:graphic>
        </p:graphicFrame>
        <p:graphicFrame>
          <p:nvGraphicFramePr>
            <p:cNvPr id="72" name="Object 71"/>
            <p:cNvGraphicFramePr>
              <a:graphicFrameLocks noChangeAspect="1"/>
            </p:cNvGraphicFramePr>
            <p:nvPr>
              <p:extLst>
                <p:ext uri="{D42A27DB-BD31-4B8C-83A1-F6EECF244321}">
                  <p14:modId xmlns:p14="http://schemas.microsoft.com/office/powerpoint/2010/main" val="4211771361"/>
                </p:ext>
              </p:extLst>
            </p:nvPr>
          </p:nvGraphicFramePr>
          <p:xfrm>
            <a:off x="5547372" y="3676187"/>
            <a:ext cx="1085850" cy="327025"/>
          </p:xfrm>
          <a:graphic>
            <a:graphicData uri="http://schemas.openxmlformats.org/presentationml/2006/ole">
              <mc:AlternateContent xmlns:mc="http://schemas.openxmlformats.org/markup-compatibility/2006">
                <mc:Choice xmlns:v="urn:schemas-microsoft-com:vml" Requires="v">
                  <p:oleObj spid="_x0000_s1625134" name="Equation" r:id="rId29" imgW="673100" imgH="203200" progId="Equation.DSMT4">
                    <p:embed/>
                  </p:oleObj>
                </mc:Choice>
                <mc:Fallback>
                  <p:oleObj name="Equation" r:id="rId29" imgW="673100" imgH="203200" progId="Equation.DSMT4">
                    <p:embed/>
                    <p:pic>
                      <p:nvPicPr>
                        <p:cNvPr id="0" name=""/>
                        <p:cNvPicPr/>
                        <p:nvPr/>
                      </p:nvPicPr>
                      <p:blipFill>
                        <a:blip r:embed="rId30"/>
                        <a:stretch>
                          <a:fillRect/>
                        </a:stretch>
                      </p:blipFill>
                      <p:spPr>
                        <a:xfrm>
                          <a:off x="5547372" y="3676187"/>
                          <a:ext cx="1085850" cy="327025"/>
                        </a:xfrm>
                        <a:prstGeom prst="rect">
                          <a:avLst/>
                        </a:prstGeom>
                      </p:spPr>
                    </p:pic>
                  </p:oleObj>
                </mc:Fallback>
              </mc:AlternateContent>
            </a:graphicData>
          </a:graphic>
        </p:graphicFrame>
        <p:graphicFrame>
          <p:nvGraphicFramePr>
            <p:cNvPr id="73" name="Object 72"/>
            <p:cNvGraphicFramePr>
              <a:graphicFrameLocks noChangeAspect="1"/>
            </p:cNvGraphicFramePr>
            <p:nvPr>
              <p:extLst>
                <p:ext uri="{D42A27DB-BD31-4B8C-83A1-F6EECF244321}">
                  <p14:modId xmlns:p14="http://schemas.microsoft.com/office/powerpoint/2010/main" val="4192320495"/>
                </p:ext>
              </p:extLst>
            </p:nvPr>
          </p:nvGraphicFramePr>
          <p:xfrm>
            <a:off x="5667375" y="4213225"/>
            <a:ext cx="1042988" cy="327025"/>
          </p:xfrm>
          <a:graphic>
            <a:graphicData uri="http://schemas.openxmlformats.org/presentationml/2006/ole">
              <mc:AlternateContent xmlns:mc="http://schemas.openxmlformats.org/markup-compatibility/2006">
                <mc:Choice xmlns:v="urn:schemas-microsoft-com:vml" Requires="v">
                  <p:oleObj spid="_x0000_s1625135" name="Equation" r:id="rId31" imgW="647700" imgH="203200" progId="Equation.DSMT4">
                    <p:embed/>
                  </p:oleObj>
                </mc:Choice>
                <mc:Fallback>
                  <p:oleObj name="Equation" r:id="rId31" imgW="647700" imgH="203200" progId="Equation.DSMT4">
                    <p:embed/>
                    <p:pic>
                      <p:nvPicPr>
                        <p:cNvPr id="0" name=""/>
                        <p:cNvPicPr/>
                        <p:nvPr/>
                      </p:nvPicPr>
                      <p:blipFill>
                        <a:blip r:embed="rId32"/>
                        <a:stretch>
                          <a:fillRect/>
                        </a:stretch>
                      </p:blipFill>
                      <p:spPr>
                        <a:xfrm>
                          <a:off x="5667375" y="4213225"/>
                          <a:ext cx="1042988" cy="327025"/>
                        </a:xfrm>
                        <a:prstGeom prst="rect">
                          <a:avLst/>
                        </a:prstGeom>
                      </p:spPr>
                    </p:pic>
                  </p:oleObj>
                </mc:Fallback>
              </mc:AlternateContent>
            </a:graphicData>
          </a:graphic>
        </p:graphicFrame>
        <p:graphicFrame>
          <p:nvGraphicFramePr>
            <p:cNvPr id="74" name="Object 73"/>
            <p:cNvGraphicFramePr>
              <a:graphicFrameLocks noChangeAspect="1"/>
            </p:cNvGraphicFramePr>
            <p:nvPr>
              <p:extLst>
                <p:ext uri="{D42A27DB-BD31-4B8C-83A1-F6EECF244321}">
                  <p14:modId xmlns:p14="http://schemas.microsoft.com/office/powerpoint/2010/main" val="4005603784"/>
                </p:ext>
              </p:extLst>
            </p:nvPr>
          </p:nvGraphicFramePr>
          <p:xfrm>
            <a:off x="1208735" y="5293849"/>
            <a:ext cx="982662" cy="328613"/>
          </p:xfrm>
          <a:graphic>
            <a:graphicData uri="http://schemas.openxmlformats.org/presentationml/2006/ole">
              <mc:AlternateContent xmlns:mc="http://schemas.openxmlformats.org/markup-compatibility/2006">
                <mc:Choice xmlns:v="urn:schemas-microsoft-com:vml" Requires="v">
                  <p:oleObj spid="_x0000_s1625136" name="Equation" r:id="rId33" imgW="609600" imgH="203200" progId="Equation.DSMT4">
                    <p:embed/>
                  </p:oleObj>
                </mc:Choice>
                <mc:Fallback>
                  <p:oleObj name="Equation" r:id="rId33" imgW="609600" imgH="203200" progId="Equation.DSMT4">
                    <p:embed/>
                    <p:pic>
                      <p:nvPicPr>
                        <p:cNvPr id="0" name=""/>
                        <p:cNvPicPr/>
                        <p:nvPr/>
                      </p:nvPicPr>
                      <p:blipFill>
                        <a:blip r:embed="rId34"/>
                        <a:stretch>
                          <a:fillRect/>
                        </a:stretch>
                      </p:blipFill>
                      <p:spPr>
                        <a:xfrm>
                          <a:off x="1208735" y="5293849"/>
                          <a:ext cx="982662" cy="328613"/>
                        </a:xfrm>
                        <a:prstGeom prst="rect">
                          <a:avLst/>
                        </a:prstGeom>
                      </p:spPr>
                    </p:pic>
                  </p:oleObj>
                </mc:Fallback>
              </mc:AlternateContent>
            </a:graphicData>
          </a:graphic>
        </p:graphicFrame>
        <p:graphicFrame>
          <p:nvGraphicFramePr>
            <p:cNvPr id="75" name="Object 74"/>
            <p:cNvGraphicFramePr>
              <a:graphicFrameLocks noChangeAspect="1"/>
            </p:cNvGraphicFramePr>
            <p:nvPr>
              <p:extLst>
                <p:ext uri="{D42A27DB-BD31-4B8C-83A1-F6EECF244321}">
                  <p14:modId xmlns:p14="http://schemas.microsoft.com/office/powerpoint/2010/main" val="2430073987"/>
                </p:ext>
              </p:extLst>
            </p:nvPr>
          </p:nvGraphicFramePr>
          <p:xfrm>
            <a:off x="6424029" y="3244387"/>
            <a:ext cx="1023937" cy="328612"/>
          </p:xfrm>
          <a:graphic>
            <a:graphicData uri="http://schemas.openxmlformats.org/presentationml/2006/ole">
              <mc:AlternateContent xmlns:mc="http://schemas.openxmlformats.org/markup-compatibility/2006">
                <mc:Choice xmlns:v="urn:schemas-microsoft-com:vml" Requires="v">
                  <p:oleObj spid="_x0000_s1625137" name="Equation" r:id="rId35" imgW="635000" imgH="203200" progId="Equation.DSMT4">
                    <p:embed/>
                  </p:oleObj>
                </mc:Choice>
                <mc:Fallback>
                  <p:oleObj name="Equation" r:id="rId35" imgW="635000" imgH="203200" progId="Equation.DSMT4">
                    <p:embed/>
                    <p:pic>
                      <p:nvPicPr>
                        <p:cNvPr id="0" name=""/>
                        <p:cNvPicPr/>
                        <p:nvPr/>
                      </p:nvPicPr>
                      <p:blipFill>
                        <a:blip r:embed="rId36"/>
                        <a:stretch>
                          <a:fillRect/>
                        </a:stretch>
                      </p:blipFill>
                      <p:spPr>
                        <a:xfrm>
                          <a:off x="6424029" y="3244387"/>
                          <a:ext cx="1023937" cy="328612"/>
                        </a:xfrm>
                        <a:prstGeom prst="rect">
                          <a:avLst/>
                        </a:prstGeom>
                      </p:spPr>
                    </p:pic>
                  </p:oleObj>
                </mc:Fallback>
              </mc:AlternateContent>
            </a:graphicData>
          </a:graphic>
        </p:graphicFrame>
        <p:sp>
          <p:nvSpPr>
            <p:cNvPr id="46" name="Oval 45"/>
            <p:cNvSpPr/>
            <p:nvPr/>
          </p:nvSpPr>
          <p:spPr>
            <a:xfrm>
              <a:off x="5133902" y="3594041"/>
              <a:ext cx="235670" cy="235670"/>
            </a:xfrm>
            <a:prstGeom prst="ellipse">
              <a:avLst/>
            </a:prstGeom>
            <a:solidFill>
              <a:srgbClr val="FF0000">
                <a:alpha val="74000"/>
              </a:srgbClr>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5379024" y="4465368"/>
              <a:ext cx="235670" cy="235670"/>
            </a:xfrm>
            <a:prstGeom prst="ellipse">
              <a:avLst/>
            </a:prstGeom>
            <a:solidFill>
              <a:srgbClr val="0000FF">
                <a:alpha val="76000"/>
              </a:srgbClr>
            </a:solid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9" name="Object 78">
              <a:extLst>
                <a:ext uri="{FF2B5EF4-FFF2-40B4-BE49-F238E27FC236}">
                  <a16:creationId xmlns:a16="http://schemas.microsoft.com/office/drawing/2014/main" id="{514FBCA8-AC9A-3C48-ADE4-AEC46B636DFD}"/>
                </a:ext>
              </a:extLst>
            </p:cNvPr>
            <p:cNvGraphicFramePr>
              <a:graphicFrameLocks noChangeAspect="1"/>
            </p:cNvGraphicFramePr>
            <p:nvPr>
              <p:extLst>
                <p:ext uri="{D42A27DB-BD31-4B8C-83A1-F6EECF244321}">
                  <p14:modId xmlns:p14="http://schemas.microsoft.com/office/powerpoint/2010/main" val="635766515"/>
                </p:ext>
              </p:extLst>
            </p:nvPr>
          </p:nvGraphicFramePr>
          <p:xfrm>
            <a:off x="2951967" y="5670244"/>
            <a:ext cx="450850" cy="327025"/>
          </p:xfrm>
          <a:graphic>
            <a:graphicData uri="http://schemas.openxmlformats.org/presentationml/2006/ole">
              <mc:AlternateContent xmlns:mc="http://schemas.openxmlformats.org/markup-compatibility/2006">
                <mc:Choice xmlns:v="urn:schemas-microsoft-com:vml" Requires="v">
                  <p:oleObj spid="_x0000_s1625138" name="Equation" r:id="rId37" imgW="279400" imgH="203200" progId="Equation.DSMT4">
                    <p:embed/>
                  </p:oleObj>
                </mc:Choice>
                <mc:Fallback>
                  <p:oleObj name="Equation" r:id="rId37" imgW="279400" imgH="203200" progId="Equation.DSMT4">
                    <p:embed/>
                    <p:pic>
                      <p:nvPicPr>
                        <p:cNvPr id="20" name="Object 19"/>
                        <p:cNvPicPr/>
                        <p:nvPr/>
                      </p:nvPicPr>
                      <p:blipFill>
                        <a:blip r:embed="rId38"/>
                        <a:stretch>
                          <a:fillRect/>
                        </a:stretch>
                      </p:blipFill>
                      <p:spPr>
                        <a:xfrm>
                          <a:off x="2951967" y="5670244"/>
                          <a:ext cx="450850" cy="327025"/>
                        </a:xfrm>
                        <a:prstGeom prst="rect">
                          <a:avLst/>
                        </a:prstGeom>
                      </p:spPr>
                    </p:pic>
                  </p:oleObj>
                </mc:Fallback>
              </mc:AlternateContent>
            </a:graphicData>
          </a:graphic>
        </p:graphicFrame>
      </p:grpSp>
      <p:sp>
        <p:nvSpPr>
          <p:cNvPr id="55" name="TextBox 54"/>
          <p:cNvSpPr txBox="1"/>
          <p:nvPr/>
        </p:nvSpPr>
        <p:spPr>
          <a:xfrm>
            <a:off x="231672" y="4749783"/>
            <a:ext cx="2954824" cy="400110"/>
          </a:xfrm>
          <a:prstGeom prst="rect">
            <a:avLst/>
          </a:prstGeom>
          <a:noFill/>
        </p:spPr>
        <p:txBody>
          <a:bodyPr wrap="square" rtlCol="0">
            <a:spAutoFit/>
          </a:bodyPr>
          <a:lstStyle/>
          <a:p>
            <a:r>
              <a:rPr lang="en-US" sz="2000" dirty="0">
                <a:solidFill>
                  <a:srgbClr val="FF0000"/>
                </a:solidFill>
                <a:latin typeface="Apple Chancery"/>
                <a:cs typeface="Apple Chancery"/>
              </a:rPr>
              <a:t>In the y-direction:</a:t>
            </a:r>
            <a:endParaRPr lang="en-US" sz="2400" dirty="0">
              <a:latin typeface="Times New Roman"/>
              <a:cs typeface="Times New Roman"/>
            </a:endParaRPr>
          </a:p>
        </p:txBody>
      </p:sp>
      <p:sp>
        <p:nvSpPr>
          <p:cNvPr id="56" name="TextBox 55"/>
          <p:cNvSpPr txBox="1"/>
          <p:nvPr/>
        </p:nvSpPr>
        <p:spPr>
          <a:xfrm>
            <a:off x="231672" y="3117107"/>
            <a:ext cx="2954824" cy="400110"/>
          </a:xfrm>
          <a:prstGeom prst="rect">
            <a:avLst/>
          </a:prstGeom>
          <a:noFill/>
        </p:spPr>
        <p:txBody>
          <a:bodyPr wrap="square" rtlCol="0">
            <a:spAutoFit/>
          </a:bodyPr>
          <a:lstStyle/>
          <a:p>
            <a:r>
              <a:rPr lang="en-US" sz="2000" dirty="0">
                <a:solidFill>
                  <a:srgbClr val="FF0000"/>
                </a:solidFill>
                <a:latin typeface="Apple Chancery"/>
                <a:cs typeface="Apple Chancery"/>
              </a:rPr>
              <a:t>In the x-direction</a:t>
            </a:r>
            <a:r>
              <a:rPr lang="en-US" sz="2000" i="1" dirty="0">
                <a:solidFill>
                  <a:srgbClr val="FF0000"/>
                </a:solidFill>
                <a:latin typeface="Apple Chancery"/>
                <a:cs typeface="Apple Chancery"/>
              </a:rPr>
              <a:t>:</a:t>
            </a:r>
            <a:endParaRPr lang="en-US" sz="2400" dirty="0">
              <a:latin typeface="Times New Roman"/>
              <a:cs typeface="Times New Roman"/>
            </a:endParaRPr>
          </a:p>
        </p:txBody>
      </p:sp>
      <p:graphicFrame>
        <p:nvGraphicFramePr>
          <p:cNvPr id="77" name="Object 4"/>
          <p:cNvGraphicFramePr>
            <a:graphicFrameLocks noChangeAspect="1"/>
          </p:cNvGraphicFramePr>
          <p:nvPr>
            <p:extLst>
              <p:ext uri="{D42A27DB-BD31-4B8C-83A1-F6EECF244321}">
                <p14:modId xmlns:p14="http://schemas.microsoft.com/office/powerpoint/2010/main" val="3544567854"/>
              </p:ext>
            </p:extLst>
          </p:nvPr>
        </p:nvGraphicFramePr>
        <p:xfrm>
          <a:off x="1025525" y="3594100"/>
          <a:ext cx="7191375" cy="925513"/>
        </p:xfrm>
        <a:graphic>
          <a:graphicData uri="http://schemas.openxmlformats.org/presentationml/2006/ole">
            <mc:AlternateContent xmlns:mc="http://schemas.openxmlformats.org/markup-compatibility/2006">
              <mc:Choice xmlns:v="urn:schemas-microsoft-com:vml" Requires="v">
                <p:oleObj spid="_x0000_s1625139" name="Equation" r:id="rId39" imgW="3937000" imgH="508000" progId="Equation.DSMT4">
                  <p:embed/>
                </p:oleObj>
              </mc:Choice>
              <mc:Fallback>
                <p:oleObj name="Equation" r:id="rId39" imgW="3937000" imgH="508000" progId="Equation.DSMT4">
                  <p:embed/>
                  <p:pic>
                    <p:nvPicPr>
                      <p:cNvPr id="0" name=""/>
                      <p:cNvPicPr>
                        <a:picLocks noChangeAspect="1" noChangeArrowheads="1"/>
                      </p:cNvPicPr>
                      <p:nvPr/>
                    </p:nvPicPr>
                    <p:blipFill>
                      <a:blip r:embed="rId40"/>
                      <a:srcRect/>
                      <a:stretch>
                        <a:fillRect/>
                      </a:stretch>
                    </p:blipFill>
                    <p:spPr bwMode="auto">
                      <a:xfrm>
                        <a:off x="1025525" y="3594100"/>
                        <a:ext cx="7191375" cy="925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8" name="Object 4"/>
          <p:cNvGraphicFramePr>
            <a:graphicFrameLocks noChangeAspect="1"/>
          </p:cNvGraphicFramePr>
          <p:nvPr>
            <p:extLst>
              <p:ext uri="{D42A27DB-BD31-4B8C-83A1-F6EECF244321}">
                <p14:modId xmlns:p14="http://schemas.microsoft.com/office/powerpoint/2010/main" val="1343938704"/>
              </p:ext>
            </p:extLst>
          </p:nvPr>
        </p:nvGraphicFramePr>
        <p:xfrm>
          <a:off x="1049338" y="5245100"/>
          <a:ext cx="7143750" cy="925513"/>
        </p:xfrm>
        <a:graphic>
          <a:graphicData uri="http://schemas.openxmlformats.org/presentationml/2006/ole">
            <mc:AlternateContent xmlns:mc="http://schemas.openxmlformats.org/markup-compatibility/2006">
              <mc:Choice xmlns:v="urn:schemas-microsoft-com:vml" Requires="v">
                <p:oleObj spid="_x0000_s1625140" name="Equation" r:id="rId41" imgW="3911600" imgH="508000" progId="Equation.DSMT4">
                  <p:embed/>
                </p:oleObj>
              </mc:Choice>
              <mc:Fallback>
                <p:oleObj name="Equation" r:id="rId41" imgW="3911600" imgH="508000" progId="Equation.DSMT4">
                  <p:embed/>
                  <p:pic>
                    <p:nvPicPr>
                      <p:cNvPr id="0" name=""/>
                      <p:cNvPicPr>
                        <a:picLocks noChangeAspect="1" noChangeArrowheads="1"/>
                      </p:cNvPicPr>
                      <p:nvPr/>
                    </p:nvPicPr>
                    <p:blipFill>
                      <a:blip r:embed="rId42"/>
                      <a:srcRect/>
                      <a:stretch>
                        <a:fillRect/>
                      </a:stretch>
                    </p:blipFill>
                    <p:spPr bwMode="auto">
                      <a:xfrm>
                        <a:off x="1049338" y="5245100"/>
                        <a:ext cx="7143750" cy="925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67287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dissolv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dissolve">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dissolv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dissolve">
                                      <p:cBhvr>
                                        <p:cTn id="2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34.)</a:t>
            </a:r>
          </a:p>
        </p:txBody>
      </p:sp>
      <p:sp>
        <p:nvSpPr>
          <p:cNvPr id="55" name="TextBox 54"/>
          <p:cNvSpPr txBox="1"/>
          <p:nvPr/>
        </p:nvSpPr>
        <p:spPr>
          <a:xfrm>
            <a:off x="803172" y="1663683"/>
            <a:ext cx="631928" cy="400110"/>
          </a:xfrm>
          <a:prstGeom prst="rect">
            <a:avLst/>
          </a:prstGeom>
          <a:noFill/>
        </p:spPr>
        <p:txBody>
          <a:bodyPr wrap="square" rtlCol="0">
            <a:spAutoFit/>
          </a:bodyPr>
          <a:lstStyle/>
          <a:p>
            <a:r>
              <a:rPr lang="en-US" sz="2000" dirty="0">
                <a:latin typeface="Times New Roman"/>
                <a:cs typeface="Times New Roman"/>
              </a:rPr>
              <a:t>and</a:t>
            </a:r>
            <a:endParaRPr lang="en-US" sz="2400" dirty="0">
              <a:latin typeface="Times New Roman"/>
              <a:cs typeface="Times New Roman"/>
            </a:endParaRPr>
          </a:p>
        </p:txBody>
      </p:sp>
      <p:sp>
        <p:nvSpPr>
          <p:cNvPr id="56" name="TextBox 55"/>
          <p:cNvSpPr txBox="1"/>
          <p:nvPr/>
        </p:nvSpPr>
        <p:spPr>
          <a:xfrm>
            <a:off x="231672" y="462807"/>
            <a:ext cx="2954824" cy="400110"/>
          </a:xfrm>
          <a:prstGeom prst="rect">
            <a:avLst/>
          </a:prstGeom>
          <a:noFill/>
        </p:spPr>
        <p:txBody>
          <a:bodyPr wrap="square" rtlCol="0">
            <a:spAutoFit/>
          </a:bodyPr>
          <a:lstStyle/>
          <a:p>
            <a:r>
              <a:rPr lang="en-US" sz="2000" dirty="0">
                <a:solidFill>
                  <a:srgbClr val="FF0000"/>
                </a:solidFill>
                <a:latin typeface="Apple Chancery"/>
                <a:cs typeface="Apple Chancery"/>
              </a:rPr>
              <a:t>This simplifies to:</a:t>
            </a:r>
            <a:endParaRPr lang="en-US" sz="2400" dirty="0">
              <a:latin typeface="Times New Roman"/>
              <a:cs typeface="Times New Roman"/>
            </a:endParaRPr>
          </a:p>
        </p:txBody>
      </p:sp>
      <p:graphicFrame>
        <p:nvGraphicFramePr>
          <p:cNvPr id="77" name="Object 4"/>
          <p:cNvGraphicFramePr>
            <a:graphicFrameLocks noChangeAspect="1"/>
          </p:cNvGraphicFramePr>
          <p:nvPr>
            <p:extLst>
              <p:ext uri="{D42A27DB-BD31-4B8C-83A1-F6EECF244321}">
                <p14:modId xmlns:p14="http://schemas.microsoft.com/office/powerpoint/2010/main" val="3203280148"/>
              </p:ext>
            </p:extLst>
          </p:nvPr>
        </p:nvGraphicFramePr>
        <p:xfrm>
          <a:off x="3095625" y="1101725"/>
          <a:ext cx="1831975" cy="371475"/>
        </p:xfrm>
        <a:graphic>
          <a:graphicData uri="http://schemas.openxmlformats.org/presentationml/2006/ole">
            <mc:AlternateContent xmlns:mc="http://schemas.openxmlformats.org/markup-compatibility/2006">
              <mc:Choice xmlns:v="urn:schemas-microsoft-com:vml" Requires="v">
                <p:oleObj spid="_x0000_s627168" name="Equation" r:id="rId3" imgW="1003300" imgH="203200" progId="Equation.DSMT4">
                  <p:embed/>
                </p:oleObj>
              </mc:Choice>
              <mc:Fallback>
                <p:oleObj name="Equation" r:id="rId3" imgW="1003300" imgH="203200" progId="Equation.DSMT4">
                  <p:embed/>
                  <p:pic>
                    <p:nvPicPr>
                      <p:cNvPr id="0" name=""/>
                      <p:cNvPicPr>
                        <a:picLocks noChangeAspect="1" noChangeArrowheads="1"/>
                      </p:cNvPicPr>
                      <p:nvPr/>
                    </p:nvPicPr>
                    <p:blipFill>
                      <a:blip r:embed="rId4"/>
                      <a:srcRect/>
                      <a:stretch>
                        <a:fillRect/>
                      </a:stretch>
                    </p:blipFill>
                    <p:spPr bwMode="auto">
                      <a:xfrm>
                        <a:off x="3095625" y="1101725"/>
                        <a:ext cx="1831975" cy="371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78" name="Object 4"/>
          <p:cNvGraphicFramePr>
            <a:graphicFrameLocks noChangeAspect="1"/>
          </p:cNvGraphicFramePr>
          <p:nvPr>
            <p:extLst>
              <p:ext uri="{D42A27DB-BD31-4B8C-83A1-F6EECF244321}">
                <p14:modId xmlns:p14="http://schemas.microsoft.com/office/powerpoint/2010/main" val="2040656135"/>
              </p:ext>
            </p:extLst>
          </p:nvPr>
        </p:nvGraphicFramePr>
        <p:xfrm>
          <a:off x="3095625" y="2063793"/>
          <a:ext cx="1808162" cy="371475"/>
        </p:xfrm>
        <a:graphic>
          <a:graphicData uri="http://schemas.openxmlformats.org/presentationml/2006/ole">
            <mc:AlternateContent xmlns:mc="http://schemas.openxmlformats.org/markup-compatibility/2006">
              <mc:Choice xmlns:v="urn:schemas-microsoft-com:vml" Requires="v">
                <p:oleObj spid="_x0000_s627169" name="Equation" r:id="rId5" imgW="990600" imgH="203200" progId="Equation.DSMT4">
                  <p:embed/>
                </p:oleObj>
              </mc:Choice>
              <mc:Fallback>
                <p:oleObj name="Equation" r:id="rId5" imgW="990600" imgH="203200" progId="Equation.DSMT4">
                  <p:embed/>
                  <p:pic>
                    <p:nvPicPr>
                      <p:cNvPr id="0" name=""/>
                      <p:cNvPicPr>
                        <a:picLocks noChangeAspect="1" noChangeArrowheads="1"/>
                      </p:cNvPicPr>
                      <p:nvPr/>
                    </p:nvPicPr>
                    <p:blipFill>
                      <a:blip r:embed="rId6"/>
                      <a:srcRect/>
                      <a:stretch>
                        <a:fillRect/>
                      </a:stretch>
                    </p:blipFill>
                    <p:spPr bwMode="auto">
                      <a:xfrm>
                        <a:off x="3095625" y="2063793"/>
                        <a:ext cx="1808162" cy="371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9" name="TextBox 78"/>
          <p:cNvSpPr txBox="1"/>
          <p:nvPr/>
        </p:nvSpPr>
        <p:spPr>
          <a:xfrm>
            <a:off x="231672" y="2692383"/>
            <a:ext cx="4124428" cy="400110"/>
          </a:xfrm>
          <a:prstGeom prst="rect">
            <a:avLst/>
          </a:prstGeom>
          <a:noFill/>
        </p:spPr>
        <p:txBody>
          <a:bodyPr wrap="square" rtlCol="0">
            <a:spAutoFit/>
          </a:bodyPr>
          <a:lstStyle/>
          <a:p>
            <a:r>
              <a:rPr lang="en-US" sz="2000" dirty="0">
                <a:solidFill>
                  <a:srgbClr val="FF0000"/>
                </a:solidFill>
                <a:latin typeface="Apple Chancery"/>
                <a:cs typeface="Apple Chancery"/>
              </a:rPr>
              <a:t>Dividing the </a:t>
            </a:r>
            <a:r>
              <a:rPr lang="en-US" sz="2000" dirty="0">
                <a:latin typeface="Times New Roman"/>
                <a:cs typeface="Times New Roman"/>
              </a:rPr>
              <a:t>one into the other yields:</a:t>
            </a:r>
            <a:endParaRPr lang="en-US" sz="2400" dirty="0">
              <a:latin typeface="Times New Roman"/>
              <a:cs typeface="Times New Roman"/>
            </a:endParaRPr>
          </a:p>
        </p:txBody>
      </p:sp>
      <p:graphicFrame>
        <p:nvGraphicFramePr>
          <p:cNvPr id="80" name="Object 4"/>
          <p:cNvGraphicFramePr>
            <a:graphicFrameLocks noChangeAspect="1"/>
          </p:cNvGraphicFramePr>
          <p:nvPr>
            <p:extLst>
              <p:ext uri="{D42A27DB-BD31-4B8C-83A1-F6EECF244321}">
                <p14:modId xmlns:p14="http://schemas.microsoft.com/office/powerpoint/2010/main" val="870495487"/>
              </p:ext>
            </p:extLst>
          </p:nvPr>
        </p:nvGraphicFramePr>
        <p:xfrm>
          <a:off x="2800350" y="3344863"/>
          <a:ext cx="2805113" cy="1671637"/>
        </p:xfrm>
        <a:graphic>
          <a:graphicData uri="http://schemas.openxmlformats.org/presentationml/2006/ole">
            <mc:AlternateContent xmlns:mc="http://schemas.openxmlformats.org/markup-compatibility/2006">
              <mc:Choice xmlns:v="urn:schemas-microsoft-com:vml" Requires="v">
                <p:oleObj spid="_x0000_s627170" name="Equation" r:id="rId7" imgW="1536700" imgH="914400" progId="Equation.DSMT4">
                  <p:embed/>
                </p:oleObj>
              </mc:Choice>
              <mc:Fallback>
                <p:oleObj name="Equation" r:id="rId7" imgW="1536700" imgH="914400" progId="Equation.DSMT4">
                  <p:embed/>
                  <p:pic>
                    <p:nvPicPr>
                      <p:cNvPr id="0" name=""/>
                      <p:cNvPicPr>
                        <a:picLocks noChangeAspect="1" noChangeArrowheads="1"/>
                      </p:cNvPicPr>
                      <p:nvPr/>
                    </p:nvPicPr>
                    <p:blipFill>
                      <a:blip r:embed="rId8"/>
                      <a:srcRect/>
                      <a:stretch>
                        <a:fillRect/>
                      </a:stretch>
                    </p:blipFill>
                    <p:spPr bwMode="auto">
                      <a:xfrm>
                        <a:off x="2800350" y="3344863"/>
                        <a:ext cx="2805113" cy="1671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1" name="TextBox 80"/>
          <p:cNvSpPr txBox="1"/>
          <p:nvPr/>
        </p:nvSpPr>
        <p:spPr>
          <a:xfrm>
            <a:off x="231672" y="5099093"/>
            <a:ext cx="7883628" cy="400110"/>
          </a:xfrm>
          <a:prstGeom prst="rect">
            <a:avLst/>
          </a:prstGeom>
          <a:noFill/>
        </p:spPr>
        <p:txBody>
          <a:bodyPr wrap="square" rtlCol="0">
            <a:spAutoFit/>
          </a:bodyPr>
          <a:lstStyle/>
          <a:p>
            <a:r>
              <a:rPr lang="en-US" sz="2000" dirty="0">
                <a:solidFill>
                  <a:srgbClr val="FF0000"/>
                </a:solidFill>
                <a:latin typeface="Apple Chancery"/>
                <a:cs typeface="Apple Chancery"/>
              </a:rPr>
              <a:t>Knowing the angle</a:t>
            </a:r>
            <a:r>
              <a:rPr lang="en-US" sz="2000" dirty="0">
                <a:latin typeface="Times New Roman"/>
                <a:cs typeface="Times New Roman"/>
              </a:rPr>
              <a:t>, you can go back and determine the unknown velocity.</a:t>
            </a:r>
            <a:endParaRPr lang="en-US" sz="2400" dirty="0">
              <a:latin typeface="Times New Roman"/>
              <a:cs typeface="Times New Roman"/>
            </a:endParaRPr>
          </a:p>
        </p:txBody>
      </p:sp>
      <p:cxnSp>
        <p:nvCxnSpPr>
          <p:cNvPr id="13" name="Straight Connector 12"/>
          <p:cNvCxnSpPr/>
          <p:nvPr/>
        </p:nvCxnSpPr>
        <p:spPr>
          <a:xfrm flipV="1">
            <a:off x="3746500" y="3325856"/>
            <a:ext cx="342900" cy="381002"/>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746500" y="3706858"/>
            <a:ext cx="342900" cy="381002"/>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930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par>
                                <p:cTn id="8" presetID="9" presetClass="entr" presetSubtype="0" fill="hold"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dissolve">
                                      <p:cBhvr>
                                        <p:cTn id="10" dur="500"/>
                                        <p:tgtEl>
                                          <p:spTgt spid="7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dissolve">
                                      <p:cBhvr>
                                        <p:cTn id="15" dur="500"/>
                                        <p:tgtEl>
                                          <p:spTgt spid="79"/>
                                        </p:tgtEl>
                                      </p:cBhvr>
                                    </p:animEffect>
                                  </p:childTnLst>
                                </p:cTn>
                              </p:par>
                              <p:par>
                                <p:cTn id="16" presetID="9" presetClass="entr" presetSubtype="0" fill="hold" nodeType="withEffect">
                                  <p:stCondLst>
                                    <p:cond delay="0"/>
                                  </p:stCondLst>
                                  <p:childTnLst>
                                    <p:set>
                                      <p:cBhvr>
                                        <p:cTn id="17" dur="1" fill="hold">
                                          <p:stCondLst>
                                            <p:cond delay="0"/>
                                          </p:stCondLst>
                                        </p:cTn>
                                        <p:tgtEl>
                                          <p:spTgt spid="80"/>
                                        </p:tgtEl>
                                        <p:attrNameLst>
                                          <p:attrName>style.visibility</p:attrName>
                                        </p:attrNameLst>
                                      </p:cBhvr>
                                      <p:to>
                                        <p:strVal val="visible"/>
                                      </p:to>
                                    </p:set>
                                    <p:animEffect transition="in" filter="dissolve">
                                      <p:cBhvr>
                                        <p:cTn id="18" dur="500"/>
                                        <p:tgtEl>
                                          <p:spTgt spid="80"/>
                                        </p:tgtEl>
                                      </p:cBhvr>
                                    </p:animEffect>
                                  </p:childTnLst>
                                </p:cTn>
                              </p:par>
                              <p:par>
                                <p:cTn id="19" presetID="9"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par>
                                <p:cTn id="22" presetID="9"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dissolve">
                                      <p:cBhvr>
                                        <p:cTn id="2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79" grpId="0"/>
      <p:bldP spid="8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35.)</a:t>
            </a:r>
          </a:p>
        </p:txBody>
      </p:sp>
      <p:sp>
        <p:nvSpPr>
          <p:cNvPr id="38" name="TextBox 37"/>
          <p:cNvSpPr txBox="1"/>
          <p:nvPr/>
        </p:nvSpPr>
        <p:spPr>
          <a:xfrm>
            <a:off x="205872" y="1025345"/>
            <a:ext cx="8633328" cy="1446550"/>
          </a:xfrm>
          <a:prstGeom prst="rect">
            <a:avLst/>
          </a:prstGeom>
          <a:noFill/>
        </p:spPr>
        <p:txBody>
          <a:bodyPr wrap="square" rtlCol="0">
            <a:spAutoFit/>
          </a:bodyPr>
          <a:lstStyle/>
          <a:p>
            <a:r>
              <a:rPr lang="en-US" sz="2800" dirty="0">
                <a:solidFill>
                  <a:srgbClr val="FF0000"/>
                </a:solidFill>
                <a:latin typeface="Apple Chancery"/>
                <a:cs typeface="Apple Chancery"/>
              </a:rPr>
              <a:t>One of the biggest </a:t>
            </a:r>
            <a:r>
              <a:rPr lang="en-US" sz="2000" dirty="0">
                <a:solidFill>
                  <a:srgbClr val="FF0000"/>
                </a:solidFill>
                <a:latin typeface="Times New Roman"/>
                <a:cs typeface="Times New Roman"/>
              </a:rPr>
              <a:t>challenges</a:t>
            </a:r>
            <a:r>
              <a:rPr lang="en-US" sz="2000" dirty="0">
                <a:solidFill>
                  <a:srgbClr val="000000"/>
                </a:solidFill>
                <a:latin typeface="Times New Roman"/>
                <a:cs typeface="Times New Roman"/>
              </a:rPr>
              <a:t> students face is </a:t>
            </a:r>
            <a:r>
              <a:rPr lang="en-US" sz="2000" dirty="0">
                <a:solidFill>
                  <a:srgbClr val="FF0000"/>
                </a:solidFill>
                <a:latin typeface="Times New Roman"/>
                <a:cs typeface="Times New Roman"/>
              </a:rPr>
              <a:t>deciding when </a:t>
            </a:r>
            <a:r>
              <a:rPr lang="en-US" sz="2000" i="1" dirty="0">
                <a:solidFill>
                  <a:srgbClr val="0000FF"/>
                </a:solidFill>
                <a:latin typeface="Times New Roman"/>
                <a:cs typeface="Times New Roman"/>
              </a:rPr>
              <a:t>conservation of momentum </a:t>
            </a:r>
            <a:r>
              <a:rPr lang="en-US" sz="2000" dirty="0">
                <a:solidFill>
                  <a:srgbClr val="0000FF"/>
                </a:solidFill>
                <a:latin typeface="Times New Roman"/>
                <a:cs typeface="Times New Roman"/>
              </a:rPr>
              <a:t>is applicable </a:t>
            </a:r>
            <a:r>
              <a:rPr lang="en-US" sz="2000" dirty="0">
                <a:solidFill>
                  <a:srgbClr val="000000"/>
                </a:solidFill>
                <a:latin typeface="Times New Roman"/>
                <a:cs typeface="Times New Roman"/>
              </a:rPr>
              <a:t>in a problem, and in many cases more critically, </a:t>
            </a:r>
            <a:r>
              <a:rPr lang="en-US" sz="2000" dirty="0">
                <a:solidFill>
                  <a:srgbClr val="0000FF"/>
                </a:solidFill>
                <a:latin typeface="Times New Roman"/>
                <a:cs typeface="Times New Roman"/>
              </a:rPr>
              <a:t>when</a:t>
            </a:r>
            <a:r>
              <a:rPr lang="en-US" sz="2000" dirty="0">
                <a:solidFill>
                  <a:srgbClr val="000000"/>
                </a:solidFill>
                <a:latin typeface="Times New Roman"/>
                <a:cs typeface="Times New Roman"/>
              </a:rPr>
              <a:t> </a:t>
            </a:r>
            <a:r>
              <a:rPr lang="en-US" sz="2000" i="1" dirty="0">
                <a:solidFill>
                  <a:srgbClr val="0000FF"/>
                </a:solidFill>
                <a:latin typeface="Times New Roman"/>
                <a:cs typeface="Times New Roman"/>
              </a:rPr>
              <a:t>conservation of energy </a:t>
            </a:r>
            <a:r>
              <a:rPr lang="en-US" sz="2000" dirty="0">
                <a:solidFill>
                  <a:srgbClr val="0000FF"/>
                </a:solidFill>
                <a:latin typeface="Times New Roman"/>
                <a:cs typeface="Times New Roman"/>
              </a:rPr>
              <a:t>is applicable</a:t>
            </a:r>
            <a:r>
              <a:rPr lang="en-US" sz="2000" dirty="0">
                <a:solidFill>
                  <a:srgbClr val="000000"/>
                </a:solidFill>
                <a:latin typeface="Times New Roman"/>
                <a:cs typeface="Times New Roman"/>
              </a:rPr>
              <a:t>.  If you make assumptions that are not true on that count, everything you do from there on will be wrong.  To that end, consider:</a:t>
            </a:r>
            <a:endParaRPr lang="en-US" sz="2400" dirty="0">
              <a:latin typeface="Apple Chancery"/>
              <a:cs typeface="Apple Chancery"/>
            </a:endParaRPr>
          </a:p>
        </p:txBody>
      </p:sp>
    </p:spTree>
    <p:extLst>
      <p:ext uri="{BB962C8B-B14F-4D97-AF65-F5344CB8AC3E}">
        <p14:creationId xmlns:p14="http://schemas.microsoft.com/office/powerpoint/2010/main" val="3218162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36.)</a:t>
            </a:r>
          </a:p>
        </p:txBody>
      </p:sp>
      <p:sp>
        <p:nvSpPr>
          <p:cNvPr id="38" name="TextBox 37"/>
          <p:cNvSpPr txBox="1"/>
          <p:nvPr/>
        </p:nvSpPr>
        <p:spPr>
          <a:xfrm>
            <a:off x="205872" y="453845"/>
            <a:ext cx="5382128" cy="1446550"/>
          </a:xfrm>
          <a:prstGeom prst="rect">
            <a:avLst/>
          </a:prstGeom>
          <a:noFill/>
        </p:spPr>
        <p:txBody>
          <a:bodyPr wrap="square" rtlCol="0">
            <a:spAutoFit/>
          </a:bodyPr>
          <a:lstStyle/>
          <a:p>
            <a:r>
              <a:rPr lang="en-US" sz="2800" dirty="0">
                <a:solidFill>
                  <a:srgbClr val="FF0000"/>
                </a:solidFill>
                <a:latin typeface="Apple Chancery"/>
                <a:cs typeface="Apple Chancery"/>
              </a:rPr>
              <a:t>Is it possible </a:t>
            </a:r>
            <a:r>
              <a:rPr lang="en-US" sz="2000" dirty="0">
                <a:solidFill>
                  <a:srgbClr val="000000"/>
                </a:solidFill>
                <a:latin typeface="Times New Roman"/>
                <a:cs typeface="Times New Roman"/>
              </a:rPr>
              <a:t>to have a situation in which </a:t>
            </a:r>
            <a:r>
              <a:rPr lang="en-US" sz="2000" dirty="0">
                <a:solidFill>
                  <a:srgbClr val="FF0000"/>
                </a:solidFill>
                <a:latin typeface="Times New Roman"/>
                <a:cs typeface="Times New Roman"/>
              </a:rPr>
              <a:t>momentum is conserved </a:t>
            </a:r>
            <a:r>
              <a:rPr lang="en-US" sz="2000" dirty="0">
                <a:solidFill>
                  <a:srgbClr val="0000FF"/>
                </a:solidFill>
                <a:latin typeface="Times New Roman"/>
                <a:cs typeface="Times New Roman"/>
              </a:rPr>
              <a:t>and</a:t>
            </a:r>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energy</a:t>
            </a:r>
            <a:r>
              <a:rPr lang="en-US" sz="2000" dirty="0">
                <a:solidFill>
                  <a:srgbClr val="000000"/>
                </a:solidFill>
                <a:latin typeface="Times New Roman"/>
                <a:cs typeface="Times New Roman"/>
              </a:rPr>
              <a:t> is technically </a:t>
            </a:r>
            <a:r>
              <a:rPr lang="en-US" sz="2000" dirty="0">
                <a:solidFill>
                  <a:srgbClr val="FF0000"/>
                </a:solidFill>
                <a:latin typeface="Times New Roman"/>
                <a:cs typeface="Times New Roman"/>
              </a:rPr>
              <a:t>not</a:t>
            </a:r>
            <a:r>
              <a:rPr lang="en-US" sz="2000" dirty="0">
                <a:solidFill>
                  <a:srgbClr val="000000"/>
                </a:solidFill>
                <a:latin typeface="Times New Roman"/>
                <a:cs typeface="Times New Roman"/>
              </a:rPr>
              <a:t> . . . but we let it slide.  If so, give an </a:t>
            </a:r>
            <a:r>
              <a:rPr lang="en-US" sz="2000" dirty="0">
                <a:solidFill>
                  <a:srgbClr val="008000"/>
                </a:solidFill>
                <a:latin typeface="Times New Roman"/>
                <a:cs typeface="Times New Roman"/>
              </a:rPr>
              <a:t>example, formally justifying each</a:t>
            </a:r>
            <a:r>
              <a:rPr lang="en-US" sz="2000" dirty="0">
                <a:solidFill>
                  <a:srgbClr val="000000"/>
                </a:solidFill>
                <a:latin typeface="Times New Roman"/>
                <a:cs typeface="Times New Roman"/>
              </a:rPr>
              <a:t> conservation </a:t>
            </a:r>
            <a:r>
              <a:rPr lang="en-US" sz="2000" dirty="0">
                <a:solidFill>
                  <a:srgbClr val="008000"/>
                </a:solidFill>
                <a:latin typeface="Times New Roman"/>
                <a:cs typeface="Times New Roman"/>
              </a:rPr>
              <a:t>assertion</a:t>
            </a:r>
            <a:r>
              <a:rPr lang="en-US" sz="2000" dirty="0">
                <a:solidFill>
                  <a:srgbClr val="000000"/>
                </a:solidFill>
                <a:latin typeface="Times New Roman"/>
                <a:cs typeface="Times New Roman"/>
              </a:rPr>
              <a:t>.</a:t>
            </a:r>
            <a:endParaRPr lang="en-US" sz="2400" dirty="0">
              <a:latin typeface="Apple Chancery"/>
              <a:cs typeface="Apple Chancery"/>
            </a:endParaRPr>
          </a:p>
        </p:txBody>
      </p:sp>
      <p:grpSp>
        <p:nvGrpSpPr>
          <p:cNvPr id="2" name="Group 1"/>
          <p:cNvGrpSpPr/>
          <p:nvPr/>
        </p:nvGrpSpPr>
        <p:grpSpPr>
          <a:xfrm>
            <a:off x="6899340" y="1072299"/>
            <a:ext cx="657160" cy="274244"/>
            <a:chOff x="5956152" y="1364399"/>
            <a:chExt cx="1940206" cy="274244"/>
          </a:xfrm>
        </p:grpSpPr>
        <p:sp>
          <p:nvSpPr>
            <p:cNvPr id="19" name="Line 28"/>
            <p:cNvSpPr>
              <a:spLocks noChangeShapeType="1"/>
            </p:cNvSpPr>
            <p:nvPr/>
          </p:nvSpPr>
          <p:spPr bwMode="auto">
            <a:xfrm>
              <a:off x="5956152"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0" name="Line 29"/>
            <p:cNvSpPr>
              <a:spLocks noChangeShapeType="1"/>
            </p:cNvSpPr>
            <p:nvPr/>
          </p:nvSpPr>
          <p:spPr bwMode="auto">
            <a:xfrm>
              <a:off x="6265460"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1" name="Line 30"/>
            <p:cNvSpPr>
              <a:spLocks noChangeShapeType="1"/>
            </p:cNvSpPr>
            <p:nvPr/>
          </p:nvSpPr>
          <p:spPr bwMode="auto">
            <a:xfrm rot="10800000" flipH="1">
              <a:off x="641308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2" name="Line 31"/>
            <p:cNvSpPr>
              <a:spLocks noChangeShapeType="1"/>
            </p:cNvSpPr>
            <p:nvPr/>
          </p:nvSpPr>
          <p:spPr bwMode="auto">
            <a:xfrm rot="10800000">
              <a:off x="6668791"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3" name="Line 32"/>
            <p:cNvSpPr>
              <a:spLocks noChangeShapeType="1"/>
            </p:cNvSpPr>
            <p:nvPr/>
          </p:nvSpPr>
          <p:spPr bwMode="auto">
            <a:xfrm rot="10800000" flipH="1">
              <a:off x="692625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4" name="Line 33"/>
            <p:cNvSpPr>
              <a:spLocks noChangeShapeType="1"/>
            </p:cNvSpPr>
            <p:nvPr/>
          </p:nvSpPr>
          <p:spPr bwMode="auto">
            <a:xfrm rot="10800000">
              <a:off x="7181962"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5" name="Line 34"/>
            <p:cNvSpPr>
              <a:spLocks noChangeShapeType="1"/>
            </p:cNvSpPr>
            <p:nvPr/>
          </p:nvSpPr>
          <p:spPr bwMode="auto">
            <a:xfrm>
              <a:off x="7594080"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7" name="Line 35"/>
            <p:cNvSpPr>
              <a:spLocks noChangeShapeType="1"/>
            </p:cNvSpPr>
            <p:nvPr/>
          </p:nvSpPr>
          <p:spPr bwMode="auto">
            <a:xfrm rot="10800000" flipH="1">
              <a:off x="7446455"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grpSp>
      <p:sp>
        <p:nvSpPr>
          <p:cNvPr id="28" name="Rectangle 36"/>
          <p:cNvSpPr>
            <a:spLocks noChangeArrowheads="1"/>
          </p:cNvSpPr>
          <p:nvPr/>
        </p:nvSpPr>
        <p:spPr bwMode="auto">
          <a:xfrm>
            <a:off x="7488203" y="826184"/>
            <a:ext cx="449903" cy="710220"/>
          </a:xfrm>
          <a:prstGeom prst="rect">
            <a:avLst/>
          </a:prstGeom>
          <a:solidFill>
            <a:srgbClr val="FF0000"/>
          </a:solidFill>
          <a:ln w="25400">
            <a:solidFill>
              <a:schemeClr val="tx1"/>
            </a:solidFill>
            <a:miter lim="800000"/>
            <a:headEnd/>
            <a:tailEnd/>
          </a:ln>
        </p:spPr>
        <p:txBody>
          <a:bodyPr/>
          <a:lstStyle/>
          <a:p>
            <a:endParaRPr lang="en-US" dirty="0"/>
          </a:p>
        </p:txBody>
      </p:sp>
      <p:sp>
        <p:nvSpPr>
          <p:cNvPr id="47" name="TextBox 46"/>
          <p:cNvSpPr txBox="1"/>
          <p:nvPr/>
        </p:nvSpPr>
        <p:spPr>
          <a:xfrm>
            <a:off x="515265" y="1871966"/>
            <a:ext cx="8514435" cy="646331"/>
          </a:xfrm>
          <a:prstGeom prst="rect">
            <a:avLst/>
          </a:prstGeom>
          <a:noFill/>
        </p:spPr>
        <p:txBody>
          <a:bodyPr wrap="square" rtlCol="0">
            <a:spAutoFit/>
          </a:bodyPr>
          <a:lstStyle/>
          <a:p>
            <a:r>
              <a:rPr lang="en-US" dirty="0">
                <a:solidFill>
                  <a:srgbClr val="FF0000"/>
                </a:solidFill>
                <a:latin typeface="Times New Roman"/>
                <a:cs typeface="Times New Roman"/>
              </a:rPr>
              <a:t>Consider two blocks </a:t>
            </a:r>
            <a:r>
              <a:rPr lang="en-US" dirty="0">
                <a:latin typeface="Times New Roman"/>
                <a:cs typeface="Times New Roman"/>
              </a:rPr>
              <a:t>moving in </a:t>
            </a:r>
            <a:r>
              <a:rPr lang="en-US" dirty="0">
                <a:solidFill>
                  <a:srgbClr val="0000FF"/>
                </a:solidFill>
                <a:latin typeface="Times New Roman"/>
                <a:cs typeface="Times New Roman"/>
              </a:rPr>
              <a:t>opposite directions </a:t>
            </a:r>
            <a:r>
              <a:rPr lang="en-US" dirty="0">
                <a:latin typeface="Times New Roman"/>
                <a:cs typeface="Times New Roman"/>
              </a:rPr>
              <a:t>over a </a:t>
            </a:r>
            <a:r>
              <a:rPr lang="en-US" dirty="0">
                <a:solidFill>
                  <a:srgbClr val="0000FF"/>
                </a:solidFill>
                <a:latin typeface="Times New Roman"/>
                <a:cs typeface="Times New Roman"/>
              </a:rPr>
              <a:t>frictionless surface </a:t>
            </a:r>
            <a:r>
              <a:rPr lang="en-US" dirty="0">
                <a:latin typeface="Times New Roman"/>
                <a:cs typeface="Times New Roman"/>
              </a:rPr>
              <a:t>with an </a:t>
            </a:r>
            <a:r>
              <a:rPr lang="en-US" dirty="0">
                <a:solidFill>
                  <a:srgbClr val="0000FF"/>
                </a:solidFill>
                <a:latin typeface="Times New Roman"/>
                <a:cs typeface="Times New Roman"/>
              </a:rPr>
              <a:t>ideal spring </a:t>
            </a:r>
            <a:r>
              <a:rPr lang="en-US" dirty="0">
                <a:latin typeface="Times New Roman"/>
                <a:cs typeface="Times New Roman"/>
              </a:rPr>
              <a:t>in the system.  When there is </a:t>
            </a:r>
            <a:r>
              <a:rPr lang="en-US" dirty="0">
                <a:solidFill>
                  <a:srgbClr val="FF0000"/>
                </a:solidFill>
                <a:latin typeface="Times New Roman"/>
                <a:cs typeface="Times New Roman"/>
              </a:rPr>
              <a:t>collision and bounce back in opposite directions</a:t>
            </a:r>
            <a:r>
              <a:rPr lang="en-US" dirty="0">
                <a:latin typeface="Times New Roman"/>
                <a:cs typeface="Times New Roman"/>
              </a:rPr>
              <a:t>:  </a:t>
            </a:r>
          </a:p>
        </p:txBody>
      </p:sp>
      <p:cxnSp>
        <p:nvCxnSpPr>
          <p:cNvPr id="48" name="Straight Arrow Connector 47"/>
          <p:cNvCxnSpPr/>
          <p:nvPr/>
        </p:nvCxnSpPr>
        <p:spPr>
          <a:xfrm flipH="1" flipV="1">
            <a:off x="7406497" y="648305"/>
            <a:ext cx="825500"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9" name="Object 4"/>
          <p:cNvGraphicFramePr>
            <a:graphicFrameLocks noChangeAspect="1"/>
          </p:cNvGraphicFramePr>
          <p:nvPr>
            <p:extLst>
              <p:ext uri="{D42A27DB-BD31-4B8C-83A1-F6EECF244321}">
                <p14:modId xmlns:p14="http://schemas.microsoft.com/office/powerpoint/2010/main" val="2644397423"/>
              </p:ext>
            </p:extLst>
          </p:nvPr>
        </p:nvGraphicFramePr>
        <p:xfrm>
          <a:off x="7670800" y="269875"/>
          <a:ext cx="276225" cy="369888"/>
        </p:xfrm>
        <a:graphic>
          <a:graphicData uri="http://schemas.openxmlformats.org/presentationml/2006/ole">
            <mc:AlternateContent xmlns:mc="http://schemas.openxmlformats.org/markup-compatibility/2006">
              <mc:Choice xmlns:v="urn:schemas-microsoft-com:vml" Requires="v">
                <p:oleObj spid="_x0000_s603513" name="Equation" r:id="rId3" imgW="152400" imgH="203200" progId="Equation.DSMT4">
                  <p:embed/>
                </p:oleObj>
              </mc:Choice>
              <mc:Fallback>
                <p:oleObj name="Equation" r:id="rId3" imgW="152400" imgH="203200" progId="Equation.DSMT4">
                  <p:embed/>
                  <p:pic>
                    <p:nvPicPr>
                      <p:cNvPr id="0" name=""/>
                      <p:cNvPicPr>
                        <a:picLocks noChangeAspect="1" noChangeArrowheads="1"/>
                      </p:cNvPicPr>
                      <p:nvPr/>
                    </p:nvPicPr>
                    <p:blipFill>
                      <a:blip r:embed="rId4"/>
                      <a:srcRect/>
                      <a:stretch>
                        <a:fillRect/>
                      </a:stretch>
                    </p:blipFill>
                    <p:spPr bwMode="auto">
                      <a:xfrm>
                        <a:off x="7670800" y="269875"/>
                        <a:ext cx="276225" cy="369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4" name="Rectangle 36"/>
          <p:cNvSpPr>
            <a:spLocks noChangeArrowheads="1"/>
          </p:cNvSpPr>
          <p:nvPr/>
        </p:nvSpPr>
        <p:spPr bwMode="auto">
          <a:xfrm>
            <a:off x="6117281" y="826184"/>
            <a:ext cx="449903" cy="710220"/>
          </a:xfrm>
          <a:prstGeom prst="rect">
            <a:avLst/>
          </a:prstGeom>
          <a:solidFill>
            <a:srgbClr val="3366FF"/>
          </a:solidFill>
          <a:ln w="25400">
            <a:solidFill>
              <a:schemeClr val="tx1"/>
            </a:solidFill>
            <a:miter lim="800000"/>
            <a:headEnd/>
            <a:tailEnd/>
          </a:ln>
        </p:spPr>
        <p:txBody>
          <a:bodyPr/>
          <a:lstStyle/>
          <a:p>
            <a:endParaRPr lang="en-US" dirty="0"/>
          </a:p>
        </p:txBody>
      </p:sp>
      <p:sp>
        <p:nvSpPr>
          <p:cNvPr id="35" name="Rectangle 34"/>
          <p:cNvSpPr/>
          <p:nvPr/>
        </p:nvSpPr>
        <p:spPr>
          <a:xfrm>
            <a:off x="5588000" y="1548453"/>
            <a:ext cx="3352801"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flipV="1">
            <a:off x="5895197" y="636210"/>
            <a:ext cx="825500"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7" name="Object 4"/>
          <p:cNvGraphicFramePr>
            <a:graphicFrameLocks noChangeAspect="1"/>
          </p:cNvGraphicFramePr>
          <p:nvPr>
            <p:extLst>
              <p:ext uri="{D42A27DB-BD31-4B8C-83A1-F6EECF244321}">
                <p14:modId xmlns:p14="http://schemas.microsoft.com/office/powerpoint/2010/main" val="3036768901"/>
              </p:ext>
            </p:extLst>
          </p:nvPr>
        </p:nvGraphicFramePr>
        <p:xfrm>
          <a:off x="6137275" y="257175"/>
          <a:ext cx="322263" cy="369888"/>
        </p:xfrm>
        <a:graphic>
          <a:graphicData uri="http://schemas.openxmlformats.org/presentationml/2006/ole">
            <mc:AlternateContent xmlns:mc="http://schemas.openxmlformats.org/markup-compatibility/2006">
              <mc:Choice xmlns:v="urn:schemas-microsoft-com:vml" Requires="v">
                <p:oleObj spid="_x0000_s603514" name="Equation" r:id="rId5" imgW="177800" imgH="203200" progId="Equation.DSMT4">
                  <p:embed/>
                </p:oleObj>
              </mc:Choice>
              <mc:Fallback>
                <p:oleObj name="Equation" r:id="rId5" imgW="177800" imgH="203200" progId="Equation.DSMT4">
                  <p:embed/>
                  <p:pic>
                    <p:nvPicPr>
                      <p:cNvPr id="0" name=""/>
                      <p:cNvPicPr>
                        <a:picLocks noChangeAspect="1" noChangeArrowheads="1"/>
                      </p:cNvPicPr>
                      <p:nvPr/>
                    </p:nvPicPr>
                    <p:blipFill>
                      <a:blip r:embed="rId6"/>
                      <a:srcRect/>
                      <a:stretch>
                        <a:fillRect/>
                      </a:stretch>
                    </p:blipFill>
                    <p:spPr bwMode="auto">
                      <a:xfrm>
                        <a:off x="6137275" y="257175"/>
                        <a:ext cx="322263" cy="369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0" name="TextBox 39"/>
          <p:cNvSpPr txBox="1"/>
          <p:nvPr/>
        </p:nvSpPr>
        <p:spPr>
          <a:xfrm>
            <a:off x="794665" y="2518297"/>
            <a:ext cx="8146135" cy="1754327"/>
          </a:xfrm>
          <a:prstGeom prst="rect">
            <a:avLst/>
          </a:prstGeom>
          <a:noFill/>
        </p:spPr>
        <p:txBody>
          <a:bodyPr wrap="square" rtlCol="0">
            <a:spAutoFit/>
          </a:bodyPr>
          <a:lstStyle/>
          <a:p>
            <a:r>
              <a:rPr lang="en-US" dirty="0">
                <a:solidFill>
                  <a:srgbClr val="FF0000"/>
                </a:solidFill>
                <a:latin typeface="Apple Chancery"/>
                <a:cs typeface="Apple Chancery"/>
              </a:rPr>
              <a:t>Momentum is conserved </a:t>
            </a:r>
            <a:r>
              <a:rPr lang="en-US" dirty="0">
                <a:solidFill>
                  <a:srgbClr val="0000FF"/>
                </a:solidFill>
                <a:latin typeface="Times New Roman"/>
                <a:cs typeface="Times New Roman"/>
              </a:rPr>
              <a:t>THROUGH THE COLLISION </a:t>
            </a:r>
            <a:r>
              <a:rPr lang="en-US" dirty="0">
                <a:latin typeface="Times New Roman"/>
                <a:cs typeface="Times New Roman"/>
              </a:rPr>
              <a:t>as the spring, whether ideal or not, provides only an </a:t>
            </a:r>
            <a:r>
              <a:rPr lang="en-US" i="1" dirty="0">
                <a:solidFill>
                  <a:srgbClr val="0000FF"/>
                </a:solidFill>
                <a:latin typeface="Times New Roman"/>
                <a:cs typeface="Times New Roman"/>
              </a:rPr>
              <a:t>internal force </a:t>
            </a:r>
            <a:r>
              <a:rPr lang="en-US" dirty="0">
                <a:latin typeface="Times New Roman"/>
                <a:cs typeface="Times New Roman"/>
              </a:rPr>
              <a:t>and, hence, </a:t>
            </a:r>
            <a:r>
              <a:rPr lang="en-US" i="1" dirty="0">
                <a:solidFill>
                  <a:srgbClr val="FF0000"/>
                </a:solidFill>
                <a:latin typeface="Times New Roman"/>
                <a:cs typeface="Times New Roman"/>
              </a:rPr>
              <a:t>no external impulse </a:t>
            </a:r>
            <a:r>
              <a:rPr lang="en-US" dirty="0">
                <a:latin typeface="Times New Roman"/>
                <a:cs typeface="Times New Roman"/>
              </a:rPr>
              <a:t>during the collision.  </a:t>
            </a:r>
            <a:r>
              <a:rPr lang="en-US" i="1" dirty="0">
                <a:solidFill>
                  <a:srgbClr val="008000"/>
                </a:solidFill>
                <a:latin typeface="Times New Roman"/>
                <a:cs typeface="Times New Roman"/>
              </a:rPr>
              <a:t>Even if friction </a:t>
            </a:r>
            <a:r>
              <a:rPr lang="en-US" dirty="0">
                <a:solidFill>
                  <a:srgbClr val="008000"/>
                </a:solidFill>
                <a:latin typeface="Times New Roman"/>
                <a:cs typeface="Times New Roman"/>
              </a:rPr>
              <a:t>had been involved</a:t>
            </a:r>
            <a:r>
              <a:rPr lang="en-US" dirty="0">
                <a:latin typeface="Times New Roman"/>
                <a:cs typeface="Times New Roman"/>
              </a:rPr>
              <a:t>, the </a:t>
            </a:r>
            <a:r>
              <a:rPr lang="en-US" i="1" dirty="0">
                <a:solidFill>
                  <a:srgbClr val="0000FF"/>
                </a:solidFill>
                <a:latin typeface="Times New Roman"/>
                <a:cs typeface="Times New Roman"/>
              </a:rPr>
              <a:t>time </a:t>
            </a:r>
            <a:r>
              <a:rPr lang="en-US" dirty="0">
                <a:solidFill>
                  <a:srgbClr val="0000FF"/>
                </a:solidFill>
                <a:latin typeface="Times New Roman"/>
                <a:cs typeface="Times New Roman"/>
              </a:rPr>
              <a:t>of collision </a:t>
            </a:r>
            <a:r>
              <a:rPr lang="en-US" dirty="0">
                <a:latin typeface="Times New Roman"/>
                <a:cs typeface="Times New Roman"/>
              </a:rPr>
              <a:t>over the interval would have been </a:t>
            </a:r>
            <a:r>
              <a:rPr lang="en-US" dirty="0">
                <a:solidFill>
                  <a:srgbClr val="0000FF"/>
                </a:solidFill>
                <a:latin typeface="Times New Roman"/>
                <a:cs typeface="Times New Roman"/>
              </a:rPr>
              <a:t>so small </a:t>
            </a:r>
            <a:r>
              <a:rPr lang="en-US" dirty="0">
                <a:latin typeface="Times New Roman"/>
                <a:cs typeface="Times New Roman"/>
              </a:rPr>
              <a:t>that </a:t>
            </a:r>
            <a:r>
              <a:rPr lang="en-US" dirty="0">
                <a:solidFill>
                  <a:srgbClr val="0000FF"/>
                </a:solidFill>
                <a:latin typeface="Times New Roman"/>
                <a:cs typeface="Times New Roman"/>
              </a:rPr>
              <a:t>friction’s impulse would hardly changed the momentum content </a:t>
            </a:r>
            <a:r>
              <a:rPr lang="en-US" dirty="0">
                <a:latin typeface="Times New Roman"/>
                <a:cs typeface="Times New Roman"/>
              </a:rPr>
              <a:t>of the system </a:t>
            </a:r>
            <a:r>
              <a:rPr lang="en-US" dirty="0">
                <a:solidFill>
                  <a:srgbClr val="0000FF"/>
                </a:solidFill>
                <a:latin typeface="Times New Roman"/>
                <a:cs typeface="Times New Roman"/>
              </a:rPr>
              <a:t>over the interval</a:t>
            </a:r>
            <a:r>
              <a:rPr lang="en-US" dirty="0">
                <a:latin typeface="Times New Roman"/>
                <a:cs typeface="Times New Roman"/>
              </a:rPr>
              <a:t>, and could have been </a:t>
            </a:r>
            <a:r>
              <a:rPr lang="en-US" dirty="0">
                <a:solidFill>
                  <a:srgbClr val="0000FF"/>
                </a:solidFill>
                <a:latin typeface="Times New Roman"/>
                <a:cs typeface="Times New Roman"/>
              </a:rPr>
              <a:t>approximated as zero </a:t>
            </a:r>
            <a:r>
              <a:rPr lang="en-US" dirty="0">
                <a:latin typeface="Times New Roman"/>
                <a:cs typeface="Times New Roman"/>
              </a:rPr>
              <a:t>conserving momentum </a:t>
            </a:r>
            <a:r>
              <a:rPr lang="en-US" i="1" dirty="0">
                <a:solidFill>
                  <a:srgbClr val="FF0000"/>
                </a:solidFill>
                <a:latin typeface="Times New Roman"/>
                <a:cs typeface="Times New Roman"/>
              </a:rPr>
              <a:t>through the interval</a:t>
            </a:r>
            <a:r>
              <a:rPr lang="en-US" dirty="0">
                <a:solidFill>
                  <a:srgbClr val="FF0000"/>
                </a:solidFill>
                <a:latin typeface="Times New Roman"/>
                <a:cs typeface="Times New Roman"/>
              </a:rPr>
              <a:t> </a:t>
            </a:r>
            <a:r>
              <a:rPr lang="en-US" dirty="0">
                <a:latin typeface="Times New Roman"/>
                <a:cs typeface="Times New Roman"/>
              </a:rPr>
              <a:t>(i.e., through the collision).</a:t>
            </a:r>
          </a:p>
        </p:txBody>
      </p:sp>
      <p:sp>
        <p:nvSpPr>
          <p:cNvPr id="42" name="TextBox 41"/>
          <p:cNvSpPr txBox="1"/>
          <p:nvPr/>
        </p:nvSpPr>
        <p:spPr>
          <a:xfrm>
            <a:off x="794665" y="4310724"/>
            <a:ext cx="8146135" cy="1754326"/>
          </a:xfrm>
          <a:prstGeom prst="rect">
            <a:avLst/>
          </a:prstGeom>
          <a:noFill/>
        </p:spPr>
        <p:txBody>
          <a:bodyPr wrap="square" rtlCol="0">
            <a:spAutoFit/>
          </a:bodyPr>
          <a:lstStyle/>
          <a:p>
            <a:r>
              <a:rPr lang="en-US" dirty="0">
                <a:solidFill>
                  <a:srgbClr val="FF0000"/>
                </a:solidFill>
                <a:latin typeface="Apple Chancery"/>
                <a:cs typeface="Apple Chancery"/>
              </a:rPr>
              <a:t>There is </a:t>
            </a:r>
            <a:r>
              <a:rPr lang="en-US" dirty="0">
                <a:latin typeface="Times New Roman"/>
                <a:cs typeface="Times New Roman"/>
              </a:rPr>
              <a:t>a tiny bit of </a:t>
            </a:r>
            <a:r>
              <a:rPr lang="en-US" dirty="0">
                <a:solidFill>
                  <a:srgbClr val="0000FF"/>
                </a:solidFill>
                <a:latin typeface="Times New Roman"/>
                <a:cs typeface="Times New Roman"/>
              </a:rPr>
              <a:t>work through the collision </a:t>
            </a:r>
            <a:r>
              <a:rPr lang="en-US" dirty="0">
                <a:latin typeface="Times New Roman"/>
                <a:cs typeface="Times New Roman"/>
              </a:rPr>
              <a:t>that </a:t>
            </a:r>
            <a:r>
              <a:rPr lang="en-US" dirty="0">
                <a:solidFill>
                  <a:srgbClr val="0000FF"/>
                </a:solidFill>
                <a:latin typeface="Times New Roman"/>
                <a:cs typeface="Times New Roman"/>
              </a:rPr>
              <a:t>isn’t</a:t>
            </a:r>
            <a:r>
              <a:rPr lang="en-US" dirty="0">
                <a:latin typeface="Times New Roman"/>
                <a:cs typeface="Times New Roman"/>
              </a:rPr>
              <a:t> being </a:t>
            </a:r>
            <a:r>
              <a:rPr lang="en-US" dirty="0">
                <a:solidFill>
                  <a:srgbClr val="0000FF"/>
                </a:solidFill>
                <a:latin typeface="Times New Roman"/>
                <a:cs typeface="Times New Roman"/>
              </a:rPr>
              <a:t>taken care of by</a:t>
            </a:r>
            <a:r>
              <a:rPr lang="en-US" dirty="0">
                <a:latin typeface="Times New Roman"/>
                <a:cs typeface="Times New Roman"/>
              </a:rPr>
              <a:t> a </a:t>
            </a:r>
            <a:r>
              <a:rPr lang="en-US" dirty="0">
                <a:solidFill>
                  <a:srgbClr val="FF0000"/>
                </a:solidFill>
                <a:latin typeface="Times New Roman"/>
                <a:cs typeface="Times New Roman"/>
              </a:rPr>
              <a:t>potential energy function </a:t>
            </a:r>
            <a:r>
              <a:rPr lang="en-US" dirty="0">
                <a:latin typeface="Times New Roman"/>
                <a:cs typeface="Times New Roman"/>
              </a:rPr>
              <a:t>(in the energy section, we call work like this </a:t>
            </a:r>
            <a:r>
              <a:rPr lang="en-US" i="1" dirty="0">
                <a:latin typeface="Times New Roman"/>
                <a:cs typeface="Times New Roman"/>
              </a:rPr>
              <a:t>extraneous work</a:t>
            </a:r>
            <a:r>
              <a:rPr lang="en-US" dirty="0">
                <a:latin typeface="Times New Roman"/>
                <a:cs typeface="Times New Roman"/>
              </a:rPr>
              <a:t>), because there is sound and a tiny bit of heating and, in all probability, a tiny bit of molecular deformation as the spring gets smooshed, but this is SO SMALL that for all intents and purposes is it ignored.  So in cases like this, mechanical energy is assumed to be conserved.  </a:t>
            </a:r>
          </a:p>
        </p:txBody>
      </p:sp>
      <p:sp>
        <p:nvSpPr>
          <p:cNvPr id="26" name="TextBox 25">
            <a:extLst>
              <a:ext uri="{FF2B5EF4-FFF2-40B4-BE49-F238E27FC236}">
                <a16:creationId xmlns:a16="http://schemas.microsoft.com/office/drawing/2014/main" id="{234C0BC0-8780-EC48-A3F3-1CFD2DEF435B}"/>
              </a:ext>
            </a:extLst>
          </p:cNvPr>
          <p:cNvSpPr txBox="1"/>
          <p:nvPr/>
        </p:nvSpPr>
        <p:spPr>
          <a:xfrm>
            <a:off x="515265" y="6103150"/>
            <a:ext cx="8628735" cy="369332"/>
          </a:xfrm>
          <a:prstGeom prst="rect">
            <a:avLst/>
          </a:prstGeom>
          <a:noFill/>
        </p:spPr>
        <p:txBody>
          <a:bodyPr wrap="square" rtlCol="0">
            <a:spAutoFit/>
          </a:bodyPr>
          <a:lstStyle/>
          <a:p>
            <a:r>
              <a:rPr lang="en-US" dirty="0">
                <a:solidFill>
                  <a:srgbClr val="FF0000"/>
                </a:solidFill>
                <a:latin typeface="Apple Chancery"/>
                <a:cs typeface="Apple Chancery"/>
              </a:rPr>
              <a:t>Bottom line: </a:t>
            </a:r>
            <a:r>
              <a:rPr lang="en-US" dirty="0">
                <a:latin typeface="Times New Roman"/>
                <a:cs typeface="Times New Roman"/>
              </a:rPr>
              <a:t>If it’s </a:t>
            </a:r>
            <a:r>
              <a:rPr lang="en-US" dirty="0">
                <a:solidFill>
                  <a:srgbClr val="FF0000"/>
                </a:solidFill>
                <a:latin typeface="Times New Roman"/>
                <a:cs typeface="Times New Roman"/>
              </a:rPr>
              <a:t>just a spring </a:t>
            </a:r>
            <a:r>
              <a:rPr lang="en-US" dirty="0">
                <a:latin typeface="Times New Roman"/>
                <a:cs typeface="Times New Roman"/>
              </a:rPr>
              <a:t>that </a:t>
            </a:r>
            <a:r>
              <a:rPr lang="en-US" dirty="0">
                <a:solidFill>
                  <a:srgbClr val="261CE7"/>
                </a:solidFill>
                <a:latin typeface="Times New Roman"/>
                <a:cs typeface="Times New Roman"/>
              </a:rPr>
              <a:t>being collided with</a:t>
            </a:r>
            <a:r>
              <a:rPr lang="en-US" dirty="0">
                <a:latin typeface="Times New Roman"/>
                <a:cs typeface="Times New Roman"/>
              </a:rPr>
              <a:t>, </a:t>
            </a:r>
            <a:r>
              <a:rPr lang="en-US" dirty="0">
                <a:solidFill>
                  <a:srgbClr val="FF0000"/>
                </a:solidFill>
                <a:latin typeface="Times New Roman"/>
                <a:cs typeface="Times New Roman"/>
              </a:rPr>
              <a:t>energy</a:t>
            </a:r>
            <a:r>
              <a:rPr lang="en-US" dirty="0">
                <a:latin typeface="Times New Roman"/>
                <a:cs typeface="Times New Roman"/>
              </a:rPr>
              <a:t> is assumed to be </a:t>
            </a:r>
            <a:r>
              <a:rPr lang="en-US" dirty="0">
                <a:solidFill>
                  <a:srgbClr val="FF0000"/>
                </a:solidFill>
                <a:latin typeface="Times New Roman"/>
                <a:cs typeface="Times New Roman"/>
              </a:rPr>
              <a:t>conserved</a:t>
            </a:r>
            <a:r>
              <a:rPr lang="en-US" dirty="0">
                <a:latin typeface="Times New Roman"/>
                <a:cs typeface="Times New Roman"/>
              </a:rPr>
              <a:t>.</a:t>
            </a:r>
          </a:p>
        </p:txBody>
      </p:sp>
    </p:spTree>
    <p:extLst>
      <p:ext uri="{BB962C8B-B14F-4D97-AF65-F5344CB8AC3E}">
        <p14:creationId xmlns:p14="http://schemas.microsoft.com/office/powerpoint/2010/main" val="189105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dissolve">
                                      <p:cBhvr>
                                        <p:cTn id="13" dur="500"/>
                                        <p:tgtEl>
                                          <p:spTgt spid="48"/>
                                        </p:tgtEl>
                                      </p:cBhvr>
                                    </p:animEffect>
                                  </p:childTnLst>
                                </p:cTn>
                              </p:par>
                              <p:par>
                                <p:cTn id="14" presetID="9"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dissolve">
                                      <p:cBhvr>
                                        <p:cTn id="16" dur="500"/>
                                        <p:tgtEl>
                                          <p:spTgt spid="4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dissolve">
                                      <p:cBhvr>
                                        <p:cTn id="19" dur="500"/>
                                        <p:tgtEl>
                                          <p:spTgt spid="3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dissolve">
                                      <p:cBhvr>
                                        <p:cTn id="22" dur="500"/>
                                        <p:tgtEl>
                                          <p:spTgt spid="35"/>
                                        </p:tgtEl>
                                      </p:cBhvr>
                                    </p:animEffect>
                                  </p:childTnLst>
                                </p:cTn>
                              </p:par>
                              <p:par>
                                <p:cTn id="23" presetID="9"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dissolve">
                                      <p:cBhvr>
                                        <p:cTn id="25" dur="500"/>
                                        <p:tgtEl>
                                          <p:spTgt spid="36"/>
                                        </p:tgtEl>
                                      </p:cBhvr>
                                    </p:animEffect>
                                  </p:childTnLst>
                                </p:cTn>
                              </p:par>
                              <p:par>
                                <p:cTn id="26" presetID="9"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dissolve">
                                      <p:cBhvr>
                                        <p:cTn id="28" dur="500"/>
                                        <p:tgtEl>
                                          <p:spTgt spid="3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dissolve">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dissolve">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dissolve">
                                      <p:cBhvr>
                                        <p:cTn id="41" dur="500"/>
                                        <p:tgtEl>
                                          <p:spTgt spid="42"/>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dissolv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7" grpId="0"/>
      <p:bldP spid="34" grpId="0" animBg="1"/>
      <p:bldP spid="35" grpId="0" animBg="1"/>
      <p:bldP spid="40" grpId="0"/>
      <p:bldP spid="42" grpId="0"/>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458201" y="6427113"/>
            <a:ext cx="571500" cy="276999"/>
          </a:xfrm>
          <a:prstGeom prst="rect">
            <a:avLst/>
          </a:prstGeom>
          <a:noFill/>
        </p:spPr>
        <p:txBody>
          <a:bodyPr wrap="square" rtlCol="0">
            <a:spAutoFit/>
          </a:bodyPr>
          <a:lstStyle/>
          <a:p>
            <a:r>
              <a:rPr lang="en-US" sz="1200" dirty="0">
                <a:latin typeface="Times New Roman"/>
                <a:cs typeface="Times New Roman"/>
              </a:rPr>
              <a:t>37.)</a:t>
            </a:r>
          </a:p>
        </p:txBody>
      </p:sp>
      <p:grpSp>
        <p:nvGrpSpPr>
          <p:cNvPr id="2" name="Group 1"/>
          <p:cNvGrpSpPr/>
          <p:nvPr/>
        </p:nvGrpSpPr>
        <p:grpSpPr>
          <a:xfrm>
            <a:off x="7547929" y="1072299"/>
            <a:ext cx="657160" cy="274244"/>
            <a:chOff x="5956152" y="1364399"/>
            <a:chExt cx="1940206" cy="274244"/>
          </a:xfrm>
        </p:grpSpPr>
        <p:sp>
          <p:nvSpPr>
            <p:cNvPr id="19" name="Line 28"/>
            <p:cNvSpPr>
              <a:spLocks noChangeShapeType="1"/>
            </p:cNvSpPr>
            <p:nvPr/>
          </p:nvSpPr>
          <p:spPr bwMode="auto">
            <a:xfrm>
              <a:off x="5956152"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0" name="Line 29"/>
            <p:cNvSpPr>
              <a:spLocks noChangeShapeType="1"/>
            </p:cNvSpPr>
            <p:nvPr/>
          </p:nvSpPr>
          <p:spPr bwMode="auto">
            <a:xfrm>
              <a:off x="6265460"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1" name="Line 30"/>
            <p:cNvSpPr>
              <a:spLocks noChangeShapeType="1"/>
            </p:cNvSpPr>
            <p:nvPr/>
          </p:nvSpPr>
          <p:spPr bwMode="auto">
            <a:xfrm rot="10800000" flipH="1">
              <a:off x="641308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2" name="Line 31"/>
            <p:cNvSpPr>
              <a:spLocks noChangeShapeType="1"/>
            </p:cNvSpPr>
            <p:nvPr/>
          </p:nvSpPr>
          <p:spPr bwMode="auto">
            <a:xfrm rot="10800000">
              <a:off x="6668791"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3" name="Line 32"/>
            <p:cNvSpPr>
              <a:spLocks noChangeShapeType="1"/>
            </p:cNvSpPr>
            <p:nvPr/>
          </p:nvSpPr>
          <p:spPr bwMode="auto">
            <a:xfrm rot="10800000" flipH="1">
              <a:off x="692625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4" name="Line 33"/>
            <p:cNvSpPr>
              <a:spLocks noChangeShapeType="1"/>
            </p:cNvSpPr>
            <p:nvPr/>
          </p:nvSpPr>
          <p:spPr bwMode="auto">
            <a:xfrm rot="10800000">
              <a:off x="7181962"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5" name="Line 34"/>
            <p:cNvSpPr>
              <a:spLocks noChangeShapeType="1"/>
            </p:cNvSpPr>
            <p:nvPr/>
          </p:nvSpPr>
          <p:spPr bwMode="auto">
            <a:xfrm>
              <a:off x="7594080"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7" name="Line 35"/>
            <p:cNvSpPr>
              <a:spLocks noChangeShapeType="1"/>
            </p:cNvSpPr>
            <p:nvPr/>
          </p:nvSpPr>
          <p:spPr bwMode="auto">
            <a:xfrm rot="10800000" flipH="1">
              <a:off x="7446455"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grpSp>
      <p:sp>
        <p:nvSpPr>
          <p:cNvPr id="28" name="Rectangle 36"/>
          <p:cNvSpPr>
            <a:spLocks noChangeArrowheads="1"/>
          </p:cNvSpPr>
          <p:nvPr/>
        </p:nvSpPr>
        <p:spPr bwMode="auto">
          <a:xfrm>
            <a:off x="8136792" y="826184"/>
            <a:ext cx="449903" cy="710220"/>
          </a:xfrm>
          <a:prstGeom prst="rect">
            <a:avLst/>
          </a:prstGeom>
          <a:solidFill>
            <a:srgbClr val="FF0000"/>
          </a:solidFill>
          <a:ln w="25400">
            <a:solidFill>
              <a:schemeClr val="tx1"/>
            </a:solidFill>
            <a:miter lim="800000"/>
            <a:headEnd/>
            <a:tailEnd/>
          </a:ln>
        </p:spPr>
        <p:txBody>
          <a:bodyPr/>
          <a:lstStyle/>
          <a:p>
            <a:endParaRPr lang="en-US" dirty="0"/>
          </a:p>
        </p:txBody>
      </p:sp>
      <p:sp>
        <p:nvSpPr>
          <p:cNvPr id="47" name="TextBox 46"/>
          <p:cNvSpPr txBox="1"/>
          <p:nvPr/>
        </p:nvSpPr>
        <p:spPr>
          <a:xfrm>
            <a:off x="515265" y="1871966"/>
            <a:ext cx="8514435" cy="646331"/>
          </a:xfrm>
          <a:prstGeom prst="rect">
            <a:avLst/>
          </a:prstGeom>
          <a:noFill/>
        </p:spPr>
        <p:txBody>
          <a:bodyPr wrap="square" rtlCol="0">
            <a:spAutoFit/>
          </a:bodyPr>
          <a:lstStyle/>
          <a:p>
            <a:r>
              <a:rPr lang="en-US" dirty="0">
                <a:solidFill>
                  <a:srgbClr val="FF0000"/>
                </a:solidFill>
                <a:latin typeface="Times New Roman"/>
                <a:cs typeface="Times New Roman"/>
              </a:rPr>
              <a:t>Consider a two-blocks with spring </a:t>
            </a:r>
            <a:r>
              <a:rPr lang="en-US" dirty="0">
                <a:latin typeface="Times New Roman"/>
                <a:cs typeface="Times New Roman"/>
              </a:rPr>
              <a:t>running into a third block moving over a </a:t>
            </a:r>
            <a:r>
              <a:rPr lang="en-US" dirty="0">
                <a:solidFill>
                  <a:srgbClr val="0000FF"/>
                </a:solidFill>
                <a:latin typeface="Times New Roman"/>
                <a:cs typeface="Times New Roman"/>
              </a:rPr>
              <a:t>frictionless surface</a:t>
            </a:r>
            <a:r>
              <a:rPr lang="en-US" dirty="0">
                <a:latin typeface="Times New Roman"/>
                <a:cs typeface="Times New Roman"/>
              </a:rPr>
              <a:t>, as shown.  When </a:t>
            </a:r>
            <a:r>
              <a:rPr lang="en-US" dirty="0">
                <a:solidFill>
                  <a:srgbClr val="FF0000"/>
                </a:solidFill>
                <a:latin typeface="Times New Roman"/>
                <a:cs typeface="Times New Roman"/>
              </a:rPr>
              <a:t>collision and bounce back in opposite directions happens</a:t>
            </a:r>
            <a:r>
              <a:rPr lang="en-US" dirty="0">
                <a:latin typeface="Times New Roman"/>
                <a:cs typeface="Times New Roman"/>
              </a:rPr>
              <a:t>:  </a:t>
            </a:r>
          </a:p>
        </p:txBody>
      </p:sp>
      <p:cxnSp>
        <p:nvCxnSpPr>
          <p:cNvPr id="48" name="Straight Arrow Connector 47"/>
          <p:cNvCxnSpPr/>
          <p:nvPr/>
        </p:nvCxnSpPr>
        <p:spPr>
          <a:xfrm flipH="1" flipV="1">
            <a:off x="7459659" y="648305"/>
            <a:ext cx="825500"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9" name="Object 4"/>
          <p:cNvGraphicFramePr>
            <a:graphicFrameLocks noChangeAspect="1"/>
          </p:cNvGraphicFramePr>
          <p:nvPr>
            <p:extLst>
              <p:ext uri="{D42A27DB-BD31-4B8C-83A1-F6EECF244321}">
                <p14:modId xmlns:p14="http://schemas.microsoft.com/office/powerpoint/2010/main" val="2844573670"/>
              </p:ext>
            </p:extLst>
          </p:nvPr>
        </p:nvGraphicFramePr>
        <p:xfrm>
          <a:off x="7723962" y="269875"/>
          <a:ext cx="276225" cy="369888"/>
        </p:xfrm>
        <a:graphic>
          <a:graphicData uri="http://schemas.openxmlformats.org/presentationml/2006/ole">
            <mc:AlternateContent xmlns:mc="http://schemas.openxmlformats.org/markup-compatibility/2006">
              <mc:Choice xmlns:v="urn:schemas-microsoft-com:vml" Requires="v">
                <p:oleObj spid="_x0000_s1089625" name="Equation" r:id="rId3" imgW="152400" imgH="203200" progId="Equation.DSMT4">
                  <p:embed/>
                </p:oleObj>
              </mc:Choice>
              <mc:Fallback>
                <p:oleObj name="Equation" r:id="rId3" imgW="152400" imgH="203200" progId="Equation.DSMT4">
                  <p:embed/>
                  <p:pic>
                    <p:nvPicPr>
                      <p:cNvPr id="49" name="Object 4"/>
                      <p:cNvPicPr>
                        <a:picLocks noChangeAspect="1" noChangeArrowheads="1"/>
                      </p:cNvPicPr>
                      <p:nvPr/>
                    </p:nvPicPr>
                    <p:blipFill>
                      <a:blip r:embed="rId4"/>
                      <a:srcRect/>
                      <a:stretch>
                        <a:fillRect/>
                      </a:stretch>
                    </p:blipFill>
                    <p:spPr bwMode="auto">
                      <a:xfrm>
                        <a:off x="7723962" y="269875"/>
                        <a:ext cx="276225" cy="369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4" name="Rectangle 36"/>
          <p:cNvSpPr>
            <a:spLocks noChangeArrowheads="1"/>
          </p:cNvSpPr>
          <p:nvPr/>
        </p:nvSpPr>
        <p:spPr bwMode="auto">
          <a:xfrm>
            <a:off x="6117281" y="826184"/>
            <a:ext cx="449903" cy="710220"/>
          </a:xfrm>
          <a:prstGeom prst="rect">
            <a:avLst/>
          </a:prstGeom>
          <a:solidFill>
            <a:srgbClr val="3366FF"/>
          </a:solidFill>
          <a:ln w="25400">
            <a:solidFill>
              <a:schemeClr val="tx1"/>
            </a:solidFill>
            <a:miter lim="800000"/>
            <a:headEnd/>
            <a:tailEnd/>
          </a:ln>
        </p:spPr>
        <p:txBody>
          <a:bodyPr/>
          <a:lstStyle/>
          <a:p>
            <a:endParaRPr lang="en-US" dirty="0"/>
          </a:p>
        </p:txBody>
      </p:sp>
      <p:sp>
        <p:nvSpPr>
          <p:cNvPr id="35" name="Rectangle 34"/>
          <p:cNvSpPr/>
          <p:nvPr/>
        </p:nvSpPr>
        <p:spPr>
          <a:xfrm>
            <a:off x="5588000" y="1548453"/>
            <a:ext cx="3352801"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flipV="1">
            <a:off x="5895197" y="636210"/>
            <a:ext cx="825500"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7" name="Object 4"/>
          <p:cNvGraphicFramePr>
            <a:graphicFrameLocks noChangeAspect="1"/>
          </p:cNvGraphicFramePr>
          <p:nvPr/>
        </p:nvGraphicFramePr>
        <p:xfrm>
          <a:off x="6137275" y="257175"/>
          <a:ext cx="322263" cy="369888"/>
        </p:xfrm>
        <a:graphic>
          <a:graphicData uri="http://schemas.openxmlformats.org/presentationml/2006/ole">
            <mc:AlternateContent xmlns:mc="http://schemas.openxmlformats.org/markup-compatibility/2006">
              <mc:Choice xmlns:v="urn:schemas-microsoft-com:vml" Requires="v">
                <p:oleObj spid="_x0000_s1089626" name="Equation" r:id="rId5" imgW="177800" imgH="203200" progId="Equation.DSMT4">
                  <p:embed/>
                </p:oleObj>
              </mc:Choice>
              <mc:Fallback>
                <p:oleObj name="Equation" r:id="rId5" imgW="177800" imgH="203200" progId="Equation.DSMT4">
                  <p:embed/>
                  <p:pic>
                    <p:nvPicPr>
                      <p:cNvPr id="37" name="Object 4"/>
                      <p:cNvPicPr>
                        <a:picLocks noChangeAspect="1" noChangeArrowheads="1"/>
                      </p:cNvPicPr>
                      <p:nvPr/>
                    </p:nvPicPr>
                    <p:blipFill>
                      <a:blip r:embed="rId6"/>
                      <a:srcRect/>
                      <a:stretch>
                        <a:fillRect/>
                      </a:stretch>
                    </p:blipFill>
                    <p:spPr bwMode="auto">
                      <a:xfrm>
                        <a:off x="6137275" y="257175"/>
                        <a:ext cx="322263" cy="369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0" name="TextBox 39"/>
          <p:cNvSpPr txBox="1"/>
          <p:nvPr/>
        </p:nvSpPr>
        <p:spPr>
          <a:xfrm>
            <a:off x="794665" y="2518297"/>
            <a:ext cx="8146135" cy="1754327"/>
          </a:xfrm>
          <a:prstGeom prst="rect">
            <a:avLst/>
          </a:prstGeom>
          <a:noFill/>
        </p:spPr>
        <p:txBody>
          <a:bodyPr wrap="square" rtlCol="0">
            <a:spAutoFit/>
          </a:bodyPr>
          <a:lstStyle/>
          <a:p>
            <a:r>
              <a:rPr lang="en-US" dirty="0">
                <a:solidFill>
                  <a:srgbClr val="FF0000"/>
                </a:solidFill>
                <a:latin typeface="Apple Chancery"/>
                <a:cs typeface="Apple Chancery"/>
              </a:rPr>
              <a:t>Momentum is conserved </a:t>
            </a:r>
            <a:r>
              <a:rPr lang="en-US" dirty="0">
                <a:solidFill>
                  <a:srgbClr val="0000FF"/>
                </a:solidFill>
                <a:latin typeface="Times New Roman"/>
                <a:cs typeface="Times New Roman"/>
              </a:rPr>
              <a:t>THROUGH THE COLLISION </a:t>
            </a:r>
            <a:r>
              <a:rPr lang="en-US" dirty="0">
                <a:latin typeface="Times New Roman"/>
                <a:cs typeface="Times New Roman"/>
              </a:rPr>
              <a:t>as the collision forces are all </a:t>
            </a:r>
            <a:r>
              <a:rPr lang="en-US" i="1" dirty="0">
                <a:solidFill>
                  <a:srgbClr val="0000FF"/>
                </a:solidFill>
                <a:latin typeface="Times New Roman"/>
                <a:cs typeface="Times New Roman"/>
              </a:rPr>
              <a:t>internal force </a:t>
            </a:r>
            <a:r>
              <a:rPr lang="en-US" dirty="0">
                <a:latin typeface="Times New Roman"/>
                <a:cs typeface="Times New Roman"/>
              </a:rPr>
              <a:t>and, hence, </a:t>
            </a:r>
            <a:r>
              <a:rPr lang="en-US" i="1" dirty="0">
                <a:solidFill>
                  <a:srgbClr val="FF0000"/>
                </a:solidFill>
                <a:latin typeface="Times New Roman"/>
                <a:cs typeface="Times New Roman"/>
              </a:rPr>
              <a:t>no external impulse </a:t>
            </a:r>
            <a:r>
              <a:rPr lang="en-US" dirty="0">
                <a:latin typeface="Times New Roman"/>
                <a:cs typeface="Times New Roman"/>
              </a:rPr>
              <a:t>exists in the x-direction during the collision.  Again, </a:t>
            </a:r>
            <a:r>
              <a:rPr lang="en-US" i="1" dirty="0">
                <a:solidFill>
                  <a:srgbClr val="008000"/>
                </a:solidFill>
                <a:latin typeface="Times New Roman"/>
                <a:cs typeface="Times New Roman"/>
              </a:rPr>
              <a:t>even if friction </a:t>
            </a:r>
            <a:r>
              <a:rPr lang="en-US" dirty="0">
                <a:solidFill>
                  <a:srgbClr val="008000"/>
                </a:solidFill>
                <a:latin typeface="Times New Roman"/>
                <a:cs typeface="Times New Roman"/>
              </a:rPr>
              <a:t>had been involved</a:t>
            </a:r>
            <a:r>
              <a:rPr lang="en-US" dirty="0">
                <a:latin typeface="Times New Roman"/>
                <a:cs typeface="Times New Roman"/>
              </a:rPr>
              <a:t>, the </a:t>
            </a:r>
            <a:r>
              <a:rPr lang="en-US" i="1" dirty="0">
                <a:solidFill>
                  <a:srgbClr val="0000FF"/>
                </a:solidFill>
                <a:latin typeface="Times New Roman"/>
                <a:cs typeface="Times New Roman"/>
              </a:rPr>
              <a:t>time </a:t>
            </a:r>
            <a:r>
              <a:rPr lang="en-US" dirty="0">
                <a:solidFill>
                  <a:srgbClr val="0000FF"/>
                </a:solidFill>
                <a:latin typeface="Times New Roman"/>
                <a:cs typeface="Times New Roman"/>
              </a:rPr>
              <a:t>of collision </a:t>
            </a:r>
            <a:r>
              <a:rPr lang="en-US" dirty="0">
                <a:latin typeface="Times New Roman"/>
                <a:cs typeface="Times New Roman"/>
              </a:rPr>
              <a:t>over the interval would have been </a:t>
            </a:r>
            <a:r>
              <a:rPr lang="en-US" dirty="0">
                <a:solidFill>
                  <a:srgbClr val="0000FF"/>
                </a:solidFill>
                <a:latin typeface="Times New Roman"/>
                <a:cs typeface="Times New Roman"/>
              </a:rPr>
              <a:t>so small </a:t>
            </a:r>
            <a:r>
              <a:rPr lang="en-US" dirty="0">
                <a:latin typeface="Times New Roman"/>
                <a:cs typeface="Times New Roman"/>
              </a:rPr>
              <a:t>that </a:t>
            </a:r>
            <a:r>
              <a:rPr lang="en-US" dirty="0">
                <a:solidFill>
                  <a:srgbClr val="0000FF"/>
                </a:solidFill>
                <a:latin typeface="Times New Roman"/>
                <a:cs typeface="Times New Roman"/>
              </a:rPr>
              <a:t>friction’s impulse would hardly changed the momentum content </a:t>
            </a:r>
            <a:r>
              <a:rPr lang="en-US" dirty="0">
                <a:latin typeface="Times New Roman"/>
                <a:cs typeface="Times New Roman"/>
              </a:rPr>
              <a:t>of the system </a:t>
            </a:r>
            <a:r>
              <a:rPr lang="en-US" dirty="0">
                <a:solidFill>
                  <a:srgbClr val="0000FF"/>
                </a:solidFill>
                <a:latin typeface="Times New Roman"/>
                <a:cs typeface="Times New Roman"/>
              </a:rPr>
              <a:t>over the interval</a:t>
            </a:r>
            <a:r>
              <a:rPr lang="en-US" dirty="0">
                <a:latin typeface="Times New Roman"/>
                <a:cs typeface="Times New Roman"/>
              </a:rPr>
              <a:t>, and could have been </a:t>
            </a:r>
            <a:r>
              <a:rPr lang="en-US" dirty="0">
                <a:solidFill>
                  <a:srgbClr val="0000FF"/>
                </a:solidFill>
                <a:latin typeface="Times New Roman"/>
                <a:cs typeface="Times New Roman"/>
              </a:rPr>
              <a:t>approximated as zero </a:t>
            </a:r>
            <a:r>
              <a:rPr lang="en-US" dirty="0">
                <a:latin typeface="Times New Roman"/>
                <a:cs typeface="Times New Roman"/>
              </a:rPr>
              <a:t>conserving momentum </a:t>
            </a:r>
            <a:r>
              <a:rPr lang="en-US" i="1" dirty="0">
                <a:solidFill>
                  <a:srgbClr val="FF0000"/>
                </a:solidFill>
                <a:latin typeface="Times New Roman"/>
                <a:cs typeface="Times New Roman"/>
              </a:rPr>
              <a:t>through the interval</a:t>
            </a:r>
            <a:r>
              <a:rPr lang="en-US" dirty="0">
                <a:solidFill>
                  <a:srgbClr val="FF0000"/>
                </a:solidFill>
                <a:latin typeface="Times New Roman"/>
                <a:cs typeface="Times New Roman"/>
              </a:rPr>
              <a:t> </a:t>
            </a:r>
            <a:r>
              <a:rPr lang="en-US" dirty="0">
                <a:latin typeface="Times New Roman"/>
                <a:cs typeface="Times New Roman"/>
              </a:rPr>
              <a:t>(i.e., through the collision).</a:t>
            </a:r>
          </a:p>
        </p:txBody>
      </p:sp>
      <p:sp>
        <p:nvSpPr>
          <p:cNvPr id="42" name="TextBox 41"/>
          <p:cNvSpPr txBox="1"/>
          <p:nvPr/>
        </p:nvSpPr>
        <p:spPr>
          <a:xfrm>
            <a:off x="794665" y="4402308"/>
            <a:ext cx="8146135" cy="1754326"/>
          </a:xfrm>
          <a:prstGeom prst="rect">
            <a:avLst/>
          </a:prstGeom>
          <a:noFill/>
        </p:spPr>
        <p:txBody>
          <a:bodyPr wrap="square" rtlCol="0">
            <a:spAutoFit/>
          </a:bodyPr>
          <a:lstStyle/>
          <a:p>
            <a:r>
              <a:rPr lang="en-US" dirty="0">
                <a:solidFill>
                  <a:srgbClr val="FF0000"/>
                </a:solidFill>
                <a:latin typeface="Apple Chancery"/>
                <a:cs typeface="Apple Chancery"/>
              </a:rPr>
              <a:t>But now you have </a:t>
            </a:r>
            <a:r>
              <a:rPr lang="en-US" dirty="0">
                <a:latin typeface="Times New Roman"/>
                <a:cs typeface="Times New Roman"/>
              </a:rPr>
              <a:t>serious </a:t>
            </a:r>
            <a:r>
              <a:rPr lang="en-US" dirty="0">
                <a:solidFill>
                  <a:srgbClr val="0000FF"/>
                </a:solidFill>
                <a:latin typeface="Times New Roman"/>
                <a:cs typeface="Times New Roman"/>
              </a:rPr>
              <a:t>energy loss through the collision </a:t>
            </a:r>
            <a:r>
              <a:rPr lang="en-US" dirty="0">
                <a:latin typeface="Times New Roman"/>
                <a:cs typeface="Times New Roman"/>
              </a:rPr>
              <a:t>as the blocks collide (probably due to big-time molecular deformation, sound, heat, etc.).  As this loss </a:t>
            </a:r>
            <a:r>
              <a:rPr lang="en-US" dirty="0">
                <a:solidFill>
                  <a:srgbClr val="0000FF"/>
                </a:solidFill>
                <a:latin typeface="Times New Roman"/>
                <a:cs typeface="Times New Roman"/>
              </a:rPr>
              <a:t>isn’t</a:t>
            </a:r>
            <a:r>
              <a:rPr lang="en-US" dirty="0">
                <a:latin typeface="Times New Roman"/>
                <a:cs typeface="Times New Roman"/>
              </a:rPr>
              <a:t> </a:t>
            </a:r>
            <a:r>
              <a:rPr lang="en-US" dirty="0">
                <a:solidFill>
                  <a:srgbClr val="0000FF"/>
                </a:solidFill>
                <a:latin typeface="Times New Roman"/>
                <a:cs typeface="Times New Roman"/>
              </a:rPr>
              <a:t>taken into account </a:t>
            </a:r>
            <a:r>
              <a:rPr lang="en-US" dirty="0">
                <a:latin typeface="Times New Roman"/>
                <a:cs typeface="Times New Roman"/>
              </a:rPr>
              <a:t>by </a:t>
            </a:r>
            <a:r>
              <a:rPr lang="en-US" dirty="0">
                <a:solidFill>
                  <a:srgbClr val="FF0000"/>
                </a:solidFill>
                <a:latin typeface="Times New Roman"/>
                <a:cs typeface="Times New Roman"/>
              </a:rPr>
              <a:t>potential energy functions </a:t>
            </a:r>
            <a:r>
              <a:rPr lang="en-US" dirty="0">
                <a:latin typeface="Times New Roman"/>
                <a:cs typeface="Times New Roman"/>
              </a:rPr>
              <a:t>(in the energy section, we would call work like this </a:t>
            </a:r>
            <a:r>
              <a:rPr lang="en-US" i="1" dirty="0">
                <a:latin typeface="Times New Roman"/>
                <a:cs typeface="Times New Roman"/>
              </a:rPr>
              <a:t>extraneous work</a:t>
            </a:r>
            <a:r>
              <a:rPr lang="en-US" dirty="0">
                <a:latin typeface="Times New Roman"/>
                <a:cs typeface="Times New Roman"/>
              </a:rPr>
              <a:t>), the mechanical energy is NOT conserved </a:t>
            </a:r>
            <a:r>
              <a:rPr lang="en-US" i="1" dirty="0">
                <a:solidFill>
                  <a:srgbClr val="100CC3"/>
                </a:solidFill>
                <a:latin typeface="Times New Roman"/>
                <a:cs typeface="Times New Roman"/>
              </a:rPr>
              <a:t>through the collision </a:t>
            </a:r>
            <a:r>
              <a:rPr lang="en-US" dirty="0">
                <a:latin typeface="Times New Roman"/>
                <a:cs typeface="Times New Roman"/>
              </a:rPr>
              <a:t>(though it may be conserved subsequently after the collision happens).  The trickiness here is that people are sometimes thrown by the fact that the spring is </a:t>
            </a:r>
            <a:r>
              <a:rPr lang="en-US" i="1" dirty="0">
                <a:latin typeface="Times New Roman"/>
                <a:cs typeface="Times New Roman"/>
              </a:rPr>
              <a:t>ideal. </a:t>
            </a:r>
            <a:r>
              <a:rPr lang="en-US" dirty="0">
                <a:latin typeface="Times New Roman"/>
                <a:cs typeface="Times New Roman"/>
              </a:rPr>
              <a:t> </a:t>
            </a:r>
          </a:p>
        </p:txBody>
      </p:sp>
      <p:sp>
        <p:nvSpPr>
          <p:cNvPr id="26" name="TextBox 25">
            <a:extLst>
              <a:ext uri="{FF2B5EF4-FFF2-40B4-BE49-F238E27FC236}">
                <a16:creationId xmlns:a16="http://schemas.microsoft.com/office/drawing/2014/main" id="{F14BA0C1-1E04-6444-A1BF-FEBA1DA31EA4}"/>
              </a:ext>
            </a:extLst>
          </p:cNvPr>
          <p:cNvSpPr txBox="1"/>
          <p:nvPr/>
        </p:nvSpPr>
        <p:spPr>
          <a:xfrm>
            <a:off x="205872" y="453845"/>
            <a:ext cx="5382128" cy="1446550"/>
          </a:xfrm>
          <a:prstGeom prst="rect">
            <a:avLst/>
          </a:prstGeom>
          <a:noFill/>
        </p:spPr>
        <p:txBody>
          <a:bodyPr wrap="square" rtlCol="0">
            <a:spAutoFit/>
          </a:bodyPr>
          <a:lstStyle/>
          <a:p>
            <a:r>
              <a:rPr lang="en-US" sz="2800" dirty="0">
                <a:solidFill>
                  <a:srgbClr val="FF0000"/>
                </a:solidFill>
                <a:latin typeface="Apple Chancery"/>
                <a:cs typeface="Apple Chancery"/>
              </a:rPr>
              <a:t>But is it possible </a:t>
            </a:r>
            <a:r>
              <a:rPr lang="en-US" sz="2000" dirty="0">
                <a:solidFill>
                  <a:srgbClr val="000000"/>
                </a:solidFill>
                <a:latin typeface="Times New Roman"/>
                <a:cs typeface="Times New Roman"/>
              </a:rPr>
              <a:t>to have a situation in which </a:t>
            </a:r>
            <a:r>
              <a:rPr lang="en-US" sz="2000" dirty="0">
                <a:solidFill>
                  <a:srgbClr val="FF0000"/>
                </a:solidFill>
                <a:latin typeface="Times New Roman"/>
                <a:cs typeface="Times New Roman"/>
              </a:rPr>
              <a:t>momentum is conserved </a:t>
            </a:r>
            <a:r>
              <a:rPr lang="en-US" sz="2000" dirty="0">
                <a:solidFill>
                  <a:srgbClr val="0000FF"/>
                </a:solidFill>
                <a:latin typeface="Times New Roman"/>
                <a:cs typeface="Times New Roman"/>
              </a:rPr>
              <a:t>but</a:t>
            </a:r>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energy</a:t>
            </a:r>
            <a:r>
              <a:rPr lang="en-US" sz="2000" dirty="0">
                <a:solidFill>
                  <a:srgbClr val="000000"/>
                </a:solidFill>
                <a:latin typeface="Times New Roman"/>
                <a:cs typeface="Times New Roman"/>
              </a:rPr>
              <a:t> is </a:t>
            </a:r>
            <a:r>
              <a:rPr lang="en-US" sz="2000" dirty="0">
                <a:solidFill>
                  <a:srgbClr val="FF0000"/>
                </a:solidFill>
                <a:latin typeface="Times New Roman"/>
                <a:cs typeface="Times New Roman"/>
              </a:rPr>
              <a:t>not</a:t>
            </a:r>
            <a:r>
              <a:rPr lang="en-US" sz="2000" dirty="0">
                <a:solidFill>
                  <a:srgbClr val="000000"/>
                </a:solidFill>
                <a:latin typeface="Times New Roman"/>
                <a:cs typeface="Times New Roman"/>
              </a:rPr>
              <a:t>, and we </a:t>
            </a:r>
            <a:r>
              <a:rPr lang="en-US" sz="2000" i="1" dirty="0">
                <a:solidFill>
                  <a:srgbClr val="FF0000"/>
                </a:solidFill>
                <a:latin typeface="Times New Roman"/>
                <a:cs typeface="Times New Roman"/>
              </a:rPr>
              <a:t>don’t</a:t>
            </a:r>
            <a:r>
              <a:rPr lang="en-US" sz="2000" dirty="0">
                <a:solidFill>
                  <a:srgbClr val="000000"/>
                </a:solidFill>
                <a:latin typeface="Times New Roman"/>
                <a:cs typeface="Times New Roman"/>
              </a:rPr>
              <a:t> let it slide.  If so, give an </a:t>
            </a:r>
            <a:r>
              <a:rPr lang="en-US" sz="2000" dirty="0">
                <a:solidFill>
                  <a:srgbClr val="008000"/>
                </a:solidFill>
                <a:latin typeface="Times New Roman"/>
                <a:cs typeface="Times New Roman"/>
              </a:rPr>
              <a:t>example, formally justifying each</a:t>
            </a:r>
            <a:r>
              <a:rPr lang="en-US" sz="2000" dirty="0">
                <a:solidFill>
                  <a:srgbClr val="000000"/>
                </a:solidFill>
                <a:latin typeface="Times New Roman"/>
                <a:cs typeface="Times New Roman"/>
              </a:rPr>
              <a:t> conservation </a:t>
            </a:r>
            <a:r>
              <a:rPr lang="en-US" sz="2000" dirty="0">
                <a:solidFill>
                  <a:srgbClr val="008000"/>
                </a:solidFill>
                <a:latin typeface="Times New Roman"/>
                <a:cs typeface="Times New Roman"/>
              </a:rPr>
              <a:t>assertion</a:t>
            </a:r>
            <a:r>
              <a:rPr lang="en-US" sz="2000" dirty="0">
                <a:solidFill>
                  <a:srgbClr val="000000"/>
                </a:solidFill>
                <a:latin typeface="Times New Roman"/>
                <a:cs typeface="Times New Roman"/>
              </a:rPr>
              <a:t>.</a:t>
            </a:r>
            <a:endParaRPr lang="en-US" sz="2400" dirty="0">
              <a:latin typeface="Apple Chancery"/>
              <a:cs typeface="Apple Chancery"/>
            </a:endParaRPr>
          </a:p>
        </p:txBody>
      </p:sp>
      <p:sp>
        <p:nvSpPr>
          <p:cNvPr id="29" name="Rectangle 36">
            <a:extLst>
              <a:ext uri="{FF2B5EF4-FFF2-40B4-BE49-F238E27FC236}">
                <a16:creationId xmlns:a16="http://schemas.microsoft.com/office/drawing/2014/main" id="{9F86D809-97AA-A64B-8150-A88127CD5482}"/>
              </a:ext>
            </a:extLst>
          </p:cNvPr>
          <p:cNvSpPr>
            <a:spLocks noChangeArrowheads="1"/>
          </p:cNvSpPr>
          <p:nvPr/>
        </p:nvSpPr>
        <p:spPr bwMode="auto">
          <a:xfrm>
            <a:off x="7090640" y="838581"/>
            <a:ext cx="449903" cy="710220"/>
          </a:xfrm>
          <a:prstGeom prst="rect">
            <a:avLst/>
          </a:prstGeom>
          <a:solidFill>
            <a:srgbClr val="FF0000"/>
          </a:solidFill>
          <a:ln w="25400">
            <a:solidFill>
              <a:schemeClr val="tx1"/>
            </a:solidFill>
            <a:miter lim="800000"/>
            <a:headEnd/>
            <a:tailEnd/>
          </a:ln>
        </p:spPr>
        <p:txBody>
          <a:bodyPr/>
          <a:lstStyle/>
          <a:p>
            <a:endParaRPr lang="en-US" dirty="0"/>
          </a:p>
        </p:txBody>
      </p:sp>
    </p:spTree>
    <p:extLst>
      <p:ext uri="{BB962C8B-B14F-4D97-AF65-F5344CB8AC3E}">
        <p14:creationId xmlns:p14="http://schemas.microsoft.com/office/powerpoint/2010/main" val="20324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dissolve">
                                      <p:cBhvr>
                                        <p:cTn id="13" dur="500"/>
                                        <p:tgtEl>
                                          <p:spTgt spid="48"/>
                                        </p:tgtEl>
                                      </p:cBhvr>
                                    </p:animEffect>
                                  </p:childTnLst>
                                </p:cTn>
                              </p:par>
                              <p:par>
                                <p:cTn id="14" presetID="9"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dissolve">
                                      <p:cBhvr>
                                        <p:cTn id="16" dur="500"/>
                                        <p:tgtEl>
                                          <p:spTgt spid="4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dissolve">
                                      <p:cBhvr>
                                        <p:cTn id="19" dur="500"/>
                                        <p:tgtEl>
                                          <p:spTgt spid="3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dissolve">
                                      <p:cBhvr>
                                        <p:cTn id="22" dur="500"/>
                                        <p:tgtEl>
                                          <p:spTgt spid="35"/>
                                        </p:tgtEl>
                                      </p:cBhvr>
                                    </p:animEffect>
                                  </p:childTnLst>
                                </p:cTn>
                              </p:par>
                              <p:par>
                                <p:cTn id="23" presetID="9"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dissolve">
                                      <p:cBhvr>
                                        <p:cTn id="25" dur="500"/>
                                        <p:tgtEl>
                                          <p:spTgt spid="36"/>
                                        </p:tgtEl>
                                      </p:cBhvr>
                                    </p:animEffect>
                                  </p:childTnLst>
                                </p:cTn>
                              </p:par>
                              <p:par>
                                <p:cTn id="26" presetID="9"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dissolve">
                                      <p:cBhvr>
                                        <p:cTn id="28" dur="500"/>
                                        <p:tgtEl>
                                          <p:spTgt spid="3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dissolve">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dissolve">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dissolve">
                                      <p:cBhvr>
                                        <p:cTn id="41" dur="500"/>
                                        <p:tgtEl>
                                          <p:spTgt spid="42"/>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dissolve">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7" grpId="0"/>
      <p:bldP spid="34" grpId="0" animBg="1"/>
      <p:bldP spid="35" grpId="0" animBg="1"/>
      <p:bldP spid="40" grpId="0"/>
      <p:bldP spid="42" grpId="0"/>
      <p:bldP spid="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38.)</a:t>
            </a:r>
          </a:p>
        </p:txBody>
      </p:sp>
      <p:sp>
        <p:nvSpPr>
          <p:cNvPr id="38" name="TextBox 37"/>
          <p:cNvSpPr txBox="1"/>
          <p:nvPr/>
        </p:nvSpPr>
        <p:spPr>
          <a:xfrm>
            <a:off x="205871" y="276045"/>
            <a:ext cx="7744323" cy="830997"/>
          </a:xfrm>
          <a:prstGeom prst="rect">
            <a:avLst/>
          </a:prstGeom>
          <a:noFill/>
        </p:spPr>
        <p:txBody>
          <a:bodyPr wrap="square" rtlCol="0">
            <a:spAutoFit/>
          </a:bodyPr>
          <a:lstStyle/>
          <a:p>
            <a:r>
              <a:rPr lang="en-US" sz="2800" dirty="0">
                <a:solidFill>
                  <a:srgbClr val="FF0000"/>
                </a:solidFill>
                <a:latin typeface="Apple Chancery"/>
                <a:cs typeface="Apple Chancery"/>
              </a:rPr>
              <a:t>Is it possible </a:t>
            </a:r>
            <a:r>
              <a:rPr lang="en-US" sz="2000" dirty="0">
                <a:solidFill>
                  <a:srgbClr val="000000"/>
                </a:solidFill>
                <a:latin typeface="Times New Roman"/>
                <a:cs typeface="Times New Roman"/>
              </a:rPr>
              <a:t>to have a situation in which </a:t>
            </a:r>
            <a:r>
              <a:rPr lang="en-US" sz="2000" dirty="0">
                <a:solidFill>
                  <a:srgbClr val="FF0000"/>
                </a:solidFill>
                <a:latin typeface="Times New Roman"/>
                <a:cs typeface="Times New Roman"/>
              </a:rPr>
              <a:t>mechanical energy is conserved </a:t>
            </a:r>
            <a:r>
              <a:rPr lang="en-US" sz="2000" dirty="0">
                <a:solidFill>
                  <a:srgbClr val="0000FF"/>
                </a:solidFill>
                <a:latin typeface="Times New Roman"/>
                <a:cs typeface="Times New Roman"/>
              </a:rPr>
              <a:t>but</a:t>
            </a:r>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momentum </a:t>
            </a:r>
            <a:r>
              <a:rPr lang="en-US" sz="2000" dirty="0">
                <a:solidFill>
                  <a:srgbClr val="000000"/>
                </a:solidFill>
                <a:latin typeface="Times New Roman"/>
                <a:cs typeface="Times New Roman"/>
              </a:rPr>
              <a:t>is </a:t>
            </a:r>
            <a:r>
              <a:rPr lang="en-US" sz="2000" dirty="0">
                <a:solidFill>
                  <a:srgbClr val="FF0000"/>
                </a:solidFill>
                <a:latin typeface="Times New Roman"/>
                <a:cs typeface="Times New Roman"/>
              </a:rPr>
              <a:t>not</a:t>
            </a:r>
            <a:r>
              <a:rPr lang="en-US" sz="2000" dirty="0">
                <a:solidFill>
                  <a:srgbClr val="000000"/>
                </a:solidFill>
                <a:latin typeface="Times New Roman"/>
                <a:cs typeface="Times New Roman"/>
              </a:rPr>
              <a:t>?  If so, give an </a:t>
            </a:r>
            <a:r>
              <a:rPr lang="en-US" sz="2000" dirty="0">
                <a:solidFill>
                  <a:srgbClr val="008000"/>
                </a:solidFill>
                <a:latin typeface="Times New Roman"/>
                <a:cs typeface="Times New Roman"/>
              </a:rPr>
              <a:t>example and justifying.</a:t>
            </a:r>
            <a:endParaRPr lang="en-US" sz="2400" dirty="0">
              <a:latin typeface="Apple Chancery"/>
              <a:cs typeface="Apple Chancery"/>
            </a:endParaRPr>
          </a:p>
        </p:txBody>
      </p:sp>
      <p:sp>
        <p:nvSpPr>
          <p:cNvPr id="47" name="TextBox 46"/>
          <p:cNvSpPr txBox="1"/>
          <p:nvPr/>
        </p:nvSpPr>
        <p:spPr>
          <a:xfrm>
            <a:off x="515265" y="1107042"/>
            <a:ext cx="6482435" cy="369332"/>
          </a:xfrm>
          <a:prstGeom prst="rect">
            <a:avLst/>
          </a:prstGeom>
          <a:noFill/>
        </p:spPr>
        <p:txBody>
          <a:bodyPr wrap="square" rtlCol="0">
            <a:spAutoFit/>
          </a:bodyPr>
          <a:lstStyle/>
          <a:p>
            <a:r>
              <a:rPr lang="en-US" dirty="0">
                <a:solidFill>
                  <a:srgbClr val="0000FF"/>
                </a:solidFill>
                <a:latin typeface="Times New Roman"/>
                <a:cs typeface="Times New Roman"/>
              </a:rPr>
              <a:t>Ignoring air friction</a:t>
            </a:r>
            <a:r>
              <a:rPr lang="en-US" dirty="0">
                <a:solidFill>
                  <a:srgbClr val="FF0000"/>
                </a:solidFill>
                <a:latin typeface="Times New Roman"/>
                <a:cs typeface="Times New Roman"/>
              </a:rPr>
              <a:t>, </a:t>
            </a:r>
            <a:r>
              <a:rPr lang="en-US" dirty="0">
                <a:latin typeface="Times New Roman"/>
                <a:cs typeface="Times New Roman"/>
              </a:rPr>
              <a:t>consider</a:t>
            </a:r>
            <a:r>
              <a:rPr lang="en-US" dirty="0">
                <a:solidFill>
                  <a:srgbClr val="FF0000"/>
                </a:solidFill>
                <a:latin typeface="Times New Roman"/>
                <a:cs typeface="Times New Roman"/>
              </a:rPr>
              <a:t> throwing a ball straight up into the air.</a:t>
            </a:r>
            <a:endParaRPr lang="en-US" dirty="0">
              <a:latin typeface="Times New Roman"/>
              <a:cs typeface="Times New Roman"/>
            </a:endParaRPr>
          </a:p>
        </p:txBody>
      </p:sp>
      <p:sp>
        <p:nvSpPr>
          <p:cNvPr id="35" name="Rectangle 34"/>
          <p:cNvSpPr/>
          <p:nvPr/>
        </p:nvSpPr>
        <p:spPr>
          <a:xfrm>
            <a:off x="8447088" y="1548453"/>
            <a:ext cx="493713"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flipV="1">
            <a:off x="8723313" y="902911"/>
            <a:ext cx="0" cy="455989"/>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794665" y="1505471"/>
            <a:ext cx="6774535" cy="923330"/>
          </a:xfrm>
          <a:prstGeom prst="rect">
            <a:avLst/>
          </a:prstGeom>
          <a:noFill/>
        </p:spPr>
        <p:txBody>
          <a:bodyPr wrap="square" rtlCol="0">
            <a:spAutoFit/>
          </a:bodyPr>
          <a:lstStyle/>
          <a:p>
            <a:r>
              <a:rPr lang="en-US" dirty="0">
                <a:solidFill>
                  <a:srgbClr val="FF0000"/>
                </a:solidFill>
                <a:latin typeface="Apple Chancery"/>
                <a:cs typeface="Apple Chancery"/>
              </a:rPr>
              <a:t>Momentum is not conserved </a:t>
            </a:r>
            <a:r>
              <a:rPr lang="en-US" dirty="0">
                <a:latin typeface="Times New Roman"/>
                <a:cs typeface="Times New Roman"/>
              </a:rPr>
              <a:t>as</a:t>
            </a:r>
            <a:r>
              <a:rPr lang="en-US" dirty="0">
                <a:solidFill>
                  <a:srgbClr val="0000FF"/>
                </a:solidFill>
                <a:latin typeface="Times New Roman"/>
                <a:cs typeface="Times New Roman"/>
              </a:rPr>
              <a:t> gravity produces an external impulse </a:t>
            </a:r>
            <a:r>
              <a:rPr lang="en-US" dirty="0">
                <a:solidFill>
                  <a:srgbClr val="000000"/>
                </a:solidFill>
                <a:latin typeface="Times New Roman"/>
                <a:cs typeface="Times New Roman"/>
              </a:rPr>
              <a:t>that changes the momentum content of the system in the y-direction as time proceeds.</a:t>
            </a:r>
          </a:p>
        </p:txBody>
      </p:sp>
      <p:sp>
        <p:nvSpPr>
          <p:cNvPr id="42" name="TextBox 41"/>
          <p:cNvSpPr txBox="1"/>
          <p:nvPr/>
        </p:nvSpPr>
        <p:spPr>
          <a:xfrm>
            <a:off x="794665" y="2380402"/>
            <a:ext cx="8235035" cy="646331"/>
          </a:xfrm>
          <a:prstGeom prst="rect">
            <a:avLst/>
          </a:prstGeom>
          <a:noFill/>
        </p:spPr>
        <p:txBody>
          <a:bodyPr wrap="square" rtlCol="0">
            <a:spAutoFit/>
          </a:bodyPr>
          <a:lstStyle/>
          <a:p>
            <a:r>
              <a:rPr lang="en-US" dirty="0">
                <a:solidFill>
                  <a:srgbClr val="FF0000"/>
                </a:solidFill>
                <a:latin typeface="Apple Chancery"/>
                <a:cs typeface="Apple Chancery"/>
              </a:rPr>
              <a:t>Mechanical energy IS conserved </a:t>
            </a:r>
            <a:r>
              <a:rPr lang="en-US" dirty="0">
                <a:latin typeface="Times New Roman"/>
                <a:cs typeface="Times New Roman"/>
              </a:rPr>
              <a:t>as </a:t>
            </a:r>
            <a:r>
              <a:rPr lang="en-US" dirty="0">
                <a:solidFill>
                  <a:srgbClr val="0000FF"/>
                </a:solidFill>
                <a:latin typeface="Times New Roman"/>
                <a:cs typeface="Times New Roman"/>
              </a:rPr>
              <a:t>kinetic energy </a:t>
            </a:r>
            <a:r>
              <a:rPr lang="en-US" dirty="0">
                <a:latin typeface="Times New Roman"/>
                <a:cs typeface="Times New Roman"/>
              </a:rPr>
              <a:t>is turned into </a:t>
            </a:r>
            <a:r>
              <a:rPr lang="en-US" dirty="0">
                <a:solidFill>
                  <a:srgbClr val="FF0000"/>
                </a:solidFill>
                <a:latin typeface="Times New Roman"/>
                <a:cs typeface="Times New Roman"/>
              </a:rPr>
              <a:t>gravitational</a:t>
            </a:r>
            <a:r>
              <a:rPr lang="en-US" dirty="0">
                <a:latin typeface="Times New Roman"/>
                <a:cs typeface="Times New Roman"/>
              </a:rPr>
              <a:t> </a:t>
            </a:r>
            <a:r>
              <a:rPr lang="en-US" dirty="0">
                <a:solidFill>
                  <a:srgbClr val="FF0000"/>
                </a:solidFill>
                <a:latin typeface="Times New Roman"/>
                <a:cs typeface="Times New Roman"/>
              </a:rPr>
              <a:t>potential energy </a:t>
            </a:r>
            <a:r>
              <a:rPr lang="en-US" dirty="0">
                <a:latin typeface="Times New Roman"/>
                <a:cs typeface="Times New Roman"/>
              </a:rPr>
              <a:t>but there are </a:t>
            </a:r>
            <a:r>
              <a:rPr lang="en-US" dirty="0">
                <a:solidFill>
                  <a:srgbClr val="FF0000"/>
                </a:solidFill>
                <a:latin typeface="Times New Roman"/>
                <a:cs typeface="Times New Roman"/>
              </a:rPr>
              <a:t>no extraneous </a:t>
            </a:r>
            <a:r>
              <a:rPr lang="en-US" dirty="0">
                <a:latin typeface="Times New Roman"/>
                <a:cs typeface="Times New Roman"/>
              </a:rPr>
              <a:t>bits of </a:t>
            </a:r>
            <a:r>
              <a:rPr lang="en-US" dirty="0">
                <a:solidFill>
                  <a:srgbClr val="FF0000"/>
                </a:solidFill>
                <a:latin typeface="Times New Roman"/>
                <a:cs typeface="Times New Roman"/>
              </a:rPr>
              <a:t>work</a:t>
            </a:r>
            <a:r>
              <a:rPr lang="en-US" dirty="0">
                <a:latin typeface="Times New Roman"/>
                <a:cs typeface="Times New Roman"/>
              </a:rPr>
              <a:t> being done by forces like friction. </a:t>
            </a:r>
          </a:p>
        </p:txBody>
      </p:sp>
      <p:cxnSp>
        <p:nvCxnSpPr>
          <p:cNvPr id="26" name="Straight Arrow Connector 25"/>
          <p:cNvCxnSpPr/>
          <p:nvPr/>
        </p:nvCxnSpPr>
        <p:spPr>
          <a:xfrm flipV="1">
            <a:off x="8723313" y="276046"/>
            <a:ext cx="0" cy="270054"/>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05872" y="3165314"/>
            <a:ext cx="6067928" cy="1138773"/>
          </a:xfrm>
          <a:prstGeom prst="rect">
            <a:avLst/>
          </a:prstGeom>
          <a:noFill/>
        </p:spPr>
        <p:txBody>
          <a:bodyPr wrap="square" rtlCol="0">
            <a:spAutoFit/>
          </a:bodyPr>
          <a:lstStyle/>
          <a:p>
            <a:r>
              <a:rPr lang="en-US" sz="2800" dirty="0">
                <a:solidFill>
                  <a:srgbClr val="FF0000"/>
                </a:solidFill>
                <a:latin typeface="Apple Chancery"/>
                <a:cs typeface="Apple Chancery"/>
              </a:rPr>
              <a:t>Is it possible </a:t>
            </a:r>
            <a:r>
              <a:rPr lang="en-US" sz="2000" dirty="0">
                <a:solidFill>
                  <a:srgbClr val="000000"/>
                </a:solidFill>
                <a:latin typeface="Times New Roman"/>
                <a:cs typeface="Times New Roman"/>
              </a:rPr>
              <a:t>to have a situation in which </a:t>
            </a:r>
            <a:r>
              <a:rPr lang="en-US" sz="2000" dirty="0">
                <a:solidFill>
                  <a:srgbClr val="FF0000"/>
                </a:solidFill>
                <a:latin typeface="Times New Roman"/>
                <a:cs typeface="Times New Roman"/>
              </a:rPr>
              <a:t>momentum is conserved </a:t>
            </a:r>
            <a:r>
              <a:rPr lang="en-US" sz="2000" dirty="0">
                <a:solidFill>
                  <a:srgbClr val="0000FF"/>
                </a:solidFill>
                <a:latin typeface="Times New Roman"/>
                <a:cs typeface="Times New Roman"/>
              </a:rPr>
              <a:t>in one direction but not in another?  </a:t>
            </a:r>
            <a:r>
              <a:rPr lang="en-US" sz="2000" dirty="0">
                <a:solidFill>
                  <a:srgbClr val="000000"/>
                </a:solidFill>
                <a:latin typeface="Times New Roman"/>
                <a:cs typeface="Times New Roman"/>
              </a:rPr>
              <a:t>If so, give an </a:t>
            </a:r>
            <a:r>
              <a:rPr lang="en-US" sz="2000" dirty="0">
                <a:solidFill>
                  <a:srgbClr val="008000"/>
                </a:solidFill>
                <a:latin typeface="Times New Roman"/>
                <a:cs typeface="Times New Roman"/>
              </a:rPr>
              <a:t>example and justifying.</a:t>
            </a:r>
            <a:endParaRPr lang="en-US" sz="2400" dirty="0">
              <a:latin typeface="Apple Chancery"/>
              <a:cs typeface="Apple Chancery"/>
            </a:endParaRPr>
          </a:p>
        </p:txBody>
      </p:sp>
      <p:sp>
        <p:nvSpPr>
          <p:cNvPr id="30" name="TextBox 29"/>
          <p:cNvSpPr txBox="1"/>
          <p:nvPr/>
        </p:nvSpPr>
        <p:spPr>
          <a:xfrm>
            <a:off x="515265" y="4291404"/>
            <a:ext cx="6482435" cy="369332"/>
          </a:xfrm>
          <a:prstGeom prst="rect">
            <a:avLst/>
          </a:prstGeom>
          <a:noFill/>
        </p:spPr>
        <p:txBody>
          <a:bodyPr wrap="square" rtlCol="0">
            <a:spAutoFit/>
          </a:bodyPr>
          <a:lstStyle/>
          <a:p>
            <a:r>
              <a:rPr lang="en-US" dirty="0">
                <a:solidFill>
                  <a:srgbClr val="0000FF"/>
                </a:solidFill>
                <a:latin typeface="Times New Roman"/>
                <a:cs typeface="Times New Roman"/>
              </a:rPr>
              <a:t>Ignoring air friction</a:t>
            </a:r>
            <a:r>
              <a:rPr lang="en-US" dirty="0">
                <a:solidFill>
                  <a:srgbClr val="FF0000"/>
                </a:solidFill>
                <a:latin typeface="Times New Roman"/>
                <a:cs typeface="Times New Roman"/>
              </a:rPr>
              <a:t>, </a:t>
            </a:r>
            <a:r>
              <a:rPr lang="en-US" dirty="0">
                <a:latin typeface="Times New Roman"/>
                <a:cs typeface="Times New Roman"/>
              </a:rPr>
              <a:t>consider</a:t>
            </a:r>
            <a:r>
              <a:rPr lang="en-US" dirty="0">
                <a:solidFill>
                  <a:srgbClr val="FF0000"/>
                </a:solidFill>
                <a:latin typeface="Times New Roman"/>
                <a:cs typeface="Times New Roman"/>
              </a:rPr>
              <a:t> throwing a ball in two dimensions.</a:t>
            </a:r>
            <a:endParaRPr lang="en-US" dirty="0">
              <a:latin typeface="Times New Roman"/>
              <a:cs typeface="Times New Roman"/>
            </a:endParaRPr>
          </a:p>
        </p:txBody>
      </p:sp>
      <p:sp>
        <p:nvSpPr>
          <p:cNvPr id="31" name="TextBox 30"/>
          <p:cNvSpPr txBox="1"/>
          <p:nvPr/>
        </p:nvSpPr>
        <p:spPr>
          <a:xfrm>
            <a:off x="794666" y="4659203"/>
            <a:ext cx="8146136" cy="646331"/>
          </a:xfrm>
          <a:prstGeom prst="rect">
            <a:avLst/>
          </a:prstGeom>
          <a:noFill/>
        </p:spPr>
        <p:txBody>
          <a:bodyPr wrap="square" rtlCol="0">
            <a:spAutoFit/>
          </a:bodyPr>
          <a:lstStyle/>
          <a:p>
            <a:r>
              <a:rPr lang="en-US" dirty="0">
                <a:solidFill>
                  <a:srgbClr val="FF0000"/>
                </a:solidFill>
                <a:latin typeface="Apple Chancery"/>
                <a:cs typeface="Apple Chancery"/>
              </a:rPr>
              <a:t>Momentum is not conserved in the y-direction </a:t>
            </a:r>
            <a:r>
              <a:rPr lang="en-US" dirty="0">
                <a:latin typeface="Times New Roman"/>
                <a:cs typeface="Times New Roman"/>
              </a:rPr>
              <a:t>as</a:t>
            </a:r>
            <a:r>
              <a:rPr lang="en-US" dirty="0">
                <a:solidFill>
                  <a:srgbClr val="0000FF"/>
                </a:solidFill>
                <a:latin typeface="Times New Roman"/>
                <a:cs typeface="Times New Roman"/>
              </a:rPr>
              <a:t> gravity produces an external impulse </a:t>
            </a:r>
            <a:r>
              <a:rPr lang="en-US" dirty="0">
                <a:solidFill>
                  <a:srgbClr val="000000"/>
                </a:solidFill>
                <a:latin typeface="Times New Roman"/>
                <a:cs typeface="Times New Roman"/>
              </a:rPr>
              <a:t>that changes the </a:t>
            </a:r>
            <a:r>
              <a:rPr lang="en-US" i="1" dirty="0">
                <a:solidFill>
                  <a:srgbClr val="008000"/>
                </a:solidFill>
                <a:latin typeface="Times New Roman"/>
                <a:cs typeface="Times New Roman"/>
              </a:rPr>
              <a:t>momentum content </a:t>
            </a:r>
            <a:r>
              <a:rPr lang="en-US" dirty="0">
                <a:solidFill>
                  <a:srgbClr val="000000"/>
                </a:solidFill>
                <a:latin typeface="Times New Roman"/>
                <a:cs typeface="Times New Roman"/>
              </a:rPr>
              <a:t>of the system in the y-direction.</a:t>
            </a:r>
          </a:p>
        </p:txBody>
      </p:sp>
      <p:sp>
        <p:nvSpPr>
          <p:cNvPr id="33" name="TextBox 32"/>
          <p:cNvSpPr txBox="1"/>
          <p:nvPr/>
        </p:nvSpPr>
        <p:spPr>
          <a:xfrm>
            <a:off x="794666" y="5369034"/>
            <a:ext cx="8146136" cy="646331"/>
          </a:xfrm>
          <a:prstGeom prst="rect">
            <a:avLst/>
          </a:prstGeom>
          <a:noFill/>
        </p:spPr>
        <p:txBody>
          <a:bodyPr wrap="square" rtlCol="0">
            <a:spAutoFit/>
          </a:bodyPr>
          <a:lstStyle/>
          <a:p>
            <a:r>
              <a:rPr lang="en-US" dirty="0">
                <a:solidFill>
                  <a:srgbClr val="FF0000"/>
                </a:solidFill>
                <a:latin typeface="Apple Chancery"/>
                <a:cs typeface="Apple Chancery"/>
              </a:rPr>
              <a:t>Momentum is conserved in the x-direction </a:t>
            </a:r>
            <a:r>
              <a:rPr lang="en-US" dirty="0">
                <a:latin typeface="Times New Roman"/>
                <a:cs typeface="Times New Roman"/>
              </a:rPr>
              <a:t>as</a:t>
            </a:r>
            <a:r>
              <a:rPr lang="en-US" dirty="0">
                <a:solidFill>
                  <a:srgbClr val="0000FF"/>
                </a:solidFill>
                <a:latin typeface="Times New Roman"/>
                <a:cs typeface="Times New Roman"/>
              </a:rPr>
              <a:t> there are no external forces, hence impulse, </a:t>
            </a:r>
            <a:r>
              <a:rPr lang="en-US" dirty="0">
                <a:solidFill>
                  <a:srgbClr val="000000"/>
                </a:solidFill>
                <a:latin typeface="Times New Roman"/>
                <a:cs typeface="Times New Roman"/>
              </a:rPr>
              <a:t>in that direction to change the body’s x-momentum.</a:t>
            </a:r>
          </a:p>
        </p:txBody>
      </p:sp>
      <p:sp>
        <p:nvSpPr>
          <p:cNvPr id="39" name="Rectangle 38"/>
          <p:cNvSpPr/>
          <p:nvPr/>
        </p:nvSpPr>
        <p:spPr>
          <a:xfrm>
            <a:off x="5939367" y="3936053"/>
            <a:ext cx="3153833"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6028280" y="3132664"/>
            <a:ext cx="1468967" cy="795869"/>
          </a:xfrm>
          <a:custGeom>
            <a:avLst/>
            <a:gdLst>
              <a:gd name="connsiteX0" fmla="*/ 0 w 1468967"/>
              <a:gd name="connsiteY0" fmla="*/ 795869 h 795869"/>
              <a:gd name="connsiteX1" fmla="*/ 249767 w 1468967"/>
              <a:gd name="connsiteY1" fmla="*/ 554569 h 795869"/>
              <a:gd name="connsiteX2" fmla="*/ 546100 w 1468967"/>
              <a:gd name="connsiteY2" fmla="*/ 313269 h 795869"/>
              <a:gd name="connsiteX3" fmla="*/ 935567 w 1468967"/>
              <a:gd name="connsiteY3" fmla="*/ 105836 h 795869"/>
              <a:gd name="connsiteX4" fmla="*/ 1295400 w 1468967"/>
              <a:gd name="connsiteY4" fmla="*/ 16936 h 795869"/>
              <a:gd name="connsiteX5" fmla="*/ 1468967 w 1468967"/>
              <a:gd name="connsiteY5" fmla="*/ 3 h 79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8967" h="795869">
                <a:moveTo>
                  <a:pt x="0" y="795869"/>
                </a:moveTo>
                <a:cubicBezTo>
                  <a:pt x="79375" y="715435"/>
                  <a:pt x="158750" y="635002"/>
                  <a:pt x="249767" y="554569"/>
                </a:cubicBezTo>
                <a:cubicBezTo>
                  <a:pt x="340784" y="474136"/>
                  <a:pt x="431800" y="388058"/>
                  <a:pt x="546100" y="313269"/>
                </a:cubicBezTo>
                <a:cubicBezTo>
                  <a:pt x="660400" y="238480"/>
                  <a:pt x="810684" y="155225"/>
                  <a:pt x="935567" y="105836"/>
                </a:cubicBezTo>
                <a:cubicBezTo>
                  <a:pt x="1060450" y="56447"/>
                  <a:pt x="1206500" y="34575"/>
                  <a:pt x="1295400" y="16936"/>
                </a:cubicBezTo>
                <a:cubicBezTo>
                  <a:pt x="1384300" y="-703"/>
                  <a:pt x="1468967" y="3"/>
                  <a:pt x="1468967" y="3"/>
                </a:cubicBezTo>
              </a:path>
            </a:pathLst>
          </a:cu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Freeform 63"/>
          <p:cNvSpPr/>
          <p:nvPr/>
        </p:nvSpPr>
        <p:spPr>
          <a:xfrm flipH="1">
            <a:off x="7497247" y="3132664"/>
            <a:ext cx="1468967" cy="795869"/>
          </a:xfrm>
          <a:custGeom>
            <a:avLst/>
            <a:gdLst>
              <a:gd name="connsiteX0" fmla="*/ 0 w 1468967"/>
              <a:gd name="connsiteY0" fmla="*/ 795869 h 795869"/>
              <a:gd name="connsiteX1" fmla="*/ 249767 w 1468967"/>
              <a:gd name="connsiteY1" fmla="*/ 554569 h 795869"/>
              <a:gd name="connsiteX2" fmla="*/ 546100 w 1468967"/>
              <a:gd name="connsiteY2" fmla="*/ 313269 h 795869"/>
              <a:gd name="connsiteX3" fmla="*/ 935567 w 1468967"/>
              <a:gd name="connsiteY3" fmla="*/ 105836 h 795869"/>
              <a:gd name="connsiteX4" fmla="*/ 1295400 w 1468967"/>
              <a:gd name="connsiteY4" fmla="*/ 16936 h 795869"/>
              <a:gd name="connsiteX5" fmla="*/ 1468967 w 1468967"/>
              <a:gd name="connsiteY5" fmla="*/ 3 h 79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8967" h="795869">
                <a:moveTo>
                  <a:pt x="0" y="795869"/>
                </a:moveTo>
                <a:cubicBezTo>
                  <a:pt x="79375" y="715435"/>
                  <a:pt x="158750" y="635002"/>
                  <a:pt x="249767" y="554569"/>
                </a:cubicBezTo>
                <a:cubicBezTo>
                  <a:pt x="340784" y="474136"/>
                  <a:pt x="431800" y="388058"/>
                  <a:pt x="546100" y="313269"/>
                </a:cubicBezTo>
                <a:cubicBezTo>
                  <a:pt x="660400" y="238480"/>
                  <a:pt x="810684" y="155225"/>
                  <a:pt x="935567" y="105836"/>
                </a:cubicBezTo>
                <a:cubicBezTo>
                  <a:pt x="1060450" y="56447"/>
                  <a:pt x="1206500" y="34575"/>
                  <a:pt x="1295400" y="16936"/>
                </a:cubicBezTo>
                <a:cubicBezTo>
                  <a:pt x="1384300" y="-703"/>
                  <a:pt x="1468967" y="3"/>
                  <a:pt x="1468967" y="3"/>
                </a:cubicBezTo>
              </a:path>
            </a:pathLst>
          </a:cu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8" name="Group 7"/>
          <p:cNvGrpSpPr/>
          <p:nvPr/>
        </p:nvGrpSpPr>
        <p:grpSpPr>
          <a:xfrm>
            <a:off x="5808657" y="3144383"/>
            <a:ext cx="3055415" cy="698337"/>
            <a:chOff x="5808657" y="3144383"/>
            <a:chExt cx="3055415" cy="698337"/>
          </a:xfrm>
        </p:grpSpPr>
        <p:cxnSp>
          <p:nvCxnSpPr>
            <p:cNvPr id="41" name="Straight Arrow Connector 40"/>
            <p:cNvCxnSpPr/>
            <p:nvPr/>
          </p:nvCxnSpPr>
          <p:spPr>
            <a:xfrm flipH="1">
              <a:off x="8576734" y="3817520"/>
              <a:ext cx="287338"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a:off x="8324321" y="3593153"/>
              <a:ext cx="287338"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H="1">
              <a:off x="8071908" y="3406883"/>
              <a:ext cx="287338"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H="1">
              <a:off x="7819495" y="3275642"/>
              <a:ext cx="287338"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a:off x="7567082" y="3190964"/>
              <a:ext cx="287338"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7314669" y="3144383"/>
              <a:ext cx="287338"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a:off x="7062256" y="3148598"/>
              <a:ext cx="287338"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H="1">
              <a:off x="6809843" y="3207842"/>
              <a:ext cx="287338"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H="1">
              <a:off x="6557430" y="3309416"/>
              <a:ext cx="287338"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a:off x="6305017" y="3453320"/>
              <a:ext cx="287338"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a:off x="6052604" y="3648020"/>
              <a:ext cx="287338"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a:off x="5808657" y="3842720"/>
              <a:ext cx="287338"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8935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par>
                                <p:cTn id="13" presetID="9"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dissolve">
                                      <p:cBhvr>
                                        <p:cTn id="15" dur="500"/>
                                        <p:tgtEl>
                                          <p:spTgt spid="36"/>
                                        </p:tgtEl>
                                      </p:cBhvr>
                                    </p:animEffect>
                                  </p:childTnLst>
                                </p:cTn>
                              </p:par>
                              <p:par>
                                <p:cTn id="16" presetID="9"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dissolv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dissolv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dissolv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dissolve">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dissolve">
                                      <p:cBhvr>
                                        <p:cTn id="43" dur="500"/>
                                        <p:tgtEl>
                                          <p:spTgt spid="39"/>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dissolve">
                                      <p:cBhvr>
                                        <p:cTn id="46" dur="500"/>
                                        <p:tgtEl>
                                          <p:spTgt spid="7"/>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dissolve">
                                      <p:cBhvr>
                                        <p:cTn id="49" dur="500"/>
                                        <p:tgtEl>
                                          <p:spTgt spid="64"/>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dissolv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dissolve">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dissolve">
                                      <p:cBhvr>
                                        <p:cTn id="6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35" grpId="0" animBg="1"/>
      <p:bldP spid="40" grpId="0"/>
      <p:bldP spid="42" grpId="0"/>
      <p:bldP spid="29" grpId="0"/>
      <p:bldP spid="30" grpId="0"/>
      <p:bldP spid="31" grpId="0"/>
      <p:bldP spid="33" grpId="0"/>
      <p:bldP spid="39" grpId="0" animBg="1"/>
      <p:bldP spid="7" grpId="0" animBg="1"/>
      <p:bldP spid="6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39.)</a:t>
            </a:r>
          </a:p>
        </p:txBody>
      </p:sp>
      <p:sp>
        <p:nvSpPr>
          <p:cNvPr id="38" name="TextBox 37"/>
          <p:cNvSpPr txBox="1"/>
          <p:nvPr/>
        </p:nvSpPr>
        <p:spPr>
          <a:xfrm>
            <a:off x="205872" y="228903"/>
            <a:ext cx="5636128" cy="1446550"/>
          </a:xfrm>
          <a:prstGeom prst="rect">
            <a:avLst/>
          </a:prstGeom>
          <a:noFill/>
        </p:spPr>
        <p:txBody>
          <a:bodyPr wrap="square" rtlCol="0">
            <a:spAutoFit/>
          </a:bodyPr>
          <a:lstStyle/>
          <a:p>
            <a:r>
              <a:rPr lang="en-US" sz="2800" dirty="0">
                <a:solidFill>
                  <a:srgbClr val="FF0000"/>
                </a:solidFill>
                <a:latin typeface="Apple Chancery"/>
                <a:cs typeface="Apple Chancery"/>
              </a:rPr>
              <a:t>Example 5: </a:t>
            </a:r>
            <a:r>
              <a:rPr lang="en-US" sz="2000" dirty="0">
                <a:solidFill>
                  <a:srgbClr val="0000FF"/>
                </a:solidFill>
                <a:latin typeface="Times New Roman"/>
                <a:cs typeface="Times New Roman"/>
              </a:rPr>
              <a:t>A bit of mathematical nastiness</a:t>
            </a:r>
            <a:r>
              <a:rPr lang="en-US" sz="2000" dirty="0">
                <a:solidFill>
                  <a:srgbClr val="000000"/>
                </a:solidFill>
                <a:latin typeface="Times New Roman"/>
                <a:cs typeface="Times New Roman"/>
              </a:rPr>
              <a:t>: Consider </a:t>
            </a:r>
            <a:r>
              <a:rPr lang="en-US" sz="2000" dirty="0">
                <a:solidFill>
                  <a:srgbClr val="FF0000"/>
                </a:solidFill>
                <a:latin typeface="Times New Roman"/>
                <a:cs typeface="Times New Roman"/>
              </a:rPr>
              <a:t>two blocks </a:t>
            </a:r>
            <a:r>
              <a:rPr lang="en-US" sz="2000" dirty="0">
                <a:solidFill>
                  <a:srgbClr val="000000"/>
                </a:solidFill>
                <a:latin typeface="Times New Roman"/>
                <a:cs typeface="Times New Roman"/>
              </a:rPr>
              <a:t>with </a:t>
            </a:r>
            <a:r>
              <a:rPr lang="en-US" sz="2000" dirty="0">
                <a:solidFill>
                  <a:srgbClr val="FF0000"/>
                </a:solidFill>
                <a:latin typeface="Times New Roman"/>
                <a:cs typeface="Times New Roman"/>
              </a:rPr>
              <a:t>spring attached </a:t>
            </a:r>
            <a:r>
              <a:rPr lang="en-US" sz="2000" dirty="0">
                <a:solidFill>
                  <a:srgbClr val="000000"/>
                </a:solidFill>
                <a:latin typeface="Times New Roman"/>
                <a:cs typeface="Times New Roman"/>
              </a:rPr>
              <a:t>and </a:t>
            </a:r>
            <a:r>
              <a:rPr lang="en-US" sz="2000" dirty="0">
                <a:solidFill>
                  <a:srgbClr val="FF0000"/>
                </a:solidFill>
                <a:latin typeface="Times New Roman"/>
                <a:cs typeface="Times New Roman"/>
              </a:rPr>
              <a:t>known incoming velocities.  They </a:t>
            </a:r>
            <a:r>
              <a:rPr lang="en-US" sz="2000" dirty="0">
                <a:solidFill>
                  <a:srgbClr val="0000FF"/>
                </a:solidFill>
                <a:latin typeface="Times New Roman"/>
                <a:cs typeface="Times New Roman"/>
              </a:rPr>
              <a:t>collide and bounce</a:t>
            </a:r>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Derive an expression </a:t>
            </a:r>
            <a:r>
              <a:rPr lang="en-US" sz="2000" dirty="0">
                <a:solidFill>
                  <a:srgbClr val="000000"/>
                </a:solidFill>
                <a:latin typeface="Times New Roman"/>
                <a:cs typeface="Times New Roman"/>
              </a:rPr>
              <a:t>for the </a:t>
            </a:r>
            <a:r>
              <a:rPr lang="en-US" sz="2000" dirty="0">
                <a:solidFill>
                  <a:srgbClr val="FF0000"/>
                </a:solidFill>
                <a:latin typeface="Times New Roman"/>
                <a:cs typeface="Times New Roman"/>
              </a:rPr>
              <a:t>recoil velocities</a:t>
            </a:r>
            <a:r>
              <a:rPr lang="en-US" sz="2000" dirty="0">
                <a:solidFill>
                  <a:srgbClr val="000000"/>
                </a:solidFill>
                <a:latin typeface="Times New Roman"/>
                <a:cs typeface="Times New Roman"/>
              </a:rPr>
              <a:t>.</a:t>
            </a:r>
            <a:endParaRPr lang="en-US" sz="2400" dirty="0">
              <a:latin typeface="Apple Chancery"/>
              <a:cs typeface="Apple Chancery"/>
            </a:endParaRPr>
          </a:p>
        </p:txBody>
      </p:sp>
      <p:grpSp>
        <p:nvGrpSpPr>
          <p:cNvPr id="2" name="Group 1"/>
          <p:cNvGrpSpPr/>
          <p:nvPr/>
        </p:nvGrpSpPr>
        <p:grpSpPr>
          <a:xfrm>
            <a:off x="7369240" y="716699"/>
            <a:ext cx="657160" cy="274244"/>
            <a:chOff x="5956152" y="1364399"/>
            <a:chExt cx="1940206" cy="274244"/>
          </a:xfrm>
        </p:grpSpPr>
        <p:sp>
          <p:nvSpPr>
            <p:cNvPr id="19" name="Line 28"/>
            <p:cNvSpPr>
              <a:spLocks noChangeShapeType="1"/>
            </p:cNvSpPr>
            <p:nvPr/>
          </p:nvSpPr>
          <p:spPr bwMode="auto">
            <a:xfrm>
              <a:off x="5956152"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0" name="Line 29"/>
            <p:cNvSpPr>
              <a:spLocks noChangeShapeType="1"/>
            </p:cNvSpPr>
            <p:nvPr/>
          </p:nvSpPr>
          <p:spPr bwMode="auto">
            <a:xfrm>
              <a:off x="6265460"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1" name="Line 30"/>
            <p:cNvSpPr>
              <a:spLocks noChangeShapeType="1"/>
            </p:cNvSpPr>
            <p:nvPr/>
          </p:nvSpPr>
          <p:spPr bwMode="auto">
            <a:xfrm rot="10800000" flipH="1">
              <a:off x="641308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2" name="Line 31"/>
            <p:cNvSpPr>
              <a:spLocks noChangeShapeType="1"/>
            </p:cNvSpPr>
            <p:nvPr/>
          </p:nvSpPr>
          <p:spPr bwMode="auto">
            <a:xfrm rot="10800000">
              <a:off x="6668791"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3" name="Line 32"/>
            <p:cNvSpPr>
              <a:spLocks noChangeShapeType="1"/>
            </p:cNvSpPr>
            <p:nvPr/>
          </p:nvSpPr>
          <p:spPr bwMode="auto">
            <a:xfrm rot="10800000" flipH="1">
              <a:off x="692625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4" name="Line 33"/>
            <p:cNvSpPr>
              <a:spLocks noChangeShapeType="1"/>
            </p:cNvSpPr>
            <p:nvPr/>
          </p:nvSpPr>
          <p:spPr bwMode="auto">
            <a:xfrm rot="10800000">
              <a:off x="7181962"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5" name="Line 34"/>
            <p:cNvSpPr>
              <a:spLocks noChangeShapeType="1"/>
            </p:cNvSpPr>
            <p:nvPr/>
          </p:nvSpPr>
          <p:spPr bwMode="auto">
            <a:xfrm>
              <a:off x="7594080"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7" name="Line 35"/>
            <p:cNvSpPr>
              <a:spLocks noChangeShapeType="1"/>
            </p:cNvSpPr>
            <p:nvPr/>
          </p:nvSpPr>
          <p:spPr bwMode="auto">
            <a:xfrm rot="10800000" flipH="1">
              <a:off x="7446455"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grpSp>
      <p:sp>
        <p:nvSpPr>
          <p:cNvPr id="28" name="Rectangle 36"/>
          <p:cNvSpPr>
            <a:spLocks noChangeArrowheads="1"/>
          </p:cNvSpPr>
          <p:nvPr/>
        </p:nvSpPr>
        <p:spPr bwMode="auto">
          <a:xfrm>
            <a:off x="7958103" y="653198"/>
            <a:ext cx="449903" cy="464105"/>
          </a:xfrm>
          <a:prstGeom prst="rect">
            <a:avLst/>
          </a:prstGeom>
          <a:solidFill>
            <a:srgbClr val="FF0000"/>
          </a:solidFill>
          <a:ln w="25400">
            <a:solidFill>
              <a:schemeClr val="tx1"/>
            </a:solidFill>
            <a:miter lim="800000"/>
            <a:headEnd/>
            <a:tailEnd/>
          </a:ln>
        </p:spPr>
        <p:txBody>
          <a:bodyPr/>
          <a:lstStyle/>
          <a:p>
            <a:endParaRPr lang="en-US" dirty="0"/>
          </a:p>
        </p:txBody>
      </p:sp>
      <p:cxnSp>
        <p:nvCxnSpPr>
          <p:cNvPr id="48" name="Straight Arrow Connector 47"/>
          <p:cNvCxnSpPr/>
          <p:nvPr/>
        </p:nvCxnSpPr>
        <p:spPr>
          <a:xfrm flipH="1" flipV="1">
            <a:off x="7876397" y="470505"/>
            <a:ext cx="825500"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9" name="Object 4"/>
          <p:cNvGraphicFramePr>
            <a:graphicFrameLocks noChangeAspect="1"/>
          </p:cNvGraphicFramePr>
          <p:nvPr>
            <p:extLst>
              <p:ext uri="{D42A27DB-BD31-4B8C-83A1-F6EECF244321}">
                <p14:modId xmlns:p14="http://schemas.microsoft.com/office/powerpoint/2010/main" val="135803820"/>
              </p:ext>
            </p:extLst>
          </p:nvPr>
        </p:nvGraphicFramePr>
        <p:xfrm>
          <a:off x="6799263" y="75832"/>
          <a:ext cx="276225" cy="369888"/>
        </p:xfrm>
        <a:graphic>
          <a:graphicData uri="http://schemas.openxmlformats.org/presentationml/2006/ole">
            <mc:AlternateContent xmlns:mc="http://schemas.openxmlformats.org/markup-compatibility/2006">
              <mc:Choice xmlns:v="urn:schemas-microsoft-com:vml" Requires="v">
                <p:oleObj spid="_x0000_s1055109" name="Equation" r:id="rId3" imgW="152400" imgH="203200" progId="Equation.DSMT4">
                  <p:embed/>
                </p:oleObj>
              </mc:Choice>
              <mc:Fallback>
                <p:oleObj name="Equation" r:id="rId3" imgW="152400" imgH="203200" progId="Equation.DSMT4">
                  <p:embed/>
                  <p:pic>
                    <p:nvPicPr>
                      <p:cNvPr id="0" name=""/>
                      <p:cNvPicPr>
                        <a:picLocks noChangeAspect="1" noChangeArrowheads="1"/>
                      </p:cNvPicPr>
                      <p:nvPr/>
                    </p:nvPicPr>
                    <p:blipFill>
                      <a:blip r:embed="rId4"/>
                      <a:srcRect/>
                      <a:stretch>
                        <a:fillRect/>
                      </a:stretch>
                    </p:blipFill>
                    <p:spPr bwMode="auto">
                      <a:xfrm>
                        <a:off x="6799263" y="75832"/>
                        <a:ext cx="276225" cy="369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4" name="Rectangle 36"/>
          <p:cNvSpPr>
            <a:spLocks noChangeArrowheads="1"/>
          </p:cNvSpPr>
          <p:nvPr/>
        </p:nvSpPr>
        <p:spPr bwMode="auto">
          <a:xfrm>
            <a:off x="6739581" y="655836"/>
            <a:ext cx="449903" cy="461468"/>
          </a:xfrm>
          <a:prstGeom prst="rect">
            <a:avLst/>
          </a:prstGeom>
          <a:solidFill>
            <a:srgbClr val="3366FF"/>
          </a:solidFill>
          <a:ln w="25400">
            <a:solidFill>
              <a:schemeClr val="tx1"/>
            </a:solidFill>
            <a:miter lim="800000"/>
            <a:headEnd/>
            <a:tailEnd/>
          </a:ln>
        </p:spPr>
        <p:txBody>
          <a:bodyPr/>
          <a:lstStyle/>
          <a:p>
            <a:endParaRPr lang="en-US" dirty="0"/>
          </a:p>
        </p:txBody>
      </p:sp>
      <p:sp>
        <p:nvSpPr>
          <p:cNvPr id="35" name="Rectangle 34"/>
          <p:cNvSpPr/>
          <p:nvPr/>
        </p:nvSpPr>
        <p:spPr>
          <a:xfrm>
            <a:off x="6057901" y="1129353"/>
            <a:ext cx="2971800"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flipV="1">
            <a:off x="6517497" y="458410"/>
            <a:ext cx="825500"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7" name="Object 4"/>
          <p:cNvGraphicFramePr>
            <a:graphicFrameLocks noChangeAspect="1"/>
          </p:cNvGraphicFramePr>
          <p:nvPr>
            <p:extLst>
              <p:ext uri="{D42A27DB-BD31-4B8C-83A1-F6EECF244321}">
                <p14:modId xmlns:p14="http://schemas.microsoft.com/office/powerpoint/2010/main" val="1633151391"/>
              </p:ext>
            </p:extLst>
          </p:nvPr>
        </p:nvGraphicFramePr>
        <p:xfrm>
          <a:off x="8098444" y="88522"/>
          <a:ext cx="322263" cy="369888"/>
        </p:xfrm>
        <a:graphic>
          <a:graphicData uri="http://schemas.openxmlformats.org/presentationml/2006/ole">
            <mc:AlternateContent xmlns:mc="http://schemas.openxmlformats.org/markup-compatibility/2006">
              <mc:Choice xmlns:v="urn:schemas-microsoft-com:vml" Requires="v">
                <p:oleObj spid="_x0000_s1055110" name="Equation" r:id="rId5" imgW="177800" imgH="203200" progId="Equation.DSMT4">
                  <p:embed/>
                </p:oleObj>
              </mc:Choice>
              <mc:Fallback>
                <p:oleObj name="Equation" r:id="rId5" imgW="177800" imgH="203200" progId="Equation.DSMT4">
                  <p:embed/>
                  <p:pic>
                    <p:nvPicPr>
                      <p:cNvPr id="0" name=""/>
                      <p:cNvPicPr>
                        <a:picLocks noChangeAspect="1" noChangeArrowheads="1"/>
                      </p:cNvPicPr>
                      <p:nvPr/>
                    </p:nvPicPr>
                    <p:blipFill>
                      <a:blip r:embed="rId6"/>
                      <a:srcRect/>
                      <a:stretch>
                        <a:fillRect/>
                      </a:stretch>
                    </p:blipFill>
                    <p:spPr bwMode="auto">
                      <a:xfrm>
                        <a:off x="8098444" y="88522"/>
                        <a:ext cx="322263" cy="369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4183971141"/>
              </p:ext>
            </p:extLst>
          </p:nvPr>
        </p:nvGraphicFramePr>
        <p:xfrm>
          <a:off x="1922463" y="4641261"/>
          <a:ext cx="4876800" cy="654050"/>
        </p:xfrm>
        <a:graphic>
          <a:graphicData uri="http://schemas.openxmlformats.org/presentationml/2006/ole">
            <mc:AlternateContent xmlns:mc="http://schemas.openxmlformats.org/markup-compatibility/2006">
              <mc:Choice xmlns:v="urn:schemas-microsoft-com:vml" Requires="v">
                <p:oleObj spid="_x0000_s1055111" name="Equation" r:id="rId7" imgW="2933700" imgH="393700" progId="Equation.DSMT4">
                  <p:embed/>
                </p:oleObj>
              </mc:Choice>
              <mc:Fallback>
                <p:oleObj name="Equation" r:id="rId7" imgW="2933700" imgH="393700" progId="Equation.DSMT4">
                  <p:embed/>
                  <p:pic>
                    <p:nvPicPr>
                      <p:cNvPr id="0" name=""/>
                      <p:cNvPicPr/>
                      <p:nvPr/>
                    </p:nvPicPr>
                    <p:blipFill>
                      <a:blip r:embed="rId8"/>
                      <a:stretch>
                        <a:fillRect/>
                      </a:stretch>
                    </p:blipFill>
                    <p:spPr>
                      <a:xfrm>
                        <a:off x="1922463" y="4641261"/>
                        <a:ext cx="4876800" cy="654050"/>
                      </a:xfrm>
                      <a:prstGeom prst="rect">
                        <a:avLst/>
                      </a:prstGeom>
                    </p:spPr>
                  </p:pic>
                </p:oleObj>
              </mc:Fallback>
            </mc:AlternateContent>
          </a:graphicData>
        </a:graphic>
      </p:graphicFrame>
      <p:graphicFrame>
        <p:nvGraphicFramePr>
          <p:cNvPr id="29" name="Object 4"/>
          <p:cNvGraphicFramePr>
            <a:graphicFrameLocks noChangeAspect="1"/>
          </p:cNvGraphicFramePr>
          <p:nvPr>
            <p:extLst>
              <p:ext uri="{D42A27DB-BD31-4B8C-83A1-F6EECF244321}">
                <p14:modId xmlns:p14="http://schemas.microsoft.com/office/powerpoint/2010/main" val="2929050423"/>
              </p:ext>
            </p:extLst>
          </p:nvPr>
        </p:nvGraphicFramePr>
        <p:xfrm>
          <a:off x="2183509" y="2825748"/>
          <a:ext cx="3548062" cy="369888"/>
        </p:xfrm>
        <a:graphic>
          <a:graphicData uri="http://schemas.openxmlformats.org/presentationml/2006/ole">
            <mc:AlternateContent xmlns:mc="http://schemas.openxmlformats.org/markup-compatibility/2006">
              <mc:Choice xmlns:v="urn:schemas-microsoft-com:vml" Requires="v">
                <p:oleObj spid="_x0000_s1055112" name="Equation" r:id="rId9" imgW="1943100" imgH="203200" progId="Equation.DSMT4">
                  <p:embed/>
                </p:oleObj>
              </mc:Choice>
              <mc:Fallback>
                <p:oleObj name="Equation" r:id="rId9" imgW="1943100" imgH="203200" progId="Equation.DSMT4">
                  <p:embed/>
                  <p:pic>
                    <p:nvPicPr>
                      <p:cNvPr id="0" name=""/>
                      <p:cNvPicPr>
                        <a:picLocks noChangeAspect="1" noChangeArrowheads="1"/>
                      </p:cNvPicPr>
                      <p:nvPr/>
                    </p:nvPicPr>
                    <p:blipFill>
                      <a:blip r:embed="rId10"/>
                      <a:srcRect/>
                      <a:stretch>
                        <a:fillRect/>
                      </a:stretch>
                    </p:blipFill>
                    <p:spPr bwMode="auto">
                      <a:xfrm>
                        <a:off x="2183509" y="2825748"/>
                        <a:ext cx="3548062" cy="369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0" name="TextBox 29"/>
          <p:cNvSpPr txBox="1"/>
          <p:nvPr/>
        </p:nvSpPr>
        <p:spPr>
          <a:xfrm>
            <a:off x="734897" y="3460498"/>
            <a:ext cx="8142401" cy="1015663"/>
          </a:xfrm>
          <a:prstGeom prst="rect">
            <a:avLst/>
          </a:prstGeom>
          <a:noFill/>
        </p:spPr>
        <p:txBody>
          <a:bodyPr wrap="square" rtlCol="0">
            <a:spAutoFit/>
          </a:bodyPr>
          <a:lstStyle/>
          <a:p>
            <a:r>
              <a:rPr lang="en-US" sz="2000" dirty="0">
                <a:solidFill>
                  <a:srgbClr val="FF0000"/>
                </a:solidFill>
                <a:latin typeface="Apple Chancery"/>
                <a:cs typeface="Apple Chancery"/>
              </a:rPr>
              <a:t>We’ve already said that </a:t>
            </a:r>
            <a:r>
              <a:rPr lang="en-US" sz="2000" dirty="0">
                <a:latin typeface="Times New Roman" panose="02020603050405020304" pitchFamily="18" charset="0"/>
                <a:cs typeface="Times New Roman" panose="02020603050405020304" pitchFamily="18" charset="0"/>
              </a:rPr>
              <a:t>situations like this are elastic (mechanical energy conserved).  Noting</a:t>
            </a:r>
            <a:r>
              <a:rPr lang="en-US" sz="2000" dirty="0">
                <a:solidFill>
                  <a:srgbClr val="000000"/>
                </a:solidFill>
                <a:latin typeface="Times New Roman"/>
                <a:cs typeface="Times New Roman"/>
              </a:rPr>
              <a:t> that </a:t>
            </a:r>
            <a:r>
              <a:rPr lang="en-US" sz="2000" dirty="0">
                <a:latin typeface="Times New Roman"/>
                <a:cs typeface="Times New Roman"/>
              </a:rPr>
              <a:t>the spring only redirects motion (at the beginning and end of the interval, it is not engaged), t</a:t>
            </a:r>
            <a:r>
              <a:rPr lang="en-US" sz="2000" dirty="0">
                <a:solidFill>
                  <a:srgbClr val="000000"/>
                </a:solidFill>
                <a:latin typeface="Times New Roman"/>
                <a:cs typeface="Times New Roman"/>
              </a:rPr>
              <a:t>he </a:t>
            </a:r>
            <a:r>
              <a:rPr lang="en-US" sz="2000" i="1" dirty="0">
                <a:solidFill>
                  <a:srgbClr val="0000FF"/>
                </a:solidFill>
                <a:latin typeface="Times New Roman"/>
                <a:cs typeface="Times New Roman"/>
              </a:rPr>
              <a:t>energy relationship </a:t>
            </a:r>
            <a:r>
              <a:rPr lang="en-US" sz="2000" dirty="0">
                <a:latin typeface="Times New Roman"/>
                <a:cs typeface="Times New Roman"/>
              </a:rPr>
              <a:t>reads:</a:t>
            </a:r>
            <a:endParaRPr lang="en-US" sz="2400" dirty="0">
              <a:latin typeface="Apple Chancery"/>
              <a:cs typeface="Apple Chancery"/>
            </a:endParaRPr>
          </a:p>
        </p:txBody>
      </p:sp>
      <p:sp>
        <p:nvSpPr>
          <p:cNvPr id="31" name="TextBox 30"/>
          <p:cNvSpPr txBox="1"/>
          <p:nvPr/>
        </p:nvSpPr>
        <p:spPr>
          <a:xfrm>
            <a:off x="734899" y="1920923"/>
            <a:ext cx="5293228" cy="707886"/>
          </a:xfrm>
          <a:prstGeom prst="rect">
            <a:avLst/>
          </a:prstGeom>
          <a:noFill/>
        </p:spPr>
        <p:txBody>
          <a:bodyPr wrap="square" rtlCol="0">
            <a:spAutoFit/>
          </a:bodyPr>
          <a:lstStyle/>
          <a:p>
            <a:r>
              <a:rPr lang="en-US" sz="2000" dirty="0">
                <a:solidFill>
                  <a:srgbClr val="FF0000"/>
                </a:solidFill>
                <a:latin typeface="Apple Chancery"/>
                <a:cs typeface="Apple Chancery"/>
              </a:rPr>
              <a:t>from the </a:t>
            </a:r>
            <a:r>
              <a:rPr lang="en-US" sz="2000" i="1" dirty="0">
                <a:solidFill>
                  <a:srgbClr val="0000FF"/>
                </a:solidFill>
                <a:latin typeface="Times New Roman"/>
                <a:cs typeface="Times New Roman"/>
              </a:rPr>
              <a:t>momentum relationship</a:t>
            </a:r>
            <a:r>
              <a:rPr lang="en-US" sz="2000" i="1" dirty="0">
                <a:latin typeface="Times New Roman"/>
                <a:cs typeface="Times New Roman"/>
              </a:rPr>
              <a:t> </a:t>
            </a:r>
            <a:r>
              <a:rPr lang="en-US" sz="2000" dirty="0">
                <a:latin typeface="Times New Roman"/>
                <a:cs typeface="Times New Roman"/>
              </a:rPr>
              <a:t>(highlighting the unknowns in red and </a:t>
            </a:r>
            <a:r>
              <a:rPr lang="en-US" sz="2000" dirty="0" err="1">
                <a:latin typeface="Times New Roman"/>
                <a:cs typeface="Times New Roman"/>
              </a:rPr>
              <a:t>unembedding</a:t>
            </a:r>
            <a:r>
              <a:rPr lang="en-US" sz="2000" dirty="0">
                <a:latin typeface="Times New Roman"/>
                <a:cs typeface="Times New Roman"/>
              </a:rPr>
              <a:t> - signs):</a:t>
            </a:r>
            <a:endParaRPr lang="en-US" sz="2400" dirty="0">
              <a:latin typeface="Apple Chancery"/>
              <a:cs typeface="Apple Chancery"/>
            </a:endParaRPr>
          </a:p>
        </p:txBody>
      </p:sp>
      <p:grpSp>
        <p:nvGrpSpPr>
          <p:cNvPr id="32" name="Group 31"/>
          <p:cNvGrpSpPr/>
          <p:nvPr/>
        </p:nvGrpSpPr>
        <p:grpSpPr>
          <a:xfrm>
            <a:off x="7369240" y="2209894"/>
            <a:ext cx="657160" cy="274244"/>
            <a:chOff x="5956152" y="1364399"/>
            <a:chExt cx="1940206" cy="274244"/>
          </a:xfrm>
        </p:grpSpPr>
        <p:sp>
          <p:nvSpPr>
            <p:cNvPr id="33" name="Line 28"/>
            <p:cNvSpPr>
              <a:spLocks noChangeShapeType="1"/>
            </p:cNvSpPr>
            <p:nvPr/>
          </p:nvSpPr>
          <p:spPr bwMode="auto">
            <a:xfrm>
              <a:off x="5956152"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39" name="Line 29"/>
            <p:cNvSpPr>
              <a:spLocks noChangeShapeType="1"/>
            </p:cNvSpPr>
            <p:nvPr/>
          </p:nvSpPr>
          <p:spPr bwMode="auto">
            <a:xfrm>
              <a:off x="6265460"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1" name="Line 30"/>
            <p:cNvSpPr>
              <a:spLocks noChangeShapeType="1"/>
            </p:cNvSpPr>
            <p:nvPr/>
          </p:nvSpPr>
          <p:spPr bwMode="auto">
            <a:xfrm rot="10800000" flipH="1">
              <a:off x="641308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3" name="Line 31"/>
            <p:cNvSpPr>
              <a:spLocks noChangeShapeType="1"/>
            </p:cNvSpPr>
            <p:nvPr/>
          </p:nvSpPr>
          <p:spPr bwMode="auto">
            <a:xfrm rot="10800000">
              <a:off x="6668791"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4" name="Line 32"/>
            <p:cNvSpPr>
              <a:spLocks noChangeShapeType="1"/>
            </p:cNvSpPr>
            <p:nvPr/>
          </p:nvSpPr>
          <p:spPr bwMode="auto">
            <a:xfrm rot="10800000" flipH="1">
              <a:off x="6926255" y="1364399"/>
              <a:ext cx="267130" cy="274244"/>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5" name="Line 33"/>
            <p:cNvSpPr>
              <a:spLocks noChangeShapeType="1"/>
            </p:cNvSpPr>
            <p:nvPr/>
          </p:nvSpPr>
          <p:spPr bwMode="auto">
            <a:xfrm rot="10800000">
              <a:off x="7181962" y="1367036"/>
              <a:ext cx="271523" cy="27160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6" name="Line 34"/>
            <p:cNvSpPr>
              <a:spLocks noChangeShapeType="1"/>
            </p:cNvSpPr>
            <p:nvPr/>
          </p:nvSpPr>
          <p:spPr bwMode="auto">
            <a:xfrm>
              <a:off x="7594080" y="1476909"/>
              <a:ext cx="30227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50" name="Line 35"/>
            <p:cNvSpPr>
              <a:spLocks noChangeShapeType="1"/>
            </p:cNvSpPr>
            <p:nvPr/>
          </p:nvSpPr>
          <p:spPr bwMode="auto">
            <a:xfrm rot="10800000" flipH="1">
              <a:off x="7446455" y="1476909"/>
              <a:ext cx="154654" cy="154701"/>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grpSp>
      <p:sp>
        <p:nvSpPr>
          <p:cNvPr id="51" name="Rectangle 36"/>
          <p:cNvSpPr>
            <a:spLocks noChangeArrowheads="1"/>
          </p:cNvSpPr>
          <p:nvPr/>
        </p:nvSpPr>
        <p:spPr bwMode="auto">
          <a:xfrm>
            <a:off x="7958103" y="2146393"/>
            <a:ext cx="449903" cy="464105"/>
          </a:xfrm>
          <a:prstGeom prst="rect">
            <a:avLst/>
          </a:prstGeom>
          <a:solidFill>
            <a:srgbClr val="FF0000"/>
          </a:solidFill>
          <a:ln w="25400">
            <a:solidFill>
              <a:schemeClr val="tx1"/>
            </a:solidFill>
            <a:miter lim="800000"/>
            <a:headEnd/>
            <a:tailEnd/>
          </a:ln>
        </p:spPr>
        <p:txBody>
          <a:bodyPr/>
          <a:lstStyle/>
          <a:p>
            <a:endParaRPr lang="en-US" dirty="0"/>
          </a:p>
        </p:txBody>
      </p:sp>
      <p:cxnSp>
        <p:nvCxnSpPr>
          <p:cNvPr id="52" name="Straight Arrow Connector 51"/>
          <p:cNvCxnSpPr/>
          <p:nvPr/>
        </p:nvCxnSpPr>
        <p:spPr>
          <a:xfrm flipV="1">
            <a:off x="7876397" y="1963700"/>
            <a:ext cx="825500"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3" name="Object 4"/>
          <p:cNvGraphicFramePr>
            <a:graphicFrameLocks noChangeAspect="1"/>
          </p:cNvGraphicFramePr>
          <p:nvPr>
            <p:extLst>
              <p:ext uri="{D42A27DB-BD31-4B8C-83A1-F6EECF244321}">
                <p14:modId xmlns:p14="http://schemas.microsoft.com/office/powerpoint/2010/main" val="3341008426"/>
              </p:ext>
            </p:extLst>
          </p:nvPr>
        </p:nvGraphicFramePr>
        <p:xfrm>
          <a:off x="8118475" y="1585913"/>
          <a:ext cx="322263" cy="369887"/>
        </p:xfrm>
        <a:graphic>
          <a:graphicData uri="http://schemas.openxmlformats.org/presentationml/2006/ole">
            <mc:AlternateContent xmlns:mc="http://schemas.openxmlformats.org/markup-compatibility/2006">
              <mc:Choice xmlns:v="urn:schemas-microsoft-com:vml" Requires="v">
                <p:oleObj spid="_x0000_s1055113" name="Equation" r:id="rId11" imgW="177800" imgH="203200" progId="Equation.DSMT4">
                  <p:embed/>
                </p:oleObj>
              </mc:Choice>
              <mc:Fallback>
                <p:oleObj name="Equation" r:id="rId11" imgW="177800" imgH="203200" progId="Equation.DSMT4">
                  <p:embed/>
                  <p:pic>
                    <p:nvPicPr>
                      <p:cNvPr id="0" name=""/>
                      <p:cNvPicPr>
                        <a:picLocks noChangeAspect="1" noChangeArrowheads="1"/>
                      </p:cNvPicPr>
                      <p:nvPr/>
                    </p:nvPicPr>
                    <p:blipFill>
                      <a:blip r:embed="rId12"/>
                      <a:srcRect/>
                      <a:stretch>
                        <a:fillRect/>
                      </a:stretch>
                    </p:blipFill>
                    <p:spPr bwMode="auto">
                      <a:xfrm>
                        <a:off x="8118475" y="1585913"/>
                        <a:ext cx="322263" cy="369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4" name="Rectangle 36"/>
          <p:cNvSpPr>
            <a:spLocks noChangeArrowheads="1"/>
          </p:cNvSpPr>
          <p:nvPr/>
        </p:nvSpPr>
        <p:spPr bwMode="auto">
          <a:xfrm>
            <a:off x="6587181" y="2149031"/>
            <a:ext cx="449903" cy="461468"/>
          </a:xfrm>
          <a:prstGeom prst="rect">
            <a:avLst/>
          </a:prstGeom>
          <a:solidFill>
            <a:srgbClr val="3366FF"/>
          </a:solidFill>
          <a:ln w="25400">
            <a:solidFill>
              <a:schemeClr val="tx1"/>
            </a:solidFill>
            <a:miter lim="800000"/>
            <a:headEnd/>
            <a:tailEnd/>
          </a:ln>
        </p:spPr>
        <p:txBody>
          <a:bodyPr/>
          <a:lstStyle/>
          <a:p>
            <a:endParaRPr lang="en-US" dirty="0"/>
          </a:p>
        </p:txBody>
      </p:sp>
      <p:sp>
        <p:nvSpPr>
          <p:cNvPr id="55" name="Rectangle 54"/>
          <p:cNvSpPr/>
          <p:nvPr/>
        </p:nvSpPr>
        <p:spPr>
          <a:xfrm>
            <a:off x="6057901" y="2622548"/>
            <a:ext cx="2971800"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Arrow Connector 55"/>
          <p:cNvCxnSpPr/>
          <p:nvPr/>
        </p:nvCxnSpPr>
        <p:spPr>
          <a:xfrm flipH="1" flipV="1">
            <a:off x="6365097" y="1951605"/>
            <a:ext cx="825500"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7" name="Object 4"/>
          <p:cNvGraphicFramePr>
            <a:graphicFrameLocks noChangeAspect="1"/>
          </p:cNvGraphicFramePr>
          <p:nvPr>
            <p:extLst>
              <p:ext uri="{D42A27DB-BD31-4B8C-83A1-F6EECF244321}">
                <p14:modId xmlns:p14="http://schemas.microsoft.com/office/powerpoint/2010/main" val="3691002826"/>
              </p:ext>
            </p:extLst>
          </p:nvPr>
        </p:nvGraphicFramePr>
        <p:xfrm>
          <a:off x="6618288" y="1573213"/>
          <a:ext cx="298450" cy="369887"/>
        </p:xfrm>
        <a:graphic>
          <a:graphicData uri="http://schemas.openxmlformats.org/presentationml/2006/ole">
            <mc:AlternateContent xmlns:mc="http://schemas.openxmlformats.org/markup-compatibility/2006">
              <mc:Choice xmlns:v="urn:schemas-microsoft-com:vml" Requires="v">
                <p:oleObj spid="_x0000_s1055114" name="Equation" r:id="rId13" imgW="165100" imgH="203200" progId="Equation.DSMT4">
                  <p:embed/>
                </p:oleObj>
              </mc:Choice>
              <mc:Fallback>
                <p:oleObj name="Equation" r:id="rId13" imgW="165100" imgH="203200" progId="Equation.DSMT4">
                  <p:embed/>
                  <p:pic>
                    <p:nvPicPr>
                      <p:cNvPr id="0" name=""/>
                      <p:cNvPicPr>
                        <a:picLocks noChangeAspect="1" noChangeArrowheads="1"/>
                      </p:cNvPicPr>
                      <p:nvPr/>
                    </p:nvPicPr>
                    <p:blipFill>
                      <a:blip r:embed="rId14"/>
                      <a:srcRect/>
                      <a:stretch>
                        <a:fillRect/>
                      </a:stretch>
                    </p:blipFill>
                    <p:spPr bwMode="auto">
                      <a:xfrm>
                        <a:off x="6618288" y="1573213"/>
                        <a:ext cx="298450" cy="369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8" name="TextBox 57"/>
          <p:cNvSpPr txBox="1"/>
          <p:nvPr/>
        </p:nvSpPr>
        <p:spPr>
          <a:xfrm>
            <a:off x="5731571" y="75832"/>
            <a:ext cx="878001" cy="338554"/>
          </a:xfrm>
          <a:prstGeom prst="rect">
            <a:avLst/>
          </a:prstGeom>
          <a:noFill/>
        </p:spPr>
        <p:txBody>
          <a:bodyPr wrap="square" rtlCol="0">
            <a:spAutoFit/>
          </a:bodyPr>
          <a:lstStyle/>
          <a:p>
            <a:r>
              <a:rPr lang="en-US" sz="1600" dirty="0">
                <a:solidFill>
                  <a:srgbClr val="FF0000"/>
                </a:solidFill>
                <a:latin typeface="Times New Roman"/>
                <a:cs typeface="Times New Roman"/>
              </a:rPr>
              <a:t>before</a:t>
            </a:r>
            <a:endParaRPr lang="en-US" sz="2400" dirty="0">
              <a:solidFill>
                <a:srgbClr val="FF0000"/>
              </a:solidFill>
              <a:latin typeface="Apple Chancery"/>
              <a:cs typeface="Apple Chancery"/>
            </a:endParaRPr>
          </a:p>
        </p:txBody>
      </p:sp>
      <p:sp>
        <p:nvSpPr>
          <p:cNvPr id="59" name="TextBox 58"/>
          <p:cNvSpPr txBox="1"/>
          <p:nvPr/>
        </p:nvSpPr>
        <p:spPr>
          <a:xfrm>
            <a:off x="5731571" y="1445570"/>
            <a:ext cx="878001" cy="338554"/>
          </a:xfrm>
          <a:prstGeom prst="rect">
            <a:avLst/>
          </a:prstGeom>
          <a:noFill/>
        </p:spPr>
        <p:txBody>
          <a:bodyPr wrap="square" rtlCol="0">
            <a:spAutoFit/>
          </a:bodyPr>
          <a:lstStyle/>
          <a:p>
            <a:r>
              <a:rPr lang="en-US" sz="1600" dirty="0">
                <a:solidFill>
                  <a:srgbClr val="FF0000"/>
                </a:solidFill>
                <a:latin typeface="Times New Roman"/>
                <a:cs typeface="Times New Roman"/>
              </a:rPr>
              <a:t>after</a:t>
            </a:r>
            <a:endParaRPr lang="en-US" sz="2400" dirty="0">
              <a:solidFill>
                <a:srgbClr val="FF0000"/>
              </a:solidFill>
              <a:latin typeface="Apple Chancery"/>
              <a:cs typeface="Apple Chancery"/>
            </a:endParaRPr>
          </a:p>
        </p:txBody>
      </p:sp>
      <p:graphicFrame>
        <p:nvGraphicFramePr>
          <p:cNvPr id="60" name="Object 4"/>
          <p:cNvGraphicFramePr>
            <a:graphicFrameLocks noChangeAspect="1"/>
          </p:cNvGraphicFramePr>
          <p:nvPr>
            <p:extLst>
              <p:ext uri="{D42A27DB-BD31-4B8C-83A1-F6EECF244321}">
                <p14:modId xmlns:p14="http://schemas.microsoft.com/office/powerpoint/2010/main" val="4007394033"/>
              </p:ext>
            </p:extLst>
          </p:nvPr>
        </p:nvGraphicFramePr>
        <p:xfrm>
          <a:off x="6799263" y="666750"/>
          <a:ext cx="368300" cy="369888"/>
        </p:xfrm>
        <a:graphic>
          <a:graphicData uri="http://schemas.openxmlformats.org/presentationml/2006/ole">
            <mc:AlternateContent xmlns:mc="http://schemas.openxmlformats.org/markup-compatibility/2006">
              <mc:Choice xmlns:v="urn:schemas-microsoft-com:vml" Requires="v">
                <p:oleObj spid="_x0000_s1055115" name="Equation" r:id="rId15" imgW="203200" imgH="203200" progId="Equation.DSMT4">
                  <p:embed/>
                </p:oleObj>
              </mc:Choice>
              <mc:Fallback>
                <p:oleObj name="Equation" r:id="rId15" imgW="203200" imgH="203200" progId="Equation.DSMT4">
                  <p:embed/>
                  <p:pic>
                    <p:nvPicPr>
                      <p:cNvPr id="0" name=""/>
                      <p:cNvPicPr>
                        <a:picLocks noChangeAspect="1" noChangeArrowheads="1"/>
                      </p:cNvPicPr>
                      <p:nvPr/>
                    </p:nvPicPr>
                    <p:blipFill>
                      <a:blip r:embed="rId16"/>
                      <a:srcRect/>
                      <a:stretch>
                        <a:fillRect/>
                      </a:stretch>
                    </p:blipFill>
                    <p:spPr bwMode="auto">
                      <a:xfrm>
                        <a:off x="6799263" y="666750"/>
                        <a:ext cx="368300" cy="369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1" name="Object 4"/>
          <p:cNvGraphicFramePr>
            <a:graphicFrameLocks noChangeAspect="1"/>
          </p:cNvGraphicFramePr>
          <p:nvPr>
            <p:extLst>
              <p:ext uri="{D42A27DB-BD31-4B8C-83A1-F6EECF244321}">
                <p14:modId xmlns:p14="http://schemas.microsoft.com/office/powerpoint/2010/main" val="1216640671"/>
              </p:ext>
            </p:extLst>
          </p:nvPr>
        </p:nvGraphicFramePr>
        <p:xfrm>
          <a:off x="7999413" y="677863"/>
          <a:ext cx="414337" cy="369887"/>
        </p:xfrm>
        <a:graphic>
          <a:graphicData uri="http://schemas.openxmlformats.org/presentationml/2006/ole">
            <mc:AlternateContent xmlns:mc="http://schemas.openxmlformats.org/markup-compatibility/2006">
              <mc:Choice xmlns:v="urn:schemas-microsoft-com:vml" Requires="v">
                <p:oleObj spid="_x0000_s1055116" name="Equation" r:id="rId17" imgW="228600" imgH="203200" progId="Equation.DSMT4">
                  <p:embed/>
                </p:oleObj>
              </mc:Choice>
              <mc:Fallback>
                <p:oleObj name="Equation" r:id="rId17" imgW="228600" imgH="203200" progId="Equation.DSMT4">
                  <p:embed/>
                  <p:pic>
                    <p:nvPicPr>
                      <p:cNvPr id="0" name=""/>
                      <p:cNvPicPr>
                        <a:picLocks noChangeAspect="1" noChangeArrowheads="1"/>
                      </p:cNvPicPr>
                      <p:nvPr/>
                    </p:nvPicPr>
                    <p:blipFill>
                      <a:blip r:embed="rId18"/>
                      <a:srcRect/>
                      <a:stretch>
                        <a:fillRect/>
                      </a:stretch>
                    </p:blipFill>
                    <p:spPr bwMode="auto">
                      <a:xfrm>
                        <a:off x="7999413" y="677863"/>
                        <a:ext cx="414337" cy="369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2" name="TextBox 61"/>
          <p:cNvSpPr txBox="1"/>
          <p:nvPr/>
        </p:nvSpPr>
        <p:spPr>
          <a:xfrm>
            <a:off x="205872" y="5575456"/>
            <a:ext cx="8351643" cy="400110"/>
          </a:xfrm>
          <a:prstGeom prst="rect">
            <a:avLst/>
          </a:prstGeom>
          <a:noFill/>
        </p:spPr>
        <p:txBody>
          <a:bodyPr wrap="square" rtlCol="0">
            <a:spAutoFit/>
          </a:bodyPr>
          <a:lstStyle/>
          <a:p>
            <a:r>
              <a:rPr lang="en-US" sz="2000" dirty="0">
                <a:solidFill>
                  <a:srgbClr val="FF0000"/>
                </a:solidFill>
                <a:latin typeface="Apple Chancery"/>
                <a:cs typeface="Apple Chancery"/>
              </a:rPr>
              <a:t>So far, so good</a:t>
            </a:r>
            <a:r>
              <a:rPr lang="en-US" sz="2000" dirty="0">
                <a:latin typeface="Times New Roman"/>
                <a:cs typeface="Times New Roman"/>
              </a:rPr>
              <a:t>. </a:t>
            </a:r>
            <a:endParaRPr lang="en-US" sz="2400" dirty="0">
              <a:latin typeface="Apple Chancery"/>
              <a:cs typeface="Apple Chancery"/>
            </a:endParaRPr>
          </a:p>
        </p:txBody>
      </p:sp>
    </p:spTree>
    <p:extLst>
      <p:ext uri="{BB962C8B-B14F-4D97-AF65-F5344CB8AC3E}">
        <p14:creationId xmlns:p14="http://schemas.microsoft.com/office/powerpoint/2010/main" val="423986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dissolv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dissolve">
                                      <p:cBhvr>
                                        <p:cTn id="2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6056" y="329838"/>
            <a:ext cx="8754744" cy="830997"/>
          </a:xfrm>
          <a:prstGeom prst="rect">
            <a:avLst/>
          </a:prstGeom>
          <a:noFill/>
        </p:spPr>
        <p:txBody>
          <a:bodyPr wrap="square" rtlCol="0">
            <a:spAutoFit/>
          </a:bodyPr>
          <a:lstStyle/>
          <a:p>
            <a:r>
              <a:rPr lang="en-US" sz="2800" dirty="0">
                <a:solidFill>
                  <a:srgbClr val="FF0000"/>
                </a:solidFill>
                <a:latin typeface="Apple Chancery"/>
                <a:cs typeface="Apple Chancery"/>
              </a:rPr>
              <a:t>Interestingly, Newton </a:t>
            </a:r>
            <a:r>
              <a:rPr lang="en-US" sz="2000" dirty="0">
                <a:solidFill>
                  <a:srgbClr val="000000"/>
                </a:solidFill>
                <a:latin typeface="Times New Roman"/>
                <a:cs typeface="Times New Roman"/>
              </a:rPr>
              <a:t>didn’t originally write his </a:t>
            </a:r>
            <a:r>
              <a:rPr lang="en-US" sz="2000" i="1" dirty="0">
                <a:solidFill>
                  <a:srgbClr val="0000FF"/>
                </a:solidFill>
                <a:latin typeface="Times New Roman"/>
                <a:cs typeface="Times New Roman"/>
              </a:rPr>
              <a:t>second law </a:t>
            </a:r>
            <a:r>
              <a:rPr lang="en-US" sz="2000" dirty="0">
                <a:solidFill>
                  <a:srgbClr val="000000"/>
                </a:solidFill>
                <a:latin typeface="Times New Roman"/>
                <a:cs typeface="Times New Roman"/>
              </a:rPr>
              <a:t>as                , he wrote it as:</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4.)</a:t>
            </a:r>
          </a:p>
        </p:txBody>
      </p:sp>
      <p:sp>
        <p:nvSpPr>
          <p:cNvPr id="7" name="TextBox 6"/>
          <p:cNvSpPr txBox="1"/>
          <p:nvPr/>
        </p:nvSpPr>
        <p:spPr>
          <a:xfrm>
            <a:off x="186056" y="1770531"/>
            <a:ext cx="8754744" cy="400110"/>
          </a:xfrm>
          <a:prstGeom prst="rect">
            <a:avLst/>
          </a:prstGeom>
          <a:noFill/>
        </p:spPr>
        <p:txBody>
          <a:bodyPr wrap="square" rtlCol="0">
            <a:spAutoFit/>
          </a:bodyPr>
          <a:lstStyle/>
          <a:p>
            <a:r>
              <a:rPr lang="en-US" sz="2000" dirty="0">
                <a:solidFill>
                  <a:srgbClr val="0000FF"/>
                </a:solidFill>
                <a:latin typeface="Apple Chancery"/>
                <a:cs typeface="Apple Chancery"/>
              </a:rPr>
              <a:t>Taking that derivative </a:t>
            </a:r>
            <a:r>
              <a:rPr lang="en-US" sz="2000" dirty="0">
                <a:solidFill>
                  <a:srgbClr val="000000"/>
                </a:solidFill>
                <a:latin typeface="Times New Roman"/>
                <a:cs typeface="Times New Roman"/>
              </a:rPr>
              <a:t>yields:</a:t>
            </a:r>
            <a:endParaRPr lang="en-US" sz="2400" dirty="0">
              <a:latin typeface="Apple Chancery"/>
              <a:cs typeface="Apple Chancery"/>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798721532"/>
              </p:ext>
            </p:extLst>
          </p:nvPr>
        </p:nvGraphicFramePr>
        <p:xfrm>
          <a:off x="7693704" y="393028"/>
          <a:ext cx="995362" cy="384175"/>
        </p:xfrm>
        <a:graphic>
          <a:graphicData uri="http://schemas.openxmlformats.org/presentationml/2006/ole">
            <mc:AlternateContent xmlns:mc="http://schemas.openxmlformats.org/markup-compatibility/2006">
              <mc:Choice xmlns:v="urn:schemas-microsoft-com:vml" Requires="v">
                <p:oleObj spid="_x0000_s1476668" name="Equation" r:id="rId3" imgW="596900" imgH="228600" progId="Equation.DSMT4">
                  <p:embed/>
                </p:oleObj>
              </mc:Choice>
              <mc:Fallback>
                <p:oleObj name="Equation" r:id="rId3" imgW="596900" imgH="228600" progId="Equation.DSMT4">
                  <p:embed/>
                  <p:pic>
                    <p:nvPicPr>
                      <p:cNvPr id="0" name=""/>
                      <p:cNvPicPr/>
                      <p:nvPr/>
                    </p:nvPicPr>
                    <p:blipFill>
                      <a:blip r:embed="rId4"/>
                      <a:stretch>
                        <a:fillRect/>
                      </a:stretch>
                    </p:blipFill>
                    <p:spPr>
                      <a:xfrm>
                        <a:off x="7693704" y="393028"/>
                        <a:ext cx="995362" cy="38417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769562861"/>
              </p:ext>
            </p:extLst>
          </p:nvPr>
        </p:nvGraphicFramePr>
        <p:xfrm>
          <a:off x="3484563" y="1071935"/>
          <a:ext cx="974725" cy="661988"/>
        </p:xfrm>
        <a:graphic>
          <a:graphicData uri="http://schemas.openxmlformats.org/presentationml/2006/ole">
            <mc:AlternateContent xmlns:mc="http://schemas.openxmlformats.org/markup-compatibility/2006">
              <mc:Choice xmlns:v="urn:schemas-microsoft-com:vml" Requires="v">
                <p:oleObj spid="_x0000_s1476669" name="Equation" r:id="rId5" imgW="584200" imgH="393700" progId="Equation.DSMT4">
                  <p:embed/>
                </p:oleObj>
              </mc:Choice>
              <mc:Fallback>
                <p:oleObj name="Equation" r:id="rId5" imgW="584200" imgH="393700" progId="Equation.DSMT4">
                  <p:embed/>
                  <p:pic>
                    <p:nvPicPr>
                      <p:cNvPr id="0" name=""/>
                      <p:cNvPicPr/>
                      <p:nvPr/>
                    </p:nvPicPr>
                    <p:blipFill>
                      <a:blip r:embed="rId6"/>
                      <a:stretch>
                        <a:fillRect/>
                      </a:stretch>
                    </p:blipFill>
                    <p:spPr>
                      <a:xfrm>
                        <a:off x="3484563" y="1071935"/>
                        <a:ext cx="974725" cy="661988"/>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882975276"/>
              </p:ext>
            </p:extLst>
          </p:nvPr>
        </p:nvGraphicFramePr>
        <p:xfrm>
          <a:off x="3160713" y="2192338"/>
          <a:ext cx="1928812" cy="1366837"/>
        </p:xfrm>
        <a:graphic>
          <a:graphicData uri="http://schemas.openxmlformats.org/presentationml/2006/ole">
            <mc:AlternateContent xmlns:mc="http://schemas.openxmlformats.org/markup-compatibility/2006">
              <mc:Choice xmlns:v="urn:schemas-microsoft-com:vml" Requires="v">
                <p:oleObj spid="_x0000_s1476670" name="Equation" r:id="rId7" imgW="1155700" imgH="812800" progId="Equation.DSMT4">
                  <p:embed/>
                </p:oleObj>
              </mc:Choice>
              <mc:Fallback>
                <p:oleObj name="Equation" r:id="rId7" imgW="1155700" imgH="812800" progId="Equation.DSMT4">
                  <p:embed/>
                  <p:pic>
                    <p:nvPicPr>
                      <p:cNvPr id="0" name=""/>
                      <p:cNvPicPr/>
                      <p:nvPr/>
                    </p:nvPicPr>
                    <p:blipFill>
                      <a:blip r:embed="rId8"/>
                      <a:stretch>
                        <a:fillRect/>
                      </a:stretch>
                    </p:blipFill>
                    <p:spPr>
                      <a:xfrm>
                        <a:off x="3160713" y="2192338"/>
                        <a:ext cx="1928812" cy="1366837"/>
                      </a:xfrm>
                      <a:prstGeom prst="rect">
                        <a:avLst/>
                      </a:prstGeom>
                    </p:spPr>
                  </p:pic>
                </p:oleObj>
              </mc:Fallback>
            </mc:AlternateContent>
          </a:graphicData>
        </a:graphic>
      </p:graphicFrame>
      <p:sp>
        <p:nvSpPr>
          <p:cNvPr id="14" name="TextBox 13"/>
          <p:cNvSpPr txBox="1"/>
          <p:nvPr/>
        </p:nvSpPr>
        <p:spPr>
          <a:xfrm>
            <a:off x="186056" y="3624731"/>
            <a:ext cx="8754744" cy="1938992"/>
          </a:xfrm>
          <a:prstGeom prst="rect">
            <a:avLst/>
          </a:prstGeom>
          <a:noFill/>
        </p:spPr>
        <p:txBody>
          <a:bodyPr wrap="square" rtlCol="0">
            <a:spAutoFit/>
          </a:bodyPr>
          <a:lstStyle/>
          <a:p>
            <a:r>
              <a:rPr lang="en-US" sz="2000" dirty="0">
                <a:solidFill>
                  <a:srgbClr val="FF0000"/>
                </a:solidFill>
                <a:latin typeface="Apple Chancery"/>
                <a:cs typeface="Apple Chancery"/>
              </a:rPr>
              <a:t>The first part </a:t>
            </a:r>
            <a:r>
              <a:rPr lang="en-US" sz="2000" dirty="0">
                <a:solidFill>
                  <a:srgbClr val="000000"/>
                </a:solidFill>
                <a:latin typeface="Times New Roman"/>
                <a:cs typeface="Times New Roman"/>
              </a:rPr>
              <a:t>relates </a:t>
            </a:r>
            <a:r>
              <a:rPr lang="en-US" sz="2000" i="1" dirty="0">
                <a:solidFill>
                  <a:srgbClr val="0000FF"/>
                </a:solidFill>
                <a:latin typeface="Times New Roman"/>
                <a:cs typeface="Times New Roman"/>
              </a:rPr>
              <a:t>force</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to the </a:t>
            </a:r>
            <a:r>
              <a:rPr lang="en-US" sz="2000" i="1" dirty="0">
                <a:solidFill>
                  <a:srgbClr val="0000FF"/>
                </a:solidFill>
                <a:latin typeface="Times New Roman"/>
                <a:cs typeface="Times New Roman"/>
              </a:rPr>
              <a:t>acceleration of the object</a:t>
            </a:r>
            <a:r>
              <a:rPr lang="en-US" sz="2000" dirty="0">
                <a:solidFill>
                  <a:srgbClr val="000000"/>
                </a:solidFill>
                <a:latin typeface="Times New Roman"/>
                <a:cs typeface="Times New Roman"/>
              </a:rPr>
              <a:t>.  It just equals       .</a:t>
            </a:r>
            <a:r>
              <a:rPr lang="en-US" sz="2000" i="1" dirty="0">
                <a:solidFill>
                  <a:srgbClr val="000000"/>
                </a:solidFill>
                <a:latin typeface="Times New Roman"/>
                <a:cs typeface="Times New Roman"/>
              </a:rPr>
              <a:t>  </a:t>
            </a:r>
            <a:r>
              <a:rPr lang="en-US" sz="2000" dirty="0">
                <a:latin typeface="Times New Roman"/>
                <a:cs typeface="Times New Roman"/>
              </a:rPr>
              <a:t>The</a:t>
            </a:r>
            <a:r>
              <a:rPr lang="en-US" sz="2000" dirty="0">
                <a:solidFill>
                  <a:srgbClr val="FF0000"/>
                </a:solidFill>
                <a:latin typeface="Times New Roman"/>
                <a:cs typeface="Times New Roman"/>
              </a:rPr>
              <a:t> second part </a:t>
            </a:r>
            <a:r>
              <a:rPr lang="en-US" sz="2000" dirty="0">
                <a:solidFill>
                  <a:srgbClr val="000000"/>
                </a:solidFill>
                <a:latin typeface="Times New Roman"/>
                <a:cs typeface="Times New Roman"/>
              </a:rPr>
              <a:t>is related to how </a:t>
            </a:r>
            <a:r>
              <a:rPr lang="en-US" sz="2000" i="1" dirty="0">
                <a:solidFill>
                  <a:srgbClr val="0000FF"/>
                </a:solidFill>
                <a:latin typeface="Times New Roman"/>
                <a:cs typeface="Times New Roman"/>
              </a:rPr>
              <a:t>force</a:t>
            </a:r>
            <a:r>
              <a:rPr lang="en-US" sz="2000" dirty="0">
                <a:solidFill>
                  <a:srgbClr val="000000"/>
                </a:solidFill>
                <a:latin typeface="Times New Roman"/>
                <a:cs typeface="Times New Roman"/>
              </a:rPr>
              <a:t> </a:t>
            </a:r>
            <a:r>
              <a:rPr lang="en-US" sz="2000" i="1" dirty="0">
                <a:solidFill>
                  <a:srgbClr val="0000FF"/>
                </a:solidFill>
                <a:latin typeface="Times New Roman"/>
                <a:cs typeface="Times New Roman"/>
              </a:rPr>
              <a:t>is</a:t>
            </a:r>
            <a:r>
              <a:rPr lang="en-US" sz="2000" dirty="0">
                <a:solidFill>
                  <a:srgbClr val="0000FF"/>
                </a:solidFill>
                <a:latin typeface="Times New Roman"/>
                <a:cs typeface="Times New Roman"/>
              </a:rPr>
              <a:t> </a:t>
            </a:r>
            <a:r>
              <a:rPr lang="en-US" sz="2000" i="1" dirty="0">
                <a:solidFill>
                  <a:srgbClr val="0000FF"/>
                </a:solidFill>
                <a:latin typeface="Times New Roman"/>
                <a:cs typeface="Times New Roman"/>
              </a:rPr>
              <a:t>required</a:t>
            </a:r>
            <a:r>
              <a:rPr lang="en-US" sz="2000" dirty="0">
                <a:solidFill>
                  <a:srgbClr val="000000"/>
                </a:solidFill>
                <a:latin typeface="Times New Roman"/>
                <a:cs typeface="Times New Roman"/>
              </a:rPr>
              <a:t> to deal with situations in which the </a:t>
            </a:r>
            <a:r>
              <a:rPr lang="en-US" sz="2000" i="1" dirty="0">
                <a:solidFill>
                  <a:srgbClr val="0000FF"/>
                </a:solidFill>
                <a:latin typeface="Times New Roman"/>
                <a:cs typeface="Times New Roman"/>
              </a:rPr>
              <a:t>mass </a:t>
            </a:r>
            <a:r>
              <a:rPr lang="en-US" sz="2000" dirty="0">
                <a:solidFill>
                  <a:srgbClr val="000000"/>
                </a:solidFill>
                <a:latin typeface="Times New Roman"/>
                <a:cs typeface="Times New Roman"/>
              </a:rPr>
              <a:t>of a moving object </a:t>
            </a:r>
            <a:r>
              <a:rPr lang="en-US" sz="2000" i="1" dirty="0">
                <a:solidFill>
                  <a:srgbClr val="0000FF"/>
                </a:solidFill>
                <a:latin typeface="Times New Roman"/>
                <a:cs typeface="Times New Roman"/>
              </a:rPr>
              <a:t>changes</a:t>
            </a:r>
            <a:r>
              <a:rPr lang="en-US" sz="2000" dirty="0">
                <a:solidFill>
                  <a:srgbClr val="000000"/>
                </a:solidFill>
                <a:latin typeface="Times New Roman"/>
                <a:cs typeface="Times New Roman"/>
              </a:rPr>
              <a:t>.  An example of such situations might be a rocket whose mass is changing as it burns fuel upon lift-off, or possibly a dump truck that is being loaded with gravel as it moves.  As problems like that are not generally addressed in classes like this, we end up with Newton’s Second Law looking like:</a:t>
            </a:r>
            <a:endParaRPr lang="en-US" sz="2400" dirty="0">
              <a:latin typeface="Apple Chancery"/>
              <a:cs typeface="Apple Chancery"/>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347899080"/>
              </p:ext>
            </p:extLst>
          </p:nvPr>
        </p:nvGraphicFramePr>
        <p:xfrm>
          <a:off x="7836017" y="3643666"/>
          <a:ext cx="401637" cy="277813"/>
        </p:xfrm>
        <a:graphic>
          <a:graphicData uri="http://schemas.openxmlformats.org/presentationml/2006/ole">
            <mc:AlternateContent xmlns:mc="http://schemas.openxmlformats.org/markup-compatibility/2006">
              <mc:Choice xmlns:v="urn:schemas-microsoft-com:vml" Requires="v">
                <p:oleObj spid="_x0000_s1476671" name="Equation" r:id="rId9" imgW="241300" imgH="165100" progId="Equation.DSMT4">
                  <p:embed/>
                </p:oleObj>
              </mc:Choice>
              <mc:Fallback>
                <p:oleObj name="Equation" r:id="rId9" imgW="241300" imgH="165100" progId="Equation.DSMT4">
                  <p:embed/>
                  <p:pic>
                    <p:nvPicPr>
                      <p:cNvPr id="0" name=""/>
                      <p:cNvPicPr/>
                      <p:nvPr/>
                    </p:nvPicPr>
                    <p:blipFill>
                      <a:blip r:embed="rId10"/>
                      <a:stretch>
                        <a:fillRect/>
                      </a:stretch>
                    </p:blipFill>
                    <p:spPr>
                      <a:xfrm>
                        <a:off x="7836017" y="3643666"/>
                        <a:ext cx="401637" cy="277813"/>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582008962"/>
              </p:ext>
            </p:extLst>
          </p:nvPr>
        </p:nvGraphicFramePr>
        <p:xfrm>
          <a:off x="3484563" y="5627223"/>
          <a:ext cx="1758950" cy="661987"/>
        </p:xfrm>
        <a:graphic>
          <a:graphicData uri="http://schemas.openxmlformats.org/presentationml/2006/ole">
            <mc:AlternateContent xmlns:mc="http://schemas.openxmlformats.org/markup-compatibility/2006">
              <mc:Choice xmlns:v="urn:schemas-microsoft-com:vml" Requires="v">
                <p:oleObj spid="_x0000_s1476672" name="Equation" r:id="rId11" imgW="1054100" imgH="393700" progId="Equation.DSMT4">
                  <p:embed/>
                </p:oleObj>
              </mc:Choice>
              <mc:Fallback>
                <p:oleObj name="Equation" r:id="rId11" imgW="1054100" imgH="393700" progId="Equation.DSMT4">
                  <p:embed/>
                  <p:pic>
                    <p:nvPicPr>
                      <p:cNvPr id="0" name=""/>
                      <p:cNvPicPr/>
                      <p:nvPr/>
                    </p:nvPicPr>
                    <p:blipFill>
                      <a:blip r:embed="rId12"/>
                      <a:stretch>
                        <a:fillRect/>
                      </a:stretch>
                    </p:blipFill>
                    <p:spPr>
                      <a:xfrm>
                        <a:off x="3484563" y="5627223"/>
                        <a:ext cx="1758950" cy="661987"/>
                      </a:xfrm>
                      <a:prstGeom prst="rect">
                        <a:avLst/>
                      </a:prstGeom>
                    </p:spPr>
                  </p:pic>
                </p:oleObj>
              </mc:Fallback>
            </mc:AlternateContent>
          </a:graphicData>
        </a:graphic>
      </p:graphicFrame>
    </p:spTree>
    <p:extLst>
      <p:ext uri="{BB962C8B-B14F-4D97-AF65-F5344CB8AC3E}">
        <p14:creationId xmlns:p14="http://schemas.microsoft.com/office/powerpoint/2010/main" val="335433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par>
                                <p:cTn id="21" presetID="9"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ssolv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40.)</a:t>
            </a:r>
          </a:p>
        </p:txBody>
      </p:sp>
      <p:graphicFrame>
        <p:nvGraphicFramePr>
          <p:cNvPr id="26" name="Object 25"/>
          <p:cNvGraphicFramePr>
            <a:graphicFrameLocks noChangeAspect="1"/>
          </p:cNvGraphicFramePr>
          <p:nvPr>
            <p:extLst>
              <p:ext uri="{D42A27DB-BD31-4B8C-83A1-F6EECF244321}">
                <p14:modId xmlns:p14="http://schemas.microsoft.com/office/powerpoint/2010/main" val="1794744166"/>
              </p:ext>
            </p:extLst>
          </p:nvPr>
        </p:nvGraphicFramePr>
        <p:xfrm>
          <a:off x="401639" y="2269127"/>
          <a:ext cx="8297862" cy="1497012"/>
        </p:xfrm>
        <a:graphic>
          <a:graphicData uri="http://schemas.openxmlformats.org/presentationml/2006/ole">
            <mc:AlternateContent xmlns:mc="http://schemas.openxmlformats.org/markup-compatibility/2006">
              <mc:Choice xmlns:v="urn:schemas-microsoft-com:vml" Requires="v">
                <p:oleObj spid="_x0000_s607773" name="Equation" r:id="rId3" imgW="4991100" imgH="901700" progId="Equation.DSMT4">
                  <p:embed/>
                </p:oleObj>
              </mc:Choice>
              <mc:Fallback>
                <p:oleObj name="Equation" r:id="rId3" imgW="4991100" imgH="901700" progId="Equation.DSMT4">
                  <p:embed/>
                  <p:pic>
                    <p:nvPicPr>
                      <p:cNvPr id="0" name=""/>
                      <p:cNvPicPr/>
                      <p:nvPr/>
                    </p:nvPicPr>
                    <p:blipFill>
                      <a:blip r:embed="rId4"/>
                      <a:stretch>
                        <a:fillRect/>
                      </a:stretch>
                    </p:blipFill>
                    <p:spPr>
                      <a:xfrm>
                        <a:off x="401639" y="2269127"/>
                        <a:ext cx="8297862" cy="1497012"/>
                      </a:xfrm>
                      <a:prstGeom prst="rect">
                        <a:avLst/>
                      </a:prstGeom>
                    </p:spPr>
                  </p:pic>
                </p:oleObj>
              </mc:Fallback>
            </mc:AlternateContent>
          </a:graphicData>
        </a:graphic>
      </p:graphicFrame>
      <p:sp>
        <p:nvSpPr>
          <p:cNvPr id="62" name="TextBox 61"/>
          <p:cNvSpPr txBox="1"/>
          <p:nvPr/>
        </p:nvSpPr>
        <p:spPr>
          <a:xfrm>
            <a:off x="233558" y="321377"/>
            <a:ext cx="8643742" cy="1015663"/>
          </a:xfrm>
          <a:prstGeom prst="rect">
            <a:avLst/>
          </a:prstGeom>
          <a:noFill/>
        </p:spPr>
        <p:txBody>
          <a:bodyPr wrap="square" rtlCol="0">
            <a:spAutoFit/>
          </a:bodyPr>
          <a:lstStyle/>
          <a:p>
            <a:r>
              <a:rPr lang="en-US" sz="2000" dirty="0">
                <a:solidFill>
                  <a:srgbClr val="FF0000"/>
                </a:solidFill>
                <a:latin typeface="Apple Chancery"/>
                <a:cs typeface="Apple Chancery"/>
              </a:rPr>
              <a:t>And here we find the nastiness</a:t>
            </a:r>
            <a:r>
              <a:rPr lang="en-US" sz="2000" dirty="0">
                <a:latin typeface="Times New Roman"/>
                <a:cs typeface="Times New Roman"/>
              </a:rPr>
              <a:t>. Standard techniques to solve this would solve for one velocity in the momentum equation and substitute it into the energy equation yielding:</a:t>
            </a:r>
            <a:endParaRPr lang="en-US" sz="2400" dirty="0">
              <a:latin typeface="Apple Chancery"/>
              <a:cs typeface="Apple Chancery"/>
            </a:endParaRPr>
          </a:p>
        </p:txBody>
      </p:sp>
      <p:graphicFrame>
        <p:nvGraphicFramePr>
          <p:cNvPr id="63" name="Object 4"/>
          <p:cNvGraphicFramePr>
            <a:graphicFrameLocks noChangeAspect="1"/>
          </p:cNvGraphicFramePr>
          <p:nvPr>
            <p:extLst>
              <p:ext uri="{D42A27DB-BD31-4B8C-83A1-F6EECF244321}">
                <p14:modId xmlns:p14="http://schemas.microsoft.com/office/powerpoint/2010/main" val="1019286748"/>
              </p:ext>
            </p:extLst>
          </p:nvPr>
        </p:nvGraphicFramePr>
        <p:xfrm>
          <a:off x="2125663" y="1135019"/>
          <a:ext cx="3754437" cy="1131888"/>
        </p:xfrm>
        <a:graphic>
          <a:graphicData uri="http://schemas.openxmlformats.org/presentationml/2006/ole">
            <mc:AlternateContent xmlns:mc="http://schemas.openxmlformats.org/markup-compatibility/2006">
              <mc:Choice xmlns:v="urn:schemas-microsoft-com:vml" Requires="v">
                <p:oleObj spid="_x0000_s607774" name="Equation" r:id="rId5" imgW="2057400" imgH="622300" progId="Equation.DSMT4">
                  <p:embed/>
                </p:oleObj>
              </mc:Choice>
              <mc:Fallback>
                <p:oleObj name="Equation" r:id="rId5" imgW="2057400" imgH="622300" progId="Equation.DSMT4">
                  <p:embed/>
                  <p:pic>
                    <p:nvPicPr>
                      <p:cNvPr id="0" name=""/>
                      <p:cNvPicPr>
                        <a:picLocks noChangeAspect="1" noChangeArrowheads="1"/>
                      </p:cNvPicPr>
                      <p:nvPr/>
                    </p:nvPicPr>
                    <p:blipFill>
                      <a:blip r:embed="rId6"/>
                      <a:srcRect/>
                      <a:stretch>
                        <a:fillRect/>
                      </a:stretch>
                    </p:blipFill>
                    <p:spPr bwMode="auto">
                      <a:xfrm>
                        <a:off x="2125663" y="1135019"/>
                        <a:ext cx="3754437" cy="1131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4" name="TextBox 63"/>
          <p:cNvSpPr txBox="1"/>
          <p:nvPr/>
        </p:nvSpPr>
        <p:spPr>
          <a:xfrm>
            <a:off x="3232693" y="4126022"/>
            <a:ext cx="2950271" cy="769441"/>
          </a:xfrm>
          <a:prstGeom prst="rect">
            <a:avLst/>
          </a:prstGeom>
          <a:noFill/>
        </p:spPr>
        <p:txBody>
          <a:bodyPr wrap="square" rtlCol="0">
            <a:spAutoFit/>
          </a:bodyPr>
          <a:lstStyle/>
          <a:p>
            <a:r>
              <a:rPr lang="en-US" sz="4400" dirty="0">
                <a:solidFill>
                  <a:srgbClr val="FF0000"/>
                </a:solidFill>
                <a:latin typeface="Apple Chancery"/>
                <a:cs typeface="Apple Chancery"/>
              </a:rPr>
              <a:t>YIKES!!!</a:t>
            </a:r>
            <a:endParaRPr lang="en-US" sz="2400" dirty="0">
              <a:latin typeface="Apple Chancery"/>
              <a:cs typeface="Apple Chancery"/>
            </a:endParaRPr>
          </a:p>
        </p:txBody>
      </p:sp>
      <p:sp>
        <p:nvSpPr>
          <p:cNvPr id="65" name="TextBox 64"/>
          <p:cNvSpPr txBox="1"/>
          <p:nvPr/>
        </p:nvSpPr>
        <p:spPr>
          <a:xfrm>
            <a:off x="385958" y="3925967"/>
            <a:ext cx="8643742" cy="400110"/>
          </a:xfrm>
          <a:prstGeom prst="rect">
            <a:avLst/>
          </a:prstGeom>
          <a:noFill/>
        </p:spPr>
        <p:txBody>
          <a:bodyPr wrap="square" rtlCol="0">
            <a:spAutoFit/>
          </a:bodyPr>
          <a:lstStyle/>
          <a:p>
            <a:r>
              <a:rPr lang="en-US" sz="2000" dirty="0">
                <a:solidFill>
                  <a:srgbClr val="FF0000"/>
                </a:solidFill>
                <a:latin typeface="Apple Chancery"/>
                <a:cs typeface="Apple Chancery"/>
              </a:rPr>
              <a:t>Now solve </a:t>
            </a:r>
            <a:r>
              <a:rPr lang="en-US" sz="2000" dirty="0">
                <a:solidFill>
                  <a:srgbClr val="000000"/>
                </a:solidFill>
                <a:latin typeface="Times New Roman"/>
                <a:cs typeface="Times New Roman"/>
              </a:rPr>
              <a:t>for     . </a:t>
            </a:r>
            <a:endParaRPr lang="en-US" sz="2400" dirty="0">
              <a:latin typeface="Apple Chancery"/>
              <a:cs typeface="Apple Chancery"/>
            </a:endParaRPr>
          </a:p>
        </p:txBody>
      </p:sp>
      <p:graphicFrame>
        <p:nvGraphicFramePr>
          <p:cNvPr id="66" name="Object 65"/>
          <p:cNvGraphicFramePr>
            <a:graphicFrameLocks noChangeAspect="1"/>
          </p:cNvGraphicFramePr>
          <p:nvPr>
            <p:extLst>
              <p:ext uri="{D42A27DB-BD31-4B8C-83A1-F6EECF244321}">
                <p14:modId xmlns:p14="http://schemas.microsoft.com/office/powerpoint/2010/main" val="4089188141"/>
              </p:ext>
            </p:extLst>
          </p:nvPr>
        </p:nvGraphicFramePr>
        <p:xfrm>
          <a:off x="1927226" y="3969849"/>
          <a:ext cx="295275" cy="338137"/>
        </p:xfrm>
        <a:graphic>
          <a:graphicData uri="http://schemas.openxmlformats.org/presentationml/2006/ole">
            <mc:AlternateContent xmlns:mc="http://schemas.openxmlformats.org/markup-compatibility/2006">
              <mc:Choice xmlns:v="urn:schemas-microsoft-com:vml" Requires="v">
                <p:oleObj spid="_x0000_s607775" name="Equation" r:id="rId7" imgW="177800" imgH="203200" progId="Equation.DSMT4">
                  <p:embed/>
                </p:oleObj>
              </mc:Choice>
              <mc:Fallback>
                <p:oleObj name="Equation" r:id="rId7" imgW="177800" imgH="203200" progId="Equation.DSMT4">
                  <p:embed/>
                  <p:pic>
                    <p:nvPicPr>
                      <p:cNvPr id="0" name=""/>
                      <p:cNvPicPr/>
                      <p:nvPr/>
                    </p:nvPicPr>
                    <p:blipFill>
                      <a:blip r:embed="rId8"/>
                      <a:stretch>
                        <a:fillRect/>
                      </a:stretch>
                    </p:blipFill>
                    <p:spPr>
                      <a:xfrm>
                        <a:off x="1927226" y="3969849"/>
                        <a:ext cx="295275" cy="338137"/>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B33DAAC0-A43D-024B-812E-AED5DC22DEFD}"/>
              </a:ext>
            </a:extLst>
          </p:cNvPr>
          <p:cNvSpPr txBox="1"/>
          <p:nvPr/>
        </p:nvSpPr>
        <p:spPr>
          <a:xfrm>
            <a:off x="385958" y="5003247"/>
            <a:ext cx="8643742" cy="1323439"/>
          </a:xfrm>
          <a:prstGeom prst="rect">
            <a:avLst/>
          </a:prstGeom>
          <a:noFill/>
        </p:spPr>
        <p:txBody>
          <a:bodyPr wrap="square" rtlCol="0">
            <a:spAutoFit/>
          </a:bodyPr>
          <a:lstStyle/>
          <a:p>
            <a:r>
              <a:rPr lang="en-US" sz="2000" dirty="0">
                <a:solidFill>
                  <a:srgbClr val="FF0000"/>
                </a:solidFill>
                <a:latin typeface="Apple Chancery"/>
                <a:cs typeface="Apple Chancery"/>
              </a:rPr>
              <a:t>A new technique:</a:t>
            </a:r>
            <a:r>
              <a:rPr lang="en-US" sz="2000" dirty="0">
                <a:latin typeface="Times New Roman"/>
                <a:cs typeface="Times New Roman"/>
              </a:rPr>
              <a:t>  Group your masses; factor your energy quadratics; divide the momentum equation into the energy equation and cancel out one factor; get new relationship between variables and plug that back into original momentum expression.</a:t>
            </a:r>
            <a:endParaRPr lang="en-US" sz="2400" dirty="0">
              <a:latin typeface="Apple Chancery"/>
              <a:cs typeface="Apple Chancery"/>
            </a:endParaRPr>
          </a:p>
        </p:txBody>
      </p:sp>
    </p:spTree>
    <p:extLst>
      <p:ext uri="{BB962C8B-B14F-4D97-AF65-F5344CB8AC3E}">
        <p14:creationId xmlns:p14="http://schemas.microsoft.com/office/powerpoint/2010/main" val="2853619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41.)</a:t>
            </a:r>
          </a:p>
        </p:txBody>
      </p:sp>
      <p:graphicFrame>
        <p:nvGraphicFramePr>
          <p:cNvPr id="26" name="Object 25"/>
          <p:cNvGraphicFramePr>
            <a:graphicFrameLocks noChangeAspect="1"/>
          </p:cNvGraphicFramePr>
          <p:nvPr>
            <p:extLst>
              <p:ext uri="{D42A27DB-BD31-4B8C-83A1-F6EECF244321}">
                <p14:modId xmlns:p14="http://schemas.microsoft.com/office/powerpoint/2010/main" val="1758218209"/>
              </p:ext>
            </p:extLst>
          </p:nvPr>
        </p:nvGraphicFramePr>
        <p:xfrm>
          <a:off x="1524000" y="2619375"/>
          <a:ext cx="4895850" cy="1201738"/>
        </p:xfrm>
        <a:graphic>
          <a:graphicData uri="http://schemas.openxmlformats.org/presentationml/2006/ole">
            <mc:AlternateContent xmlns:mc="http://schemas.openxmlformats.org/markup-compatibility/2006">
              <mc:Choice xmlns:v="urn:schemas-microsoft-com:vml" Requires="v">
                <p:oleObj spid="_x0000_s609142" name="Equation" r:id="rId3" imgW="2946400" imgH="723900" progId="Equation.DSMT4">
                  <p:embed/>
                </p:oleObj>
              </mc:Choice>
              <mc:Fallback>
                <p:oleObj name="Equation" r:id="rId3" imgW="2946400" imgH="723900" progId="Equation.DSMT4">
                  <p:embed/>
                  <p:pic>
                    <p:nvPicPr>
                      <p:cNvPr id="0" name=""/>
                      <p:cNvPicPr/>
                      <p:nvPr/>
                    </p:nvPicPr>
                    <p:blipFill>
                      <a:blip r:embed="rId4"/>
                      <a:stretch>
                        <a:fillRect/>
                      </a:stretch>
                    </p:blipFill>
                    <p:spPr>
                      <a:xfrm>
                        <a:off x="1524000" y="2619375"/>
                        <a:ext cx="4895850" cy="1201738"/>
                      </a:xfrm>
                      <a:prstGeom prst="rect">
                        <a:avLst/>
                      </a:prstGeom>
                    </p:spPr>
                  </p:pic>
                </p:oleObj>
              </mc:Fallback>
            </mc:AlternateContent>
          </a:graphicData>
        </a:graphic>
      </p:graphicFrame>
      <p:sp>
        <p:nvSpPr>
          <p:cNvPr id="62" name="TextBox 61"/>
          <p:cNvSpPr txBox="1"/>
          <p:nvPr/>
        </p:nvSpPr>
        <p:spPr>
          <a:xfrm>
            <a:off x="233558" y="321377"/>
            <a:ext cx="8643742" cy="400110"/>
          </a:xfrm>
          <a:prstGeom prst="rect">
            <a:avLst/>
          </a:prstGeom>
          <a:noFill/>
        </p:spPr>
        <p:txBody>
          <a:bodyPr wrap="square" rtlCol="0">
            <a:spAutoFit/>
          </a:bodyPr>
          <a:lstStyle/>
          <a:p>
            <a:r>
              <a:rPr lang="en-US" sz="2000" dirty="0">
                <a:solidFill>
                  <a:srgbClr val="FF0000"/>
                </a:solidFill>
                <a:latin typeface="Apple Chancery"/>
                <a:cs typeface="Apple Chancery"/>
              </a:rPr>
              <a:t>There is a</a:t>
            </a:r>
            <a:r>
              <a:rPr lang="en-US" sz="2000" dirty="0">
                <a:latin typeface="Times New Roman"/>
                <a:cs typeface="Times New Roman"/>
              </a:rPr>
              <a:t> clever, simpler way, though.  </a:t>
            </a:r>
            <a:endParaRPr lang="en-US" sz="2400" dirty="0">
              <a:latin typeface="Apple Chancery"/>
              <a:cs typeface="Apple Chancery"/>
            </a:endParaRPr>
          </a:p>
        </p:txBody>
      </p:sp>
      <p:graphicFrame>
        <p:nvGraphicFramePr>
          <p:cNvPr id="63" name="Object 4"/>
          <p:cNvGraphicFramePr>
            <a:graphicFrameLocks noChangeAspect="1"/>
          </p:cNvGraphicFramePr>
          <p:nvPr>
            <p:extLst>
              <p:ext uri="{D42A27DB-BD31-4B8C-83A1-F6EECF244321}">
                <p14:modId xmlns:p14="http://schemas.microsoft.com/office/powerpoint/2010/main" val="799454119"/>
              </p:ext>
            </p:extLst>
          </p:nvPr>
        </p:nvGraphicFramePr>
        <p:xfrm>
          <a:off x="1292225" y="1577975"/>
          <a:ext cx="5167313" cy="785813"/>
        </p:xfrm>
        <a:graphic>
          <a:graphicData uri="http://schemas.openxmlformats.org/presentationml/2006/ole">
            <mc:AlternateContent xmlns:mc="http://schemas.openxmlformats.org/markup-compatibility/2006">
              <mc:Choice xmlns:v="urn:schemas-microsoft-com:vml" Requires="v">
                <p:oleObj spid="_x0000_s609143" name="Equation" r:id="rId5" imgW="2832100" imgH="431800" progId="Equation.DSMT4">
                  <p:embed/>
                </p:oleObj>
              </mc:Choice>
              <mc:Fallback>
                <p:oleObj name="Equation" r:id="rId5" imgW="2832100" imgH="431800" progId="Equation.DSMT4">
                  <p:embed/>
                  <p:pic>
                    <p:nvPicPr>
                      <p:cNvPr id="0" name=""/>
                      <p:cNvPicPr>
                        <a:picLocks noChangeAspect="1" noChangeArrowheads="1"/>
                      </p:cNvPicPr>
                      <p:nvPr/>
                    </p:nvPicPr>
                    <p:blipFill>
                      <a:blip r:embed="rId6"/>
                      <a:srcRect/>
                      <a:stretch>
                        <a:fillRect/>
                      </a:stretch>
                    </p:blipFill>
                    <p:spPr bwMode="auto">
                      <a:xfrm>
                        <a:off x="1292225" y="1577975"/>
                        <a:ext cx="5167313" cy="785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 name="TextBox 8"/>
          <p:cNvSpPr txBox="1"/>
          <p:nvPr/>
        </p:nvSpPr>
        <p:spPr>
          <a:xfrm>
            <a:off x="233558" y="721487"/>
            <a:ext cx="8643742" cy="707886"/>
          </a:xfrm>
          <a:prstGeom prst="rect">
            <a:avLst/>
          </a:prstGeom>
          <a:noFill/>
        </p:spPr>
        <p:txBody>
          <a:bodyPr wrap="square" rtlCol="0">
            <a:spAutoFit/>
          </a:bodyPr>
          <a:lstStyle/>
          <a:p>
            <a:r>
              <a:rPr lang="en-US" sz="2000" dirty="0">
                <a:solidFill>
                  <a:srgbClr val="FF0000"/>
                </a:solidFill>
                <a:latin typeface="Apple Chancery"/>
                <a:cs typeface="Apple Chancery"/>
              </a:rPr>
              <a:t>Start by </a:t>
            </a:r>
            <a:r>
              <a:rPr lang="en-US" sz="2000" dirty="0">
                <a:latin typeface="Times New Roman"/>
                <a:cs typeface="Times New Roman"/>
              </a:rPr>
              <a:t>gathering all the terms associated with the mass      and all the terms associated with the mass       and put them into two piles.  </a:t>
            </a:r>
            <a:endParaRPr lang="en-US" sz="2400" dirty="0">
              <a:latin typeface="Apple Chancery"/>
              <a:cs typeface="Apple Chancery"/>
            </a:endParaRPr>
          </a:p>
        </p:txBody>
      </p:sp>
      <p:graphicFrame>
        <p:nvGraphicFramePr>
          <p:cNvPr id="10" name="Object 4"/>
          <p:cNvGraphicFramePr>
            <a:graphicFrameLocks noChangeAspect="1"/>
          </p:cNvGraphicFramePr>
          <p:nvPr>
            <p:extLst>
              <p:ext uri="{D42A27DB-BD31-4B8C-83A1-F6EECF244321}">
                <p14:modId xmlns:p14="http://schemas.microsoft.com/office/powerpoint/2010/main" val="1769059194"/>
              </p:ext>
            </p:extLst>
          </p:nvPr>
        </p:nvGraphicFramePr>
        <p:xfrm>
          <a:off x="6130925" y="772287"/>
          <a:ext cx="371475" cy="369888"/>
        </p:xfrm>
        <a:graphic>
          <a:graphicData uri="http://schemas.openxmlformats.org/presentationml/2006/ole">
            <mc:AlternateContent xmlns:mc="http://schemas.openxmlformats.org/markup-compatibility/2006">
              <mc:Choice xmlns:v="urn:schemas-microsoft-com:vml" Requires="v">
                <p:oleObj spid="_x0000_s609144" name="Equation" r:id="rId7" imgW="203200" imgH="203200" progId="Equation.DSMT4">
                  <p:embed/>
                </p:oleObj>
              </mc:Choice>
              <mc:Fallback>
                <p:oleObj name="Equation" r:id="rId7" imgW="203200" imgH="203200" progId="Equation.DSMT4">
                  <p:embed/>
                  <p:pic>
                    <p:nvPicPr>
                      <p:cNvPr id="0" name=""/>
                      <p:cNvPicPr>
                        <a:picLocks noChangeAspect="1" noChangeArrowheads="1"/>
                      </p:cNvPicPr>
                      <p:nvPr/>
                    </p:nvPicPr>
                    <p:blipFill>
                      <a:blip r:embed="rId8"/>
                      <a:srcRect/>
                      <a:stretch>
                        <a:fillRect/>
                      </a:stretch>
                    </p:blipFill>
                    <p:spPr bwMode="auto">
                      <a:xfrm>
                        <a:off x="6130925" y="772287"/>
                        <a:ext cx="371475" cy="369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1" name="Object 4"/>
          <p:cNvGraphicFramePr>
            <a:graphicFrameLocks noChangeAspect="1"/>
          </p:cNvGraphicFramePr>
          <p:nvPr>
            <p:extLst>
              <p:ext uri="{D42A27DB-BD31-4B8C-83A1-F6EECF244321}">
                <p14:modId xmlns:p14="http://schemas.microsoft.com/office/powerpoint/2010/main" val="1722981856"/>
              </p:ext>
            </p:extLst>
          </p:nvPr>
        </p:nvGraphicFramePr>
        <p:xfrm>
          <a:off x="2857500" y="1071563"/>
          <a:ext cx="417513" cy="369887"/>
        </p:xfrm>
        <a:graphic>
          <a:graphicData uri="http://schemas.openxmlformats.org/presentationml/2006/ole">
            <mc:AlternateContent xmlns:mc="http://schemas.openxmlformats.org/markup-compatibility/2006">
              <mc:Choice xmlns:v="urn:schemas-microsoft-com:vml" Requires="v">
                <p:oleObj spid="_x0000_s609145" name="Equation" r:id="rId9" imgW="228600" imgH="203200" progId="Equation.DSMT4">
                  <p:embed/>
                </p:oleObj>
              </mc:Choice>
              <mc:Fallback>
                <p:oleObj name="Equation" r:id="rId9" imgW="228600" imgH="203200" progId="Equation.DSMT4">
                  <p:embed/>
                  <p:pic>
                    <p:nvPicPr>
                      <p:cNvPr id="0" name=""/>
                      <p:cNvPicPr>
                        <a:picLocks noChangeAspect="1" noChangeArrowheads="1"/>
                      </p:cNvPicPr>
                      <p:nvPr/>
                    </p:nvPicPr>
                    <p:blipFill>
                      <a:blip r:embed="rId10"/>
                      <a:srcRect/>
                      <a:stretch>
                        <a:fillRect/>
                      </a:stretch>
                    </p:blipFill>
                    <p:spPr bwMode="auto">
                      <a:xfrm>
                        <a:off x="2857500" y="1071563"/>
                        <a:ext cx="417513" cy="369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 name="TextBox 11"/>
          <p:cNvSpPr txBox="1"/>
          <p:nvPr/>
        </p:nvSpPr>
        <p:spPr>
          <a:xfrm>
            <a:off x="628399" y="2241598"/>
            <a:ext cx="5293228" cy="400110"/>
          </a:xfrm>
          <a:prstGeom prst="rect">
            <a:avLst/>
          </a:prstGeom>
          <a:noFill/>
        </p:spPr>
        <p:txBody>
          <a:bodyPr wrap="square" rtlCol="0">
            <a:spAutoFit/>
          </a:bodyPr>
          <a:lstStyle/>
          <a:p>
            <a:r>
              <a:rPr lang="en-US" sz="2000" dirty="0">
                <a:latin typeface="Times New Roman"/>
                <a:cs typeface="Times New Roman"/>
              </a:rPr>
              <a:t>and</a:t>
            </a:r>
            <a:endParaRPr lang="en-US" sz="2400" dirty="0">
              <a:latin typeface="Apple Chancery"/>
              <a:cs typeface="Apple Chancery"/>
            </a:endParaRPr>
          </a:p>
        </p:txBody>
      </p:sp>
      <p:cxnSp>
        <p:nvCxnSpPr>
          <p:cNvPr id="3" name="Straight Connector 2"/>
          <p:cNvCxnSpPr/>
          <p:nvPr/>
        </p:nvCxnSpPr>
        <p:spPr>
          <a:xfrm flipV="1">
            <a:off x="1533525" y="2619375"/>
            <a:ext cx="217488" cy="644525"/>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2748756" y="2619375"/>
            <a:ext cx="217488" cy="644525"/>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4065587" y="2619375"/>
            <a:ext cx="217488" cy="644525"/>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306218" y="2619375"/>
            <a:ext cx="217488" cy="644525"/>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28399" y="3960921"/>
            <a:ext cx="5293228" cy="400110"/>
          </a:xfrm>
          <a:prstGeom prst="rect">
            <a:avLst/>
          </a:prstGeom>
          <a:noFill/>
        </p:spPr>
        <p:txBody>
          <a:bodyPr wrap="square" rtlCol="0">
            <a:spAutoFit/>
          </a:bodyPr>
          <a:lstStyle/>
          <a:p>
            <a:r>
              <a:rPr lang="en-US" sz="2000" dirty="0">
                <a:latin typeface="Times New Roman"/>
                <a:cs typeface="Times New Roman"/>
              </a:rPr>
              <a:t>Factoring the energy relationship yields:</a:t>
            </a:r>
            <a:endParaRPr lang="en-US" sz="2400" dirty="0">
              <a:latin typeface="Apple Chancery"/>
              <a:cs typeface="Apple Chancery"/>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66450517"/>
              </p:ext>
            </p:extLst>
          </p:nvPr>
        </p:nvGraphicFramePr>
        <p:xfrm>
          <a:off x="628399" y="4594225"/>
          <a:ext cx="8107362" cy="1011238"/>
        </p:xfrm>
        <a:graphic>
          <a:graphicData uri="http://schemas.openxmlformats.org/presentationml/2006/ole">
            <mc:AlternateContent xmlns:mc="http://schemas.openxmlformats.org/markup-compatibility/2006">
              <mc:Choice xmlns:v="urn:schemas-microsoft-com:vml" Requires="v">
                <p:oleObj spid="_x0000_s609146" name="Equation" r:id="rId11" imgW="4876800" imgH="609600" progId="Equation.DSMT4">
                  <p:embed/>
                </p:oleObj>
              </mc:Choice>
              <mc:Fallback>
                <p:oleObj name="Equation" r:id="rId11" imgW="4876800" imgH="609600" progId="Equation.DSMT4">
                  <p:embed/>
                  <p:pic>
                    <p:nvPicPr>
                      <p:cNvPr id="0" name=""/>
                      <p:cNvPicPr/>
                      <p:nvPr/>
                    </p:nvPicPr>
                    <p:blipFill>
                      <a:blip r:embed="rId12"/>
                      <a:stretch>
                        <a:fillRect/>
                      </a:stretch>
                    </p:blipFill>
                    <p:spPr>
                      <a:xfrm>
                        <a:off x="628399" y="4594225"/>
                        <a:ext cx="8107362" cy="1011238"/>
                      </a:xfrm>
                      <a:prstGeom prst="rect">
                        <a:avLst/>
                      </a:prstGeom>
                    </p:spPr>
                  </p:pic>
                </p:oleObj>
              </mc:Fallback>
            </mc:AlternateContent>
          </a:graphicData>
        </a:graphic>
      </p:graphicFrame>
    </p:spTree>
    <p:extLst>
      <p:ext uri="{BB962C8B-B14F-4D97-AF65-F5344CB8AC3E}">
        <p14:creationId xmlns:p14="http://schemas.microsoft.com/office/powerpoint/2010/main" val="67489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dissolve">
                                      <p:cBhvr>
                                        <p:cTn id="18" dur="500"/>
                                        <p:tgtEl>
                                          <p:spTgt spid="6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par>
                                <p:cTn id="27" presetID="9"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dissolve">
                                      <p:cBhvr>
                                        <p:cTn id="29" dur="500"/>
                                        <p:tgtEl>
                                          <p:spTgt spid="15"/>
                                        </p:tgtEl>
                                      </p:cBhvr>
                                    </p:animEffect>
                                  </p:childTnLst>
                                </p:cTn>
                              </p:par>
                              <p:par>
                                <p:cTn id="30" presetID="9"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par>
                                <p:cTn id="33" presetID="9"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dissolve">
                                      <p:cBhvr>
                                        <p:cTn id="35" dur="500"/>
                                        <p:tgtEl>
                                          <p:spTgt spid="19"/>
                                        </p:tgtEl>
                                      </p:cBhvr>
                                    </p:animEffect>
                                  </p:childTnLst>
                                </p:cTn>
                              </p:par>
                              <p:par>
                                <p:cTn id="36" presetID="9"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dissolv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par>
                                <p:cTn id="44" presetID="9"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dissolve">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42.)</a:t>
            </a:r>
          </a:p>
        </p:txBody>
      </p:sp>
      <p:sp>
        <p:nvSpPr>
          <p:cNvPr id="62" name="TextBox 61"/>
          <p:cNvSpPr txBox="1"/>
          <p:nvPr/>
        </p:nvSpPr>
        <p:spPr>
          <a:xfrm>
            <a:off x="233558" y="321377"/>
            <a:ext cx="8643742" cy="707886"/>
          </a:xfrm>
          <a:prstGeom prst="rect">
            <a:avLst/>
          </a:prstGeom>
          <a:noFill/>
        </p:spPr>
        <p:txBody>
          <a:bodyPr wrap="square" rtlCol="0">
            <a:spAutoFit/>
          </a:bodyPr>
          <a:lstStyle/>
          <a:p>
            <a:r>
              <a:rPr lang="en-US" sz="2000" dirty="0">
                <a:solidFill>
                  <a:srgbClr val="FF0000"/>
                </a:solidFill>
                <a:latin typeface="Apple Chancery"/>
                <a:cs typeface="Apple Chancery"/>
              </a:rPr>
              <a:t>Take equation A </a:t>
            </a:r>
            <a:r>
              <a:rPr lang="en-US" sz="2000" dirty="0">
                <a:latin typeface="Times New Roman"/>
                <a:cs typeface="Times New Roman"/>
              </a:rPr>
              <a:t>and </a:t>
            </a:r>
            <a:r>
              <a:rPr lang="en-US" sz="2000" dirty="0">
                <a:solidFill>
                  <a:srgbClr val="0000FF"/>
                </a:solidFill>
                <a:latin typeface="Times New Roman"/>
                <a:cs typeface="Times New Roman"/>
              </a:rPr>
              <a:t>divide</a:t>
            </a:r>
            <a:r>
              <a:rPr lang="en-US" sz="2000" dirty="0">
                <a:latin typeface="Times New Roman"/>
                <a:cs typeface="Times New Roman"/>
              </a:rPr>
              <a:t> </a:t>
            </a:r>
            <a:r>
              <a:rPr lang="en-US" sz="2000" dirty="0">
                <a:solidFill>
                  <a:srgbClr val="0000FF"/>
                </a:solidFill>
                <a:latin typeface="Times New Roman"/>
                <a:cs typeface="Times New Roman"/>
              </a:rPr>
              <a:t>it into </a:t>
            </a:r>
            <a:r>
              <a:rPr lang="en-US" sz="2000" i="1" dirty="0">
                <a:solidFill>
                  <a:srgbClr val="FF0000"/>
                </a:solidFill>
                <a:latin typeface="Times New Roman"/>
                <a:cs typeface="Times New Roman"/>
              </a:rPr>
              <a:t>equation B </a:t>
            </a:r>
            <a:r>
              <a:rPr lang="en-US" sz="2000" dirty="0">
                <a:latin typeface="Times New Roman"/>
                <a:cs typeface="Times New Roman"/>
              </a:rPr>
              <a:t>(left side to left side, right side to right side) yields a simplified, </a:t>
            </a:r>
            <a:r>
              <a:rPr lang="en-US" sz="2000" i="1" dirty="0">
                <a:latin typeface="Times New Roman"/>
                <a:cs typeface="Times New Roman"/>
              </a:rPr>
              <a:t>new </a:t>
            </a:r>
            <a:r>
              <a:rPr lang="en-US" sz="2000" dirty="0">
                <a:latin typeface="Times New Roman"/>
                <a:cs typeface="Times New Roman"/>
              </a:rPr>
              <a:t>relationship.    </a:t>
            </a:r>
            <a:endParaRPr lang="en-US" sz="2400" dirty="0">
              <a:latin typeface="Apple Chancery"/>
              <a:cs typeface="Apple Chancery"/>
            </a:endParaRPr>
          </a:p>
        </p:txBody>
      </p:sp>
      <p:graphicFrame>
        <p:nvGraphicFramePr>
          <p:cNvPr id="63" name="Object 4"/>
          <p:cNvGraphicFramePr>
            <a:graphicFrameLocks noChangeAspect="1"/>
          </p:cNvGraphicFramePr>
          <p:nvPr>
            <p:extLst>
              <p:ext uri="{D42A27DB-BD31-4B8C-83A1-F6EECF244321}">
                <p14:modId xmlns:p14="http://schemas.microsoft.com/office/powerpoint/2010/main" val="503409145"/>
              </p:ext>
            </p:extLst>
          </p:nvPr>
        </p:nvGraphicFramePr>
        <p:xfrm>
          <a:off x="1538289" y="3948113"/>
          <a:ext cx="5421313" cy="2011362"/>
        </p:xfrm>
        <a:graphic>
          <a:graphicData uri="http://schemas.openxmlformats.org/presentationml/2006/ole">
            <mc:AlternateContent xmlns:mc="http://schemas.openxmlformats.org/markup-compatibility/2006">
              <mc:Choice xmlns:v="urn:schemas-microsoft-com:vml" Requires="v">
                <p:oleObj spid="_x0000_s1671171" name="Equation" r:id="rId3" imgW="2971800" imgH="1104900" progId="Equation.DSMT4">
                  <p:embed/>
                </p:oleObj>
              </mc:Choice>
              <mc:Fallback>
                <p:oleObj name="Equation" r:id="rId3" imgW="2971800" imgH="1104900" progId="Equation.DSMT4">
                  <p:embed/>
                  <p:pic>
                    <p:nvPicPr>
                      <p:cNvPr id="0" name=""/>
                      <p:cNvPicPr>
                        <a:picLocks noChangeAspect="1" noChangeArrowheads="1"/>
                      </p:cNvPicPr>
                      <p:nvPr/>
                    </p:nvPicPr>
                    <p:blipFill>
                      <a:blip r:embed="rId4"/>
                      <a:srcRect/>
                      <a:stretch>
                        <a:fillRect/>
                      </a:stretch>
                    </p:blipFill>
                    <p:spPr bwMode="auto">
                      <a:xfrm>
                        <a:off x="1538289" y="3948113"/>
                        <a:ext cx="5421313" cy="20113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 name="TextBox 19"/>
          <p:cNvSpPr txBox="1"/>
          <p:nvPr/>
        </p:nvSpPr>
        <p:spPr>
          <a:xfrm>
            <a:off x="233558" y="3122721"/>
            <a:ext cx="8643742" cy="707886"/>
          </a:xfrm>
          <a:prstGeom prst="rect">
            <a:avLst/>
          </a:prstGeom>
          <a:noFill/>
        </p:spPr>
        <p:txBody>
          <a:bodyPr wrap="square" rtlCol="0">
            <a:spAutoFit/>
          </a:bodyPr>
          <a:lstStyle/>
          <a:p>
            <a:r>
              <a:rPr lang="en-US" sz="2000" dirty="0">
                <a:latin typeface="Times New Roman"/>
                <a:cs typeface="Times New Roman"/>
              </a:rPr>
              <a:t>With that, we can </a:t>
            </a:r>
            <a:r>
              <a:rPr lang="en-US" sz="2000" dirty="0">
                <a:solidFill>
                  <a:srgbClr val="0000FF"/>
                </a:solidFill>
                <a:latin typeface="Times New Roman"/>
                <a:cs typeface="Times New Roman"/>
              </a:rPr>
              <a:t>go back to </a:t>
            </a:r>
            <a:r>
              <a:rPr lang="en-US" sz="2000" dirty="0">
                <a:latin typeface="Times New Roman"/>
                <a:cs typeface="Times New Roman"/>
              </a:rPr>
              <a:t>the </a:t>
            </a:r>
            <a:r>
              <a:rPr lang="en-US" sz="2000" dirty="0">
                <a:solidFill>
                  <a:srgbClr val="FF0000"/>
                </a:solidFill>
                <a:latin typeface="Times New Roman"/>
                <a:cs typeface="Times New Roman"/>
              </a:rPr>
              <a:t>original momentum relationship</a:t>
            </a:r>
            <a:r>
              <a:rPr lang="en-US" sz="2000" dirty="0">
                <a:latin typeface="Times New Roman"/>
                <a:cs typeface="Times New Roman"/>
              </a:rPr>
              <a:t>, </a:t>
            </a:r>
            <a:r>
              <a:rPr lang="en-US" sz="2000" dirty="0">
                <a:solidFill>
                  <a:srgbClr val="0000FF"/>
                </a:solidFill>
                <a:latin typeface="Times New Roman"/>
                <a:cs typeface="Times New Roman"/>
              </a:rPr>
              <a:t>substitute in </a:t>
            </a:r>
            <a:r>
              <a:rPr lang="en-US" sz="2000" dirty="0">
                <a:latin typeface="Times New Roman"/>
                <a:cs typeface="Times New Roman"/>
              </a:rPr>
              <a:t>for the velocity      , and solve:</a:t>
            </a:r>
            <a:endParaRPr lang="en-US" sz="2400" dirty="0">
              <a:latin typeface="Apple Chancery"/>
              <a:cs typeface="Apple Chancery"/>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2417861042"/>
              </p:ext>
            </p:extLst>
          </p:nvPr>
        </p:nvGraphicFramePr>
        <p:xfrm>
          <a:off x="750888" y="1414463"/>
          <a:ext cx="7558087" cy="820737"/>
        </p:xfrm>
        <a:graphic>
          <a:graphicData uri="http://schemas.openxmlformats.org/presentationml/2006/ole">
            <mc:AlternateContent xmlns:mc="http://schemas.openxmlformats.org/markup-compatibility/2006">
              <mc:Choice xmlns:v="urn:schemas-microsoft-com:vml" Requires="v">
                <p:oleObj spid="_x0000_s1671172" name="Equation" r:id="rId5" imgW="4546600" imgH="495300" progId="Equation.DSMT4">
                  <p:embed/>
                </p:oleObj>
              </mc:Choice>
              <mc:Fallback>
                <p:oleObj name="Equation" r:id="rId5" imgW="4546600" imgH="495300" progId="Equation.DSMT4">
                  <p:embed/>
                  <p:pic>
                    <p:nvPicPr>
                      <p:cNvPr id="0" name=""/>
                      <p:cNvPicPr/>
                      <p:nvPr/>
                    </p:nvPicPr>
                    <p:blipFill>
                      <a:blip r:embed="rId6"/>
                      <a:stretch>
                        <a:fillRect/>
                      </a:stretch>
                    </p:blipFill>
                    <p:spPr>
                      <a:xfrm>
                        <a:off x="750888" y="1414463"/>
                        <a:ext cx="7558087" cy="820737"/>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175892589"/>
              </p:ext>
            </p:extLst>
          </p:nvPr>
        </p:nvGraphicFramePr>
        <p:xfrm>
          <a:off x="1560513" y="3487707"/>
          <a:ext cx="301866" cy="369918"/>
        </p:xfrm>
        <a:graphic>
          <a:graphicData uri="http://schemas.openxmlformats.org/presentationml/2006/ole">
            <mc:AlternateContent xmlns:mc="http://schemas.openxmlformats.org/markup-compatibility/2006">
              <mc:Choice xmlns:v="urn:schemas-microsoft-com:vml" Requires="v">
                <p:oleObj spid="_x0000_s1671173" name="Equation" r:id="rId7" imgW="165100" imgH="203200" progId="Equation.DSMT4">
                  <p:embed/>
                </p:oleObj>
              </mc:Choice>
              <mc:Fallback>
                <p:oleObj name="Equation" r:id="rId7" imgW="165100" imgH="203200" progId="Equation.DSMT4">
                  <p:embed/>
                  <p:pic>
                    <p:nvPicPr>
                      <p:cNvPr id="0" name=""/>
                      <p:cNvPicPr/>
                      <p:nvPr/>
                    </p:nvPicPr>
                    <p:blipFill>
                      <a:blip r:embed="rId8"/>
                      <a:stretch>
                        <a:fillRect/>
                      </a:stretch>
                    </p:blipFill>
                    <p:spPr>
                      <a:xfrm>
                        <a:off x="1560513" y="3487707"/>
                        <a:ext cx="301866" cy="369918"/>
                      </a:xfrm>
                      <a:prstGeom prst="rect">
                        <a:avLst/>
                      </a:prstGeom>
                    </p:spPr>
                  </p:pic>
                </p:oleObj>
              </mc:Fallback>
            </mc:AlternateContent>
          </a:graphicData>
        </a:graphic>
      </p:graphicFrame>
      <p:cxnSp>
        <p:nvCxnSpPr>
          <p:cNvPr id="23" name="Straight Connector 22"/>
          <p:cNvCxnSpPr/>
          <p:nvPr/>
        </p:nvCxnSpPr>
        <p:spPr>
          <a:xfrm flipV="1">
            <a:off x="801688" y="1311275"/>
            <a:ext cx="217488" cy="644525"/>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3875088" y="1311275"/>
            <a:ext cx="217488" cy="644525"/>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3875088" y="1730375"/>
            <a:ext cx="217488" cy="644525"/>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2528888" y="1730375"/>
            <a:ext cx="217488" cy="644525"/>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2746376" y="1854200"/>
            <a:ext cx="679691" cy="419101"/>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624018" y="1435099"/>
            <a:ext cx="679691" cy="419101"/>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4305060" y="1854200"/>
            <a:ext cx="679691" cy="419101"/>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5808302" y="1435099"/>
            <a:ext cx="679691" cy="419101"/>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33558" y="6073170"/>
            <a:ext cx="8643742" cy="400110"/>
          </a:xfrm>
          <a:prstGeom prst="rect">
            <a:avLst/>
          </a:prstGeom>
          <a:noFill/>
        </p:spPr>
        <p:txBody>
          <a:bodyPr wrap="square" rtlCol="0">
            <a:spAutoFit/>
          </a:bodyPr>
          <a:lstStyle/>
          <a:p>
            <a:r>
              <a:rPr lang="en-US" sz="2000" dirty="0">
                <a:latin typeface="Times New Roman"/>
                <a:cs typeface="Times New Roman"/>
              </a:rPr>
              <a:t>And knowing     , you can go back and determine     .</a:t>
            </a:r>
            <a:endParaRPr lang="en-US" sz="2400" dirty="0">
              <a:latin typeface="Apple Chancery"/>
              <a:cs typeface="Apple Chancery"/>
            </a:endParaRPr>
          </a:p>
        </p:txBody>
      </p:sp>
      <p:graphicFrame>
        <p:nvGraphicFramePr>
          <p:cNvPr id="33" name="Object 32"/>
          <p:cNvGraphicFramePr>
            <a:graphicFrameLocks noChangeAspect="1"/>
          </p:cNvGraphicFramePr>
          <p:nvPr>
            <p:extLst>
              <p:ext uri="{D42A27DB-BD31-4B8C-83A1-F6EECF244321}">
                <p14:modId xmlns:p14="http://schemas.microsoft.com/office/powerpoint/2010/main" val="2040365632"/>
              </p:ext>
            </p:extLst>
          </p:nvPr>
        </p:nvGraphicFramePr>
        <p:xfrm>
          <a:off x="1746492" y="6128762"/>
          <a:ext cx="301866" cy="369918"/>
        </p:xfrm>
        <a:graphic>
          <a:graphicData uri="http://schemas.openxmlformats.org/presentationml/2006/ole">
            <mc:AlternateContent xmlns:mc="http://schemas.openxmlformats.org/markup-compatibility/2006">
              <mc:Choice xmlns:v="urn:schemas-microsoft-com:vml" Requires="v">
                <p:oleObj spid="_x0000_s1671174" name="Equation" r:id="rId9" imgW="165100" imgH="203200" progId="Equation.DSMT4">
                  <p:embed/>
                </p:oleObj>
              </mc:Choice>
              <mc:Fallback>
                <p:oleObj name="Equation" r:id="rId9" imgW="165100" imgH="203200" progId="Equation.DSMT4">
                  <p:embed/>
                  <p:pic>
                    <p:nvPicPr>
                      <p:cNvPr id="0" name=""/>
                      <p:cNvPicPr/>
                      <p:nvPr/>
                    </p:nvPicPr>
                    <p:blipFill>
                      <a:blip r:embed="rId8"/>
                      <a:stretch>
                        <a:fillRect/>
                      </a:stretch>
                    </p:blipFill>
                    <p:spPr>
                      <a:xfrm>
                        <a:off x="1746492" y="6128762"/>
                        <a:ext cx="301866" cy="369918"/>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460068523"/>
              </p:ext>
            </p:extLst>
          </p:nvPr>
        </p:nvGraphicFramePr>
        <p:xfrm>
          <a:off x="5341938" y="6116638"/>
          <a:ext cx="325437" cy="369887"/>
        </p:xfrm>
        <a:graphic>
          <a:graphicData uri="http://schemas.openxmlformats.org/presentationml/2006/ole">
            <mc:AlternateContent xmlns:mc="http://schemas.openxmlformats.org/markup-compatibility/2006">
              <mc:Choice xmlns:v="urn:schemas-microsoft-com:vml" Requires="v">
                <p:oleObj spid="_x0000_s1671175" name="Equation" r:id="rId10" imgW="177800" imgH="203200" progId="Equation.DSMT4">
                  <p:embed/>
                </p:oleObj>
              </mc:Choice>
              <mc:Fallback>
                <p:oleObj name="Equation" r:id="rId10" imgW="177800" imgH="203200" progId="Equation.DSMT4">
                  <p:embed/>
                  <p:pic>
                    <p:nvPicPr>
                      <p:cNvPr id="0" name=""/>
                      <p:cNvPicPr/>
                      <p:nvPr/>
                    </p:nvPicPr>
                    <p:blipFill>
                      <a:blip r:embed="rId11"/>
                      <a:stretch>
                        <a:fillRect/>
                      </a:stretch>
                    </p:blipFill>
                    <p:spPr>
                      <a:xfrm>
                        <a:off x="5341938" y="6116638"/>
                        <a:ext cx="325437" cy="369887"/>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70868647"/>
              </p:ext>
            </p:extLst>
          </p:nvPr>
        </p:nvGraphicFramePr>
        <p:xfrm>
          <a:off x="327508" y="2342317"/>
          <a:ext cx="3441700" cy="738187"/>
        </p:xfrm>
        <a:graphic>
          <a:graphicData uri="http://schemas.openxmlformats.org/presentationml/2006/ole">
            <mc:AlternateContent xmlns:mc="http://schemas.openxmlformats.org/markup-compatibility/2006">
              <mc:Choice xmlns:v="urn:schemas-microsoft-com:vml" Requires="v">
                <p:oleObj spid="_x0000_s1671176" name="Equation" r:id="rId12" imgW="2070100" imgH="444500" progId="Equation.DSMT4">
                  <p:embed/>
                </p:oleObj>
              </mc:Choice>
              <mc:Fallback>
                <p:oleObj name="Equation" r:id="rId12" imgW="2070100" imgH="444500" progId="Equation.DSMT4">
                  <p:embed/>
                  <p:pic>
                    <p:nvPicPr>
                      <p:cNvPr id="0" name=""/>
                      <p:cNvPicPr/>
                      <p:nvPr/>
                    </p:nvPicPr>
                    <p:blipFill>
                      <a:blip r:embed="rId13"/>
                      <a:stretch>
                        <a:fillRect/>
                      </a:stretch>
                    </p:blipFill>
                    <p:spPr>
                      <a:xfrm>
                        <a:off x="327508" y="2342317"/>
                        <a:ext cx="3441700" cy="738187"/>
                      </a:xfrm>
                      <a:prstGeom prst="rect">
                        <a:avLst/>
                      </a:prstGeom>
                    </p:spPr>
                  </p:pic>
                </p:oleObj>
              </mc:Fallback>
            </mc:AlternateContent>
          </a:graphicData>
        </a:graphic>
      </p:graphicFrame>
      <p:sp>
        <p:nvSpPr>
          <p:cNvPr id="35" name="TextBox 34">
            <a:extLst>
              <a:ext uri="{FF2B5EF4-FFF2-40B4-BE49-F238E27FC236}">
                <a16:creationId xmlns:a16="http://schemas.microsoft.com/office/drawing/2014/main" id="{34CB988D-16E9-4B4E-BC34-DF563DAD6726}"/>
              </a:ext>
            </a:extLst>
          </p:cNvPr>
          <p:cNvSpPr txBox="1"/>
          <p:nvPr/>
        </p:nvSpPr>
        <p:spPr>
          <a:xfrm>
            <a:off x="4935140" y="2249745"/>
            <a:ext cx="3182144" cy="923330"/>
          </a:xfrm>
          <a:prstGeom prst="rect">
            <a:avLst/>
          </a:prstGeom>
          <a:noFill/>
        </p:spPr>
        <p:txBody>
          <a:bodyPr wrap="square" rtlCol="0">
            <a:spAutoFit/>
          </a:bodyPr>
          <a:lstStyle/>
          <a:p>
            <a:r>
              <a:rPr lang="en-US" dirty="0">
                <a:solidFill>
                  <a:srgbClr val="FF0000"/>
                </a:solidFill>
                <a:latin typeface="Apple Chancery"/>
                <a:cs typeface="Apple Chancery"/>
              </a:rPr>
              <a:t>Note that in </a:t>
            </a:r>
            <a:r>
              <a:rPr lang="en-US" dirty="0">
                <a:latin typeface="Times New Roman" panose="02020603050405020304" pitchFamily="18" charset="0"/>
                <a:cs typeface="Times New Roman" panose="02020603050405020304" pitchFamily="18" charset="0"/>
              </a:rPr>
              <a:t>its most general form, with signs embedded, this relationship becomes:</a:t>
            </a:r>
            <a:endParaRPr lang="en-US" sz="2000" dirty="0">
              <a:latin typeface="Apple Chancery"/>
              <a:cs typeface="Apple Chancery"/>
            </a:endParaRPr>
          </a:p>
        </p:txBody>
      </p:sp>
      <p:graphicFrame>
        <p:nvGraphicFramePr>
          <p:cNvPr id="36" name="Object 35">
            <a:extLst>
              <a:ext uri="{FF2B5EF4-FFF2-40B4-BE49-F238E27FC236}">
                <a16:creationId xmlns:a16="http://schemas.microsoft.com/office/drawing/2014/main" id="{36755850-1A31-024A-AAE3-2BBE310ADA71}"/>
              </a:ext>
            </a:extLst>
          </p:cNvPr>
          <p:cNvGraphicFramePr>
            <a:graphicFrameLocks noChangeAspect="1"/>
          </p:cNvGraphicFramePr>
          <p:nvPr>
            <p:extLst>
              <p:ext uri="{D42A27DB-BD31-4B8C-83A1-F6EECF244321}">
                <p14:modId xmlns:p14="http://schemas.microsoft.com/office/powerpoint/2010/main" val="2305154456"/>
              </p:ext>
            </p:extLst>
          </p:nvPr>
        </p:nvGraphicFramePr>
        <p:xfrm>
          <a:off x="7042116" y="2849870"/>
          <a:ext cx="1329664" cy="272851"/>
        </p:xfrm>
        <a:graphic>
          <a:graphicData uri="http://schemas.openxmlformats.org/presentationml/2006/ole">
            <mc:AlternateContent xmlns:mc="http://schemas.openxmlformats.org/markup-compatibility/2006">
              <mc:Choice xmlns:v="urn:schemas-microsoft-com:vml" Requires="v">
                <p:oleObj spid="_x0000_s1671177" name="Equation" r:id="rId14" imgW="990600" imgH="203200" progId="Equation.DSMT4">
                  <p:embed/>
                </p:oleObj>
              </mc:Choice>
              <mc:Fallback>
                <p:oleObj name="Equation" r:id="rId14" imgW="990600" imgH="203200" progId="Equation.DSMT4">
                  <p:embed/>
                  <p:pic>
                    <p:nvPicPr>
                      <p:cNvPr id="26" name="Object 25"/>
                      <p:cNvPicPr/>
                      <p:nvPr/>
                    </p:nvPicPr>
                    <p:blipFill>
                      <a:blip r:embed="rId15"/>
                      <a:stretch>
                        <a:fillRect/>
                      </a:stretch>
                    </p:blipFill>
                    <p:spPr>
                      <a:xfrm>
                        <a:off x="7042116" y="2849870"/>
                        <a:ext cx="1329664" cy="272851"/>
                      </a:xfrm>
                      <a:prstGeom prst="rect">
                        <a:avLst/>
                      </a:prstGeom>
                    </p:spPr>
                  </p:pic>
                </p:oleObj>
              </mc:Fallback>
            </mc:AlternateContent>
          </a:graphicData>
        </a:graphic>
      </p:graphicFrame>
    </p:spTree>
    <p:extLst>
      <p:ext uri="{BB962C8B-B14F-4D97-AF65-F5344CB8AC3E}">
        <p14:creationId xmlns:p14="http://schemas.microsoft.com/office/powerpoint/2010/main" val="24547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par>
                                <p:cTn id="13" presetID="9"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ssolve">
                                      <p:cBhvr>
                                        <p:cTn id="15" dur="500"/>
                                        <p:tgtEl>
                                          <p:spTgt spid="29"/>
                                        </p:tgtEl>
                                      </p:cBhvr>
                                    </p:animEffect>
                                  </p:childTnLst>
                                </p:cTn>
                              </p:par>
                              <p:par>
                                <p:cTn id="16" presetID="9"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dissolve">
                                      <p:cBhvr>
                                        <p:cTn id="18" dur="500"/>
                                        <p:tgtEl>
                                          <p:spTgt spid="27"/>
                                        </p:tgtEl>
                                      </p:cBhvr>
                                    </p:animEffect>
                                  </p:childTnLst>
                                </p:cTn>
                              </p:par>
                              <p:par>
                                <p:cTn id="19" presetID="9"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dissolve">
                                      <p:cBhvr>
                                        <p:cTn id="21" dur="500"/>
                                        <p:tgtEl>
                                          <p:spTgt spid="28"/>
                                        </p:tgtEl>
                                      </p:cBhvr>
                                    </p:animEffect>
                                  </p:childTnLst>
                                </p:cTn>
                              </p:par>
                              <p:par>
                                <p:cTn id="22" presetID="9"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dissolve">
                                      <p:cBhvr>
                                        <p:cTn id="24" dur="500"/>
                                        <p:tgtEl>
                                          <p:spTgt spid="24"/>
                                        </p:tgtEl>
                                      </p:cBhvr>
                                    </p:animEffect>
                                  </p:childTnLst>
                                </p:cTn>
                              </p:par>
                              <p:par>
                                <p:cTn id="25" presetID="9"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par>
                                <p:cTn id="28" presetID="9"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dissolve">
                                      <p:cBhvr>
                                        <p:cTn id="30" dur="500"/>
                                        <p:tgtEl>
                                          <p:spTgt spid="30"/>
                                        </p:tgtEl>
                                      </p:cBhvr>
                                    </p:animEffect>
                                  </p:childTnLst>
                                </p:cTn>
                              </p:par>
                              <p:par>
                                <p:cTn id="31" presetID="9"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dissolv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dissolv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dissolve">
                                      <p:cBhvr>
                                        <p:cTn id="43" dur="500"/>
                                        <p:tgtEl>
                                          <p:spTgt spid="22"/>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dissolv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dissolve">
                                      <p:cBhvr>
                                        <p:cTn id="51" dur="500"/>
                                        <p:tgtEl>
                                          <p:spTgt spid="63"/>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dissolve">
                                      <p:cBhvr>
                                        <p:cTn id="56" dur="500"/>
                                        <p:tgtEl>
                                          <p:spTgt spid="34"/>
                                        </p:tgtEl>
                                      </p:cBhvr>
                                    </p:animEffect>
                                  </p:childTnLst>
                                </p:cTn>
                              </p:par>
                              <p:par>
                                <p:cTn id="57" presetID="9"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dissolve">
                                      <p:cBhvr>
                                        <p:cTn id="59" dur="500"/>
                                        <p:tgtEl>
                                          <p:spTgt spid="33"/>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dissolv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dissolv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dissolve">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dissolve">
                                      <p:cBhvr>
                                        <p:cTn id="7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TextBox 17"/>
          <p:cNvSpPr txBox="1"/>
          <p:nvPr/>
        </p:nvSpPr>
        <p:spPr>
          <a:xfrm>
            <a:off x="205871" y="228903"/>
            <a:ext cx="5720659" cy="1446550"/>
          </a:xfrm>
          <a:prstGeom prst="rect">
            <a:avLst/>
          </a:prstGeom>
          <a:noFill/>
        </p:spPr>
        <p:txBody>
          <a:bodyPr wrap="square" rtlCol="0">
            <a:spAutoFit/>
          </a:bodyPr>
          <a:lstStyle/>
          <a:p>
            <a:r>
              <a:rPr lang="en-US" sz="2800" dirty="0">
                <a:solidFill>
                  <a:srgbClr val="FF0000"/>
                </a:solidFill>
                <a:latin typeface="Apple Chancery"/>
                <a:cs typeface="Apple Chancery"/>
              </a:rPr>
              <a:t>Example 6: </a:t>
            </a:r>
            <a:r>
              <a:rPr lang="en-US" sz="2000" dirty="0">
                <a:latin typeface="Times New Roman"/>
                <a:cs typeface="Times New Roman"/>
              </a:rPr>
              <a:t>A</a:t>
            </a:r>
            <a:r>
              <a:rPr lang="en-US" sz="2000" dirty="0">
                <a:solidFill>
                  <a:srgbClr val="0000FF"/>
                </a:solidFill>
                <a:latin typeface="Times New Roman"/>
                <a:cs typeface="Times New Roman"/>
              </a:rPr>
              <a:t> </a:t>
            </a:r>
            <a:r>
              <a:rPr lang="en-US" sz="2000" dirty="0">
                <a:solidFill>
                  <a:srgbClr val="FF0000"/>
                </a:solidFill>
                <a:latin typeface="Times New Roman"/>
                <a:cs typeface="Times New Roman"/>
              </a:rPr>
              <a:t>1500 kg car </a:t>
            </a:r>
            <a:r>
              <a:rPr lang="en-US" sz="2000">
                <a:solidFill>
                  <a:srgbClr val="000000"/>
                </a:solidFill>
                <a:latin typeface="Times New Roman"/>
                <a:cs typeface="Times New Roman"/>
              </a:rPr>
              <a:t>moving eastward </a:t>
            </a:r>
            <a:r>
              <a:rPr lang="en-US" sz="2000" dirty="0">
                <a:solidFill>
                  <a:srgbClr val="000000"/>
                </a:solidFill>
                <a:latin typeface="Times New Roman"/>
                <a:cs typeface="Times New Roman"/>
              </a:rPr>
              <a:t>with velocity </a:t>
            </a:r>
            <a:r>
              <a:rPr lang="en-US" sz="2000" dirty="0">
                <a:solidFill>
                  <a:srgbClr val="FF0000"/>
                </a:solidFill>
                <a:latin typeface="Times New Roman"/>
                <a:cs typeface="Times New Roman"/>
              </a:rPr>
              <a:t>12 m/s</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experiences a </a:t>
            </a:r>
            <a:r>
              <a:rPr lang="en-US" sz="2000" dirty="0">
                <a:solidFill>
                  <a:srgbClr val="0000FF"/>
                </a:solidFill>
                <a:latin typeface="Times New Roman"/>
                <a:cs typeface="Times New Roman"/>
              </a:rPr>
              <a:t>perfectly inelastic collision </a:t>
            </a:r>
            <a:r>
              <a:rPr lang="en-US" sz="2000" dirty="0">
                <a:solidFill>
                  <a:srgbClr val="000000"/>
                </a:solidFill>
                <a:latin typeface="Times New Roman"/>
                <a:cs typeface="Times New Roman"/>
              </a:rPr>
              <a:t>with a </a:t>
            </a:r>
            <a:r>
              <a:rPr lang="en-US" sz="2000" dirty="0">
                <a:solidFill>
                  <a:srgbClr val="FF0000"/>
                </a:solidFill>
                <a:latin typeface="Times New Roman"/>
                <a:cs typeface="Times New Roman"/>
              </a:rPr>
              <a:t>1000 kg car </a:t>
            </a:r>
            <a:r>
              <a:rPr lang="en-US" sz="2000" dirty="0">
                <a:latin typeface="Times New Roman"/>
                <a:cs typeface="Times New Roman"/>
              </a:rPr>
              <a:t>moving</a:t>
            </a:r>
            <a:r>
              <a:rPr lang="en-US" sz="2000" dirty="0">
                <a:solidFill>
                  <a:srgbClr val="0000FF"/>
                </a:solidFill>
                <a:latin typeface="Times New Roman"/>
                <a:cs typeface="Times New Roman"/>
              </a:rPr>
              <a:t> </a:t>
            </a:r>
            <a:r>
              <a:rPr lang="en-US" sz="2000" dirty="0">
                <a:solidFill>
                  <a:srgbClr val="FF0000"/>
                </a:solidFill>
                <a:latin typeface="Times New Roman"/>
                <a:cs typeface="Times New Roman"/>
              </a:rPr>
              <a:t>10 m/s</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north-ward.  What is the </a:t>
            </a:r>
            <a:r>
              <a:rPr lang="en-US" sz="2000" dirty="0">
                <a:solidFill>
                  <a:srgbClr val="FF0000"/>
                </a:solidFill>
                <a:latin typeface="Times New Roman"/>
                <a:cs typeface="Times New Roman"/>
              </a:rPr>
              <a:t>final velocity </a:t>
            </a:r>
            <a:r>
              <a:rPr lang="en-US" sz="2000" dirty="0">
                <a:solidFill>
                  <a:srgbClr val="000000"/>
                </a:solidFill>
                <a:latin typeface="Times New Roman"/>
                <a:cs typeface="Times New Roman"/>
              </a:rPr>
              <a:t>of the 2500 kg car?</a:t>
            </a:r>
            <a:endParaRPr lang="en-US" sz="2400" dirty="0">
              <a:latin typeface="Apple Chancery"/>
              <a:cs typeface="Apple Chancery"/>
            </a:endParaRPr>
          </a:p>
        </p:txBody>
      </p:sp>
      <p:sp>
        <p:nvSpPr>
          <p:cNvPr id="20" name="TextBox 19"/>
          <p:cNvSpPr txBox="1"/>
          <p:nvPr/>
        </p:nvSpPr>
        <p:spPr>
          <a:xfrm>
            <a:off x="633302" y="1785831"/>
            <a:ext cx="5653198" cy="707886"/>
          </a:xfrm>
          <a:prstGeom prst="rect">
            <a:avLst/>
          </a:prstGeom>
          <a:noFill/>
        </p:spPr>
        <p:txBody>
          <a:bodyPr wrap="square" rtlCol="0">
            <a:spAutoFit/>
          </a:bodyPr>
          <a:lstStyle/>
          <a:p>
            <a:r>
              <a:rPr lang="en-US" sz="2000" i="1" dirty="0">
                <a:solidFill>
                  <a:srgbClr val="FF0000"/>
                </a:solidFill>
                <a:latin typeface="Apple Chancery"/>
                <a:cs typeface="Apple Chancery"/>
              </a:rPr>
              <a:t>With all the forces </a:t>
            </a:r>
            <a:r>
              <a:rPr lang="en-US" sz="2000" dirty="0">
                <a:solidFill>
                  <a:srgbClr val="FF0000"/>
                </a:solidFill>
                <a:latin typeface="Times New Roman"/>
                <a:cs typeface="Times New Roman"/>
              </a:rPr>
              <a:t>internal </a:t>
            </a:r>
            <a:r>
              <a:rPr lang="en-US" sz="2000" dirty="0">
                <a:latin typeface="Times New Roman"/>
                <a:cs typeface="Times New Roman"/>
              </a:rPr>
              <a:t>in the </a:t>
            </a:r>
            <a:r>
              <a:rPr lang="en-US" sz="2000" dirty="0">
                <a:solidFill>
                  <a:srgbClr val="0000FF"/>
                </a:solidFill>
                <a:latin typeface="Times New Roman"/>
                <a:cs typeface="Times New Roman"/>
              </a:rPr>
              <a:t>x-direction, </a:t>
            </a:r>
            <a:r>
              <a:rPr lang="en-US" sz="2000" i="1" dirty="0">
                <a:solidFill>
                  <a:srgbClr val="FF0000"/>
                </a:solidFill>
                <a:latin typeface="Times New Roman"/>
                <a:cs typeface="Times New Roman"/>
              </a:rPr>
              <a:t>conservation of momentum </a:t>
            </a:r>
            <a:r>
              <a:rPr lang="en-US" sz="2000" i="1" dirty="0">
                <a:solidFill>
                  <a:srgbClr val="0000FF"/>
                </a:solidFill>
                <a:latin typeface="Times New Roman"/>
                <a:cs typeface="Times New Roman"/>
              </a:rPr>
              <a:t>in the x-direction yields:</a:t>
            </a:r>
            <a:endParaRPr lang="en-US" sz="2400" dirty="0">
              <a:latin typeface="Times New Roman"/>
              <a:cs typeface="Times New Roman"/>
            </a:endParaRPr>
          </a:p>
        </p:txBody>
      </p:sp>
      <p:grpSp>
        <p:nvGrpSpPr>
          <p:cNvPr id="5" name="Group 4"/>
          <p:cNvGrpSpPr/>
          <p:nvPr/>
        </p:nvGrpSpPr>
        <p:grpSpPr>
          <a:xfrm>
            <a:off x="5926531" y="252483"/>
            <a:ext cx="2826630" cy="2713565"/>
            <a:chOff x="5926531" y="252483"/>
            <a:chExt cx="2826630" cy="2713565"/>
          </a:xfrm>
        </p:grpSpPr>
        <p:graphicFrame>
          <p:nvGraphicFramePr>
            <p:cNvPr id="21" name="Object 2"/>
            <p:cNvGraphicFramePr>
              <a:graphicFrameLocks noChangeAspect="1"/>
            </p:cNvGraphicFramePr>
            <p:nvPr>
              <p:extLst>
                <p:ext uri="{D42A27DB-BD31-4B8C-83A1-F6EECF244321}">
                  <p14:modId xmlns:p14="http://schemas.microsoft.com/office/powerpoint/2010/main" val="3439515242"/>
                </p:ext>
              </p:extLst>
            </p:nvPr>
          </p:nvGraphicFramePr>
          <p:xfrm>
            <a:off x="7623175" y="1397000"/>
            <a:ext cx="147638" cy="207963"/>
          </p:xfrm>
          <a:graphic>
            <a:graphicData uri="http://schemas.openxmlformats.org/presentationml/2006/ole">
              <mc:AlternateContent xmlns:mc="http://schemas.openxmlformats.org/markup-compatibility/2006">
                <mc:Choice xmlns:v="urn:schemas-microsoft-com:vml" Requires="v">
                  <p:oleObj spid="_x0000_s1004009" name="Equation" r:id="rId4" imgW="127000" imgH="177800" progId="Equation.DSMT4">
                    <p:embed/>
                  </p:oleObj>
                </mc:Choice>
                <mc:Fallback>
                  <p:oleObj name="Equation" r:id="rId4" imgW="127000" imgH="177800" progId="Equation.DSMT4">
                    <p:embed/>
                    <p:pic>
                      <p:nvPicPr>
                        <p:cNvPr id="0" name=""/>
                        <p:cNvPicPr>
                          <a:picLocks noChangeAspect="1" noChangeArrowheads="1"/>
                        </p:cNvPicPr>
                        <p:nvPr/>
                      </p:nvPicPr>
                      <p:blipFill>
                        <a:blip r:embed="rId5"/>
                        <a:srcRect/>
                        <a:stretch>
                          <a:fillRect/>
                        </a:stretch>
                      </p:blipFill>
                      <p:spPr bwMode="auto">
                        <a:xfrm>
                          <a:off x="7623175" y="1397000"/>
                          <a:ext cx="147638" cy="207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2" name="Line 5"/>
            <p:cNvSpPr>
              <a:spLocks noChangeShapeType="1"/>
            </p:cNvSpPr>
            <p:nvPr/>
          </p:nvSpPr>
          <p:spPr bwMode="auto">
            <a:xfrm>
              <a:off x="6039596" y="1609265"/>
              <a:ext cx="961054"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3" name="Line 7"/>
            <p:cNvSpPr>
              <a:spLocks noChangeShapeType="1"/>
            </p:cNvSpPr>
            <p:nvPr/>
          </p:nvSpPr>
          <p:spPr bwMode="auto">
            <a:xfrm flipV="1">
              <a:off x="7396379" y="2004994"/>
              <a:ext cx="0" cy="961054"/>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4" name="Rectangle 9"/>
            <p:cNvSpPr>
              <a:spLocks noChangeArrowheads="1"/>
            </p:cNvSpPr>
            <p:nvPr/>
          </p:nvSpPr>
          <p:spPr bwMode="auto">
            <a:xfrm>
              <a:off x="7000651" y="1552733"/>
              <a:ext cx="169598" cy="113065"/>
            </a:xfrm>
            <a:prstGeom prst="rect">
              <a:avLst/>
            </a:prstGeom>
            <a:solidFill>
              <a:srgbClr val="E41313"/>
            </a:solidFill>
            <a:ln w="9525">
              <a:solidFill>
                <a:schemeClr val="tx1"/>
              </a:solidFill>
              <a:miter lim="800000"/>
              <a:headEnd/>
              <a:tailEnd/>
            </a:ln>
          </p:spPr>
          <p:txBody>
            <a:bodyPr wrap="none" anchor="ctr"/>
            <a:lstStyle/>
            <a:p>
              <a:endParaRPr lang="en-US"/>
            </a:p>
          </p:txBody>
        </p:sp>
        <p:sp>
          <p:nvSpPr>
            <p:cNvPr id="25" name="Rectangle 10"/>
            <p:cNvSpPr>
              <a:spLocks noChangeArrowheads="1"/>
            </p:cNvSpPr>
            <p:nvPr/>
          </p:nvSpPr>
          <p:spPr bwMode="auto">
            <a:xfrm>
              <a:off x="7339846" y="1722331"/>
              <a:ext cx="113065" cy="226130"/>
            </a:xfrm>
            <a:prstGeom prst="rect">
              <a:avLst/>
            </a:prstGeom>
            <a:solidFill>
              <a:srgbClr val="1D0FE3"/>
            </a:solidFill>
            <a:ln w="9525">
              <a:solidFill>
                <a:schemeClr val="tx1"/>
              </a:solidFill>
              <a:miter lim="800000"/>
              <a:headEnd/>
              <a:tailEnd/>
            </a:ln>
          </p:spPr>
          <p:txBody>
            <a:bodyPr wrap="none" anchor="ctr"/>
            <a:lstStyle/>
            <a:p>
              <a:endParaRPr lang="en-US"/>
            </a:p>
          </p:txBody>
        </p:sp>
        <p:sp>
          <p:nvSpPr>
            <p:cNvPr id="26" name="Line 11"/>
            <p:cNvSpPr>
              <a:spLocks noChangeShapeType="1"/>
            </p:cNvSpPr>
            <p:nvPr/>
          </p:nvSpPr>
          <p:spPr bwMode="auto">
            <a:xfrm flipV="1">
              <a:off x="7339846" y="252483"/>
              <a:ext cx="1413315" cy="1356783"/>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7" name="Freeform 14"/>
            <p:cNvSpPr>
              <a:spLocks/>
            </p:cNvSpPr>
            <p:nvPr/>
          </p:nvSpPr>
          <p:spPr bwMode="auto">
            <a:xfrm>
              <a:off x="7471756" y="1496200"/>
              <a:ext cx="103643" cy="113065"/>
            </a:xfrm>
            <a:custGeom>
              <a:avLst/>
              <a:gdLst>
                <a:gd name="T0" fmla="*/ 0 w 88"/>
                <a:gd name="T1" fmla="*/ 0 h 96"/>
                <a:gd name="T2" fmla="*/ 56 w 88"/>
                <a:gd name="T3" fmla="*/ 48 h 96"/>
                <a:gd name="T4" fmla="*/ 88 w 88"/>
                <a:gd name="T5" fmla="*/ 96 h 96"/>
                <a:gd name="T6" fmla="*/ 0 60000 65536"/>
                <a:gd name="T7" fmla="*/ 0 60000 65536"/>
                <a:gd name="T8" fmla="*/ 0 60000 65536"/>
                <a:gd name="T9" fmla="*/ 0 w 88"/>
                <a:gd name="T10" fmla="*/ 0 h 96"/>
                <a:gd name="T11" fmla="*/ 88 w 88"/>
                <a:gd name="T12" fmla="*/ 96 h 96"/>
              </a:gdLst>
              <a:ahLst/>
              <a:cxnLst>
                <a:cxn ang="T6">
                  <a:pos x="T0" y="T1"/>
                </a:cxn>
                <a:cxn ang="T7">
                  <a:pos x="T2" y="T3"/>
                </a:cxn>
                <a:cxn ang="T8">
                  <a:pos x="T4" y="T5"/>
                </a:cxn>
              </a:cxnLst>
              <a:rect l="T9" t="T10" r="T11" b="T12"/>
              <a:pathLst>
                <a:path w="88" h="96">
                  <a:moveTo>
                    <a:pt x="0" y="0"/>
                  </a:moveTo>
                  <a:cubicBezTo>
                    <a:pt x="44" y="14"/>
                    <a:pt x="35" y="11"/>
                    <a:pt x="56" y="48"/>
                  </a:cubicBezTo>
                  <a:cubicBezTo>
                    <a:pt x="65" y="64"/>
                    <a:pt x="88" y="96"/>
                    <a:pt x="88" y="96"/>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aphicFrame>
          <p:nvGraphicFramePr>
            <p:cNvPr id="28" name="Object 3"/>
            <p:cNvGraphicFramePr>
              <a:graphicFrameLocks noChangeAspect="1"/>
            </p:cNvGraphicFramePr>
            <p:nvPr>
              <p:extLst>
                <p:ext uri="{D42A27DB-BD31-4B8C-83A1-F6EECF244321}">
                  <p14:modId xmlns:p14="http://schemas.microsoft.com/office/powerpoint/2010/main" val="865599029"/>
                </p:ext>
              </p:extLst>
            </p:nvPr>
          </p:nvGraphicFramePr>
          <p:xfrm>
            <a:off x="5926531" y="1326602"/>
            <a:ext cx="780856" cy="236731"/>
          </p:xfrm>
          <a:graphic>
            <a:graphicData uri="http://schemas.openxmlformats.org/presentationml/2006/ole">
              <mc:AlternateContent xmlns:mc="http://schemas.openxmlformats.org/markup-compatibility/2006">
                <mc:Choice xmlns:v="urn:schemas-microsoft-com:vml" Requires="v">
                  <p:oleObj spid="_x0000_s1004010" name="Equation" r:id="rId6" imgW="673100" imgH="203200" progId="Equation.DSMT4">
                    <p:embed/>
                  </p:oleObj>
                </mc:Choice>
                <mc:Fallback>
                  <p:oleObj name="Equation" r:id="rId6" imgW="673100" imgH="203200" progId="Equation.DSMT4">
                    <p:embed/>
                    <p:pic>
                      <p:nvPicPr>
                        <p:cNvPr id="0" name=""/>
                        <p:cNvPicPr>
                          <a:picLocks noChangeAspect="1" noChangeArrowheads="1"/>
                        </p:cNvPicPr>
                        <p:nvPr/>
                      </p:nvPicPr>
                      <p:blipFill>
                        <a:blip r:embed="rId7"/>
                        <a:srcRect/>
                        <a:stretch>
                          <a:fillRect/>
                        </a:stretch>
                      </p:blipFill>
                      <p:spPr bwMode="auto">
                        <a:xfrm>
                          <a:off x="5926531" y="1326602"/>
                          <a:ext cx="780856" cy="2367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9" name="Object 4"/>
            <p:cNvGraphicFramePr>
              <a:graphicFrameLocks noChangeAspect="1"/>
            </p:cNvGraphicFramePr>
            <p:nvPr>
              <p:extLst>
                <p:ext uri="{D42A27DB-BD31-4B8C-83A1-F6EECF244321}">
                  <p14:modId xmlns:p14="http://schemas.microsoft.com/office/powerpoint/2010/main" val="3631903340"/>
                </p:ext>
              </p:extLst>
            </p:nvPr>
          </p:nvGraphicFramePr>
          <p:xfrm>
            <a:off x="7421563" y="2359025"/>
            <a:ext cx="855662" cy="236538"/>
          </p:xfrm>
          <a:graphic>
            <a:graphicData uri="http://schemas.openxmlformats.org/presentationml/2006/ole">
              <mc:AlternateContent xmlns:mc="http://schemas.openxmlformats.org/markup-compatibility/2006">
                <mc:Choice xmlns:v="urn:schemas-microsoft-com:vml" Requires="v">
                  <p:oleObj spid="_x0000_s1004011" name="Equation" r:id="rId8" imgW="736600" imgH="203200" progId="Equation.DSMT4">
                    <p:embed/>
                  </p:oleObj>
                </mc:Choice>
                <mc:Fallback>
                  <p:oleObj name="Equation" r:id="rId8" imgW="736600" imgH="203200" progId="Equation.DSMT4">
                    <p:embed/>
                    <p:pic>
                      <p:nvPicPr>
                        <p:cNvPr id="0" name=""/>
                        <p:cNvPicPr>
                          <a:picLocks noChangeAspect="1" noChangeArrowheads="1"/>
                        </p:cNvPicPr>
                        <p:nvPr/>
                      </p:nvPicPr>
                      <p:blipFill>
                        <a:blip r:embed="rId9"/>
                        <a:srcRect/>
                        <a:stretch>
                          <a:fillRect/>
                        </a:stretch>
                      </p:blipFill>
                      <p:spPr bwMode="auto">
                        <a:xfrm>
                          <a:off x="7421563" y="2359025"/>
                          <a:ext cx="855662" cy="236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2" name="Object 5"/>
            <p:cNvGraphicFramePr>
              <a:graphicFrameLocks noChangeAspect="1"/>
            </p:cNvGraphicFramePr>
            <p:nvPr>
              <p:extLst>
                <p:ext uri="{D42A27DB-BD31-4B8C-83A1-F6EECF244321}">
                  <p14:modId xmlns:p14="http://schemas.microsoft.com/office/powerpoint/2010/main" val="3351578947"/>
                </p:ext>
              </p:extLst>
            </p:nvPr>
          </p:nvGraphicFramePr>
          <p:xfrm>
            <a:off x="8144258" y="252483"/>
            <a:ext cx="264997" cy="237908"/>
          </p:xfrm>
          <a:graphic>
            <a:graphicData uri="http://schemas.openxmlformats.org/presentationml/2006/ole">
              <mc:AlternateContent xmlns:mc="http://schemas.openxmlformats.org/markup-compatibility/2006">
                <mc:Choice xmlns:v="urn:schemas-microsoft-com:vml" Requires="v">
                  <p:oleObj spid="_x0000_s1004012" name="Equation" r:id="rId10" imgW="228600" imgH="203200" progId="Equation.DSMT4">
                    <p:embed/>
                  </p:oleObj>
                </mc:Choice>
                <mc:Fallback>
                  <p:oleObj name="Equation" r:id="rId10" imgW="228600" imgH="2032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44258" y="252483"/>
                          <a:ext cx="264997" cy="2379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5" name="Object 8"/>
            <p:cNvGraphicFramePr>
              <a:graphicFrameLocks noChangeAspect="1"/>
            </p:cNvGraphicFramePr>
            <p:nvPr>
              <p:extLst>
                <p:ext uri="{D42A27DB-BD31-4B8C-83A1-F6EECF244321}">
                  <p14:modId xmlns:p14="http://schemas.microsoft.com/office/powerpoint/2010/main" val="821635401"/>
                </p:ext>
              </p:extLst>
            </p:nvPr>
          </p:nvGraphicFramePr>
          <p:xfrm>
            <a:off x="6165361" y="1665288"/>
            <a:ext cx="1004888" cy="238125"/>
          </p:xfrm>
          <a:graphic>
            <a:graphicData uri="http://schemas.openxmlformats.org/presentationml/2006/ole">
              <mc:AlternateContent xmlns:mc="http://schemas.openxmlformats.org/markup-compatibility/2006">
                <mc:Choice xmlns:v="urn:schemas-microsoft-com:vml" Requires="v">
                  <p:oleObj spid="_x0000_s1004013" name="Equation" r:id="rId12" imgW="863600" imgH="203200" progId="Equation.DSMT4">
                    <p:embed/>
                  </p:oleObj>
                </mc:Choice>
                <mc:Fallback>
                  <p:oleObj name="Equation" r:id="rId12" imgW="863600" imgH="203200" progId="Equation.DSMT4">
                    <p:embed/>
                    <p:pic>
                      <p:nvPicPr>
                        <p:cNvPr id="0" name=""/>
                        <p:cNvPicPr>
                          <a:picLocks noChangeAspect="1" noChangeArrowheads="1"/>
                        </p:cNvPicPr>
                        <p:nvPr/>
                      </p:nvPicPr>
                      <p:blipFill>
                        <a:blip r:embed="rId13"/>
                        <a:srcRect/>
                        <a:stretch>
                          <a:fillRect/>
                        </a:stretch>
                      </p:blipFill>
                      <p:spPr bwMode="auto">
                        <a:xfrm>
                          <a:off x="6165361" y="1665288"/>
                          <a:ext cx="1004888" cy="238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6" name="Object 9"/>
            <p:cNvGraphicFramePr>
              <a:graphicFrameLocks noChangeAspect="1"/>
            </p:cNvGraphicFramePr>
            <p:nvPr>
              <p:extLst>
                <p:ext uri="{D42A27DB-BD31-4B8C-83A1-F6EECF244321}">
                  <p14:modId xmlns:p14="http://schemas.microsoft.com/office/powerpoint/2010/main" val="2592127178"/>
                </p:ext>
              </p:extLst>
            </p:nvPr>
          </p:nvGraphicFramePr>
          <p:xfrm>
            <a:off x="7483475" y="1947863"/>
            <a:ext cx="1022350" cy="238125"/>
          </p:xfrm>
          <a:graphic>
            <a:graphicData uri="http://schemas.openxmlformats.org/presentationml/2006/ole">
              <mc:AlternateContent xmlns:mc="http://schemas.openxmlformats.org/markup-compatibility/2006">
                <mc:Choice xmlns:v="urn:schemas-microsoft-com:vml" Requires="v">
                  <p:oleObj spid="_x0000_s1004014" name="Equation" r:id="rId14" imgW="876300" imgH="203200" progId="Equation.DSMT4">
                    <p:embed/>
                  </p:oleObj>
                </mc:Choice>
                <mc:Fallback>
                  <p:oleObj name="Equation" r:id="rId14" imgW="876300" imgH="203200" progId="Equation.DSMT4">
                    <p:embed/>
                    <p:pic>
                      <p:nvPicPr>
                        <p:cNvPr id="0" name=""/>
                        <p:cNvPicPr>
                          <a:picLocks noChangeAspect="1" noChangeArrowheads="1"/>
                        </p:cNvPicPr>
                        <p:nvPr/>
                      </p:nvPicPr>
                      <p:blipFill>
                        <a:blip r:embed="rId15"/>
                        <a:srcRect/>
                        <a:stretch>
                          <a:fillRect/>
                        </a:stretch>
                      </p:blipFill>
                      <p:spPr bwMode="auto">
                        <a:xfrm>
                          <a:off x="7483475" y="1947863"/>
                          <a:ext cx="1022350" cy="238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7" name="Object 10"/>
            <p:cNvGraphicFramePr>
              <a:graphicFrameLocks noChangeAspect="1"/>
            </p:cNvGraphicFramePr>
            <p:nvPr>
              <p:extLst>
                <p:ext uri="{D42A27DB-BD31-4B8C-83A1-F6EECF244321}">
                  <p14:modId xmlns:p14="http://schemas.microsoft.com/office/powerpoint/2010/main" val="1474702277"/>
                </p:ext>
              </p:extLst>
            </p:nvPr>
          </p:nvGraphicFramePr>
          <p:xfrm>
            <a:off x="7296269" y="591679"/>
            <a:ext cx="635992" cy="237908"/>
          </p:xfrm>
          <a:graphic>
            <a:graphicData uri="http://schemas.openxmlformats.org/presentationml/2006/ole">
              <mc:AlternateContent xmlns:mc="http://schemas.openxmlformats.org/markup-compatibility/2006">
                <mc:Choice xmlns:v="urn:schemas-microsoft-com:vml" Requires="v">
                  <p:oleObj spid="_x0000_s1004015" name="Equation" r:id="rId16" imgW="546100" imgH="203200" progId="Equation.DSMT4">
                    <p:embed/>
                  </p:oleObj>
                </mc:Choice>
                <mc:Fallback>
                  <p:oleObj name="Equation" r:id="rId16" imgW="546100" imgH="2032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96269" y="591679"/>
                          <a:ext cx="635992" cy="2379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8" name="Rectangle 26"/>
            <p:cNvSpPr>
              <a:spLocks noChangeArrowheads="1"/>
            </p:cNvSpPr>
            <p:nvPr/>
          </p:nvSpPr>
          <p:spPr bwMode="auto">
            <a:xfrm rot="19180646">
              <a:off x="8031193" y="704744"/>
              <a:ext cx="169598" cy="113065"/>
            </a:xfrm>
            <a:prstGeom prst="rect">
              <a:avLst/>
            </a:prstGeom>
            <a:solidFill>
              <a:srgbClr val="E41313"/>
            </a:solidFill>
            <a:ln w="9525">
              <a:solidFill>
                <a:schemeClr val="tx1"/>
              </a:solidFill>
              <a:prstDash val="dash"/>
              <a:miter lim="800000"/>
              <a:headEnd/>
              <a:tailEnd/>
            </a:ln>
          </p:spPr>
          <p:txBody>
            <a:bodyPr wrap="none" anchor="ctr"/>
            <a:lstStyle/>
            <a:p>
              <a:endParaRPr lang="en-US"/>
            </a:p>
          </p:txBody>
        </p:sp>
        <p:sp>
          <p:nvSpPr>
            <p:cNvPr id="39" name="Rectangle 27"/>
            <p:cNvSpPr>
              <a:spLocks noChangeArrowheads="1"/>
            </p:cNvSpPr>
            <p:nvPr/>
          </p:nvSpPr>
          <p:spPr bwMode="auto">
            <a:xfrm rot="1151328">
              <a:off x="8144258" y="761276"/>
              <a:ext cx="113065" cy="226130"/>
            </a:xfrm>
            <a:prstGeom prst="rect">
              <a:avLst/>
            </a:prstGeom>
            <a:solidFill>
              <a:srgbClr val="1D0FE3"/>
            </a:solidFill>
            <a:ln w="9525">
              <a:solidFill>
                <a:schemeClr val="tx1"/>
              </a:solidFill>
              <a:prstDash val="dash"/>
              <a:miter lim="800000"/>
              <a:headEnd/>
              <a:tailEnd/>
            </a:ln>
          </p:spPr>
          <p:txBody>
            <a:bodyPr wrap="none" anchor="ctr"/>
            <a:lstStyle/>
            <a:p>
              <a:endParaRPr lang="en-US"/>
            </a:p>
          </p:txBody>
        </p:sp>
        <p:cxnSp>
          <p:nvCxnSpPr>
            <p:cNvPr id="4" name="Straight Connector 3"/>
            <p:cNvCxnSpPr/>
            <p:nvPr/>
          </p:nvCxnSpPr>
          <p:spPr>
            <a:xfrm>
              <a:off x="7452911" y="1604963"/>
              <a:ext cx="982348"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pSp>
      <p:graphicFrame>
        <p:nvGraphicFramePr>
          <p:cNvPr id="40" name="Object 4"/>
          <p:cNvGraphicFramePr>
            <a:graphicFrameLocks noChangeAspect="1"/>
          </p:cNvGraphicFramePr>
          <p:nvPr>
            <p:extLst>
              <p:ext uri="{D42A27DB-BD31-4B8C-83A1-F6EECF244321}">
                <p14:modId xmlns:p14="http://schemas.microsoft.com/office/powerpoint/2010/main" val="4151825464"/>
              </p:ext>
            </p:extLst>
          </p:nvPr>
        </p:nvGraphicFramePr>
        <p:xfrm>
          <a:off x="1797050" y="2665413"/>
          <a:ext cx="4708525" cy="1619250"/>
        </p:xfrm>
        <a:graphic>
          <a:graphicData uri="http://schemas.openxmlformats.org/presentationml/2006/ole">
            <mc:AlternateContent xmlns:mc="http://schemas.openxmlformats.org/markup-compatibility/2006">
              <mc:Choice xmlns:v="urn:schemas-microsoft-com:vml" Requires="v">
                <p:oleObj spid="_x0000_s1004016" name="Equation" r:id="rId18" imgW="2578100" imgH="889000" progId="Equation.DSMT4">
                  <p:embed/>
                </p:oleObj>
              </mc:Choice>
              <mc:Fallback>
                <p:oleObj name="Equation" r:id="rId18" imgW="2578100" imgH="889000" progId="Equation.DSMT4">
                  <p:embed/>
                  <p:pic>
                    <p:nvPicPr>
                      <p:cNvPr id="0" name=""/>
                      <p:cNvPicPr>
                        <a:picLocks noChangeAspect="1" noChangeArrowheads="1"/>
                      </p:cNvPicPr>
                      <p:nvPr/>
                    </p:nvPicPr>
                    <p:blipFill>
                      <a:blip r:embed="rId19"/>
                      <a:srcRect/>
                      <a:stretch>
                        <a:fillRect/>
                      </a:stretch>
                    </p:blipFill>
                    <p:spPr bwMode="auto">
                      <a:xfrm>
                        <a:off x="1797050" y="2665413"/>
                        <a:ext cx="4708525" cy="1619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1" name="TextBox 40"/>
          <p:cNvSpPr txBox="1"/>
          <p:nvPr/>
        </p:nvSpPr>
        <p:spPr>
          <a:xfrm>
            <a:off x="709502" y="4284663"/>
            <a:ext cx="8282098" cy="400110"/>
          </a:xfrm>
          <a:prstGeom prst="rect">
            <a:avLst/>
          </a:prstGeom>
          <a:noFill/>
        </p:spPr>
        <p:txBody>
          <a:bodyPr wrap="square" rtlCol="0">
            <a:spAutoFit/>
          </a:bodyPr>
          <a:lstStyle/>
          <a:p>
            <a:r>
              <a:rPr lang="en-US" sz="2000" i="1" dirty="0">
                <a:solidFill>
                  <a:srgbClr val="FF0000"/>
                </a:solidFill>
                <a:latin typeface="Apple Chancery"/>
                <a:cs typeface="Apple Chancery"/>
              </a:rPr>
              <a:t>In the y-direction:</a:t>
            </a:r>
            <a:endParaRPr lang="en-US" sz="2400" dirty="0">
              <a:latin typeface="Times New Roman"/>
              <a:cs typeface="Times New Roman"/>
            </a:endParaRPr>
          </a:p>
        </p:txBody>
      </p:sp>
      <p:graphicFrame>
        <p:nvGraphicFramePr>
          <p:cNvPr id="42" name="Object 4"/>
          <p:cNvGraphicFramePr>
            <a:graphicFrameLocks noChangeAspect="1"/>
          </p:cNvGraphicFramePr>
          <p:nvPr>
            <p:extLst>
              <p:ext uri="{D42A27DB-BD31-4B8C-83A1-F6EECF244321}">
                <p14:modId xmlns:p14="http://schemas.microsoft.com/office/powerpoint/2010/main" val="3177414897"/>
              </p:ext>
            </p:extLst>
          </p:nvPr>
        </p:nvGraphicFramePr>
        <p:xfrm>
          <a:off x="1797050" y="4832350"/>
          <a:ext cx="4708525" cy="1619250"/>
        </p:xfrm>
        <a:graphic>
          <a:graphicData uri="http://schemas.openxmlformats.org/presentationml/2006/ole">
            <mc:AlternateContent xmlns:mc="http://schemas.openxmlformats.org/markup-compatibility/2006">
              <mc:Choice xmlns:v="urn:schemas-microsoft-com:vml" Requires="v">
                <p:oleObj spid="_x0000_s1004017" name="Equation" r:id="rId20" imgW="2578100" imgH="889000" progId="Equation.DSMT4">
                  <p:embed/>
                </p:oleObj>
              </mc:Choice>
              <mc:Fallback>
                <p:oleObj name="Equation" r:id="rId20" imgW="2578100" imgH="889000" progId="Equation.DSMT4">
                  <p:embed/>
                  <p:pic>
                    <p:nvPicPr>
                      <p:cNvPr id="0" name=""/>
                      <p:cNvPicPr>
                        <a:picLocks noChangeAspect="1" noChangeArrowheads="1"/>
                      </p:cNvPicPr>
                      <p:nvPr/>
                    </p:nvPicPr>
                    <p:blipFill>
                      <a:blip r:embed="rId21"/>
                      <a:srcRect/>
                      <a:stretch>
                        <a:fillRect/>
                      </a:stretch>
                    </p:blipFill>
                    <p:spPr bwMode="auto">
                      <a:xfrm>
                        <a:off x="1797050" y="4832350"/>
                        <a:ext cx="4708525" cy="1619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0" name="TextBox 29"/>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43.)</a:t>
            </a:r>
          </a:p>
        </p:txBody>
      </p:sp>
    </p:spTree>
    <p:extLst>
      <p:ext uri="{BB962C8B-B14F-4D97-AF65-F5344CB8AC3E}">
        <p14:creationId xmlns:p14="http://schemas.microsoft.com/office/powerpoint/2010/main" val="181454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dissolv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dissolve">
                                      <p:cBhvr>
                                        <p:cTn id="15" dur="500"/>
                                        <p:tgtEl>
                                          <p:spTgt spid="41"/>
                                        </p:tgtEl>
                                      </p:cBhvr>
                                    </p:animEffect>
                                  </p:childTnLst>
                                </p:cTn>
                              </p:par>
                              <p:par>
                                <p:cTn id="16" presetID="9"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dissolve">
                                      <p:cBhvr>
                                        <p:cTn id="1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 name="TextBox 19"/>
          <p:cNvSpPr txBox="1"/>
          <p:nvPr/>
        </p:nvSpPr>
        <p:spPr>
          <a:xfrm>
            <a:off x="355883" y="395033"/>
            <a:ext cx="5194017" cy="707886"/>
          </a:xfrm>
          <a:prstGeom prst="rect">
            <a:avLst/>
          </a:prstGeom>
          <a:noFill/>
        </p:spPr>
        <p:txBody>
          <a:bodyPr wrap="square" rtlCol="0">
            <a:spAutoFit/>
          </a:bodyPr>
          <a:lstStyle/>
          <a:p>
            <a:r>
              <a:rPr lang="en-US" sz="2000" i="1" dirty="0">
                <a:solidFill>
                  <a:srgbClr val="FF0000"/>
                </a:solidFill>
                <a:latin typeface="Apple Chancery"/>
                <a:cs typeface="Apple Chancery"/>
              </a:rPr>
              <a:t>The trick to solving </a:t>
            </a:r>
            <a:r>
              <a:rPr lang="en-US" sz="2000" dirty="0">
                <a:latin typeface="Times New Roman"/>
                <a:cs typeface="Times New Roman"/>
              </a:rPr>
              <a:t>is to </a:t>
            </a:r>
            <a:r>
              <a:rPr lang="en-US" sz="2000" dirty="0">
                <a:solidFill>
                  <a:srgbClr val="0000FF"/>
                </a:solidFill>
                <a:latin typeface="Times New Roman"/>
                <a:cs typeface="Times New Roman"/>
              </a:rPr>
              <a:t>divide the one equation into the other </a:t>
            </a:r>
            <a:r>
              <a:rPr lang="en-US" sz="2000" dirty="0">
                <a:latin typeface="Times New Roman"/>
                <a:cs typeface="Times New Roman"/>
              </a:rPr>
              <a:t>and canceling stuff, so:</a:t>
            </a:r>
            <a:endParaRPr lang="en-US" sz="2400" dirty="0">
              <a:latin typeface="Times New Roman"/>
              <a:cs typeface="Times New Roman"/>
            </a:endParaRPr>
          </a:p>
        </p:txBody>
      </p:sp>
      <p:grpSp>
        <p:nvGrpSpPr>
          <p:cNvPr id="5" name="Group 4"/>
          <p:cNvGrpSpPr/>
          <p:nvPr/>
        </p:nvGrpSpPr>
        <p:grpSpPr>
          <a:xfrm>
            <a:off x="5926531" y="252483"/>
            <a:ext cx="2826630" cy="2713565"/>
            <a:chOff x="5926531" y="252483"/>
            <a:chExt cx="2826630" cy="2713565"/>
          </a:xfrm>
        </p:grpSpPr>
        <p:graphicFrame>
          <p:nvGraphicFramePr>
            <p:cNvPr id="21" name="Object 2"/>
            <p:cNvGraphicFramePr>
              <a:graphicFrameLocks noChangeAspect="1"/>
            </p:cNvGraphicFramePr>
            <p:nvPr>
              <p:extLst>
                <p:ext uri="{D42A27DB-BD31-4B8C-83A1-F6EECF244321}">
                  <p14:modId xmlns:p14="http://schemas.microsoft.com/office/powerpoint/2010/main" val="494695443"/>
                </p:ext>
              </p:extLst>
            </p:nvPr>
          </p:nvGraphicFramePr>
          <p:xfrm>
            <a:off x="7623175" y="1397000"/>
            <a:ext cx="147638" cy="207963"/>
          </p:xfrm>
          <a:graphic>
            <a:graphicData uri="http://schemas.openxmlformats.org/presentationml/2006/ole">
              <mc:AlternateContent xmlns:mc="http://schemas.openxmlformats.org/markup-compatibility/2006">
                <mc:Choice xmlns:v="urn:schemas-microsoft-com:vml" Requires="v">
                  <p:oleObj spid="_x0000_s956014" name="Equation" r:id="rId4" imgW="127000" imgH="177800" progId="Equation.DSMT4">
                    <p:embed/>
                  </p:oleObj>
                </mc:Choice>
                <mc:Fallback>
                  <p:oleObj name="Equation" r:id="rId4" imgW="127000" imgH="177800" progId="Equation.DSMT4">
                    <p:embed/>
                    <p:pic>
                      <p:nvPicPr>
                        <p:cNvPr id="0" name=""/>
                        <p:cNvPicPr>
                          <a:picLocks noChangeAspect="1" noChangeArrowheads="1"/>
                        </p:cNvPicPr>
                        <p:nvPr/>
                      </p:nvPicPr>
                      <p:blipFill>
                        <a:blip r:embed="rId5"/>
                        <a:srcRect/>
                        <a:stretch>
                          <a:fillRect/>
                        </a:stretch>
                      </p:blipFill>
                      <p:spPr bwMode="auto">
                        <a:xfrm>
                          <a:off x="7623175" y="1397000"/>
                          <a:ext cx="147638" cy="207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2" name="Line 5"/>
            <p:cNvSpPr>
              <a:spLocks noChangeShapeType="1"/>
            </p:cNvSpPr>
            <p:nvPr/>
          </p:nvSpPr>
          <p:spPr bwMode="auto">
            <a:xfrm>
              <a:off x="6039596" y="1609265"/>
              <a:ext cx="961054"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3" name="Line 7"/>
            <p:cNvSpPr>
              <a:spLocks noChangeShapeType="1"/>
            </p:cNvSpPr>
            <p:nvPr/>
          </p:nvSpPr>
          <p:spPr bwMode="auto">
            <a:xfrm flipV="1">
              <a:off x="7396379" y="2004994"/>
              <a:ext cx="0" cy="961054"/>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4" name="Rectangle 9"/>
            <p:cNvSpPr>
              <a:spLocks noChangeArrowheads="1"/>
            </p:cNvSpPr>
            <p:nvPr/>
          </p:nvSpPr>
          <p:spPr bwMode="auto">
            <a:xfrm>
              <a:off x="7000651" y="1552733"/>
              <a:ext cx="169598" cy="113065"/>
            </a:xfrm>
            <a:prstGeom prst="rect">
              <a:avLst/>
            </a:prstGeom>
            <a:solidFill>
              <a:srgbClr val="E41313"/>
            </a:solidFill>
            <a:ln w="9525">
              <a:solidFill>
                <a:schemeClr val="tx1"/>
              </a:solidFill>
              <a:miter lim="800000"/>
              <a:headEnd/>
              <a:tailEnd/>
            </a:ln>
          </p:spPr>
          <p:txBody>
            <a:bodyPr wrap="none" anchor="ctr"/>
            <a:lstStyle/>
            <a:p>
              <a:endParaRPr lang="en-US"/>
            </a:p>
          </p:txBody>
        </p:sp>
        <p:sp>
          <p:nvSpPr>
            <p:cNvPr id="25" name="Rectangle 10"/>
            <p:cNvSpPr>
              <a:spLocks noChangeArrowheads="1"/>
            </p:cNvSpPr>
            <p:nvPr/>
          </p:nvSpPr>
          <p:spPr bwMode="auto">
            <a:xfrm>
              <a:off x="7339846" y="1722331"/>
              <a:ext cx="113065" cy="226130"/>
            </a:xfrm>
            <a:prstGeom prst="rect">
              <a:avLst/>
            </a:prstGeom>
            <a:solidFill>
              <a:srgbClr val="1D0FE3"/>
            </a:solidFill>
            <a:ln w="9525">
              <a:solidFill>
                <a:schemeClr val="tx1"/>
              </a:solidFill>
              <a:miter lim="800000"/>
              <a:headEnd/>
              <a:tailEnd/>
            </a:ln>
          </p:spPr>
          <p:txBody>
            <a:bodyPr wrap="none" anchor="ctr"/>
            <a:lstStyle/>
            <a:p>
              <a:endParaRPr lang="en-US"/>
            </a:p>
          </p:txBody>
        </p:sp>
        <p:sp>
          <p:nvSpPr>
            <p:cNvPr id="26" name="Line 11"/>
            <p:cNvSpPr>
              <a:spLocks noChangeShapeType="1"/>
            </p:cNvSpPr>
            <p:nvPr/>
          </p:nvSpPr>
          <p:spPr bwMode="auto">
            <a:xfrm flipV="1">
              <a:off x="7339846" y="252483"/>
              <a:ext cx="1413315" cy="1356783"/>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7" name="Freeform 14"/>
            <p:cNvSpPr>
              <a:spLocks/>
            </p:cNvSpPr>
            <p:nvPr/>
          </p:nvSpPr>
          <p:spPr bwMode="auto">
            <a:xfrm>
              <a:off x="7471756" y="1496200"/>
              <a:ext cx="103643" cy="113065"/>
            </a:xfrm>
            <a:custGeom>
              <a:avLst/>
              <a:gdLst>
                <a:gd name="T0" fmla="*/ 0 w 88"/>
                <a:gd name="T1" fmla="*/ 0 h 96"/>
                <a:gd name="T2" fmla="*/ 56 w 88"/>
                <a:gd name="T3" fmla="*/ 48 h 96"/>
                <a:gd name="T4" fmla="*/ 88 w 88"/>
                <a:gd name="T5" fmla="*/ 96 h 96"/>
                <a:gd name="T6" fmla="*/ 0 60000 65536"/>
                <a:gd name="T7" fmla="*/ 0 60000 65536"/>
                <a:gd name="T8" fmla="*/ 0 60000 65536"/>
                <a:gd name="T9" fmla="*/ 0 w 88"/>
                <a:gd name="T10" fmla="*/ 0 h 96"/>
                <a:gd name="T11" fmla="*/ 88 w 88"/>
                <a:gd name="T12" fmla="*/ 96 h 96"/>
              </a:gdLst>
              <a:ahLst/>
              <a:cxnLst>
                <a:cxn ang="T6">
                  <a:pos x="T0" y="T1"/>
                </a:cxn>
                <a:cxn ang="T7">
                  <a:pos x="T2" y="T3"/>
                </a:cxn>
                <a:cxn ang="T8">
                  <a:pos x="T4" y="T5"/>
                </a:cxn>
              </a:cxnLst>
              <a:rect l="T9" t="T10" r="T11" b="T12"/>
              <a:pathLst>
                <a:path w="88" h="96">
                  <a:moveTo>
                    <a:pt x="0" y="0"/>
                  </a:moveTo>
                  <a:cubicBezTo>
                    <a:pt x="44" y="14"/>
                    <a:pt x="35" y="11"/>
                    <a:pt x="56" y="48"/>
                  </a:cubicBezTo>
                  <a:cubicBezTo>
                    <a:pt x="65" y="64"/>
                    <a:pt x="88" y="96"/>
                    <a:pt x="88" y="96"/>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aphicFrame>
          <p:nvGraphicFramePr>
            <p:cNvPr id="28" name="Object 3"/>
            <p:cNvGraphicFramePr>
              <a:graphicFrameLocks noChangeAspect="1"/>
            </p:cNvGraphicFramePr>
            <p:nvPr>
              <p:extLst>
                <p:ext uri="{D42A27DB-BD31-4B8C-83A1-F6EECF244321}">
                  <p14:modId xmlns:p14="http://schemas.microsoft.com/office/powerpoint/2010/main" val="995954196"/>
                </p:ext>
              </p:extLst>
            </p:nvPr>
          </p:nvGraphicFramePr>
          <p:xfrm>
            <a:off x="5926531" y="1326602"/>
            <a:ext cx="780856" cy="236731"/>
          </p:xfrm>
          <a:graphic>
            <a:graphicData uri="http://schemas.openxmlformats.org/presentationml/2006/ole">
              <mc:AlternateContent xmlns:mc="http://schemas.openxmlformats.org/markup-compatibility/2006">
                <mc:Choice xmlns:v="urn:schemas-microsoft-com:vml" Requires="v">
                  <p:oleObj spid="_x0000_s956015" name="Equation" r:id="rId6" imgW="673100" imgH="203200" progId="Equation.DSMT4">
                    <p:embed/>
                  </p:oleObj>
                </mc:Choice>
                <mc:Fallback>
                  <p:oleObj name="Equation" r:id="rId6" imgW="673100" imgH="203200" progId="Equation.DSMT4">
                    <p:embed/>
                    <p:pic>
                      <p:nvPicPr>
                        <p:cNvPr id="0" name=""/>
                        <p:cNvPicPr>
                          <a:picLocks noChangeAspect="1" noChangeArrowheads="1"/>
                        </p:cNvPicPr>
                        <p:nvPr/>
                      </p:nvPicPr>
                      <p:blipFill>
                        <a:blip r:embed="rId7"/>
                        <a:srcRect/>
                        <a:stretch>
                          <a:fillRect/>
                        </a:stretch>
                      </p:blipFill>
                      <p:spPr bwMode="auto">
                        <a:xfrm>
                          <a:off x="5926531" y="1326602"/>
                          <a:ext cx="780856" cy="2367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9" name="Object 4"/>
            <p:cNvGraphicFramePr>
              <a:graphicFrameLocks noChangeAspect="1"/>
            </p:cNvGraphicFramePr>
            <p:nvPr>
              <p:extLst>
                <p:ext uri="{D42A27DB-BD31-4B8C-83A1-F6EECF244321}">
                  <p14:modId xmlns:p14="http://schemas.microsoft.com/office/powerpoint/2010/main" val="2569527480"/>
                </p:ext>
              </p:extLst>
            </p:nvPr>
          </p:nvGraphicFramePr>
          <p:xfrm>
            <a:off x="7421563" y="2359025"/>
            <a:ext cx="855662" cy="236538"/>
          </p:xfrm>
          <a:graphic>
            <a:graphicData uri="http://schemas.openxmlformats.org/presentationml/2006/ole">
              <mc:AlternateContent xmlns:mc="http://schemas.openxmlformats.org/markup-compatibility/2006">
                <mc:Choice xmlns:v="urn:schemas-microsoft-com:vml" Requires="v">
                  <p:oleObj spid="_x0000_s956016" name="Equation" r:id="rId8" imgW="736600" imgH="203200" progId="Equation.DSMT4">
                    <p:embed/>
                  </p:oleObj>
                </mc:Choice>
                <mc:Fallback>
                  <p:oleObj name="Equation" r:id="rId8" imgW="736600" imgH="203200" progId="Equation.DSMT4">
                    <p:embed/>
                    <p:pic>
                      <p:nvPicPr>
                        <p:cNvPr id="0" name=""/>
                        <p:cNvPicPr>
                          <a:picLocks noChangeAspect="1" noChangeArrowheads="1"/>
                        </p:cNvPicPr>
                        <p:nvPr/>
                      </p:nvPicPr>
                      <p:blipFill>
                        <a:blip r:embed="rId9"/>
                        <a:srcRect/>
                        <a:stretch>
                          <a:fillRect/>
                        </a:stretch>
                      </p:blipFill>
                      <p:spPr bwMode="auto">
                        <a:xfrm>
                          <a:off x="7421563" y="2359025"/>
                          <a:ext cx="855662" cy="236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2" name="Object 5"/>
            <p:cNvGraphicFramePr>
              <a:graphicFrameLocks noChangeAspect="1"/>
            </p:cNvGraphicFramePr>
            <p:nvPr>
              <p:extLst>
                <p:ext uri="{D42A27DB-BD31-4B8C-83A1-F6EECF244321}">
                  <p14:modId xmlns:p14="http://schemas.microsoft.com/office/powerpoint/2010/main" val="1486197363"/>
                </p:ext>
              </p:extLst>
            </p:nvPr>
          </p:nvGraphicFramePr>
          <p:xfrm>
            <a:off x="8144258" y="252483"/>
            <a:ext cx="264997" cy="237908"/>
          </p:xfrm>
          <a:graphic>
            <a:graphicData uri="http://schemas.openxmlformats.org/presentationml/2006/ole">
              <mc:AlternateContent xmlns:mc="http://schemas.openxmlformats.org/markup-compatibility/2006">
                <mc:Choice xmlns:v="urn:schemas-microsoft-com:vml" Requires="v">
                  <p:oleObj spid="_x0000_s956017" name="Equation" r:id="rId10" imgW="228600" imgH="203200" progId="Equation.DSMT4">
                    <p:embed/>
                  </p:oleObj>
                </mc:Choice>
                <mc:Fallback>
                  <p:oleObj name="Equation" r:id="rId10" imgW="228600" imgH="2032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44258" y="252483"/>
                          <a:ext cx="264997" cy="2379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5" name="Object 8"/>
            <p:cNvGraphicFramePr>
              <a:graphicFrameLocks noChangeAspect="1"/>
            </p:cNvGraphicFramePr>
            <p:nvPr>
              <p:extLst>
                <p:ext uri="{D42A27DB-BD31-4B8C-83A1-F6EECF244321}">
                  <p14:modId xmlns:p14="http://schemas.microsoft.com/office/powerpoint/2010/main" val="3948833508"/>
                </p:ext>
              </p:extLst>
            </p:nvPr>
          </p:nvGraphicFramePr>
          <p:xfrm>
            <a:off x="6165361" y="1665288"/>
            <a:ext cx="1004888" cy="238125"/>
          </p:xfrm>
          <a:graphic>
            <a:graphicData uri="http://schemas.openxmlformats.org/presentationml/2006/ole">
              <mc:AlternateContent xmlns:mc="http://schemas.openxmlformats.org/markup-compatibility/2006">
                <mc:Choice xmlns:v="urn:schemas-microsoft-com:vml" Requires="v">
                  <p:oleObj spid="_x0000_s956018" name="Equation" r:id="rId12" imgW="863600" imgH="203200" progId="Equation.DSMT4">
                    <p:embed/>
                  </p:oleObj>
                </mc:Choice>
                <mc:Fallback>
                  <p:oleObj name="Equation" r:id="rId12" imgW="863600" imgH="203200" progId="Equation.DSMT4">
                    <p:embed/>
                    <p:pic>
                      <p:nvPicPr>
                        <p:cNvPr id="0" name=""/>
                        <p:cNvPicPr>
                          <a:picLocks noChangeAspect="1" noChangeArrowheads="1"/>
                        </p:cNvPicPr>
                        <p:nvPr/>
                      </p:nvPicPr>
                      <p:blipFill>
                        <a:blip r:embed="rId13"/>
                        <a:srcRect/>
                        <a:stretch>
                          <a:fillRect/>
                        </a:stretch>
                      </p:blipFill>
                      <p:spPr bwMode="auto">
                        <a:xfrm>
                          <a:off x="6165361" y="1665288"/>
                          <a:ext cx="1004888" cy="238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6" name="Object 9"/>
            <p:cNvGraphicFramePr>
              <a:graphicFrameLocks noChangeAspect="1"/>
            </p:cNvGraphicFramePr>
            <p:nvPr>
              <p:extLst>
                <p:ext uri="{D42A27DB-BD31-4B8C-83A1-F6EECF244321}">
                  <p14:modId xmlns:p14="http://schemas.microsoft.com/office/powerpoint/2010/main" val="641419188"/>
                </p:ext>
              </p:extLst>
            </p:nvPr>
          </p:nvGraphicFramePr>
          <p:xfrm>
            <a:off x="7483475" y="1947863"/>
            <a:ext cx="1022350" cy="238125"/>
          </p:xfrm>
          <a:graphic>
            <a:graphicData uri="http://schemas.openxmlformats.org/presentationml/2006/ole">
              <mc:AlternateContent xmlns:mc="http://schemas.openxmlformats.org/markup-compatibility/2006">
                <mc:Choice xmlns:v="urn:schemas-microsoft-com:vml" Requires="v">
                  <p:oleObj spid="_x0000_s956019" name="Equation" r:id="rId14" imgW="876300" imgH="203200" progId="Equation.DSMT4">
                    <p:embed/>
                  </p:oleObj>
                </mc:Choice>
                <mc:Fallback>
                  <p:oleObj name="Equation" r:id="rId14" imgW="876300" imgH="203200" progId="Equation.DSMT4">
                    <p:embed/>
                    <p:pic>
                      <p:nvPicPr>
                        <p:cNvPr id="0" name=""/>
                        <p:cNvPicPr>
                          <a:picLocks noChangeAspect="1" noChangeArrowheads="1"/>
                        </p:cNvPicPr>
                        <p:nvPr/>
                      </p:nvPicPr>
                      <p:blipFill>
                        <a:blip r:embed="rId15"/>
                        <a:srcRect/>
                        <a:stretch>
                          <a:fillRect/>
                        </a:stretch>
                      </p:blipFill>
                      <p:spPr bwMode="auto">
                        <a:xfrm>
                          <a:off x="7483475" y="1947863"/>
                          <a:ext cx="1022350" cy="238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7" name="Object 10"/>
            <p:cNvGraphicFramePr>
              <a:graphicFrameLocks noChangeAspect="1"/>
            </p:cNvGraphicFramePr>
            <p:nvPr>
              <p:extLst>
                <p:ext uri="{D42A27DB-BD31-4B8C-83A1-F6EECF244321}">
                  <p14:modId xmlns:p14="http://schemas.microsoft.com/office/powerpoint/2010/main" val="1404866157"/>
                </p:ext>
              </p:extLst>
            </p:nvPr>
          </p:nvGraphicFramePr>
          <p:xfrm>
            <a:off x="7296269" y="591679"/>
            <a:ext cx="635992" cy="237908"/>
          </p:xfrm>
          <a:graphic>
            <a:graphicData uri="http://schemas.openxmlformats.org/presentationml/2006/ole">
              <mc:AlternateContent xmlns:mc="http://schemas.openxmlformats.org/markup-compatibility/2006">
                <mc:Choice xmlns:v="urn:schemas-microsoft-com:vml" Requires="v">
                  <p:oleObj spid="_x0000_s956020" name="Equation" r:id="rId16" imgW="546100" imgH="203200" progId="Equation.DSMT4">
                    <p:embed/>
                  </p:oleObj>
                </mc:Choice>
                <mc:Fallback>
                  <p:oleObj name="Equation" r:id="rId16" imgW="546100" imgH="2032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96269" y="591679"/>
                          <a:ext cx="635992" cy="2379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8" name="Rectangle 26"/>
            <p:cNvSpPr>
              <a:spLocks noChangeArrowheads="1"/>
            </p:cNvSpPr>
            <p:nvPr/>
          </p:nvSpPr>
          <p:spPr bwMode="auto">
            <a:xfrm rot="19180646">
              <a:off x="8031193" y="704744"/>
              <a:ext cx="169598" cy="113065"/>
            </a:xfrm>
            <a:prstGeom prst="rect">
              <a:avLst/>
            </a:prstGeom>
            <a:solidFill>
              <a:srgbClr val="E41313"/>
            </a:solidFill>
            <a:ln w="9525">
              <a:solidFill>
                <a:schemeClr val="tx1"/>
              </a:solidFill>
              <a:prstDash val="dash"/>
              <a:miter lim="800000"/>
              <a:headEnd/>
              <a:tailEnd/>
            </a:ln>
          </p:spPr>
          <p:txBody>
            <a:bodyPr wrap="none" anchor="ctr"/>
            <a:lstStyle/>
            <a:p>
              <a:endParaRPr lang="en-US"/>
            </a:p>
          </p:txBody>
        </p:sp>
        <p:sp>
          <p:nvSpPr>
            <p:cNvPr id="39" name="Rectangle 27"/>
            <p:cNvSpPr>
              <a:spLocks noChangeArrowheads="1"/>
            </p:cNvSpPr>
            <p:nvPr/>
          </p:nvSpPr>
          <p:spPr bwMode="auto">
            <a:xfrm rot="1151328">
              <a:off x="8144258" y="761276"/>
              <a:ext cx="113065" cy="226130"/>
            </a:xfrm>
            <a:prstGeom prst="rect">
              <a:avLst/>
            </a:prstGeom>
            <a:solidFill>
              <a:srgbClr val="1D0FE3"/>
            </a:solidFill>
            <a:ln w="9525">
              <a:solidFill>
                <a:schemeClr val="tx1"/>
              </a:solidFill>
              <a:prstDash val="dash"/>
              <a:miter lim="800000"/>
              <a:headEnd/>
              <a:tailEnd/>
            </a:ln>
          </p:spPr>
          <p:txBody>
            <a:bodyPr wrap="none" anchor="ctr"/>
            <a:lstStyle/>
            <a:p>
              <a:endParaRPr lang="en-US"/>
            </a:p>
          </p:txBody>
        </p:sp>
        <p:cxnSp>
          <p:nvCxnSpPr>
            <p:cNvPr id="4" name="Straight Connector 3"/>
            <p:cNvCxnSpPr/>
            <p:nvPr/>
          </p:nvCxnSpPr>
          <p:spPr>
            <a:xfrm>
              <a:off x="7452911" y="1604963"/>
              <a:ext cx="982348"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pSp>
      <p:graphicFrame>
        <p:nvGraphicFramePr>
          <p:cNvPr id="42" name="Object 4"/>
          <p:cNvGraphicFramePr>
            <a:graphicFrameLocks noChangeAspect="1"/>
          </p:cNvGraphicFramePr>
          <p:nvPr>
            <p:extLst>
              <p:ext uri="{D42A27DB-BD31-4B8C-83A1-F6EECF244321}">
                <p14:modId xmlns:p14="http://schemas.microsoft.com/office/powerpoint/2010/main" val="2257818171"/>
              </p:ext>
            </p:extLst>
          </p:nvPr>
        </p:nvGraphicFramePr>
        <p:xfrm>
          <a:off x="627063" y="1220788"/>
          <a:ext cx="4033837" cy="1525587"/>
        </p:xfrm>
        <a:graphic>
          <a:graphicData uri="http://schemas.openxmlformats.org/presentationml/2006/ole">
            <mc:AlternateContent xmlns:mc="http://schemas.openxmlformats.org/markup-compatibility/2006">
              <mc:Choice xmlns:v="urn:schemas-microsoft-com:vml" Requires="v">
                <p:oleObj spid="_x0000_s956021" name="Equation" r:id="rId18" imgW="2209800" imgH="838200" progId="Equation.DSMT4">
                  <p:embed/>
                </p:oleObj>
              </mc:Choice>
              <mc:Fallback>
                <p:oleObj name="Equation" r:id="rId18" imgW="2209800" imgH="838200" progId="Equation.DSMT4">
                  <p:embed/>
                  <p:pic>
                    <p:nvPicPr>
                      <p:cNvPr id="0" name=""/>
                      <p:cNvPicPr>
                        <a:picLocks noChangeAspect="1" noChangeArrowheads="1"/>
                      </p:cNvPicPr>
                      <p:nvPr/>
                    </p:nvPicPr>
                    <p:blipFill>
                      <a:blip r:embed="rId19"/>
                      <a:srcRect/>
                      <a:stretch>
                        <a:fillRect/>
                      </a:stretch>
                    </p:blipFill>
                    <p:spPr bwMode="auto">
                      <a:xfrm>
                        <a:off x="627063" y="1220788"/>
                        <a:ext cx="4033837" cy="15255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30" name="Straight Connector 29"/>
          <p:cNvCxnSpPr/>
          <p:nvPr/>
        </p:nvCxnSpPr>
        <p:spPr>
          <a:xfrm flipV="1">
            <a:off x="2174876" y="1462088"/>
            <a:ext cx="492124" cy="1098533"/>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1731963" y="1662113"/>
            <a:ext cx="312737" cy="282574"/>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1706563" y="2043113"/>
            <a:ext cx="312737" cy="282574"/>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3546476" y="1662113"/>
            <a:ext cx="1141412" cy="240294"/>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3546476" y="2381267"/>
            <a:ext cx="1141412" cy="240294"/>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48" name="Object 4"/>
          <p:cNvGraphicFramePr>
            <a:graphicFrameLocks noChangeAspect="1"/>
          </p:cNvGraphicFramePr>
          <p:nvPr>
            <p:extLst>
              <p:ext uri="{D42A27DB-BD31-4B8C-83A1-F6EECF244321}">
                <p14:modId xmlns:p14="http://schemas.microsoft.com/office/powerpoint/2010/main" val="2408798757"/>
              </p:ext>
            </p:extLst>
          </p:nvPr>
        </p:nvGraphicFramePr>
        <p:xfrm>
          <a:off x="647700" y="2741613"/>
          <a:ext cx="4476750" cy="1941512"/>
        </p:xfrm>
        <a:graphic>
          <a:graphicData uri="http://schemas.openxmlformats.org/presentationml/2006/ole">
            <mc:AlternateContent xmlns:mc="http://schemas.openxmlformats.org/markup-compatibility/2006">
              <mc:Choice xmlns:v="urn:schemas-microsoft-com:vml" Requires="v">
                <p:oleObj spid="_x0000_s956022" name="Equation" r:id="rId20" imgW="2451100" imgH="1066800" progId="Equation.DSMT4">
                  <p:embed/>
                </p:oleObj>
              </mc:Choice>
              <mc:Fallback>
                <p:oleObj name="Equation" r:id="rId20" imgW="2451100" imgH="1066800" progId="Equation.DSMT4">
                  <p:embed/>
                  <p:pic>
                    <p:nvPicPr>
                      <p:cNvPr id="0" name=""/>
                      <p:cNvPicPr>
                        <a:picLocks noChangeAspect="1" noChangeArrowheads="1"/>
                      </p:cNvPicPr>
                      <p:nvPr/>
                    </p:nvPicPr>
                    <p:blipFill>
                      <a:blip r:embed="rId21"/>
                      <a:srcRect/>
                      <a:stretch>
                        <a:fillRect/>
                      </a:stretch>
                    </p:blipFill>
                    <p:spPr bwMode="auto">
                      <a:xfrm>
                        <a:off x="647700" y="2741613"/>
                        <a:ext cx="4476750" cy="1941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9" name="Object 4"/>
          <p:cNvGraphicFramePr>
            <a:graphicFrameLocks noChangeAspect="1"/>
          </p:cNvGraphicFramePr>
          <p:nvPr>
            <p:extLst>
              <p:ext uri="{D42A27DB-BD31-4B8C-83A1-F6EECF244321}">
                <p14:modId xmlns:p14="http://schemas.microsoft.com/office/powerpoint/2010/main" val="953877152"/>
              </p:ext>
            </p:extLst>
          </p:nvPr>
        </p:nvGraphicFramePr>
        <p:xfrm>
          <a:off x="1218006" y="4979988"/>
          <a:ext cx="4708525" cy="1619250"/>
        </p:xfrm>
        <a:graphic>
          <a:graphicData uri="http://schemas.openxmlformats.org/presentationml/2006/ole">
            <mc:AlternateContent xmlns:mc="http://schemas.openxmlformats.org/markup-compatibility/2006">
              <mc:Choice xmlns:v="urn:schemas-microsoft-com:vml" Requires="v">
                <p:oleObj spid="_x0000_s956023" name="Equation" r:id="rId22" imgW="2578100" imgH="889000" progId="Equation.DSMT4">
                  <p:embed/>
                </p:oleObj>
              </mc:Choice>
              <mc:Fallback>
                <p:oleObj name="Equation" r:id="rId22" imgW="2578100" imgH="889000" progId="Equation.DSMT4">
                  <p:embed/>
                  <p:pic>
                    <p:nvPicPr>
                      <p:cNvPr id="0" name=""/>
                      <p:cNvPicPr>
                        <a:picLocks noChangeAspect="1" noChangeArrowheads="1"/>
                      </p:cNvPicPr>
                      <p:nvPr/>
                    </p:nvPicPr>
                    <p:blipFill>
                      <a:blip r:embed="rId23"/>
                      <a:srcRect/>
                      <a:stretch>
                        <a:fillRect/>
                      </a:stretch>
                    </p:blipFill>
                    <p:spPr bwMode="auto">
                      <a:xfrm>
                        <a:off x="1218006" y="4979988"/>
                        <a:ext cx="4708525" cy="1619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3" name="TextBox 32"/>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44.)</a:t>
            </a:r>
          </a:p>
        </p:txBody>
      </p:sp>
    </p:spTree>
    <p:extLst>
      <p:ext uri="{BB962C8B-B14F-4D97-AF65-F5344CB8AC3E}">
        <p14:creationId xmlns:p14="http://schemas.microsoft.com/office/powerpoint/2010/main" val="149799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par>
                                <p:cTn id="8" presetID="9"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ssolve">
                                      <p:cBhvr>
                                        <p:cTn id="10" dur="500"/>
                                        <p:tgtEl>
                                          <p:spTgt spid="30"/>
                                        </p:tgtEl>
                                      </p:cBhvr>
                                    </p:animEffect>
                                  </p:childTnLst>
                                </p:cTn>
                              </p:par>
                              <p:par>
                                <p:cTn id="11" presetID="9"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dissolve">
                                      <p:cBhvr>
                                        <p:cTn id="13" dur="500"/>
                                        <p:tgtEl>
                                          <p:spTgt spid="31"/>
                                        </p:tgtEl>
                                      </p:cBhvr>
                                    </p:animEffect>
                                  </p:childTnLst>
                                </p:cTn>
                              </p:par>
                              <p:par>
                                <p:cTn id="14" presetID="9"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dissolve">
                                      <p:cBhvr>
                                        <p:cTn id="16" dur="500"/>
                                        <p:tgtEl>
                                          <p:spTgt spid="43"/>
                                        </p:tgtEl>
                                      </p:cBhvr>
                                    </p:animEffect>
                                  </p:childTnLst>
                                </p:cTn>
                              </p:par>
                              <p:par>
                                <p:cTn id="17" presetID="9"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dissolve">
                                      <p:cBhvr>
                                        <p:cTn id="19" dur="500"/>
                                        <p:tgtEl>
                                          <p:spTgt spid="45"/>
                                        </p:tgtEl>
                                      </p:cBhvr>
                                    </p:animEffect>
                                  </p:childTnLst>
                                </p:cTn>
                              </p:par>
                              <p:par>
                                <p:cTn id="20" presetID="9"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dissolv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dissolve">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45.)</a:t>
            </a:r>
          </a:p>
        </p:txBody>
      </p:sp>
      <p:sp>
        <p:nvSpPr>
          <p:cNvPr id="11" name="TextBox 10"/>
          <p:cNvSpPr txBox="1"/>
          <p:nvPr/>
        </p:nvSpPr>
        <p:spPr>
          <a:xfrm>
            <a:off x="274956" y="1543014"/>
            <a:ext cx="8627744" cy="2185214"/>
          </a:xfrm>
          <a:prstGeom prst="rect">
            <a:avLst/>
          </a:prstGeom>
          <a:noFill/>
        </p:spPr>
        <p:txBody>
          <a:bodyPr wrap="square" rtlCol="0">
            <a:spAutoFit/>
          </a:bodyPr>
          <a:lstStyle/>
          <a:p>
            <a:r>
              <a:rPr lang="en-US" sz="2800" dirty="0">
                <a:solidFill>
                  <a:srgbClr val="FF0000"/>
                </a:solidFill>
                <a:latin typeface="Apple Chancery"/>
                <a:cs typeface="Apple Chancery"/>
              </a:rPr>
              <a:t>Although this </a:t>
            </a:r>
            <a:r>
              <a:rPr lang="en-US" sz="2000" dirty="0">
                <a:solidFill>
                  <a:srgbClr val="0000FF"/>
                </a:solidFill>
                <a:latin typeface="Times New Roman"/>
                <a:cs typeface="Times New Roman"/>
              </a:rPr>
              <a:t>may or may not be important </a:t>
            </a:r>
            <a:r>
              <a:rPr lang="en-US" sz="2000" dirty="0">
                <a:solidFill>
                  <a:srgbClr val="000000"/>
                </a:solidFill>
                <a:latin typeface="Times New Roman"/>
                <a:cs typeface="Times New Roman"/>
              </a:rPr>
              <a:t>in an </a:t>
            </a:r>
            <a:r>
              <a:rPr lang="en-US" sz="2000" dirty="0">
                <a:solidFill>
                  <a:srgbClr val="0000FF"/>
                </a:solidFill>
                <a:latin typeface="Times New Roman"/>
                <a:cs typeface="Times New Roman"/>
              </a:rPr>
              <a:t>AP sense, </a:t>
            </a:r>
            <a:r>
              <a:rPr lang="en-US" sz="2000" dirty="0">
                <a:solidFill>
                  <a:srgbClr val="000000"/>
                </a:solidFill>
                <a:latin typeface="Times New Roman"/>
                <a:cs typeface="Times New Roman"/>
              </a:rPr>
              <a:t>in a </a:t>
            </a:r>
            <a:r>
              <a:rPr lang="en-US" sz="2000" dirty="0">
                <a:solidFill>
                  <a:srgbClr val="0000FF"/>
                </a:solidFill>
                <a:latin typeface="Times New Roman"/>
                <a:cs typeface="Times New Roman"/>
              </a:rPr>
              <a:t>PHYSICS sense </a:t>
            </a:r>
            <a:r>
              <a:rPr lang="en-US" sz="2000" dirty="0">
                <a:solidFill>
                  <a:srgbClr val="FF0000"/>
                </a:solidFill>
                <a:latin typeface="Times New Roman"/>
                <a:cs typeface="Times New Roman"/>
              </a:rPr>
              <a:t>it is important to understand </a:t>
            </a:r>
            <a:r>
              <a:rPr lang="en-US" sz="2000" dirty="0">
                <a:solidFill>
                  <a:srgbClr val="000000"/>
                </a:solidFill>
                <a:latin typeface="Times New Roman"/>
                <a:cs typeface="Times New Roman"/>
              </a:rPr>
              <a:t>that</a:t>
            </a:r>
            <a:r>
              <a:rPr lang="en-US" sz="2000" dirty="0">
                <a:solidFill>
                  <a:srgbClr val="0000FF"/>
                </a:solidFill>
                <a:latin typeface="Times New Roman"/>
                <a:cs typeface="Times New Roman"/>
              </a:rPr>
              <a:t> almost every problem you did </a:t>
            </a:r>
            <a:r>
              <a:rPr lang="en-US" sz="2000" dirty="0">
                <a:solidFill>
                  <a:srgbClr val="000000"/>
                </a:solidFill>
                <a:latin typeface="Times New Roman"/>
                <a:cs typeface="Times New Roman"/>
              </a:rPr>
              <a:t>in the </a:t>
            </a:r>
            <a:r>
              <a:rPr lang="en-US" sz="2000" i="1" dirty="0">
                <a:solidFill>
                  <a:srgbClr val="008000"/>
                </a:solidFill>
                <a:latin typeface="Times New Roman"/>
                <a:cs typeface="Times New Roman"/>
              </a:rPr>
              <a:t>energy section</a:t>
            </a:r>
            <a:r>
              <a:rPr lang="en-US" sz="2000" dirty="0">
                <a:solidFill>
                  <a:srgbClr val="008000"/>
                </a:solidFill>
                <a:latin typeface="Times New Roman"/>
                <a:cs typeface="Times New Roman"/>
              </a:rPr>
              <a:t> </a:t>
            </a:r>
            <a:r>
              <a:rPr lang="en-US" sz="2000" dirty="0">
                <a:latin typeface="Times New Roman"/>
                <a:cs typeface="Times New Roman"/>
              </a:rPr>
              <a:t>can be made into a </a:t>
            </a:r>
            <a:r>
              <a:rPr lang="en-US" sz="2000" dirty="0">
                <a:solidFill>
                  <a:srgbClr val="FF0000"/>
                </a:solidFill>
                <a:latin typeface="Times New Roman"/>
                <a:cs typeface="Times New Roman"/>
              </a:rPr>
              <a:t>momentum problem</a:t>
            </a:r>
            <a:r>
              <a:rPr lang="en-US" sz="2000" dirty="0">
                <a:solidFill>
                  <a:srgbClr val="0000FF"/>
                </a:solidFill>
                <a:latin typeface="Times New Roman"/>
                <a:cs typeface="Times New Roman"/>
              </a:rPr>
              <a:t> </a:t>
            </a:r>
            <a:r>
              <a:rPr lang="en-US" sz="2000" dirty="0">
                <a:latin typeface="Times New Roman"/>
                <a:cs typeface="Times New Roman"/>
              </a:rPr>
              <a:t>by </a:t>
            </a:r>
            <a:r>
              <a:rPr lang="en-US" sz="2000" i="1" dirty="0">
                <a:solidFill>
                  <a:srgbClr val="0000FF"/>
                </a:solidFill>
                <a:latin typeface="Times New Roman"/>
                <a:cs typeface="Times New Roman"/>
              </a:rPr>
              <a:t>simply including a collision</a:t>
            </a:r>
            <a:r>
              <a:rPr lang="en-US" sz="2000" dirty="0">
                <a:solidFill>
                  <a:srgbClr val="0000FF"/>
                </a:solidFill>
                <a:latin typeface="Times New Roman"/>
                <a:cs typeface="Times New Roman"/>
              </a:rPr>
              <a:t>.  </a:t>
            </a:r>
          </a:p>
          <a:p>
            <a:endParaRPr lang="en-US" sz="2000" dirty="0">
              <a:solidFill>
                <a:srgbClr val="0000FF"/>
              </a:solidFill>
              <a:latin typeface="Times New Roman"/>
              <a:cs typeface="Times New Roman"/>
            </a:endParaRPr>
          </a:p>
          <a:p>
            <a:endParaRPr lang="en-US" sz="2000" dirty="0">
              <a:solidFill>
                <a:srgbClr val="0000FF"/>
              </a:solidFill>
              <a:latin typeface="Times New Roman"/>
              <a:cs typeface="Times New Roman"/>
            </a:endParaRPr>
          </a:p>
          <a:p>
            <a:r>
              <a:rPr lang="en-US" sz="2800" dirty="0">
                <a:solidFill>
                  <a:srgbClr val="FF0000"/>
                </a:solidFill>
                <a:latin typeface="Apple Chancery"/>
                <a:cs typeface="Apple Chancery"/>
              </a:rPr>
              <a:t>For instance: </a:t>
            </a:r>
            <a:endParaRPr lang="en-US" sz="3200" dirty="0">
              <a:solidFill>
                <a:srgbClr val="FF0000"/>
              </a:solidFill>
              <a:latin typeface="Apple Chancery"/>
              <a:cs typeface="Apple Chancery"/>
            </a:endParaRPr>
          </a:p>
        </p:txBody>
      </p:sp>
      <p:sp>
        <p:nvSpPr>
          <p:cNvPr id="68" name="TextBox 67"/>
          <p:cNvSpPr txBox="1"/>
          <p:nvPr/>
        </p:nvSpPr>
        <p:spPr>
          <a:xfrm>
            <a:off x="0" y="437201"/>
            <a:ext cx="9144000" cy="830997"/>
          </a:xfrm>
          <a:prstGeom prst="rect">
            <a:avLst/>
          </a:prstGeom>
          <a:noFill/>
        </p:spPr>
        <p:txBody>
          <a:bodyPr wrap="square" rtlCol="0">
            <a:spAutoFit/>
          </a:bodyPr>
          <a:lstStyle/>
          <a:p>
            <a:pPr algn="ctr"/>
            <a:r>
              <a:rPr lang="en-US" sz="4800" dirty="0">
                <a:solidFill>
                  <a:srgbClr val="FF0000"/>
                </a:solidFill>
                <a:latin typeface="Apple Chancery"/>
                <a:cs typeface="Apple Chancery"/>
              </a:rPr>
              <a:t>For My People</a:t>
            </a:r>
          </a:p>
        </p:txBody>
      </p:sp>
    </p:spTree>
    <p:extLst>
      <p:ext uri="{BB962C8B-B14F-4D97-AF65-F5344CB8AC3E}">
        <p14:creationId xmlns:p14="http://schemas.microsoft.com/office/powerpoint/2010/main" val="27915211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29"/>
          <p:cNvSpPr txBox="1">
            <a:spLocks noChangeArrowheads="1"/>
          </p:cNvSpPr>
          <p:nvPr/>
        </p:nvSpPr>
        <p:spPr bwMode="auto">
          <a:xfrm>
            <a:off x="4420404" y="139908"/>
            <a:ext cx="1332696"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Jill starts </a:t>
            </a:r>
          </a:p>
          <a:p>
            <a:r>
              <a:rPr lang="en-US" sz="1600" dirty="0"/>
              <a:t>    here against spring</a:t>
            </a:r>
            <a:endParaRPr lang="en-US" dirty="0"/>
          </a:p>
        </p:txBody>
      </p:sp>
      <p:cxnSp>
        <p:nvCxnSpPr>
          <p:cNvPr id="32" name="Straight Connector 31"/>
          <p:cNvCxnSpPr/>
          <p:nvPr/>
        </p:nvCxnSpPr>
        <p:spPr>
          <a:xfrm flipV="1">
            <a:off x="7093353" y="2728243"/>
            <a:ext cx="1072747" cy="1377853"/>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36" name="Object 35"/>
          <p:cNvGraphicFramePr>
            <a:graphicFrameLocks noChangeAspect="1"/>
          </p:cNvGraphicFramePr>
          <p:nvPr>
            <p:extLst>
              <p:ext uri="{D42A27DB-BD31-4B8C-83A1-F6EECF244321}">
                <p14:modId xmlns:p14="http://schemas.microsoft.com/office/powerpoint/2010/main" val="4037823231"/>
              </p:ext>
            </p:extLst>
          </p:nvPr>
        </p:nvGraphicFramePr>
        <p:xfrm>
          <a:off x="7137400" y="3494761"/>
          <a:ext cx="203200" cy="287337"/>
        </p:xfrm>
        <a:graphic>
          <a:graphicData uri="http://schemas.openxmlformats.org/presentationml/2006/ole">
            <mc:AlternateContent xmlns:mc="http://schemas.openxmlformats.org/markup-compatibility/2006">
              <mc:Choice xmlns:v="urn:schemas-microsoft-com:vml" Requires="v">
                <p:oleObj spid="_x0000_s1560603" name="Equation" r:id="rId3" imgW="127000" imgH="177800" progId="Equation.DSMT4">
                  <p:embed/>
                </p:oleObj>
              </mc:Choice>
              <mc:Fallback>
                <p:oleObj name="Equation" r:id="rId3" imgW="127000" imgH="177800" progId="Equation.DSMT4">
                  <p:embed/>
                  <p:pic>
                    <p:nvPicPr>
                      <p:cNvPr id="0" name=""/>
                      <p:cNvPicPr/>
                      <p:nvPr/>
                    </p:nvPicPr>
                    <p:blipFill>
                      <a:blip r:embed="rId4"/>
                      <a:stretch>
                        <a:fillRect/>
                      </a:stretch>
                    </p:blipFill>
                    <p:spPr>
                      <a:xfrm>
                        <a:off x="7137400" y="3494761"/>
                        <a:ext cx="203200" cy="287337"/>
                      </a:xfrm>
                      <a:prstGeom prst="rect">
                        <a:avLst/>
                      </a:prstGeom>
                    </p:spPr>
                  </p:pic>
                </p:oleObj>
              </mc:Fallback>
            </mc:AlternateContent>
          </a:graphicData>
        </a:graphic>
      </p:graphicFrame>
      <p:sp>
        <p:nvSpPr>
          <p:cNvPr id="47" name="Rectangle 46"/>
          <p:cNvSpPr/>
          <p:nvPr/>
        </p:nvSpPr>
        <p:spPr>
          <a:xfrm>
            <a:off x="5144304" y="4106096"/>
            <a:ext cx="3898096" cy="127000"/>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a:off x="8413750" y="2733757"/>
            <a:ext cx="444500" cy="34592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086600" y="534107"/>
            <a:ext cx="6752" cy="3571989"/>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0" name="Arc 19"/>
          <p:cNvSpPr/>
          <p:nvPr/>
        </p:nvSpPr>
        <p:spPr>
          <a:xfrm>
            <a:off x="5319330" y="2312742"/>
            <a:ext cx="3552766" cy="3552766"/>
          </a:xfrm>
          <a:prstGeom prst="arc">
            <a:avLst>
              <a:gd name="adj1" fmla="val 16203212"/>
              <a:gd name="adj2" fmla="val 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7086600" y="3775011"/>
            <a:ext cx="190500" cy="83532"/>
          </a:xfrm>
          <a:custGeom>
            <a:avLst/>
            <a:gdLst>
              <a:gd name="connsiteX0" fmla="*/ 0 w 190500"/>
              <a:gd name="connsiteY0" fmla="*/ 7332 h 83532"/>
              <a:gd name="connsiteX1" fmla="*/ 101600 w 190500"/>
              <a:gd name="connsiteY1" fmla="*/ 7332 h 83532"/>
              <a:gd name="connsiteX2" fmla="*/ 190500 w 190500"/>
              <a:gd name="connsiteY2" fmla="*/ 83532 h 83532"/>
            </a:gdLst>
            <a:ahLst/>
            <a:cxnLst>
              <a:cxn ang="0">
                <a:pos x="connsiteX0" y="connsiteY0"/>
              </a:cxn>
              <a:cxn ang="0">
                <a:pos x="connsiteX1" y="connsiteY1"/>
              </a:cxn>
              <a:cxn ang="0">
                <a:pos x="connsiteX2" y="connsiteY2"/>
              </a:cxn>
            </a:cxnLst>
            <a:rect l="l" t="t" r="r" b="b"/>
            <a:pathLst>
              <a:path w="190500" h="83532">
                <a:moveTo>
                  <a:pt x="0" y="7332"/>
                </a:moveTo>
                <a:cubicBezTo>
                  <a:pt x="34925" y="982"/>
                  <a:pt x="69850" y="-5368"/>
                  <a:pt x="101600" y="7332"/>
                </a:cubicBezTo>
                <a:cubicBezTo>
                  <a:pt x="133350" y="20032"/>
                  <a:pt x="190500" y="83532"/>
                  <a:pt x="190500" y="83532"/>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8" name="Object 47"/>
          <p:cNvGraphicFramePr>
            <a:graphicFrameLocks noChangeAspect="1"/>
          </p:cNvGraphicFramePr>
          <p:nvPr>
            <p:extLst>
              <p:ext uri="{D42A27DB-BD31-4B8C-83A1-F6EECF244321}">
                <p14:modId xmlns:p14="http://schemas.microsoft.com/office/powerpoint/2010/main" val="626959774"/>
              </p:ext>
            </p:extLst>
          </p:nvPr>
        </p:nvGraphicFramePr>
        <p:xfrm>
          <a:off x="7533482" y="3028880"/>
          <a:ext cx="244475" cy="246063"/>
        </p:xfrm>
        <a:graphic>
          <a:graphicData uri="http://schemas.openxmlformats.org/presentationml/2006/ole">
            <mc:AlternateContent xmlns:mc="http://schemas.openxmlformats.org/markup-compatibility/2006">
              <mc:Choice xmlns:v="urn:schemas-microsoft-com:vml" Requires="v">
                <p:oleObj spid="_x0000_s1560604" name="Equation" r:id="rId5" imgW="152400" imgH="152400" progId="Equation.DSMT4">
                  <p:embed/>
                </p:oleObj>
              </mc:Choice>
              <mc:Fallback>
                <p:oleObj name="Equation" r:id="rId5" imgW="152400" imgH="152400" progId="Equation.DSMT4">
                  <p:embed/>
                  <p:pic>
                    <p:nvPicPr>
                      <p:cNvPr id="0" name=""/>
                      <p:cNvPicPr/>
                      <p:nvPr/>
                    </p:nvPicPr>
                    <p:blipFill>
                      <a:blip r:embed="rId6"/>
                      <a:stretch>
                        <a:fillRect/>
                      </a:stretch>
                    </p:blipFill>
                    <p:spPr>
                      <a:xfrm>
                        <a:off x="7533482" y="3028880"/>
                        <a:ext cx="244475" cy="246063"/>
                      </a:xfrm>
                      <a:prstGeom prst="rect">
                        <a:avLst/>
                      </a:prstGeom>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2737694063"/>
              </p:ext>
            </p:extLst>
          </p:nvPr>
        </p:nvGraphicFramePr>
        <p:xfrm>
          <a:off x="8570913" y="2523456"/>
          <a:ext cx="284162" cy="328612"/>
        </p:xfrm>
        <a:graphic>
          <a:graphicData uri="http://schemas.openxmlformats.org/presentationml/2006/ole">
            <mc:AlternateContent xmlns:mc="http://schemas.openxmlformats.org/markup-compatibility/2006">
              <mc:Choice xmlns:v="urn:schemas-microsoft-com:vml" Requires="v">
                <p:oleObj spid="_x0000_s1560605" name="Equation" r:id="rId7" imgW="177800" imgH="203200" progId="Equation.DSMT4">
                  <p:embed/>
                </p:oleObj>
              </mc:Choice>
              <mc:Fallback>
                <p:oleObj name="Equation" r:id="rId7" imgW="177800" imgH="203200" progId="Equation.DSMT4">
                  <p:embed/>
                  <p:pic>
                    <p:nvPicPr>
                      <p:cNvPr id="0" name=""/>
                      <p:cNvPicPr/>
                      <p:nvPr/>
                    </p:nvPicPr>
                    <p:blipFill>
                      <a:blip r:embed="rId8"/>
                      <a:stretch>
                        <a:fillRect/>
                      </a:stretch>
                    </p:blipFill>
                    <p:spPr>
                      <a:xfrm>
                        <a:off x="8570913" y="2523456"/>
                        <a:ext cx="284162" cy="328612"/>
                      </a:xfrm>
                      <a:prstGeom prst="rect">
                        <a:avLst/>
                      </a:prstGeom>
                    </p:spPr>
                  </p:pic>
                </p:oleObj>
              </mc:Fallback>
            </mc:AlternateContent>
          </a:graphicData>
        </a:graphic>
      </p:graphicFrame>
      <p:cxnSp>
        <p:nvCxnSpPr>
          <p:cNvPr id="57" name="Straight Connector 56"/>
          <p:cNvCxnSpPr/>
          <p:nvPr/>
        </p:nvCxnSpPr>
        <p:spPr>
          <a:xfrm flipH="1">
            <a:off x="8230183" y="2750989"/>
            <a:ext cx="1" cy="1355107"/>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58" name="Object 57"/>
          <p:cNvGraphicFramePr>
            <a:graphicFrameLocks noChangeAspect="1"/>
          </p:cNvGraphicFramePr>
          <p:nvPr>
            <p:extLst>
              <p:ext uri="{D42A27DB-BD31-4B8C-83A1-F6EECF244321}">
                <p14:modId xmlns:p14="http://schemas.microsoft.com/office/powerpoint/2010/main" val="1761457810"/>
              </p:ext>
            </p:extLst>
          </p:nvPr>
        </p:nvGraphicFramePr>
        <p:xfrm>
          <a:off x="7884318" y="3566443"/>
          <a:ext cx="754063" cy="287338"/>
        </p:xfrm>
        <a:graphic>
          <a:graphicData uri="http://schemas.openxmlformats.org/presentationml/2006/ole">
            <mc:AlternateContent xmlns:mc="http://schemas.openxmlformats.org/markup-compatibility/2006">
              <mc:Choice xmlns:v="urn:schemas-microsoft-com:vml" Requires="v">
                <p:oleObj spid="_x0000_s1560606" name="Equation" r:id="rId9" imgW="469900" imgH="177800" progId="Equation.DSMT4">
                  <p:embed/>
                </p:oleObj>
              </mc:Choice>
              <mc:Fallback>
                <p:oleObj name="Equation" r:id="rId9" imgW="469900" imgH="177800" progId="Equation.DSMT4">
                  <p:embed/>
                  <p:pic>
                    <p:nvPicPr>
                      <p:cNvPr id="0" name=""/>
                      <p:cNvPicPr/>
                      <p:nvPr/>
                    </p:nvPicPr>
                    <p:blipFill>
                      <a:blip r:embed="rId10"/>
                      <a:stretch>
                        <a:fillRect/>
                      </a:stretch>
                    </p:blipFill>
                    <p:spPr>
                      <a:xfrm>
                        <a:off x="7884318" y="3566443"/>
                        <a:ext cx="754063" cy="287338"/>
                      </a:xfrm>
                      <a:prstGeom prst="rect">
                        <a:avLst/>
                      </a:prstGeom>
                    </p:spPr>
                  </p:pic>
                </p:oleObj>
              </mc:Fallback>
            </mc:AlternateContent>
          </a:graphicData>
        </a:graphic>
      </p:graphicFrame>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46.)</a:t>
            </a:r>
          </a:p>
        </p:txBody>
      </p:sp>
      <p:sp>
        <p:nvSpPr>
          <p:cNvPr id="59" name="TextBox 58"/>
          <p:cNvSpPr txBox="1"/>
          <p:nvPr/>
        </p:nvSpPr>
        <p:spPr>
          <a:xfrm>
            <a:off x="238127" y="276026"/>
            <a:ext cx="4182277" cy="2862322"/>
          </a:xfrm>
          <a:prstGeom prst="rect">
            <a:avLst/>
          </a:prstGeom>
          <a:noFill/>
        </p:spPr>
        <p:txBody>
          <a:bodyPr wrap="square" rtlCol="0">
            <a:spAutoFit/>
          </a:bodyPr>
          <a:lstStyle/>
          <a:p>
            <a:r>
              <a:rPr lang="en-US" sz="2000" dirty="0">
                <a:solidFill>
                  <a:srgbClr val="0000FF"/>
                </a:solidFill>
                <a:latin typeface="Apple Chancery"/>
                <a:cs typeface="Apple Chancery"/>
              </a:rPr>
              <a:t>Take the extended </a:t>
            </a:r>
            <a:r>
              <a:rPr lang="en-US" sz="2000" i="1" dirty="0">
                <a:solidFill>
                  <a:srgbClr val="FF0000"/>
                </a:solidFill>
                <a:latin typeface="Times New Roman"/>
                <a:cs typeface="Times New Roman"/>
              </a:rPr>
              <a:t>ice dome </a:t>
            </a:r>
            <a:r>
              <a:rPr lang="en-US" sz="2000" dirty="0">
                <a:solidFill>
                  <a:srgbClr val="FF0000"/>
                </a:solidFill>
                <a:latin typeface="Times New Roman"/>
                <a:cs typeface="Times New Roman"/>
              </a:rPr>
              <a:t>problem</a:t>
            </a:r>
            <a:r>
              <a:rPr lang="en-US" sz="2000" i="1" dirty="0">
                <a:solidFill>
                  <a:srgbClr val="FF0000"/>
                </a:solidFill>
                <a:latin typeface="Times New Roman"/>
                <a:cs typeface="Times New Roman"/>
              </a:rPr>
              <a:t> </a:t>
            </a:r>
            <a:r>
              <a:rPr lang="en-US" sz="2000" dirty="0">
                <a:solidFill>
                  <a:srgbClr val="000000"/>
                </a:solidFill>
                <a:latin typeface="Times New Roman"/>
                <a:cs typeface="Times New Roman"/>
              </a:rPr>
              <a:t>and make it into a </a:t>
            </a:r>
            <a:r>
              <a:rPr lang="en-US" sz="2000" dirty="0">
                <a:solidFill>
                  <a:srgbClr val="FF0000"/>
                </a:solidFill>
                <a:latin typeface="Times New Roman"/>
                <a:cs typeface="Times New Roman"/>
              </a:rPr>
              <a:t>Jack and Jill </a:t>
            </a:r>
            <a:r>
              <a:rPr lang="en-US" sz="2000" dirty="0">
                <a:solidFill>
                  <a:srgbClr val="000000"/>
                </a:solidFill>
                <a:latin typeface="Times New Roman"/>
                <a:cs typeface="Times New Roman"/>
              </a:rPr>
              <a:t>event with </a:t>
            </a:r>
            <a:r>
              <a:rPr lang="en-US" sz="2000" dirty="0">
                <a:solidFill>
                  <a:srgbClr val="0000FF"/>
                </a:solidFill>
                <a:latin typeface="Times New Roman"/>
                <a:cs typeface="Times New Roman"/>
              </a:rPr>
              <a:t>Jill</a:t>
            </a:r>
            <a:r>
              <a:rPr lang="en-US" sz="2000" dirty="0">
                <a:solidFill>
                  <a:srgbClr val="000000"/>
                </a:solidFill>
                <a:latin typeface="Times New Roman"/>
                <a:cs typeface="Times New Roman"/>
              </a:rPr>
              <a:t> shoved up </a:t>
            </a:r>
            <a:r>
              <a:rPr lang="en-US" sz="2000" dirty="0">
                <a:solidFill>
                  <a:srgbClr val="0000FF"/>
                </a:solidFill>
                <a:latin typeface="Times New Roman"/>
                <a:cs typeface="Times New Roman"/>
              </a:rPr>
              <a:t>against a spring </a:t>
            </a:r>
            <a:r>
              <a:rPr lang="en-US" sz="2000" dirty="0">
                <a:latin typeface="Times New Roman"/>
                <a:cs typeface="Times New Roman"/>
              </a:rPr>
              <a:t>(not shown) </a:t>
            </a:r>
            <a:r>
              <a:rPr lang="en-US" sz="2000" dirty="0">
                <a:solidFill>
                  <a:srgbClr val="0000FF"/>
                </a:solidFill>
                <a:latin typeface="Times New Roman"/>
                <a:cs typeface="Times New Roman"/>
              </a:rPr>
              <a:t>to start with </a:t>
            </a:r>
            <a:r>
              <a:rPr lang="en-US" sz="2000" dirty="0">
                <a:solidFill>
                  <a:srgbClr val="000000"/>
                </a:solidFill>
                <a:latin typeface="Times New Roman"/>
                <a:cs typeface="Times New Roman"/>
              </a:rPr>
              <a:t>and </a:t>
            </a:r>
            <a:r>
              <a:rPr lang="en-US" sz="2000" dirty="0">
                <a:solidFill>
                  <a:srgbClr val="FF0000"/>
                </a:solidFill>
                <a:latin typeface="Times New Roman"/>
                <a:cs typeface="Times New Roman"/>
              </a:rPr>
              <a:t>Jill crashing into Jack </a:t>
            </a:r>
            <a:r>
              <a:rPr lang="en-US" sz="2000" dirty="0">
                <a:solidFill>
                  <a:srgbClr val="000000"/>
                </a:solidFill>
                <a:latin typeface="Times New Roman"/>
                <a:cs typeface="Times New Roman"/>
              </a:rPr>
              <a:t>at the crest of the hill.  </a:t>
            </a:r>
            <a:r>
              <a:rPr lang="en-US" sz="2000" dirty="0">
                <a:solidFill>
                  <a:srgbClr val="008000"/>
                </a:solidFill>
                <a:latin typeface="Times New Roman"/>
                <a:cs typeface="Times New Roman"/>
              </a:rPr>
              <a:t>Now you need to work in sections</a:t>
            </a:r>
            <a:r>
              <a:rPr lang="en-US" sz="2000" dirty="0">
                <a:solidFill>
                  <a:srgbClr val="000000"/>
                </a:solidFill>
                <a:latin typeface="Times New Roman"/>
                <a:cs typeface="Times New Roman"/>
              </a:rPr>
              <a:t>, keeping in mind where energy and where momentum are conserved (and where they aren’t!). </a:t>
            </a:r>
            <a:endParaRPr lang="en-US" sz="2400" dirty="0">
              <a:latin typeface="Apple Chancery"/>
              <a:cs typeface="Apple Chancery"/>
            </a:endParaRPr>
          </a:p>
        </p:txBody>
      </p:sp>
      <p:cxnSp>
        <p:nvCxnSpPr>
          <p:cNvPr id="49" name="Straight Connector 48"/>
          <p:cNvCxnSpPr/>
          <p:nvPr/>
        </p:nvCxnSpPr>
        <p:spPr>
          <a:xfrm flipH="1">
            <a:off x="5445034" y="534107"/>
            <a:ext cx="1641566" cy="0"/>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50" name="Arc 49"/>
          <p:cNvSpPr/>
          <p:nvPr/>
        </p:nvSpPr>
        <p:spPr>
          <a:xfrm>
            <a:off x="5319741" y="-1243200"/>
            <a:ext cx="3552766" cy="3552766"/>
          </a:xfrm>
          <a:prstGeom prst="arc">
            <a:avLst>
              <a:gd name="adj1" fmla="val 5396521"/>
              <a:gd name="adj2" fmla="val 10873067"/>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64" name="Object 63"/>
          <p:cNvGraphicFramePr>
            <a:graphicFrameLocks noChangeAspect="1"/>
          </p:cNvGraphicFramePr>
          <p:nvPr>
            <p:extLst>
              <p:ext uri="{D42A27DB-BD31-4B8C-83A1-F6EECF244321}">
                <p14:modId xmlns:p14="http://schemas.microsoft.com/office/powerpoint/2010/main" val="230913513"/>
              </p:ext>
            </p:extLst>
          </p:nvPr>
        </p:nvGraphicFramePr>
        <p:xfrm>
          <a:off x="7154862" y="1288980"/>
          <a:ext cx="244475" cy="246063"/>
        </p:xfrm>
        <a:graphic>
          <a:graphicData uri="http://schemas.openxmlformats.org/presentationml/2006/ole">
            <mc:AlternateContent xmlns:mc="http://schemas.openxmlformats.org/markup-compatibility/2006">
              <mc:Choice xmlns:v="urn:schemas-microsoft-com:vml" Requires="v">
                <p:oleObj spid="_x0000_s1560607" name="Equation" r:id="rId11" imgW="152400" imgH="152400" progId="Equation.DSMT4">
                  <p:embed/>
                </p:oleObj>
              </mc:Choice>
              <mc:Fallback>
                <p:oleObj name="Equation" r:id="rId11" imgW="152400" imgH="152400" progId="Equation.DSMT4">
                  <p:embed/>
                  <p:pic>
                    <p:nvPicPr>
                      <p:cNvPr id="0" name=""/>
                      <p:cNvPicPr/>
                      <p:nvPr/>
                    </p:nvPicPr>
                    <p:blipFill>
                      <a:blip r:embed="rId6"/>
                      <a:stretch>
                        <a:fillRect/>
                      </a:stretch>
                    </p:blipFill>
                    <p:spPr>
                      <a:xfrm>
                        <a:off x="7154862" y="1288980"/>
                        <a:ext cx="244475" cy="246063"/>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1068981766"/>
              </p:ext>
            </p:extLst>
          </p:nvPr>
        </p:nvGraphicFramePr>
        <p:xfrm>
          <a:off x="6113462" y="227433"/>
          <a:ext cx="244475" cy="246063"/>
        </p:xfrm>
        <a:graphic>
          <a:graphicData uri="http://schemas.openxmlformats.org/presentationml/2006/ole">
            <mc:AlternateContent xmlns:mc="http://schemas.openxmlformats.org/markup-compatibility/2006">
              <mc:Choice xmlns:v="urn:schemas-microsoft-com:vml" Requires="v">
                <p:oleObj spid="_x0000_s1560608" name="Equation" r:id="rId12" imgW="152400" imgH="152400" progId="Equation.DSMT4">
                  <p:embed/>
                </p:oleObj>
              </mc:Choice>
              <mc:Fallback>
                <p:oleObj name="Equation" r:id="rId12" imgW="152400" imgH="152400" progId="Equation.DSMT4">
                  <p:embed/>
                  <p:pic>
                    <p:nvPicPr>
                      <p:cNvPr id="0" name=""/>
                      <p:cNvPicPr/>
                      <p:nvPr/>
                    </p:nvPicPr>
                    <p:blipFill>
                      <a:blip r:embed="rId6"/>
                      <a:stretch>
                        <a:fillRect/>
                      </a:stretch>
                    </p:blipFill>
                    <p:spPr>
                      <a:xfrm>
                        <a:off x="6113462" y="227433"/>
                        <a:ext cx="244475" cy="246063"/>
                      </a:xfrm>
                      <a:prstGeom prst="rect">
                        <a:avLst/>
                      </a:prstGeom>
                    </p:spPr>
                  </p:pic>
                </p:oleObj>
              </mc:Fallback>
            </mc:AlternateContent>
          </a:graphicData>
        </a:graphic>
      </p:graphicFrame>
      <p:sp>
        <p:nvSpPr>
          <p:cNvPr id="68" name="TextBox 67"/>
          <p:cNvSpPr txBox="1"/>
          <p:nvPr/>
        </p:nvSpPr>
        <p:spPr>
          <a:xfrm>
            <a:off x="238127" y="3309789"/>
            <a:ext cx="4475545" cy="400110"/>
          </a:xfrm>
          <a:prstGeom prst="rect">
            <a:avLst/>
          </a:prstGeom>
          <a:noFill/>
        </p:spPr>
        <p:txBody>
          <a:bodyPr wrap="square" rtlCol="0">
            <a:spAutoFit/>
          </a:bodyPr>
          <a:lstStyle/>
          <a:p>
            <a:r>
              <a:rPr lang="en-US" sz="2000" dirty="0">
                <a:solidFill>
                  <a:srgbClr val="0000FF"/>
                </a:solidFill>
                <a:latin typeface="Apple Chancery"/>
                <a:cs typeface="Apple Chancery"/>
              </a:rPr>
              <a:t>The next page </a:t>
            </a:r>
            <a:r>
              <a:rPr lang="en-US" sz="2000" dirty="0">
                <a:solidFill>
                  <a:srgbClr val="FF0000"/>
                </a:solidFill>
                <a:latin typeface="Times New Roman"/>
                <a:cs typeface="Times New Roman"/>
              </a:rPr>
              <a:t>animates this segregating:</a:t>
            </a:r>
            <a:endParaRPr lang="en-US" sz="2400" dirty="0">
              <a:latin typeface="Apple Chancery"/>
              <a:cs typeface="Apple Chancery"/>
            </a:endParaRPr>
          </a:p>
        </p:txBody>
      </p:sp>
      <p:sp>
        <p:nvSpPr>
          <p:cNvPr id="28" name="Text Box 30"/>
          <p:cNvSpPr txBox="1">
            <a:spLocks noChangeArrowheads="1"/>
          </p:cNvSpPr>
          <p:nvPr/>
        </p:nvSpPr>
        <p:spPr bwMode="auto">
          <a:xfrm>
            <a:off x="6045199" y="2006109"/>
            <a:ext cx="14478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Jill and </a:t>
            </a:r>
          </a:p>
          <a:p>
            <a:r>
              <a:rPr lang="en-US" sz="1600" dirty="0"/>
              <a:t>   Jack collide</a:t>
            </a:r>
            <a:endParaRPr lang="en-US" dirty="0"/>
          </a:p>
        </p:txBody>
      </p:sp>
      <p:sp>
        <p:nvSpPr>
          <p:cNvPr id="34" name="Text Box 43"/>
          <p:cNvSpPr txBox="1">
            <a:spLocks noChangeArrowheads="1"/>
          </p:cNvSpPr>
          <p:nvPr/>
        </p:nvSpPr>
        <p:spPr bwMode="auto">
          <a:xfrm>
            <a:off x="8091786" y="2111283"/>
            <a:ext cx="110301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two leave </a:t>
            </a:r>
          </a:p>
        </p:txBody>
      </p:sp>
      <p:grpSp>
        <p:nvGrpSpPr>
          <p:cNvPr id="2" name="Group 1"/>
          <p:cNvGrpSpPr/>
          <p:nvPr/>
        </p:nvGrpSpPr>
        <p:grpSpPr>
          <a:xfrm>
            <a:off x="5270409" y="427245"/>
            <a:ext cx="349250" cy="293688"/>
            <a:chOff x="4678363" y="1066800"/>
            <a:chExt cx="349250" cy="293688"/>
          </a:xfrm>
        </p:grpSpPr>
        <p:sp>
          <p:nvSpPr>
            <p:cNvPr id="35" name="Freeform 33"/>
            <p:cNvSpPr>
              <a:spLocks/>
            </p:cNvSpPr>
            <p:nvPr/>
          </p:nvSpPr>
          <p:spPr bwMode="auto">
            <a:xfrm>
              <a:off x="4678363" y="1076325"/>
              <a:ext cx="341312" cy="279400"/>
            </a:xfrm>
            <a:custGeom>
              <a:avLst/>
              <a:gdLst>
                <a:gd name="T0" fmla="*/ 2147483647 w 215"/>
                <a:gd name="T1" fmla="*/ 2147483647 h 176"/>
                <a:gd name="T2" fmla="*/ 2147483647 w 215"/>
                <a:gd name="T3" fmla="*/ 2147483647 h 176"/>
                <a:gd name="T4" fmla="*/ 2147483647 w 215"/>
                <a:gd name="T5" fmla="*/ 2147483647 h 176"/>
                <a:gd name="T6" fmla="*/ 2147483647 w 215"/>
                <a:gd name="T7" fmla="*/ 2147483647 h 176"/>
                <a:gd name="T8" fmla="*/ 2147483647 w 215"/>
                <a:gd name="T9" fmla="*/ 2147483647 h 176"/>
                <a:gd name="T10" fmla="*/ 2147483647 w 215"/>
                <a:gd name="T11" fmla="*/ 2147483647 h 176"/>
                <a:gd name="T12" fmla="*/ 2147483647 w 215"/>
                <a:gd name="T13" fmla="*/ 2147483647 h 176"/>
                <a:gd name="T14" fmla="*/ 2147483647 w 215"/>
                <a:gd name="T15" fmla="*/ 2147483647 h 176"/>
                <a:gd name="T16" fmla="*/ 2147483647 w 215"/>
                <a:gd name="T17" fmla="*/ 2147483647 h 176"/>
                <a:gd name="T18" fmla="*/ 2147483647 w 215"/>
                <a:gd name="T19" fmla="*/ 2147483647 h 176"/>
                <a:gd name="T20" fmla="*/ 2147483647 w 215"/>
                <a:gd name="T21" fmla="*/ 2147483647 h 176"/>
                <a:gd name="T22" fmla="*/ 2147483647 w 215"/>
                <a:gd name="T23" fmla="*/ 2147483647 h 176"/>
                <a:gd name="T24" fmla="*/ 2147483647 w 215"/>
                <a:gd name="T25" fmla="*/ 2147483647 h 176"/>
                <a:gd name="T26" fmla="*/ 2147483647 w 215"/>
                <a:gd name="T27" fmla="*/ 2147483647 h 176"/>
                <a:gd name="T28" fmla="*/ 2147483647 w 215"/>
                <a:gd name="T29" fmla="*/ 2147483647 h 176"/>
                <a:gd name="T30" fmla="*/ 2147483647 w 215"/>
                <a:gd name="T31" fmla="*/ 2147483647 h 176"/>
                <a:gd name="T32" fmla="*/ 2147483647 w 215"/>
                <a:gd name="T33" fmla="*/ 2147483647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76"/>
                <a:gd name="T53" fmla="*/ 215 w 215"/>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76">
                  <a:moveTo>
                    <a:pt x="74" y="91"/>
                  </a:moveTo>
                  <a:cubicBezTo>
                    <a:pt x="76" y="70"/>
                    <a:pt x="72" y="47"/>
                    <a:pt x="82" y="29"/>
                  </a:cubicBezTo>
                  <a:cubicBezTo>
                    <a:pt x="86" y="19"/>
                    <a:pt x="83" y="51"/>
                    <a:pt x="90" y="60"/>
                  </a:cubicBezTo>
                  <a:cubicBezTo>
                    <a:pt x="103" y="77"/>
                    <a:pt x="131" y="75"/>
                    <a:pt x="152" y="83"/>
                  </a:cubicBezTo>
                  <a:cubicBezTo>
                    <a:pt x="162" y="80"/>
                    <a:pt x="189" y="83"/>
                    <a:pt x="183" y="75"/>
                  </a:cubicBezTo>
                  <a:cubicBezTo>
                    <a:pt x="173" y="61"/>
                    <a:pt x="136" y="60"/>
                    <a:pt x="136" y="60"/>
                  </a:cubicBezTo>
                  <a:cubicBezTo>
                    <a:pt x="131" y="52"/>
                    <a:pt x="130" y="37"/>
                    <a:pt x="121" y="36"/>
                  </a:cubicBezTo>
                  <a:cubicBezTo>
                    <a:pt x="56" y="25"/>
                    <a:pt x="0" y="65"/>
                    <a:pt x="59" y="29"/>
                  </a:cubicBezTo>
                  <a:cubicBezTo>
                    <a:pt x="127" y="39"/>
                    <a:pt x="135" y="43"/>
                    <a:pt x="214" y="36"/>
                  </a:cubicBezTo>
                  <a:cubicBezTo>
                    <a:pt x="211" y="25"/>
                    <a:pt x="215" y="9"/>
                    <a:pt x="206" y="5"/>
                  </a:cubicBezTo>
                  <a:cubicBezTo>
                    <a:pt x="197" y="0"/>
                    <a:pt x="183" y="11"/>
                    <a:pt x="183" y="21"/>
                  </a:cubicBezTo>
                  <a:cubicBezTo>
                    <a:pt x="183" y="29"/>
                    <a:pt x="198" y="26"/>
                    <a:pt x="206" y="29"/>
                  </a:cubicBezTo>
                  <a:cubicBezTo>
                    <a:pt x="172" y="51"/>
                    <a:pt x="94" y="41"/>
                    <a:pt x="59" y="44"/>
                  </a:cubicBezTo>
                  <a:cubicBezTo>
                    <a:pt x="28" y="102"/>
                    <a:pt x="37" y="114"/>
                    <a:pt x="59" y="176"/>
                  </a:cubicBezTo>
                  <a:cubicBezTo>
                    <a:pt x="66" y="173"/>
                    <a:pt x="79" y="176"/>
                    <a:pt x="82" y="169"/>
                  </a:cubicBezTo>
                  <a:cubicBezTo>
                    <a:pt x="87" y="155"/>
                    <a:pt x="63" y="105"/>
                    <a:pt x="59" y="91"/>
                  </a:cubicBezTo>
                  <a:cubicBezTo>
                    <a:pt x="68" y="49"/>
                    <a:pt x="63" y="49"/>
                    <a:pt x="74" y="91"/>
                  </a:cubicBezTo>
                  <a:close/>
                </a:path>
              </a:pathLst>
            </a:custGeom>
            <a:solidFill>
              <a:schemeClr val="accent1"/>
            </a:solidFill>
            <a:ln w="9525">
              <a:solidFill>
                <a:schemeClr val="tx1"/>
              </a:solidFill>
              <a:round/>
              <a:headEnd/>
              <a:tailEnd/>
            </a:ln>
          </p:spPr>
          <p:txBody>
            <a:bodyPr wrap="none" anchor="ctr"/>
            <a:lstStyle/>
            <a:p>
              <a:endParaRPr lang="en-US"/>
            </a:p>
          </p:txBody>
        </p:sp>
        <p:sp>
          <p:nvSpPr>
            <p:cNvPr id="37" name="Freeform 31"/>
            <p:cNvSpPr>
              <a:spLocks/>
            </p:cNvSpPr>
            <p:nvPr/>
          </p:nvSpPr>
          <p:spPr bwMode="auto">
            <a:xfrm>
              <a:off x="4724400" y="1066800"/>
              <a:ext cx="303213" cy="293688"/>
            </a:xfrm>
            <a:custGeom>
              <a:avLst/>
              <a:gdLst>
                <a:gd name="T0" fmla="*/ 2147483647 w 191"/>
                <a:gd name="T1" fmla="*/ 2147483647 h 185"/>
                <a:gd name="T2" fmla="*/ 2147483647 w 191"/>
                <a:gd name="T3" fmla="*/ 2147483647 h 185"/>
                <a:gd name="T4" fmla="*/ 2147483647 w 191"/>
                <a:gd name="T5" fmla="*/ 2147483647 h 185"/>
                <a:gd name="T6" fmla="*/ 2147483647 w 191"/>
                <a:gd name="T7" fmla="*/ 2147483647 h 185"/>
                <a:gd name="T8" fmla="*/ 2147483647 w 191"/>
                <a:gd name="T9" fmla="*/ 2147483647 h 185"/>
                <a:gd name="T10" fmla="*/ 2147483647 w 191"/>
                <a:gd name="T11" fmla="*/ 2147483647 h 185"/>
                <a:gd name="T12" fmla="*/ 2147483647 w 191"/>
                <a:gd name="T13" fmla="*/ 2147483647 h 185"/>
                <a:gd name="T14" fmla="*/ 2147483647 w 191"/>
                <a:gd name="T15" fmla="*/ 2147483647 h 185"/>
                <a:gd name="T16" fmla="*/ 2147483647 w 191"/>
                <a:gd name="T17" fmla="*/ 2147483647 h 185"/>
                <a:gd name="T18" fmla="*/ 2147483647 w 191"/>
                <a:gd name="T19" fmla="*/ 2147483647 h 185"/>
                <a:gd name="T20" fmla="*/ 2147483647 w 191"/>
                <a:gd name="T21" fmla="*/ 2147483647 h 185"/>
                <a:gd name="T22" fmla="*/ 2147483647 w 191"/>
                <a:gd name="T23" fmla="*/ 2147483647 h 185"/>
                <a:gd name="T24" fmla="*/ 2147483647 w 191"/>
                <a:gd name="T25" fmla="*/ 2147483647 h 185"/>
                <a:gd name="T26" fmla="*/ 2147483647 w 191"/>
                <a:gd name="T27" fmla="*/ 2147483647 h 1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1"/>
                <a:gd name="T43" fmla="*/ 0 h 185"/>
                <a:gd name="T44" fmla="*/ 191 w 191"/>
                <a:gd name="T45" fmla="*/ 185 h 1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1" h="185">
                  <a:moveTo>
                    <a:pt x="82" y="157"/>
                  </a:moveTo>
                  <a:cubicBezTo>
                    <a:pt x="18" y="143"/>
                    <a:pt x="58" y="142"/>
                    <a:pt x="12" y="110"/>
                  </a:cubicBezTo>
                  <a:cubicBezTo>
                    <a:pt x="14" y="79"/>
                    <a:pt x="0" y="41"/>
                    <a:pt x="20" y="17"/>
                  </a:cubicBezTo>
                  <a:cubicBezTo>
                    <a:pt x="33" y="0"/>
                    <a:pt x="61" y="25"/>
                    <a:pt x="82" y="25"/>
                  </a:cubicBezTo>
                  <a:cubicBezTo>
                    <a:pt x="118" y="25"/>
                    <a:pt x="154" y="19"/>
                    <a:pt x="191" y="17"/>
                  </a:cubicBezTo>
                  <a:cubicBezTo>
                    <a:pt x="188" y="35"/>
                    <a:pt x="191" y="55"/>
                    <a:pt x="183" y="72"/>
                  </a:cubicBezTo>
                  <a:cubicBezTo>
                    <a:pt x="179" y="79"/>
                    <a:pt x="167" y="82"/>
                    <a:pt x="160" y="79"/>
                  </a:cubicBezTo>
                  <a:cubicBezTo>
                    <a:pt x="152" y="75"/>
                    <a:pt x="154" y="63"/>
                    <a:pt x="152" y="56"/>
                  </a:cubicBezTo>
                  <a:cubicBezTo>
                    <a:pt x="144" y="58"/>
                    <a:pt x="132" y="56"/>
                    <a:pt x="129" y="64"/>
                  </a:cubicBezTo>
                  <a:cubicBezTo>
                    <a:pt x="125" y="71"/>
                    <a:pt x="143" y="84"/>
                    <a:pt x="136" y="87"/>
                  </a:cubicBezTo>
                  <a:cubicBezTo>
                    <a:pt x="106" y="97"/>
                    <a:pt x="74" y="92"/>
                    <a:pt x="43" y="95"/>
                  </a:cubicBezTo>
                  <a:cubicBezTo>
                    <a:pt x="49" y="128"/>
                    <a:pt x="62" y="148"/>
                    <a:pt x="51" y="180"/>
                  </a:cubicBezTo>
                  <a:cubicBezTo>
                    <a:pt x="36" y="158"/>
                    <a:pt x="4" y="121"/>
                    <a:pt x="4" y="180"/>
                  </a:cubicBezTo>
                  <a:cubicBezTo>
                    <a:pt x="4" y="185"/>
                    <a:pt x="9" y="170"/>
                    <a:pt x="12" y="165"/>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8" name="Freeform 32"/>
            <p:cNvSpPr>
              <a:spLocks/>
            </p:cNvSpPr>
            <p:nvPr/>
          </p:nvSpPr>
          <p:spPr bwMode="auto">
            <a:xfrm>
              <a:off x="4724400" y="1143000"/>
              <a:ext cx="185738" cy="12700"/>
            </a:xfrm>
            <a:custGeom>
              <a:avLst/>
              <a:gdLst>
                <a:gd name="T0" fmla="*/ 0 w 117"/>
                <a:gd name="T1" fmla="*/ 0 h 8"/>
                <a:gd name="T2" fmla="*/ 2147483647 w 117"/>
                <a:gd name="T3" fmla="*/ 2147483647 h 8"/>
                <a:gd name="T4" fmla="*/ 0 60000 65536"/>
                <a:gd name="T5" fmla="*/ 0 60000 65536"/>
                <a:gd name="T6" fmla="*/ 0 w 117"/>
                <a:gd name="T7" fmla="*/ 0 h 8"/>
                <a:gd name="T8" fmla="*/ 117 w 117"/>
                <a:gd name="T9" fmla="*/ 8 h 8"/>
              </a:gdLst>
              <a:ahLst/>
              <a:cxnLst>
                <a:cxn ang="T4">
                  <a:pos x="T0" y="T1"/>
                </a:cxn>
                <a:cxn ang="T5">
                  <a:pos x="T2" y="T3"/>
                </a:cxn>
              </a:cxnLst>
              <a:rect l="T6" t="T7" r="T8" b="T9"/>
              <a:pathLst>
                <a:path w="117" h="8">
                  <a:moveTo>
                    <a:pt x="0" y="0"/>
                  </a:moveTo>
                  <a:cubicBezTo>
                    <a:pt x="39" y="2"/>
                    <a:pt x="117" y="8"/>
                    <a:pt x="117" y="8"/>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39" name="Group 40"/>
          <p:cNvGrpSpPr>
            <a:grpSpLocks/>
          </p:cNvGrpSpPr>
          <p:nvPr/>
        </p:nvGrpSpPr>
        <p:grpSpPr bwMode="auto">
          <a:xfrm>
            <a:off x="6994525" y="2042867"/>
            <a:ext cx="346075" cy="269875"/>
            <a:chOff x="4093" y="2158"/>
            <a:chExt cx="218" cy="170"/>
          </a:xfrm>
        </p:grpSpPr>
        <p:sp>
          <p:nvSpPr>
            <p:cNvPr id="40" name="Freeform 41"/>
            <p:cNvSpPr>
              <a:spLocks/>
            </p:cNvSpPr>
            <p:nvPr/>
          </p:nvSpPr>
          <p:spPr bwMode="auto">
            <a:xfrm>
              <a:off x="4093" y="2158"/>
              <a:ext cx="218" cy="170"/>
            </a:xfrm>
            <a:custGeom>
              <a:avLst/>
              <a:gdLst>
                <a:gd name="T0" fmla="*/ 70 w 218"/>
                <a:gd name="T1" fmla="*/ 17 h 170"/>
                <a:gd name="T2" fmla="*/ 62 w 218"/>
                <a:gd name="T3" fmla="*/ 102 h 170"/>
                <a:gd name="T4" fmla="*/ 70 w 218"/>
                <a:gd name="T5" fmla="*/ 164 h 170"/>
                <a:gd name="T6" fmla="*/ 218 w 218"/>
                <a:gd name="T7" fmla="*/ 149 h 170"/>
                <a:gd name="T8" fmla="*/ 194 w 218"/>
                <a:gd name="T9" fmla="*/ 133 h 170"/>
                <a:gd name="T10" fmla="*/ 148 w 218"/>
                <a:gd name="T11" fmla="*/ 149 h 170"/>
                <a:gd name="T12" fmla="*/ 101 w 218"/>
                <a:gd name="T13" fmla="*/ 94 h 170"/>
                <a:gd name="T14" fmla="*/ 93 w 218"/>
                <a:gd name="T15" fmla="*/ 71 h 170"/>
                <a:gd name="T16" fmla="*/ 70 w 218"/>
                <a:gd name="T17" fmla="*/ 9 h 170"/>
                <a:gd name="T18" fmla="*/ 16 w 218"/>
                <a:gd name="T19" fmla="*/ 40 h 170"/>
                <a:gd name="T20" fmla="*/ 8 w 218"/>
                <a:gd name="T21" fmla="*/ 63 h 170"/>
                <a:gd name="T22" fmla="*/ 62 w 218"/>
                <a:gd name="T23" fmla="*/ 55 h 170"/>
                <a:gd name="T24" fmla="*/ 78 w 218"/>
                <a:gd name="T25" fmla="*/ 32 h 170"/>
                <a:gd name="T26" fmla="*/ 109 w 218"/>
                <a:gd name="T27" fmla="*/ 1 h 170"/>
                <a:gd name="T28" fmla="*/ 54 w 218"/>
                <a:gd name="T29" fmla="*/ 9 h 170"/>
                <a:gd name="T30" fmla="*/ 47 w 218"/>
                <a:gd name="T31" fmla="*/ 32 h 170"/>
                <a:gd name="T32" fmla="*/ 39 w 218"/>
                <a:gd name="T33" fmla="*/ 55 h 170"/>
                <a:gd name="T34" fmla="*/ 62 w 218"/>
                <a:gd name="T35" fmla="*/ 24 h 170"/>
                <a:gd name="T36" fmla="*/ 93 w 218"/>
                <a:gd name="T37" fmla="*/ 1 h 170"/>
                <a:gd name="T38" fmla="*/ 70 w 218"/>
                <a:gd name="T39" fmla="*/ 17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8"/>
                <a:gd name="T61" fmla="*/ 0 h 170"/>
                <a:gd name="T62" fmla="*/ 218 w 218"/>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8" h="170">
                  <a:moveTo>
                    <a:pt x="70" y="17"/>
                  </a:moveTo>
                  <a:cubicBezTo>
                    <a:pt x="67" y="45"/>
                    <a:pt x="62" y="73"/>
                    <a:pt x="62" y="102"/>
                  </a:cubicBezTo>
                  <a:cubicBezTo>
                    <a:pt x="62" y="122"/>
                    <a:pt x="51" y="154"/>
                    <a:pt x="70" y="164"/>
                  </a:cubicBezTo>
                  <a:cubicBezTo>
                    <a:pt x="82" y="170"/>
                    <a:pt x="186" y="153"/>
                    <a:pt x="218" y="149"/>
                  </a:cubicBezTo>
                  <a:cubicBezTo>
                    <a:pt x="210" y="143"/>
                    <a:pt x="203" y="133"/>
                    <a:pt x="194" y="133"/>
                  </a:cubicBezTo>
                  <a:cubicBezTo>
                    <a:pt x="177" y="133"/>
                    <a:pt x="148" y="149"/>
                    <a:pt x="148" y="149"/>
                  </a:cubicBezTo>
                  <a:cubicBezTo>
                    <a:pt x="100" y="136"/>
                    <a:pt x="120" y="151"/>
                    <a:pt x="101" y="94"/>
                  </a:cubicBezTo>
                  <a:cubicBezTo>
                    <a:pt x="98" y="86"/>
                    <a:pt x="93" y="71"/>
                    <a:pt x="93" y="71"/>
                  </a:cubicBezTo>
                  <a:cubicBezTo>
                    <a:pt x="102" y="35"/>
                    <a:pt x="106" y="21"/>
                    <a:pt x="70" y="9"/>
                  </a:cubicBezTo>
                  <a:cubicBezTo>
                    <a:pt x="40" y="16"/>
                    <a:pt x="34" y="12"/>
                    <a:pt x="16" y="40"/>
                  </a:cubicBezTo>
                  <a:cubicBezTo>
                    <a:pt x="11" y="46"/>
                    <a:pt x="0" y="60"/>
                    <a:pt x="8" y="63"/>
                  </a:cubicBezTo>
                  <a:cubicBezTo>
                    <a:pt x="25" y="68"/>
                    <a:pt x="44" y="57"/>
                    <a:pt x="62" y="55"/>
                  </a:cubicBezTo>
                  <a:cubicBezTo>
                    <a:pt x="67" y="47"/>
                    <a:pt x="69" y="36"/>
                    <a:pt x="78" y="32"/>
                  </a:cubicBezTo>
                  <a:cubicBezTo>
                    <a:pt x="120" y="8"/>
                    <a:pt x="124" y="45"/>
                    <a:pt x="109" y="1"/>
                  </a:cubicBezTo>
                  <a:cubicBezTo>
                    <a:pt x="90" y="3"/>
                    <a:pt x="70" y="0"/>
                    <a:pt x="54" y="9"/>
                  </a:cubicBezTo>
                  <a:cubicBezTo>
                    <a:pt x="46" y="12"/>
                    <a:pt x="49" y="24"/>
                    <a:pt x="47" y="32"/>
                  </a:cubicBezTo>
                  <a:cubicBezTo>
                    <a:pt x="44" y="39"/>
                    <a:pt x="31" y="58"/>
                    <a:pt x="39" y="55"/>
                  </a:cubicBezTo>
                  <a:cubicBezTo>
                    <a:pt x="50" y="48"/>
                    <a:pt x="52" y="33"/>
                    <a:pt x="62" y="24"/>
                  </a:cubicBezTo>
                  <a:cubicBezTo>
                    <a:pt x="71" y="14"/>
                    <a:pt x="82" y="8"/>
                    <a:pt x="93" y="1"/>
                  </a:cubicBezTo>
                  <a:cubicBezTo>
                    <a:pt x="86" y="14"/>
                    <a:pt x="30" y="93"/>
                    <a:pt x="70" y="17"/>
                  </a:cubicBezTo>
                  <a:close/>
                </a:path>
              </a:pathLst>
            </a:custGeom>
            <a:solidFill>
              <a:schemeClr val="accent1"/>
            </a:solidFill>
            <a:ln w="9525">
              <a:solidFill>
                <a:schemeClr val="tx1"/>
              </a:solidFill>
              <a:round/>
              <a:headEnd/>
              <a:tailEnd/>
            </a:ln>
          </p:spPr>
          <p:txBody>
            <a:bodyPr wrap="none" anchor="ctr"/>
            <a:lstStyle/>
            <a:p>
              <a:endParaRPr lang="en-US"/>
            </a:p>
          </p:txBody>
        </p:sp>
        <p:sp>
          <p:nvSpPr>
            <p:cNvPr id="41" name="Freeform 42"/>
            <p:cNvSpPr>
              <a:spLocks/>
            </p:cNvSpPr>
            <p:nvPr/>
          </p:nvSpPr>
          <p:spPr bwMode="auto">
            <a:xfrm>
              <a:off x="4194" y="2229"/>
              <a:ext cx="54" cy="11"/>
            </a:xfrm>
            <a:custGeom>
              <a:avLst/>
              <a:gdLst>
                <a:gd name="T0" fmla="*/ 0 w 54"/>
                <a:gd name="T1" fmla="*/ 0 h 11"/>
                <a:gd name="T2" fmla="*/ 54 w 54"/>
                <a:gd name="T3" fmla="*/ 8 h 11"/>
                <a:gd name="T4" fmla="*/ 0 60000 65536"/>
                <a:gd name="T5" fmla="*/ 0 60000 65536"/>
                <a:gd name="T6" fmla="*/ 0 w 54"/>
                <a:gd name="T7" fmla="*/ 0 h 11"/>
                <a:gd name="T8" fmla="*/ 54 w 54"/>
                <a:gd name="T9" fmla="*/ 11 h 11"/>
              </a:gdLst>
              <a:ahLst/>
              <a:cxnLst>
                <a:cxn ang="T4">
                  <a:pos x="T0" y="T1"/>
                </a:cxn>
                <a:cxn ang="T5">
                  <a:pos x="T2" y="T3"/>
                </a:cxn>
              </a:cxnLst>
              <a:rect l="T6" t="T7" r="T8" b="T9"/>
              <a:pathLst>
                <a:path w="54" h="11">
                  <a:moveTo>
                    <a:pt x="0" y="0"/>
                  </a:moveTo>
                  <a:cubicBezTo>
                    <a:pt x="32" y="11"/>
                    <a:pt x="14" y="8"/>
                    <a:pt x="54" y="8"/>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42" name="Group 41"/>
          <p:cNvGrpSpPr/>
          <p:nvPr/>
        </p:nvGrpSpPr>
        <p:grpSpPr>
          <a:xfrm rot="16428145">
            <a:off x="6817375" y="2057777"/>
            <a:ext cx="349250" cy="293688"/>
            <a:chOff x="4678363" y="1066800"/>
            <a:chExt cx="349250" cy="293688"/>
          </a:xfrm>
        </p:grpSpPr>
        <p:sp>
          <p:nvSpPr>
            <p:cNvPr id="43" name="Freeform 33"/>
            <p:cNvSpPr>
              <a:spLocks/>
            </p:cNvSpPr>
            <p:nvPr/>
          </p:nvSpPr>
          <p:spPr bwMode="auto">
            <a:xfrm>
              <a:off x="4678363" y="1076325"/>
              <a:ext cx="341312" cy="279400"/>
            </a:xfrm>
            <a:custGeom>
              <a:avLst/>
              <a:gdLst>
                <a:gd name="T0" fmla="*/ 2147483647 w 215"/>
                <a:gd name="T1" fmla="*/ 2147483647 h 176"/>
                <a:gd name="T2" fmla="*/ 2147483647 w 215"/>
                <a:gd name="T3" fmla="*/ 2147483647 h 176"/>
                <a:gd name="T4" fmla="*/ 2147483647 w 215"/>
                <a:gd name="T5" fmla="*/ 2147483647 h 176"/>
                <a:gd name="T6" fmla="*/ 2147483647 w 215"/>
                <a:gd name="T7" fmla="*/ 2147483647 h 176"/>
                <a:gd name="T8" fmla="*/ 2147483647 w 215"/>
                <a:gd name="T9" fmla="*/ 2147483647 h 176"/>
                <a:gd name="T10" fmla="*/ 2147483647 w 215"/>
                <a:gd name="T11" fmla="*/ 2147483647 h 176"/>
                <a:gd name="T12" fmla="*/ 2147483647 w 215"/>
                <a:gd name="T13" fmla="*/ 2147483647 h 176"/>
                <a:gd name="T14" fmla="*/ 2147483647 w 215"/>
                <a:gd name="T15" fmla="*/ 2147483647 h 176"/>
                <a:gd name="T16" fmla="*/ 2147483647 w 215"/>
                <a:gd name="T17" fmla="*/ 2147483647 h 176"/>
                <a:gd name="T18" fmla="*/ 2147483647 w 215"/>
                <a:gd name="T19" fmla="*/ 2147483647 h 176"/>
                <a:gd name="T20" fmla="*/ 2147483647 w 215"/>
                <a:gd name="T21" fmla="*/ 2147483647 h 176"/>
                <a:gd name="T22" fmla="*/ 2147483647 w 215"/>
                <a:gd name="T23" fmla="*/ 2147483647 h 176"/>
                <a:gd name="T24" fmla="*/ 2147483647 w 215"/>
                <a:gd name="T25" fmla="*/ 2147483647 h 176"/>
                <a:gd name="T26" fmla="*/ 2147483647 w 215"/>
                <a:gd name="T27" fmla="*/ 2147483647 h 176"/>
                <a:gd name="T28" fmla="*/ 2147483647 w 215"/>
                <a:gd name="T29" fmla="*/ 2147483647 h 176"/>
                <a:gd name="T30" fmla="*/ 2147483647 w 215"/>
                <a:gd name="T31" fmla="*/ 2147483647 h 176"/>
                <a:gd name="T32" fmla="*/ 2147483647 w 215"/>
                <a:gd name="T33" fmla="*/ 2147483647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76"/>
                <a:gd name="T53" fmla="*/ 215 w 215"/>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76">
                  <a:moveTo>
                    <a:pt x="74" y="91"/>
                  </a:moveTo>
                  <a:cubicBezTo>
                    <a:pt x="76" y="70"/>
                    <a:pt x="72" y="47"/>
                    <a:pt x="82" y="29"/>
                  </a:cubicBezTo>
                  <a:cubicBezTo>
                    <a:pt x="86" y="19"/>
                    <a:pt x="83" y="51"/>
                    <a:pt x="90" y="60"/>
                  </a:cubicBezTo>
                  <a:cubicBezTo>
                    <a:pt x="103" y="77"/>
                    <a:pt x="131" y="75"/>
                    <a:pt x="152" y="83"/>
                  </a:cubicBezTo>
                  <a:cubicBezTo>
                    <a:pt x="162" y="80"/>
                    <a:pt x="189" y="83"/>
                    <a:pt x="183" y="75"/>
                  </a:cubicBezTo>
                  <a:cubicBezTo>
                    <a:pt x="173" y="61"/>
                    <a:pt x="136" y="60"/>
                    <a:pt x="136" y="60"/>
                  </a:cubicBezTo>
                  <a:cubicBezTo>
                    <a:pt x="131" y="52"/>
                    <a:pt x="130" y="37"/>
                    <a:pt x="121" y="36"/>
                  </a:cubicBezTo>
                  <a:cubicBezTo>
                    <a:pt x="56" y="25"/>
                    <a:pt x="0" y="65"/>
                    <a:pt x="59" y="29"/>
                  </a:cubicBezTo>
                  <a:cubicBezTo>
                    <a:pt x="127" y="39"/>
                    <a:pt x="135" y="43"/>
                    <a:pt x="214" y="36"/>
                  </a:cubicBezTo>
                  <a:cubicBezTo>
                    <a:pt x="211" y="25"/>
                    <a:pt x="215" y="9"/>
                    <a:pt x="206" y="5"/>
                  </a:cubicBezTo>
                  <a:cubicBezTo>
                    <a:pt x="197" y="0"/>
                    <a:pt x="183" y="11"/>
                    <a:pt x="183" y="21"/>
                  </a:cubicBezTo>
                  <a:cubicBezTo>
                    <a:pt x="183" y="29"/>
                    <a:pt x="198" y="26"/>
                    <a:pt x="206" y="29"/>
                  </a:cubicBezTo>
                  <a:cubicBezTo>
                    <a:pt x="172" y="51"/>
                    <a:pt x="94" y="41"/>
                    <a:pt x="59" y="44"/>
                  </a:cubicBezTo>
                  <a:cubicBezTo>
                    <a:pt x="28" y="102"/>
                    <a:pt x="37" y="114"/>
                    <a:pt x="59" y="176"/>
                  </a:cubicBezTo>
                  <a:cubicBezTo>
                    <a:pt x="66" y="173"/>
                    <a:pt x="79" y="176"/>
                    <a:pt x="82" y="169"/>
                  </a:cubicBezTo>
                  <a:cubicBezTo>
                    <a:pt x="87" y="155"/>
                    <a:pt x="63" y="105"/>
                    <a:pt x="59" y="91"/>
                  </a:cubicBezTo>
                  <a:cubicBezTo>
                    <a:pt x="68" y="49"/>
                    <a:pt x="63" y="49"/>
                    <a:pt x="74" y="91"/>
                  </a:cubicBezTo>
                  <a:close/>
                </a:path>
              </a:pathLst>
            </a:custGeom>
            <a:solidFill>
              <a:schemeClr val="accent1"/>
            </a:solidFill>
            <a:ln w="9525">
              <a:solidFill>
                <a:schemeClr val="tx1"/>
              </a:solidFill>
              <a:round/>
              <a:headEnd/>
              <a:tailEnd/>
            </a:ln>
          </p:spPr>
          <p:txBody>
            <a:bodyPr wrap="none" anchor="ctr"/>
            <a:lstStyle/>
            <a:p>
              <a:endParaRPr lang="en-US"/>
            </a:p>
          </p:txBody>
        </p:sp>
        <p:sp>
          <p:nvSpPr>
            <p:cNvPr id="44" name="Freeform 31"/>
            <p:cNvSpPr>
              <a:spLocks/>
            </p:cNvSpPr>
            <p:nvPr/>
          </p:nvSpPr>
          <p:spPr bwMode="auto">
            <a:xfrm>
              <a:off x="4724400" y="1066800"/>
              <a:ext cx="303213" cy="293688"/>
            </a:xfrm>
            <a:custGeom>
              <a:avLst/>
              <a:gdLst>
                <a:gd name="T0" fmla="*/ 2147483647 w 191"/>
                <a:gd name="T1" fmla="*/ 2147483647 h 185"/>
                <a:gd name="T2" fmla="*/ 2147483647 w 191"/>
                <a:gd name="T3" fmla="*/ 2147483647 h 185"/>
                <a:gd name="T4" fmla="*/ 2147483647 w 191"/>
                <a:gd name="T5" fmla="*/ 2147483647 h 185"/>
                <a:gd name="T6" fmla="*/ 2147483647 w 191"/>
                <a:gd name="T7" fmla="*/ 2147483647 h 185"/>
                <a:gd name="T8" fmla="*/ 2147483647 w 191"/>
                <a:gd name="T9" fmla="*/ 2147483647 h 185"/>
                <a:gd name="T10" fmla="*/ 2147483647 w 191"/>
                <a:gd name="T11" fmla="*/ 2147483647 h 185"/>
                <a:gd name="T12" fmla="*/ 2147483647 w 191"/>
                <a:gd name="T13" fmla="*/ 2147483647 h 185"/>
                <a:gd name="T14" fmla="*/ 2147483647 w 191"/>
                <a:gd name="T15" fmla="*/ 2147483647 h 185"/>
                <a:gd name="T16" fmla="*/ 2147483647 w 191"/>
                <a:gd name="T17" fmla="*/ 2147483647 h 185"/>
                <a:gd name="T18" fmla="*/ 2147483647 w 191"/>
                <a:gd name="T19" fmla="*/ 2147483647 h 185"/>
                <a:gd name="T20" fmla="*/ 2147483647 w 191"/>
                <a:gd name="T21" fmla="*/ 2147483647 h 185"/>
                <a:gd name="T22" fmla="*/ 2147483647 w 191"/>
                <a:gd name="T23" fmla="*/ 2147483647 h 185"/>
                <a:gd name="T24" fmla="*/ 2147483647 w 191"/>
                <a:gd name="T25" fmla="*/ 2147483647 h 185"/>
                <a:gd name="T26" fmla="*/ 2147483647 w 191"/>
                <a:gd name="T27" fmla="*/ 2147483647 h 1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1"/>
                <a:gd name="T43" fmla="*/ 0 h 185"/>
                <a:gd name="T44" fmla="*/ 191 w 191"/>
                <a:gd name="T45" fmla="*/ 185 h 1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1" h="185">
                  <a:moveTo>
                    <a:pt x="82" y="157"/>
                  </a:moveTo>
                  <a:cubicBezTo>
                    <a:pt x="18" y="143"/>
                    <a:pt x="58" y="142"/>
                    <a:pt x="12" y="110"/>
                  </a:cubicBezTo>
                  <a:cubicBezTo>
                    <a:pt x="14" y="79"/>
                    <a:pt x="0" y="41"/>
                    <a:pt x="20" y="17"/>
                  </a:cubicBezTo>
                  <a:cubicBezTo>
                    <a:pt x="33" y="0"/>
                    <a:pt x="61" y="25"/>
                    <a:pt x="82" y="25"/>
                  </a:cubicBezTo>
                  <a:cubicBezTo>
                    <a:pt x="118" y="25"/>
                    <a:pt x="154" y="19"/>
                    <a:pt x="191" y="17"/>
                  </a:cubicBezTo>
                  <a:cubicBezTo>
                    <a:pt x="188" y="35"/>
                    <a:pt x="191" y="55"/>
                    <a:pt x="183" y="72"/>
                  </a:cubicBezTo>
                  <a:cubicBezTo>
                    <a:pt x="179" y="79"/>
                    <a:pt x="167" y="82"/>
                    <a:pt x="160" y="79"/>
                  </a:cubicBezTo>
                  <a:cubicBezTo>
                    <a:pt x="152" y="75"/>
                    <a:pt x="154" y="63"/>
                    <a:pt x="152" y="56"/>
                  </a:cubicBezTo>
                  <a:cubicBezTo>
                    <a:pt x="144" y="58"/>
                    <a:pt x="132" y="56"/>
                    <a:pt x="129" y="64"/>
                  </a:cubicBezTo>
                  <a:cubicBezTo>
                    <a:pt x="125" y="71"/>
                    <a:pt x="143" y="84"/>
                    <a:pt x="136" y="87"/>
                  </a:cubicBezTo>
                  <a:cubicBezTo>
                    <a:pt x="106" y="97"/>
                    <a:pt x="74" y="92"/>
                    <a:pt x="43" y="95"/>
                  </a:cubicBezTo>
                  <a:cubicBezTo>
                    <a:pt x="49" y="128"/>
                    <a:pt x="62" y="148"/>
                    <a:pt x="51" y="180"/>
                  </a:cubicBezTo>
                  <a:cubicBezTo>
                    <a:pt x="36" y="158"/>
                    <a:pt x="4" y="121"/>
                    <a:pt x="4" y="180"/>
                  </a:cubicBezTo>
                  <a:cubicBezTo>
                    <a:pt x="4" y="185"/>
                    <a:pt x="9" y="170"/>
                    <a:pt x="12" y="165"/>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6" name="Freeform 32"/>
            <p:cNvSpPr>
              <a:spLocks/>
            </p:cNvSpPr>
            <p:nvPr/>
          </p:nvSpPr>
          <p:spPr bwMode="auto">
            <a:xfrm>
              <a:off x="4724400" y="1143000"/>
              <a:ext cx="185738" cy="12700"/>
            </a:xfrm>
            <a:custGeom>
              <a:avLst/>
              <a:gdLst>
                <a:gd name="T0" fmla="*/ 0 w 117"/>
                <a:gd name="T1" fmla="*/ 0 h 8"/>
                <a:gd name="T2" fmla="*/ 2147483647 w 117"/>
                <a:gd name="T3" fmla="*/ 2147483647 h 8"/>
                <a:gd name="T4" fmla="*/ 0 60000 65536"/>
                <a:gd name="T5" fmla="*/ 0 60000 65536"/>
                <a:gd name="T6" fmla="*/ 0 w 117"/>
                <a:gd name="T7" fmla="*/ 0 h 8"/>
                <a:gd name="T8" fmla="*/ 117 w 117"/>
                <a:gd name="T9" fmla="*/ 8 h 8"/>
              </a:gdLst>
              <a:ahLst/>
              <a:cxnLst>
                <a:cxn ang="T4">
                  <a:pos x="T0" y="T1"/>
                </a:cxn>
                <a:cxn ang="T5">
                  <a:pos x="T2" y="T3"/>
                </a:cxn>
              </a:cxnLst>
              <a:rect l="T6" t="T7" r="T8" b="T9"/>
              <a:pathLst>
                <a:path w="117" h="8">
                  <a:moveTo>
                    <a:pt x="0" y="0"/>
                  </a:moveTo>
                  <a:cubicBezTo>
                    <a:pt x="39" y="2"/>
                    <a:pt x="117" y="8"/>
                    <a:pt x="117" y="8"/>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45" name="Group 44"/>
          <p:cNvGrpSpPr/>
          <p:nvPr/>
        </p:nvGrpSpPr>
        <p:grpSpPr>
          <a:xfrm rot="2534032">
            <a:off x="8078999" y="2499646"/>
            <a:ext cx="495444" cy="349250"/>
            <a:chOff x="6845156" y="2029996"/>
            <a:chExt cx="495444" cy="349250"/>
          </a:xfrm>
        </p:grpSpPr>
        <p:grpSp>
          <p:nvGrpSpPr>
            <p:cNvPr id="51" name="Group 40"/>
            <p:cNvGrpSpPr>
              <a:grpSpLocks/>
            </p:cNvGrpSpPr>
            <p:nvPr/>
          </p:nvGrpSpPr>
          <p:grpSpPr bwMode="auto">
            <a:xfrm>
              <a:off x="6994525" y="2042867"/>
              <a:ext cx="346075" cy="269875"/>
              <a:chOff x="4093" y="2158"/>
              <a:chExt cx="218" cy="170"/>
            </a:xfrm>
          </p:grpSpPr>
          <p:sp>
            <p:nvSpPr>
              <p:cNvPr id="63" name="Freeform 41"/>
              <p:cNvSpPr>
                <a:spLocks/>
              </p:cNvSpPr>
              <p:nvPr/>
            </p:nvSpPr>
            <p:spPr bwMode="auto">
              <a:xfrm>
                <a:off x="4093" y="2158"/>
                <a:ext cx="218" cy="170"/>
              </a:xfrm>
              <a:custGeom>
                <a:avLst/>
                <a:gdLst>
                  <a:gd name="T0" fmla="*/ 70 w 218"/>
                  <a:gd name="T1" fmla="*/ 17 h 170"/>
                  <a:gd name="T2" fmla="*/ 62 w 218"/>
                  <a:gd name="T3" fmla="*/ 102 h 170"/>
                  <a:gd name="T4" fmla="*/ 70 w 218"/>
                  <a:gd name="T5" fmla="*/ 164 h 170"/>
                  <a:gd name="T6" fmla="*/ 218 w 218"/>
                  <a:gd name="T7" fmla="*/ 149 h 170"/>
                  <a:gd name="T8" fmla="*/ 194 w 218"/>
                  <a:gd name="T9" fmla="*/ 133 h 170"/>
                  <a:gd name="T10" fmla="*/ 148 w 218"/>
                  <a:gd name="T11" fmla="*/ 149 h 170"/>
                  <a:gd name="T12" fmla="*/ 101 w 218"/>
                  <a:gd name="T13" fmla="*/ 94 h 170"/>
                  <a:gd name="T14" fmla="*/ 93 w 218"/>
                  <a:gd name="T15" fmla="*/ 71 h 170"/>
                  <a:gd name="T16" fmla="*/ 70 w 218"/>
                  <a:gd name="T17" fmla="*/ 9 h 170"/>
                  <a:gd name="T18" fmla="*/ 16 w 218"/>
                  <a:gd name="T19" fmla="*/ 40 h 170"/>
                  <a:gd name="T20" fmla="*/ 8 w 218"/>
                  <a:gd name="T21" fmla="*/ 63 h 170"/>
                  <a:gd name="T22" fmla="*/ 62 w 218"/>
                  <a:gd name="T23" fmla="*/ 55 h 170"/>
                  <a:gd name="T24" fmla="*/ 78 w 218"/>
                  <a:gd name="T25" fmla="*/ 32 h 170"/>
                  <a:gd name="T26" fmla="*/ 109 w 218"/>
                  <a:gd name="T27" fmla="*/ 1 h 170"/>
                  <a:gd name="T28" fmla="*/ 54 w 218"/>
                  <a:gd name="T29" fmla="*/ 9 h 170"/>
                  <a:gd name="T30" fmla="*/ 47 w 218"/>
                  <a:gd name="T31" fmla="*/ 32 h 170"/>
                  <a:gd name="T32" fmla="*/ 39 w 218"/>
                  <a:gd name="T33" fmla="*/ 55 h 170"/>
                  <a:gd name="T34" fmla="*/ 62 w 218"/>
                  <a:gd name="T35" fmla="*/ 24 h 170"/>
                  <a:gd name="T36" fmla="*/ 93 w 218"/>
                  <a:gd name="T37" fmla="*/ 1 h 170"/>
                  <a:gd name="T38" fmla="*/ 70 w 218"/>
                  <a:gd name="T39" fmla="*/ 17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8"/>
                  <a:gd name="T61" fmla="*/ 0 h 170"/>
                  <a:gd name="T62" fmla="*/ 218 w 218"/>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8" h="170">
                    <a:moveTo>
                      <a:pt x="70" y="17"/>
                    </a:moveTo>
                    <a:cubicBezTo>
                      <a:pt x="67" y="45"/>
                      <a:pt x="62" y="73"/>
                      <a:pt x="62" y="102"/>
                    </a:cubicBezTo>
                    <a:cubicBezTo>
                      <a:pt x="62" y="122"/>
                      <a:pt x="51" y="154"/>
                      <a:pt x="70" y="164"/>
                    </a:cubicBezTo>
                    <a:cubicBezTo>
                      <a:pt x="82" y="170"/>
                      <a:pt x="186" y="153"/>
                      <a:pt x="218" y="149"/>
                    </a:cubicBezTo>
                    <a:cubicBezTo>
                      <a:pt x="210" y="143"/>
                      <a:pt x="203" y="133"/>
                      <a:pt x="194" y="133"/>
                    </a:cubicBezTo>
                    <a:cubicBezTo>
                      <a:pt x="177" y="133"/>
                      <a:pt x="148" y="149"/>
                      <a:pt x="148" y="149"/>
                    </a:cubicBezTo>
                    <a:cubicBezTo>
                      <a:pt x="100" y="136"/>
                      <a:pt x="120" y="151"/>
                      <a:pt x="101" y="94"/>
                    </a:cubicBezTo>
                    <a:cubicBezTo>
                      <a:pt x="98" y="86"/>
                      <a:pt x="93" y="71"/>
                      <a:pt x="93" y="71"/>
                    </a:cubicBezTo>
                    <a:cubicBezTo>
                      <a:pt x="102" y="35"/>
                      <a:pt x="106" y="21"/>
                      <a:pt x="70" y="9"/>
                    </a:cubicBezTo>
                    <a:cubicBezTo>
                      <a:pt x="40" y="16"/>
                      <a:pt x="34" y="12"/>
                      <a:pt x="16" y="40"/>
                    </a:cubicBezTo>
                    <a:cubicBezTo>
                      <a:pt x="11" y="46"/>
                      <a:pt x="0" y="60"/>
                      <a:pt x="8" y="63"/>
                    </a:cubicBezTo>
                    <a:cubicBezTo>
                      <a:pt x="25" y="68"/>
                      <a:pt x="44" y="57"/>
                      <a:pt x="62" y="55"/>
                    </a:cubicBezTo>
                    <a:cubicBezTo>
                      <a:pt x="67" y="47"/>
                      <a:pt x="69" y="36"/>
                      <a:pt x="78" y="32"/>
                    </a:cubicBezTo>
                    <a:cubicBezTo>
                      <a:pt x="120" y="8"/>
                      <a:pt x="124" y="45"/>
                      <a:pt x="109" y="1"/>
                    </a:cubicBezTo>
                    <a:cubicBezTo>
                      <a:pt x="90" y="3"/>
                      <a:pt x="70" y="0"/>
                      <a:pt x="54" y="9"/>
                    </a:cubicBezTo>
                    <a:cubicBezTo>
                      <a:pt x="46" y="12"/>
                      <a:pt x="49" y="24"/>
                      <a:pt x="47" y="32"/>
                    </a:cubicBezTo>
                    <a:cubicBezTo>
                      <a:pt x="44" y="39"/>
                      <a:pt x="31" y="58"/>
                      <a:pt x="39" y="55"/>
                    </a:cubicBezTo>
                    <a:cubicBezTo>
                      <a:pt x="50" y="48"/>
                      <a:pt x="52" y="33"/>
                      <a:pt x="62" y="24"/>
                    </a:cubicBezTo>
                    <a:cubicBezTo>
                      <a:pt x="71" y="14"/>
                      <a:pt x="82" y="8"/>
                      <a:pt x="93" y="1"/>
                    </a:cubicBezTo>
                    <a:cubicBezTo>
                      <a:pt x="86" y="14"/>
                      <a:pt x="30" y="93"/>
                      <a:pt x="70" y="17"/>
                    </a:cubicBezTo>
                    <a:close/>
                  </a:path>
                </a:pathLst>
              </a:custGeom>
              <a:solidFill>
                <a:schemeClr val="accent1"/>
              </a:solidFill>
              <a:ln w="9525">
                <a:solidFill>
                  <a:schemeClr val="tx1"/>
                </a:solidFill>
                <a:round/>
                <a:headEnd/>
                <a:tailEnd/>
              </a:ln>
            </p:spPr>
            <p:txBody>
              <a:bodyPr wrap="none" anchor="ctr"/>
              <a:lstStyle/>
              <a:p>
                <a:endParaRPr lang="en-US"/>
              </a:p>
            </p:txBody>
          </p:sp>
          <p:sp>
            <p:nvSpPr>
              <p:cNvPr id="66" name="Freeform 42"/>
              <p:cNvSpPr>
                <a:spLocks/>
              </p:cNvSpPr>
              <p:nvPr/>
            </p:nvSpPr>
            <p:spPr bwMode="auto">
              <a:xfrm>
                <a:off x="4194" y="2229"/>
                <a:ext cx="54" cy="11"/>
              </a:xfrm>
              <a:custGeom>
                <a:avLst/>
                <a:gdLst>
                  <a:gd name="T0" fmla="*/ 0 w 54"/>
                  <a:gd name="T1" fmla="*/ 0 h 11"/>
                  <a:gd name="T2" fmla="*/ 54 w 54"/>
                  <a:gd name="T3" fmla="*/ 8 h 11"/>
                  <a:gd name="T4" fmla="*/ 0 60000 65536"/>
                  <a:gd name="T5" fmla="*/ 0 60000 65536"/>
                  <a:gd name="T6" fmla="*/ 0 w 54"/>
                  <a:gd name="T7" fmla="*/ 0 h 11"/>
                  <a:gd name="T8" fmla="*/ 54 w 54"/>
                  <a:gd name="T9" fmla="*/ 11 h 11"/>
                </a:gdLst>
                <a:ahLst/>
                <a:cxnLst>
                  <a:cxn ang="T4">
                    <a:pos x="T0" y="T1"/>
                  </a:cxn>
                  <a:cxn ang="T5">
                    <a:pos x="T2" y="T3"/>
                  </a:cxn>
                </a:cxnLst>
                <a:rect l="T6" t="T7" r="T8" b="T9"/>
                <a:pathLst>
                  <a:path w="54" h="11">
                    <a:moveTo>
                      <a:pt x="0" y="0"/>
                    </a:moveTo>
                    <a:cubicBezTo>
                      <a:pt x="32" y="11"/>
                      <a:pt x="14" y="8"/>
                      <a:pt x="54" y="8"/>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54" name="Group 53"/>
            <p:cNvGrpSpPr/>
            <p:nvPr/>
          </p:nvGrpSpPr>
          <p:grpSpPr>
            <a:xfrm rot="16428145">
              <a:off x="6817375" y="2057777"/>
              <a:ext cx="349250" cy="293688"/>
              <a:chOff x="4678363" y="1066800"/>
              <a:chExt cx="349250" cy="293688"/>
            </a:xfrm>
          </p:grpSpPr>
          <p:sp>
            <p:nvSpPr>
              <p:cNvPr id="60" name="Freeform 33"/>
              <p:cNvSpPr>
                <a:spLocks/>
              </p:cNvSpPr>
              <p:nvPr/>
            </p:nvSpPr>
            <p:spPr bwMode="auto">
              <a:xfrm>
                <a:off x="4678363" y="1076325"/>
                <a:ext cx="341312" cy="279400"/>
              </a:xfrm>
              <a:custGeom>
                <a:avLst/>
                <a:gdLst>
                  <a:gd name="T0" fmla="*/ 2147483647 w 215"/>
                  <a:gd name="T1" fmla="*/ 2147483647 h 176"/>
                  <a:gd name="T2" fmla="*/ 2147483647 w 215"/>
                  <a:gd name="T3" fmla="*/ 2147483647 h 176"/>
                  <a:gd name="T4" fmla="*/ 2147483647 w 215"/>
                  <a:gd name="T5" fmla="*/ 2147483647 h 176"/>
                  <a:gd name="T6" fmla="*/ 2147483647 w 215"/>
                  <a:gd name="T7" fmla="*/ 2147483647 h 176"/>
                  <a:gd name="T8" fmla="*/ 2147483647 w 215"/>
                  <a:gd name="T9" fmla="*/ 2147483647 h 176"/>
                  <a:gd name="T10" fmla="*/ 2147483647 w 215"/>
                  <a:gd name="T11" fmla="*/ 2147483647 h 176"/>
                  <a:gd name="T12" fmla="*/ 2147483647 w 215"/>
                  <a:gd name="T13" fmla="*/ 2147483647 h 176"/>
                  <a:gd name="T14" fmla="*/ 2147483647 w 215"/>
                  <a:gd name="T15" fmla="*/ 2147483647 h 176"/>
                  <a:gd name="T16" fmla="*/ 2147483647 w 215"/>
                  <a:gd name="T17" fmla="*/ 2147483647 h 176"/>
                  <a:gd name="T18" fmla="*/ 2147483647 w 215"/>
                  <a:gd name="T19" fmla="*/ 2147483647 h 176"/>
                  <a:gd name="T20" fmla="*/ 2147483647 w 215"/>
                  <a:gd name="T21" fmla="*/ 2147483647 h 176"/>
                  <a:gd name="T22" fmla="*/ 2147483647 w 215"/>
                  <a:gd name="T23" fmla="*/ 2147483647 h 176"/>
                  <a:gd name="T24" fmla="*/ 2147483647 w 215"/>
                  <a:gd name="T25" fmla="*/ 2147483647 h 176"/>
                  <a:gd name="T26" fmla="*/ 2147483647 w 215"/>
                  <a:gd name="T27" fmla="*/ 2147483647 h 176"/>
                  <a:gd name="T28" fmla="*/ 2147483647 w 215"/>
                  <a:gd name="T29" fmla="*/ 2147483647 h 176"/>
                  <a:gd name="T30" fmla="*/ 2147483647 w 215"/>
                  <a:gd name="T31" fmla="*/ 2147483647 h 176"/>
                  <a:gd name="T32" fmla="*/ 2147483647 w 215"/>
                  <a:gd name="T33" fmla="*/ 2147483647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76"/>
                  <a:gd name="T53" fmla="*/ 215 w 215"/>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76">
                    <a:moveTo>
                      <a:pt x="74" y="91"/>
                    </a:moveTo>
                    <a:cubicBezTo>
                      <a:pt x="76" y="70"/>
                      <a:pt x="72" y="47"/>
                      <a:pt x="82" y="29"/>
                    </a:cubicBezTo>
                    <a:cubicBezTo>
                      <a:pt x="86" y="19"/>
                      <a:pt x="83" y="51"/>
                      <a:pt x="90" y="60"/>
                    </a:cubicBezTo>
                    <a:cubicBezTo>
                      <a:pt x="103" y="77"/>
                      <a:pt x="131" y="75"/>
                      <a:pt x="152" y="83"/>
                    </a:cubicBezTo>
                    <a:cubicBezTo>
                      <a:pt x="162" y="80"/>
                      <a:pt x="189" y="83"/>
                      <a:pt x="183" y="75"/>
                    </a:cubicBezTo>
                    <a:cubicBezTo>
                      <a:pt x="173" y="61"/>
                      <a:pt x="136" y="60"/>
                      <a:pt x="136" y="60"/>
                    </a:cubicBezTo>
                    <a:cubicBezTo>
                      <a:pt x="131" y="52"/>
                      <a:pt x="130" y="37"/>
                      <a:pt x="121" y="36"/>
                    </a:cubicBezTo>
                    <a:cubicBezTo>
                      <a:pt x="56" y="25"/>
                      <a:pt x="0" y="65"/>
                      <a:pt x="59" y="29"/>
                    </a:cubicBezTo>
                    <a:cubicBezTo>
                      <a:pt x="127" y="39"/>
                      <a:pt x="135" y="43"/>
                      <a:pt x="214" y="36"/>
                    </a:cubicBezTo>
                    <a:cubicBezTo>
                      <a:pt x="211" y="25"/>
                      <a:pt x="215" y="9"/>
                      <a:pt x="206" y="5"/>
                    </a:cubicBezTo>
                    <a:cubicBezTo>
                      <a:pt x="197" y="0"/>
                      <a:pt x="183" y="11"/>
                      <a:pt x="183" y="21"/>
                    </a:cubicBezTo>
                    <a:cubicBezTo>
                      <a:pt x="183" y="29"/>
                      <a:pt x="198" y="26"/>
                      <a:pt x="206" y="29"/>
                    </a:cubicBezTo>
                    <a:cubicBezTo>
                      <a:pt x="172" y="51"/>
                      <a:pt x="94" y="41"/>
                      <a:pt x="59" y="44"/>
                    </a:cubicBezTo>
                    <a:cubicBezTo>
                      <a:pt x="28" y="102"/>
                      <a:pt x="37" y="114"/>
                      <a:pt x="59" y="176"/>
                    </a:cubicBezTo>
                    <a:cubicBezTo>
                      <a:pt x="66" y="173"/>
                      <a:pt x="79" y="176"/>
                      <a:pt x="82" y="169"/>
                    </a:cubicBezTo>
                    <a:cubicBezTo>
                      <a:pt x="87" y="155"/>
                      <a:pt x="63" y="105"/>
                      <a:pt x="59" y="91"/>
                    </a:cubicBezTo>
                    <a:cubicBezTo>
                      <a:pt x="68" y="49"/>
                      <a:pt x="63" y="49"/>
                      <a:pt x="74" y="91"/>
                    </a:cubicBezTo>
                    <a:close/>
                  </a:path>
                </a:pathLst>
              </a:custGeom>
              <a:solidFill>
                <a:schemeClr val="accent1"/>
              </a:solidFill>
              <a:ln w="9525">
                <a:solidFill>
                  <a:schemeClr val="tx1"/>
                </a:solidFill>
                <a:round/>
                <a:headEnd/>
                <a:tailEnd/>
              </a:ln>
            </p:spPr>
            <p:txBody>
              <a:bodyPr wrap="none" anchor="ctr"/>
              <a:lstStyle/>
              <a:p>
                <a:endParaRPr lang="en-US"/>
              </a:p>
            </p:txBody>
          </p:sp>
          <p:sp>
            <p:nvSpPr>
              <p:cNvPr id="61" name="Freeform 31"/>
              <p:cNvSpPr>
                <a:spLocks/>
              </p:cNvSpPr>
              <p:nvPr/>
            </p:nvSpPr>
            <p:spPr bwMode="auto">
              <a:xfrm>
                <a:off x="4724400" y="1066800"/>
                <a:ext cx="303213" cy="293688"/>
              </a:xfrm>
              <a:custGeom>
                <a:avLst/>
                <a:gdLst>
                  <a:gd name="T0" fmla="*/ 2147483647 w 191"/>
                  <a:gd name="T1" fmla="*/ 2147483647 h 185"/>
                  <a:gd name="T2" fmla="*/ 2147483647 w 191"/>
                  <a:gd name="T3" fmla="*/ 2147483647 h 185"/>
                  <a:gd name="T4" fmla="*/ 2147483647 w 191"/>
                  <a:gd name="T5" fmla="*/ 2147483647 h 185"/>
                  <a:gd name="T6" fmla="*/ 2147483647 w 191"/>
                  <a:gd name="T7" fmla="*/ 2147483647 h 185"/>
                  <a:gd name="T8" fmla="*/ 2147483647 w 191"/>
                  <a:gd name="T9" fmla="*/ 2147483647 h 185"/>
                  <a:gd name="T10" fmla="*/ 2147483647 w 191"/>
                  <a:gd name="T11" fmla="*/ 2147483647 h 185"/>
                  <a:gd name="T12" fmla="*/ 2147483647 w 191"/>
                  <a:gd name="T13" fmla="*/ 2147483647 h 185"/>
                  <a:gd name="T14" fmla="*/ 2147483647 w 191"/>
                  <a:gd name="T15" fmla="*/ 2147483647 h 185"/>
                  <a:gd name="T16" fmla="*/ 2147483647 w 191"/>
                  <a:gd name="T17" fmla="*/ 2147483647 h 185"/>
                  <a:gd name="T18" fmla="*/ 2147483647 w 191"/>
                  <a:gd name="T19" fmla="*/ 2147483647 h 185"/>
                  <a:gd name="T20" fmla="*/ 2147483647 w 191"/>
                  <a:gd name="T21" fmla="*/ 2147483647 h 185"/>
                  <a:gd name="T22" fmla="*/ 2147483647 w 191"/>
                  <a:gd name="T23" fmla="*/ 2147483647 h 185"/>
                  <a:gd name="T24" fmla="*/ 2147483647 w 191"/>
                  <a:gd name="T25" fmla="*/ 2147483647 h 185"/>
                  <a:gd name="T26" fmla="*/ 2147483647 w 191"/>
                  <a:gd name="T27" fmla="*/ 2147483647 h 1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1"/>
                  <a:gd name="T43" fmla="*/ 0 h 185"/>
                  <a:gd name="T44" fmla="*/ 191 w 191"/>
                  <a:gd name="T45" fmla="*/ 185 h 1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1" h="185">
                    <a:moveTo>
                      <a:pt x="82" y="157"/>
                    </a:moveTo>
                    <a:cubicBezTo>
                      <a:pt x="18" y="143"/>
                      <a:pt x="58" y="142"/>
                      <a:pt x="12" y="110"/>
                    </a:cubicBezTo>
                    <a:cubicBezTo>
                      <a:pt x="14" y="79"/>
                      <a:pt x="0" y="41"/>
                      <a:pt x="20" y="17"/>
                    </a:cubicBezTo>
                    <a:cubicBezTo>
                      <a:pt x="33" y="0"/>
                      <a:pt x="61" y="25"/>
                      <a:pt x="82" y="25"/>
                    </a:cubicBezTo>
                    <a:cubicBezTo>
                      <a:pt x="118" y="25"/>
                      <a:pt x="154" y="19"/>
                      <a:pt x="191" y="17"/>
                    </a:cubicBezTo>
                    <a:cubicBezTo>
                      <a:pt x="188" y="35"/>
                      <a:pt x="191" y="55"/>
                      <a:pt x="183" y="72"/>
                    </a:cubicBezTo>
                    <a:cubicBezTo>
                      <a:pt x="179" y="79"/>
                      <a:pt x="167" y="82"/>
                      <a:pt x="160" y="79"/>
                    </a:cubicBezTo>
                    <a:cubicBezTo>
                      <a:pt x="152" y="75"/>
                      <a:pt x="154" y="63"/>
                      <a:pt x="152" y="56"/>
                    </a:cubicBezTo>
                    <a:cubicBezTo>
                      <a:pt x="144" y="58"/>
                      <a:pt x="132" y="56"/>
                      <a:pt x="129" y="64"/>
                    </a:cubicBezTo>
                    <a:cubicBezTo>
                      <a:pt x="125" y="71"/>
                      <a:pt x="143" y="84"/>
                      <a:pt x="136" y="87"/>
                    </a:cubicBezTo>
                    <a:cubicBezTo>
                      <a:pt x="106" y="97"/>
                      <a:pt x="74" y="92"/>
                      <a:pt x="43" y="95"/>
                    </a:cubicBezTo>
                    <a:cubicBezTo>
                      <a:pt x="49" y="128"/>
                      <a:pt x="62" y="148"/>
                      <a:pt x="51" y="180"/>
                    </a:cubicBezTo>
                    <a:cubicBezTo>
                      <a:pt x="36" y="158"/>
                      <a:pt x="4" y="121"/>
                      <a:pt x="4" y="180"/>
                    </a:cubicBezTo>
                    <a:cubicBezTo>
                      <a:pt x="4" y="185"/>
                      <a:pt x="9" y="170"/>
                      <a:pt x="12" y="165"/>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 name="Freeform 32"/>
              <p:cNvSpPr>
                <a:spLocks/>
              </p:cNvSpPr>
              <p:nvPr/>
            </p:nvSpPr>
            <p:spPr bwMode="auto">
              <a:xfrm>
                <a:off x="4724400" y="1143000"/>
                <a:ext cx="185738" cy="12700"/>
              </a:xfrm>
              <a:custGeom>
                <a:avLst/>
                <a:gdLst>
                  <a:gd name="T0" fmla="*/ 0 w 117"/>
                  <a:gd name="T1" fmla="*/ 0 h 8"/>
                  <a:gd name="T2" fmla="*/ 2147483647 w 117"/>
                  <a:gd name="T3" fmla="*/ 2147483647 h 8"/>
                  <a:gd name="T4" fmla="*/ 0 60000 65536"/>
                  <a:gd name="T5" fmla="*/ 0 60000 65536"/>
                  <a:gd name="T6" fmla="*/ 0 w 117"/>
                  <a:gd name="T7" fmla="*/ 0 h 8"/>
                  <a:gd name="T8" fmla="*/ 117 w 117"/>
                  <a:gd name="T9" fmla="*/ 8 h 8"/>
                </a:gdLst>
                <a:ahLst/>
                <a:cxnLst>
                  <a:cxn ang="T4">
                    <a:pos x="T0" y="T1"/>
                  </a:cxn>
                  <a:cxn ang="T5">
                    <a:pos x="T2" y="T3"/>
                  </a:cxn>
                </a:cxnLst>
                <a:rect l="T6" t="T7" r="T8" b="T9"/>
                <a:pathLst>
                  <a:path w="117" h="8">
                    <a:moveTo>
                      <a:pt x="0" y="0"/>
                    </a:moveTo>
                    <a:cubicBezTo>
                      <a:pt x="39" y="2"/>
                      <a:pt x="117" y="8"/>
                      <a:pt x="117" y="8"/>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Tree>
    <p:extLst>
      <p:ext uri="{BB962C8B-B14F-4D97-AF65-F5344CB8AC3E}">
        <p14:creationId xmlns:p14="http://schemas.microsoft.com/office/powerpoint/2010/main" val="1109935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Object 35"/>
          <p:cNvGraphicFramePr>
            <a:graphicFrameLocks noChangeAspect="1"/>
          </p:cNvGraphicFramePr>
          <p:nvPr>
            <p:extLst>
              <p:ext uri="{D42A27DB-BD31-4B8C-83A1-F6EECF244321}">
                <p14:modId xmlns:p14="http://schemas.microsoft.com/office/powerpoint/2010/main" val="2047340264"/>
              </p:ext>
            </p:extLst>
          </p:nvPr>
        </p:nvGraphicFramePr>
        <p:xfrm>
          <a:off x="4877284" y="5157648"/>
          <a:ext cx="203200" cy="287337"/>
        </p:xfrm>
        <a:graphic>
          <a:graphicData uri="http://schemas.openxmlformats.org/presentationml/2006/ole">
            <mc:AlternateContent xmlns:mc="http://schemas.openxmlformats.org/markup-compatibility/2006">
              <mc:Choice xmlns:v="urn:schemas-microsoft-com:vml" Requires="v">
                <p:oleObj spid="_x0000_s1411342" name="Equation" r:id="rId3" imgW="127000" imgH="177800" progId="Equation.DSMT4">
                  <p:embed/>
                </p:oleObj>
              </mc:Choice>
              <mc:Fallback>
                <p:oleObj name="Equation" r:id="rId3" imgW="127000" imgH="177800" progId="Equation.DSMT4">
                  <p:embed/>
                  <p:pic>
                    <p:nvPicPr>
                      <p:cNvPr id="0" name=""/>
                      <p:cNvPicPr/>
                      <p:nvPr/>
                    </p:nvPicPr>
                    <p:blipFill>
                      <a:blip r:embed="rId4"/>
                      <a:stretch>
                        <a:fillRect/>
                      </a:stretch>
                    </p:blipFill>
                    <p:spPr>
                      <a:xfrm>
                        <a:off x="4877284" y="5157648"/>
                        <a:ext cx="203200" cy="287337"/>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205508324"/>
              </p:ext>
            </p:extLst>
          </p:nvPr>
        </p:nvGraphicFramePr>
        <p:xfrm>
          <a:off x="3338836" y="128171"/>
          <a:ext cx="244475" cy="246063"/>
        </p:xfrm>
        <a:graphic>
          <a:graphicData uri="http://schemas.openxmlformats.org/presentationml/2006/ole">
            <mc:AlternateContent xmlns:mc="http://schemas.openxmlformats.org/markup-compatibility/2006">
              <mc:Choice xmlns:v="urn:schemas-microsoft-com:vml" Requires="v">
                <p:oleObj spid="_x0000_s1411343" name="Equation" r:id="rId5" imgW="152400" imgH="152400" progId="Equation.DSMT4">
                  <p:embed/>
                </p:oleObj>
              </mc:Choice>
              <mc:Fallback>
                <p:oleObj name="Equation" r:id="rId5" imgW="152400" imgH="152400" progId="Equation.DSMT4">
                  <p:embed/>
                  <p:pic>
                    <p:nvPicPr>
                      <p:cNvPr id="0" name=""/>
                      <p:cNvPicPr/>
                      <p:nvPr/>
                    </p:nvPicPr>
                    <p:blipFill>
                      <a:blip r:embed="rId6"/>
                      <a:stretch>
                        <a:fillRect/>
                      </a:stretch>
                    </p:blipFill>
                    <p:spPr>
                      <a:xfrm>
                        <a:off x="3338836" y="128171"/>
                        <a:ext cx="244475" cy="246063"/>
                      </a:xfrm>
                      <a:prstGeom prst="rect">
                        <a:avLst/>
                      </a:prstGeom>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2112882146"/>
              </p:ext>
            </p:extLst>
          </p:nvPr>
        </p:nvGraphicFramePr>
        <p:xfrm>
          <a:off x="7046913" y="3783013"/>
          <a:ext cx="265112" cy="328612"/>
        </p:xfrm>
        <a:graphic>
          <a:graphicData uri="http://schemas.openxmlformats.org/presentationml/2006/ole">
            <mc:AlternateContent xmlns:mc="http://schemas.openxmlformats.org/markup-compatibility/2006">
              <mc:Choice xmlns:v="urn:schemas-microsoft-com:vml" Requires="v">
                <p:oleObj spid="_x0000_s1411344" name="Equation" r:id="rId7" imgW="165100" imgH="203200" progId="Equation.DSMT4">
                  <p:embed/>
                </p:oleObj>
              </mc:Choice>
              <mc:Fallback>
                <p:oleObj name="Equation" r:id="rId7" imgW="165100" imgH="203200" progId="Equation.DSMT4">
                  <p:embed/>
                  <p:pic>
                    <p:nvPicPr>
                      <p:cNvPr id="0" name=""/>
                      <p:cNvPicPr/>
                      <p:nvPr/>
                    </p:nvPicPr>
                    <p:blipFill>
                      <a:blip r:embed="rId8"/>
                      <a:stretch>
                        <a:fillRect/>
                      </a:stretch>
                    </p:blipFill>
                    <p:spPr>
                      <a:xfrm>
                        <a:off x="7046913" y="3783013"/>
                        <a:ext cx="265112" cy="328612"/>
                      </a:xfrm>
                      <a:prstGeom prst="rect">
                        <a:avLst/>
                      </a:prstGeom>
                    </p:spPr>
                  </p:pic>
                </p:oleObj>
              </mc:Fallback>
            </mc:AlternateContent>
          </a:graphicData>
        </a:graphic>
      </p:graphicFrame>
      <p:graphicFrame>
        <p:nvGraphicFramePr>
          <p:cNvPr id="58" name="Object 57"/>
          <p:cNvGraphicFramePr>
            <a:graphicFrameLocks noChangeAspect="1"/>
          </p:cNvGraphicFramePr>
          <p:nvPr>
            <p:extLst>
              <p:ext uri="{D42A27DB-BD31-4B8C-83A1-F6EECF244321}">
                <p14:modId xmlns:p14="http://schemas.microsoft.com/office/powerpoint/2010/main" val="3361155580"/>
              </p:ext>
            </p:extLst>
          </p:nvPr>
        </p:nvGraphicFramePr>
        <p:xfrm>
          <a:off x="6115534" y="5112473"/>
          <a:ext cx="754063" cy="287338"/>
        </p:xfrm>
        <a:graphic>
          <a:graphicData uri="http://schemas.openxmlformats.org/presentationml/2006/ole">
            <mc:AlternateContent xmlns:mc="http://schemas.openxmlformats.org/markup-compatibility/2006">
              <mc:Choice xmlns:v="urn:schemas-microsoft-com:vml" Requires="v">
                <p:oleObj spid="_x0000_s1411345" name="Equation" r:id="rId9" imgW="469900" imgH="177800" progId="Equation.DSMT4">
                  <p:embed/>
                </p:oleObj>
              </mc:Choice>
              <mc:Fallback>
                <p:oleObj name="Equation" r:id="rId9" imgW="469900" imgH="177800" progId="Equation.DSMT4">
                  <p:embed/>
                  <p:pic>
                    <p:nvPicPr>
                      <p:cNvPr id="0" name=""/>
                      <p:cNvPicPr/>
                      <p:nvPr/>
                    </p:nvPicPr>
                    <p:blipFill>
                      <a:blip r:embed="rId10"/>
                      <a:stretch>
                        <a:fillRect/>
                      </a:stretch>
                    </p:blipFill>
                    <p:spPr>
                      <a:xfrm>
                        <a:off x="6115534" y="5112473"/>
                        <a:ext cx="754063" cy="287338"/>
                      </a:xfrm>
                      <a:prstGeom prst="rect">
                        <a:avLst/>
                      </a:prstGeom>
                    </p:spPr>
                  </p:pic>
                </p:oleObj>
              </mc:Fallback>
            </mc:AlternateContent>
          </a:graphicData>
        </a:graphic>
      </p:graphicFrame>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47.)</a:t>
            </a:r>
          </a:p>
        </p:txBody>
      </p:sp>
      <p:graphicFrame>
        <p:nvGraphicFramePr>
          <p:cNvPr id="64" name="Object 63"/>
          <p:cNvGraphicFramePr>
            <a:graphicFrameLocks noChangeAspect="1"/>
          </p:cNvGraphicFramePr>
          <p:nvPr>
            <p:extLst>
              <p:ext uri="{D42A27DB-BD31-4B8C-83A1-F6EECF244321}">
                <p14:modId xmlns:p14="http://schemas.microsoft.com/office/powerpoint/2010/main" val="1937304505"/>
              </p:ext>
            </p:extLst>
          </p:nvPr>
        </p:nvGraphicFramePr>
        <p:xfrm>
          <a:off x="5495483" y="4462621"/>
          <a:ext cx="244475" cy="246063"/>
        </p:xfrm>
        <a:graphic>
          <a:graphicData uri="http://schemas.openxmlformats.org/presentationml/2006/ole">
            <mc:AlternateContent xmlns:mc="http://schemas.openxmlformats.org/markup-compatibility/2006">
              <mc:Choice xmlns:v="urn:schemas-microsoft-com:vml" Requires="v">
                <p:oleObj spid="_x0000_s1411346" name="Equation" r:id="rId11" imgW="152400" imgH="152400" progId="Equation.DSMT4">
                  <p:embed/>
                </p:oleObj>
              </mc:Choice>
              <mc:Fallback>
                <p:oleObj name="Equation" r:id="rId11" imgW="152400" imgH="152400" progId="Equation.DSMT4">
                  <p:embed/>
                  <p:pic>
                    <p:nvPicPr>
                      <p:cNvPr id="0" name=""/>
                      <p:cNvPicPr/>
                      <p:nvPr/>
                    </p:nvPicPr>
                    <p:blipFill>
                      <a:blip r:embed="rId6"/>
                      <a:stretch>
                        <a:fillRect/>
                      </a:stretch>
                    </p:blipFill>
                    <p:spPr>
                      <a:xfrm>
                        <a:off x="5495483" y="4462621"/>
                        <a:ext cx="244475" cy="246063"/>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3327345939"/>
              </p:ext>
            </p:extLst>
          </p:nvPr>
        </p:nvGraphicFramePr>
        <p:xfrm>
          <a:off x="4462790" y="4518748"/>
          <a:ext cx="244475" cy="246063"/>
        </p:xfrm>
        <a:graphic>
          <a:graphicData uri="http://schemas.openxmlformats.org/presentationml/2006/ole">
            <mc:AlternateContent xmlns:mc="http://schemas.openxmlformats.org/markup-compatibility/2006">
              <mc:Choice xmlns:v="urn:schemas-microsoft-com:vml" Requires="v">
                <p:oleObj spid="_x0000_s1411347" name="Equation" r:id="rId12" imgW="152400" imgH="152400" progId="Equation.DSMT4">
                  <p:embed/>
                </p:oleObj>
              </mc:Choice>
              <mc:Fallback>
                <p:oleObj name="Equation" r:id="rId12" imgW="152400" imgH="152400" progId="Equation.DSMT4">
                  <p:embed/>
                  <p:pic>
                    <p:nvPicPr>
                      <p:cNvPr id="0" name=""/>
                      <p:cNvPicPr/>
                      <p:nvPr/>
                    </p:nvPicPr>
                    <p:blipFill>
                      <a:blip r:embed="rId6"/>
                      <a:stretch>
                        <a:fillRect/>
                      </a:stretch>
                    </p:blipFill>
                    <p:spPr>
                      <a:xfrm>
                        <a:off x="4462790" y="4518748"/>
                        <a:ext cx="244475" cy="246063"/>
                      </a:xfrm>
                      <a:prstGeom prst="rect">
                        <a:avLst/>
                      </a:prstGeom>
                    </p:spPr>
                  </p:pic>
                </p:oleObj>
              </mc:Fallback>
            </mc:AlternateContent>
          </a:graphicData>
        </a:graphic>
      </p:graphicFrame>
      <p:sp>
        <p:nvSpPr>
          <p:cNvPr id="54" name="Text Box 30"/>
          <p:cNvSpPr txBox="1">
            <a:spLocks noChangeArrowheads="1"/>
          </p:cNvSpPr>
          <p:nvPr/>
        </p:nvSpPr>
        <p:spPr bwMode="auto">
          <a:xfrm>
            <a:off x="494883" y="1970212"/>
            <a:ext cx="2009394"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FF0000"/>
                </a:solidFill>
                <a:latin typeface="Apple Chancery"/>
                <a:cs typeface="Apple Chancery"/>
              </a:rPr>
              <a:t>before collision</a:t>
            </a:r>
            <a:r>
              <a:rPr lang="en-US" sz="1600" dirty="0">
                <a:solidFill>
                  <a:srgbClr val="FF0000"/>
                </a:solidFill>
                <a:latin typeface="Times New Roman"/>
                <a:cs typeface="Times New Roman"/>
              </a:rPr>
              <a:t>, </a:t>
            </a:r>
            <a:r>
              <a:rPr lang="en-US" sz="1600" dirty="0">
                <a:solidFill>
                  <a:srgbClr val="0000FF"/>
                </a:solidFill>
                <a:latin typeface="Times New Roman"/>
                <a:cs typeface="Times New Roman"/>
              </a:rPr>
              <a:t>energy conserved</a:t>
            </a:r>
            <a:endParaRPr lang="en-US" dirty="0">
              <a:solidFill>
                <a:srgbClr val="0000FF"/>
              </a:solidFill>
              <a:latin typeface="Times New Roman"/>
              <a:cs typeface="Times New Roman"/>
            </a:endParaRPr>
          </a:p>
        </p:txBody>
      </p:sp>
      <p:sp>
        <p:nvSpPr>
          <p:cNvPr id="20" name="Arc 19"/>
          <p:cNvSpPr/>
          <p:nvPr/>
        </p:nvSpPr>
        <p:spPr>
          <a:xfrm>
            <a:off x="2057098" y="3197039"/>
            <a:ext cx="5463360" cy="5463360"/>
          </a:xfrm>
          <a:prstGeom prst="arc">
            <a:avLst>
              <a:gd name="adj1" fmla="val 16203212"/>
              <a:gd name="adj2" fmla="val 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2" name="Straight Connector 31"/>
          <p:cNvCxnSpPr/>
          <p:nvPr/>
        </p:nvCxnSpPr>
        <p:spPr>
          <a:xfrm flipV="1">
            <a:off x="4782697" y="3808593"/>
            <a:ext cx="1672904" cy="2145527"/>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1785495" y="5954120"/>
            <a:ext cx="5994400" cy="195298"/>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a:off x="6637404" y="3765650"/>
            <a:ext cx="683542" cy="53195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772312" y="461200"/>
            <a:ext cx="10383" cy="5492920"/>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3" name="Freeform 22"/>
          <p:cNvSpPr/>
          <p:nvPr/>
        </p:nvSpPr>
        <p:spPr>
          <a:xfrm>
            <a:off x="4772312" y="5444985"/>
            <a:ext cx="292946" cy="128454"/>
          </a:xfrm>
          <a:custGeom>
            <a:avLst/>
            <a:gdLst>
              <a:gd name="connsiteX0" fmla="*/ 0 w 190500"/>
              <a:gd name="connsiteY0" fmla="*/ 7332 h 83532"/>
              <a:gd name="connsiteX1" fmla="*/ 101600 w 190500"/>
              <a:gd name="connsiteY1" fmla="*/ 7332 h 83532"/>
              <a:gd name="connsiteX2" fmla="*/ 190500 w 190500"/>
              <a:gd name="connsiteY2" fmla="*/ 83532 h 83532"/>
            </a:gdLst>
            <a:ahLst/>
            <a:cxnLst>
              <a:cxn ang="0">
                <a:pos x="connsiteX0" y="connsiteY0"/>
              </a:cxn>
              <a:cxn ang="0">
                <a:pos x="connsiteX1" y="connsiteY1"/>
              </a:cxn>
              <a:cxn ang="0">
                <a:pos x="connsiteX2" y="connsiteY2"/>
              </a:cxn>
            </a:cxnLst>
            <a:rect l="l" t="t" r="r" b="b"/>
            <a:pathLst>
              <a:path w="190500" h="83532">
                <a:moveTo>
                  <a:pt x="0" y="7332"/>
                </a:moveTo>
                <a:cubicBezTo>
                  <a:pt x="34925" y="982"/>
                  <a:pt x="69850" y="-5368"/>
                  <a:pt x="101600" y="7332"/>
                </a:cubicBezTo>
                <a:cubicBezTo>
                  <a:pt x="133350" y="20032"/>
                  <a:pt x="190500" y="83532"/>
                  <a:pt x="190500" y="83532"/>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7" name="Straight Connector 56"/>
          <p:cNvCxnSpPr/>
          <p:nvPr/>
        </p:nvCxnSpPr>
        <p:spPr>
          <a:xfrm flipH="1">
            <a:off x="6484324" y="3870268"/>
            <a:ext cx="2" cy="2083851"/>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2247950" y="461200"/>
            <a:ext cx="2524361" cy="0"/>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1979416" y="296870"/>
            <a:ext cx="537068" cy="451626"/>
            <a:chOff x="4678363" y="1066800"/>
            <a:chExt cx="349250" cy="293688"/>
          </a:xfrm>
        </p:grpSpPr>
        <p:sp>
          <p:nvSpPr>
            <p:cNvPr id="35" name="Freeform 33"/>
            <p:cNvSpPr>
              <a:spLocks/>
            </p:cNvSpPr>
            <p:nvPr/>
          </p:nvSpPr>
          <p:spPr bwMode="auto">
            <a:xfrm>
              <a:off x="4678363" y="1076325"/>
              <a:ext cx="341312" cy="279400"/>
            </a:xfrm>
            <a:custGeom>
              <a:avLst/>
              <a:gdLst>
                <a:gd name="T0" fmla="*/ 2147483647 w 215"/>
                <a:gd name="T1" fmla="*/ 2147483647 h 176"/>
                <a:gd name="T2" fmla="*/ 2147483647 w 215"/>
                <a:gd name="T3" fmla="*/ 2147483647 h 176"/>
                <a:gd name="T4" fmla="*/ 2147483647 w 215"/>
                <a:gd name="T5" fmla="*/ 2147483647 h 176"/>
                <a:gd name="T6" fmla="*/ 2147483647 w 215"/>
                <a:gd name="T7" fmla="*/ 2147483647 h 176"/>
                <a:gd name="T8" fmla="*/ 2147483647 w 215"/>
                <a:gd name="T9" fmla="*/ 2147483647 h 176"/>
                <a:gd name="T10" fmla="*/ 2147483647 w 215"/>
                <a:gd name="T11" fmla="*/ 2147483647 h 176"/>
                <a:gd name="T12" fmla="*/ 2147483647 w 215"/>
                <a:gd name="T13" fmla="*/ 2147483647 h 176"/>
                <a:gd name="T14" fmla="*/ 2147483647 w 215"/>
                <a:gd name="T15" fmla="*/ 2147483647 h 176"/>
                <a:gd name="T16" fmla="*/ 2147483647 w 215"/>
                <a:gd name="T17" fmla="*/ 2147483647 h 176"/>
                <a:gd name="T18" fmla="*/ 2147483647 w 215"/>
                <a:gd name="T19" fmla="*/ 2147483647 h 176"/>
                <a:gd name="T20" fmla="*/ 2147483647 w 215"/>
                <a:gd name="T21" fmla="*/ 2147483647 h 176"/>
                <a:gd name="T22" fmla="*/ 2147483647 w 215"/>
                <a:gd name="T23" fmla="*/ 2147483647 h 176"/>
                <a:gd name="T24" fmla="*/ 2147483647 w 215"/>
                <a:gd name="T25" fmla="*/ 2147483647 h 176"/>
                <a:gd name="T26" fmla="*/ 2147483647 w 215"/>
                <a:gd name="T27" fmla="*/ 2147483647 h 176"/>
                <a:gd name="T28" fmla="*/ 2147483647 w 215"/>
                <a:gd name="T29" fmla="*/ 2147483647 h 176"/>
                <a:gd name="T30" fmla="*/ 2147483647 w 215"/>
                <a:gd name="T31" fmla="*/ 2147483647 h 176"/>
                <a:gd name="T32" fmla="*/ 2147483647 w 215"/>
                <a:gd name="T33" fmla="*/ 2147483647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76"/>
                <a:gd name="T53" fmla="*/ 215 w 215"/>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76">
                  <a:moveTo>
                    <a:pt x="74" y="91"/>
                  </a:moveTo>
                  <a:cubicBezTo>
                    <a:pt x="76" y="70"/>
                    <a:pt x="72" y="47"/>
                    <a:pt x="82" y="29"/>
                  </a:cubicBezTo>
                  <a:cubicBezTo>
                    <a:pt x="86" y="19"/>
                    <a:pt x="83" y="51"/>
                    <a:pt x="90" y="60"/>
                  </a:cubicBezTo>
                  <a:cubicBezTo>
                    <a:pt x="103" y="77"/>
                    <a:pt x="131" y="75"/>
                    <a:pt x="152" y="83"/>
                  </a:cubicBezTo>
                  <a:cubicBezTo>
                    <a:pt x="162" y="80"/>
                    <a:pt x="189" y="83"/>
                    <a:pt x="183" y="75"/>
                  </a:cubicBezTo>
                  <a:cubicBezTo>
                    <a:pt x="173" y="61"/>
                    <a:pt x="136" y="60"/>
                    <a:pt x="136" y="60"/>
                  </a:cubicBezTo>
                  <a:cubicBezTo>
                    <a:pt x="131" y="52"/>
                    <a:pt x="130" y="37"/>
                    <a:pt x="121" y="36"/>
                  </a:cubicBezTo>
                  <a:cubicBezTo>
                    <a:pt x="56" y="25"/>
                    <a:pt x="0" y="65"/>
                    <a:pt x="59" y="29"/>
                  </a:cubicBezTo>
                  <a:cubicBezTo>
                    <a:pt x="127" y="39"/>
                    <a:pt x="135" y="43"/>
                    <a:pt x="214" y="36"/>
                  </a:cubicBezTo>
                  <a:cubicBezTo>
                    <a:pt x="211" y="25"/>
                    <a:pt x="215" y="9"/>
                    <a:pt x="206" y="5"/>
                  </a:cubicBezTo>
                  <a:cubicBezTo>
                    <a:pt x="197" y="0"/>
                    <a:pt x="183" y="11"/>
                    <a:pt x="183" y="21"/>
                  </a:cubicBezTo>
                  <a:cubicBezTo>
                    <a:pt x="183" y="29"/>
                    <a:pt x="198" y="26"/>
                    <a:pt x="206" y="29"/>
                  </a:cubicBezTo>
                  <a:cubicBezTo>
                    <a:pt x="172" y="51"/>
                    <a:pt x="94" y="41"/>
                    <a:pt x="59" y="44"/>
                  </a:cubicBezTo>
                  <a:cubicBezTo>
                    <a:pt x="28" y="102"/>
                    <a:pt x="37" y="114"/>
                    <a:pt x="59" y="176"/>
                  </a:cubicBezTo>
                  <a:cubicBezTo>
                    <a:pt x="66" y="173"/>
                    <a:pt x="79" y="176"/>
                    <a:pt x="82" y="169"/>
                  </a:cubicBezTo>
                  <a:cubicBezTo>
                    <a:pt x="87" y="155"/>
                    <a:pt x="63" y="105"/>
                    <a:pt x="59" y="91"/>
                  </a:cubicBezTo>
                  <a:cubicBezTo>
                    <a:pt x="68" y="49"/>
                    <a:pt x="63" y="49"/>
                    <a:pt x="74" y="91"/>
                  </a:cubicBezTo>
                  <a:close/>
                </a:path>
              </a:pathLst>
            </a:custGeom>
            <a:solidFill>
              <a:schemeClr val="accent1"/>
            </a:solidFill>
            <a:ln w="9525">
              <a:solidFill>
                <a:schemeClr val="tx1"/>
              </a:solidFill>
              <a:round/>
              <a:headEnd/>
              <a:tailEnd/>
            </a:ln>
          </p:spPr>
          <p:txBody>
            <a:bodyPr wrap="none" anchor="ctr"/>
            <a:lstStyle/>
            <a:p>
              <a:endParaRPr lang="en-US"/>
            </a:p>
          </p:txBody>
        </p:sp>
        <p:sp>
          <p:nvSpPr>
            <p:cNvPr id="37" name="Freeform 31"/>
            <p:cNvSpPr>
              <a:spLocks/>
            </p:cNvSpPr>
            <p:nvPr/>
          </p:nvSpPr>
          <p:spPr bwMode="auto">
            <a:xfrm>
              <a:off x="4724400" y="1066800"/>
              <a:ext cx="303213" cy="293688"/>
            </a:xfrm>
            <a:custGeom>
              <a:avLst/>
              <a:gdLst>
                <a:gd name="T0" fmla="*/ 2147483647 w 191"/>
                <a:gd name="T1" fmla="*/ 2147483647 h 185"/>
                <a:gd name="T2" fmla="*/ 2147483647 w 191"/>
                <a:gd name="T3" fmla="*/ 2147483647 h 185"/>
                <a:gd name="T4" fmla="*/ 2147483647 w 191"/>
                <a:gd name="T5" fmla="*/ 2147483647 h 185"/>
                <a:gd name="T6" fmla="*/ 2147483647 w 191"/>
                <a:gd name="T7" fmla="*/ 2147483647 h 185"/>
                <a:gd name="T8" fmla="*/ 2147483647 w 191"/>
                <a:gd name="T9" fmla="*/ 2147483647 h 185"/>
                <a:gd name="T10" fmla="*/ 2147483647 w 191"/>
                <a:gd name="T11" fmla="*/ 2147483647 h 185"/>
                <a:gd name="T12" fmla="*/ 2147483647 w 191"/>
                <a:gd name="T13" fmla="*/ 2147483647 h 185"/>
                <a:gd name="T14" fmla="*/ 2147483647 w 191"/>
                <a:gd name="T15" fmla="*/ 2147483647 h 185"/>
                <a:gd name="T16" fmla="*/ 2147483647 w 191"/>
                <a:gd name="T17" fmla="*/ 2147483647 h 185"/>
                <a:gd name="T18" fmla="*/ 2147483647 w 191"/>
                <a:gd name="T19" fmla="*/ 2147483647 h 185"/>
                <a:gd name="T20" fmla="*/ 2147483647 w 191"/>
                <a:gd name="T21" fmla="*/ 2147483647 h 185"/>
                <a:gd name="T22" fmla="*/ 2147483647 w 191"/>
                <a:gd name="T23" fmla="*/ 2147483647 h 185"/>
                <a:gd name="T24" fmla="*/ 2147483647 w 191"/>
                <a:gd name="T25" fmla="*/ 2147483647 h 185"/>
                <a:gd name="T26" fmla="*/ 2147483647 w 191"/>
                <a:gd name="T27" fmla="*/ 2147483647 h 1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1"/>
                <a:gd name="T43" fmla="*/ 0 h 185"/>
                <a:gd name="T44" fmla="*/ 191 w 191"/>
                <a:gd name="T45" fmla="*/ 185 h 1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1" h="185">
                  <a:moveTo>
                    <a:pt x="82" y="157"/>
                  </a:moveTo>
                  <a:cubicBezTo>
                    <a:pt x="18" y="143"/>
                    <a:pt x="58" y="142"/>
                    <a:pt x="12" y="110"/>
                  </a:cubicBezTo>
                  <a:cubicBezTo>
                    <a:pt x="14" y="79"/>
                    <a:pt x="0" y="41"/>
                    <a:pt x="20" y="17"/>
                  </a:cubicBezTo>
                  <a:cubicBezTo>
                    <a:pt x="33" y="0"/>
                    <a:pt x="61" y="25"/>
                    <a:pt x="82" y="25"/>
                  </a:cubicBezTo>
                  <a:cubicBezTo>
                    <a:pt x="118" y="25"/>
                    <a:pt x="154" y="19"/>
                    <a:pt x="191" y="17"/>
                  </a:cubicBezTo>
                  <a:cubicBezTo>
                    <a:pt x="188" y="35"/>
                    <a:pt x="191" y="55"/>
                    <a:pt x="183" y="72"/>
                  </a:cubicBezTo>
                  <a:cubicBezTo>
                    <a:pt x="179" y="79"/>
                    <a:pt x="167" y="82"/>
                    <a:pt x="160" y="79"/>
                  </a:cubicBezTo>
                  <a:cubicBezTo>
                    <a:pt x="152" y="75"/>
                    <a:pt x="154" y="63"/>
                    <a:pt x="152" y="56"/>
                  </a:cubicBezTo>
                  <a:cubicBezTo>
                    <a:pt x="144" y="58"/>
                    <a:pt x="132" y="56"/>
                    <a:pt x="129" y="64"/>
                  </a:cubicBezTo>
                  <a:cubicBezTo>
                    <a:pt x="125" y="71"/>
                    <a:pt x="143" y="84"/>
                    <a:pt x="136" y="87"/>
                  </a:cubicBezTo>
                  <a:cubicBezTo>
                    <a:pt x="106" y="97"/>
                    <a:pt x="74" y="92"/>
                    <a:pt x="43" y="95"/>
                  </a:cubicBezTo>
                  <a:cubicBezTo>
                    <a:pt x="49" y="128"/>
                    <a:pt x="62" y="148"/>
                    <a:pt x="51" y="180"/>
                  </a:cubicBezTo>
                  <a:cubicBezTo>
                    <a:pt x="36" y="158"/>
                    <a:pt x="4" y="121"/>
                    <a:pt x="4" y="180"/>
                  </a:cubicBezTo>
                  <a:cubicBezTo>
                    <a:pt x="4" y="185"/>
                    <a:pt x="9" y="170"/>
                    <a:pt x="12" y="165"/>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8" name="Freeform 32"/>
            <p:cNvSpPr>
              <a:spLocks/>
            </p:cNvSpPr>
            <p:nvPr/>
          </p:nvSpPr>
          <p:spPr bwMode="auto">
            <a:xfrm>
              <a:off x="4724400" y="1143000"/>
              <a:ext cx="185738" cy="12700"/>
            </a:xfrm>
            <a:custGeom>
              <a:avLst/>
              <a:gdLst>
                <a:gd name="T0" fmla="*/ 0 w 117"/>
                <a:gd name="T1" fmla="*/ 0 h 8"/>
                <a:gd name="T2" fmla="*/ 2147483647 w 117"/>
                <a:gd name="T3" fmla="*/ 2147483647 h 8"/>
                <a:gd name="T4" fmla="*/ 0 60000 65536"/>
                <a:gd name="T5" fmla="*/ 0 60000 65536"/>
                <a:gd name="T6" fmla="*/ 0 w 117"/>
                <a:gd name="T7" fmla="*/ 0 h 8"/>
                <a:gd name="T8" fmla="*/ 117 w 117"/>
                <a:gd name="T9" fmla="*/ 8 h 8"/>
              </a:gdLst>
              <a:ahLst/>
              <a:cxnLst>
                <a:cxn ang="T4">
                  <a:pos x="T0" y="T1"/>
                </a:cxn>
                <a:cxn ang="T5">
                  <a:pos x="T2" y="T3"/>
                </a:cxn>
              </a:cxnLst>
              <a:rect l="T6" t="T7" r="T8" b="T9"/>
              <a:pathLst>
                <a:path w="117" h="8">
                  <a:moveTo>
                    <a:pt x="0" y="0"/>
                  </a:moveTo>
                  <a:cubicBezTo>
                    <a:pt x="39" y="2"/>
                    <a:pt x="117" y="8"/>
                    <a:pt x="117" y="8"/>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39" name="Group 40"/>
          <p:cNvGrpSpPr>
            <a:grpSpLocks/>
          </p:cNvGrpSpPr>
          <p:nvPr/>
        </p:nvGrpSpPr>
        <p:grpSpPr bwMode="auto">
          <a:xfrm>
            <a:off x="4630721" y="2781335"/>
            <a:ext cx="532186" cy="415007"/>
            <a:chOff x="4093" y="2158"/>
            <a:chExt cx="218" cy="170"/>
          </a:xfrm>
        </p:grpSpPr>
        <p:sp>
          <p:nvSpPr>
            <p:cNvPr id="40" name="Freeform 41"/>
            <p:cNvSpPr>
              <a:spLocks/>
            </p:cNvSpPr>
            <p:nvPr/>
          </p:nvSpPr>
          <p:spPr bwMode="auto">
            <a:xfrm>
              <a:off x="4093" y="2158"/>
              <a:ext cx="218" cy="170"/>
            </a:xfrm>
            <a:custGeom>
              <a:avLst/>
              <a:gdLst>
                <a:gd name="T0" fmla="*/ 70 w 218"/>
                <a:gd name="T1" fmla="*/ 17 h 170"/>
                <a:gd name="T2" fmla="*/ 62 w 218"/>
                <a:gd name="T3" fmla="*/ 102 h 170"/>
                <a:gd name="T4" fmla="*/ 70 w 218"/>
                <a:gd name="T5" fmla="*/ 164 h 170"/>
                <a:gd name="T6" fmla="*/ 218 w 218"/>
                <a:gd name="T7" fmla="*/ 149 h 170"/>
                <a:gd name="T8" fmla="*/ 194 w 218"/>
                <a:gd name="T9" fmla="*/ 133 h 170"/>
                <a:gd name="T10" fmla="*/ 148 w 218"/>
                <a:gd name="T11" fmla="*/ 149 h 170"/>
                <a:gd name="T12" fmla="*/ 101 w 218"/>
                <a:gd name="T13" fmla="*/ 94 h 170"/>
                <a:gd name="T14" fmla="*/ 93 w 218"/>
                <a:gd name="T15" fmla="*/ 71 h 170"/>
                <a:gd name="T16" fmla="*/ 70 w 218"/>
                <a:gd name="T17" fmla="*/ 9 h 170"/>
                <a:gd name="T18" fmla="*/ 16 w 218"/>
                <a:gd name="T19" fmla="*/ 40 h 170"/>
                <a:gd name="T20" fmla="*/ 8 w 218"/>
                <a:gd name="T21" fmla="*/ 63 h 170"/>
                <a:gd name="T22" fmla="*/ 62 w 218"/>
                <a:gd name="T23" fmla="*/ 55 h 170"/>
                <a:gd name="T24" fmla="*/ 78 w 218"/>
                <a:gd name="T25" fmla="*/ 32 h 170"/>
                <a:gd name="T26" fmla="*/ 109 w 218"/>
                <a:gd name="T27" fmla="*/ 1 h 170"/>
                <a:gd name="T28" fmla="*/ 54 w 218"/>
                <a:gd name="T29" fmla="*/ 9 h 170"/>
                <a:gd name="T30" fmla="*/ 47 w 218"/>
                <a:gd name="T31" fmla="*/ 32 h 170"/>
                <a:gd name="T32" fmla="*/ 39 w 218"/>
                <a:gd name="T33" fmla="*/ 55 h 170"/>
                <a:gd name="T34" fmla="*/ 62 w 218"/>
                <a:gd name="T35" fmla="*/ 24 h 170"/>
                <a:gd name="T36" fmla="*/ 93 w 218"/>
                <a:gd name="T37" fmla="*/ 1 h 170"/>
                <a:gd name="T38" fmla="*/ 70 w 218"/>
                <a:gd name="T39" fmla="*/ 17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8"/>
                <a:gd name="T61" fmla="*/ 0 h 170"/>
                <a:gd name="T62" fmla="*/ 218 w 218"/>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8" h="170">
                  <a:moveTo>
                    <a:pt x="70" y="17"/>
                  </a:moveTo>
                  <a:cubicBezTo>
                    <a:pt x="67" y="45"/>
                    <a:pt x="62" y="73"/>
                    <a:pt x="62" y="102"/>
                  </a:cubicBezTo>
                  <a:cubicBezTo>
                    <a:pt x="62" y="122"/>
                    <a:pt x="51" y="154"/>
                    <a:pt x="70" y="164"/>
                  </a:cubicBezTo>
                  <a:cubicBezTo>
                    <a:pt x="82" y="170"/>
                    <a:pt x="186" y="153"/>
                    <a:pt x="218" y="149"/>
                  </a:cubicBezTo>
                  <a:cubicBezTo>
                    <a:pt x="210" y="143"/>
                    <a:pt x="203" y="133"/>
                    <a:pt x="194" y="133"/>
                  </a:cubicBezTo>
                  <a:cubicBezTo>
                    <a:pt x="177" y="133"/>
                    <a:pt x="148" y="149"/>
                    <a:pt x="148" y="149"/>
                  </a:cubicBezTo>
                  <a:cubicBezTo>
                    <a:pt x="100" y="136"/>
                    <a:pt x="120" y="151"/>
                    <a:pt x="101" y="94"/>
                  </a:cubicBezTo>
                  <a:cubicBezTo>
                    <a:pt x="98" y="86"/>
                    <a:pt x="93" y="71"/>
                    <a:pt x="93" y="71"/>
                  </a:cubicBezTo>
                  <a:cubicBezTo>
                    <a:pt x="102" y="35"/>
                    <a:pt x="106" y="21"/>
                    <a:pt x="70" y="9"/>
                  </a:cubicBezTo>
                  <a:cubicBezTo>
                    <a:pt x="40" y="16"/>
                    <a:pt x="34" y="12"/>
                    <a:pt x="16" y="40"/>
                  </a:cubicBezTo>
                  <a:cubicBezTo>
                    <a:pt x="11" y="46"/>
                    <a:pt x="0" y="60"/>
                    <a:pt x="8" y="63"/>
                  </a:cubicBezTo>
                  <a:cubicBezTo>
                    <a:pt x="25" y="68"/>
                    <a:pt x="44" y="57"/>
                    <a:pt x="62" y="55"/>
                  </a:cubicBezTo>
                  <a:cubicBezTo>
                    <a:pt x="67" y="47"/>
                    <a:pt x="69" y="36"/>
                    <a:pt x="78" y="32"/>
                  </a:cubicBezTo>
                  <a:cubicBezTo>
                    <a:pt x="120" y="8"/>
                    <a:pt x="124" y="45"/>
                    <a:pt x="109" y="1"/>
                  </a:cubicBezTo>
                  <a:cubicBezTo>
                    <a:pt x="90" y="3"/>
                    <a:pt x="70" y="0"/>
                    <a:pt x="54" y="9"/>
                  </a:cubicBezTo>
                  <a:cubicBezTo>
                    <a:pt x="46" y="12"/>
                    <a:pt x="49" y="24"/>
                    <a:pt x="47" y="32"/>
                  </a:cubicBezTo>
                  <a:cubicBezTo>
                    <a:pt x="44" y="39"/>
                    <a:pt x="31" y="58"/>
                    <a:pt x="39" y="55"/>
                  </a:cubicBezTo>
                  <a:cubicBezTo>
                    <a:pt x="50" y="48"/>
                    <a:pt x="52" y="33"/>
                    <a:pt x="62" y="24"/>
                  </a:cubicBezTo>
                  <a:cubicBezTo>
                    <a:pt x="71" y="14"/>
                    <a:pt x="82" y="8"/>
                    <a:pt x="93" y="1"/>
                  </a:cubicBezTo>
                  <a:cubicBezTo>
                    <a:pt x="86" y="14"/>
                    <a:pt x="30" y="93"/>
                    <a:pt x="70" y="17"/>
                  </a:cubicBezTo>
                  <a:close/>
                </a:path>
              </a:pathLst>
            </a:custGeom>
            <a:solidFill>
              <a:schemeClr val="accent1"/>
            </a:solidFill>
            <a:ln w="9525">
              <a:solidFill>
                <a:schemeClr val="tx1"/>
              </a:solidFill>
              <a:round/>
              <a:headEnd/>
              <a:tailEnd/>
            </a:ln>
          </p:spPr>
          <p:txBody>
            <a:bodyPr wrap="none" anchor="ctr"/>
            <a:lstStyle/>
            <a:p>
              <a:endParaRPr lang="en-US"/>
            </a:p>
          </p:txBody>
        </p:sp>
        <p:sp>
          <p:nvSpPr>
            <p:cNvPr id="41" name="Freeform 42"/>
            <p:cNvSpPr>
              <a:spLocks/>
            </p:cNvSpPr>
            <p:nvPr/>
          </p:nvSpPr>
          <p:spPr bwMode="auto">
            <a:xfrm>
              <a:off x="4194" y="2229"/>
              <a:ext cx="54" cy="11"/>
            </a:xfrm>
            <a:custGeom>
              <a:avLst/>
              <a:gdLst>
                <a:gd name="T0" fmla="*/ 0 w 54"/>
                <a:gd name="T1" fmla="*/ 0 h 11"/>
                <a:gd name="T2" fmla="*/ 54 w 54"/>
                <a:gd name="T3" fmla="*/ 8 h 11"/>
                <a:gd name="T4" fmla="*/ 0 60000 65536"/>
                <a:gd name="T5" fmla="*/ 0 60000 65536"/>
                <a:gd name="T6" fmla="*/ 0 w 54"/>
                <a:gd name="T7" fmla="*/ 0 h 11"/>
                <a:gd name="T8" fmla="*/ 54 w 54"/>
                <a:gd name="T9" fmla="*/ 11 h 11"/>
              </a:gdLst>
              <a:ahLst/>
              <a:cxnLst>
                <a:cxn ang="T4">
                  <a:pos x="T0" y="T1"/>
                </a:cxn>
                <a:cxn ang="T5">
                  <a:pos x="T2" y="T3"/>
                </a:cxn>
              </a:cxnLst>
              <a:rect l="T6" t="T7" r="T8" b="T9"/>
              <a:pathLst>
                <a:path w="54" h="11">
                  <a:moveTo>
                    <a:pt x="0" y="0"/>
                  </a:moveTo>
                  <a:cubicBezTo>
                    <a:pt x="32" y="11"/>
                    <a:pt x="14" y="8"/>
                    <a:pt x="54" y="8"/>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42" name="Group 41"/>
          <p:cNvGrpSpPr/>
          <p:nvPr/>
        </p:nvGrpSpPr>
        <p:grpSpPr>
          <a:xfrm rot="16428145">
            <a:off x="4358304" y="2804263"/>
            <a:ext cx="537068" cy="451626"/>
            <a:chOff x="4678363" y="1066800"/>
            <a:chExt cx="349250" cy="293688"/>
          </a:xfrm>
        </p:grpSpPr>
        <p:sp>
          <p:nvSpPr>
            <p:cNvPr id="43" name="Freeform 33"/>
            <p:cNvSpPr>
              <a:spLocks/>
            </p:cNvSpPr>
            <p:nvPr/>
          </p:nvSpPr>
          <p:spPr bwMode="auto">
            <a:xfrm>
              <a:off x="4678363" y="1076325"/>
              <a:ext cx="341312" cy="279400"/>
            </a:xfrm>
            <a:custGeom>
              <a:avLst/>
              <a:gdLst>
                <a:gd name="T0" fmla="*/ 2147483647 w 215"/>
                <a:gd name="T1" fmla="*/ 2147483647 h 176"/>
                <a:gd name="T2" fmla="*/ 2147483647 w 215"/>
                <a:gd name="T3" fmla="*/ 2147483647 h 176"/>
                <a:gd name="T4" fmla="*/ 2147483647 w 215"/>
                <a:gd name="T5" fmla="*/ 2147483647 h 176"/>
                <a:gd name="T6" fmla="*/ 2147483647 w 215"/>
                <a:gd name="T7" fmla="*/ 2147483647 h 176"/>
                <a:gd name="T8" fmla="*/ 2147483647 w 215"/>
                <a:gd name="T9" fmla="*/ 2147483647 h 176"/>
                <a:gd name="T10" fmla="*/ 2147483647 w 215"/>
                <a:gd name="T11" fmla="*/ 2147483647 h 176"/>
                <a:gd name="T12" fmla="*/ 2147483647 w 215"/>
                <a:gd name="T13" fmla="*/ 2147483647 h 176"/>
                <a:gd name="T14" fmla="*/ 2147483647 w 215"/>
                <a:gd name="T15" fmla="*/ 2147483647 h 176"/>
                <a:gd name="T16" fmla="*/ 2147483647 w 215"/>
                <a:gd name="T17" fmla="*/ 2147483647 h 176"/>
                <a:gd name="T18" fmla="*/ 2147483647 w 215"/>
                <a:gd name="T19" fmla="*/ 2147483647 h 176"/>
                <a:gd name="T20" fmla="*/ 2147483647 w 215"/>
                <a:gd name="T21" fmla="*/ 2147483647 h 176"/>
                <a:gd name="T22" fmla="*/ 2147483647 w 215"/>
                <a:gd name="T23" fmla="*/ 2147483647 h 176"/>
                <a:gd name="T24" fmla="*/ 2147483647 w 215"/>
                <a:gd name="T25" fmla="*/ 2147483647 h 176"/>
                <a:gd name="T26" fmla="*/ 2147483647 w 215"/>
                <a:gd name="T27" fmla="*/ 2147483647 h 176"/>
                <a:gd name="T28" fmla="*/ 2147483647 w 215"/>
                <a:gd name="T29" fmla="*/ 2147483647 h 176"/>
                <a:gd name="T30" fmla="*/ 2147483647 w 215"/>
                <a:gd name="T31" fmla="*/ 2147483647 h 176"/>
                <a:gd name="T32" fmla="*/ 2147483647 w 215"/>
                <a:gd name="T33" fmla="*/ 2147483647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76"/>
                <a:gd name="T53" fmla="*/ 215 w 215"/>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76">
                  <a:moveTo>
                    <a:pt x="74" y="91"/>
                  </a:moveTo>
                  <a:cubicBezTo>
                    <a:pt x="76" y="70"/>
                    <a:pt x="72" y="47"/>
                    <a:pt x="82" y="29"/>
                  </a:cubicBezTo>
                  <a:cubicBezTo>
                    <a:pt x="86" y="19"/>
                    <a:pt x="83" y="51"/>
                    <a:pt x="90" y="60"/>
                  </a:cubicBezTo>
                  <a:cubicBezTo>
                    <a:pt x="103" y="77"/>
                    <a:pt x="131" y="75"/>
                    <a:pt x="152" y="83"/>
                  </a:cubicBezTo>
                  <a:cubicBezTo>
                    <a:pt x="162" y="80"/>
                    <a:pt x="189" y="83"/>
                    <a:pt x="183" y="75"/>
                  </a:cubicBezTo>
                  <a:cubicBezTo>
                    <a:pt x="173" y="61"/>
                    <a:pt x="136" y="60"/>
                    <a:pt x="136" y="60"/>
                  </a:cubicBezTo>
                  <a:cubicBezTo>
                    <a:pt x="131" y="52"/>
                    <a:pt x="130" y="37"/>
                    <a:pt x="121" y="36"/>
                  </a:cubicBezTo>
                  <a:cubicBezTo>
                    <a:pt x="56" y="25"/>
                    <a:pt x="0" y="65"/>
                    <a:pt x="59" y="29"/>
                  </a:cubicBezTo>
                  <a:cubicBezTo>
                    <a:pt x="127" y="39"/>
                    <a:pt x="135" y="43"/>
                    <a:pt x="214" y="36"/>
                  </a:cubicBezTo>
                  <a:cubicBezTo>
                    <a:pt x="211" y="25"/>
                    <a:pt x="215" y="9"/>
                    <a:pt x="206" y="5"/>
                  </a:cubicBezTo>
                  <a:cubicBezTo>
                    <a:pt x="197" y="0"/>
                    <a:pt x="183" y="11"/>
                    <a:pt x="183" y="21"/>
                  </a:cubicBezTo>
                  <a:cubicBezTo>
                    <a:pt x="183" y="29"/>
                    <a:pt x="198" y="26"/>
                    <a:pt x="206" y="29"/>
                  </a:cubicBezTo>
                  <a:cubicBezTo>
                    <a:pt x="172" y="51"/>
                    <a:pt x="94" y="41"/>
                    <a:pt x="59" y="44"/>
                  </a:cubicBezTo>
                  <a:cubicBezTo>
                    <a:pt x="28" y="102"/>
                    <a:pt x="37" y="114"/>
                    <a:pt x="59" y="176"/>
                  </a:cubicBezTo>
                  <a:cubicBezTo>
                    <a:pt x="66" y="173"/>
                    <a:pt x="79" y="176"/>
                    <a:pt x="82" y="169"/>
                  </a:cubicBezTo>
                  <a:cubicBezTo>
                    <a:pt x="87" y="155"/>
                    <a:pt x="63" y="105"/>
                    <a:pt x="59" y="91"/>
                  </a:cubicBezTo>
                  <a:cubicBezTo>
                    <a:pt x="68" y="49"/>
                    <a:pt x="63" y="49"/>
                    <a:pt x="74" y="91"/>
                  </a:cubicBezTo>
                  <a:close/>
                </a:path>
              </a:pathLst>
            </a:custGeom>
            <a:solidFill>
              <a:schemeClr val="accent1"/>
            </a:solidFill>
            <a:ln w="9525">
              <a:solidFill>
                <a:schemeClr val="tx1"/>
              </a:solidFill>
              <a:round/>
              <a:headEnd/>
              <a:tailEnd/>
            </a:ln>
          </p:spPr>
          <p:txBody>
            <a:bodyPr wrap="none" anchor="ctr"/>
            <a:lstStyle/>
            <a:p>
              <a:endParaRPr lang="en-US"/>
            </a:p>
          </p:txBody>
        </p:sp>
        <p:sp>
          <p:nvSpPr>
            <p:cNvPr id="44" name="Freeform 31"/>
            <p:cNvSpPr>
              <a:spLocks/>
            </p:cNvSpPr>
            <p:nvPr/>
          </p:nvSpPr>
          <p:spPr bwMode="auto">
            <a:xfrm>
              <a:off x="4724400" y="1066800"/>
              <a:ext cx="303213" cy="293688"/>
            </a:xfrm>
            <a:custGeom>
              <a:avLst/>
              <a:gdLst>
                <a:gd name="T0" fmla="*/ 2147483647 w 191"/>
                <a:gd name="T1" fmla="*/ 2147483647 h 185"/>
                <a:gd name="T2" fmla="*/ 2147483647 w 191"/>
                <a:gd name="T3" fmla="*/ 2147483647 h 185"/>
                <a:gd name="T4" fmla="*/ 2147483647 w 191"/>
                <a:gd name="T5" fmla="*/ 2147483647 h 185"/>
                <a:gd name="T6" fmla="*/ 2147483647 w 191"/>
                <a:gd name="T7" fmla="*/ 2147483647 h 185"/>
                <a:gd name="T8" fmla="*/ 2147483647 w 191"/>
                <a:gd name="T9" fmla="*/ 2147483647 h 185"/>
                <a:gd name="T10" fmla="*/ 2147483647 w 191"/>
                <a:gd name="T11" fmla="*/ 2147483647 h 185"/>
                <a:gd name="T12" fmla="*/ 2147483647 w 191"/>
                <a:gd name="T13" fmla="*/ 2147483647 h 185"/>
                <a:gd name="T14" fmla="*/ 2147483647 w 191"/>
                <a:gd name="T15" fmla="*/ 2147483647 h 185"/>
                <a:gd name="T16" fmla="*/ 2147483647 w 191"/>
                <a:gd name="T17" fmla="*/ 2147483647 h 185"/>
                <a:gd name="T18" fmla="*/ 2147483647 w 191"/>
                <a:gd name="T19" fmla="*/ 2147483647 h 185"/>
                <a:gd name="T20" fmla="*/ 2147483647 w 191"/>
                <a:gd name="T21" fmla="*/ 2147483647 h 185"/>
                <a:gd name="T22" fmla="*/ 2147483647 w 191"/>
                <a:gd name="T23" fmla="*/ 2147483647 h 185"/>
                <a:gd name="T24" fmla="*/ 2147483647 w 191"/>
                <a:gd name="T25" fmla="*/ 2147483647 h 185"/>
                <a:gd name="T26" fmla="*/ 2147483647 w 191"/>
                <a:gd name="T27" fmla="*/ 2147483647 h 1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1"/>
                <a:gd name="T43" fmla="*/ 0 h 185"/>
                <a:gd name="T44" fmla="*/ 191 w 191"/>
                <a:gd name="T45" fmla="*/ 185 h 1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1" h="185">
                  <a:moveTo>
                    <a:pt x="82" y="157"/>
                  </a:moveTo>
                  <a:cubicBezTo>
                    <a:pt x="18" y="143"/>
                    <a:pt x="58" y="142"/>
                    <a:pt x="12" y="110"/>
                  </a:cubicBezTo>
                  <a:cubicBezTo>
                    <a:pt x="14" y="79"/>
                    <a:pt x="0" y="41"/>
                    <a:pt x="20" y="17"/>
                  </a:cubicBezTo>
                  <a:cubicBezTo>
                    <a:pt x="33" y="0"/>
                    <a:pt x="61" y="25"/>
                    <a:pt x="82" y="25"/>
                  </a:cubicBezTo>
                  <a:cubicBezTo>
                    <a:pt x="118" y="25"/>
                    <a:pt x="154" y="19"/>
                    <a:pt x="191" y="17"/>
                  </a:cubicBezTo>
                  <a:cubicBezTo>
                    <a:pt x="188" y="35"/>
                    <a:pt x="191" y="55"/>
                    <a:pt x="183" y="72"/>
                  </a:cubicBezTo>
                  <a:cubicBezTo>
                    <a:pt x="179" y="79"/>
                    <a:pt x="167" y="82"/>
                    <a:pt x="160" y="79"/>
                  </a:cubicBezTo>
                  <a:cubicBezTo>
                    <a:pt x="152" y="75"/>
                    <a:pt x="154" y="63"/>
                    <a:pt x="152" y="56"/>
                  </a:cubicBezTo>
                  <a:cubicBezTo>
                    <a:pt x="144" y="58"/>
                    <a:pt x="132" y="56"/>
                    <a:pt x="129" y="64"/>
                  </a:cubicBezTo>
                  <a:cubicBezTo>
                    <a:pt x="125" y="71"/>
                    <a:pt x="143" y="84"/>
                    <a:pt x="136" y="87"/>
                  </a:cubicBezTo>
                  <a:cubicBezTo>
                    <a:pt x="106" y="97"/>
                    <a:pt x="74" y="92"/>
                    <a:pt x="43" y="95"/>
                  </a:cubicBezTo>
                  <a:cubicBezTo>
                    <a:pt x="49" y="128"/>
                    <a:pt x="62" y="148"/>
                    <a:pt x="51" y="180"/>
                  </a:cubicBezTo>
                  <a:cubicBezTo>
                    <a:pt x="36" y="158"/>
                    <a:pt x="4" y="121"/>
                    <a:pt x="4" y="180"/>
                  </a:cubicBezTo>
                  <a:cubicBezTo>
                    <a:pt x="4" y="185"/>
                    <a:pt x="9" y="170"/>
                    <a:pt x="12" y="165"/>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6" name="Freeform 32"/>
            <p:cNvSpPr>
              <a:spLocks/>
            </p:cNvSpPr>
            <p:nvPr/>
          </p:nvSpPr>
          <p:spPr bwMode="auto">
            <a:xfrm>
              <a:off x="4724400" y="1143000"/>
              <a:ext cx="185738" cy="12700"/>
            </a:xfrm>
            <a:custGeom>
              <a:avLst/>
              <a:gdLst>
                <a:gd name="T0" fmla="*/ 0 w 117"/>
                <a:gd name="T1" fmla="*/ 0 h 8"/>
                <a:gd name="T2" fmla="*/ 2147483647 w 117"/>
                <a:gd name="T3" fmla="*/ 2147483647 h 8"/>
                <a:gd name="T4" fmla="*/ 0 60000 65536"/>
                <a:gd name="T5" fmla="*/ 0 60000 65536"/>
                <a:gd name="T6" fmla="*/ 0 w 117"/>
                <a:gd name="T7" fmla="*/ 0 h 8"/>
                <a:gd name="T8" fmla="*/ 117 w 117"/>
                <a:gd name="T9" fmla="*/ 8 h 8"/>
              </a:gdLst>
              <a:ahLst/>
              <a:cxnLst>
                <a:cxn ang="T4">
                  <a:pos x="T0" y="T1"/>
                </a:cxn>
                <a:cxn ang="T5">
                  <a:pos x="T2" y="T3"/>
                </a:cxn>
              </a:cxnLst>
              <a:rect l="T6" t="T7" r="T8" b="T9"/>
              <a:pathLst>
                <a:path w="117" h="8">
                  <a:moveTo>
                    <a:pt x="0" y="0"/>
                  </a:moveTo>
                  <a:cubicBezTo>
                    <a:pt x="39" y="2"/>
                    <a:pt x="117" y="8"/>
                    <a:pt x="117" y="8"/>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60" name="Group 59"/>
          <p:cNvGrpSpPr/>
          <p:nvPr/>
        </p:nvGrpSpPr>
        <p:grpSpPr>
          <a:xfrm rot="2534032">
            <a:off x="6298400" y="3483759"/>
            <a:ext cx="761882" cy="537068"/>
            <a:chOff x="6845156" y="2029996"/>
            <a:chExt cx="495444" cy="349250"/>
          </a:xfrm>
        </p:grpSpPr>
        <p:grpSp>
          <p:nvGrpSpPr>
            <p:cNvPr id="61" name="Group 40"/>
            <p:cNvGrpSpPr>
              <a:grpSpLocks/>
            </p:cNvGrpSpPr>
            <p:nvPr/>
          </p:nvGrpSpPr>
          <p:grpSpPr bwMode="auto">
            <a:xfrm>
              <a:off x="6994525" y="2042867"/>
              <a:ext cx="346075" cy="269875"/>
              <a:chOff x="4093" y="2158"/>
              <a:chExt cx="218" cy="170"/>
            </a:xfrm>
          </p:grpSpPr>
          <p:sp>
            <p:nvSpPr>
              <p:cNvPr id="72" name="Freeform 41"/>
              <p:cNvSpPr>
                <a:spLocks/>
              </p:cNvSpPr>
              <p:nvPr/>
            </p:nvSpPr>
            <p:spPr bwMode="auto">
              <a:xfrm>
                <a:off x="4093" y="2158"/>
                <a:ext cx="218" cy="170"/>
              </a:xfrm>
              <a:custGeom>
                <a:avLst/>
                <a:gdLst>
                  <a:gd name="T0" fmla="*/ 70 w 218"/>
                  <a:gd name="T1" fmla="*/ 17 h 170"/>
                  <a:gd name="T2" fmla="*/ 62 w 218"/>
                  <a:gd name="T3" fmla="*/ 102 h 170"/>
                  <a:gd name="T4" fmla="*/ 70 w 218"/>
                  <a:gd name="T5" fmla="*/ 164 h 170"/>
                  <a:gd name="T6" fmla="*/ 218 w 218"/>
                  <a:gd name="T7" fmla="*/ 149 h 170"/>
                  <a:gd name="T8" fmla="*/ 194 w 218"/>
                  <a:gd name="T9" fmla="*/ 133 h 170"/>
                  <a:gd name="T10" fmla="*/ 148 w 218"/>
                  <a:gd name="T11" fmla="*/ 149 h 170"/>
                  <a:gd name="T12" fmla="*/ 101 w 218"/>
                  <a:gd name="T13" fmla="*/ 94 h 170"/>
                  <a:gd name="T14" fmla="*/ 93 w 218"/>
                  <a:gd name="T15" fmla="*/ 71 h 170"/>
                  <a:gd name="T16" fmla="*/ 70 w 218"/>
                  <a:gd name="T17" fmla="*/ 9 h 170"/>
                  <a:gd name="T18" fmla="*/ 16 w 218"/>
                  <a:gd name="T19" fmla="*/ 40 h 170"/>
                  <a:gd name="T20" fmla="*/ 8 w 218"/>
                  <a:gd name="T21" fmla="*/ 63 h 170"/>
                  <a:gd name="T22" fmla="*/ 62 w 218"/>
                  <a:gd name="T23" fmla="*/ 55 h 170"/>
                  <a:gd name="T24" fmla="*/ 78 w 218"/>
                  <a:gd name="T25" fmla="*/ 32 h 170"/>
                  <a:gd name="T26" fmla="*/ 109 w 218"/>
                  <a:gd name="T27" fmla="*/ 1 h 170"/>
                  <a:gd name="T28" fmla="*/ 54 w 218"/>
                  <a:gd name="T29" fmla="*/ 9 h 170"/>
                  <a:gd name="T30" fmla="*/ 47 w 218"/>
                  <a:gd name="T31" fmla="*/ 32 h 170"/>
                  <a:gd name="T32" fmla="*/ 39 w 218"/>
                  <a:gd name="T33" fmla="*/ 55 h 170"/>
                  <a:gd name="T34" fmla="*/ 62 w 218"/>
                  <a:gd name="T35" fmla="*/ 24 h 170"/>
                  <a:gd name="T36" fmla="*/ 93 w 218"/>
                  <a:gd name="T37" fmla="*/ 1 h 170"/>
                  <a:gd name="T38" fmla="*/ 70 w 218"/>
                  <a:gd name="T39" fmla="*/ 17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8"/>
                  <a:gd name="T61" fmla="*/ 0 h 170"/>
                  <a:gd name="T62" fmla="*/ 218 w 218"/>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8" h="170">
                    <a:moveTo>
                      <a:pt x="70" y="17"/>
                    </a:moveTo>
                    <a:cubicBezTo>
                      <a:pt x="67" y="45"/>
                      <a:pt x="62" y="73"/>
                      <a:pt x="62" y="102"/>
                    </a:cubicBezTo>
                    <a:cubicBezTo>
                      <a:pt x="62" y="122"/>
                      <a:pt x="51" y="154"/>
                      <a:pt x="70" y="164"/>
                    </a:cubicBezTo>
                    <a:cubicBezTo>
                      <a:pt x="82" y="170"/>
                      <a:pt x="186" y="153"/>
                      <a:pt x="218" y="149"/>
                    </a:cubicBezTo>
                    <a:cubicBezTo>
                      <a:pt x="210" y="143"/>
                      <a:pt x="203" y="133"/>
                      <a:pt x="194" y="133"/>
                    </a:cubicBezTo>
                    <a:cubicBezTo>
                      <a:pt x="177" y="133"/>
                      <a:pt x="148" y="149"/>
                      <a:pt x="148" y="149"/>
                    </a:cubicBezTo>
                    <a:cubicBezTo>
                      <a:pt x="100" y="136"/>
                      <a:pt x="120" y="151"/>
                      <a:pt x="101" y="94"/>
                    </a:cubicBezTo>
                    <a:cubicBezTo>
                      <a:pt x="98" y="86"/>
                      <a:pt x="93" y="71"/>
                      <a:pt x="93" y="71"/>
                    </a:cubicBezTo>
                    <a:cubicBezTo>
                      <a:pt x="102" y="35"/>
                      <a:pt x="106" y="21"/>
                      <a:pt x="70" y="9"/>
                    </a:cubicBezTo>
                    <a:cubicBezTo>
                      <a:pt x="40" y="16"/>
                      <a:pt x="34" y="12"/>
                      <a:pt x="16" y="40"/>
                    </a:cubicBezTo>
                    <a:cubicBezTo>
                      <a:pt x="11" y="46"/>
                      <a:pt x="0" y="60"/>
                      <a:pt x="8" y="63"/>
                    </a:cubicBezTo>
                    <a:cubicBezTo>
                      <a:pt x="25" y="68"/>
                      <a:pt x="44" y="57"/>
                      <a:pt x="62" y="55"/>
                    </a:cubicBezTo>
                    <a:cubicBezTo>
                      <a:pt x="67" y="47"/>
                      <a:pt x="69" y="36"/>
                      <a:pt x="78" y="32"/>
                    </a:cubicBezTo>
                    <a:cubicBezTo>
                      <a:pt x="120" y="8"/>
                      <a:pt x="124" y="45"/>
                      <a:pt x="109" y="1"/>
                    </a:cubicBezTo>
                    <a:cubicBezTo>
                      <a:pt x="90" y="3"/>
                      <a:pt x="70" y="0"/>
                      <a:pt x="54" y="9"/>
                    </a:cubicBezTo>
                    <a:cubicBezTo>
                      <a:pt x="46" y="12"/>
                      <a:pt x="49" y="24"/>
                      <a:pt x="47" y="32"/>
                    </a:cubicBezTo>
                    <a:cubicBezTo>
                      <a:pt x="44" y="39"/>
                      <a:pt x="31" y="58"/>
                      <a:pt x="39" y="55"/>
                    </a:cubicBezTo>
                    <a:cubicBezTo>
                      <a:pt x="50" y="48"/>
                      <a:pt x="52" y="33"/>
                      <a:pt x="62" y="24"/>
                    </a:cubicBezTo>
                    <a:cubicBezTo>
                      <a:pt x="71" y="14"/>
                      <a:pt x="82" y="8"/>
                      <a:pt x="93" y="1"/>
                    </a:cubicBezTo>
                    <a:cubicBezTo>
                      <a:pt x="86" y="14"/>
                      <a:pt x="30" y="93"/>
                      <a:pt x="70" y="17"/>
                    </a:cubicBezTo>
                    <a:close/>
                  </a:path>
                </a:pathLst>
              </a:custGeom>
              <a:solidFill>
                <a:schemeClr val="accent1"/>
              </a:solidFill>
              <a:ln w="9525">
                <a:solidFill>
                  <a:schemeClr val="tx1"/>
                </a:solidFill>
                <a:round/>
                <a:headEnd/>
                <a:tailEnd/>
              </a:ln>
            </p:spPr>
            <p:txBody>
              <a:bodyPr wrap="none" anchor="ctr"/>
              <a:lstStyle/>
              <a:p>
                <a:endParaRPr lang="en-US"/>
              </a:p>
            </p:txBody>
          </p:sp>
          <p:sp>
            <p:nvSpPr>
              <p:cNvPr id="73" name="Freeform 42"/>
              <p:cNvSpPr>
                <a:spLocks/>
              </p:cNvSpPr>
              <p:nvPr/>
            </p:nvSpPr>
            <p:spPr bwMode="auto">
              <a:xfrm>
                <a:off x="4194" y="2229"/>
                <a:ext cx="54" cy="11"/>
              </a:xfrm>
              <a:custGeom>
                <a:avLst/>
                <a:gdLst>
                  <a:gd name="T0" fmla="*/ 0 w 54"/>
                  <a:gd name="T1" fmla="*/ 0 h 11"/>
                  <a:gd name="T2" fmla="*/ 54 w 54"/>
                  <a:gd name="T3" fmla="*/ 8 h 11"/>
                  <a:gd name="T4" fmla="*/ 0 60000 65536"/>
                  <a:gd name="T5" fmla="*/ 0 60000 65536"/>
                  <a:gd name="T6" fmla="*/ 0 w 54"/>
                  <a:gd name="T7" fmla="*/ 0 h 11"/>
                  <a:gd name="T8" fmla="*/ 54 w 54"/>
                  <a:gd name="T9" fmla="*/ 11 h 11"/>
                </a:gdLst>
                <a:ahLst/>
                <a:cxnLst>
                  <a:cxn ang="T4">
                    <a:pos x="T0" y="T1"/>
                  </a:cxn>
                  <a:cxn ang="T5">
                    <a:pos x="T2" y="T3"/>
                  </a:cxn>
                </a:cxnLst>
                <a:rect l="T6" t="T7" r="T8" b="T9"/>
                <a:pathLst>
                  <a:path w="54" h="11">
                    <a:moveTo>
                      <a:pt x="0" y="0"/>
                    </a:moveTo>
                    <a:cubicBezTo>
                      <a:pt x="32" y="11"/>
                      <a:pt x="14" y="8"/>
                      <a:pt x="54" y="8"/>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62" name="Group 61"/>
            <p:cNvGrpSpPr/>
            <p:nvPr/>
          </p:nvGrpSpPr>
          <p:grpSpPr>
            <a:xfrm rot="16428145">
              <a:off x="6817375" y="2057777"/>
              <a:ext cx="349250" cy="293688"/>
              <a:chOff x="4678363" y="1066800"/>
              <a:chExt cx="349250" cy="293688"/>
            </a:xfrm>
          </p:grpSpPr>
          <p:sp>
            <p:nvSpPr>
              <p:cNvPr id="63" name="Freeform 33"/>
              <p:cNvSpPr>
                <a:spLocks/>
              </p:cNvSpPr>
              <p:nvPr/>
            </p:nvSpPr>
            <p:spPr bwMode="auto">
              <a:xfrm>
                <a:off x="4678363" y="1076325"/>
                <a:ext cx="341312" cy="279400"/>
              </a:xfrm>
              <a:custGeom>
                <a:avLst/>
                <a:gdLst>
                  <a:gd name="T0" fmla="*/ 2147483647 w 215"/>
                  <a:gd name="T1" fmla="*/ 2147483647 h 176"/>
                  <a:gd name="T2" fmla="*/ 2147483647 w 215"/>
                  <a:gd name="T3" fmla="*/ 2147483647 h 176"/>
                  <a:gd name="T4" fmla="*/ 2147483647 w 215"/>
                  <a:gd name="T5" fmla="*/ 2147483647 h 176"/>
                  <a:gd name="T6" fmla="*/ 2147483647 w 215"/>
                  <a:gd name="T7" fmla="*/ 2147483647 h 176"/>
                  <a:gd name="T8" fmla="*/ 2147483647 w 215"/>
                  <a:gd name="T9" fmla="*/ 2147483647 h 176"/>
                  <a:gd name="T10" fmla="*/ 2147483647 w 215"/>
                  <a:gd name="T11" fmla="*/ 2147483647 h 176"/>
                  <a:gd name="T12" fmla="*/ 2147483647 w 215"/>
                  <a:gd name="T13" fmla="*/ 2147483647 h 176"/>
                  <a:gd name="T14" fmla="*/ 2147483647 w 215"/>
                  <a:gd name="T15" fmla="*/ 2147483647 h 176"/>
                  <a:gd name="T16" fmla="*/ 2147483647 w 215"/>
                  <a:gd name="T17" fmla="*/ 2147483647 h 176"/>
                  <a:gd name="T18" fmla="*/ 2147483647 w 215"/>
                  <a:gd name="T19" fmla="*/ 2147483647 h 176"/>
                  <a:gd name="T20" fmla="*/ 2147483647 w 215"/>
                  <a:gd name="T21" fmla="*/ 2147483647 h 176"/>
                  <a:gd name="T22" fmla="*/ 2147483647 w 215"/>
                  <a:gd name="T23" fmla="*/ 2147483647 h 176"/>
                  <a:gd name="T24" fmla="*/ 2147483647 w 215"/>
                  <a:gd name="T25" fmla="*/ 2147483647 h 176"/>
                  <a:gd name="T26" fmla="*/ 2147483647 w 215"/>
                  <a:gd name="T27" fmla="*/ 2147483647 h 176"/>
                  <a:gd name="T28" fmla="*/ 2147483647 w 215"/>
                  <a:gd name="T29" fmla="*/ 2147483647 h 176"/>
                  <a:gd name="T30" fmla="*/ 2147483647 w 215"/>
                  <a:gd name="T31" fmla="*/ 2147483647 h 176"/>
                  <a:gd name="T32" fmla="*/ 2147483647 w 215"/>
                  <a:gd name="T33" fmla="*/ 2147483647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76"/>
                  <a:gd name="T53" fmla="*/ 215 w 215"/>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76">
                    <a:moveTo>
                      <a:pt x="74" y="91"/>
                    </a:moveTo>
                    <a:cubicBezTo>
                      <a:pt x="76" y="70"/>
                      <a:pt x="72" y="47"/>
                      <a:pt x="82" y="29"/>
                    </a:cubicBezTo>
                    <a:cubicBezTo>
                      <a:pt x="86" y="19"/>
                      <a:pt x="83" y="51"/>
                      <a:pt x="90" y="60"/>
                    </a:cubicBezTo>
                    <a:cubicBezTo>
                      <a:pt x="103" y="77"/>
                      <a:pt x="131" y="75"/>
                      <a:pt x="152" y="83"/>
                    </a:cubicBezTo>
                    <a:cubicBezTo>
                      <a:pt x="162" y="80"/>
                      <a:pt x="189" y="83"/>
                      <a:pt x="183" y="75"/>
                    </a:cubicBezTo>
                    <a:cubicBezTo>
                      <a:pt x="173" y="61"/>
                      <a:pt x="136" y="60"/>
                      <a:pt x="136" y="60"/>
                    </a:cubicBezTo>
                    <a:cubicBezTo>
                      <a:pt x="131" y="52"/>
                      <a:pt x="130" y="37"/>
                      <a:pt x="121" y="36"/>
                    </a:cubicBezTo>
                    <a:cubicBezTo>
                      <a:pt x="56" y="25"/>
                      <a:pt x="0" y="65"/>
                      <a:pt x="59" y="29"/>
                    </a:cubicBezTo>
                    <a:cubicBezTo>
                      <a:pt x="127" y="39"/>
                      <a:pt x="135" y="43"/>
                      <a:pt x="214" y="36"/>
                    </a:cubicBezTo>
                    <a:cubicBezTo>
                      <a:pt x="211" y="25"/>
                      <a:pt x="215" y="9"/>
                      <a:pt x="206" y="5"/>
                    </a:cubicBezTo>
                    <a:cubicBezTo>
                      <a:pt x="197" y="0"/>
                      <a:pt x="183" y="11"/>
                      <a:pt x="183" y="21"/>
                    </a:cubicBezTo>
                    <a:cubicBezTo>
                      <a:pt x="183" y="29"/>
                      <a:pt x="198" y="26"/>
                      <a:pt x="206" y="29"/>
                    </a:cubicBezTo>
                    <a:cubicBezTo>
                      <a:pt x="172" y="51"/>
                      <a:pt x="94" y="41"/>
                      <a:pt x="59" y="44"/>
                    </a:cubicBezTo>
                    <a:cubicBezTo>
                      <a:pt x="28" y="102"/>
                      <a:pt x="37" y="114"/>
                      <a:pt x="59" y="176"/>
                    </a:cubicBezTo>
                    <a:cubicBezTo>
                      <a:pt x="66" y="173"/>
                      <a:pt x="79" y="176"/>
                      <a:pt x="82" y="169"/>
                    </a:cubicBezTo>
                    <a:cubicBezTo>
                      <a:pt x="87" y="155"/>
                      <a:pt x="63" y="105"/>
                      <a:pt x="59" y="91"/>
                    </a:cubicBezTo>
                    <a:cubicBezTo>
                      <a:pt x="68" y="49"/>
                      <a:pt x="63" y="49"/>
                      <a:pt x="74" y="91"/>
                    </a:cubicBezTo>
                    <a:close/>
                  </a:path>
                </a:pathLst>
              </a:custGeom>
              <a:solidFill>
                <a:schemeClr val="accent1"/>
              </a:solidFill>
              <a:ln w="9525">
                <a:solidFill>
                  <a:schemeClr val="tx1"/>
                </a:solidFill>
                <a:round/>
                <a:headEnd/>
                <a:tailEnd/>
              </a:ln>
            </p:spPr>
            <p:txBody>
              <a:bodyPr wrap="none" anchor="ctr"/>
              <a:lstStyle/>
              <a:p>
                <a:endParaRPr lang="en-US"/>
              </a:p>
            </p:txBody>
          </p:sp>
          <p:sp>
            <p:nvSpPr>
              <p:cNvPr id="70" name="Freeform 31"/>
              <p:cNvSpPr>
                <a:spLocks/>
              </p:cNvSpPr>
              <p:nvPr/>
            </p:nvSpPr>
            <p:spPr bwMode="auto">
              <a:xfrm>
                <a:off x="4724400" y="1066800"/>
                <a:ext cx="303213" cy="293688"/>
              </a:xfrm>
              <a:custGeom>
                <a:avLst/>
                <a:gdLst>
                  <a:gd name="T0" fmla="*/ 2147483647 w 191"/>
                  <a:gd name="T1" fmla="*/ 2147483647 h 185"/>
                  <a:gd name="T2" fmla="*/ 2147483647 w 191"/>
                  <a:gd name="T3" fmla="*/ 2147483647 h 185"/>
                  <a:gd name="T4" fmla="*/ 2147483647 w 191"/>
                  <a:gd name="T5" fmla="*/ 2147483647 h 185"/>
                  <a:gd name="T6" fmla="*/ 2147483647 w 191"/>
                  <a:gd name="T7" fmla="*/ 2147483647 h 185"/>
                  <a:gd name="T8" fmla="*/ 2147483647 w 191"/>
                  <a:gd name="T9" fmla="*/ 2147483647 h 185"/>
                  <a:gd name="T10" fmla="*/ 2147483647 w 191"/>
                  <a:gd name="T11" fmla="*/ 2147483647 h 185"/>
                  <a:gd name="T12" fmla="*/ 2147483647 w 191"/>
                  <a:gd name="T13" fmla="*/ 2147483647 h 185"/>
                  <a:gd name="T14" fmla="*/ 2147483647 w 191"/>
                  <a:gd name="T15" fmla="*/ 2147483647 h 185"/>
                  <a:gd name="T16" fmla="*/ 2147483647 w 191"/>
                  <a:gd name="T17" fmla="*/ 2147483647 h 185"/>
                  <a:gd name="T18" fmla="*/ 2147483647 w 191"/>
                  <a:gd name="T19" fmla="*/ 2147483647 h 185"/>
                  <a:gd name="T20" fmla="*/ 2147483647 w 191"/>
                  <a:gd name="T21" fmla="*/ 2147483647 h 185"/>
                  <a:gd name="T22" fmla="*/ 2147483647 w 191"/>
                  <a:gd name="T23" fmla="*/ 2147483647 h 185"/>
                  <a:gd name="T24" fmla="*/ 2147483647 w 191"/>
                  <a:gd name="T25" fmla="*/ 2147483647 h 185"/>
                  <a:gd name="T26" fmla="*/ 2147483647 w 191"/>
                  <a:gd name="T27" fmla="*/ 2147483647 h 1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1"/>
                  <a:gd name="T43" fmla="*/ 0 h 185"/>
                  <a:gd name="T44" fmla="*/ 191 w 191"/>
                  <a:gd name="T45" fmla="*/ 185 h 1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1" h="185">
                    <a:moveTo>
                      <a:pt x="82" y="157"/>
                    </a:moveTo>
                    <a:cubicBezTo>
                      <a:pt x="18" y="143"/>
                      <a:pt x="58" y="142"/>
                      <a:pt x="12" y="110"/>
                    </a:cubicBezTo>
                    <a:cubicBezTo>
                      <a:pt x="14" y="79"/>
                      <a:pt x="0" y="41"/>
                      <a:pt x="20" y="17"/>
                    </a:cubicBezTo>
                    <a:cubicBezTo>
                      <a:pt x="33" y="0"/>
                      <a:pt x="61" y="25"/>
                      <a:pt x="82" y="25"/>
                    </a:cubicBezTo>
                    <a:cubicBezTo>
                      <a:pt x="118" y="25"/>
                      <a:pt x="154" y="19"/>
                      <a:pt x="191" y="17"/>
                    </a:cubicBezTo>
                    <a:cubicBezTo>
                      <a:pt x="188" y="35"/>
                      <a:pt x="191" y="55"/>
                      <a:pt x="183" y="72"/>
                    </a:cubicBezTo>
                    <a:cubicBezTo>
                      <a:pt x="179" y="79"/>
                      <a:pt x="167" y="82"/>
                      <a:pt x="160" y="79"/>
                    </a:cubicBezTo>
                    <a:cubicBezTo>
                      <a:pt x="152" y="75"/>
                      <a:pt x="154" y="63"/>
                      <a:pt x="152" y="56"/>
                    </a:cubicBezTo>
                    <a:cubicBezTo>
                      <a:pt x="144" y="58"/>
                      <a:pt x="132" y="56"/>
                      <a:pt x="129" y="64"/>
                    </a:cubicBezTo>
                    <a:cubicBezTo>
                      <a:pt x="125" y="71"/>
                      <a:pt x="143" y="84"/>
                      <a:pt x="136" y="87"/>
                    </a:cubicBezTo>
                    <a:cubicBezTo>
                      <a:pt x="106" y="97"/>
                      <a:pt x="74" y="92"/>
                      <a:pt x="43" y="95"/>
                    </a:cubicBezTo>
                    <a:cubicBezTo>
                      <a:pt x="49" y="128"/>
                      <a:pt x="62" y="148"/>
                      <a:pt x="51" y="180"/>
                    </a:cubicBezTo>
                    <a:cubicBezTo>
                      <a:pt x="36" y="158"/>
                      <a:pt x="4" y="121"/>
                      <a:pt x="4" y="180"/>
                    </a:cubicBezTo>
                    <a:cubicBezTo>
                      <a:pt x="4" y="185"/>
                      <a:pt x="9" y="170"/>
                      <a:pt x="12" y="165"/>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1" name="Freeform 32"/>
              <p:cNvSpPr>
                <a:spLocks/>
              </p:cNvSpPr>
              <p:nvPr/>
            </p:nvSpPr>
            <p:spPr bwMode="auto">
              <a:xfrm>
                <a:off x="4724400" y="1143000"/>
                <a:ext cx="185738" cy="12700"/>
              </a:xfrm>
              <a:custGeom>
                <a:avLst/>
                <a:gdLst>
                  <a:gd name="T0" fmla="*/ 0 w 117"/>
                  <a:gd name="T1" fmla="*/ 0 h 8"/>
                  <a:gd name="T2" fmla="*/ 2147483647 w 117"/>
                  <a:gd name="T3" fmla="*/ 2147483647 h 8"/>
                  <a:gd name="T4" fmla="*/ 0 60000 65536"/>
                  <a:gd name="T5" fmla="*/ 0 60000 65536"/>
                  <a:gd name="T6" fmla="*/ 0 w 117"/>
                  <a:gd name="T7" fmla="*/ 0 h 8"/>
                  <a:gd name="T8" fmla="*/ 117 w 117"/>
                  <a:gd name="T9" fmla="*/ 8 h 8"/>
                </a:gdLst>
                <a:ahLst/>
                <a:cxnLst>
                  <a:cxn ang="T4">
                    <a:pos x="T0" y="T1"/>
                  </a:cxn>
                  <a:cxn ang="T5">
                    <a:pos x="T2" y="T3"/>
                  </a:cxn>
                </a:cxnLst>
                <a:rect l="T6" t="T7" r="T8" b="T9"/>
                <a:pathLst>
                  <a:path w="117" h="8">
                    <a:moveTo>
                      <a:pt x="0" y="0"/>
                    </a:moveTo>
                    <a:cubicBezTo>
                      <a:pt x="39" y="2"/>
                      <a:pt x="117" y="8"/>
                      <a:pt x="117" y="8"/>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graphicFrame>
        <p:nvGraphicFramePr>
          <p:cNvPr id="74" name="Object 73"/>
          <p:cNvGraphicFramePr>
            <a:graphicFrameLocks noChangeAspect="1"/>
          </p:cNvGraphicFramePr>
          <p:nvPr>
            <p:extLst>
              <p:ext uri="{D42A27DB-BD31-4B8C-83A1-F6EECF244321}">
                <p14:modId xmlns:p14="http://schemas.microsoft.com/office/powerpoint/2010/main" val="4086345347"/>
              </p:ext>
            </p:extLst>
          </p:nvPr>
        </p:nvGraphicFramePr>
        <p:xfrm>
          <a:off x="1266382" y="5814419"/>
          <a:ext cx="519113" cy="279400"/>
        </p:xfrm>
        <a:graphic>
          <a:graphicData uri="http://schemas.openxmlformats.org/presentationml/2006/ole">
            <mc:AlternateContent xmlns:mc="http://schemas.openxmlformats.org/markup-compatibility/2006">
              <mc:Choice xmlns:v="urn:schemas-microsoft-com:vml" Requires="v">
                <p:oleObj spid="_x0000_s1411348" name="Equation" r:id="rId13" imgW="355600" imgH="190500" progId="Equation.DSMT4">
                  <p:embed/>
                </p:oleObj>
              </mc:Choice>
              <mc:Fallback>
                <p:oleObj name="Equation" r:id="rId13" imgW="355600" imgH="190500" progId="Equation.DSMT4">
                  <p:embed/>
                  <p:pic>
                    <p:nvPicPr>
                      <p:cNvPr id="0" name=""/>
                      <p:cNvPicPr/>
                      <p:nvPr/>
                    </p:nvPicPr>
                    <p:blipFill>
                      <a:blip r:embed="rId14"/>
                      <a:stretch>
                        <a:fillRect/>
                      </a:stretch>
                    </p:blipFill>
                    <p:spPr>
                      <a:xfrm>
                        <a:off x="1266382" y="5814419"/>
                        <a:ext cx="519113" cy="279400"/>
                      </a:xfrm>
                      <a:prstGeom prst="rect">
                        <a:avLst/>
                      </a:prstGeom>
                    </p:spPr>
                  </p:pic>
                </p:oleObj>
              </mc:Fallback>
            </mc:AlternateContent>
          </a:graphicData>
        </a:graphic>
      </p:graphicFrame>
      <p:graphicFrame>
        <p:nvGraphicFramePr>
          <p:cNvPr id="75" name="Object 74"/>
          <p:cNvGraphicFramePr>
            <a:graphicFrameLocks noChangeAspect="1"/>
          </p:cNvGraphicFramePr>
          <p:nvPr>
            <p:extLst>
              <p:ext uri="{D42A27DB-BD31-4B8C-83A1-F6EECF244321}">
                <p14:modId xmlns:p14="http://schemas.microsoft.com/office/powerpoint/2010/main" val="3998410905"/>
              </p:ext>
            </p:extLst>
          </p:nvPr>
        </p:nvGraphicFramePr>
        <p:xfrm>
          <a:off x="70636" y="2689067"/>
          <a:ext cx="3500432" cy="618270"/>
        </p:xfrm>
        <a:graphic>
          <a:graphicData uri="http://schemas.openxmlformats.org/presentationml/2006/ole">
            <mc:AlternateContent xmlns:mc="http://schemas.openxmlformats.org/markup-compatibility/2006">
              <mc:Choice xmlns:v="urn:schemas-microsoft-com:vml" Requires="v">
                <p:oleObj spid="_x0000_s1411349" name="Equation" r:id="rId15" imgW="2451100" imgH="431800" progId="Equation.DSMT4">
                  <p:embed/>
                </p:oleObj>
              </mc:Choice>
              <mc:Fallback>
                <p:oleObj name="Equation" r:id="rId15" imgW="2451100" imgH="431800" progId="Equation.DSMT4">
                  <p:embed/>
                  <p:pic>
                    <p:nvPicPr>
                      <p:cNvPr id="0" name=""/>
                      <p:cNvPicPr/>
                      <p:nvPr/>
                    </p:nvPicPr>
                    <p:blipFill>
                      <a:blip r:embed="rId16"/>
                      <a:stretch>
                        <a:fillRect/>
                      </a:stretch>
                    </p:blipFill>
                    <p:spPr>
                      <a:xfrm>
                        <a:off x="70636" y="2689067"/>
                        <a:ext cx="3500432" cy="618270"/>
                      </a:xfrm>
                      <a:prstGeom prst="rect">
                        <a:avLst/>
                      </a:prstGeom>
                    </p:spPr>
                  </p:pic>
                </p:oleObj>
              </mc:Fallback>
            </mc:AlternateContent>
          </a:graphicData>
        </a:graphic>
      </p:graphicFrame>
      <p:graphicFrame>
        <p:nvGraphicFramePr>
          <p:cNvPr id="76" name="Object 75"/>
          <p:cNvGraphicFramePr>
            <a:graphicFrameLocks noChangeAspect="1"/>
          </p:cNvGraphicFramePr>
          <p:nvPr>
            <p:extLst>
              <p:ext uri="{D42A27DB-BD31-4B8C-83A1-F6EECF244321}">
                <p14:modId xmlns:p14="http://schemas.microsoft.com/office/powerpoint/2010/main" val="1424133095"/>
              </p:ext>
            </p:extLst>
          </p:nvPr>
        </p:nvGraphicFramePr>
        <p:xfrm>
          <a:off x="3876675" y="2266950"/>
          <a:ext cx="242888" cy="328613"/>
        </p:xfrm>
        <a:graphic>
          <a:graphicData uri="http://schemas.openxmlformats.org/presentationml/2006/ole">
            <mc:AlternateContent xmlns:mc="http://schemas.openxmlformats.org/markup-compatibility/2006">
              <mc:Choice xmlns:v="urn:schemas-microsoft-com:vml" Requires="v">
                <p:oleObj spid="_x0000_s1411350" name="Equation" r:id="rId17" imgW="152400" imgH="203200" progId="Equation.DSMT4">
                  <p:embed/>
                </p:oleObj>
              </mc:Choice>
              <mc:Fallback>
                <p:oleObj name="Equation" r:id="rId17" imgW="152400" imgH="203200" progId="Equation.DSMT4">
                  <p:embed/>
                  <p:pic>
                    <p:nvPicPr>
                      <p:cNvPr id="0" name=""/>
                      <p:cNvPicPr/>
                      <p:nvPr/>
                    </p:nvPicPr>
                    <p:blipFill>
                      <a:blip r:embed="rId18"/>
                      <a:stretch>
                        <a:fillRect/>
                      </a:stretch>
                    </p:blipFill>
                    <p:spPr>
                      <a:xfrm>
                        <a:off x="3876675" y="2266950"/>
                        <a:ext cx="242888" cy="328613"/>
                      </a:xfrm>
                      <a:prstGeom prst="rect">
                        <a:avLst/>
                      </a:prstGeom>
                    </p:spPr>
                  </p:pic>
                </p:oleObj>
              </mc:Fallback>
            </mc:AlternateContent>
          </a:graphicData>
        </a:graphic>
      </p:graphicFrame>
      <p:cxnSp>
        <p:nvCxnSpPr>
          <p:cNvPr id="77" name="Straight Arrow Connector 76"/>
          <p:cNvCxnSpPr/>
          <p:nvPr/>
        </p:nvCxnSpPr>
        <p:spPr>
          <a:xfrm>
            <a:off x="3583311" y="2647006"/>
            <a:ext cx="683542"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78" name="Text Box 30"/>
          <p:cNvSpPr txBox="1">
            <a:spLocks noChangeArrowheads="1"/>
          </p:cNvSpPr>
          <p:nvPr/>
        </p:nvSpPr>
        <p:spPr bwMode="auto">
          <a:xfrm>
            <a:off x="4951528" y="1764724"/>
            <a:ext cx="2085256"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00FF"/>
                </a:solidFill>
                <a:latin typeface="Times New Roman"/>
                <a:cs typeface="Times New Roman"/>
              </a:rPr>
              <a:t>Jill and Jack’s velocity </a:t>
            </a:r>
            <a:r>
              <a:rPr lang="en-US" sz="1600" dirty="0">
                <a:latin typeface="Times New Roman"/>
                <a:cs typeface="Times New Roman"/>
              </a:rPr>
              <a:t>just after collision</a:t>
            </a:r>
            <a:endParaRPr lang="en-US" dirty="0">
              <a:latin typeface="Times New Roman"/>
              <a:cs typeface="Times New Roman"/>
            </a:endParaRPr>
          </a:p>
        </p:txBody>
      </p:sp>
      <p:graphicFrame>
        <p:nvGraphicFramePr>
          <p:cNvPr id="79" name="Object 78"/>
          <p:cNvGraphicFramePr>
            <a:graphicFrameLocks noChangeAspect="1"/>
          </p:cNvGraphicFramePr>
          <p:nvPr>
            <p:extLst>
              <p:ext uri="{D42A27DB-BD31-4B8C-83A1-F6EECF244321}">
                <p14:modId xmlns:p14="http://schemas.microsoft.com/office/powerpoint/2010/main" val="3491161933"/>
              </p:ext>
            </p:extLst>
          </p:nvPr>
        </p:nvGraphicFramePr>
        <p:xfrm>
          <a:off x="5157788" y="2298700"/>
          <a:ext cx="284162" cy="328613"/>
        </p:xfrm>
        <a:graphic>
          <a:graphicData uri="http://schemas.openxmlformats.org/presentationml/2006/ole">
            <mc:AlternateContent xmlns:mc="http://schemas.openxmlformats.org/markup-compatibility/2006">
              <mc:Choice xmlns:v="urn:schemas-microsoft-com:vml" Requires="v">
                <p:oleObj spid="_x0000_s1411351" name="Equation" r:id="rId19" imgW="177800" imgH="203200" progId="Equation.DSMT4">
                  <p:embed/>
                </p:oleObj>
              </mc:Choice>
              <mc:Fallback>
                <p:oleObj name="Equation" r:id="rId19" imgW="177800" imgH="203200" progId="Equation.DSMT4">
                  <p:embed/>
                  <p:pic>
                    <p:nvPicPr>
                      <p:cNvPr id="0" name=""/>
                      <p:cNvPicPr/>
                      <p:nvPr/>
                    </p:nvPicPr>
                    <p:blipFill>
                      <a:blip r:embed="rId20"/>
                      <a:stretch>
                        <a:fillRect/>
                      </a:stretch>
                    </p:blipFill>
                    <p:spPr>
                      <a:xfrm>
                        <a:off x="5157788" y="2298700"/>
                        <a:ext cx="284162" cy="328613"/>
                      </a:xfrm>
                      <a:prstGeom prst="rect">
                        <a:avLst/>
                      </a:prstGeom>
                    </p:spPr>
                  </p:pic>
                </p:oleObj>
              </mc:Fallback>
            </mc:AlternateContent>
          </a:graphicData>
        </a:graphic>
      </p:graphicFrame>
      <p:cxnSp>
        <p:nvCxnSpPr>
          <p:cNvPr id="80" name="Straight Arrow Connector 79"/>
          <p:cNvCxnSpPr/>
          <p:nvPr/>
        </p:nvCxnSpPr>
        <p:spPr>
          <a:xfrm>
            <a:off x="4885418" y="2678455"/>
            <a:ext cx="683542"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81" name="Text Box 30"/>
          <p:cNvSpPr txBox="1">
            <a:spLocks noChangeArrowheads="1"/>
          </p:cNvSpPr>
          <p:nvPr/>
        </p:nvSpPr>
        <p:spPr bwMode="auto">
          <a:xfrm>
            <a:off x="2866272" y="1815524"/>
            <a:ext cx="1906039"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FF0000"/>
                </a:solidFill>
                <a:latin typeface="Times New Roman"/>
                <a:cs typeface="Times New Roman"/>
              </a:rPr>
              <a:t>Jill’s velocity      </a:t>
            </a:r>
            <a:r>
              <a:rPr lang="en-US" sz="1600" dirty="0">
                <a:latin typeface="Times New Roman"/>
                <a:cs typeface="Times New Roman"/>
              </a:rPr>
              <a:t>just before collision</a:t>
            </a:r>
            <a:endParaRPr lang="en-US" dirty="0">
              <a:latin typeface="Times New Roman"/>
              <a:cs typeface="Times New Roman"/>
            </a:endParaRPr>
          </a:p>
        </p:txBody>
      </p:sp>
      <p:sp>
        <p:nvSpPr>
          <p:cNvPr id="82" name="Text Box 30"/>
          <p:cNvSpPr txBox="1">
            <a:spLocks noChangeArrowheads="1"/>
          </p:cNvSpPr>
          <p:nvPr/>
        </p:nvSpPr>
        <p:spPr bwMode="auto">
          <a:xfrm>
            <a:off x="4839580" y="374234"/>
            <a:ext cx="374854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FF0000"/>
                </a:solidFill>
                <a:latin typeface="Apple Chancery"/>
                <a:cs typeface="Apple Chancery"/>
              </a:rPr>
              <a:t>after collision </a:t>
            </a:r>
            <a:r>
              <a:rPr lang="en-US" sz="1600" dirty="0">
                <a:solidFill>
                  <a:srgbClr val="0000FF"/>
                </a:solidFill>
                <a:latin typeface="Times New Roman"/>
                <a:cs typeface="Times New Roman"/>
              </a:rPr>
              <a:t>energy conserved</a:t>
            </a:r>
            <a:endParaRPr lang="en-US" dirty="0">
              <a:solidFill>
                <a:srgbClr val="0000FF"/>
              </a:solidFill>
              <a:latin typeface="Apple Chancery"/>
              <a:cs typeface="Apple Chancery"/>
            </a:endParaRPr>
          </a:p>
        </p:txBody>
      </p:sp>
      <p:graphicFrame>
        <p:nvGraphicFramePr>
          <p:cNvPr id="83" name="Object 82"/>
          <p:cNvGraphicFramePr>
            <a:graphicFrameLocks noChangeAspect="1"/>
          </p:cNvGraphicFramePr>
          <p:nvPr>
            <p:extLst>
              <p:ext uri="{D42A27DB-BD31-4B8C-83A1-F6EECF244321}">
                <p14:modId xmlns:p14="http://schemas.microsoft.com/office/powerpoint/2010/main" val="1611743666"/>
              </p:ext>
            </p:extLst>
          </p:nvPr>
        </p:nvGraphicFramePr>
        <p:xfrm>
          <a:off x="1858169" y="757238"/>
          <a:ext cx="7167562" cy="538162"/>
        </p:xfrm>
        <a:graphic>
          <a:graphicData uri="http://schemas.openxmlformats.org/presentationml/2006/ole">
            <mc:AlternateContent xmlns:mc="http://schemas.openxmlformats.org/markup-compatibility/2006">
              <mc:Choice xmlns:v="urn:schemas-microsoft-com:vml" Requires="v">
                <p:oleObj spid="_x0000_s1411352" name="Equation" r:id="rId21" imgW="5257800" imgH="393700" progId="Equation.DSMT4">
                  <p:embed/>
                </p:oleObj>
              </mc:Choice>
              <mc:Fallback>
                <p:oleObj name="Equation" r:id="rId21" imgW="5257800" imgH="393700" progId="Equation.DSMT4">
                  <p:embed/>
                  <p:pic>
                    <p:nvPicPr>
                      <p:cNvPr id="0" name=""/>
                      <p:cNvPicPr/>
                      <p:nvPr/>
                    </p:nvPicPr>
                    <p:blipFill>
                      <a:blip r:embed="rId22"/>
                      <a:stretch>
                        <a:fillRect/>
                      </a:stretch>
                    </p:blipFill>
                    <p:spPr>
                      <a:xfrm>
                        <a:off x="1858169" y="757238"/>
                        <a:ext cx="7167562" cy="538162"/>
                      </a:xfrm>
                      <a:prstGeom prst="rect">
                        <a:avLst/>
                      </a:prstGeom>
                    </p:spPr>
                  </p:pic>
                </p:oleObj>
              </mc:Fallback>
            </mc:AlternateContent>
          </a:graphicData>
        </a:graphic>
      </p:graphicFrame>
      <p:sp>
        <p:nvSpPr>
          <p:cNvPr id="84" name="Text Box 30"/>
          <p:cNvSpPr txBox="1">
            <a:spLocks noChangeArrowheads="1"/>
          </p:cNvSpPr>
          <p:nvPr/>
        </p:nvSpPr>
        <p:spPr bwMode="auto">
          <a:xfrm>
            <a:off x="1968600" y="3877845"/>
            <a:ext cx="2009394"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FF0000"/>
                </a:solidFill>
                <a:latin typeface="Apple Chancery"/>
                <a:cs typeface="Apple Chancery"/>
              </a:rPr>
              <a:t>during collision</a:t>
            </a:r>
            <a:r>
              <a:rPr lang="en-US" sz="1600" dirty="0">
                <a:solidFill>
                  <a:srgbClr val="FF0000"/>
                </a:solidFill>
                <a:latin typeface="Times New Roman"/>
                <a:cs typeface="Times New Roman"/>
              </a:rPr>
              <a:t>, </a:t>
            </a:r>
            <a:r>
              <a:rPr lang="en-US" sz="1600" dirty="0">
                <a:solidFill>
                  <a:srgbClr val="0000FF"/>
                </a:solidFill>
                <a:latin typeface="Times New Roman"/>
                <a:cs typeface="Times New Roman"/>
              </a:rPr>
              <a:t>momentum conserved</a:t>
            </a:r>
            <a:endParaRPr lang="en-US" dirty="0">
              <a:solidFill>
                <a:srgbClr val="0000FF"/>
              </a:solidFill>
              <a:latin typeface="Times New Roman"/>
              <a:cs typeface="Times New Roman"/>
            </a:endParaRPr>
          </a:p>
        </p:txBody>
      </p:sp>
      <p:graphicFrame>
        <p:nvGraphicFramePr>
          <p:cNvPr id="85" name="Object 84"/>
          <p:cNvGraphicFramePr>
            <a:graphicFrameLocks noChangeAspect="1"/>
          </p:cNvGraphicFramePr>
          <p:nvPr>
            <p:extLst>
              <p:ext uri="{D42A27DB-BD31-4B8C-83A1-F6EECF244321}">
                <p14:modId xmlns:p14="http://schemas.microsoft.com/office/powerpoint/2010/main" val="2983809285"/>
              </p:ext>
            </p:extLst>
          </p:nvPr>
        </p:nvGraphicFramePr>
        <p:xfrm>
          <a:off x="1888778" y="4462621"/>
          <a:ext cx="2173287" cy="409575"/>
        </p:xfrm>
        <a:graphic>
          <a:graphicData uri="http://schemas.openxmlformats.org/presentationml/2006/ole">
            <mc:AlternateContent xmlns:mc="http://schemas.openxmlformats.org/markup-compatibility/2006">
              <mc:Choice xmlns:v="urn:schemas-microsoft-com:vml" Requires="v">
                <p:oleObj spid="_x0000_s1411353" name="Equation" r:id="rId23" imgW="1485900" imgH="279400" progId="Equation.DSMT4">
                  <p:embed/>
                </p:oleObj>
              </mc:Choice>
              <mc:Fallback>
                <p:oleObj name="Equation" r:id="rId23" imgW="1485900" imgH="279400" progId="Equation.DSMT4">
                  <p:embed/>
                  <p:pic>
                    <p:nvPicPr>
                      <p:cNvPr id="0" name=""/>
                      <p:cNvPicPr/>
                      <p:nvPr/>
                    </p:nvPicPr>
                    <p:blipFill>
                      <a:blip r:embed="rId24"/>
                      <a:stretch>
                        <a:fillRect/>
                      </a:stretch>
                    </p:blipFill>
                    <p:spPr>
                      <a:xfrm>
                        <a:off x="1888778" y="4462621"/>
                        <a:ext cx="2173287" cy="409575"/>
                      </a:xfrm>
                      <a:prstGeom prst="rect">
                        <a:avLst/>
                      </a:prstGeom>
                    </p:spPr>
                  </p:pic>
                </p:oleObj>
              </mc:Fallback>
            </mc:AlternateContent>
          </a:graphicData>
        </a:graphic>
      </p:graphicFrame>
      <p:sp>
        <p:nvSpPr>
          <p:cNvPr id="86" name="Text Box 30"/>
          <p:cNvSpPr txBox="1">
            <a:spLocks noChangeArrowheads="1"/>
          </p:cNvSpPr>
          <p:nvPr/>
        </p:nvSpPr>
        <p:spPr bwMode="auto">
          <a:xfrm>
            <a:off x="6716401" y="2387600"/>
            <a:ext cx="2427599"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8000"/>
                </a:solidFill>
                <a:latin typeface="Times New Roman"/>
                <a:cs typeface="Times New Roman"/>
              </a:rPr>
              <a:t>still need Newton’s Second and centripetal acceleration</a:t>
            </a:r>
            <a:endParaRPr lang="en-US" dirty="0">
              <a:solidFill>
                <a:srgbClr val="008000"/>
              </a:solidFill>
              <a:latin typeface="Times New Roman"/>
              <a:cs typeface="Times New Roman"/>
            </a:endParaRPr>
          </a:p>
        </p:txBody>
      </p:sp>
      <p:graphicFrame>
        <p:nvGraphicFramePr>
          <p:cNvPr id="87" name="Object 86"/>
          <p:cNvGraphicFramePr>
            <a:graphicFrameLocks noChangeAspect="1"/>
          </p:cNvGraphicFramePr>
          <p:nvPr>
            <p:extLst>
              <p:ext uri="{D42A27DB-BD31-4B8C-83A1-F6EECF244321}">
                <p14:modId xmlns:p14="http://schemas.microsoft.com/office/powerpoint/2010/main" val="4112811849"/>
              </p:ext>
            </p:extLst>
          </p:nvPr>
        </p:nvGraphicFramePr>
        <p:xfrm>
          <a:off x="6898212" y="1782187"/>
          <a:ext cx="284162" cy="328613"/>
        </p:xfrm>
        <a:graphic>
          <a:graphicData uri="http://schemas.openxmlformats.org/presentationml/2006/ole">
            <mc:AlternateContent xmlns:mc="http://schemas.openxmlformats.org/markup-compatibility/2006">
              <mc:Choice xmlns:v="urn:schemas-microsoft-com:vml" Requires="v">
                <p:oleObj spid="_x0000_s1411354" name="Equation" r:id="rId25" imgW="177800" imgH="203200" progId="Equation.DSMT4">
                  <p:embed/>
                </p:oleObj>
              </mc:Choice>
              <mc:Fallback>
                <p:oleObj name="Equation" r:id="rId25" imgW="177800" imgH="203200" progId="Equation.DSMT4">
                  <p:embed/>
                  <p:pic>
                    <p:nvPicPr>
                      <p:cNvPr id="0" name=""/>
                      <p:cNvPicPr/>
                      <p:nvPr/>
                    </p:nvPicPr>
                    <p:blipFill>
                      <a:blip r:embed="rId20"/>
                      <a:stretch>
                        <a:fillRect/>
                      </a:stretch>
                    </p:blipFill>
                    <p:spPr>
                      <a:xfrm>
                        <a:off x="6898212" y="1782187"/>
                        <a:ext cx="284162" cy="328613"/>
                      </a:xfrm>
                      <a:prstGeom prst="rect">
                        <a:avLst/>
                      </a:prstGeom>
                    </p:spPr>
                  </p:pic>
                </p:oleObj>
              </mc:Fallback>
            </mc:AlternateContent>
          </a:graphicData>
        </a:graphic>
      </p:graphicFrame>
      <p:graphicFrame>
        <p:nvGraphicFramePr>
          <p:cNvPr id="88" name="Object 87"/>
          <p:cNvGraphicFramePr>
            <a:graphicFrameLocks noChangeAspect="1"/>
          </p:cNvGraphicFramePr>
          <p:nvPr>
            <p:extLst>
              <p:ext uri="{D42A27DB-BD31-4B8C-83A1-F6EECF244321}">
                <p14:modId xmlns:p14="http://schemas.microsoft.com/office/powerpoint/2010/main" val="2688368697"/>
              </p:ext>
            </p:extLst>
          </p:nvPr>
        </p:nvGraphicFramePr>
        <p:xfrm>
          <a:off x="4062065" y="1840924"/>
          <a:ext cx="242888" cy="328613"/>
        </p:xfrm>
        <a:graphic>
          <a:graphicData uri="http://schemas.openxmlformats.org/presentationml/2006/ole">
            <mc:AlternateContent xmlns:mc="http://schemas.openxmlformats.org/markup-compatibility/2006">
              <mc:Choice xmlns:v="urn:schemas-microsoft-com:vml" Requires="v">
                <p:oleObj spid="_x0000_s1411355" name="Equation" r:id="rId26" imgW="152400" imgH="203200" progId="Equation.DSMT4">
                  <p:embed/>
                </p:oleObj>
              </mc:Choice>
              <mc:Fallback>
                <p:oleObj name="Equation" r:id="rId26" imgW="152400" imgH="203200" progId="Equation.DSMT4">
                  <p:embed/>
                  <p:pic>
                    <p:nvPicPr>
                      <p:cNvPr id="0" name=""/>
                      <p:cNvPicPr/>
                      <p:nvPr/>
                    </p:nvPicPr>
                    <p:blipFill>
                      <a:blip r:embed="rId18"/>
                      <a:stretch>
                        <a:fillRect/>
                      </a:stretch>
                    </p:blipFill>
                    <p:spPr>
                      <a:xfrm>
                        <a:off x="4062065" y="1840924"/>
                        <a:ext cx="242888" cy="328613"/>
                      </a:xfrm>
                      <a:prstGeom prst="rect">
                        <a:avLst/>
                      </a:prstGeom>
                    </p:spPr>
                  </p:pic>
                </p:oleObj>
              </mc:Fallback>
            </mc:AlternateContent>
          </a:graphicData>
        </a:graphic>
      </p:graphicFrame>
      <p:sp>
        <p:nvSpPr>
          <p:cNvPr id="10" name="Freeform 9"/>
          <p:cNvSpPr/>
          <p:nvPr/>
        </p:nvSpPr>
        <p:spPr>
          <a:xfrm>
            <a:off x="5664200" y="1295400"/>
            <a:ext cx="2127991" cy="1917700"/>
          </a:xfrm>
          <a:custGeom>
            <a:avLst/>
            <a:gdLst>
              <a:gd name="connsiteX0" fmla="*/ 0 w 2127991"/>
              <a:gd name="connsiteY0" fmla="*/ 1917700 h 1917700"/>
              <a:gd name="connsiteX1" fmla="*/ 635000 w 2127991"/>
              <a:gd name="connsiteY1" fmla="*/ 1270000 h 1917700"/>
              <a:gd name="connsiteX2" fmla="*/ 2108200 w 2127991"/>
              <a:gd name="connsiteY2" fmla="*/ 927100 h 1917700"/>
              <a:gd name="connsiteX3" fmla="*/ 1524000 w 2127991"/>
              <a:gd name="connsiteY3" fmla="*/ 0 h 1917700"/>
            </a:gdLst>
            <a:ahLst/>
            <a:cxnLst>
              <a:cxn ang="0">
                <a:pos x="connsiteX0" y="connsiteY0"/>
              </a:cxn>
              <a:cxn ang="0">
                <a:pos x="connsiteX1" y="connsiteY1"/>
              </a:cxn>
              <a:cxn ang="0">
                <a:pos x="connsiteX2" y="connsiteY2"/>
              </a:cxn>
              <a:cxn ang="0">
                <a:pos x="connsiteX3" y="connsiteY3"/>
              </a:cxn>
            </a:cxnLst>
            <a:rect l="l" t="t" r="r" b="b"/>
            <a:pathLst>
              <a:path w="2127991" h="1917700">
                <a:moveTo>
                  <a:pt x="0" y="1917700"/>
                </a:moveTo>
                <a:cubicBezTo>
                  <a:pt x="141816" y="1676400"/>
                  <a:pt x="283633" y="1435100"/>
                  <a:pt x="635000" y="1270000"/>
                </a:cubicBezTo>
                <a:cubicBezTo>
                  <a:pt x="986367" y="1104900"/>
                  <a:pt x="1960033" y="1138767"/>
                  <a:pt x="2108200" y="927100"/>
                </a:cubicBezTo>
                <a:cubicBezTo>
                  <a:pt x="2256367" y="715433"/>
                  <a:pt x="1524000" y="0"/>
                  <a:pt x="1524000" y="0"/>
                </a:cubicBezTo>
              </a:path>
            </a:pathLst>
          </a:custGeom>
          <a:ln w="952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083257" y="1765300"/>
            <a:ext cx="533054" cy="952500"/>
          </a:xfrm>
          <a:custGeom>
            <a:avLst/>
            <a:gdLst>
              <a:gd name="connsiteX0" fmla="*/ 215443 w 533054"/>
              <a:gd name="connsiteY0" fmla="*/ 0 h 952500"/>
              <a:gd name="connsiteX1" fmla="*/ 12243 w 533054"/>
              <a:gd name="connsiteY1" fmla="*/ 241300 h 952500"/>
              <a:gd name="connsiteX2" fmla="*/ 532943 w 533054"/>
              <a:gd name="connsiteY2" fmla="*/ 698500 h 952500"/>
              <a:gd name="connsiteX3" fmla="*/ 63043 w 533054"/>
              <a:gd name="connsiteY3" fmla="*/ 952500 h 952500"/>
            </a:gdLst>
            <a:ahLst/>
            <a:cxnLst>
              <a:cxn ang="0">
                <a:pos x="connsiteX0" y="connsiteY0"/>
              </a:cxn>
              <a:cxn ang="0">
                <a:pos x="connsiteX1" y="connsiteY1"/>
              </a:cxn>
              <a:cxn ang="0">
                <a:pos x="connsiteX2" y="connsiteY2"/>
              </a:cxn>
              <a:cxn ang="0">
                <a:pos x="connsiteX3" y="connsiteY3"/>
              </a:cxn>
            </a:cxnLst>
            <a:rect l="l" t="t" r="r" b="b"/>
            <a:pathLst>
              <a:path w="533054" h="952500">
                <a:moveTo>
                  <a:pt x="215443" y="0"/>
                </a:moveTo>
                <a:cubicBezTo>
                  <a:pt x="87384" y="62442"/>
                  <a:pt x="-40674" y="124884"/>
                  <a:pt x="12243" y="241300"/>
                </a:cubicBezTo>
                <a:cubicBezTo>
                  <a:pt x="65160" y="357716"/>
                  <a:pt x="524476" y="579967"/>
                  <a:pt x="532943" y="698500"/>
                </a:cubicBezTo>
                <a:cubicBezTo>
                  <a:pt x="541410" y="817033"/>
                  <a:pt x="63043" y="952500"/>
                  <a:pt x="63043" y="952500"/>
                </a:cubicBezTo>
              </a:path>
            </a:pathLst>
          </a:custGeom>
          <a:ln w="9525"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2609234" y="3318084"/>
            <a:ext cx="2021487" cy="606215"/>
          </a:xfrm>
          <a:custGeom>
            <a:avLst/>
            <a:gdLst>
              <a:gd name="connsiteX0" fmla="*/ 70466 w 2178666"/>
              <a:gd name="connsiteY0" fmla="*/ 660400 h 660400"/>
              <a:gd name="connsiteX1" fmla="*/ 210166 w 2178666"/>
              <a:gd name="connsiteY1" fmla="*/ 139700 h 660400"/>
              <a:gd name="connsiteX2" fmla="*/ 1835766 w 2178666"/>
              <a:gd name="connsiteY2" fmla="*/ 165100 h 660400"/>
              <a:gd name="connsiteX3" fmla="*/ 2178666 w 2178666"/>
              <a:gd name="connsiteY3" fmla="*/ 0 h 660400"/>
            </a:gdLst>
            <a:ahLst/>
            <a:cxnLst>
              <a:cxn ang="0">
                <a:pos x="connsiteX0" y="connsiteY0"/>
              </a:cxn>
              <a:cxn ang="0">
                <a:pos x="connsiteX1" y="connsiteY1"/>
              </a:cxn>
              <a:cxn ang="0">
                <a:pos x="connsiteX2" y="connsiteY2"/>
              </a:cxn>
              <a:cxn ang="0">
                <a:pos x="connsiteX3" y="connsiteY3"/>
              </a:cxn>
            </a:cxnLst>
            <a:rect l="l" t="t" r="r" b="b"/>
            <a:pathLst>
              <a:path w="2178666" h="660400">
                <a:moveTo>
                  <a:pt x="70466" y="660400"/>
                </a:moveTo>
                <a:cubicBezTo>
                  <a:pt x="-6793" y="441325"/>
                  <a:pt x="-84051" y="222250"/>
                  <a:pt x="210166" y="139700"/>
                </a:cubicBezTo>
                <a:cubicBezTo>
                  <a:pt x="504383" y="57150"/>
                  <a:pt x="1507683" y="188383"/>
                  <a:pt x="1835766" y="165100"/>
                </a:cubicBezTo>
                <a:cubicBezTo>
                  <a:pt x="2163849" y="141817"/>
                  <a:pt x="2178666" y="0"/>
                  <a:pt x="2178666" y="0"/>
                </a:cubicBezTo>
              </a:path>
            </a:pathLst>
          </a:custGeom>
          <a:ln w="9525"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801945" y="3202498"/>
            <a:ext cx="1673225" cy="581025"/>
          </a:xfrm>
          <a:custGeom>
            <a:avLst/>
            <a:gdLst>
              <a:gd name="connsiteX0" fmla="*/ 0 w 1673225"/>
              <a:gd name="connsiteY0" fmla="*/ 0 h 581025"/>
              <a:gd name="connsiteX1" fmla="*/ 206375 w 1673225"/>
              <a:gd name="connsiteY1" fmla="*/ 9525 h 581025"/>
              <a:gd name="connsiteX2" fmla="*/ 501650 w 1673225"/>
              <a:gd name="connsiteY2" fmla="*/ 50800 h 581025"/>
              <a:gd name="connsiteX3" fmla="*/ 815975 w 1673225"/>
              <a:gd name="connsiteY3" fmla="*/ 133350 h 581025"/>
              <a:gd name="connsiteX4" fmla="*/ 1092200 w 1673225"/>
              <a:gd name="connsiteY4" fmla="*/ 238125 h 581025"/>
              <a:gd name="connsiteX5" fmla="*/ 1371600 w 1673225"/>
              <a:gd name="connsiteY5" fmla="*/ 381000 h 581025"/>
              <a:gd name="connsiteX6" fmla="*/ 1609725 w 1673225"/>
              <a:gd name="connsiteY6" fmla="*/ 536575 h 581025"/>
              <a:gd name="connsiteX7" fmla="*/ 1673225 w 1673225"/>
              <a:gd name="connsiteY7" fmla="*/ 58102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225" h="581025">
                <a:moveTo>
                  <a:pt x="0" y="0"/>
                </a:moveTo>
                <a:cubicBezTo>
                  <a:pt x="61383" y="529"/>
                  <a:pt x="122767" y="1058"/>
                  <a:pt x="206375" y="9525"/>
                </a:cubicBezTo>
                <a:cubicBezTo>
                  <a:pt x="289983" y="17992"/>
                  <a:pt x="400050" y="30162"/>
                  <a:pt x="501650" y="50800"/>
                </a:cubicBezTo>
                <a:cubicBezTo>
                  <a:pt x="603250" y="71438"/>
                  <a:pt x="717550" y="102129"/>
                  <a:pt x="815975" y="133350"/>
                </a:cubicBezTo>
                <a:cubicBezTo>
                  <a:pt x="914400" y="164571"/>
                  <a:pt x="999596" y="196850"/>
                  <a:pt x="1092200" y="238125"/>
                </a:cubicBezTo>
                <a:cubicBezTo>
                  <a:pt x="1184804" y="279400"/>
                  <a:pt x="1285346" y="331258"/>
                  <a:pt x="1371600" y="381000"/>
                </a:cubicBezTo>
                <a:cubicBezTo>
                  <a:pt x="1457854" y="430742"/>
                  <a:pt x="1559454" y="503238"/>
                  <a:pt x="1609725" y="536575"/>
                </a:cubicBezTo>
                <a:cubicBezTo>
                  <a:pt x="1659996" y="569912"/>
                  <a:pt x="1673225" y="581025"/>
                  <a:pt x="1673225" y="581025"/>
                </a:cubicBezTo>
              </a:path>
            </a:pathLst>
          </a:cu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Arc 17"/>
          <p:cNvSpPr/>
          <p:nvPr/>
        </p:nvSpPr>
        <p:spPr>
          <a:xfrm>
            <a:off x="2069798" y="-2269847"/>
            <a:ext cx="5470247" cy="5470247"/>
          </a:xfrm>
          <a:prstGeom prst="arc">
            <a:avLst>
              <a:gd name="adj1" fmla="val 5438705"/>
              <a:gd name="adj2" fmla="val 10815942"/>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Arc 49"/>
          <p:cNvSpPr/>
          <p:nvPr/>
        </p:nvSpPr>
        <p:spPr>
          <a:xfrm>
            <a:off x="2070265" y="-2260955"/>
            <a:ext cx="5463360" cy="5463360"/>
          </a:xfrm>
          <a:prstGeom prst="arc">
            <a:avLst>
              <a:gd name="adj1" fmla="val 5396521"/>
              <a:gd name="adj2" fmla="val 10873067"/>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9" name="Straight Arrow Connector 58"/>
          <p:cNvCxnSpPr/>
          <p:nvPr/>
        </p:nvCxnSpPr>
        <p:spPr>
          <a:xfrm>
            <a:off x="6482490" y="3827397"/>
            <a:ext cx="1836" cy="76153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H="1">
            <a:off x="6053667" y="3827397"/>
            <a:ext cx="380486" cy="50241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6115534" y="4351555"/>
            <a:ext cx="258212" cy="18893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9" name="Object 68"/>
          <p:cNvGraphicFramePr>
            <a:graphicFrameLocks noChangeAspect="1"/>
          </p:cNvGraphicFramePr>
          <p:nvPr>
            <p:extLst>
              <p:ext uri="{D42A27DB-BD31-4B8C-83A1-F6EECF244321}">
                <p14:modId xmlns:p14="http://schemas.microsoft.com/office/powerpoint/2010/main" val="4112976437"/>
              </p:ext>
            </p:extLst>
          </p:nvPr>
        </p:nvGraphicFramePr>
        <p:xfrm>
          <a:off x="5368457" y="3808593"/>
          <a:ext cx="896937" cy="328612"/>
        </p:xfrm>
        <a:graphic>
          <a:graphicData uri="http://schemas.openxmlformats.org/presentationml/2006/ole">
            <mc:AlternateContent xmlns:mc="http://schemas.openxmlformats.org/markup-compatibility/2006">
              <mc:Choice xmlns:v="urn:schemas-microsoft-com:vml" Requires="v">
                <p:oleObj spid="_x0000_s1411356" name="Equation" r:id="rId27" imgW="558800" imgH="203200" progId="Equation.DSMT4">
                  <p:embed/>
                </p:oleObj>
              </mc:Choice>
              <mc:Fallback>
                <p:oleObj name="Equation" r:id="rId27" imgW="558800" imgH="203200" progId="Equation.DSMT4">
                  <p:embed/>
                  <p:pic>
                    <p:nvPicPr>
                      <p:cNvPr id="0" name=""/>
                      <p:cNvPicPr/>
                      <p:nvPr/>
                    </p:nvPicPr>
                    <p:blipFill>
                      <a:blip r:embed="rId28"/>
                      <a:stretch>
                        <a:fillRect/>
                      </a:stretch>
                    </p:blipFill>
                    <p:spPr>
                      <a:xfrm>
                        <a:off x="5368457" y="3808593"/>
                        <a:ext cx="896937" cy="328612"/>
                      </a:xfrm>
                      <a:prstGeom prst="rect">
                        <a:avLst/>
                      </a:prstGeom>
                    </p:spPr>
                  </p:pic>
                </p:oleObj>
              </mc:Fallback>
            </mc:AlternateContent>
          </a:graphicData>
        </a:graphic>
      </p:graphicFrame>
      <p:graphicFrame>
        <p:nvGraphicFramePr>
          <p:cNvPr id="89" name="Object 88"/>
          <p:cNvGraphicFramePr>
            <a:graphicFrameLocks noChangeAspect="1"/>
          </p:cNvGraphicFramePr>
          <p:nvPr>
            <p:extLst>
              <p:ext uri="{D42A27DB-BD31-4B8C-83A1-F6EECF244321}">
                <p14:modId xmlns:p14="http://schemas.microsoft.com/office/powerpoint/2010/main" val="2092134018"/>
              </p:ext>
            </p:extLst>
          </p:nvPr>
        </p:nvGraphicFramePr>
        <p:xfrm>
          <a:off x="6637404" y="3045249"/>
          <a:ext cx="265113" cy="247650"/>
        </p:xfrm>
        <a:graphic>
          <a:graphicData uri="http://schemas.openxmlformats.org/presentationml/2006/ole">
            <mc:AlternateContent xmlns:mc="http://schemas.openxmlformats.org/markup-compatibility/2006">
              <mc:Choice xmlns:v="urn:schemas-microsoft-com:vml" Requires="v">
                <p:oleObj spid="_x0000_s1411357" name="Equation" r:id="rId29" imgW="165100" imgH="152400" progId="Equation.DSMT4">
                  <p:embed/>
                </p:oleObj>
              </mc:Choice>
              <mc:Fallback>
                <p:oleObj name="Equation" r:id="rId29" imgW="165100" imgH="152400" progId="Equation.DSMT4">
                  <p:embed/>
                  <p:pic>
                    <p:nvPicPr>
                      <p:cNvPr id="0" name=""/>
                      <p:cNvPicPr/>
                      <p:nvPr/>
                    </p:nvPicPr>
                    <p:blipFill>
                      <a:blip r:embed="rId30"/>
                      <a:stretch>
                        <a:fillRect/>
                      </a:stretch>
                    </p:blipFill>
                    <p:spPr>
                      <a:xfrm>
                        <a:off x="6637404" y="3045249"/>
                        <a:ext cx="265113" cy="247650"/>
                      </a:xfrm>
                      <a:prstGeom prst="rect">
                        <a:avLst/>
                      </a:prstGeom>
                    </p:spPr>
                  </p:pic>
                </p:oleObj>
              </mc:Fallback>
            </mc:AlternateContent>
          </a:graphicData>
        </a:graphic>
      </p:graphicFrame>
      <p:graphicFrame>
        <p:nvGraphicFramePr>
          <p:cNvPr id="90" name="Object 89"/>
          <p:cNvGraphicFramePr>
            <a:graphicFrameLocks noChangeAspect="1"/>
          </p:cNvGraphicFramePr>
          <p:nvPr>
            <p:extLst>
              <p:ext uri="{D42A27DB-BD31-4B8C-83A1-F6EECF244321}">
                <p14:modId xmlns:p14="http://schemas.microsoft.com/office/powerpoint/2010/main" val="2334032121"/>
              </p:ext>
            </p:extLst>
          </p:nvPr>
        </p:nvGraphicFramePr>
        <p:xfrm>
          <a:off x="7320946" y="3206930"/>
          <a:ext cx="1609818" cy="893299"/>
        </p:xfrm>
        <a:graphic>
          <a:graphicData uri="http://schemas.openxmlformats.org/presentationml/2006/ole">
            <mc:AlternateContent xmlns:mc="http://schemas.openxmlformats.org/markup-compatibility/2006">
              <mc:Choice xmlns:v="urn:schemas-microsoft-com:vml" Requires="v">
                <p:oleObj spid="_x0000_s1411358" name="Equation" r:id="rId31" imgW="1041400" imgH="571500" progId="Equation.DSMT4">
                  <p:embed/>
                </p:oleObj>
              </mc:Choice>
              <mc:Fallback>
                <p:oleObj name="Equation" r:id="rId31" imgW="1041400" imgH="571500" progId="Equation.DSMT4">
                  <p:embed/>
                  <p:pic>
                    <p:nvPicPr>
                      <p:cNvPr id="0" name=""/>
                      <p:cNvPicPr/>
                      <p:nvPr/>
                    </p:nvPicPr>
                    <p:blipFill>
                      <a:blip r:embed="rId32"/>
                      <a:stretch>
                        <a:fillRect/>
                      </a:stretch>
                    </p:blipFill>
                    <p:spPr>
                      <a:xfrm>
                        <a:off x="7320946" y="3206930"/>
                        <a:ext cx="1609818" cy="893299"/>
                      </a:xfrm>
                      <a:prstGeom prst="rect">
                        <a:avLst/>
                      </a:prstGeom>
                    </p:spPr>
                  </p:pic>
                </p:oleObj>
              </mc:Fallback>
            </mc:AlternateContent>
          </a:graphicData>
        </a:graphic>
      </p:graphicFrame>
      <p:graphicFrame>
        <p:nvGraphicFramePr>
          <p:cNvPr id="91" name="Object 90"/>
          <p:cNvGraphicFramePr>
            <a:graphicFrameLocks noChangeAspect="1"/>
          </p:cNvGraphicFramePr>
          <p:nvPr>
            <p:extLst>
              <p:ext uri="{D42A27DB-BD31-4B8C-83A1-F6EECF244321}">
                <p14:modId xmlns:p14="http://schemas.microsoft.com/office/powerpoint/2010/main" val="669435980"/>
              </p:ext>
            </p:extLst>
          </p:nvPr>
        </p:nvGraphicFramePr>
        <p:xfrm>
          <a:off x="6536110" y="4272202"/>
          <a:ext cx="387350" cy="268287"/>
        </p:xfrm>
        <a:graphic>
          <a:graphicData uri="http://schemas.openxmlformats.org/presentationml/2006/ole">
            <mc:AlternateContent xmlns:mc="http://schemas.openxmlformats.org/markup-compatibility/2006">
              <mc:Choice xmlns:v="urn:schemas-microsoft-com:vml" Requires="v">
                <p:oleObj spid="_x0000_s1411359" name="Equation" r:id="rId33" imgW="241300" imgH="165100" progId="Equation.DSMT4">
                  <p:embed/>
                </p:oleObj>
              </mc:Choice>
              <mc:Fallback>
                <p:oleObj name="Equation" r:id="rId33" imgW="241300" imgH="165100" progId="Equation.DSMT4">
                  <p:embed/>
                  <p:pic>
                    <p:nvPicPr>
                      <p:cNvPr id="0" name=""/>
                      <p:cNvPicPr/>
                      <p:nvPr/>
                    </p:nvPicPr>
                    <p:blipFill>
                      <a:blip r:embed="rId34"/>
                      <a:stretch>
                        <a:fillRect/>
                      </a:stretch>
                    </p:blipFill>
                    <p:spPr>
                      <a:xfrm>
                        <a:off x="6536110" y="4272202"/>
                        <a:ext cx="387350" cy="268287"/>
                      </a:xfrm>
                      <a:prstGeom prst="rect">
                        <a:avLst/>
                      </a:prstGeom>
                    </p:spPr>
                  </p:pic>
                </p:oleObj>
              </mc:Fallback>
            </mc:AlternateContent>
          </a:graphicData>
        </a:graphic>
      </p:graphicFrame>
      <p:graphicFrame>
        <p:nvGraphicFramePr>
          <p:cNvPr id="92" name="Object 91"/>
          <p:cNvGraphicFramePr>
            <a:graphicFrameLocks noChangeAspect="1"/>
          </p:cNvGraphicFramePr>
          <p:nvPr>
            <p:extLst>
              <p:ext uri="{D42A27DB-BD31-4B8C-83A1-F6EECF244321}">
                <p14:modId xmlns:p14="http://schemas.microsoft.com/office/powerpoint/2010/main" val="3482194440"/>
              </p:ext>
            </p:extLst>
          </p:nvPr>
        </p:nvGraphicFramePr>
        <p:xfrm>
          <a:off x="6323902" y="3933825"/>
          <a:ext cx="160424" cy="225091"/>
        </p:xfrm>
        <a:graphic>
          <a:graphicData uri="http://schemas.openxmlformats.org/presentationml/2006/ole">
            <mc:AlternateContent xmlns:mc="http://schemas.openxmlformats.org/markup-compatibility/2006">
              <mc:Choice xmlns:v="urn:schemas-microsoft-com:vml" Requires="v">
                <p:oleObj spid="_x0000_s1411360" name="Equation" r:id="rId35" imgW="127000" imgH="177800" progId="Equation.DSMT4">
                  <p:embed/>
                </p:oleObj>
              </mc:Choice>
              <mc:Fallback>
                <p:oleObj name="Equation" r:id="rId35" imgW="127000" imgH="177800" progId="Equation.DSMT4">
                  <p:embed/>
                  <p:pic>
                    <p:nvPicPr>
                      <p:cNvPr id="0" name=""/>
                      <p:cNvPicPr/>
                      <p:nvPr/>
                    </p:nvPicPr>
                    <p:blipFill>
                      <a:blip r:embed="rId36"/>
                      <a:stretch>
                        <a:fillRect/>
                      </a:stretch>
                    </p:blipFill>
                    <p:spPr>
                      <a:xfrm>
                        <a:off x="6323902" y="3933825"/>
                        <a:ext cx="160424" cy="225091"/>
                      </a:xfrm>
                      <a:prstGeom prst="rect">
                        <a:avLst/>
                      </a:prstGeom>
                    </p:spPr>
                  </p:pic>
                </p:oleObj>
              </mc:Fallback>
            </mc:AlternateContent>
          </a:graphicData>
        </a:graphic>
      </p:graphicFrame>
      <p:sp>
        <p:nvSpPr>
          <p:cNvPr id="8" name="Freeform 7"/>
          <p:cNvSpPr/>
          <p:nvPr/>
        </p:nvSpPr>
        <p:spPr>
          <a:xfrm>
            <a:off x="6353175" y="3933825"/>
            <a:ext cx="127000" cy="43457"/>
          </a:xfrm>
          <a:custGeom>
            <a:avLst/>
            <a:gdLst>
              <a:gd name="connsiteX0" fmla="*/ 0 w 127000"/>
              <a:gd name="connsiteY0" fmla="*/ 0 h 43457"/>
              <a:gd name="connsiteX1" fmla="*/ 73025 w 127000"/>
              <a:gd name="connsiteY1" fmla="*/ 41275 h 43457"/>
              <a:gd name="connsiteX2" fmla="*/ 127000 w 127000"/>
              <a:gd name="connsiteY2" fmla="*/ 38100 h 43457"/>
            </a:gdLst>
            <a:ahLst/>
            <a:cxnLst>
              <a:cxn ang="0">
                <a:pos x="connsiteX0" y="connsiteY0"/>
              </a:cxn>
              <a:cxn ang="0">
                <a:pos x="connsiteX1" y="connsiteY1"/>
              </a:cxn>
              <a:cxn ang="0">
                <a:pos x="connsiteX2" y="connsiteY2"/>
              </a:cxn>
            </a:cxnLst>
            <a:rect l="l" t="t" r="r" b="b"/>
            <a:pathLst>
              <a:path w="127000" h="43457">
                <a:moveTo>
                  <a:pt x="0" y="0"/>
                </a:moveTo>
                <a:cubicBezTo>
                  <a:pt x="25929" y="17462"/>
                  <a:pt x="51858" y="34925"/>
                  <a:pt x="73025" y="41275"/>
                </a:cubicBezTo>
                <a:cubicBezTo>
                  <a:pt x="94192" y="47625"/>
                  <a:pt x="127000" y="38100"/>
                  <a:pt x="127000" y="381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3" name="Straight Arrow Connector 92"/>
          <p:cNvCxnSpPr/>
          <p:nvPr/>
        </p:nvCxnSpPr>
        <p:spPr>
          <a:xfrm rot="10800000" flipH="1">
            <a:off x="6733217" y="3006403"/>
            <a:ext cx="380486" cy="50241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V="1">
            <a:off x="7247932" y="3193026"/>
            <a:ext cx="357671" cy="330221"/>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96" name="Object 95"/>
          <p:cNvGraphicFramePr>
            <a:graphicFrameLocks noChangeAspect="1"/>
          </p:cNvGraphicFramePr>
          <p:nvPr>
            <p:extLst>
              <p:ext uri="{D42A27DB-BD31-4B8C-83A1-F6EECF244321}">
                <p14:modId xmlns:p14="http://schemas.microsoft.com/office/powerpoint/2010/main" val="1903924197"/>
              </p:ext>
            </p:extLst>
          </p:nvPr>
        </p:nvGraphicFramePr>
        <p:xfrm>
          <a:off x="7605603" y="3052032"/>
          <a:ext cx="139924" cy="169439"/>
        </p:xfrm>
        <a:graphic>
          <a:graphicData uri="http://schemas.openxmlformats.org/presentationml/2006/ole">
            <mc:AlternateContent xmlns:mc="http://schemas.openxmlformats.org/markup-compatibility/2006">
              <mc:Choice xmlns:v="urn:schemas-microsoft-com:vml" Requires="v">
                <p:oleObj spid="_x0000_s1411361" name="Equation" r:id="rId37" imgW="127000" imgH="152400" progId="Equation.DSMT4">
                  <p:embed/>
                </p:oleObj>
              </mc:Choice>
              <mc:Fallback>
                <p:oleObj name="Equation" r:id="rId37" imgW="127000" imgH="152400" progId="Equation.DSMT4">
                  <p:embed/>
                  <p:pic>
                    <p:nvPicPr>
                      <p:cNvPr id="0" name=""/>
                      <p:cNvPicPr/>
                      <p:nvPr/>
                    </p:nvPicPr>
                    <p:blipFill>
                      <a:blip r:embed="rId38"/>
                      <a:stretch>
                        <a:fillRect/>
                      </a:stretch>
                    </p:blipFill>
                    <p:spPr>
                      <a:xfrm>
                        <a:off x="7605603" y="3052032"/>
                        <a:ext cx="139924" cy="169439"/>
                      </a:xfrm>
                      <a:prstGeom prst="rect">
                        <a:avLst/>
                      </a:prstGeom>
                    </p:spPr>
                  </p:pic>
                </p:oleObj>
              </mc:Fallback>
            </mc:AlternateContent>
          </a:graphicData>
        </a:graphic>
      </p:graphicFrame>
    </p:spTree>
    <p:extLst>
      <p:ext uri="{BB962C8B-B14F-4D97-AF65-F5344CB8AC3E}">
        <p14:creationId xmlns:p14="http://schemas.microsoft.com/office/powerpoint/2010/main" val="287041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dissolve">
                                      <p:cBhvr>
                                        <p:cTn id="13" dur="500"/>
                                        <p:tgtEl>
                                          <p:spTgt spid="50"/>
                                        </p:tgtEl>
                                      </p:cBhvr>
                                    </p:animEffect>
                                  </p:childTnLst>
                                </p:cTn>
                              </p:par>
                              <p:par>
                                <p:cTn id="14" presetID="9" presetClass="entr" presetSubtype="0" fill="hold" nodeType="withEffect">
                                  <p:stCondLst>
                                    <p:cond delay="0"/>
                                  </p:stCondLst>
                                  <p:childTnLst>
                                    <p:set>
                                      <p:cBhvr>
                                        <p:cTn id="15" dur="1" fill="hold">
                                          <p:stCondLst>
                                            <p:cond delay="0"/>
                                          </p:stCondLst>
                                        </p:cTn>
                                        <p:tgtEl>
                                          <p:spTgt spid="88"/>
                                        </p:tgtEl>
                                        <p:attrNameLst>
                                          <p:attrName>style.visibility</p:attrName>
                                        </p:attrNameLst>
                                      </p:cBhvr>
                                      <p:to>
                                        <p:strVal val="visible"/>
                                      </p:to>
                                    </p:set>
                                    <p:animEffect transition="in" filter="dissolve">
                                      <p:cBhvr>
                                        <p:cTn id="16" dur="500"/>
                                        <p:tgtEl>
                                          <p:spTgt spid="88"/>
                                        </p:tgtEl>
                                      </p:cBhvr>
                                    </p:animEffect>
                                  </p:childTnLst>
                                </p:cTn>
                              </p:par>
                              <p:par>
                                <p:cTn id="17" presetID="9" presetClass="entr" presetSubtype="0"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dissolve">
                                      <p:cBhvr>
                                        <p:cTn id="19" dur="500"/>
                                        <p:tgtEl>
                                          <p:spTgt spid="76"/>
                                        </p:tgtEl>
                                      </p:cBhvr>
                                    </p:animEffect>
                                  </p:childTnLst>
                                </p:cTn>
                              </p:par>
                              <p:par>
                                <p:cTn id="20" presetID="9"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dissolve">
                                      <p:cBhvr>
                                        <p:cTn id="22" dur="500"/>
                                        <p:tgtEl>
                                          <p:spTgt spid="7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dissolve">
                                      <p:cBhvr>
                                        <p:cTn id="25" dur="500"/>
                                        <p:tgtEl>
                                          <p:spTgt spid="81"/>
                                        </p:tgtEl>
                                      </p:cBhvr>
                                    </p:animEffect>
                                  </p:childTnLst>
                                </p:cTn>
                              </p:par>
                              <p:par>
                                <p:cTn id="26" presetID="9" presetClass="entr" presetSubtype="0" fill="hold"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dissolve">
                                      <p:cBhvr>
                                        <p:cTn id="28" dur="500"/>
                                        <p:tgtEl>
                                          <p:spTgt spid="75"/>
                                        </p:tgtEl>
                                      </p:cBhvr>
                                    </p:animEffect>
                                  </p:childTnLst>
                                </p:cTn>
                              </p:par>
                              <p:par>
                                <p:cTn id="29" presetID="9"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dissolve">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dissolve">
                                      <p:cBhvr>
                                        <p:cTn id="36" dur="500"/>
                                        <p:tgtEl>
                                          <p:spTgt spid="39"/>
                                        </p:tgtEl>
                                      </p:cBhvr>
                                    </p:animEffect>
                                  </p:childTnLst>
                                </p:cTn>
                              </p:par>
                              <p:par>
                                <p:cTn id="37" presetID="9" presetClass="entr" presetSubtype="0" fill="hold"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dissolve">
                                      <p:cBhvr>
                                        <p:cTn id="39" dur="500"/>
                                        <p:tgtEl>
                                          <p:spTgt spid="80"/>
                                        </p:tgtEl>
                                      </p:cBhvr>
                                    </p:animEffect>
                                  </p:childTnLst>
                                </p:cTn>
                              </p:par>
                              <p:par>
                                <p:cTn id="40" presetID="9" presetClass="entr" presetSubtype="0" fill="hold" nodeType="with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dissolve">
                                      <p:cBhvr>
                                        <p:cTn id="42" dur="500"/>
                                        <p:tgtEl>
                                          <p:spTgt spid="79"/>
                                        </p:tgtEl>
                                      </p:cBhvr>
                                    </p:animEffect>
                                  </p:childTnLst>
                                </p:cTn>
                              </p:par>
                              <p:par>
                                <p:cTn id="43" presetID="9" presetClass="entr" presetSubtype="0" fill="hold" nodeType="with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dissolve">
                                      <p:cBhvr>
                                        <p:cTn id="45" dur="500"/>
                                        <p:tgtEl>
                                          <p:spTgt spid="87"/>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dissolve">
                                      <p:cBhvr>
                                        <p:cTn id="48" dur="500"/>
                                        <p:tgtEl>
                                          <p:spTgt spid="78"/>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dissolve">
                                      <p:cBhvr>
                                        <p:cTn id="51" dur="500"/>
                                        <p:tgtEl>
                                          <p:spTgt spid="13"/>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84"/>
                                        </p:tgtEl>
                                        <p:attrNameLst>
                                          <p:attrName>style.visibility</p:attrName>
                                        </p:attrNameLst>
                                      </p:cBhvr>
                                      <p:to>
                                        <p:strVal val="visible"/>
                                      </p:to>
                                    </p:set>
                                    <p:animEffect transition="in" filter="dissolve">
                                      <p:cBhvr>
                                        <p:cTn id="54" dur="500"/>
                                        <p:tgtEl>
                                          <p:spTgt spid="84"/>
                                        </p:tgtEl>
                                      </p:cBhvr>
                                    </p:animEffect>
                                  </p:childTnLst>
                                </p:cTn>
                              </p:par>
                              <p:par>
                                <p:cTn id="55" presetID="9" presetClass="entr" presetSubtype="0" fill="hold" nodeType="withEffect">
                                  <p:stCondLst>
                                    <p:cond delay="0"/>
                                  </p:stCondLst>
                                  <p:childTnLst>
                                    <p:set>
                                      <p:cBhvr>
                                        <p:cTn id="56" dur="1" fill="hold">
                                          <p:stCondLst>
                                            <p:cond delay="0"/>
                                          </p:stCondLst>
                                        </p:cTn>
                                        <p:tgtEl>
                                          <p:spTgt spid="85"/>
                                        </p:tgtEl>
                                        <p:attrNameLst>
                                          <p:attrName>style.visibility</p:attrName>
                                        </p:attrNameLst>
                                      </p:cBhvr>
                                      <p:to>
                                        <p:strVal val="visible"/>
                                      </p:to>
                                    </p:set>
                                    <p:animEffect transition="in" filter="dissolve">
                                      <p:cBhvr>
                                        <p:cTn id="57" dur="500"/>
                                        <p:tgtEl>
                                          <p:spTgt spid="8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dissolve">
                                      <p:cBhvr>
                                        <p:cTn id="62" dur="500"/>
                                        <p:tgtEl>
                                          <p:spTgt spid="9"/>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dissolve">
                                      <p:cBhvr>
                                        <p:cTn id="65" dur="500"/>
                                        <p:tgtEl>
                                          <p:spTgt spid="10"/>
                                        </p:tgtEl>
                                      </p:cBhvr>
                                    </p:animEffect>
                                  </p:childTnLst>
                                </p:cTn>
                              </p:par>
                              <p:par>
                                <p:cTn id="66" presetID="9" presetClass="entr" presetSubtype="0" fill="hold" nodeType="with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dissolve">
                                      <p:cBhvr>
                                        <p:cTn id="68" dur="500"/>
                                        <p:tgtEl>
                                          <p:spTgt spid="60"/>
                                        </p:tgtEl>
                                      </p:cBhvr>
                                    </p:animEffect>
                                  </p:childTnLst>
                                </p:cTn>
                              </p:par>
                              <p:par>
                                <p:cTn id="69" presetID="9" presetClass="entr" presetSubtype="0"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dissolve">
                                      <p:cBhvr>
                                        <p:cTn id="71" dur="500"/>
                                        <p:tgtEl>
                                          <p:spTgt spid="56"/>
                                        </p:tgtEl>
                                      </p:cBhvr>
                                    </p:animEffect>
                                  </p:childTnLst>
                                </p:cTn>
                              </p:par>
                              <p:par>
                                <p:cTn id="72" presetID="9" presetClass="entr" presetSubtype="0" fill="hold"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dissolve">
                                      <p:cBhvr>
                                        <p:cTn id="74" dur="500"/>
                                        <p:tgtEl>
                                          <p:spTgt spid="55"/>
                                        </p:tgtEl>
                                      </p:cBhvr>
                                    </p:animEffect>
                                  </p:childTnLst>
                                </p:cTn>
                              </p:par>
                              <p:par>
                                <p:cTn id="75" presetID="9" presetClass="entr" presetSubtype="0" fill="hold" nodeType="withEffect">
                                  <p:stCondLst>
                                    <p:cond delay="0"/>
                                  </p:stCondLst>
                                  <p:childTnLst>
                                    <p:set>
                                      <p:cBhvr>
                                        <p:cTn id="76" dur="1" fill="hold">
                                          <p:stCondLst>
                                            <p:cond delay="0"/>
                                          </p:stCondLst>
                                        </p:cTn>
                                        <p:tgtEl>
                                          <p:spTgt spid="83"/>
                                        </p:tgtEl>
                                        <p:attrNameLst>
                                          <p:attrName>style.visibility</p:attrName>
                                        </p:attrNameLst>
                                      </p:cBhvr>
                                      <p:to>
                                        <p:strVal val="visible"/>
                                      </p:to>
                                    </p:set>
                                    <p:animEffect transition="in" filter="dissolve">
                                      <p:cBhvr>
                                        <p:cTn id="77" dur="500"/>
                                        <p:tgtEl>
                                          <p:spTgt spid="83"/>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82"/>
                                        </p:tgtEl>
                                        <p:attrNameLst>
                                          <p:attrName>style.visibility</p:attrName>
                                        </p:attrNameLst>
                                      </p:cBhvr>
                                      <p:to>
                                        <p:strVal val="visible"/>
                                      </p:to>
                                    </p:set>
                                    <p:animEffect transition="in" filter="dissolve">
                                      <p:cBhvr>
                                        <p:cTn id="80" dur="500"/>
                                        <p:tgtEl>
                                          <p:spTgt spid="82"/>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1"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dissolve">
                                      <p:cBhvr>
                                        <p:cTn id="85" dur="500"/>
                                        <p:tgtEl>
                                          <p:spTgt spid="86"/>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dissolve">
                                      <p:cBhvr>
                                        <p:cTn id="90" dur="500"/>
                                        <p:tgtEl>
                                          <p:spTgt spid="59"/>
                                        </p:tgtEl>
                                      </p:cBhvr>
                                    </p:animEffect>
                                  </p:childTnLst>
                                </p:cTn>
                              </p:par>
                              <p:par>
                                <p:cTn id="91" presetID="9" presetClass="entr" presetSubtype="0" fill="hold" nodeType="withEffect">
                                  <p:stCondLst>
                                    <p:cond delay="0"/>
                                  </p:stCondLst>
                                  <p:childTnLst>
                                    <p:set>
                                      <p:cBhvr>
                                        <p:cTn id="92" dur="1" fill="hold">
                                          <p:stCondLst>
                                            <p:cond delay="0"/>
                                          </p:stCondLst>
                                        </p:cTn>
                                        <p:tgtEl>
                                          <p:spTgt spid="92"/>
                                        </p:tgtEl>
                                        <p:attrNameLst>
                                          <p:attrName>style.visibility</p:attrName>
                                        </p:attrNameLst>
                                      </p:cBhvr>
                                      <p:to>
                                        <p:strVal val="visible"/>
                                      </p:to>
                                    </p:set>
                                    <p:animEffect transition="in" filter="dissolve">
                                      <p:cBhvr>
                                        <p:cTn id="93" dur="500"/>
                                        <p:tgtEl>
                                          <p:spTgt spid="92"/>
                                        </p:tgtEl>
                                      </p:cBhvr>
                                    </p:animEffect>
                                  </p:childTnLst>
                                </p:cTn>
                              </p:par>
                              <p:par>
                                <p:cTn id="94" presetID="9" presetClass="entr" presetSubtype="0" fill="hold" nodeType="withEffect">
                                  <p:stCondLst>
                                    <p:cond delay="0"/>
                                  </p:stCondLst>
                                  <p:childTnLst>
                                    <p:set>
                                      <p:cBhvr>
                                        <p:cTn id="95" dur="1" fill="hold">
                                          <p:stCondLst>
                                            <p:cond delay="0"/>
                                          </p:stCondLst>
                                        </p:cTn>
                                        <p:tgtEl>
                                          <p:spTgt spid="91"/>
                                        </p:tgtEl>
                                        <p:attrNameLst>
                                          <p:attrName>style.visibility</p:attrName>
                                        </p:attrNameLst>
                                      </p:cBhvr>
                                      <p:to>
                                        <p:strVal val="visible"/>
                                      </p:to>
                                    </p:set>
                                    <p:animEffect transition="in" filter="dissolve">
                                      <p:cBhvr>
                                        <p:cTn id="96" dur="500"/>
                                        <p:tgtEl>
                                          <p:spTgt spid="91"/>
                                        </p:tgtEl>
                                      </p:cBhvr>
                                    </p:animEffect>
                                  </p:childTnLst>
                                </p:cTn>
                              </p:par>
                              <p:par>
                                <p:cTn id="97" presetID="9" presetClass="entr" presetSubtype="0" fill="hold" nodeType="withEffect">
                                  <p:stCondLst>
                                    <p:cond delay="0"/>
                                  </p:stCondLst>
                                  <p:childTnLst>
                                    <p:set>
                                      <p:cBhvr>
                                        <p:cTn id="98" dur="1" fill="hold">
                                          <p:stCondLst>
                                            <p:cond delay="0"/>
                                          </p:stCondLst>
                                        </p:cTn>
                                        <p:tgtEl>
                                          <p:spTgt spid="66"/>
                                        </p:tgtEl>
                                        <p:attrNameLst>
                                          <p:attrName>style.visibility</p:attrName>
                                        </p:attrNameLst>
                                      </p:cBhvr>
                                      <p:to>
                                        <p:strVal val="visible"/>
                                      </p:to>
                                    </p:set>
                                    <p:animEffect transition="in" filter="dissolve">
                                      <p:cBhvr>
                                        <p:cTn id="99" dur="500"/>
                                        <p:tgtEl>
                                          <p:spTgt spid="66"/>
                                        </p:tgtEl>
                                      </p:cBhvr>
                                    </p:animEffect>
                                  </p:childTnLst>
                                </p:cTn>
                              </p:par>
                              <p:par>
                                <p:cTn id="100" presetID="9" presetClass="entr" presetSubtype="0" fill="hold" nodeType="withEffect">
                                  <p:stCondLst>
                                    <p:cond delay="0"/>
                                  </p:stCondLst>
                                  <p:childTnLst>
                                    <p:set>
                                      <p:cBhvr>
                                        <p:cTn id="101" dur="1" fill="hold">
                                          <p:stCondLst>
                                            <p:cond delay="0"/>
                                          </p:stCondLst>
                                        </p:cTn>
                                        <p:tgtEl>
                                          <p:spTgt spid="69"/>
                                        </p:tgtEl>
                                        <p:attrNameLst>
                                          <p:attrName>style.visibility</p:attrName>
                                        </p:attrNameLst>
                                      </p:cBhvr>
                                      <p:to>
                                        <p:strVal val="visible"/>
                                      </p:to>
                                    </p:set>
                                    <p:animEffect transition="in" filter="dissolve">
                                      <p:cBhvr>
                                        <p:cTn id="102" dur="500"/>
                                        <p:tgtEl>
                                          <p:spTgt spid="69"/>
                                        </p:tgtEl>
                                      </p:cBhvr>
                                    </p:animEffect>
                                  </p:childTnLst>
                                </p:cTn>
                              </p:par>
                              <p:par>
                                <p:cTn id="103" presetID="9" presetClass="entr" presetSubtype="0" fill="hold" nodeType="withEffect">
                                  <p:stCondLst>
                                    <p:cond delay="0"/>
                                  </p:stCondLst>
                                  <p:childTnLst>
                                    <p:set>
                                      <p:cBhvr>
                                        <p:cTn id="104" dur="1" fill="hold">
                                          <p:stCondLst>
                                            <p:cond delay="0"/>
                                          </p:stCondLst>
                                        </p:cTn>
                                        <p:tgtEl>
                                          <p:spTgt spid="67"/>
                                        </p:tgtEl>
                                        <p:attrNameLst>
                                          <p:attrName>style.visibility</p:attrName>
                                        </p:attrNameLst>
                                      </p:cBhvr>
                                      <p:to>
                                        <p:strVal val="visible"/>
                                      </p:to>
                                    </p:set>
                                    <p:animEffect transition="in" filter="dissolve">
                                      <p:cBhvr>
                                        <p:cTn id="105" dur="500"/>
                                        <p:tgtEl>
                                          <p:spTgt spid="67"/>
                                        </p:tgtEl>
                                      </p:cBhvr>
                                    </p:animEffect>
                                  </p:childTnLst>
                                </p:cTn>
                              </p:par>
                              <p:par>
                                <p:cTn id="106" presetID="9" presetClass="entr" presetSubtype="0" fill="hold" nodeType="withEffect">
                                  <p:stCondLst>
                                    <p:cond delay="0"/>
                                  </p:stCondLst>
                                  <p:childTnLst>
                                    <p:set>
                                      <p:cBhvr>
                                        <p:cTn id="107" dur="1" fill="hold">
                                          <p:stCondLst>
                                            <p:cond delay="0"/>
                                          </p:stCondLst>
                                        </p:cTn>
                                        <p:tgtEl>
                                          <p:spTgt spid="93"/>
                                        </p:tgtEl>
                                        <p:attrNameLst>
                                          <p:attrName>style.visibility</p:attrName>
                                        </p:attrNameLst>
                                      </p:cBhvr>
                                      <p:to>
                                        <p:strVal val="visible"/>
                                      </p:to>
                                    </p:set>
                                    <p:animEffect transition="in" filter="dissolve">
                                      <p:cBhvr>
                                        <p:cTn id="108" dur="500"/>
                                        <p:tgtEl>
                                          <p:spTgt spid="93"/>
                                        </p:tgtEl>
                                      </p:cBhvr>
                                    </p:animEffect>
                                  </p:childTnLst>
                                </p:cTn>
                              </p:par>
                              <p:par>
                                <p:cTn id="109" presetID="9" presetClass="entr" presetSubtype="0" fill="hold" nodeType="withEffect">
                                  <p:stCondLst>
                                    <p:cond delay="0"/>
                                  </p:stCondLst>
                                  <p:childTnLst>
                                    <p:set>
                                      <p:cBhvr>
                                        <p:cTn id="110" dur="1" fill="hold">
                                          <p:stCondLst>
                                            <p:cond delay="0"/>
                                          </p:stCondLst>
                                        </p:cTn>
                                        <p:tgtEl>
                                          <p:spTgt spid="89"/>
                                        </p:tgtEl>
                                        <p:attrNameLst>
                                          <p:attrName>style.visibility</p:attrName>
                                        </p:attrNameLst>
                                      </p:cBhvr>
                                      <p:to>
                                        <p:strVal val="visible"/>
                                      </p:to>
                                    </p:set>
                                    <p:animEffect transition="in" filter="dissolve">
                                      <p:cBhvr>
                                        <p:cTn id="111" dur="500"/>
                                        <p:tgtEl>
                                          <p:spTgt spid="89"/>
                                        </p:tgtEl>
                                      </p:cBhvr>
                                    </p:animEffect>
                                  </p:childTnLst>
                                </p:cTn>
                              </p:par>
                              <p:par>
                                <p:cTn id="112" presetID="9" presetClass="entr" presetSubtype="0" fill="hold" nodeType="withEffect">
                                  <p:stCondLst>
                                    <p:cond delay="0"/>
                                  </p:stCondLst>
                                  <p:childTnLst>
                                    <p:set>
                                      <p:cBhvr>
                                        <p:cTn id="113" dur="1" fill="hold">
                                          <p:stCondLst>
                                            <p:cond delay="0"/>
                                          </p:stCondLst>
                                        </p:cTn>
                                        <p:tgtEl>
                                          <p:spTgt spid="96"/>
                                        </p:tgtEl>
                                        <p:attrNameLst>
                                          <p:attrName>style.visibility</p:attrName>
                                        </p:attrNameLst>
                                      </p:cBhvr>
                                      <p:to>
                                        <p:strVal val="visible"/>
                                      </p:to>
                                    </p:set>
                                    <p:animEffect transition="in" filter="dissolve">
                                      <p:cBhvr>
                                        <p:cTn id="114" dur="500"/>
                                        <p:tgtEl>
                                          <p:spTgt spid="96"/>
                                        </p:tgtEl>
                                      </p:cBhvr>
                                    </p:animEffect>
                                  </p:childTnLst>
                                </p:cTn>
                              </p:par>
                              <p:par>
                                <p:cTn id="115" presetID="9" presetClass="entr" presetSubtype="0"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Effect transition="in" filter="dissolve">
                                      <p:cBhvr>
                                        <p:cTn id="117" dur="500"/>
                                        <p:tgtEl>
                                          <p:spTgt spid="95"/>
                                        </p:tgtEl>
                                      </p:cBhvr>
                                    </p:animEffect>
                                  </p:childTnLst>
                                </p:cTn>
                              </p:par>
                              <p:par>
                                <p:cTn id="118" presetID="9" presetClass="entr" presetSubtype="0" fill="hold" nodeType="withEffect">
                                  <p:stCondLst>
                                    <p:cond delay="0"/>
                                  </p:stCondLst>
                                  <p:childTnLst>
                                    <p:set>
                                      <p:cBhvr>
                                        <p:cTn id="119" dur="1" fill="hold">
                                          <p:stCondLst>
                                            <p:cond delay="0"/>
                                          </p:stCondLst>
                                        </p:cTn>
                                        <p:tgtEl>
                                          <p:spTgt spid="90"/>
                                        </p:tgtEl>
                                        <p:attrNameLst>
                                          <p:attrName>style.visibility</p:attrName>
                                        </p:attrNameLst>
                                      </p:cBhvr>
                                      <p:to>
                                        <p:strVal val="visible"/>
                                      </p:to>
                                    </p:set>
                                    <p:animEffect transition="in" filter="dissolve">
                                      <p:cBhvr>
                                        <p:cTn id="12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78" grpId="0"/>
      <p:bldP spid="81" grpId="0"/>
      <p:bldP spid="82" grpId="0"/>
      <p:bldP spid="84" grpId="0"/>
      <p:bldP spid="86" grpId="1"/>
      <p:bldP spid="10" grpId="0" animBg="1"/>
      <p:bldP spid="11" grpId="0" animBg="1"/>
      <p:bldP spid="13" grpId="0" animBg="1"/>
      <p:bldP spid="9" grpId="0" animBg="1"/>
      <p:bldP spid="5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79" y="326957"/>
            <a:ext cx="8701721" cy="830997"/>
          </a:xfrm>
          <a:prstGeom prst="rect">
            <a:avLst/>
          </a:prstGeom>
          <a:noFill/>
        </p:spPr>
        <p:txBody>
          <a:bodyPr wrap="square" rtlCol="0">
            <a:spAutoFit/>
          </a:bodyPr>
          <a:lstStyle/>
          <a:p>
            <a:r>
              <a:rPr lang="en-US" sz="2800" dirty="0">
                <a:solidFill>
                  <a:srgbClr val="FF0000"/>
                </a:solidFill>
                <a:latin typeface="Apple Chancery"/>
                <a:cs typeface="Apple Chancery"/>
              </a:rPr>
              <a:t>There is the problem from hell </a:t>
            </a:r>
            <a:r>
              <a:rPr lang="en-US" sz="2000" dirty="0">
                <a:solidFill>
                  <a:srgbClr val="000000"/>
                </a:solidFill>
                <a:latin typeface="Times New Roman"/>
                <a:cs typeface="Times New Roman"/>
              </a:rPr>
              <a:t>with the </a:t>
            </a:r>
            <a:r>
              <a:rPr lang="en-US" sz="2000" dirty="0">
                <a:solidFill>
                  <a:srgbClr val="0000FF"/>
                </a:solidFill>
                <a:latin typeface="Times New Roman"/>
                <a:cs typeface="Times New Roman"/>
              </a:rPr>
              <a:t>first mass </a:t>
            </a:r>
            <a:r>
              <a:rPr lang="en-US" sz="2000" dirty="0">
                <a:solidFill>
                  <a:srgbClr val="000000"/>
                </a:solidFill>
                <a:latin typeface="Times New Roman"/>
                <a:cs typeface="Times New Roman"/>
              </a:rPr>
              <a:t>running into a </a:t>
            </a:r>
            <a:r>
              <a:rPr lang="en-US" sz="2000" dirty="0">
                <a:solidFill>
                  <a:srgbClr val="0000FF"/>
                </a:solidFill>
                <a:latin typeface="Times New Roman"/>
                <a:cs typeface="Times New Roman"/>
              </a:rPr>
              <a:t>second mass </a:t>
            </a:r>
            <a:r>
              <a:rPr lang="en-US" sz="2000" dirty="0">
                <a:solidFill>
                  <a:srgbClr val="000000"/>
                </a:solidFill>
                <a:latin typeface="Times New Roman"/>
                <a:cs typeface="Times New Roman"/>
              </a:rPr>
              <a:t>in a perfectly inelastic collision.  </a:t>
            </a:r>
            <a:endParaRPr lang="en-US" sz="2400" dirty="0">
              <a:solidFill>
                <a:srgbClr val="0000FF"/>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48.)</a:t>
            </a:r>
          </a:p>
        </p:txBody>
      </p:sp>
      <p:graphicFrame>
        <p:nvGraphicFramePr>
          <p:cNvPr id="45" name="Object 44"/>
          <p:cNvGraphicFramePr>
            <a:graphicFrameLocks noChangeAspect="1"/>
          </p:cNvGraphicFramePr>
          <p:nvPr>
            <p:extLst>
              <p:ext uri="{D42A27DB-BD31-4B8C-83A1-F6EECF244321}">
                <p14:modId xmlns:p14="http://schemas.microsoft.com/office/powerpoint/2010/main" val="2244708972"/>
              </p:ext>
            </p:extLst>
          </p:nvPr>
        </p:nvGraphicFramePr>
        <p:xfrm>
          <a:off x="76200" y="3298825"/>
          <a:ext cx="977900" cy="327025"/>
        </p:xfrm>
        <a:graphic>
          <a:graphicData uri="http://schemas.openxmlformats.org/presentationml/2006/ole">
            <mc:AlternateContent xmlns:mc="http://schemas.openxmlformats.org/markup-compatibility/2006">
              <mc:Choice xmlns:v="urn:schemas-microsoft-com:vml" Requires="v">
                <p:oleObj spid="_x0000_s1477769" name="Equation" r:id="rId3" imgW="609600" imgH="203200" progId="Equation.DSMT4">
                  <p:embed/>
                </p:oleObj>
              </mc:Choice>
              <mc:Fallback>
                <p:oleObj name="Equation" r:id="rId3" imgW="609600" imgH="203200" progId="Equation.DSMT4">
                  <p:embed/>
                  <p:pic>
                    <p:nvPicPr>
                      <p:cNvPr id="0" name=""/>
                      <p:cNvPicPr/>
                      <p:nvPr/>
                    </p:nvPicPr>
                    <p:blipFill>
                      <a:blip r:embed="rId4"/>
                      <a:stretch>
                        <a:fillRect/>
                      </a:stretch>
                    </p:blipFill>
                    <p:spPr>
                      <a:xfrm>
                        <a:off x="76200" y="3298825"/>
                        <a:ext cx="977900" cy="327025"/>
                      </a:xfrm>
                      <a:prstGeom prst="rect">
                        <a:avLst/>
                      </a:prstGeom>
                    </p:spPr>
                  </p:pic>
                </p:oleObj>
              </mc:Fallback>
            </mc:AlternateContent>
          </a:graphicData>
        </a:graphic>
      </p:graphicFrame>
      <p:sp>
        <p:nvSpPr>
          <p:cNvPr id="47" name="Rectangle 46"/>
          <p:cNvSpPr/>
          <p:nvPr/>
        </p:nvSpPr>
        <p:spPr>
          <a:xfrm>
            <a:off x="482600" y="5519930"/>
            <a:ext cx="8547100" cy="127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rot="5400000">
            <a:off x="250058" y="3636348"/>
            <a:ext cx="119913" cy="124409"/>
          </a:xfrm>
          <a:prstGeom prst="rect">
            <a:avLst/>
          </a:prstGeom>
          <a:solidFill>
            <a:srgbClr val="00F30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a:off x="1982838" y="3698553"/>
            <a:ext cx="2361" cy="1793354"/>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0" name="Arc 19"/>
          <p:cNvSpPr/>
          <p:nvPr/>
        </p:nvSpPr>
        <p:spPr>
          <a:xfrm>
            <a:off x="240224" y="1953657"/>
            <a:ext cx="3552766" cy="3552766"/>
          </a:xfrm>
          <a:prstGeom prst="arc">
            <a:avLst>
              <a:gd name="adj1" fmla="val 5441629"/>
              <a:gd name="adj2" fmla="val 10824018"/>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7" name="Straight Connector 36"/>
          <p:cNvCxnSpPr/>
          <p:nvPr/>
        </p:nvCxnSpPr>
        <p:spPr>
          <a:xfrm flipH="1">
            <a:off x="482600" y="3698553"/>
            <a:ext cx="1500238" cy="0"/>
          </a:xfrm>
          <a:prstGeom prst="line">
            <a:avLst/>
          </a:prstGeom>
          <a:ln w="1270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7" name="Donut 6"/>
          <p:cNvSpPr/>
          <p:nvPr/>
        </p:nvSpPr>
        <p:spPr>
          <a:xfrm>
            <a:off x="4174067" y="4203702"/>
            <a:ext cx="1320799" cy="1320799"/>
          </a:xfrm>
          <a:prstGeom prst="donut">
            <a:avLst>
              <a:gd name="adj" fmla="val 3571"/>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eeform 8"/>
          <p:cNvSpPr/>
          <p:nvPr/>
        </p:nvSpPr>
        <p:spPr>
          <a:xfrm>
            <a:off x="1985433" y="5490633"/>
            <a:ext cx="2434167" cy="33867"/>
          </a:xfrm>
          <a:custGeom>
            <a:avLst/>
            <a:gdLst>
              <a:gd name="connsiteX0" fmla="*/ 0 w 2434167"/>
              <a:gd name="connsiteY0" fmla="*/ 33867 h 33867"/>
              <a:gd name="connsiteX1" fmla="*/ 21167 w 2434167"/>
              <a:gd name="connsiteY1" fmla="*/ 25400 h 33867"/>
              <a:gd name="connsiteX2" fmla="*/ 33867 w 2434167"/>
              <a:gd name="connsiteY2" fmla="*/ 21167 h 33867"/>
              <a:gd name="connsiteX3" fmla="*/ 101600 w 2434167"/>
              <a:gd name="connsiteY3" fmla="*/ 25400 h 33867"/>
              <a:gd name="connsiteX4" fmla="*/ 156634 w 2434167"/>
              <a:gd name="connsiteY4" fmla="*/ 21167 h 33867"/>
              <a:gd name="connsiteX5" fmla="*/ 169334 w 2434167"/>
              <a:gd name="connsiteY5" fmla="*/ 16934 h 33867"/>
              <a:gd name="connsiteX6" fmla="*/ 182034 w 2434167"/>
              <a:gd name="connsiteY6" fmla="*/ 21167 h 33867"/>
              <a:gd name="connsiteX7" fmla="*/ 224367 w 2434167"/>
              <a:gd name="connsiteY7" fmla="*/ 25400 h 33867"/>
              <a:gd name="connsiteX8" fmla="*/ 292100 w 2434167"/>
              <a:gd name="connsiteY8" fmla="*/ 21167 h 33867"/>
              <a:gd name="connsiteX9" fmla="*/ 304800 w 2434167"/>
              <a:gd name="connsiteY9" fmla="*/ 16934 h 33867"/>
              <a:gd name="connsiteX10" fmla="*/ 351367 w 2434167"/>
              <a:gd name="connsiteY10" fmla="*/ 21167 h 33867"/>
              <a:gd name="connsiteX11" fmla="*/ 397934 w 2434167"/>
              <a:gd name="connsiteY11" fmla="*/ 16934 h 33867"/>
              <a:gd name="connsiteX12" fmla="*/ 427567 w 2434167"/>
              <a:gd name="connsiteY12" fmla="*/ 12700 h 33867"/>
              <a:gd name="connsiteX13" fmla="*/ 499534 w 2434167"/>
              <a:gd name="connsiteY13" fmla="*/ 16934 h 33867"/>
              <a:gd name="connsiteX14" fmla="*/ 567267 w 2434167"/>
              <a:gd name="connsiteY14" fmla="*/ 12700 h 33867"/>
              <a:gd name="connsiteX15" fmla="*/ 584200 w 2434167"/>
              <a:gd name="connsiteY15" fmla="*/ 16934 h 33867"/>
              <a:gd name="connsiteX16" fmla="*/ 651934 w 2434167"/>
              <a:gd name="connsiteY16" fmla="*/ 21167 h 33867"/>
              <a:gd name="connsiteX17" fmla="*/ 728134 w 2434167"/>
              <a:gd name="connsiteY17" fmla="*/ 21167 h 33867"/>
              <a:gd name="connsiteX18" fmla="*/ 753534 w 2434167"/>
              <a:gd name="connsiteY18" fmla="*/ 12700 h 33867"/>
              <a:gd name="connsiteX19" fmla="*/ 766234 w 2434167"/>
              <a:gd name="connsiteY19" fmla="*/ 8467 h 33867"/>
              <a:gd name="connsiteX20" fmla="*/ 795867 w 2434167"/>
              <a:gd name="connsiteY20" fmla="*/ 12700 h 33867"/>
              <a:gd name="connsiteX21" fmla="*/ 838200 w 2434167"/>
              <a:gd name="connsiteY21" fmla="*/ 21167 h 33867"/>
              <a:gd name="connsiteX22" fmla="*/ 1066800 w 2434167"/>
              <a:gd name="connsiteY22" fmla="*/ 21167 h 33867"/>
              <a:gd name="connsiteX23" fmla="*/ 1079500 w 2434167"/>
              <a:gd name="connsiteY23" fmla="*/ 25400 h 33867"/>
              <a:gd name="connsiteX24" fmla="*/ 1104900 w 2434167"/>
              <a:gd name="connsiteY24" fmla="*/ 16934 h 33867"/>
              <a:gd name="connsiteX25" fmla="*/ 1117600 w 2434167"/>
              <a:gd name="connsiteY25" fmla="*/ 12700 h 33867"/>
              <a:gd name="connsiteX26" fmla="*/ 1172634 w 2434167"/>
              <a:gd name="connsiteY26" fmla="*/ 16934 h 33867"/>
              <a:gd name="connsiteX27" fmla="*/ 1185334 w 2434167"/>
              <a:gd name="connsiteY27" fmla="*/ 21167 h 33867"/>
              <a:gd name="connsiteX28" fmla="*/ 1291167 w 2434167"/>
              <a:gd name="connsiteY28" fmla="*/ 16934 h 33867"/>
              <a:gd name="connsiteX29" fmla="*/ 1329267 w 2434167"/>
              <a:gd name="connsiteY29" fmla="*/ 4234 h 33867"/>
              <a:gd name="connsiteX30" fmla="*/ 1341967 w 2434167"/>
              <a:gd name="connsiteY30" fmla="*/ 0 h 33867"/>
              <a:gd name="connsiteX31" fmla="*/ 1354667 w 2434167"/>
              <a:gd name="connsiteY31" fmla="*/ 8467 h 33867"/>
              <a:gd name="connsiteX32" fmla="*/ 1426634 w 2434167"/>
              <a:gd name="connsiteY32" fmla="*/ 8467 h 33867"/>
              <a:gd name="connsiteX33" fmla="*/ 1519767 w 2434167"/>
              <a:gd name="connsiteY33" fmla="*/ 12700 h 33867"/>
              <a:gd name="connsiteX34" fmla="*/ 1579034 w 2434167"/>
              <a:gd name="connsiteY34" fmla="*/ 16934 h 33867"/>
              <a:gd name="connsiteX35" fmla="*/ 1608667 w 2434167"/>
              <a:gd name="connsiteY35" fmla="*/ 25400 h 33867"/>
              <a:gd name="connsiteX36" fmla="*/ 1651000 w 2434167"/>
              <a:gd name="connsiteY36" fmla="*/ 21167 h 33867"/>
              <a:gd name="connsiteX37" fmla="*/ 1676400 w 2434167"/>
              <a:gd name="connsiteY37" fmla="*/ 12700 h 33867"/>
              <a:gd name="connsiteX38" fmla="*/ 1714500 w 2434167"/>
              <a:gd name="connsiteY38" fmla="*/ 4234 h 33867"/>
              <a:gd name="connsiteX39" fmla="*/ 1824567 w 2434167"/>
              <a:gd name="connsiteY39" fmla="*/ 12700 h 33867"/>
              <a:gd name="connsiteX40" fmla="*/ 1921934 w 2434167"/>
              <a:gd name="connsiteY40" fmla="*/ 16934 h 33867"/>
              <a:gd name="connsiteX41" fmla="*/ 1993900 w 2434167"/>
              <a:gd name="connsiteY41" fmla="*/ 12700 h 33867"/>
              <a:gd name="connsiteX42" fmla="*/ 2125134 w 2434167"/>
              <a:gd name="connsiteY42" fmla="*/ 8467 h 33867"/>
              <a:gd name="connsiteX43" fmla="*/ 2163234 w 2434167"/>
              <a:gd name="connsiteY43" fmla="*/ 4234 h 33867"/>
              <a:gd name="connsiteX44" fmla="*/ 2341034 w 2434167"/>
              <a:gd name="connsiteY44" fmla="*/ 12700 h 33867"/>
              <a:gd name="connsiteX45" fmla="*/ 2408767 w 2434167"/>
              <a:gd name="connsiteY45" fmla="*/ 16934 h 33867"/>
              <a:gd name="connsiteX46" fmla="*/ 2434167 w 2434167"/>
              <a:gd name="connsiteY46" fmla="*/ 12700 h 3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34167" h="33867">
                <a:moveTo>
                  <a:pt x="0" y="33867"/>
                </a:moveTo>
                <a:cubicBezTo>
                  <a:pt x="7056" y="31045"/>
                  <a:pt x="14052" y="28068"/>
                  <a:pt x="21167" y="25400"/>
                </a:cubicBezTo>
                <a:cubicBezTo>
                  <a:pt x="25345" y="23833"/>
                  <a:pt x="29405" y="21167"/>
                  <a:pt x="33867" y="21167"/>
                </a:cubicBezTo>
                <a:cubicBezTo>
                  <a:pt x="56489" y="21167"/>
                  <a:pt x="79022" y="23989"/>
                  <a:pt x="101600" y="25400"/>
                </a:cubicBezTo>
                <a:cubicBezTo>
                  <a:pt x="119945" y="23989"/>
                  <a:pt x="138377" y="23449"/>
                  <a:pt x="156634" y="21167"/>
                </a:cubicBezTo>
                <a:cubicBezTo>
                  <a:pt x="161062" y="20614"/>
                  <a:pt x="164872" y="16934"/>
                  <a:pt x="169334" y="16934"/>
                </a:cubicBezTo>
                <a:cubicBezTo>
                  <a:pt x="173796" y="16934"/>
                  <a:pt x="177624" y="20489"/>
                  <a:pt x="182034" y="21167"/>
                </a:cubicBezTo>
                <a:cubicBezTo>
                  <a:pt x="196050" y="23323"/>
                  <a:pt x="210256" y="23989"/>
                  <a:pt x="224367" y="25400"/>
                </a:cubicBezTo>
                <a:cubicBezTo>
                  <a:pt x="246945" y="23989"/>
                  <a:pt x="269603" y="23535"/>
                  <a:pt x="292100" y="21167"/>
                </a:cubicBezTo>
                <a:cubicBezTo>
                  <a:pt x="296538" y="20700"/>
                  <a:pt x="300338" y="16934"/>
                  <a:pt x="304800" y="16934"/>
                </a:cubicBezTo>
                <a:cubicBezTo>
                  <a:pt x="320386" y="16934"/>
                  <a:pt x="335845" y="19756"/>
                  <a:pt x="351367" y="21167"/>
                </a:cubicBezTo>
                <a:cubicBezTo>
                  <a:pt x="366889" y="19756"/>
                  <a:pt x="382443" y="18655"/>
                  <a:pt x="397934" y="16934"/>
                </a:cubicBezTo>
                <a:cubicBezTo>
                  <a:pt x="407851" y="15832"/>
                  <a:pt x="417589" y="12700"/>
                  <a:pt x="427567" y="12700"/>
                </a:cubicBezTo>
                <a:cubicBezTo>
                  <a:pt x="451597" y="12700"/>
                  <a:pt x="475545" y="15523"/>
                  <a:pt x="499534" y="16934"/>
                </a:cubicBezTo>
                <a:cubicBezTo>
                  <a:pt x="522112" y="15523"/>
                  <a:pt x="544645" y="12700"/>
                  <a:pt x="567267" y="12700"/>
                </a:cubicBezTo>
                <a:cubicBezTo>
                  <a:pt x="573085" y="12700"/>
                  <a:pt x="578411" y="16355"/>
                  <a:pt x="584200" y="16934"/>
                </a:cubicBezTo>
                <a:cubicBezTo>
                  <a:pt x="606710" y="19185"/>
                  <a:pt x="629356" y="19756"/>
                  <a:pt x="651934" y="21167"/>
                </a:cubicBezTo>
                <a:cubicBezTo>
                  <a:pt x="682472" y="31345"/>
                  <a:pt x="671055" y="29321"/>
                  <a:pt x="728134" y="21167"/>
                </a:cubicBezTo>
                <a:cubicBezTo>
                  <a:pt x="736969" y="19905"/>
                  <a:pt x="745067" y="15522"/>
                  <a:pt x="753534" y="12700"/>
                </a:cubicBezTo>
                <a:lnTo>
                  <a:pt x="766234" y="8467"/>
                </a:lnTo>
                <a:cubicBezTo>
                  <a:pt x="776112" y="9878"/>
                  <a:pt x="786041" y="10966"/>
                  <a:pt x="795867" y="12700"/>
                </a:cubicBezTo>
                <a:cubicBezTo>
                  <a:pt x="810039" y="15201"/>
                  <a:pt x="838200" y="21167"/>
                  <a:pt x="838200" y="21167"/>
                </a:cubicBezTo>
                <a:cubicBezTo>
                  <a:pt x="916039" y="19269"/>
                  <a:pt x="990345" y="11611"/>
                  <a:pt x="1066800" y="21167"/>
                </a:cubicBezTo>
                <a:cubicBezTo>
                  <a:pt x="1071228" y="21720"/>
                  <a:pt x="1075267" y="23989"/>
                  <a:pt x="1079500" y="25400"/>
                </a:cubicBezTo>
                <a:lnTo>
                  <a:pt x="1104900" y="16934"/>
                </a:lnTo>
                <a:lnTo>
                  <a:pt x="1117600" y="12700"/>
                </a:lnTo>
                <a:cubicBezTo>
                  <a:pt x="1135945" y="14111"/>
                  <a:pt x="1154377" y="14652"/>
                  <a:pt x="1172634" y="16934"/>
                </a:cubicBezTo>
                <a:cubicBezTo>
                  <a:pt x="1177062" y="17487"/>
                  <a:pt x="1180872" y="21167"/>
                  <a:pt x="1185334" y="21167"/>
                </a:cubicBezTo>
                <a:cubicBezTo>
                  <a:pt x="1220640" y="21167"/>
                  <a:pt x="1255889" y="18345"/>
                  <a:pt x="1291167" y="16934"/>
                </a:cubicBezTo>
                <a:lnTo>
                  <a:pt x="1329267" y="4234"/>
                </a:lnTo>
                <a:lnTo>
                  <a:pt x="1341967" y="0"/>
                </a:lnTo>
                <a:cubicBezTo>
                  <a:pt x="1346200" y="2822"/>
                  <a:pt x="1350116" y="6192"/>
                  <a:pt x="1354667" y="8467"/>
                </a:cubicBezTo>
                <a:cubicBezTo>
                  <a:pt x="1376971" y="19619"/>
                  <a:pt x="1403689" y="10106"/>
                  <a:pt x="1426634" y="8467"/>
                </a:cubicBezTo>
                <a:lnTo>
                  <a:pt x="1519767" y="12700"/>
                </a:lnTo>
                <a:cubicBezTo>
                  <a:pt x="1539543" y="13799"/>
                  <a:pt x="1559349" y="14747"/>
                  <a:pt x="1579034" y="16934"/>
                </a:cubicBezTo>
                <a:cubicBezTo>
                  <a:pt x="1587007" y="17820"/>
                  <a:pt x="1600640" y="22724"/>
                  <a:pt x="1608667" y="25400"/>
                </a:cubicBezTo>
                <a:cubicBezTo>
                  <a:pt x="1622778" y="23989"/>
                  <a:pt x="1637062" y="23780"/>
                  <a:pt x="1651000" y="21167"/>
                </a:cubicBezTo>
                <a:cubicBezTo>
                  <a:pt x="1659772" y="19522"/>
                  <a:pt x="1667649" y="14450"/>
                  <a:pt x="1676400" y="12700"/>
                </a:cubicBezTo>
                <a:cubicBezTo>
                  <a:pt x="1703272" y="7326"/>
                  <a:pt x="1690586" y="10212"/>
                  <a:pt x="1714500" y="4234"/>
                </a:cubicBezTo>
                <a:cubicBezTo>
                  <a:pt x="1768946" y="12011"/>
                  <a:pt x="1738923" y="8622"/>
                  <a:pt x="1824567" y="12700"/>
                </a:cubicBezTo>
                <a:lnTo>
                  <a:pt x="1921934" y="16934"/>
                </a:lnTo>
                <a:cubicBezTo>
                  <a:pt x="1957875" y="28913"/>
                  <a:pt x="1910948" y="15376"/>
                  <a:pt x="1993900" y="12700"/>
                </a:cubicBezTo>
                <a:lnTo>
                  <a:pt x="2125134" y="8467"/>
                </a:lnTo>
                <a:cubicBezTo>
                  <a:pt x="2137834" y="7056"/>
                  <a:pt x="2150458" y="3984"/>
                  <a:pt x="2163234" y="4234"/>
                </a:cubicBezTo>
                <a:cubicBezTo>
                  <a:pt x="2222556" y="5397"/>
                  <a:pt x="2341034" y="12700"/>
                  <a:pt x="2341034" y="12700"/>
                </a:cubicBezTo>
                <a:cubicBezTo>
                  <a:pt x="2379888" y="25652"/>
                  <a:pt x="2357554" y="22055"/>
                  <a:pt x="2408767" y="16934"/>
                </a:cubicBezTo>
                <a:cubicBezTo>
                  <a:pt x="2425483" y="11361"/>
                  <a:pt x="2417005" y="12700"/>
                  <a:pt x="2434167" y="127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a:off x="1985433" y="5871628"/>
            <a:ext cx="2434167" cy="0"/>
          </a:xfrm>
          <a:prstGeom prst="straightConnector1">
            <a:avLst/>
          </a:prstGeom>
          <a:ln w="127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709332" y="5786967"/>
            <a:ext cx="1083657" cy="185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4" name="Object 53"/>
          <p:cNvGraphicFramePr>
            <a:graphicFrameLocks noChangeAspect="1"/>
          </p:cNvGraphicFramePr>
          <p:nvPr>
            <p:extLst>
              <p:ext uri="{D42A27DB-BD31-4B8C-83A1-F6EECF244321}">
                <p14:modId xmlns:p14="http://schemas.microsoft.com/office/powerpoint/2010/main" val="3384443480"/>
              </p:ext>
            </p:extLst>
          </p:nvPr>
        </p:nvGraphicFramePr>
        <p:xfrm>
          <a:off x="2792941" y="5748597"/>
          <a:ext cx="876300" cy="246062"/>
        </p:xfrm>
        <a:graphic>
          <a:graphicData uri="http://schemas.openxmlformats.org/presentationml/2006/ole">
            <mc:AlternateContent xmlns:mc="http://schemas.openxmlformats.org/markup-compatibility/2006">
              <mc:Choice xmlns:v="urn:schemas-microsoft-com:vml" Requires="v">
                <p:oleObj spid="_x0000_s1477770" name="Equation" r:id="rId5" imgW="546100" imgH="152400" progId="Equation.DSMT4">
                  <p:embed/>
                </p:oleObj>
              </mc:Choice>
              <mc:Fallback>
                <p:oleObj name="Equation" r:id="rId5" imgW="546100" imgH="152400" progId="Equation.DSMT4">
                  <p:embed/>
                  <p:pic>
                    <p:nvPicPr>
                      <p:cNvPr id="0" name=""/>
                      <p:cNvPicPr/>
                      <p:nvPr/>
                    </p:nvPicPr>
                    <p:blipFill>
                      <a:blip r:embed="rId6"/>
                      <a:stretch>
                        <a:fillRect/>
                      </a:stretch>
                    </p:blipFill>
                    <p:spPr>
                      <a:xfrm>
                        <a:off x="2792941" y="5748597"/>
                        <a:ext cx="876300" cy="246062"/>
                      </a:xfrm>
                      <a:prstGeom prst="rect">
                        <a:avLst/>
                      </a:prstGeom>
                    </p:spPr>
                  </p:pic>
                </p:oleObj>
              </mc:Fallback>
            </mc:AlternateContent>
          </a:graphicData>
        </a:graphic>
      </p:graphicFrame>
      <p:graphicFrame>
        <p:nvGraphicFramePr>
          <p:cNvPr id="69" name="Object 68"/>
          <p:cNvGraphicFramePr>
            <a:graphicFrameLocks noChangeAspect="1"/>
          </p:cNvGraphicFramePr>
          <p:nvPr>
            <p:extLst>
              <p:ext uri="{D42A27DB-BD31-4B8C-83A1-F6EECF244321}">
                <p14:modId xmlns:p14="http://schemas.microsoft.com/office/powerpoint/2010/main" val="146365699"/>
              </p:ext>
            </p:extLst>
          </p:nvPr>
        </p:nvGraphicFramePr>
        <p:xfrm>
          <a:off x="2709332" y="5162020"/>
          <a:ext cx="733425" cy="328613"/>
        </p:xfrm>
        <a:graphic>
          <a:graphicData uri="http://schemas.openxmlformats.org/presentationml/2006/ole">
            <mc:AlternateContent xmlns:mc="http://schemas.openxmlformats.org/markup-compatibility/2006">
              <mc:Choice xmlns:v="urn:schemas-microsoft-com:vml" Requires="v">
                <p:oleObj spid="_x0000_s1477771" name="Equation" r:id="rId7" imgW="457200" imgH="203200" progId="Equation.DSMT4">
                  <p:embed/>
                </p:oleObj>
              </mc:Choice>
              <mc:Fallback>
                <p:oleObj name="Equation" r:id="rId7" imgW="457200" imgH="203200" progId="Equation.DSMT4">
                  <p:embed/>
                  <p:pic>
                    <p:nvPicPr>
                      <p:cNvPr id="0" name=""/>
                      <p:cNvPicPr/>
                      <p:nvPr/>
                    </p:nvPicPr>
                    <p:blipFill>
                      <a:blip r:embed="rId8"/>
                      <a:stretch>
                        <a:fillRect/>
                      </a:stretch>
                    </p:blipFill>
                    <p:spPr>
                      <a:xfrm>
                        <a:off x="2709332" y="5162020"/>
                        <a:ext cx="733425" cy="328613"/>
                      </a:xfrm>
                      <a:prstGeom prst="rect">
                        <a:avLst/>
                      </a:prstGeom>
                    </p:spPr>
                  </p:pic>
                </p:oleObj>
              </mc:Fallback>
            </mc:AlternateContent>
          </a:graphicData>
        </a:graphic>
      </p:graphicFrame>
      <p:sp>
        <p:nvSpPr>
          <p:cNvPr id="19" name="Freeform 18"/>
          <p:cNvSpPr/>
          <p:nvPr/>
        </p:nvSpPr>
        <p:spPr>
          <a:xfrm>
            <a:off x="5549900" y="5518150"/>
            <a:ext cx="1171575" cy="57150"/>
          </a:xfrm>
          <a:custGeom>
            <a:avLst/>
            <a:gdLst>
              <a:gd name="connsiteX0" fmla="*/ 0 w 1171575"/>
              <a:gd name="connsiteY0" fmla="*/ 3175 h 57150"/>
              <a:gd name="connsiteX1" fmla="*/ 149225 w 1171575"/>
              <a:gd name="connsiteY1" fmla="*/ 53975 h 57150"/>
              <a:gd name="connsiteX2" fmla="*/ 1022350 w 1171575"/>
              <a:gd name="connsiteY2" fmla="*/ 57150 h 57150"/>
              <a:gd name="connsiteX3" fmla="*/ 1171575 w 1171575"/>
              <a:gd name="connsiteY3" fmla="*/ 0 h 57150"/>
              <a:gd name="connsiteX4" fmla="*/ 0 w 1171575"/>
              <a:gd name="connsiteY4" fmla="*/ 31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75" h="57150">
                <a:moveTo>
                  <a:pt x="0" y="3175"/>
                </a:moveTo>
                <a:lnTo>
                  <a:pt x="149225" y="53975"/>
                </a:lnTo>
                <a:lnTo>
                  <a:pt x="1022350" y="57150"/>
                </a:lnTo>
                <a:lnTo>
                  <a:pt x="1171575" y="0"/>
                </a:lnTo>
                <a:lnTo>
                  <a:pt x="0" y="3175"/>
                </a:lnTo>
                <a:close/>
              </a:path>
            </a:pathLst>
          </a:cu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0" name="Object 69"/>
          <p:cNvGraphicFramePr>
            <a:graphicFrameLocks noChangeAspect="1"/>
          </p:cNvGraphicFramePr>
          <p:nvPr>
            <p:extLst>
              <p:ext uri="{D42A27DB-BD31-4B8C-83A1-F6EECF244321}">
                <p14:modId xmlns:p14="http://schemas.microsoft.com/office/powerpoint/2010/main" val="170738673"/>
              </p:ext>
            </p:extLst>
          </p:nvPr>
        </p:nvGraphicFramePr>
        <p:xfrm>
          <a:off x="5846763" y="5149850"/>
          <a:ext cx="528637" cy="328613"/>
        </p:xfrm>
        <a:graphic>
          <a:graphicData uri="http://schemas.openxmlformats.org/presentationml/2006/ole">
            <mc:AlternateContent xmlns:mc="http://schemas.openxmlformats.org/markup-compatibility/2006">
              <mc:Choice xmlns:v="urn:schemas-microsoft-com:vml" Requires="v">
                <p:oleObj spid="_x0000_s1477772" name="Equation" r:id="rId9" imgW="330200" imgH="203200" progId="Equation.DSMT4">
                  <p:embed/>
                </p:oleObj>
              </mc:Choice>
              <mc:Fallback>
                <p:oleObj name="Equation" r:id="rId9" imgW="330200" imgH="203200" progId="Equation.DSMT4">
                  <p:embed/>
                  <p:pic>
                    <p:nvPicPr>
                      <p:cNvPr id="0" name=""/>
                      <p:cNvPicPr/>
                      <p:nvPr/>
                    </p:nvPicPr>
                    <p:blipFill>
                      <a:blip r:embed="rId10"/>
                      <a:stretch>
                        <a:fillRect/>
                      </a:stretch>
                    </p:blipFill>
                    <p:spPr>
                      <a:xfrm>
                        <a:off x="5846763" y="5149850"/>
                        <a:ext cx="528637" cy="328613"/>
                      </a:xfrm>
                      <a:prstGeom prst="rect">
                        <a:avLst/>
                      </a:prstGeom>
                    </p:spPr>
                  </p:pic>
                </p:oleObj>
              </mc:Fallback>
            </mc:AlternateContent>
          </a:graphicData>
        </a:graphic>
      </p:graphicFrame>
      <p:graphicFrame>
        <p:nvGraphicFramePr>
          <p:cNvPr id="72" name="Object 71"/>
          <p:cNvGraphicFramePr>
            <a:graphicFrameLocks noChangeAspect="1"/>
          </p:cNvGraphicFramePr>
          <p:nvPr>
            <p:extLst>
              <p:ext uri="{D42A27DB-BD31-4B8C-83A1-F6EECF244321}">
                <p14:modId xmlns:p14="http://schemas.microsoft.com/office/powerpoint/2010/main" val="223222998"/>
              </p:ext>
            </p:extLst>
          </p:nvPr>
        </p:nvGraphicFramePr>
        <p:xfrm>
          <a:off x="6824662" y="5690118"/>
          <a:ext cx="896938" cy="266700"/>
        </p:xfrm>
        <a:graphic>
          <a:graphicData uri="http://schemas.openxmlformats.org/presentationml/2006/ole">
            <mc:AlternateContent xmlns:mc="http://schemas.openxmlformats.org/markup-compatibility/2006">
              <mc:Choice xmlns:v="urn:schemas-microsoft-com:vml" Requires="v">
                <p:oleObj spid="_x0000_s1477773" name="Equation" r:id="rId11" imgW="558800" imgH="165100" progId="Equation.DSMT4">
                  <p:embed/>
                </p:oleObj>
              </mc:Choice>
              <mc:Fallback>
                <p:oleObj name="Equation" r:id="rId11" imgW="558800" imgH="165100" progId="Equation.DSMT4">
                  <p:embed/>
                  <p:pic>
                    <p:nvPicPr>
                      <p:cNvPr id="0" name=""/>
                      <p:cNvPicPr/>
                      <p:nvPr/>
                    </p:nvPicPr>
                    <p:blipFill>
                      <a:blip r:embed="rId12"/>
                      <a:stretch>
                        <a:fillRect/>
                      </a:stretch>
                    </p:blipFill>
                    <p:spPr>
                      <a:xfrm>
                        <a:off x="6824662" y="5690118"/>
                        <a:ext cx="896938" cy="266700"/>
                      </a:xfrm>
                      <a:prstGeom prst="rect">
                        <a:avLst/>
                      </a:prstGeom>
                    </p:spPr>
                  </p:pic>
                </p:oleObj>
              </mc:Fallback>
            </mc:AlternateContent>
          </a:graphicData>
        </a:graphic>
      </p:graphicFrame>
      <p:graphicFrame>
        <p:nvGraphicFramePr>
          <p:cNvPr id="73" name="Object 72"/>
          <p:cNvGraphicFramePr>
            <a:graphicFrameLocks noChangeAspect="1"/>
          </p:cNvGraphicFramePr>
          <p:nvPr>
            <p:extLst>
              <p:ext uri="{D42A27DB-BD31-4B8C-83A1-F6EECF244321}">
                <p14:modId xmlns:p14="http://schemas.microsoft.com/office/powerpoint/2010/main" val="290201121"/>
              </p:ext>
            </p:extLst>
          </p:nvPr>
        </p:nvGraphicFramePr>
        <p:xfrm>
          <a:off x="6721475" y="4586287"/>
          <a:ext cx="1055687" cy="801688"/>
        </p:xfrm>
        <a:graphic>
          <a:graphicData uri="http://schemas.openxmlformats.org/presentationml/2006/ole">
            <mc:AlternateContent xmlns:mc="http://schemas.openxmlformats.org/markup-compatibility/2006">
              <mc:Choice xmlns:v="urn:schemas-microsoft-com:vml" Requires="v">
                <p:oleObj spid="_x0000_s1477774" name="Equation" r:id="rId13" imgW="660400" imgH="495300" progId="Equation.DSMT4">
                  <p:embed/>
                </p:oleObj>
              </mc:Choice>
              <mc:Fallback>
                <p:oleObj name="Equation" r:id="rId13" imgW="660400" imgH="495300" progId="Equation.DSMT4">
                  <p:embed/>
                  <p:pic>
                    <p:nvPicPr>
                      <p:cNvPr id="0" name=""/>
                      <p:cNvPicPr/>
                      <p:nvPr/>
                    </p:nvPicPr>
                    <p:blipFill>
                      <a:blip r:embed="rId14"/>
                      <a:stretch>
                        <a:fillRect/>
                      </a:stretch>
                    </p:blipFill>
                    <p:spPr>
                      <a:xfrm>
                        <a:off x="6721475" y="4586287"/>
                        <a:ext cx="1055687" cy="801688"/>
                      </a:xfrm>
                      <a:prstGeom prst="rect">
                        <a:avLst/>
                      </a:prstGeom>
                    </p:spPr>
                  </p:pic>
                </p:oleObj>
              </mc:Fallback>
            </mc:AlternateContent>
          </a:graphicData>
        </a:graphic>
      </p:graphicFrame>
      <p:sp>
        <p:nvSpPr>
          <p:cNvPr id="22" name="Right Triangle 21"/>
          <p:cNvSpPr/>
          <p:nvPr/>
        </p:nvSpPr>
        <p:spPr>
          <a:xfrm>
            <a:off x="8788400" y="4720185"/>
            <a:ext cx="228601" cy="804315"/>
          </a:xfrm>
          <a:prstGeom prst="rtTriangl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8477250" y="4962525"/>
            <a:ext cx="304800" cy="501650"/>
          </a:xfrm>
          <a:custGeom>
            <a:avLst/>
            <a:gdLst>
              <a:gd name="connsiteX0" fmla="*/ 304800 w 304800"/>
              <a:gd name="connsiteY0" fmla="*/ 282575 h 501650"/>
              <a:gd name="connsiteX1" fmla="*/ 263525 w 304800"/>
              <a:gd name="connsiteY1" fmla="*/ 285750 h 501650"/>
              <a:gd name="connsiteX2" fmla="*/ 206375 w 304800"/>
              <a:gd name="connsiteY2" fmla="*/ 9525 h 501650"/>
              <a:gd name="connsiteX3" fmla="*/ 180975 w 304800"/>
              <a:gd name="connsiteY3" fmla="*/ 495300 h 501650"/>
              <a:gd name="connsiteX4" fmla="*/ 104775 w 304800"/>
              <a:gd name="connsiteY4" fmla="*/ 6350 h 501650"/>
              <a:gd name="connsiteX5" fmla="*/ 82550 w 304800"/>
              <a:gd name="connsiteY5" fmla="*/ 501650 h 501650"/>
              <a:gd name="connsiteX6" fmla="*/ 12700 w 304800"/>
              <a:gd name="connsiteY6" fmla="*/ 0 h 501650"/>
              <a:gd name="connsiteX7" fmla="*/ 0 w 304800"/>
              <a:gd name="connsiteY7" fmla="*/ 333375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501650">
                <a:moveTo>
                  <a:pt x="304800" y="282575"/>
                </a:moveTo>
                <a:lnTo>
                  <a:pt x="263525" y="285750"/>
                </a:lnTo>
                <a:lnTo>
                  <a:pt x="206375" y="9525"/>
                </a:lnTo>
                <a:lnTo>
                  <a:pt x="180975" y="495300"/>
                </a:lnTo>
                <a:lnTo>
                  <a:pt x="104775" y="6350"/>
                </a:lnTo>
                <a:lnTo>
                  <a:pt x="82550" y="501650"/>
                </a:lnTo>
                <a:lnTo>
                  <a:pt x="12700" y="0"/>
                </a:lnTo>
                <a:lnTo>
                  <a:pt x="0" y="333375"/>
                </a:ln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74" name="Object 73"/>
          <p:cNvGraphicFramePr>
            <a:graphicFrameLocks noChangeAspect="1"/>
          </p:cNvGraphicFramePr>
          <p:nvPr>
            <p:extLst>
              <p:ext uri="{D42A27DB-BD31-4B8C-83A1-F6EECF244321}">
                <p14:modId xmlns:p14="http://schemas.microsoft.com/office/powerpoint/2010/main" val="323696460"/>
              </p:ext>
            </p:extLst>
          </p:nvPr>
        </p:nvGraphicFramePr>
        <p:xfrm>
          <a:off x="7721600" y="4364038"/>
          <a:ext cx="1308100" cy="266700"/>
        </p:xfrm>
        <a:graphic>
          <a:graphicData uri="http://schemas.openxmlformats.org/presentationml/2006/ole">
            <mc:AlternateContent xmlns:mc="http://schemas.openxmlformats.org/markup-compatibility/2006">
              <mc:Choice xmlns:v="urn:schemas-microsoft-com:vml" Requires="v">
                <p:oleObj spid="_x0000_s1477775" name="Equation" r:id="rId15" imgW="812800" imgH="165100" progId="Equation.DSMT4">
                  <p:embed/>
                </p:oleObj>
              </mc:Choice>
              <mc:Fallback>
                <p:oleObj name="Equation" r:id="rId15" imgW="812800" imgH="165100" progId="Equation.DSMT4">
                  <p:embed/>
                  <p:pic>
                    <p:nvPicPr>
                      <p:cNvPr id="0" name=""/>
                      <p:cNvPicPr/>
                      <p:nvPr/>
                    </p:nvPicPr>
                    <p:blipFill>
                      <a:blip r:embed="rId16"/>
                      <a:stretch>
                        <a:fillRect/>
                      </a:stretch>
                    </p:blipFill>
                    <p:spPr>
                      <a:xfrm>
                        <a:off x="7721600" y="4364038"/>
                        <a:ext cx="1308100" cy="2667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4069594960"/>
              </p:ext>
            </p:extLst>
          </p:nvPr>
        </p:nvGraphicFramePr>
        <p:xfrm>
          <a:off x="5549900" y="5727959"/>
          <a:ext cx="974725" cy="266700"/>
        </p:xfrm>
        <a:graphic>
          <a:graphicData uri="http://schemas.openxmlformats.org/presentationml/2006/ole">
            <mc:AlternateContent xmlns:mc="http://schemas.openxmlformats.org/markup-compatibility/2006">
              <mc:Choice xmlns:v="urn:schemas-microsoft-com:vml" Requires="v">
                <p:oleObj spid="_x0000_s1477776" name="Equation" r:id="rId17" imgW="609600" imgH="165100" progId="Equation.DSMT4">
                  <p:embed/>
                </p:oleObj>
              </mc:Choice>
              <mc:Fallback>
                <p:oleObj name="Equation" r:id="rId17" imgW="609600" imgH="165100" progId="Equation.DSMT4">
                  <p:embed/>
                  <p:pic>
                    <p:nvPicPr>
                      <p:cNvPr id="0" name=""/>
                      <p:cNvPicPr/>
                      <p:nvPr/>
                    </p:nvPicPr>
                    <p:blipFill>
                      <a:blip r:embed="rId18"/>
                      <a:stretch>
                        <a:fillRect/>
                      </a:stretch>
                    </p:blipFill>
                    <p:spPr>
                      <a:xfrm>
                        <a:off x="5549900" y="5727959"/>
                        <a:ext cx="974725" cy="26670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016930129"/>
              </p:ext>
            </p:extLst>
          </p:nvPr>
        </p:nvGraphicFramePr>
        <p:xfrm>
          <a:off x="7931150" y="5727700"/>
          <a:ext cx="1096963" cy="266700"/>
        </p:xfrm>
        <a:graphic>
          <a:graphicData uri="http://schemas.openxmlformats.org/presentationml/2006/ole">
            <mc:AlternateContent xmlns:mc="http://schemas.openxmlformats.org/markup-compatibility/2006">
              <mc:Choice xmlns:v="urn:schemas-microsoft-com:vml" Requires="v">
                <p:oleObj spid="_x0000_s1477777" name="Equation" r:id="rId19" imgW="685800" imgH="165100" progId="Equation.DSMT4">
                  <p:embed/>
                </p:oleObj>
              </mc:Choice>
              <mc:Fallback>
                <p:oleObj name="Equation" r:id="rId19" imgW="685800" imgH="165100" progId="Equation.DSMT4">
                  <p:embed/>
                  <p:pic>
                    <p:nvPicPr>
                      <p:cNvPr id="0" name=""/>
                      <p:cNvPicPr/>
                      <p:nvPr/>
                    </p:nvPicPr>
                    <p:blipFill>
                      <a:blip r:embed="rId20"/>
                      <a:stretch>
                        <a:fillRect/>
                      </a:stretch>
                    </p:blipFill>
                    <p:spPr>
                      <a:xfrm>
                        <a:off x="7931150" y="5727700"/>
                        <a:ext cx="1096963" cy="266700"/>
                      </a:xfrm>
                      <a:prstGeom prst="rect">
                        <a:avLst/>
                      </a:prstGeom>
                    </p:spPr>
                  </p:pic>
                </p:oleObj>
              </mc:Fallback>
            </mc:AlternateContent>
          </a:graphicData>
        </a:graphic>
      </p:graphicFrame>
      <p:cxnSp>
        <p:nvCxnSpPr>
          <p:cNvPr id="3" name="Straight Arrow Connector 2"/>
          <p:cNvCxnSpPr/>
          <p:nvPr/>
        </p:nvCxnSpPr>
        <p:spPr>
          <a:xfrm>
            <a:off x="6887633" y="5575300"/>
            <a:ext cx="655108" cy="0"/>
          </a:xfrm>
          <a:prstGeom prst="straightConnector1">
            <a:avLst/>
          </a:prstGeom>
          <a:ln w="5715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3" name="Object 32"/>
          <p:cNvGraphicFramePr>
            <a:graphicFrameLocks noChangeAspect="1"/>
          </p:cNvGraphicFramePr>
          <p:nvPr>
            <p:extLst>
              <p:ext uri="{D42A27DB-BD31-4B8C-83A1-F6EECF244321}">
                <p14:modId xmlns:p14="http://schemas.microsoft.com/office/powerpoint/2010/main" val="3558570602"/>
              </p:ext>
            </p:extLst>
          </p:nvPr>
        </p:nvGraphicFramePr>
        <p:xfrm>
          <a:off x="2220913" y="4941888"/>
          <a:ext cx="1711325" cy="266700"/>
        </p:xfrm>
        <a:graphic>
          <a:graphicData uri="http://schemas.openxmlformats.org/presentationml/2006/ole">
            <mc:AlternateContent xmlns:mc="http://schemas.openxmlformats.org/markup-compatibility/2006">
              <mc:Choice xmlns:v="urn:schemas-microsoft-com:vml" Requires="v">
                <p:oleObj spid="_x0000_s1477778" name="Equation" r:id="rId21" imgW="1066800" imgH="165100" progId="Equation.DSMT4">
                  <p:embed/>
                </p:oleObj>
              </mc:Choice>
              <mc:Fallback>
                <p:oleObj name="Equation" r:id="rId21" imgW="1066800" imgH="165100" progId="Equation.DSMT4">
                  <p:embed/>
                  <p:pic>
                    <p:nvPicPr>
                      <p:cNvPr id="0" name=""/>
                      <p:cNvPicPr/>
                      <p:nvPr/>
                    </p:nvPicPr>
                    <p:blipFill>
                      <a:blip r:embed="rId22"/>
                      <a:stretch>
                        <a:fillRect/>
                      </a:stretch>
                    </p:blipFill>
                    <p:spPr>
                      <a:xfrm>
                        <a:off x="2220913" y="4941888"/>
                        <a:ext cx="1711325" cy="266700"/>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807445904"/>
              </p:ext>
            </p:extLst>
          </p:nvPr>
        </p:nvGraphicFramePr>
        <p:xfrm>
          <a:off x="1993900" y="4268788"/>
          <a:ext cx="1079500" cy="327025"/>
        </p:xfrm>
        <a:graphic>
          <a:graphicData uri="http://schemas.openxmlformats.org/presentationml/2006/ole">
            <mc:AlternateContent xmlns:mc="http://schemas.openxmlformats.org/markup-compatibility/2006">
              <mc:Choice xmlns:v="urn:schemas-microsoft-com:vml" Requires="v">
                <p:oleObj spid="_x0000_s1477779" name="Equation" r:id="rId23" imgW="673100" imgH="203200" progId="Equation.DSMT4">
                  <p:embed/>
                </p:oleObj>
              </mc:Choice>
              <mc:Fallback>
                <p:oleObj name="Equation" r:id="rId23" imgW="673100" imgH="203200" progId="Equation.DSMT4">
                  <p:embed/>
                  <p:pic>
                    <p:nvPicPr>
                      <p:cNvPr id="0" name=""/>
                      <p:cNvPicPr/>
                      <p:nvPr/>
                    </p:nvPicPr>
                    <p:blipFill>
                      <a:blip r:embed="rId24"/>
                      <a:stretch>
                        <a:fillRect/>
                      </a:stretch>
                    </p:blipFill>
                    <p:spPr>
                      <a:xfrm>
                        <a:off x="1993900" y="4268788"/>
                        <a:ext cx="1079500" cy="327025"/>
                      </a:xfrm>
                      <a:prstGeom prst="rect">
                        <a:avLst/>
                      </a:prstGeom>
                    </p:spPr>
                  </p:pic>
                </p:oleObj>
              </mc:Fallback>
            </mc:AlternateContent>
          </a:graphicData>
        </a:graphic>
      </p:graphicFrame>
      <p:cxnSp>
        <p:nvCxnSpPr>
          <p:cNvPr id="35" name="Straight Arrow Connector 34"/>
          <p:cNvCxnSpPr>
            <a:endCxn id="7" idx="7"/>
          </p:cNvCxnSpPr>
          <p:nvPr/>
        </p:nvCxnSpPr>
        <p:spPr>
          <a:xfrm flipV="1">
            <a:off x="4839758" y="4397129"/>
            <a:ext cx="461681" cy="519359"/>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8" name="Object 37"/>
          <p:cNvGraphicFramePr>
            <a:graphicFrameLocks noChangeAspect="1"/>
          </p:cNvGraphicFramePr>
          <p:nvPr>
            <p:extLst>
              <p:ext uri="{D42A27DB-BD31-4B8C-83A1-F6EECF244321}">
                <p14:modId xmlns:p14="http://schemas.microsoft.com/office/powerpoint/2010/main" val="198699975"/>
              </p:ext>
            </p:extLst>
          </p:nvPr>
        </p:nvGraphicFramePr>
        <p:xfrm>
          <a:off x="4503738" y="4611688"/>
          <a:ext cx="1162050" cy="328612"/>
        </p:xfrm>
        <a:graphic>
          <a:graphicData uri="http://schemas.openxmlformats.org/presentationml/2006/ole">
            <mc:AlternateContent xmlns:mc="http://schemas.openxmlformats.org/markup-compatibility/2006">
              <mc:Choice xmlns:v="urn:schemas-microsoft-com:vml" Requires="v">
                <p:oleObj spid="_x0000_s1477780" name="Equation" r:id="rId25" imgW="723900" imgH="203200" progId="Equation.DSMT4">
                  <p:embed/>
                </p:oleObj>
              </mc:Choice>
              <mc:Fallback>
                <p:oleObj name="Equation" r:id="rId25" imgW="723900" imgH="203200" progId="Equation.DSMT4">
                  <p:embed/>
                  <p:pic>
                    <p:nvPicPr>
                      <p:cNvPr id="0" name=""/>
                      <p:cNvPicPr/>
                      <p:nvPr/>
                    </p:nvPicPr>
                    <p:blipFill>
                      <a:blip r:embed="rId26"/>
                      <a:stretch>
                        <a:fillRect/>
                      </a:stretch>
                    </p:blipFill>
                    <p:spPr>
                      <a:xfrm>
                        <a:off x="4503738" y="4611688"/>
                        <a:ext cx="1162050" cy="328612"/>
                      </a:xfrm>
                      <a:prstGeom prst="rect">
                        <a:avLst/>
                      </a:prstGeom>
                    </p:spPr>
                  </p:pic>
                </p:oleObj>
              </mc:Fallback>
            </mc:AlternateContent>
          </a:graphicData>
        </a:graphic>
      </p:graphicFrame>
      <p:sp>
        <p:nvSpPr>
          <p:cNvPr id="36" name="Rectangle 35"/>
          <p:cNvSpPr/>
          <p:nvPr/>
        </p:nvSpPr>
        <p:spPr>
          <a:xfrm rot="5400000">
            <a:off x="1925476" y="5368472"/>
            <a:ext cx="119913" cy="124409"/>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9" name="Object 38"/>
          <p:cNvGraphicFramePr>
            <a:graphicFrameLocks noChangeAspect="1"/>
          </p:cNvGraphicFramePr>
          <p:nvPr>
            <p:extLst>
              <p:ext uri="{D42A27DB-BD31-4B8C-83A1-F6EECF244321}">
                <p14:modId xmlns:p14="http://schemas.microsoft.com/office/powerpoint/2010/main" val="4177785742"/>
              </p:ext>
            </p:extLst>
          </p:nvPr>
        </p:nvGraphicFramePr>
        <p:xfrm>
          <a:off x="973138" y="4973638"/>
          <a:ext cx="998537" cy="327025"/>
        </p:xfrm>
        <a:graphic>
          <a:graphicData uri="http://schemas.openxmlformats.org/presentationml/2006/ole">
            <mc:AlternateContent xmlns:mc="http://schemas.openxmlformats.org/markup-compatibility/2006">
              <mc:Choice xmlns:v="urn:schemas-microsoft-com:vml" Requires="v">
                <p:oleObj spid="_x0000_s1477781" name="Equation" r:id="rId27" imgW="622300" imgH="203200" progId="Equation.DSMT4">
                  <p:embed/>
                </p:oleObj>
              </mc:Choice>
              <mc:Fallback>
                <p:oleObj name="Equation" r:id="rId27" imgW="622300" imgH="203200" progId="Equation.DSMT4">
                  <p:embed/>
                  <p:pic>
                    <p:nvPicPr>
                      <p:cNvPr id="0" name=""/>
                      <p:cNvPicPr/>
                      <p:nvPr/>
                    </p:nvPicPr>
                    <p:blipFill>
                      <a:blip r:embed="rId28"/>
                      <a:stretch>
                        <a:fillRect/>
                      </a:stretch>
                    </p:blipFill>
                    <p:spPr>
                      <a:xfrm>
                        <a:off x="973138" y="4973638"/>
                        <a:ext cx="998537" cy="327025"/>
                      </a:xfrm>
                      <a:prstGeom prst="rect">
                        <a:avLst/>
                      </a:prstGeom>
                    </p:spPr>
                  </p:pic>
                </p:oleObj>
              </mc:Fallback>
            </mc:AlternateContent>
          </a:graphicData>
        </a:graphic>
      </p:graphicFrame>
      <p:sp>
        <p:nvSpPr>
          <p:cNvPr id="42" name="TextBox 41"/>
          <p:cNvSpPr txBox="1"/>
          <p:nvPr/>
        </p:nvSpPr>
        <p:spPr>
          <a:xfrm>
            <a:off x="442279" y="1172400"/>
            <a:ext cx="8346121" cy="1015663"/>
          </a:xfrm>
          <a:prstGeom prst="rect">
            <a:avLst/>
          </a:prstGeom>
          <a:noFill/>
        </p:spPr>
        <p:txBody>
          <a:bodyPr wrap="square" rtlCol="0">
            <a:spAutoFit/>
          </a:bodyPr>
          <a:lstStyle/>
          <a:p>
            <a:r>
              <a:rPr lang="en-US" sz="2000" dirty="0">
                <a:solidFill>
                  <a:srgbClr val="FF0000"/>
                </a:solidFill>
                <a:latin typeface="Apple Chancery"/>
                <a:cs typeface="Apple Chancery"/>
              </a:rPr>
              <a:t>In that case, </a:t>
            </a:r>
            <a:r>
              <a:rPr lang="en-US" sz="2000" dirty="0">
                <a:solidFill>
                  <a:srgbClr val="000000"/>
                </a:solidFill>
                <a:latin typeface="Times New Roman"/>
                <a:cs typeface="Times New Roman"/>
              </a:rPr>
              <a:t>you’d have to use energy up until the collision, then momentum to connect the </a:t>
            </a:r>
            <a:r>
              <a:rPr lang="en-US" sz="2000" i="1" dirty="0">
                <a:solidFill>
                  <a:srgbClr val="000000"/>
                </a:solidFill>
                <a:latin typeface="Times New Roman"/>
                <a:cs typeface="Times New Roman"/>
              </a:rPr>
              <a:t>before collision </a:t>
            </a:r>
            <a:r>
              <a:rPr lang="en-US" sz="2000" dirty="0">
                <a:solidFill>
                  <a:srgbClr val="000000"/>
                </a:solidFill>
                <a:latin typeface="Times New Roman"/>
                <a:cs typeface="Times New Roman"/>
              </a:rPr>
              <a:t>and </a:t>
            </a:r>
            <a:r>
              <a:rPr lang="en-US" sz="2000" i="1" dirty="0">
                <a:solidFill>
                  <a:srgbClr val="000000"/>
                </a:solidFill>
                <a:latin typeface="Times New Roman"/>
                <a:cs typeface="Times New Roman"/>
              </a:rPr>
              <a:t>after collision </a:t>
            </a:r>
            <a:r>
              <a:rPr lang="en-US" sz="2000" dirty="0">
                <a:solidFill>
                  <a:srgbClr val="000000"/>
                </a:solidFill>
                <a:latin typeface="Times New Roman"/>
                <a:cs typeface="Times New Roman"/>
              </a:rPr>
              <a:t>velocities, then go from there with energy considerations.</a:t>
            </a:r>
            <a:endParaRPr lang="en-US" sz="2400" dirty="0">
              <a:solidFill>
                <a:srgbClr val="0000FF"/>
              </a:solidFill>
              <a:latin typeface="Apple Chancery"/>
              <a:cs typeface="Apple Chancery"/>
            </a:endParaRPr>
          </a:p>
        </p:txBody>
      </p:sp>
    </p:spTree>
    <p:extLst>
      <p:ext uri="{BB962C8B-B14F-4D97-AF65-F5344CB8AC3E}">
        <p14:creationId xmlns:p14="http://schemas.microsoft.com/office/powerpoint/2010/main" val="43237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8" name="Rectangle 5"/>
          <p:cNvSpPr>
            <a:spLocks noChangeArrowheads="1"/>
          </p:cNvSpPr>
          <p:nvPr/>
        </p:nvSpPr>
        <p:spPr bwMode="auto">
          <a:xfrm rot="18709211">
            <a:off x="5783581" y="1735931"/>
            <a:ext cx="2023110" cy="182880"/>
          </a:xfrm>
          <a:prstGeom prst="rect">
            <a:avLst/>
          </a:prstGeom>
          <a:blipFill dpi="0" rotWithShape="0">
            <a:blip r:embed="rId4"/>
            <a:srcRect/>
            <a:tile tx="0" ty="0" sx="100000" sy="100000" flip="none" algn="tl"/>
          </a:blipFill>
          <a:ln w="25400">
            <a:solidFill>
              <a:schemeClr val="tx1"/>
            </a:solidFill>
            <a:miter lim="800000"/>
            <a:headEnd/>
            <a:tailEnd/>
          </a:ln>
        </p:spPr>
        <p:txBody>
          <a:bodyPr/>
          <a:lstStyle/>
          <a:p>
            <a:endParaRPr lang="en-US"/>
          </a:p>
        </p:txBody>
      </p:sp>
      <p:sp>
        <p:nvSpPr>
          <p:cNvPr id="13329" name="Rectangle 6"/>
          <p:cNvSpPr>
            <a:spLocks noChangeArrowheads="1"/>
          </p:cNvSpPr>
          <p:nvPr/>
        </p:nvSpPr>
        <p:spPr bwMode="auto">
          <a:xfrm>
            <a:off x="5646421" y="2457450"/>
            <a:ext cx="2103120" cy="228600"/>
          </a:xfrm>
          <a:prstGeom prst="rect">
            <a:avLst/>
          </a:prstGeom>
          <a:blipFill dpi="0" rotWithShape="0">
            <a:blip r:embed="rId4"/>
            <a:srcRect/>
            <a:tile tx="0" ty="0" sx="100000" sy="100000" flip="none" algn="tl"/>
          </a:blipFill>
          <a:ln w="25400">
            <a:solidFill>
              <a:schemeClr val="tx1"/>
            </a:solidFill>
            <a:miter lim="800000"/>
            <a:headEnd/>
            <a:tailEnd/>
          </a:ln>
        </p:spPr>
        <p:txBody>
          <a:bodyPr/>
          <a:lstStyle/>
          <a:p>
            <a:endParaRPr lang="en-US"/>
          </a:p>
        </p:txBody>
      </p:sp>
      <p:sp>
        <p:nvSpPr>
          <p:cNvPr id="13332" name="Line 9"/>
          <p:cNvSpPr>
            <a:spLocks noChangeShapeType="1"/>
          </p:cNvSpPr>
          <p:nvPr/>
        </p:nvSpPr>
        <p:spPr bwMode="auto">
          <a:xfrm flipH="1">
            <a:off x="7749541" y="2560320"/>
            <a:ext cx="24003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33" name="Line 10"/>
          <p:cNvSpPr>
            <a:spLocks noChangeShapeType="1"/>
          </p:cNvSpPr>
          <p:nvPr/>
        </p:nvSpPr>
        <p:spPr bwMode="auto">
          <a:xfrm flipH="1">
            <a:off x="8515351" y="2560320"/>
            <a:ext cx="24003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34" name="Line 11"/>
          <p:cNvSpPr>
            <a:spLocks noChangeShapeType="1"/>
          </p:cNvSpPr>
          <p:nvPr/>
        </p:nvSpPr>
        <p:spPr bwMode="auto">
          <a:xfrm rot="10800000">
            <a:off x="8001001" y="2571750"/>
            <a:ext cx="102870" cy="10287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35" name="Line 12"/>
          <p:cNvSpPr>
            <a:spLocks noChangeShapeType="1"/>
          </p:cNvSpPr>
          <p:nvPr/>
        </p:nvSpPr>
        <p:spPr bwMode="auto">
          <a:xfrm rot="10800000" flipH="1">
            <a:off x="8081011" y="2468880"/>
            <a:ext cx="158591" cy="20574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36" name="Line 13"/>
          <p:cNvSpPr>
            <a:spLocks noChangeShapeType="1"/>
          </p:cNvSpPr>
          <p:nvPr/>
        </p:nvSpPr>
        <p:spPr bwMode="auto">
          <a:xfrm rot="10800000">
            <a:off x="8241031" y="2480310"/>
            <a:ext cx="137160" cy="18288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37" name="Line 14"/>
          <p:cNvSpPr>
            <a:spLocks noChangeShapeType="1"/>
          </p:cNvSpPr>
          <p:nvPr/>
        </p:nvSpPr>
        <p:spPr bwMode="auto">
          <a:xfrm rot="10800000" flipH="1">
            <a:off x="8378191" y="2548890"/>
            <a:ext cx="125730" cy="13716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38" name="Rectangle 15"/>
          <p:cNvSpPr>
            <a:spLocks noChangeArrowheads="1"/>
          </p:cNvSpPr>
          <p:nvPr/>
        </p:nvSpPr>
        <p:spPr bwMode="auto">
          <a:xfrm>
            <a:off x="6743701" y="2045970"/>
            <a:ext cx="182880" cy="377190"/>
          </a:xfrm>
          <a:prstGeom prst="rect">
            <a:avLst/>
          </a:prstGeom>
          <a:blipFill dpi="0" rotWithShape="0">
            <a:blip r:embed="rId4"/>
            <a:srcRect/>
            <a:tile tx="0" ty="0" sx="100000" sy="100000" flip="none" algn="tl"/>
          </a:blipFill>
          <a:ln w="25400">
            <a:solidFill>
              <a:schemeClr val="tx1"/>
            </a:solidFill>
            <a:miter lim="800000"/>
            <a:headEnd/>
            <a:tailEnd/>
          </a:ln>
        </p:spPr>
        <p:txBody>
          <a:bodyPr/>
          <a:lstStyle/>
          <a:p>
            <a:endParaRPr lang="en-US"/>
          </a:p>
        </p:txBody>
      </p:sp>
      <p:sp>
        <p:nvSpPr>
          <p:cNvPr id="13339" name="Oval 16"/>
          <p:cNvSpPr>
            <a:spLocks noChangeArrowheads="1"/>
          </p:cNvSpPr>
          <p:nvPr/>
        </p:nvSpPr>
        <p:spPr bwMode="auto">
          <a:xfrm>
            <a:off x="6526531" y="2297430"/>
            <a:ext cx="617220" cy="617220"/>
          </a:xfrm>
          <a:prstGeom prst="ellipse">
            <a:avLst/>
          </a:prstGeom>
          <a:blipFill dpi="0" rotWithShape="0">
            <a:blip r:embed="rId4"/>
            <a:srcRect/>
            <a:tile tx="0" ty="0" sx="100000" sy="100000" flip="none" algn="tl"/>
          </a:blipFill>
          <a:ln w="25400">
            <a:solidFill>
              <a:schemeClr val="tx1"/>
            </a:solidFill>
            <a:round/>
            <a:headEnd/>
            <a:tailEnd/>
          </a:ln>
        </p:spPr>
        <p:txBody>
          <a:bodyPr/>
          <a:lstStyle/>
          <a:p>
            <a:endParaRPr lang="en-US"/>
          </a:p>
        </p:txBody>
      </p:sp>
      <p:sp>
        <p:nvSpPr>
          <p:cNvPr id="13324" name="Oval 19"/>
          <p:cNvSpPr>
            <a:spLocks noChangeArrowheads="1"/>
          </p:cNvSpPr>
          <p:nvPr/>
        </p:nvSpPr>
        <p:spPr bwMode="auto">
          <a:xfrm>
            <a:off x="7486651" y="914400"/>
            <a:ext cx="137160" cy="137160"/>
          </a:xfrm>
          <a:prstGeom prst="ellipse">
            <a:avLst/>
          </a:prstGeom>
          <a:blipFill dpi="0" rotWithShape="0">
            <a:blip r:embed="rId4"/>
            <a:srcRect/>
            <a:tile tx="0" ty="0" sx="100000" sy="100000" flip="none" algn="tl"/>
          </a:blipFill>
          <a:ln w="25400">
            <a:solidFill>
              <a:schemeClr val="tx1"/>
            </a:solidFill>
            <a:round/>
            <a:headEnd/>
            <a:tailEnd/>
          </a:ln>
        </p:spPr>
        <p:txBody>
          <a:bodyPr/>
          <a:lstStyle/>
          <a:p>
            <a:endParaRPr lang="en-US"/>
          </a:p>
        </p:txBody>
      </p:sp>
      <p:sp>
        <p:nvSpPr>
          <p:cNvPr id="13325" name="Line 20"/>
          <p:cNvSpPr>
            <a:spLocks noChangeShapeType="1"/>
          </p:cNvSpPr>
          <p:nvPr/>
        </p:nvSpPr>
        <p:spPr bwMode="auto">
          <a:xfrm flipH="1">
            <a:off x="7646671" y="194310"/>
            <a:ext cx="697230" cy="708660"/>
          </a:xfrm>
          <a:prstGeom prst="line">
            <a:avLst/>
          </a:prstGeom>
          <a:noFill/>
          <a:ln w="38100">
            <a:solidFill>
              <a:schemeClr val="tx1"/>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13318" name="Rectangle 26"/>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13319" name="Text Box 27"/>
          <p:cNvSpPr txBox="1">
            <a:spLocks/>
          </p:cNvSpPr>
          <p:nvPr/>
        </p:nvSpPr>
        <p:spPr bwMode="auto">
          <a:xfrm>
            <a:off x="8488204" y="6342222"/>
            <a:ext cx="389017" cy="252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1100" dirty="0">
                <a:latin typeface="Times New Roman" panose="02020603050405020304" pitchFamily="18" charset="0"/>
                <a:cs typeface="Times New Roman" panose="02020603050405020304" pitchFamily="18" charset="0"/>
              </a:rPr>
              <a:t>49.)</a:t>
            </a:r>
          </a:p>
        </p:txBody>
      </p:sp>
      <p:graphicFrame>
        <p:nvGraphicFramePr>
          <p:cNvPr id="13320" name="Object 2"/>
          <p:cNvGraphicFramePr>
            <a:graphicFrameLocks noChangeAspect="1"/>
          </p:cNvGraphicFramePr>
          <p:nvPr>
            <p:extLst>
              <p:ext uri="{D42A27DB-BD31-4B8C-83A1-F6EECF244321}">
                <p14:modId xmlns:p14="http://schemas.microsoft.com/office/powerpoint/2010/main" val="3464019211"/>
              </p:ext>
            </p:extLst>
          </p:nvPr>
        </p:nvGraphicFramePr>
        <p:xfrm>
          <a:off x="7264400" y="1670050"/>
          <a:ext cx="736600" cy="311150"/>
        </p:xfrm>
        <a:graphic>
          <a:graphicData uri="http://schemas.openxmlformats.org/presentationml/2006/ole">
            <mc:AlternateContent xmlns:mc="http://schemas.openxmlformats.org/markup-compatibility/2006">
              <mc:Choice xmlns:v="urn:schemas-microsoft-com:vml" Requires="v">
                <p:oleObj spid="_x0000_s614394" name="Equation" r:id="rId5" imgW="482600" imgH="203200" progId="Equation.DSMT4">
                  <p:embed/>
                </p:oleObj>
              </mc:Choice>
              <mc:Fallback>
                <p:oleObj name="Equation" r:id="rId5" imgW="482600" imgH="203200" progId="Equation.DSMT4">
                  <p:embed/>
                  <p:pic>
                    <p:nvPicPr>
                      <p:cNvPr id="0" name=""/>
                      <p:cNvPicPr>
                        <a:picLocks noChangeAspect="1" noChangeArrowheads="1"/>
                      </p:cNvPicPr>
                      <p:nvPr/>
                    </p:nvPicPr>
                    <p:blipFill>
                      <a:blip r:embed="rId6"/>
                      <a:srcRect/>
                      <a:stretch>
                        <a:fillRect/>
                      </a:stretch>
                    </p:blipFill>
                    <p:spPr bwMode="auto">
                      <a:xfrm>
                        <a:off x="7264400" y="1670050"/>
                        <a:ext cx="736600" cy="311150"/>
                      </a:xfrm>
                      <a:prstGeom prst="rect">
                        <a:avLst/>
                      </a:prstGeom>
                      <a:noFill/>
                      <a:ln>
                        <a:noFill/>
                      </a:ln>
                      <a:effectLst/>
                      <a:extLst>
                        <a:ext uri="{909E8E84-426E-40dd-AFC4-6F175D3DCCD1}">
                          <a14:hiddenFill xmlns:a14="http://schemas.microsoft.com/office/drawing/2010/main" xmlns="">
                            <a:blipFill dpi="0" rotWithShape="0">
                              <a:blip/>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Freeform 1"/>
          <p:cNvSpPr/>
          <p:nvPr/>
        </p:nvSpPr>
        <p:spPr>
          <a:xfrm>
            <a:off x="6997700" y="1765300"/>
            <a:ext cx="406400" cy="673100"/>
          </a:xfrm>
          <a:custGeom>
            <a:avLst/>
            <a:gdLst>
              <a:gd name="connsiteX0" fmla="*/ 0 w 406400"/>
              <a:gd name="connsiteY0" fmla="*/ 0 h 673100"/>
              <a:gd name="connsiteX1" fmla="*/ 304800 w 406400"/>
              <a:gd name="connsiteY1" fmla="*/ 317500 h 673100"/>
              <a:gd name="connsiteX2" fmla="*/ 406400 w 406400"/>
              <a:gd name="connsiteY2" fmla="*/ 673100 h 673100"/>
            </a:gdLst>
            <a:ahLst/>
            <a:cxnLst>
              <a:cxn ang="0">
                <a:pos x="connsiteX0" y="connsiteY0"/>
              </a:cxn>
              <a:cxn ang="0">
                <a:pos x="connsiteX1" y="connsiteY1"/>
              </a:cxn>
              <a:cxn ang="0">
                <a:pos x="connsiteX2" y="connsiteY2"/>
              </a:cxn>
            </a:cxnLst>
            <a:rect l="l" t="t" r="r" b="b"/>
            <a:pathLst>
              <a:path w="406400" h="673100">
                <a:moveTo>
                  <a:pt x="0" y="0"/>
                </a:moveTo>
                <a:cubicBezTo>
                  <a:pt x="118533" y="102658"/>
                  <a:pt x="237067" y="205317"/>
                  <a:pt x="304800" y="317500"/>
                </a:cubicBezTo>
                <a:cubicBezTo>
                  <a:pt x="372533" y="429683"/>
                  <a:pt x="406400" y="673100"/>
                  <a:pt x="406400" y="6731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30" name="Object 2"/>
          <p:cNvGraphicFramePr>
            <a:graphicFrameLocks noChangeAspect="1"/>
          </p:cNvGraphicFramePr>
          <p:nvPr>
            <p:extLst>
              <p:ext uri="{D42A27DB-BD31-4B8C-83A1-F6EECF244321}">
                <p14:modId xmlns:p14="http://schemas.microsoft.com/office/powerpoint/2010/main" val="1865133701"/>
              </p:ext>
            </p:extLst>
          </p:nvPr>
        </p:nvGraphicFramePr>
        <p:xfrm>
          <a:off x="4685972" y="2033270"/>
          <a:ext cx="1492250" cy="349250"/>
        </p:xfrm>
        <a:graphic>
          <a:graphicData uri="http://schemas.openxmlformats.org/presentationml/2006/ole">
            <mc:AlternateContent xmlns:mc="http://schemas.openxmlformats.org/markup-compatibility/2006">
              <mc:Choice xmlns:v="urn:schemas-microsoft-com:vml" Requires="v">
                <p:oleObj spid="_x0000_s614395" name="Equation" r:id="rId7" imgW="977900" imgH="228600" progId="Equation.DSMT4">
                  <p:embed/>
                </p:oleObj>
              </mc:Choice>
              <mc:Fallback>
                <p:oleObj name="Equation" r:id="rId7" imgW="977900" imgH="228600" progId="Equation.DSMT4">
                  <p:embed/>
                  <p:pic>
                    <p:nvPicPr>
                      <p:cNvPr id="0" name=""/>
                      <p:cNvPicPr>
                        <a:picLocks noChangeAspect="1" noChangeArrowheads="1"/>
                      </p:cNvPicPr>
                      <p:nvPr/>
                    </p:nvPicPr>
                    <p:blipFill>
                      <a:blip r:embed="rId8"/>
                      <a:srcRect/>
                      <a:stretch>
                        <a:fillRect/>
                      </a:stretch>
                    </p:blipFill>
                    <p:spPr bwMode="auto">
                      <a:xfrm>
                        <a:off x="4685972" y="2033270"/>
                        <a:ext cx="1492250" cy="349250"/>
                      </a:xfrm>
                      <a:prstGeom prst="rect">
                        <a:avLst/>
                      </a:prstGeom>
                      <a:noFill/>
                      <a:ln>
                        <a:noFill/>
                      </a:ln>
                      <a:effectLst/>
                      <a:extLst>
                        <a:ext uri="{909E8E84-426E-40dd-AFC4-6F175D3DCCD1}">
                          <a14:hiddenFill xmlns:a14="http://schemas.microsoft.com/office/drawing/2010/main" xmlns="">
                            <a:blipFill dpi="0" rotWithShape="0">
                              <a:blip/>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1" name="Object 2"/>
          <p:cNvGraphicFramePr>
            <a:graphicFrameLocks noChangeAspect="1"/>
          </p:cNvGraphicFramePr>
          <p:nvPr>
            <p:extLst>
              <p:ext uri="{D42A27DB-BD31-4B8C-83A1-F6EECF244321}">
                <p14:modId xmlns:p14="http://schemas.microsoft.com/office/powerpoint/2010/main" val="1878348836"/>
              </p:ext>
            </p:extLst>
          </p:nvPr>
        </p:nvGraphicFramePr>
        <p:xfrm>
          <a:off x="5949950" y="758825"/>
          <a:ext cx="1414463" cy="311150"/>
        </p:xfrm>
        <a:graphic>
          <a:graphicData uri="http://schemas.openxmlformats.org/presentationml/2006/ole">
            <mc:AlternateContent xmlns:mc="http://schemas.openxmlformats.org/markup-compatibility/2006">
              <mc:Choice xmlns:v="urn:schemas-microsoft-com:vml" Requires="v">
                <p:oleObj spid="_x0000_s614396" name="Equation" r:id="rId9" imgW="927100" imgH="203200" progId="Equation.DSMT4">
                  <p:embed/>
                </p:oleObj>
              </mc:Choice>
              <mc:Fallback>
                <p:oleObj name="Equation" r:id="rId9" imgW="927100" imgH="203200" progId="Equation.DSMT4">
                  <p:embed/>
                  <p:pic>
                    <p:nvPicPr>
                      <p:cNvPr id="0" name=""/>
                      <p:cNvPicPr>
                        <a:picLocks noChangeAspect="1" noChangeArrowheads="1"/>
                      </p:cNvPicPr>
                      <p:nvPr/>
                    </p:nvPicPr>
                    <p:blipFill>
                      <a:blip r:embed="rId10"/>
                      <a:srcRect/>
                      <a:stretch>
                        <a:fillRect/>
                      </a:stretch>
                    </p:blipFill>
                    <p:spPr bwMode="auto">
                      <a:xfrm>
                        <a:off x="5949950" y="758825"/>
                        <a:ext cx="1414463" cy="311150"/>
                      </a:xfrm>
                      <a:prstGeom prst="rect">
                        <a:avLst/>
                      </a:prstGeom>
                      <a:noFill/>
                      <a:ln>
                        <a:noFill/>
                      </a:ln>
                      <a:effectLst/>
                      <a:extLst>
                        <a:ext uri="{909E8E84-426E-40dd-AFC4-6F175D3DCCD1}">
                          <a14:hiddenFill xmlns:a14="http://schemas.microsoft.com/office/drawing/2010/main" xmlns="">
                            <a:blipFill dpi="0" rotWithShape="0">
                              <a:blip/>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2" name="Object 2"/>
          <p:cNvGraphicFramePr>
            <a:graphicFrameLocks noChangeAspect="1"/>
          </p:cNvGraphicFramePr>
          <p:nvPr>
            <p:extLst>
              <p:ext uri="{D42A27DB-BD31-4B8C-83A1-F6EECF244321}">
                <p14:modId xmlns:p14="http://schemas.microsoft.com/office/powerpoint/2010/main" val="4137357208"/>
              </p:ext>
            </p:extLst>
          </p:nvPr>
        </p:nvGraphicFramePr>
        <p:xfrm>
          <a:off x="7704137" y="740410"/>
          <a:ext cx="1414463" cy="311150"/>
        </p:xfrm>
        <a:graphic>
          <a:graphicData uri="http://schemas.openxmlformats.org/presentationml/2006/ole">
            <mc:AlternateContent xmlns:mc="http://schemas.openxmlformats.org/markup-compatibility/2006">
              <mc:Choice xmlns:v="urn:schemas-microsoft-com:vml" Requires="v">
                <p:oleObj spid="_x0000_s614397" name="Equation" r:id="rId11" imgW="927100" imgH="203200" progId="Equation.DSMT4">
                  <p:embed/>
                </p:oleObj>
              </mc:Choice>
              <mc:Fallback>
                <p:oleObj name="Equation" r:id="rId11" imgW="927100" imgH="203200" progId="Equation.DSMT4">
                  <p:embed/>
                  <p:pic>
                    <p:nvPicPr>
                      <p:cNvPr id="0" name=""/>
                      <p:cNvPicPr>
                        <a:picLocks noChangeAspect="1" noChangeArrowheads="1"/>
                      </p:cNvPicPr>
                      <p:nvPr/>
                    </p:nvPicPr>
                    <p:blipFill>
                      <a:blip r:embed="rId12"/>
                      <a:srcRect/>
                      <a:stretch>
                        <a:fillRect/>
                      </a:stretch>
                    </p:blipFill>
                    <p:spPr bwMode="auto">
                      <a:xfrm>
                        <a:off x="7704137" y="740410"/>
                        <a:ext cx="1414463" cy="311150"/>
                      </a:xfrm>
                      <a:prstGeom prst="rect">
                        <a:avLst/>
                      </a:prstGeom>
                      <a:noFill/>
                      <a:ln>
                        <a:noFill/>
                      </a:ln>
                      <a:effectLst/>
                      <a:extLst>
                        <a:ext uri="{909E8E84-426E-40dd-AFC4-6F175D3DCCD1}">
                          <a14:hiddenFill xmlns:a14="http://schemas.microsoft.com/office/drawing/2010/main" xmlns="">
                            <a:blipFill dpi="0" rotWithShape="0">
                              <a:blip/>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3" name="Object 2"/>
          <p:cNvGraphicFramePr>
            <a:graphicFrameLocks noChangeAspect="1"/>
          </p:cNvGraphicFramePr>
          <p:nvPr>
            <p:extLst>
              <p:ext uri="{D42A27DB-BD31-4B8C-83A1-F6EECF244321}">
                <p14:modId xmlns:p14="http://schemas.microsoft.com/office/powerpoint/2010/main" val="2963018149"/>
              </p:ext>
            </p:extLst>
          </p:nvPr>
        </p:nvGraphicFramePr>
        <p:xfrm>
          <a:off x="7339331" y="2632710"/>
          <a:ext cx="1416050" cy="292100"/>
        </p:xfrm>
        <a:graphic>
          <a:graphicData uri="http://schemas.openxmlformats.org/presentationml/2006/ole">
            <mc:AlternateContent xmlns:mc="http://schemas.openxmlformats.org/markup-compatibility/2006">
              <mc:Choice xmlns:v="urn:schemas-microsoft-com:vml" Requires="v">
                <p:oleObj spid="_x0000_s614398" name="Equation" r:id="rId13" imgW="927100" imgH="190500" progId="Equation.DSMT4">
                  <p:embed/>
                </p:oleObj>
              </mc:Choice>
              <mc:Fallback>
                <p:oleObj name="Equation" r:id="rId13" imgW="927100" imgH="190500" progId="Equation.DSMT4">
                  <p:embed/>
                  <p:pic>
                    <p:nvPicPr>
                      <p:cNvPr id="0" name=""/>
                      <p:cNvPicPr>
                        <a:picLocks noChangeAspect="1" noChangeArrowheads="1"/>
                      </p:cNvPicPr>
                      <p:nvPr/>
                    </p:nvPicPr>
                    <p:blipFill>
                      <a:blip r:embed="rId14"/>
                      <a:srcRect/>
                      <a:stretch>
                        <a:fillRect/>
                      </a:stretch>
                    </p:blipFill>
                    <p:spPr bwMode="auto">
                      <a:xfrm>
                        <a:off x="7339331" y="2632710"/>
                        <a:ext cx="1416050" cy="292100"/>
                      </a:xfrm>
                      <a:prstGeom prst="rect">
                        <a:avLst/>
                      </a:prstGeom>
                      <a:noFill/>
                      <a:ln>
                        <a:noFill/>
                      </a:ln>
                      <a:effectLst/>
                      <a:extLst>
                        <a:ext uri="{909E8E84-426E-40dd-AFC4-6F175D3DCCD1}">
                          <a14:hiddenFill xmlns:a14="http://schemas.microsoft.com/office/drawing/2010/main" xmlns="">
                            <a:blipFill dpi="0" rotWithShape="0">
                              <a:blip/>
                              <a:srcRect/>
                              <a:tile tx="0" ty="0" sx="100000" sy="100000" flip="none" algn="tl"/>
                            </a:blip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4" name="TextBox 33"/>
          <p:cNvSpPr txBox="1"/>
          <p:nvPr/>
        </p:nvSpPr>
        <p:spPr>
          <a:xfrm>
            <a:off x="162879" y="326957"/>
            <a:ext cx="4713921" cy="1138773"/>
          </a:xfrm>
          <a:prstGeom prst="rect">
            <a:avLst/>
          </a:prstGeom>
          <a:noFill/>
        </p:spPr>
        <p:txBody>
          <a:bodyPr wrap="square" rtlCol="0">
            <a:spAutoFit/>
          </a:bodyPr>
          <a:lstStyle/>
          <a:p>
            <a:r>
              <a:rPr lang="en-US" sz="2800" dirty="0">
                <a:solidFill>
                  <a:srgbClr val="FF0000"/>
                </a:solidFill>
                <a:latin typeface="Apple Chancery"/>
                <a:cs typeface="Apple Chancery"/>
              </a:rPr>
              <a:t>There is the cannon problem </a:t>
            </a:r>
            <a:r>
              <a:rPr lang="en-US" sz="2000" dirty="0">
                <a:solidFill>
                  <a:srgbClr val="000000"/>
                </a:solidFill>
                <a:latin typeface="Times New Roman"/>
                <a:cs typeface="Times New Roman"/>
              </a:rPr>
              <a:t>in which you want to determine how much the spring expands after the cannon is fired.  </a:t>
            </a:r>
            <a:endParaRPr lang="en-US" sz="2400" dirty="0">
              <a:solidFill>
                <a:srgbClr val="0000FF"/>
              </a:solidFill>
              <a:latin typeface="Apple Chancery"/>
              <a:cs typeface="Apple Chancery"/>
            </a:endParaRPr>
          </a:p>
        </p:txBody>
      </p:sp>
      <p:sp>
        <p:nvSpPr>
          <p:cNvPr id="35" name="TextBox 34"/>
          <p:cNvSpPr txBox="1"/>
          <p:nvPr/>
        </p:nvSpPr>
        <p:spPr>
          <a:xfrm>
            <a:off x="512911" y="1544657"/>
            <a:ext cx="4363889" cy="1631216"/>
          </a:xfrm>
          <a:prstGeom prst="rect">
            <a:avLst/>
          </a:prstGeom>
          <a:noFill/>
        </p:spPr>
        <p:txBody>
          <a:bodyPr wrap="square" rtlCol="0">
            <a:spAutoFit/>
          </a:bodyPr>
          <a:lstStyle/>
          <a:p>
            <a:r>
              <a:rPr lang="en-US" sz="2000" dirty="0">
                <a:solidFill>
                  <a:srgbClr val="FF0000"/>
                </a:solidFill>
                <a:latin typeface="Apple Chancery"/>
                <a:cs typeface="Apple Chancery"/>
              </a:rPr>
              <a:t>Here, </a:t>
            </a:r>
            <a:r>
              <a:rPr lang="en-US" sz="2000" dirty="0">
                <a:solidFill>
                  <a:srgbClr val="0000FF"/>
                </a:solidFill>
                <a:latin typeface="Times New Roman"/>
                <a:cs typeface="Times New Roman"/>
              </a:rPr>
              <a:t>momentum </a:t>
            </a:r>
            <a:r>
              <a:rPr lang="en-US" sz="2000" dirty="0">
                <a:latin typeface="Times New Roman"/>
                <a:cs typeface="Times New Roman"/>
              </a:rPr>
              <a:t>in the </a:t>
            </a:r>
            <a:r>
              <a:rPr lang="en-US" sz="2000" i="1" dirty="0">
                <a:solidFill>
                  <a:srgbClr val="FF0000"/>
                </a:solidFill>
                <a:latin typeface="Times New Roman"/>
                <a:cs typeface="Times New Roman"/>
              </a:rPr>
              <a:t>y-direction </a:t>
            </a:r>
            <a:r>
              <a:rPr lang="en-US" sz="2000" dirty="0">
                <a:solidFill>
                  <a:srgbClr val="000000"/>
                </a:solidFill>
                <a:latin typeface="Times New Roman"/>
                <a:cs typeface="Times New Roman"/>
              </a:rPr>
              <a:t>is </a:t>
            </a:r>
            <a:r>
              <a:rPr lang="en-US" sz="2000" dirty="0">
                <a:solidFill>
                  <a:srgbClr val="FF0000"/>
                </a:solidFill>
                <a:latin typeface="Times New Roman"/>
                <a:cs typeface="Times New Roman"/>
              </a:rPr>
              <a:t>NOT conserved </a:t>
            </a:r>
            <a:r>
              <a:rPr lang="en-US" sz="2000" dirty="0">
                <a:solidFill>
                  <a:srgbClr val="000000"/>
                </a:solidFill>
                <a:latin typeface="Times New Roman"/>
                <a:cs typeface="Times New Roman"/>
              </a:rPr>
              <a:t>during the firing </a:t>
            </a:r>
            <a:r>
              <a:rPr lang="en-US" sz="2000" dirty="0">
                <a:solidFill>
                  <a:srgbClr val="0000FF"/>
                </a:solidFill>
                <a:latin typeface="Times New Roman"/>
                <a:cs typeface="Times New Roman"/>
              </a:rPr>
              <a:t>(</a:t>
            </a:r>
            <a:r>
              <a:rPr lang="en-US" sz="2000" i="1" dirty="0">
                <a:solidFill>
                  <a:srgbClr val="0000FF"/>
                </a:solidFill>
                <a:latin typeface="Times New Roman"/>
                <a:cs typeface="Times New Roman"/>
              </a:rPr>
              <a:t>nothing moving </a:t>
            </a:r>
            <a:r>
              <a:rPr lang="en-US" sz="2000" dirty="0">
                <a:solidFill>
                  <a:srgbClr val="000000"/>
                </a:solidFill>
                <a:latin typeface="Times New Roman"/>
                <a:cs typeface="Times New Roman"/>
              </a:rPr>
              <a:t>in the </a:t>
            </a:r>
            <a:r>
              <a:rPr lang="en-US" sz="2000" dirty="0">
                <a:solidFill>
                  <a:srgbClr val="0000FF"/>
                </a:solidFill>
                <a:latin typeface="Times New Roman"/>
                <a:cs typeface="Times New Roman"/>
              </a:rPr>
              <a:t>y-direction </a:t>
            </a:r>
            <a:r>
              <a:rPr lang="en-US" sz="2000" dirty="0">
                <a:solidFill>
                  <a:srgbClr val="000000"/>
                </a:solidFill>
                <a:latin typeface="Times New Roman"/>
                <a:cs typeface="Times New Roman"/>
              </a:rPr>
              <a:t>to start with, </a:t>
            </a:r>
            <a:r>
              <a:rPr lang="en-US" sz="2000" dirty="0">
                <a:solidFill>
                  <a:srgbClr val="0000FF"/>
                </a:solidFill>
                <a:latin typeface="Times New Roman"/>
                <a:cs typeface="Times New Roman"/>
              </a:rPr>
              <a:t>then </a:t>
            </a:r>
            <a:r>
              <a:rPr lang="en-US" sz="2000" dirty="0">
                <a:solidFill>
                  <a:srgbClr val="000000"/>
                </a:solidFill>
                <a:latin typeface="Times New Roman"/>
                <a:cs typeface="Times New Roman"/>
              </a:rPr>
              <a:t>the</a:t>
            </a:r>
            <a:r>
              <a:rPr lang="en-US" sz="2000" dirty="0">
                <a:solidFill>
                  <a:srgbClr val="0000FF"/>
                </a:solidFill>
                <a:latin typeface="Times New Roman"/>
                <a:cs typeface="Times New Roman"/>
              </a:rPr>
              <a:t> shell </a:t>
            </a:r>
            <a:r>
              <a:rPr lang="en-US" sz="2000" i="1" dirty="0">
                <a:solidFill>
                  <a:srgbClr val="0000FF"/>
                </a:solidFill>
                <a:latin typeface="Times New Roman"/>
                <a:cs typeface="Times New Roman"/>
              </a:rPr>
              <a:t>is</a:t>
            </a:r>
            <a:r>
              <a:rPr lang="en-US" sz="2000" dirty="0">
                <a:solidFill>
                  <a:srgbClr val="0000FF"/>
                </a:solidFill>
                <a:latin typeface="Times New Roman"/>
                <a:cs typeface="Times New Roman"/>
              </a:rPr>
              <a:t> moving with velocity component </a:t>
            </a:r>
            <a:r>
              <a:rPr lang="en-US" sz="2000" dirty="0">
                <a:solidFill>
                  <a:srgbClr val="000000"/>
                </a:solidFill>
                <a:latin typeface="Times New Roman"/>
                <a:cs typeface="Times New Roman"/>
              </a:rPr>
              <a:t>in the </a:t>
            </a:r>
            <a:r>
              <a:rPr lang="en-US" sz="2000" dirty="0">
                <a:solidFill>
                  <a:srgbClr val="0000FF"/>
                </a:solidFill>
                <a:latin typeface="Times New Roman"/>
                <a:cs typeface="Times New Roman"/>
              </a:rPr>
              <a:t>y-direction).</a:t>
            </a:r>
            <a:endParaRPr lang="en-US" sz="2400" dirty="0">
              <a:solidFill>
                <a:srgbClr val="0000FF"/>
              </a:solidFill>
              <a:latin typeface="Apple Chancery"/>
              <a:cs typeface="Apple Chancery"/>
            </a:endParaRPr>
          </a:p>
        </p:txBody>
      </p:sp>
      <p:sp>
        <p:nvSpPr>
          <p:cNvPr id="36" name="TextBox 35"/>
          <p:cNvSpPr txBox="1"/>
          <p:nvPr/>
        </p:nvSpPr>
        <p:spPr>
          <a:xfrm>
            <a:off x="513271" y="3248997"/>
            <a:ext cx="8288189" cy="1323439"/>
          </a:xfrm>
          <a:prstGeom prst="rect">
            <a:avLst/>
          </a:prstGeom>
          <a:noFill/>
        </p:spPr>
        <p:txBody>
          <a:bodyPr wrap="square" rtlCol="0">
            <a:spAutoFit/>
          </a:bodyPr>
          <a:lstStyle/>
          <a:p>
            <a:r>
              <a:rPr lang="en-US" sz="2000" dirty="0">
                <a:solidFill>
                  <a:srgbClr val="000000"/>
                </a:solidFill>
                <a:latin typeface="Times New Roman"/>
                <a:cs typeface="Times New Roman"/>
              </a:rPr>
              <a:t>There are </a:t>
            </a:r>
            <a:r>
              <a:rPr lang="en-US" sz="2000" dirty="0">
                <a:solidFill>
                  <a:srgbClr val="FF0000"/>
                </a:solidFill>
                <a:latin typeface="Times New Roman"/>
                <a:cs typeface="Times New Roman"/>
              </a:rPr>
              <a:t>no external forces </a:t>
            </a:r>
            <a:r>
              <a:rPr lang="en-US" sz="2000" dirty="0">
                <a:solidFill>
                  <a:srgbClr val="000000"/>
                </a:solidFill>
                <a:latin typeface="Times New Roman"/>
                <a:cs typeface="Times New Roman"/>
              </a:rPr>
              <a:t>(hence impulses) </a:t>
            </a:r>
            <a:r>
              <a:rPr lang="en-US" sz="2000" dirty="0">
                <a:solidFill>
                  <a:srgbClr val="FF0000"/>
                </a:solidFill>
                <a:latin typeface="Times New Roman"/>
                <a:cs typeface="Times New Roman"/>
              </a:rPr>
              <a:t>in the x-direction </a:t>
            </a:r>
            <a:r>
              <a:rPr lang="en-US" sz="2000" i="1" dirty="0">
                <a:solidFill>
                  <a:srgbClr val="FF0000"/>
                </a:solidFill>
                <a:latin typeface="Times New Roman"/>
                <a:cs typeface="Times New Roman"/>
              </a:rPr>
              <a:t>during firing</a:t>
            </a:r>
            <a:r>
              <a:rPr lang="en-US" sz="2000" dirty="0">
                <a:solidFill>
                  <a:srgbClr val="000000"/>
                </a:solidFill>
                <a:latin typeface="Times New Roman"/>
                <a:cs typeface="Times New Roman"/>
              </a:rPr>
              <a:t>, so </a:t>
            </a:r>
            <a:r>
              <a:rPr lang="en-US" sz="2000" dirty="0">
                <a:solidFill>
                  <a:srgbClr val="0000FF"/>
                </a:solidFill>
                <a:latin typeface="Times New Roman"/>
                <a:cs typeface="Times New Roman"/>
              </a:rPr>
              <a:t>momentum of the gun/shell system </a:t>
            </a:r>
            <a:r>
              <a:rPr lang="en-US" sz="2000" i="1" dirty="0">
                <a:solidFill>
                  <a:srgbClr val="0000FF"/>
                </a:solidFill>
                <a:latin typeface="Times New Roman"/>
                <a:cs typeface="Times New Roman"/>
              </a:rPr>
              <a:t>is </a:t>
            </a:r>
            <a:r>
              <a:rPr lang="en-US" sz="2000" dirty="0">
                <a:solidFill>
                  <a:srgbClr val="0000FF"/>
                </a:solidFill>
                <a:latin typeface="Times New Roman"/>
                <a:cs typeface="Times New Roman"/>
              </a:rPr>
              <a:t>conserved in the </a:t>
            </a:r>
            <a:r>
              <a:rPr lang="en-US" sz="2000" i="1" dirty="0">
                <a:solidFill>
                  <a:srgbClr val="0000FF"/>
                </a:solidFill>
                <a:latin typeface="Times New Roman"/>
                <a:cs typeface="Times New Roman"/>
              </a:rPr>
              <a:t>x-direction</a:t>
            </a:r>
            <a:r>
              <a:rPr lang="en-US" sz="2000" dirty="0">
                <a:solidFill>
                  <a:srgbClr val="000000"/>
                </a:solidFill>
                <a:latin typeface="Times New Roman"/>
                <a:cs typeface="Times New Roman"/>
              </a:rPr>
              <a:t> (it is assumed that the spring does not compress much during the firing, so it does not provide an external impulse in the x-direction during firing).</a:t>
            </a:r>
            <a:endParaRPr lang="en-US" sz="2400" dirty="0">
              <a:solidFill>
                <a:srgbClr val="0000FF"/>
              </a:solidFill>
              <a:latin typeface="Apple Chancery"/>
              <a:cs typeface="Apple Chancery"/>
            </a:endParaRPr>
          </a:p>
        </p:txBody>
      </p:sp>
      <p:sp>
        <p:nvSpPr>
          <p:cNvPr id="37" name="TextBox 36"/>
          <p:cNvSpPr txBox="1"/>
          <p:nvPr/>
        </p:nvSpPr>
        <p:spPr>
          <a:xfrm>
            <a:off x="517992" y="5041879"/>
            <a:ext cx="8288189" cy="1015663"/>
          </a:xfrm>
          <a:prstGeom prst="rect">
            <a:avLst/>
          </a:prstGeom>
          <a:noFill/>
        </p:spPr>
        <p:txBody>
          <a:bodyPr wrap="square" rtlCol="0">
            <a:spAutoFit/>
          </a:bodyPr>
          <a:lstStyle/>
          <a:p>
            <a:r>
              <a:rPr lang="en-US" sz="2000" dirty="0">
                <a:solidFill>
                  <a:srgbClr val="FF0000"/>
                </a:solidFill>
                <a:latin typeface="Times New Roman"/>
                <a:cs typeface="Times New Roman"/>
              </a:rPr>
              <a:t>After firing</a:t>
            </a:r>
            <a:r>
              <a:rPr lang="en-US" sz="2000" dirty="0">
                <a:solidFill>
                  <a:srgbClr val="000000"/>
                </a:solidFill>
                <a:latin typeface="Times New Roman"/>
                <a:cs typeface="Times New Roman"/>
              </a:rPr>
              <a:t>, the </a:t>
            </a:r>
            <a:r>
              <a:rPr lang="en-US" sz="2000" dirty="0">
                <a:solidFill>
                  <a:srgbClr val="0000FF"/>
                </a:solidFill>
                <a:latin typeface="Times New Roman"/>
                <a:cs typeface="Times New Roman"/>
              </a:rPr>
              <a:t>recoil velocity </a:t>
            </a:r>
            <a:r>
              <a:rPr lang="en-US" sz="2000" i="1" dirty="0">
                <a:solidFill>
                  <a:srgbClr val="0000FF"/>
                </a:solidFill>
                <a:latin typeface="Times New Roman"/>
                <a:cs typeface="Times New Roman"/>
              </a:rPr>
              <a:t>V</a:t>
            </a:r>
            <a:r>
              <a:rPr lang="en-US" sz="2000" dirty="0">
                <a:solidFill>
                  <a:srgbClr val="0000FF"/>
                </a:solidFill>
                <a:latin typeface="Times New Roman"/>
                <a:cs typeface="Times New Roman"/>
              </a:rPr>
              <a:t> provides </a:t>
            </a:r>
            <a:r>
              <a:rPr lang="en-US" sz="2000" dirty="0">
                <a:solidFill>
                  <a:srgbClr val="FF0000"/>
                </a:solidFill>
                <a:latin typeface="Times New Roman"/>
                <a:cs typeface="Times New Roman"/>
              </a:rPr>
              <a:t>KE </a:t>
            </a:r>
            <a:r>
              <a:rPr lang="en-US" sz="2000" i="1" dirty="0">
                <a:solidFill>
                  <a:srgbClr val="FF0000"/>
                </a:solidFill>
                <a:latin typeface="Times New Roman"/>
                <a:cs typeface="Times New Roman"/>
              </a:rPr>
              <a:t>to the cannon </a:t>
            </a:r>
            <a:r>
              <a:rPr lang="en-US" sz="2000" dirty="0">
                <a:solidFill>
                  <a:srgbClr val="000000"/>
                </a:solidFill>
                <a:latin typeface="Times New Roman"/>
                <a:cs typeface="Times New Roman"/>
              </a:rPr>
              <a:t>which </a:t>
            </a:r>
            <a:r>
              <a:rPr lang="en-US" sz="2000" dirty="0">
                <a:solidFill>
                  <a:srgbClr val="FF0000"/>
                </a:solidFill>
                <a:latin typeface="Times New Roman"/>
                <a:cs typeface="Times New Roman"/>
              </a:rPr>
              <a:t>turns into spring potential energy </a:t>
            </a:r>
            <a:r>
              <a:rPr lang="en-US" sz="2000" dirty="0">
                <a:solidFill>
                  <a:srgbClr val="000000"/>
                </a:solidFill>
                <a:latin typeface="Times New Roman"/>
                <a:cs typeface="Times New Roman"/>
              </a:rPr>
              <a:t>as </a:t>
            </a:r>
            <a:r>
              <a:rPr lang="en-US" sz="2000" dirty="0">
                <a:solidFill>
                  <a:srgbClr val="0000FF"/>
                </a:solidFill>
                <a:latin typeface="Times New Roman"/>
                <a:cs typeface="Times New Roman"/>
              </a:rPr>
              <a:t>energy associated with cannon (EXCLUDING the cannon ball) </a:t>
            </a:r>
            <a:r>
              <a:rPr lang="en-US" sz="2000" i="1" dirty="0">
                <a:solidFill>
                  <a:srgbClr val="0000FF"/>
                </a:solidFill>
                <a:latin typeface="Times New Roman"/>
                <a:cs typeface="Times New Roman"/>
              </a:rPr>
              <a:t>is </a:t>
            </a:r>
            <a:r>
              <a:rPr lang="en-US" sz="2000" dirty="0">
                <a:solidFill>
                  <a:srgbClr val="0000FF"/>
                </a:solidFill>
                <a:latin typeface="Times New Roman"/>
                <a:cs typeface="Times New Roman"/>
              </a:rPr>
              <a:t>conserved </a:t>
            </a:r>
            <a:r>
              <a:rPr lang="en-US" sz="2000" i="1" dirty="0">
                <a:solidFill>
                  <a:srgbClr val="0000FF"/>
                </a:solidFill>
                <a:latin typeface="Times New Roman"/>
                <a:cs typeface="Times New Roman"/>
              </a:rPr>
              <a:t>after </a:t>
            </a:r>
            <a:r>
              <a:rPr lang="en-US" sz="2000" dirty="0">
                <a:solidFill>
                  <a:srgbClr val="0000FF"/>
                </a:solidFill>
                <a:latin typeface="Times New Roman"/>
                <a:cs typeface="Times New Roman"/>
              </a:rPr>
              <a:t>the firing</a:t>
            </a:r>
            <a:r>
              <a:rPr lang="en-US" sz="2000" dirty="0">
                <a:solidFill>
                  <a:srgbClr val="000000"/>
                </a:solidFill>
                <a:latin typeface="Times New Roman"/>
                <a:cs typeface="Times New Roman"/>
              </a:rPr>
              <a:t>.</a:t>
            </a:r>
            <a:endParaRPr lang="en-US" sz="2400" dirty="0">
              <a:solidFill>
                <a:srgbClr val="0000FF"/>
              </a:solidFill>
              <a:latin typeface="Apple Chancery"/>
              <a:cs typeface="Apple Chancery"/>
            </a:endParaRPr>
          </a:p>
        </p:txBody>
      </p:sp>
      <p:sp>
        <p:nvSpPr>
          <p:cNvPr id="38" name="Rectangle 37"/>
          <p:cNvSpPr/>
          <p:nvPr/>
        </p:nvSpPr>
        <p:spPr>
          <a:xfrm>
            <a:off x="5245100" y="2924810"/>
            <a:ext cx="3626892" cy="195298"/>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8768081" y="1864332"/>
            <a:ext cx="103024" cy="1061775"/>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8" name="Object 2"/>
          <p:cNvGraphicFramePr>
            <a:graphicFrameLocks noChangeAspect="1"/>
          </p:cNvGraphicFramePr>
          <p:nvPr>
            <p:extLst>
              <p:ext uri="{D42A27DB-BD31-4B8C-83A1-F6EECF244321}">
                <p14:modId xmlns:p14="http://schemas.microsoft.com/office/powerpoint/2010/main" val="1976039844"/>
              </p:ext>
            </p:extLst>
          </p:nvPr>
        </p:nvGraphicFramePr>
        <p:xfrm>
          <a:off x="3201689" y="4572436"/>
          <a:ext cx="2968566" cy="403751"/>
        </p:xfrm>
        <a:graphic>
          <a:graphicData uri="http://schemas.openxmlformats.org/presentationml/2006/ole">
            <mc:AlternateContent xmlns:mc="http://schemas.openxmlformats.org/markup-compatibility/2006">
              <mc:Choice xmlns:v="urn:schemas-microsoft-com:vml" Requires="v">
                <p:oleObj spid="_x0000_s614399" name="Equation" r:id="rId15" imgW="1866900" imgH="254000" progId="Equation.DSMT4">
                  <p:embed/>
                </p:oleObj>
              </mc:Choice>
              <mc:Fallback>
                <p:oleObj name="Equation" r:id="rId15" imgW="1866900" imgH="254000" progId="Equation.DSMT4">
                  <p:embed/>
                  <p:pic>
                    <p:nvPicPr>
                      <p:cNvPr id="0" name=""/>
                      <p:cNvPicPr>
                        <a:picLocks noChangeAspect="1" noChangeArrowheads="1"/>
                      </p:cNvPicPr>
                      <p:nvPr/>
                    </p:nvPicPr>
                    <p:blipFill>
                      <a:blip r:embed="rId16"/>
                      <a:srcRect/>
                      <a:stretch>
                        <a:fillRect/>
                      </a:stretch>
                    </p:blipFill>
                    <p:spPr bwMode="auto">
                      <a:xfrm>
                        <a:off x="3201689" y="4572436"/>
                        <a:ext cx="2968566" cy="403751"/>
                      </a:xfrm>
                      <a:prstGeom prst="rect">
                        <a:avLst/>
                      </a:prstGeom>
                      <a:noFill/>
                      <a:ln>
                        <a:noFill/>
                      </a:ln>
                      <a:effectLst/>
                    </p:spPr>
                  </p:pic>
                </p:oleObj>
              </mc:Fallback>
            </mc:AlternateContent>
          </a:graphicData>
        </a:graphic>
      </p:graphicFrame>
      <p:graphicFrame>
        <p:nvGraphicFramePr>
          <p:cNvPr id="40" name="Object 2"/>
          <p:cNvGraphicFramePr>
            <a:graphicFrameLocks noChangeAspect="1"/>
          </p:cNvGraphicFramePr>
          <p:nvPr>
            <p:extLst>
              <p:ext uri="{D42A27DB-BD31-4B8C-83A1-F6EECF244321}">
                <p14:modId xmlns:p14="http://schemas.microsoft.com/office/powerpoint/2010/main" val="4063295942"/>
              </p:ext>
            </p:extLst>
          </p:nvPr>
        </p:nvGraphicFramePr>
        <p:xfrm>
          <a:off x="3677921" y="6057542"/>
          <a:ext cx="1716088" cy="625475"/>
        </p:xfrm>
        <a:graphic>
          <a:graphicData uri="http://schemas.openxmlformats.org/presentationml/2006/ole">
            <mc:AlternateContent xmlns:mc="http://schemas.openxmlformats.org/markup-compatibility/2006">
              <mc:Choice xmlns:v="urn:schemas-microsoft-com:vml" Requires="v">
                <p:oleObj spid="_x0000_s1710080" name="Equation" r:id="rId17" imgW="1079500" imgH="393700" progId="Equation.DSMT4">
                  <p:embed/>
                </p:oleObj>
              </mc:Choice>
              <mc:Fallback>
                <p:oleObj name="Equation" r:id="rId17" imgW="1079500" imgH="393700" progId="Equation.DSMT4">
                  <p:embed/>
                  <p:pic>
                    <p:nvPicPr>
                      <p:cNvPr id="0" name=""/>
                      <p:cNvPicPr>
                        <a:picLocks noChangeAspect="1" noChangeArrowheads="1"/>
                      </p:cNvPicPr>
                      <p:nvPr/>
                    </p:nvPicPr>
                    <p:blipFill>
                      <a:blip r:embed="rId18"/>
                      <a:srcRect/>
                      <a:stretch>
                        <a:fillRect/>
                      </a:stretch>
                    </p:blipFill>
                    <p:spPr bwMode="auto">
                      <a:xfrm>
                        <a:off x="3677921" y="6057542"/>
                        <a:ext cx="1716088" cy="62547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51122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dissolv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ssolv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dissolv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dissolve">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79756" y="5758498"/>
            <a:ext cx="8208644" cy="400110"/>
          </a:xfrm>
          <a:prstGeom prst="rect">
            <a:avLst/>
          </a:prstGeom>
          <a:noFill/>
        </p:spPr>
        <p:txBody>
          <a:bodyPr wrap="square" rtlCol="0">
            <a:spAutoFit/>
          </a:bodyPr>
          <a:lstStyle/>
          <a:p>
            <a:r>
              <a:rPr lang="en-US" sz="2000" dirty="0">
                <a:solidFill>
                  <a:srgbClr val="FF0000"/>
                </a:solidFill>
                <a:latin typeface="Apple Chancery"/>
                <a:cs typeface="Apple Chancery"/>
              </a:rPr>
              <a:t>--The                 quantity </a:t>
            </a:r>
            <a:r>
              <a:rPr lang="en-US" sz="2000" dirty="0">
                <a:solidFill>
                  <a:srgbClr val="000000"/>
                </a:solidFill>
                <a:latin typeface="Times New Roman"/>
                <a:cs typeface="Times New Roman"/>
              </a:rPr>
              <a:t>is called </a:t>
            </a:r>
            <a:r>
              <a:rPr lang="en-US" sz="2000" dirty="0">
                <a:latin typeface="Times New Roman"/>
                <a:cs typeface="Times New Roman"/>
              </a:rPr>
              <a:t>the</a:t>
            </a:r>
            <a:r>
              <a:rPr lang="en-US" sz="2000" i="1" dirty="0">
                <a:latin typeface="Times New Roman"/>
                <a:cs typeface="Times New Roman"/>
              </a:rPr>
              <a:t> </a:t>
            </a:r>
            <a:r>
              <a:rPr lang="en-US" sz="2000" i="1" dirty="0">
                <a:solidFill>
                  <a:srgbClr val="0000FF"/>
                </a:solidFill>
                <a:latin typeface="Times New Roman"/>
                <a:cs typeface="Times New Roman"/>
              </a:rPr>
              <a:t>impulse relationship.</a:t>
            </a:r>
            <a:endParaRPr lang="en-US" sz="2400" dirty="0">
              <a:latin typeface="Apple Chancery"/>
              <a:cs typeface="Apple Chancery"/>
            </a:endParaRPr>
          </a:p>
        </p:txBody>
      </p:sp>
      <p:sp>
        <p:nvSpPr>
          <p:cNvPr id="9" name="TextBox 8"/>
          <p:cNvSpPr txBox="1"/>
          <p:nvPr/>
        </p:nvSpPr>
        <p:spPr>
          <a:xfrm>
            <a:off x="186056" y="253638"/>
            <a:ext cx="8843644" cy="1446550"/>
          </a:xfrm>
          <a:prstGeom prst="rect">
            <a:avLst/>
          </a:prstGeom>
          <a:noFill/>
        </p:spPr>
        <p:txBody>
          <a:bodyPr wrap="square" rtlCol="0">
            <a:spAutoFit/>
          </a:bodyPr>
          <a:lstStyle/>
          <a:p>
            <a:r>
              <a:rPr lang="en-US" sz="2800" dirty="0">
                <a:solidFill>
                  <a:srgbClr val="FF0000"/>
                </a:solidFill>
                <a:latin typeface="Apple Chancery"/>
                <a:cs typeface="Apple Chancery"/>
              </a:rPr>
              <a:t>What is useful </a:t>
            </a:r>
            <a:r>
              <a:rPr lang="en-US" sz="2000" dirty="0">
                <a:solidFill>
                  <a:srgbClr val="000000"/>
                </a:solidFill>
                <a:latin typeface="Times New Roman"/>
                <a:cs typeface="Times New Roman"/>
              </a:rPr>
              <a:t>is that if we focus on just one direction, say, the x-direction, we can use the idea of </a:t>
            </a:r>
            <a:r>
              <a:rPr lang="en-US" sz="2000" i="1" dirty="0">
                <a:solidFill>
                  <a:srgbClr val="0000FF"/>
                </a:solidFill>
                <a:latin typeface="Times New Roman"/>
                <a:cs typeface="Times New Roman"/>
              </a:rPr>
              <a:t>momentum</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in conjunction with </a:t>
            </a:r>
            <a:r>
              <a:rPr lang="en-US" sz="2000" i="1" dirty="0">
                <a:solidFill>
                  <a:srgbClr val="0000FF"/>
                </a:solidFill>
                <a:latin typeface="Times New Roman"/>
                <a:cs typeface="Times New Roman"/>
              </a:rPr>
              <a:t>Newton’s Second Law </a:t>
            </a:r>
            <a:r>
              <a:rPr lang="en-US" sz="2000" dirty="0">
                <a:solidFill>
                  <a:srgbClr val="000000"/>
                </a:solidFill>
                <a:latin typeface="Times New Roman"/>
                <a:cs typeface="Times New Roman"/>
              </a:rPr>
              <a:t>to write a relationship that links </a:t>
            </a:r>
            <a:r>
              <a:rPr lang="en-US" sz="2000" dirty="0">
                <a:solidFill>
                  <a:srgbClr val="0000FF"/>
                </a:solidFill>
                <a:latin typeface="Times New Roman"/>
                <a:cs typeface="Times New Roman"/>
              </a:rPr>
              <a:t>force</a:t>
            </a:r>
            <a:r>
              <a:rPr lang="en-US" sz="2000" dirty="0">
                <a:solidFill>
                  <a:srgbClr val="000000"/>
                </a:solidFill>
                <a:latin typeface="Times New Roman"/>
                <a:cs typeface="Times New Roman"/>
              </a:rPr>
              <a:t> and </a:t>
            </a:r>
            <a:r>
              <a:rPr lang="en-US" sz="2000" dirty="0">
                <a:solidFill>
                  <a:srgbClr val="0000FF"/>
                </a:solidFill>
                <a:latin typeface="Times New Roman"/>
                <a:cs typeface="Times New Roman"/>
              </a:rPr>
              <a:t>changing momentum </a:t>
            </a:r>
            <a:r>
              <a:rPr lang="en-US" sz="2000" dirty="0">
                <a:solidFill>
                  <a:srgbClr val="000000"/>
                </a:solidFill>
                <a:latin typeface="Times New Roman"/>
                <a:cs typeface="Times New Roman"/>
              </a:rPr>
              <a:t>to a single body’s motion.  That is:</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a:t>
            </a:r>
          </a:p>
        </p:txBody>
      </p:sp>
      <p:sp>
        <p:nvSpPr>
          <p:cNvPr id="7" name="TextBox 6"/>
          <p:cNvSpPr txBox="1"/>
          <p:nvPr/>
        </p:nvSpPr>
        <p:spPr>
          <a:xfrm>
            <a:off x="579756" y="1801066"/>
            <a:ext cx="8208644" cy="400110"/>
          </a:xfrm>
          <a:prstGeom prst="rect">
            <a:avLst/>
          </a:prstGeom>
          <a:noFill/>
        </p:spPr>
        <p:txBody>
          <a:bodyPr wrap="square" rtlCol="0">
            <a:spAutoFit/>
          </a:bodyPr>
          <a:lstStyle/>
          <a:p>
            <a:r>
              <a:rPr lang="en-US" sz="2000" dirty="0">
                <a:solidFill>
                  <a:srgbClr val="FF0000"/>
                </a:solidFill>
                <a:latin typeface="Apple Chancery"/>
                <a:cs typeface="Apple Chancery"/>
              </a:rPr>
              <a:t>Over a differentially </a:t>
            </a:r>
            <a:r>
              <a:rPr lang="en-US" sz="2000" dirty="0">
                <a:solidFill>
                  <a:srgbClr val="0000FF"/>
                </a:solidFill>
                <a:latin typeface="Times New Roman"/>
                <a:cs typeface="Times New Roman"/>
              </a:rPr>
              <a:t>small time interval </a:t>
            </a:r>
            <a:r>
              <a:rPr lang="en-US" sz="2000" dirty="0" err="1">
                <a:solidFill>
                  <a:srgbClr val="FF0000"/>
                </a:solidFill>
                <a:latin typeface="Times New Roman"/>
                <a:cs typeface="Times New Roman"/>
              </a:rPr>
              <a:t>dt</a:t>
            </a:r>
            <a:r>
              <a:rPr lang="en-US" sz="2000" dirty="0">
                <a:solidFill>
                  <a:srgbClr val="000000"/>
                </a:solidFill>
                <a:latin typeface="Times New Roman"/>
                <a:cs typeface="Times New Roman"/>
              </a:rPr>
              <a:t>:</a:t>
            </a:r>
            <a:endParaRPr lang="en-US" sz="2400" dirty="0">
              <a:latin typeface="Apple Chancery"/>
              <a:cs typeface="Apple Chancery"/>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202041606"/>
              </p:ext>
            </p:extLst>
          </p:nvPr>
        </p:nvGraphicFramePr>
        <p:xfrm>
          <a:off x="2989263" y="2292350"/>
          <a:ext cx="1865312" cy="1046163"/>
        </p:xfrm>
        <a:graphic>
          <a:graphicData uri="http://schemas.openxmlformats.org/presentationml/2006/ole">
            <mc:AlternateContent xmlns:mc="http://schemas.openxmlformats.org/markup-compatibility/2006">
              <mc:Choice xmlns:v="urn:schemas-microsoft-com:vml" Requires="v">
                <p:oleObj spid="_x0000_s1409097" name="Equation" r:id="rId3" imgW="1117600" imgH="622300" progId="Equation.DSMT4">
                  <p:embed/>
                </p:oleObj>
              </mc:Choice>
              <mc:Fallback>
                <p:oleObj name="Equation" r:id="rId3" imgW="1117600" imgH="622300" progId="Equation.DSMT4">
                  <p:embed/>
                  <p:pic>
                    <p:nvPicPr>
                      <p:cNvPr id="0" name=""/>
                      <p:cNvPicPr/>
                      <p:nvPr/>
                    </p:nvPicPr>
                    <p:blipFill>
                      <a:blip r:embed="rId4"/>
                      <a:stretch>
                        <a:fillRect/>
                      </a:stretch>
                    </p:blipFill>
                    <p:spPr>
                      <a:xfrm>
                        <a:off x="2989263" y="2292350"/>
                        <a:ext cx="1865312" cy="1046163"/>
                      </a:xfrm>
                      <a:prstGeom prst="rect">
                        <a:avLst/>
                      </a:prstGeom>
                    </p:spPr>
                  </p:pic>
                </p:oleObj>
              </mc:Fallback>
            </mc:AlternateContent>
          </a:graphicData>
        </a:graphic>
      </p:graphicFrame>
      <p:sp>
        <p:nvSpPr>
          <p:cNvPr id="19" name="TextBox 18"/>
          <p:cNvSpPr txBox="1"/>
          <p:nvPr/>
        </p:nvSpPr>
        <p:spPr>
          <a:xfrm>
            <a:off x="579756" y="3471585"/>
            <a:ext cx="8208644" cy="400110"/>
          </a:xfrm>
          <a:prstGeom prst="rect">
            <a:avLst/>
          </a:prstGeom>
          <a:noFill/>
        </p:spPr>
        <p:txBody>
          <a:bodyPr wrap="square" rtlCol="0">
            <a:spAutoFit/>
          </a:bodyPr>
          <a:lstStyle/>
          <a:p>
            <a:r>
              <a:rPr lang="en-US" sz="2000" dirty="0">
                <a:solidFill>
                  <a:srgbClr val="FF0000"/>
                </a:solidFill>
                <a:latin typeface="Apple Chancery"/>
                <a:cs typeface="Apple Chancery"/>
              </a:rPr>
              <a:t>Over a macroscopically </a:t>
            </a:r>
            <a:r>
              <a:rPr lang="en-US" sz="2000" dirty="0">
                <a:solidFill>
                  <a:srgbClr val="0000FF"/>
                </a:solidFill>
                <a:latin typeface="Times New Roman"/>
                <a:cs typeface="Times New Roman"/>
              </a:rPr>
              <a:t>large time interval     </a:t>
            </a:r>
            <a:r>
              <a:rPr lang="en-US" sz="2000" dirty="0">
                <a:solidFill>
                  <a:srgbClr val="000000"/>
                </a:solidFill>
                <a:latin typeface="Times New Roman"/>
                <a:cs typeface="Times New Roman"/>
              </a:rPr>
              <a:t>:</a:t>
            </a:r>
            <a:endParaRPr lang="en-US" sz="2400" dirty="0">
              <a:latin typeface="Apple Chancery"/>
              <a:cs typeface="Apple Chancery"/>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3873487522"/>
              </p:ext>
            </p:extLst>
          </p:nvPr>
        </p:nvGraphicFramePr>
        <p:xfrm>
          <a:off x="5014913" y="3514409"/>
          <a:ext cx="319314" cy="279400"/>
        </p:xfrm>
        <a:graphic>
          <a:graphicData uri="http://schemas.openxmlformats.org/presentationml/2006/ole">
            <mc:AlternateContent xmlns:mc="http://schemas.openxmlformats.org/markup-compatibility/2006">
              <mc:Choice xmlns:v="urn:schemas-microsoft-com:vml" Requires="v">
                <p:oleObj spid="_x0000_s1409098" name="Equation" r:id="rId5" imgW="190500" imgH="165100" progId="Equation.DSMT4">
                  <p:embed/>
                </p:oleObj>
              </mc:Choice>
              <mc:Fallback>
                <p:oleObj name="Equation" r:id="rId5" imgW="190500" imgH="165100" progId="Equation.DSMT4">
                  <p:embed/>
                  <p:pic>
                    <p:nvPicPr>
                      <p:cNvPr id="0" name=""/>
                      <p:cNvPicPr/>
                      <p:nvPr/>
                    </p:nvPicPr>
                    <p:blipFill>
                      <a:blip r:embed="rId6"/>
                      <a:stretch>
                        <a:fillRect/>
                      </a:stretch>
                    </p:blipFill>
                    <p:spPr>
                      <a:xfrm>
                        <a:off x="5014913" y="3514409"/>
                        <a:ext cx="319314" cy="2794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547075961"/>
              </p:ext>
            </p:extLst>
          </p:nvPr>
        </p:nvGraphicFramePr>
        <p:xfrm>
          <a:off x="2989263" y="4019550"/>
          <a:ext cx="1930400" cy="1046163"/>
        </p:xfrm>
        <a:graphic>
          <a:graphicData uri="http://schemas.openxmlformats.org/presentationml/2006/ole">
            <mc:AlternateContent xmlns:mc="http://schemas.openxmlformats.org/markup-compatibility/2006">
              <mc:Choice xmlns:v="urn:schemas-microsoft-com:vml" Requires="v">
                <p:oleObj spid="_x0000_s1409099" name="Equation" r:id="rId7" imgW="1155700" imgH="622300" progId="Equation.DSMT4">
                  <p:embed/>
                </p:oleObj>
              </mc:Choice>
              <mc:Fallback>
                <p:oleObj name="Equation" r:id="rId7" imgW="1155700" imgH="622300" progId="Equation.DSMT4">
                  <p:embed/>
                  <p:pic>
                    <p:nvPicPr>
                      <p:cNvPr id="0" name=""/>
                      <p:cNvPicPr/>
                      <p:nvPr/>
                    </p:nvPicPr>
                    <p:blipFill>
                      <a:blip r:embed="rId8"/>
                      <a:stretch>
                        <a:fillRect/>
                      </a:stretch>
                    </p:blipFill>
                    <p:spPr>
                      <a:xfrm>
                        <a:off x="2989263" y="4019550"/>
                        <a:ext cx="1930400" cy="1046163"/>
                      </a:xfrm>
                      <a:prstGeom prst="rect">
                        <a:avLst/>
                      </a:prstGeom>
                    </p:spPr>
                  </p:pic>
                </p:oleObj>
              </mc:Fallback>
            </mc:AlternateContent>
          </a:graphicData>
        </a:graphic>
      </p:graphicFrame>
      <p:sp>
        <p:nvSpPr>
          <p:cNvPr id="22" name="TextBox 21"/>
          <p:cNvSpPr txBox="1"/>
          <p:nvPr/>
        </p:nvSpPr>
        <p:spPr>
          <a:xfrm>
            <a:off x="579756" y="5274985"/>
            <a:ext cx="8208644" cy="400110"/>
          </a:xfrm>
          <a:prstGeom prst="rect">
            <a:avLst/>
          </a:prstGeom>
          <a:noFill/>
        </p:spPr>
        <p:txBody>
          <a:bodyPr wrap="square" rtlCol="0">
            <a:spAutoFit/>
          </a:bodyPr>
          <a:lstStyle/>
          <a:p>
            <a:r>
              <a:rPr lang="en-US" sz="2000" dirty="0">
                <a:solidFill>
                  <a:srgbClr val="FF0000"/>
                </a:solidFill>
                <a:latin typeface="Apple Chancery"/>
                <a:cs typeface="Apple Chancery"/>
              </a:rPr>
              <a:t>--The         quantity </a:t>
            </a:r>
            <a:r>
              <a:rPr lang="en-US" sz="2000" dirty="0">
                <a:solidFill>
                  <a:srgbClr val="000000"/>
                </a:solidFill>
                <a:latin typeface="Times New Roman"/>
                <a:cs typeface="Times New Roman"/>
              </a:rPr>
              <a:t>is called </a:t>
            </a:r>
            <a:r>
              <a:rPr lang="en-US" sz="2000" dirty="0">
                <a:latin typeface="Times New Roman"/>
                <a:cs typeface="Times New Roman"/>
              </a:rPr>
              <a:t>the</a:t>
            </a:r>
            <a:r>
              <a:rPr lang="en-US" sz="2000" i="1" dirty="0">
                <a:latin typeface="Times New Roman"/>
                <a:cs typeface="Times New Roman"/>
              </a:rPr>
              <a:t> </a:t>
            </a:r>
            <a:r>
              <a:rPr lang="en-US" sz="2000" i="1" dirty="0">
                <a:solidFill>
                  <a:srgbClr val="0000FF"/>
                </a:solidFill>
                <a:latin typeface="Times New Roman"/>
                <a:cs typeface="Times New Roman"/>
              </a:rPr>
              <a:t>IMPULSE </a:t>
            </a:r>
            <a:r>
              <a:rPr lang="en-US" sz="2000" dirty="0">
                <a:solidFill>
                  <a:srgbClr val="000000"/>
                </a:solidFill>
                <a:latin typeface="Times New Roman"/>
                <a:cs typeface="Times New Roman"/>
              </a:rPr>
              <a:t>on the body.</a:t>
            </a:r>
            <a:endParaRPr lang="en-US" sz="2400" dirty="0">
              <a:latin typeface="Apple Chancery"/>
              <a:cs typeface="Apple Chancery"/>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255986483"/>
              </p:ext>
            </p:extLst>
          </p:nvPr>
        </p:nvGraphicFramePr>
        <p:xfrm>
          <a:off x="1344911" y="5308233"/>
          <a:ext cx="531812" cy="341313"/>
        </p:xfrm>
        <a:graphic>
          <a:graphicData uri="http://schemas.openxmlformats.org/presentationml/2006/ole">
            <mc:AlternateContent xmlns:mc="http://schemas.openxmlformats.org/markup-compatibility/2006">
              <mc:Choice xmlns:v="urn:schemas-microsoft-com:vml" Requires="v">
                <p:oleObj spid="_x0000_s1409100" name="Equation" r:id="rId9" imgW="317500" imgH="203200" progId="Equation.DSMT4">
                  <p:embed/>
                </p:oleObj>
              </mc:Choice>
              <mc:Fallback>
                <p:oleObj name="Equation" r:id="rId9" imgW="317500" imgH="203200" progId="Equation.DSMT4">
                  <p:embed/>
                  <p:pic>
                    <p:nvPicPr>
                      <p:cNvPr id="0" name=""/>
                      <p:cNvPicPr/>
                      <p:nvPr/>
                    </p:nvPicPr>
                    <p:blipFill>
                      <a:blip r:embed="rId10"/>
                      <a:stretch>
                        <a:fillRect/>
                      </a:stretch>
                    </p:blipFill>
                    <p:spPr>
                      <a:xfrm>
                        <a:off x="1344911" y="5308233"/>
                        <a:ext cx="531812" cy="341313"/>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6784287"/>
              </p:ext>
            </p:extLst>
          </p:nvPr>
        </p:nvGraphicFramePr>
        <p:xfrm>
          <a:off x="1334278" y="5802799"/>
          <a:ext cx="1166812" cy="341313"/>
        </p:xfrm>
        <a:graphic>
          <a:graphicData uri="http://schemas.openxmlformats.org/presentationml/2006/ole">
            <mc:AlternateContent xmlns:mc="http://schemas.openxmlformats.org/markup-compatibility/2006">
              <mc:Choice xmlns:v="urn:schemas-microsoft-com:vml" Requires="v">
                <p:oleObj spid="_x0000_s1409101" name="Equation" r:id="rId11" imgW="698500" imgH="203200" progId="Equation.DSMT4">
                  <p:embed/>
                </p:oleObj>
              </mc:Choice>
              <mc:Fallback>
                <p:oleObj name="Equation" r:id="rId11" imgW="698500" imgH="203200" progId="Equation.DSMT4">
                  <p:embed/>
                  <p:pic>
                    <p:nvPicPr>
                      <p:cNvPr id="0" name=""/>
                      <p:cNvPicPr/>
                      <p:nvPr/>
                    </p:nvPicPr>
                    <p:blipFill>
                      <a:blip r:embed="rId12"/>
                      <a:stretch>
                        <a:fillRect/>
                      </a:stretch>
                    </p:blipFill>
                    <p:spPr>
                      <a:xfrm>
                        <a:off x="1334278" y="5802799"/>
                        <a:ext cx="1166812" cy="341313"/>
                      </a:xfrm>
                      <a:prstGeom prst="rect">
                        <a:avLst/>
                      </a:prstGeom>
                    </p:spPr>
                  </p:pic>
                </p:oleObj>
              </mc:Fallback>
            </mc:AlternateContent>
          </a:graphicData>
        </a:graphic>
      </p:graphicFrame>
    </p:spTree>
    <p:extLst>
      <p:ext uri="{BB962C8B-B14F-4D97-AF65-F5344CB8AC3E}">
        <p14:creationId xmlns:p14="http://schemas.microsoft.com/office/powerpoint/2010/main" val="38780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par>
                                <p:cTn id="16" presetID="9"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par>
                                <p:cTn id="19" presetID="9"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500"/>
                                        <p:tgtEl>
                                          <p:spTgt spid="23"/>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dissolv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dissolve">
                                      <p:cBhvr>
                                        <p:cTn id="34" dur="500"/>
                                        <p:tgtEl>
                                          <p:spTgt spid="2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dissolv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P spid="19" grpId="0"/>
      <p:bldP spid="22"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82" name="Rectangle 31"/>
          <p:cNvSpPr>
            <a:spLocks noChangeArrowheads="1"/>
          </p:cNvSpPr>
          <p:nvPr/>
        </p:nvSpPr>
        <p:spPr bwMode="auto">
          <a:xfrm>
            <a:off x="8709660" y="6377940"/>
            <a:ext cx="434340" cy="308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1100" dirty="0">
                <a:latin typeface="Times New Roman" panose="02020603050405020304" pitchFamily="18" charset="0"/>
                <a:cs typeface="Times New Roman" panose="02020603050405020304" pitchFamily="18" charset="0"/>
              </a:rPr>
              <a:t>50.)</a:t>
            </a:r>
            <a:endParaRPr lang="en-US" sz="1600" dirty="0">
              <a:latin typeface="Times New Roman" panose="02020603050405020304" pitchFamily="18" charset="0"/>
              <a:cs typeface="Times New Roman" panose="02020603050405020304" pitchFamily="18" charset="0"/>
            </a:endParaRPr>
          </a:p>
        </p:txBody>
      </p:sp>
      <p:sp>
        <p:nvSpPr>
          <p:cNvPr id="15383" name="Rectangle 34"/>
          <p:cNvSpPr>
            <a:spLocks/>
          </p:cNvSpPr>
          <p:nvPr/>
        </p:nvSpPr>
        <p:spPr bwMode="auto">
          <a:xfrm>
            <a:off x="0" y="0"/>
            <a:ext cx="9144000" cy="6858000"/>
          </a:xfrm>
          <a:prstGeom prst="rect">
            <a:avLst/>
          </a:prstGeom>
          <a:noFill/>
          <a:ln w="254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82296" tIns="41148" rIns="82296" bIns="41148" anchor="ctr"/>
          <a:lstStyle/>
          <a:p>
            <a:endParaRPr lang="en-US"/>
          </a:p>
        </p:txBody>
      </p:sp>
      <p:sp>
        <p:nvSpPr>
          <p:cNvPr id="33" name="TextBox 32"/>
          <p:cNvSpPr txBox="1"/>
          <p:nvPr/>
        </p:nvSpPr>
        <p:spPr>
          <a:xfrm>
            <a:off x="162879" y="326957"/>
            <a:ext cx="4713921" cy="2308324"/>
          </a:xfrm>
          <a:prstGeom prst="rect">
            <a:avLst/>
          </a:prstGeom>
          <a:noFill/>
        </p:spPr>
        <p:txBody>
          <a:bodyPr wrap="square" rtlCol="0">
            <a:spAutoFit/>
          </a:bodyPr>
          <a:lstStyle/>
          <a:p>
            <a:r>
              <a:rPr lang="en-US" sz="2800" dirty="0">
                <a:solidFill>
                  <a:srgbClr val="FF0000"/>
                </a:solidFill>
                <a:latin typeface="Apple Chancery"/>
                <a:cs typeface="Apple Chancery"/>
              </a:rPr>
              <a:t>And there is the block on block with spring problem on frictionless surface </a:t>
            </a:r>
            <a:r>
              <a:rPr lang="en-US" sz="2000" dirty="0">
                <a:solidFill>
                  <a:srgbClr val="000000"/>
                </a:solidFill>
                <a:latin typeface="Times New Roman"/>
                <a:cs typeface="Times New Roman"/>
              </a:rPr>
              <a:t>in which you want to determine the maximum compression of the spring, assuming you know all the parameters listed on the sketch.  </a:t>
            </a:r>
            <a:endParaRPr lang="en-US" sz="2400" dirty="0">
              <a:solidFill>
                <a:srgbClr val="0000FF"/>
              </a:solidFill>
              <a:latin typeface="Apple Chancery"/>
              <a:cs typeface="Apple Chancery"/>
            </a:endParaRPr>
          </a:p>
        </p:txBody>
      </p:sp>
      <p:grpSp>
        <p:nvGrpSpPr>
          <p:cNvPr id="3" name="Group 2"/>
          <p:cNvGrpSpPr/>
          <p:nvPr/>
        </p:nvGrpSpPr>
        <p:grpSpPr>
          <a:xfrm>
            <a:off x="4938242" y="233362"/>
            <a:ext cx="4899659" cy="1608188"/>
            <a:chOff x="1704136" y="4314693"/>
            <a:chExt cx="5801563" cy="1904215"/>
          </a:xfrm>
        </p:grpSpPr>
        <p:sp>
          <p:nvSpPr>
            <p:cNvPr id="15388" name="Line 9"/>
            <p:cNvSpPr>
              <a:spLocks noChangeShapeType="1"/>
            </p:cNvSpPr>
            <p:nvPr/>
          </p:nvSpPr>
          <p:spPr bwMode="auto">
            <a:xfrm flipH="1">
              <a:off x="4012248" y="4782360"/>
              <a:ext cx="594360" cy="0"/>
            </a:xfrm>
            <a:prstGeom prst="line">
              <a:avLst/>
            </a:prstGeom>
            <a:noFill/>
            <a:ln w="25400">
              <a:solidFill>
                <a:schemeClr val="tx1"/>
              </a:solidFill>
              <a:round/>
              <a:headEnd type="stealth" w="med" len="med"/>
              <a:tailEnd/>
            </a:ln>
            <a:extLst>
              <a:ext uri="{909E8E84-426E-40dd-AFC4-6F175D3DCCD1}">
                <a14:hiddenFill xmlns:a14="http://schemas.microsoft.com/office/drawing/2010/main" xmlns="">
                  <a:noFill/>
                </a14:hiddenFill>
              </a:ext>
            </a:extLst>
          </p:spPr>
          <p:txBody>
            <a:bodyPr/>
            <a:lstStyle/>
            <a:p>
              <a:endParaRPr lang="en-US"/>
            </a:p>
          </p:txBody>
        </p:sp>
        <p:sp>
          <p:nvSpPr>
            <p:cNvPr id="15368" name="Rectangle 12"/>
            <p:cNvSpPr>
              <a:spLocks noChangeArrowheads="1"/>
            </p:cNvSpPr>
            <p:nvPr/>
          </p:nvSpPr>
          <p:spPr bwMode="auto">
            <a:xfrm>
              <a:off x="2983230" y="5040630"/>
              <a:ext cx="3051810" cy="982980"/>
            </a:xfrm>
            <a:prstGeom prst="rect">
              <a:avLst/>
            </a:prstGeom>
            <a:solidFill>
              <a:srgbClr val="FF0034"/>
            </a:solidFill>
            <a:ln w="25400">
              <a:solidFill>
                <a:schemeClr val="tx1"/>
              </a:solidFill>
              <a:miter lim="800000"/>
              <a:headEnd/>
              <a:tailEnd/>
            </a:ln>
          </p:spPr>
          <p:txBody>
            <a:bodyPr lIns="82296" tIns="41148" rIns="82296" bIns="41148"/>
            <a:lstStyle/>
            <a:p>
              <a:endParaRPr lang="en-US"/>
            </a:p>
          </p:txBody>
        </p:sp>
        <p:sp>
          <p:nvSpPr>
            <p:cNvPr id="15370" name="Rectangle 14"/>
            <p:cNvSpPr>
              <a:spLocks noChangeArrowheads="1"/>
            </p:cNvSpPr>
            <p:nvPr/>
          </p:nvSpPr>
          <p:spPr bwMode="auto">
            <a:xfrm>
              <a:off x="3486150" y="4549140"/>
              <a:ext cx="480060" cy="480060"/>
            </a:xfrm>
            <a:prstGeom prst="rect">
              <a:avLst/>
            </a:prstGeom>
            <a:solidFill>
              <a:srgbClr val="323FFF"/>
            </a:solidFill>
            <a:ln w="25400">
              <a:solidFill>
                <a:schemeClr val="tx1"/>
              </a:solidFill>
              <a:miter lim="800000"/>
              <a:headEnd/>
              <a:tailEnd/>
            </a:ln>
          </p:spPr>
          <p:txBody>
            <a:bodyPr lIns="82296" tIns="41148" rIns="82296" bIns="41148"/>
            <a:lstStyle/>
            <a:p>
              <a:endParaRPr lang="en-US"/>
            </a:p>
          </p:txBody>
        </p:sp>
        <p:sp>
          <p:nvSpPr>
            <p:cNvPr id="15371" name="AutoShape 15"/>
            <p:cNvSpPr>
              <a:spLocks noChangeArrowheads="1"/>
            </p:cNvSpPr>
            <p:nvPr/>
          </p:nvSpPr>
          <p:spPr bwMode="auto">
            <a:xfrm>
              <a:off x="5680710" y="4320540"/>
              <a:ext cx="354330" cy="720090"/>
            </a:xfrm>
            <a:prstGeom prst="rtTriangle">
              <a:avLst/>
            </a:prstGeom>
            <a:solidFill>
              <a:srgbClr val="30FF07"/>
            </a:solidFill>
            <a:ln w="25400">
              <a:solidFill>
                <a:schemeClr val="tx1"/>
              </a:solidFill>
              <a:miter lim="800000"/>
              <a:headEnd/>
              <a:tailEnd/>
            </a:ln>
          </p:spPr>
          <p:txBody>
            <a:bodyPr lIns="82296" tIns="41148" rIns="82296" bIns="41148"/>
            <a:lstStyle/>
            <a:p>
              <a:endParaRPr lang="en-US"/>
            </a:p>
          </p:txBody>
        </p:sp>
        <p:sp>
          <p:nvSpPr>
            <p:cNvPr id="15374" name="Line 22"/>
            <p:cNvSpPr>
              <a:spLocks noChangeShapeType="1"/>
            </p:cNvSpPr>
            <p:nvPr/>
          </p:nvSpPr>
          <p:spPr bwMode="auto">
            <a:xfrm>
              <a:off x="5532120" y="4606290"/>
              <a:ext cx="137160" cy="16002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82296" tIns="41148" rIns="82296" bIns="41148"/>
            <a:lstStyle/>
            <a:p>
              <a:endParaRPr lang="en-US"/>
            </a:p>
          </p:txBody>
        </p:sp>
        <p:sp>
          <p:nvSpPr>
            <p:cNvPr id="15375" name="Line 23"/>
            <p:cNvSpPr>
              <a:spLocks noChangeShapeType="1"/>
            </p:cNvSpPr>
            <p:nvPr/>
          </p:nvSpPr>
          <p:spPr bwMode="auto">
            <a:xfrm rot="10800000" flipH="1">
              <a:off x="5452110" y="4604862"/>
              <a:ext cx="91440" cy="32146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82296" tIns="41148" rIns="82296" bIns="41148"/>
            <a:lstStyle/>
            <a:p>
              <a:endParaRPr lang="en-US"/>
            </a:p>
          </p:txBody>
        </p:sp>
        <p:sp>
          <p:nvSpPr>
            <p:cNvPr id="15376" name="Line 24"/>
            <p:cNvSpPr>
              <a:spLocks noChangeShapeType="1"/>
            </p:cNvSpPr>
            <p:nvPr/>
          </p:nvSpPr>
          <p:spPr bwMode="auto">
            <a:xfrm rot="10800000">
              <a:off x="5340668" y="4619149"/>
              <a:ext cx="98584" cy="318611"/>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82296" tIns="41148" rIns="82296" bIns="41148"/>
            <a:lstStyle/>
            <a:p>
              <a:endParaRPr lang="en-US"/>
            </a:p>
          </p:txBody>
        </p:sp>
        <p:sp>
          <p:nvSpPr>
            <p:cNvPr id="15377" name="Line 25"/>
            <p:cNvSpPr>
              <a:spLocks noChangeShapeType="1"/>
            </p:cNvSpPr>
            <p:nvPr/>
          </p:nvSpPr>
          <p:spPr bwMode="auto">
            <a:xfrm rot="10800000" flipH="1">
              <a:off x="5246370" y="4627722"/>
              <a:ext cx="91440" cy="32146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82296" tIns="41148" rIns="82296" bIns="41148"/>
            <a:lstStyle/>
            <a:p>
              <a:endParaRPr lang="en-US"/>
            </a:p>
          </p:txBody>
        </p:sp>
        <p:sp>
          <p:nvSpPr>
            <p:cNvPr id="15378" name="Line 26"/>
            <p:cNvSpPr>
              <a:spLocks noChangeShapeType="1"/>
            </p:cNvSpPr>
            <p:nvPr/>
          </p:nvSpPr>
          <p:spPr bwMode="auto">
            <a:xfrm rot="10800000">
              <a:off x="5146358" y="4619149"/>
              <a:ext cx="98584" cy="318611"/>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82296" tIns="41148" rIns="82296" bIns="41148"/>
            <a:lstStyle/>
            <a:p>
              <a:endParaRPr lang="en-US"/>
            </a:p>
          </p:txBody>
        </p:sp>
        <p:sp>
          <p:nvSpPr>
            <p:cNvPr id="15379" name="Line 27"/>
            <p:cNvSpPr>
              <a:spLocks noChangeShapeType="1"/>
            </p:cNvSpPr>
            <p:nvPr/>
          </p:nvSpPr>
          <p:spPr bwMode="auto">
            <a:xfrm flipH="1">
              <a:off x="5074920" y="4617720"/>
              <a:ext cx="68580" cy="19431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82296" tIns="41148" rIns="82296" bIns="41148"/>
            <a:lstStyle/>
            <a:p>
              <a:endParaRPr lang="en-US"/>
            </a:p>
          </p:txBody>
        </p:sp>
        <p:sp>
          <p:nvSpPr>
            <p:cNvPr id="15380" name="Line 28"/>
            <p:cNvSpPr>
              <a:spLocks noChangeShapeType="1"/>
            </p:cNvSpPr>
            <p:nvPr/>
          </p:nvSpPr>
          <p:spPr bwMode="auto">
            <a:xfrm>
              <a:off x="5063490" y="4640580"/>
              <a:ext cx="0" cy="29718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82296" tIns="41148" rIns="82296" bIns="41148"/>
            <a:lstStyle/>
            <a:p>
              <a:endParaRPr lang="en-US"/>
            </a:p>
          </p:txBody>
        </p:sp>
        <p:sp>
          <p:nvSpPr>
            <p:cNvPr id="34" name="Rectangle 33"/>
            <p:cNvSpPr/>
            <p:nvPr/>
          </p:nvSpPr>
          <p:spPr>
            <a:xfrm>
              <a:off x="1704136" y="6023610"/>
              <a:ext cx="5801563" cy="195298"/>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5" name="Object 34"/>
            <p:cNvGraphicFramePr>
              <a:graphicFrameLocks noChangeAspect="1"/>
            </p:cNvGraphicFramePr>
            <p:nvPr>
              <p:extLst>
                <p:ext uri="{D42A27DB-BD31-4B8C-83A1-F6EECF244321}">
                  <p14:modId xmlns:p14="http://schemas.microsoft.com/office/powerpoint/2010/main" val="978041175"/>
                </p:ext>
              </p:extLst>
            </p:nvPr>
          </p:nvGraphicFramePr>
          <p:xfrm>
            <a:off x="3514090" y="4597082"/>
            <a:ext cx="327025" cy="327025"/>
          </p:xfrm>
          <a:graphic>
            <a:graphicData uri="http://schemas.openxmlformats.org/presentationml/2006/ole">
              <mc:AlternateContent xmlns:mc="http://schemas.openxmlformats.org/markup-compatibility/2006">
                <mc:Choice xmlns:v="urn:schemas-microsoft-com:vml" Requires="v">
                  <p:oleObj spid="_x0000_s616103" name="Equation" r:id="rId4" imgW="203200" imgH="203200" progId="Equation.DSMT4">
                    <p:embed/>
                  </p:oleObj>
                </mc:Choice>
                <mc:Fallback>
                  <p:oleObj name="Equation" r:id="rId4" imgW="203200" imgH="203200" progId="Equation.DSMT4">
                    <p:embed/>
                    <p:pic>
                      <p:nvPicPr>
                        <p:cNvPr id="0" name=""/>
                        <p:cNvPicPr/>
                        <p:nvPr/>
                      </p:nvPicPr>
                      <p:blipFill>
                        <a:blip r:embed="rId5"/>
                        <a:stretch>
                          <a:fillRect/>
                        </a:stretch>
                      </p:blipFill>
                      <p:spPr>
                        <a:xfrm>
                          <a:off x="3514090" y="4597082"/>
                          <a:ext cx="327025" cy="327025"/>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2831345825"/>
                </p:ext>
              </p:extLst>
            </p:nvPr>
          </p:nvGraphicFramePr>
          <p:xfrm>
            <a:off x="3138488" y="5522913"/>
            <a:ext cx="368300" cy="327025"/>
          </p:xfrm>
          <a:graphic>
            <a:graphicData uri="http://schemas.openxmlformats.org/presentationml/2006/ole">
              <mc:AlternateContent xmlns:mc="http://schemas.openxmlformats.org/markup-compatibility/2006">
                <mc:Choice xmlns:v="urn:schemas-microsoft-com:vml" Requires="v">
                  <p:oleObj spid="_x0000_s616104" name="Equation" r:id="rId6" imgW="228600" imgH="203200" progId="Equation.DSMT4">
                    <p:embed/>
                  </p:oleObj>
                </mc:Choice>
                <mc:Fallback>
                  <p:oleObj name="Equation" r:id="rId6" imgW="228600" imgH="203200" progId="Equation.DSMT4">
                    <p:embed/>
                    <p:pic>
                      <p:nvPicPr>
                        <p:cNvPr id="0" name=""/>
                        <p:cNvPicPr/>
                        <p:nvPr/>
                      </p:nvPicPr>
                      <p:blipFill>
                        <a:blip r:embed="rId7"/>
                        <a:stretch>
                          <a:fillRect/>
                        </a:stretch>
                      </p:blipFill>
                      <p:spPr>
                        <a:xfrm>
                          <a:off x="3138488" y="5522913"/>
                          <a:ext cx="368300" cy="327025"/>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1684210051"/>
                </p:ext>
              </p:extLst>
            </p:nvPr>
          </p:nvGraphicFramePr>
          <p:xfrm>
            <a:off x="4221163" y="4433569"/>
            <a:ext cx="244475" cy="327025"/>
          </p:xfrm>
          <a:graphic>
            <a:graphicData uri="http://schemas.openxmlformats.org/presentationml/2006/ole">
              <mc:AlternateContent xmlns:mc="http://schemas.openxmlformats.org/markup-compatibility/2006">
                <mc:Choice xmlns:v="urn:schemas-microsoft-com:vml" Requires="v">
                  <p:oleObj spid="_x0000_s616105" name="Equation" r:id="rId8" imgW="152400" imgH="203200" progId="Equation.DSMT4">
                    <p:embed/>
                  </p:oleObj>
                </mc:Choice>
                <mc:Fallback>
                  <p:oleObj name="Equation" r:id="rId8" imgW="152400" imgH="203200" progId="Equation.DSMT4">
                    <p:embed/>
                    <p:pic>
                      <p:nvPicPr>
                        <p:cNvPr id="0" name=""/>
                        <p:cNvPicPr/>
                        <p:nvPr/>
                      </p:nvPicPr>
                      <p:blipFill>
                        <a:blip r:embed="rId9"/>
                        <a:stretch>
                          <a:fillRect/>
                        </a:stretch>
                      </p:blipFill>
                      <p:spPr>
                        <a:xfrm>
                          <a:off x="4221163" y="4433569"/>
                          <a:ext cx="244475" cy="327025"/>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2677166195"/>
                </p:ext>
              </p:extLst>
            </p:nvPr>
          </p:nvGraphicFramePr>
          <p:xfrm>
            <a:off x="5193452" y="4314693"/>
            <a:ext cx="203010" cy="266920"/>
          </p:xfrm>
          <a:graphic>
            <a:graphicData uri="http://schemas.openxmlformats.org/presentationml/2006/ole">
              <mc:AlternateContent xmlns:mc="http://schemas.openxmlformats.org/markup-compatibility/2006">
                <mc:Choice xmlns:v="urn:schemas-microsoft-com:vml" Requires="v">
                  <p:oleObj spid="_x0000_s616106" name="Equation" r:id="rId10" imgW="127000" imgH="165100" progId="Equation.DSMT4">
                    <p:embed/>
                  </p:oleObj>
                </mc:Choice>
                <mc:Fallback>
                  <p:oleObj name="Equation" r:id="rId10" imgW="127000" imgH="165100" progId="Equation.DSMT4">
                    <p:embed/>
                    <p:pic>
                      <p:nvPicPr>
                        <p:cNvPr id="0" name=""/>
                        <p:cNvPicPr/>
                        <p:nvPr/>
                      </p:nvPicPr>
                      <p:blipFill>
                        <a:blip r:embed="rId11"/>
                        <a:stretch>
                          <a:fillRect/>
                        </a:stretch>
                      </p:blipFill>
                      <p:spPr>
                        <a:xfrm>
                          <a:off x="5193452" y="4314693"/>
                          <a:ext cx="203010" cy="266920"/>
                        </a:xfrm>
                        <a:prstGeom prst="rect">
                          <a:avLst/>
                        </a:prstGeom>
                      </p:spPr>
                    </p:pic>
                  </p:oleObj>
                </mc:Fallback>
              </mc:AlternateContent>
            </a:graphicData>
          </a:graphic>
        </p:graphicFrame>
      </p:grpSp>
      <p:sp>
        <p:nvSpPr>
          <p:cNvPr id="41" name="TextBox 40"/>
          <p:cNvSpPr txBox="1"/>
          <p:nvPr/>
        </p:nvSpPr>
        <p:spPr>
          <a:xfrm>
            <a:off x="476529" y="2689886"/>
            <a:ext cx="8667471" cy="400110"/>
          </a:xfrm>
          <a:prstGeom prst="rect">
            <a:avLst/>
          </a:prstGeom>
          <a:noFill/>
        </p:spPr>
        <p:txBody>
          <a:bodyPr wrap="square" rtlCol="0">
            <a:spAutoFit/>
          </a:bodyPr>
          <a:lstStyle/>
          <a:p>
            <a:r>
              <a:rPr lang="en-US" sz="2000" dirty="0">
                <a:solidFill>
                  <a:srgbClr val="FF0000"/>
                </a:solidFill>
                <a:latin typeface="Apple Chancery"/>
                <a:cs typeface="Apple Chancery"/>
              </a:rPr>
              <a:t>Want to see </a:t>
            </a:r>
            <a:r>
              <a:rPr lang="en-US" sz="2000" dirty="0">
                <a:solidFill>
                  <a:srgbClr val="000000"/>
                </a:solidFill>
                <a:latin typeface="Times New Roman"/>
                <a:cs typeface="Times New Roman"/>
              </a:rPr>
              <a:t>the solution to this little gem.  I did a video on it.  You can find it at:</a:t>
            </a:r>
            <a:endParaRPr lang="en-US" sz="2400" dirty="0">
              <a:solidFill>
                <a:srgbClr val="0000FF"/>
              </a:solidFill>
              <a:latin typeface="Apple Chancery"/>
              <a:cs typeface="Apple Chancery"/>
            </a:endParaRPr>
          </a:p>
        </p:txBody>
      </p:sp>
      <p:sp>
        <p:nvSpPr>
          <p:cNvPr id="4" name="Rectangle 3"/>
          <p:cNvSpPr/>
          <p:nvPr/>
        </p:nvSpPr>
        <p:spPr>
          <a:xfrm>
            <a:off x="2810661" y="3259723"/>
            <a:ext cx="3207829" cy="400110"/>
          </a:xfrm>
          <a:prstGeom prst="rect">
            <a:avLst/>
          </a:prstGeom>
        </p:spPr>
        <p:txBody>
          <a:bodyPr wrap="none">
            <a:spAutoFit/>
          </a:bodyPr>
          <a:lstStyle/>
          <a:p>
            <a:r>
              <a:rPr lang="en-US" sz="2000" dirty="0">
                <a:solidFill>
                  <a:srgbClr val="0000FF"/>
                </a:solidFill>
                <a:latin typeface="Times New Roman"/>
                <a:cs typeface="Times New Roman"/>
              </a:rPr>
              <a:t>https://</a:t>
            </a:r>
            <a:r>
              <a:rPr lang="en-US" sz="2000" dirty="0" err="1">
                <a:solidFill>
                  <a:srgbClr val="0000FF"/>
                </a:solidFill>
                <a:latin typeface="Times New Roman"/>
                <a:cs typeface="Times New Roman"/>
              </a:rPr>
              <a:t>youtu.be</a:t>
            </a:r>
            <a:r>
              <a:rPr lang="en-US" sz="2000" dirty="0">
                <a:solidFill>
                  <a:srgbClr val="0000FF"/>
                </a:solidFill>
                <a:latin typeface="Times New Roman"/>
                <a:cs typeface="Times New Roman"/>
              </a:rPr>
              <a:t>/_vffPexYS4I  </a:t>
            </a:r>
          </a:p>
        </p:txBody>
      </p:sp>
      <p:sp>
        <p:nvSpPr>
          <p:cNvPr id="24" name="TextBox 23">
            <a:extLst>
              <a:ext uri="{FF2B5EF4-FFF2-40B4-BE49-F238E27FC236}">
                <a16:creationId xmlns:a16="http://schemas.microsoft.com/office/drawing/2014/main" id="{46BE87DF-D561-2C44-9A63-0F168B6E1859}"/>
              </a:ext>
            </a:extLst>
          </p:cNvPr>
          <p:cNvSpPr txBox="1"/>
          <p:nvPr/>
        </p:nvSpPr>
        <p:spPr>
          <a:xfrm>
            <a:off x="476529" y="4004447"/>
            <a:ext cx="8233131" cy="707886"/>
          </a:xfrm>
          <a:prstGeom prst="rect">
            <a:avLst/>
          </a:prstGeom>
          <a:noFill/>
        </p:spPr>
        <p:txBody>
          <a:bodyPr wrap="square" rtlCol="0">
            <a:spAutoFit/>
          </a:bodyPr>
          <a:lstStyle/>
          <a:p>
            <a:r>
              <a:rPr lang="en-US" sz="2000" dirty="0">
                <a:solidFill>
                  <a:srgbClr val="000000"/>
                </a:solidFill>
                <a:latin typeface="Times New Roman"/>
                <a:cs typeface="Times New Roman"/>
              </a:rPr>
              <a:t>. . . though I may have maintained that energy wasn’t conserved through the collision, which we are now assuming is the case . . . </a:t>
            </a:r>
            <a:endParaRPr lang="en-US" sz="2400" dirty="0">
              <a:solidFill>
                <a:srgbClr val="0000FF"/>
              </a:solidFill>
              <a:latin typeface="Apple Chancery"/>
              <a:cs typeface="Apple Chancery"/>
            </a:endParaRPr>
          </a:p>
        </p:txBody>
      </p:sp>
    </p:spTree>
    <p:extLst>
      <p:ext uri="{BB962C8B-B14F-4D97-AF65-F5344CB8AC3E}">
        <p14:creationId xmlns:p14="http://schemas.microsoft.com/office/powerpoint/2010/main" val="7402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51.)</a:t>
            </a:r>
          </a:p>
        </p:txBody>
      </p:sp>
      <p:sp>
        <p:nvSpPr>
          <p:cNvPr id="11" name="TextBox 10"/>
          <p:cNvSpPr txBox="1"/>
          <p:nvPr/>
        </p:nvSpPr>
        <p:spPr>
          <a:xfrm>
            <a:off x="274956" y="1187414"/>
            <a:ext cx="8627744" cy="830997"/>
          </a:xfrm>
          <a:prstGeom prst="rect">
            <a:avLst/>
          </a:prstGeom>
          <a:noFill/>
        </p:spPr>
        <p:txBody>
          <a:bodyPr wrap="square" rtlCol="0">
            <a:spAutoFit/>
          </a:bodyPr>
          <a:lstStyle/>
          <a:p>
            <a:r>
              <a:rPr lang="en-US" sz="2800" dirty="0">
                <a:solidFill>
                  <a:srgbClr val="FF0000"/>
                </a:solidFill>
                <a:latin typeface="Apple Chancery"/>
                <a:cs typeface="Apple Chancery"/>
              </a:rPr>
              <a:t>The center of mass </a:t>
            </a:r>
            <a:r>
              <a:rPr lang="en-US" sz="2000" dirty="0">
                <a:latin typeface="Times New Roman"/>
                <a:cs typeface="Times New Roman"/>
              </a:rPr>
              <a:t>of a system of masses (or a single mass) is located at </a:t>
            </a:r>
            <a:r>
              <a:rPr lang="en-US" sz="2000" i="1" dirty="0">
                <a:solidFill>
                  <a:srgbClr val="0000FF"/>
                </a:solidFill>
                <a:latin typeface="Times New Roman"/>
                <a:cs typeface="Times New Roman"/>
              </a:rPr>
              <a:t>the weighted average position of the system’s mass</a:t>
            </a:r>
            <a:r>
              <a:rPr lang="en-US" sz="2000" dirty="0">
                <a:solidFill>
                  <a:srgbClr val="0000FF"/>
                </a:solidFill>
                <a:latin typeface="Times New Roman"/>
                <a:cs typeface="Times New Roman"/>
              </a:rPr>
              <a:t>.  </a:t>
            </a:r>
          </a:p>
        </p:txBody>
      </p:sp>
      <p:sp>
        <p:nvSpPr>
          <p:cNvPr id="68" name="TextBox 67"/>
          <p:cNvSpPr txBox="1"/>
          <p:nvPr/>
        </p:nvSpPr>
        <p:spPr>
          <a:xfrm>
            <a:off x="0" y="183201"/>
            <a:ext cx="9144000" cy="830997"/>
          </a:xfrm>
          <a:prstGeom prst="rect">
            <a:avLst/>
          </a:prstGeom>
          <a:noFill/>
        </p:spPr>
        <p:txBody>
          <a:bodyPr wrap="square" rtlCol="0">
            <a:spAutoFit/>
          </a:bodyPr>
          <a:lstStyle/>
          <a:p>
            <a:pPr algn="ctr"/>
            <a:r>
              <a:rPr lang="en-US" sz="4800" dirty="0">
                <a:solidFill>
                  <a:srgbClr val="FF0000"/>
                </a:solidFill>
                <a:latin typeface="Apple Chancery"/>
                <a:cs typeface="Apple Chancery"/>
              </a:rPr>
              <a:t>Center of Mass</a:t>
            </a:r>
          </a:p>
        </p:txBody>
      </p:sp>
      <p:sp>
        <p:nvSpPr>
          <p:cNvPr id="6" name="TextBox 5"/>
          <p:cNvSpPr txBox="1"/>
          <p:nvPr/>
        </p:nvSpPr>
        <p:spPr>
          <a:xfrm>
            <a:off x="465456" y="2017522"/>
            <a:ext cx="2722244" cy="400110"/>
          </a:xfrm>
          <a:prstGeom prst="rect">
            <a:avLst/>
          </a:prstGeom>
          <a:noFill/>
        </p:spPr>
        <p:txBody>
          <a:bodyPr wrap="square" rtlCol="0">
            <a:spAutoFit/>
          </a:bodyPr>
          <a:lstStyle/>
          <a:p>
            <a:r>
              <a:rPr lang="en-US" sz="2000" dirty="0">
                <a:solidFill>
                  <a:srgbClr val="FF0000"/>
                </a:solidFill>
                <a:latin typeface="Apple Chancery"/>
                <a:cs typeface="Apple Chancery"/>
              </a:rPr>
              <a:t>Example: </a:t>
            </a:r>
            <a:r>
              <a:rPr lang="en-US" sz="2000" dirty="0">
                <a:latin typeface="Times New Roman"/>
                <a:cs typeface="Times New Roman"/>
              </a:rPr>
              <a:t>a basketball:</a:t>
            </a:r>
            <a:endParaRPr lang="en-US" sz="2000" dirty="0">
              <a:solidFill>
                <a:srgbClr val="0000FF"/>
              </a:solidFill>
              <a:latin typeface="Times New Roman"/>
              <a:cs typeface="Times New Roman"/>
            </a:endParaRPr>
          </a:p>
        </p:txBody>
      </p:sp>
      <p:sp>
        <p:nvSpPr>
          <p:cNvPr id="7" name="TextBox 6"/>
          <p:cNvSpPr txBox="1"/>
          <p:nvPr/>
        </p:nvSpPr>
        <p:spPr>
          <a:xfrm>
            <a:off x="3310256" y="2017522"/>
            <a:ext cx="2722244" cy="400110"/>
          </a:xfrm>
          <a:prstGeom prst="rect">
            <a:avLst/>
          </a:prstGeom>
          <a:noFill/>
        </p:spPr>
        <p:txBody>
          <a:bodyPr wrap="square" rtlCol="0">
            <a:spAutoFit/>
          </a:bodyPr>
          <a:lstStyle/>
          <a:p>
            <a:r>
              <a:rPr lang="en-US" sz="2000" dirty="0">
                <a:solidFill>
                  <a:srgbClr val="FF0000"/>
                </a:solidFill>
                <a:latin typeface="Apple Chancery"/>
                <a:cs typeface="Apple Chancery"/>
              </a:rPr>
              <a:t>Example: </a:t>
            </a:r>
            <a:r>
              <a:rPr lang="en-US" sz="2000" dirty="0">
                <a:latin typeface="Times New Roman"/>
                <a:cs typeface="Times New Roman"/>
              </a:rPr>
              <a:t>a horse shoe:</a:t>
            </a:r>
            <a:endParaRPr lang="en-US" sz="2000" dirty="0">
              <a:solidFill>
                <a:srgbClr val="0000FF"/>
              </a:solidFill>
              <a:latin typeface="Times New Roman"/>
              <a:cs typeface="Times New Roman"/>
            </a:endParaRPr>
          </a:p>
        </p:txBody>
      </p:sp>
      <p:sp>
        <p:nvSpPr>
          <p:cNvPr id="8" name="TextBox 7"/>
          <p:cNvSpPr txBox="1"/>
          <p:nvPr/>
        </p:nvSpPr>
        <p:spPr>
          <a:xfrm>
            <a:off x="6155056" y="2017522"/>
            <a:ext cx="2988944" cy="400110"/>
          </a:xfrm>
          <a:prstGeom prst="rect">
            <a:avLst/>
          </a:prstGeom>
          <a:noFill/>
        </p:spPr>
        <p:txBody>
          <a:bodyPr wrap="square" rtlCol="0">
            <a:spAutoFit/>
          </a:bodyPr>
          <a:lstStyle/>
          <a:p>
            <a:r>
              <a:rPr lang="en-US" sz="2000" dirty="0">
                <a:solidFill>
                  <a:srgbClr val="FF0000"/>
                </a:solidFill>
                <a:latin typeface="Apple Chancery"/>
                <a:cs typeface="Apple Chancery"/>
              </a:rPr>
              <a:t>Example: </a:t>
            </a:r>
            <a:r>
              <a:rPr lang="en-US" sz="2000" dirty="0">
                <a:latin typeface="Times New Roman"/>
                <a:cs typeface="Times New Roman"/>
              </a:rPr>
              <a:t>multiple masses:</a:t>
            </a:r>
            <a:endParaRPr lang="en-US" sz="2000" dirty="0">
              <a:solidFill>
                <a:srgbClr val="0000FF"/>
              </a:solidFill>
              <a:latin typeface="Times New Roman"/>
              <a:cs typeface="Times New Roman"/>
            </a:endParaRPr>
          </a:p>
        </p:txBody>
      </p:sp>
      <p:sp>
        <p:nvSpPr>
          <p:cNvPr id="2" name="Oval 1"/>
          <p:cNvSpPr/>
          <p:nvPr/>
        </p:nvSpPr>
        <p:spPr>
          <a:xfrm>
            <a:off x="1130300" y="2959100"/>
            <a:ext cx="1206500" cy="1206500"/>
          </a:xfrm>
          <a:prstGeom prst="ellipse">
            <a:avLst/>
          </a:prstGeom>
          <a:gradFill flip="none" rotWithShape="1">
            <a:gsLst>
              <a:gs pos="71000">
                <a:srgbClr val="FF6600"/>
              </a:gs>
              <a:gs pos="8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1304926" y="2959100"/>
            <a:ext cx="425450" cy="1203325"/>
          </a:xfrm>
          <a:custGeom>
            <a:avLst/>
            <a:gdLst>
              <a:gd name="connsiteX0" fmla="*/ 400663 w 400663"/>
              <a:gd name="connsiteY0" fmla="*/ 0 h 1203325"/>
              <a:gd name="connsiteX1" fmla="*/ 153013 w 400663"/>
              <a:gd name="connsiteY1" fmla="*/ 231775 h 1203325"/>
              <a:gd name="connsiteX2" fmla="*/ 613 w 400663"/>
              <a:gd name="connsiteY2" fmla="*/ 574675 h 1203325"/>
              <a:gd name="connsiteX3" fmla="*/ 111738 w 400663"/>
              <a:gd name="connsiteY3" fmla="*/ 971550 h 1203325"/>
              <a:gd name="connsiteX4" fmla="*/ 397488 w 400663"/>
              <a:gd name="connsiteY4" fmla="*/ 1203325 h 1203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63" h="1203325">
                <a:moveTo>
                  <a:pt x="400663" y="0"/>
                </a:moveTo>
                <a:cubicBezTo>
                  <a:pt x="310175" y="67998"/>
                  <a:pt x="219688" y="135996"/>
                  <a:pt x="153013" y="231775"/>
                </a:cubicBezTo>
                <a:cubicBezTo>
                  <a:pt x="86338" y="327554"/>
                  <a:pt x="7492" y="451379"/>
                  <a:pt x="613" y="574675"/>
                </a:cubicBezTo>
                <a:cubicBezTo>
                  <a:pt x="-6266" y="697971"/>
                  <a:pt x="45592" y="866775"/>
                  <a:pt x="111738" y="971550"/>
                </a:cubicBezTo>
                <a:cubicBezTo>
                  <a:pt x="177884" y="1076325"/>
                  <a:pt x="397488" y="1203325"/>
                  <a:pt x="397488" y="1203325"/>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flipH="1">
            <a:off x="1736724" y="2959100"/>
            <a:ext cx="434975" cy="1203325"/>
          </a:xfrm>
          <a:custGeom>
            <a:avLst/>
            <a:gdLst>
              <a:gd name="connsiteX0" fmla="*/ 400663 w 400663"/>
              <a:gd name="connsiteY0" fmla="*/ 0 h 1203325"/>
              <a:gd name="connsiteX1" fmla="*/ 153013 w 400663"/>
              <a:gd name="connsiteY1" fmla="*/ 231775 h 1203325"/>
              <a:gd name="connsiteX2" fmla="*/ 613 w 400663"/>
              <a:gd name="connsiteY2" fmla="*/ 574675 h 1203325"/>
              <a:gd name="connsiteX3" fmla="*/ 111738 w 400663"/>
              <a:gd name="connsiteY3" fmla="*/ 971550 h 1203325"/>
              <a:gd name="connsiteX4" fmla="*/ 397488 w 400663"/>
              <a:gd name="connsiteY4" fmla="*/ 1203325 h 1203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63" h="1203325">
                <a:moveTo>
                  <a:pt x="400663" y="0"/>
                </a:moveTo>
                <a:cubicBezTo>
                  <a:pt x="310175" y="67998"/>
                  <a:pt x="219688" y="135996"/>
                  <a:pt x="153013" y="231775"/>
                </a:cubicBezTo>
                <a:cubicBezTo>
                  <a:pt x="86338" y="327554"/>
                  <a:pt x="7492" y="451379"/>
                  <a:pt x="613" y="574675"/>
                </a:cubicBezTo>
                <a:cubicBezTo>
                  <a:pt x="-6266" y="697971"/>
                  <a:pt x="45592" y="866775"/>
                  <a:pt x="111738" y="971550"/>
                </a:cubicBezTo>
                <a:cubicBezTo>
                  <a:pt x="177884" y="1076325"/>
                  <a:pt x="397488" y="1203325"/>
                  <a:pt x="397488" y="1203325"/>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1549400" y="2959100"/>
            <a:ext cx="180975" cy="1203325"/>
          </a:xfrm>
          <a:custGeom>
            <a:avLst/>
            <a:gdLst>
              <a:gd name="connsiteX0" fmla="*/ 400663 w 400663"/>
              <a:gd name="connsiteY0" fmla="*/ 0 h 1203325"/>
              <a:gd name="connsiteX1" fmla="*/ 153013 w 400663"/>
              <a:gd name="connsiteY1" fmla="*/ 231775 h 1203325"/>
              <a:gd name="connsiteX2" fmla="*/ 613 w 400663"/>
              <a:gd name="connsiteY2" fmla="*/ 574675 h 1203325"/>
              <a:gd name="connsiteX3" fmla="*/ 111738 w 400663"/>
              <a:gd name="connsiteY3" fmla="*/ 971550 h 1203325"/>
              <a:gd name="connsiteX4" fmla="*/ 397488 w 400663"/>
              <a:gd name="connsiteY4" fmla="*/ 1203325 h 1203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63" h="1203325">
                <a:moveTo>
                  <a:pt x="400663" y="0"/>
                </a:moveTo>
                <a:cubicBezTo>
                  <a:pt x="310175" y="67998"/>
                  <a:pt x="219688" y="135996"/>
                  <a:pt x="153013" y="231775"/>
                </a:cubicBezTo>
                <a:cubicBezTo>
                  <a:pt x="86338" y="327554"/>
                  <a:pt x="7492" y="451379"/>
                  <a:pt x="613" y="574675"/>
                </a:cubicBezTo>
                <a:cubicBezTo>
                  <a:pt x="-6266" y="697971"/>
                  <a:pt x="45592" y="866775"/>
                  <a:pt x="111738" y="971550"/>
                </a:cubicBezTo>
                <a:cubicBezTo>
                  <a:pt x="177884" y="1076325"/>
                  <a:pt x="397488" y="1203325"/>
                  <a:pt x="397488" y="1203325"/>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flipH="1">
            <a:off x="1730373" y="2959100"/>
            <a:ext cx="200026" cy="1203325"/>
          </a:xfrm>
          <a:custGeom>
            <a:avLst/>
            <a:gdLst>
              <a:gd name="connsiteX0" fmla="*/ 400663 w 400663"/>
              <a:gd name="connsiteY0" fmla="*/ 0 h 1203325"/>
              <a:gd name="connsiteX1" fmla="*/ 153013 w 400663"/>
              <a:gd name="connsiteY1" fmla="*/ 231775 h 1203325"/>
              <a:gd name="connsiteX2" fmla="*/ 613 w 400663"/>
              <a:gd name="connsiteY2" fmla="*/ 574675 h 1203325"/>
              <a:gd name="connsiteX3" fmla="*/ 111738 w 400663"/>
              <a:gd name="connsiteY3" fmla="*/ 971550 h 1203325"/>
              <a:gd name="connsiteX4" fmla="*/ 397488 w 400663"/>
              <a:gd name="connsiteY4" fmla="*/ 1203325 h 1203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63" h="1203325">
                <a:moveTo>
                  <a:pt x="400663" y="0"/>
                </a:moveTo>
                <a:cubicBezTo>
                  <a:pt x="310175" y="67998"/>
                  <a:pt x="219688" y="135996"/>
                  <a:pt x="153013" y="231775"/>
                </a:cubicBezTo>
                <a:cubicBezTo>
                  <a:pt x="86338" y="327554"/>
                  <a:pt x="7492" y="451379"/>
                  <a:pt x="613" y="574675"/>
                </a:cubicBezTo>
                <a:cubicBezTo>
                  <a:pt x="-6266" y="697971"/>
                  <a:pt x="45592" y="866775"/>
                  <a:pt x="111738" y="971550"/>
                </a:cubicBezTo>
                <a:cubicBezTo>
                  <a:pt x="177884" y="1076325"/>
                  <a:pt x="397488" y="1203325"/>
                  <a:pt x="397488" y="1203325"/>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rot="10800000">
            <a:off x="3886200" y="2870200"/>
            <a:ext cx="1409700" cy="1409700"/>
          </a:xfrm>
          <a:prstGeom prst="rect">
            <a:avLst/>
          </a:prstGeom>
        </p:spPr>
      </p:pic>
      <p:grpSp>
        <p:nvGrpSpPr>
          <p:cNvPr id="19" name="Group 18"/>
          <p:cNvGrpSpPr/>
          <p:nvPr/>
        </p:nvGrpSpPr>
        <p:grpSpPr>
          <a:xfrm>
            <a:off x="6270150" y="3105369"/>
            <a:ext cx="2353149" cy="971331"/>
            <a:chOff x="5101736" y="1006720"/>
            <a:chExt cx="3937000" cy="1625112"/>
          </a:xfrm>
        </p:grpSpPr>
        <p:pic>
          <p:nvPicPr>
            <p:cNvPr id="20"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1736" y="1006720"/>
              <a:ext cx="3937000" cy="117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Line 7"/>
            <p:cNvSpPr>
              <a:spLocks noChangeShapeType="1"/>
            </p:cNvSpPr>
            <p:nvPr/>
          </p:nvSpPr>
          <p:spPr bwMode="auto">
            <a:xfrm flipV="1">
              <a:off x="6701936" y="1869832"/>
              <a:ext cx="0" cy="762000"/>
            </a:xfrm>
            <a:prstGeom prst="line">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txBody>
            <a:bodyPr wrap="none" anchor="ctr"/>
            <a:lstStyle/>
            <a:p>
              <a:endParaRPr lang="en-US" kern="1200"/>
            </a:p>
          </p:txBody>
        </p:sp>
      </p:grpSp>
      <p:sp>
        <p:nvSpPr>
          <p:cNvPr id="23" name="Line 7"/>
          <p:cNvSpPr>
            <a:spLocks noChangeShapeType="1"/>
          </p:cNvSpPr>
          <p:nvPr/>
        </p:nvSpPr>
        <p:spPr bwMode="auto">
          <a:xfrm flipV="1">
            <a:off x="4597691" y="3431628"/>
            <a:ext cx="0" cy="455448"/>
          </a:xfrm>
          <a:prstGeom prst="line">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txBody>
          <a:bodyPr wrap="none" anchor="ctr"/>
          <a:lstStyle/>
          <a:p>
            <a:endParaRPr lang="en-US" kern="1200"/>
          </a:p>
        </p:txBody>
      </p:sp>
      <p:sp>
        <p:nvSpPr>
          <p:cNvPr id="24" name="Line 7"/>
          <p:cNvSpPr>
            <a:spLocks noChangeShapeType="1"/>
          </p:cNvSpPr>
          <p:nvPr/>
        </p:nvSpPr>
        <p:spPr bwMode="auto">
          <a:xfrm flipV="1">
            <a:off x="1730373" y="3584028"/>
            <a:ext cx="0" cy="455448"/>
          </a:xfrm>
          <a:prstGeom prst="line">
            <a:avLst/>
          </a:prstGeom>
          <a:noFill/>
          <a:ln w="9525">
            <a:solidFill>
              <a:schemeClr val="tx1"/>
            </a:solidFill>
            <a:round/>
            <a:headEnd/>
            <a:tailEnd type="triangle" w="lg" len="lg"/>
          </a:ln>
          <a:extLst>
            <a:ext uri="{909E8E84-426E-40dd-AFC4-6F175D3DCCD1}">
              <a14:hiddenFill xmlns:a14="http://schemas.microsoft.com/office/drawing/2010/main" xmlns="">
                <a:noFill/>
              </a14:hiddenFill>
            </a:ext>
          </a:extLst>
        </p:spPr>
        <p:txBody>
          <a:bodyPr wrap="none" anchor="ctr"/>
          <a:lstStyle/>
          <a:p>
            <a:endParaRPr lang="en-US" kern="1200"/>
          </a:p>
        </p:txBody>
      </p:sp>
      <p:sp>
        <p:nvSpPr>
          <p:cNvPr id="21" name="TextBox 20">
            <a:extLst>
              <a:ext uri="{FF2B5EF4-FFF2-40B4-BE49-F238E27FC236}">
                <a16:creationId xmlns:a16="http://schemas.microsoft.com/office/drawing/2014/main" id="{2F6B31AD-C22D-1547-8B7B-9FEB8A26F012}"/>
              </a:ext>
            </a:extLst>
          </p:cNvPr>
          <p:cNvSpPr txBox="1"/>
          <p:nvPr/>
        </p:nvSpPr>
        <p:spPr>
          <a:xfrm>
            <a:off x="274956" y="4502710"/>
            <a:ext cx="8627744" cy="830997"/>
          </a:xfrm>
          <a:prstGeom prst="rect">
            <a:avLst/>
          </a:prstGeom>
          <a:noFill/>
        </p:spPr>
        <p:txBody>
          <a:bodyPr wrap="square" rtlCol="0">
            <a:spAutoFit/>
          </a:bodyPr>
          <a:lstStyle/>
          <a:p>
            <a:r>
              <a:rPr lang="en-US" sz="2800" dirty="0">
                <a:solidFill>
                  <a:srgbClr val="FF0000"/>
                </a:solidFill>
                <a:latin typeface="Apple Chancery"/>
                <a:cs typeface="Apple Chancery"/>
              </a:rPr>
              <a:t>There have been </a:t>
            </a:r>
            <a:r>
              <a:rPr lang="en-US" sz="2000" dirty="0">
                <a:latin typeface="Times New Roman"/>
                <a:cs typeface="Times New Roman"/>
              </a:rPr>
              <a:t>some very clever uses this concept have been put to . . . Enter the Fosbury flop:</a:t>
            </a:r>
            <a:endParaRPr lang="en-US" sz="2000" dirty="0">
              <a:solidFill>
                <a:srgbClr val="0000FF"/>
              </a:solidFill>
              <a:latin typeface="Times New Roman"/>
              <a:cs typeface="Times New Roman"/>
            </a:endParaRPr>
          </a:p>
        </p:txBody>
      </p:sp>
      <p:sp>
        <p:nvSpPr>
          <p:cNvPr id="3" name="Rectangle 2">
            <a:extLst>
              <a:ext uri="{FF2B5EF4-FFF2-40B4-BE49-F238E27FC236}">
                <a16:creationId xmlns:a16="http://schemas.microsoft.com/office/drawing/2014/main" id="{BA5B6BE6-0917-684F-AD0B-E7E789D89766}"/>
              </a:ext>
            </a:extLst>
          </p:cNvPr>
          <p:cNvSpPr/>
          <p:nvPr/>
        </p:nvSpPr>
        <p:spPr>
          <a:xfrm>
            <a:off x="1861325" y="5485920"/>
            <a:ext cx="5594465" cy="369332"/>
          </a:xfrm>
          <a:prstGeom prst="rect">
            <a:avLst/>
          </a:prstGeom>
        </p:spPr>
        <p:txBody>
          <a:bodyPr wrap="square">
            <a:spAutoFit/>
          </a:bodyPr>
          <a:lstStyle/>
          <a:p>
            <a:r>
              <a:rPr lang="en-US" dirty="0">
                <a:hlinkClick r:id="rId4"/>
              </a:rPr>
              <a:t>https://</a:t>
            </a:r>
            <a:r>
              <a:rPr lang="en-US" dirty="0" err="1">
                <a:hlinkClick r:id="rId4"/>
              </a:rPr>
              <a:t>www.youtube.com</a:t>
            </a:r>
            <a:r>
              <a:rPr lang="en-US" dirty="0">
                <a:hlinkClick r:id="rId4"/>
              </a:rPr>
              <a:t>/</a:t>
            </a:r>
            <a:r>
              <a:rPr lang="en-US" dirty="0" err="1">
                <a:hlinkClick r:id="rId4"/>
              </a:rPr>
              <a:t>watch?v</a:t>
            </a:r>
            <a:r>
              <a:rPr lang="en-US" dirty="0">
                <a:hlinkClick r:id="rId4"/>
              </a:rPr>
              <a:t>=RaGUW1d0w8g</a:t>
            </a:r>
            <a:endParaRPr lang="en-US" dirty="0"/>
          </a:p>
        </p:txBody>
      </p:sp>
    </p:spTree>
    <p:extLst>
      <p:ext uri="{BB962C8B-B14F-4D97-AF65-F5344CB8AC3E}">
        <p14:creationId xmlns:p14="http://schemas.microsoft.com/office/powerpoint/2010/main" val="305211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cTn>
                              </p:par>
                              <p:par>
                                <p:cTn id="31" presetID="9"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dissolv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tgtEl>
                                          <p:spTgt spid="8"/>
                                        </p:tgtEl>
                                      </p:cBhvr>
                                    </p:animEffect>
                                  </p:childTnLst>
                                </p:cTn>
                              </p:par>
                              <p:par>
                                <p:cTn id="42" presetID="9"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dissolv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dissolv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dissolv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animBg="1"/>
      <p:bldP spid="9" grpId="0" animBg="1"/>
      <p:bldP spid="14" grpId="0" animBg="1"/>
      <p:bldP spid="15" grpId="0" animBg="1"/>
      <p:bldP spid="18" grpId="0" animBg="1"/>
      <p:bldP spid="23" grpId="0" animBg="1"/>
      <p:bldP spid="24" grpId="0" animBg="1"/>
      <p:bldP spid="21"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52.)</a:t>
            </a:r>
          </a:p>
        </p:txBody>
      </p:sp>
      <p:sp>
        <p:nvSpPr>
          <p:cNvPr id="11" name="TextBox 10"/>
          <p:cNvSpPr txBox="1"/>
          <p:nvPr/>
        </p:nvSpPr>
        <p:spPr>
          <a:xfrm>
            <a:off x="274956" y="539714"/>
            <a:ext cx="8627744" cy="1138773"/>
          </a:xfrm>
          <a:prstGeom prst="rect">
            <a:avLst/>
          </a:prstGeom>
          <a:noFill/>
        </p:spPr>
        <p:txBody>
          <a:bodyPr wrap="square" rtlCol="0">
            <a:spAutoFit/>
          </a:bodyPr>
          <a:lstStyle/>
          <a:p>
            <a:r>
              <a:rPr lang="en-US" sz="2800" dirty="0">
                <a:solidFill>
                  <a:srgbClr val="FF0000"/>
                </a:solidFill>
                <a:latin typeface="Apple Chancery"/>
                <a:cs typeface="Apple Chancery"/>
              </a:rPr>
              <a:t>A </a:t>
            </a:r>
            <a:r>
              <a:rPr lang="en-US" sz="2800" dirty="0">
                <a:solidFill>
                  <a:srgbClr val="0000FF"/>
                </a:solidFill>
                <a:latin typeface="Apple Chancery"/>
                <a:cs typeface="Apple Chancery"/>
              </a:rPr>
              <a:t>center of mass </a:t>
            </a:r>
            <a:r>
              <a:rPr lang="en-US" sz="2800" dirty="0">
                <a:solidFill>
                  <a:srgbClr val="FF0000"/>
                </a:solidFill>
                <a:latin typeface="Apple Chancery"/>
                <a:cs typeface="Apple Chancery"/>
              </a:rPr>
              <a:t>coordinate </a:t>
            </a:r>
            <a:r>
              <a:rPr lang="en-US" sz="2000" dirty="0">
                <a:latin typeface="Times New Roman"/>
                <a:cs typeface="Times New Roman"/>
              </a:rPr>
              <a:t>must be relative to a coordinate axis.  In the x-direction, the numerical value, being a weighted coordinate, is defined such that:</a:t>
            </a:r>
            <a:endParaRPr lang="en-US" sz="2000" dirty="0">
              <a:solidFill>
                <a:srgbClr val="0000FF"/>
              </a:solidFill>
              <a:latin typeface="Times New Roman"/>
              <a:cs typeface="Times New Roman"/>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617330707"/>
              </p:ext>
            </p:extLst>
          </p:nvPr>
        </p:nvGraphicFramePr>
        <p:xfrm>
          <a:off x="660400" y="1812925"/>
          <a:ext cx="3925888" cy="361950"/>
        </p:xfrm>
        <a:graphic>
          <a:graphicData uri="http://schemas.openxmlformats.org/presentationml/2006/ole">
            <mc:AlternateContent xmlns:mc="http://schemas.openxmlformats.org/markup-compatibility/2006">
              <mc:Choice xmlns:v="urn:schemas-microsoft-com:vml" Requires="v">
                <p:oleObj spid="_x0000_s1306900" name="Equation" r:id="rId3" imgW="2209800" imgH="203200" progId="Equation.DSMT4">
                  <p:embed/>
                </p:oleObj>
              </mc:Choice>
              <mc:Fallback>
                <p:oleObj name="Equation" r:id="rId3" imgW="2209800" imgH="203200" progId="Equation.DSMT4">
                  <p:embed/>
                  <p:pic>
                    <p:nvPicPr>
                      <p:cNvPr id="0" name=""/>
                      <p:cNvPicPr/>
                      <p:nvPr/>
                    </p:nvPicPr>
                    <p:blipFill>
                      <a:blip r:embed="rId4"/>
                      <a:stretch>
                        <a:fillRect/>
                      </a:stretch>
                    </p:blipFill>
                    <p:spPr>
                      <a:xfrm>
                        <a:off x="660400" y="1812925"/>
                        <a:ext cx="3925888" cy="361950"/>
                      </a:xfrm>
                      <a:prstGeom prst="rect">
                        <a:avLst/>
                      </a:prstGeom>
                    </p:spPr>
                  </p:pic>
                </p:oleObj>
              </mc:Fallback>
            </mc:AlternateContent>
          </a:graphicData>
        </a:graphic>
      </p:graphicFrame>
      <p:grpSp>
        <p:nvGrpSpPr>
          <p:cNvPr id="30" name="Group 29"/>
          <p:cNvGrpSpPr/>
          <p:nvPr/>
        </p:nvGrpSpPr>
        <p:grpSpPr>
          <a:xfrm>
            <a:off x="4965082" y="1678487"/>
            <a:ext cx="3923514" cy="1230531"/>
            <a:chOff x="5918200" y="1874838"/>
            <a:chExt cx="2282825" cy="715962"/>
          </a:xfrm>
        </p:grpSpPr>
        <p:cxnSp>
          <p:nvCxnSpPr>
            <p:cNvPr id="4" name="Straight Connector 3"/>
            <p:cNvCxnSpPr/>
            <p:nvPr/>
          </p:nvCxnSpPr>
          <p:spPr>
            <a:xfrm>
              <a:off x="6654800" y="1874838"/>
              <a:ext cx="0" cy="7159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18200" y="2273300"/>
              <a:ext cx="228282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965950" y="2247900"/>
              <a:ext cx="53975" cy="50800"/>
            </a:xfrm>
            <a:prstGeom prst="rect">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543800" y="2247900"/>
              <a:ext cx="53975" cy="50800"/>
            </a:xfrm>
            <a:prstGeom prst="rect">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318250" y="2247900"/>
              <a:ext cx="53975" cy="50800"/>
            </a:xfrm>
            <a:prstGeom prst="rect">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32" name="Object 31"/>
          <p:cNvGraphicFramePr>
            <a:graphicFrameLocks noChangeAspect="1"/>
          </p:cNvGraphicFramePr>
          <p:nvPr>
            <p:extLst>
              <p:ext uri="{D42A27DB-BD31-4B8C-83A1-F6EECF244321}">
                <p14:modId xmlns:p14="http://schemas.microsoft.com/office/powerpoint/2010/main" val="945296681"/>
              </p:ext>
            </p:extLst>
          </p:nvPr>
        </p:nvGraphicFramePr>
        <p:xfrm>
          <a:off x="5603875" y="2393950"/>
          <a:ext cx="233363" cy="287338"/>
        </p:xfrm>
        <a:graphic>
          <a:graphicData uri="http://schemas.openxmlformats.org/presentationml/2006/ole">
            <mc:AlternateContent xmlns:mc="http://schemas.openxmlformats.org/markup-compatibility/2006">
              <mc:Choice xmlns:v="urn:schemas-microsoft-com:vml" Requires="v">
                <p:oleObj spid="_x0000_s1306901" name="Equation" r:id="rId5" imgW="165100" imgH="203200" progId="Equation.DSMT4">
                  <p:embed/>
                </p:oleObj>
              </mc:Choice>
              <mc:Fallback>
                <p:oleObj name="Equation" r:id="rId5" imgW="165100" imgH="203200" progId="Equation.DSMT4">
                  <p:embed/>
                  <p:pic>
                    <p:nvPicPr>
                      <p:cNvPr id="0" name=""/>
                      <p:cNvPicPr/>
                      <p:nvPr/>
                    </p:nvPicPr>
                    <p:blipFill>
                      <a:blip r:embed="rId6"/>
                      <a:stretch>
                        <a:fillRect/>
                      </a:stretch>
                    </p:blipFill>
                    <p:spPr>
                      <a:xfrm>
                        <a:off x="5603875" y="2393950"/>
                        <a:ext cx="233363" cy="287338"/>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3642321059"/>
              </p:ext>
            </p:extLst>
          </p:nvPr>
        </p:nvGraphicFramePr>
        <p:xfrm>
          <a:off x="6715125" y="2406650"/>
          <a:ext cx="250825" cy="287338"/>
        </p:xfrm>
        <a:graphic>
          <a:graphicData uri="http://schemas.openxmlformats.org/presentationml/2006/ole">
            <mc:AlternateContent xmlns:mc="http://schemas.openxmlformats.org/markup-compatibility/2006">
              <mc:Choice xmlns:v="urn:schemas-microsoft-com:vml" Requires="v">
                <p:oleObj spid="_x0000_s1306902" name="Equation" r:id="rId7" imgW="177800" imgH="203200" progId="Equation.DSMT4">
                  <p:embed/>
                </p:oleObj>
              </mc:Choice>
              <mc:Fallback>
                <p:oleObj name="Equation" r:id="rId7" imgW="177800" imgH="203200" progId="Equation.DSMT4">
                  <p:embed/>
                  <p:pic>
                    <p:nvPicPr>
                      <p:cNvPr id="0" name=""/>
                      <p:cNvPicPr/>
                      <p:nvPr/>
                    </p:nvPicPr>
                    <p:blipFill>
                      <a:blip r:embed="rId8"/>
                      <a:stretch>
                        <a:fillRect/>
                      </a:stretch>
                    </p:blipFill>
                    <p:spPr>
                      <a:xfrm>
                        <a:off x="6715125" y="2406650"/>
                        <a:ext cx="250825" cy="287338"/>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912077862"/>
              </p:ext>
            </p:extLst>
          </p:nvPr>
        </p:nvGraphicFramePr>
        <p:xfrm>
          <a:off x="7684404" y="2415381"/>
          <a:ext cx="250825" cy="287338"/>
        </p:xfrm>
        <a:graphic>
          <a:graphicData uri="http://schemas.openxmlformats.org/presentationml/2006/ole">
            <mc:AlternateContent xmlns:mc="http://schemas.openxmlformats.org/markup-compatibility/2006">
              <mc:Choice xmlns:v="urn:schemas-microsoft-com:vml" Requires="v">
                <p:oleObj spid="_x0000_s1306903" name="Equation" r:id="rId9" imgW="177800" imgH="203200" progId="Equation.DSMT4">
                  <p:embed/>
                </p:oleObj>
              </mc:Choice>
              <mc:Fallback>
                <p:oleObj name="Equation" r:id="rId9" imgW="177800" imgH="203200" progId="Equation.DSMT4">
                  <p:embed/>
                  <p:pic>
                    <p:nvPicPr>
                      <p:cNvPr id="0" name=""/>
                      <p:cNvPicPr/>
                      <p:nvPr/>
                    </p:nvPicPr>
                    <p:blipFill>
                      <a:blip r:embed="rId10"/>
                      <a:stretch>
                        <a:fillRect/>
                      </a:stretch>
                    </p:blipFill>
                    <p:spPr>
                      <a:xfrm>
                        <a:off x="7684404" y="2415381"/>
                        <a:ext cx="250825" cy="287338"/>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629720724"/>
              </p:ext>
            </p:extLst>
          </p:nvPr>
        </p:nvGraphicFramePr>
        <p:xfrm>
          <a:off x="5546725" y="1993900"/>
          <a:ext cx="287338" cy="287338"/>
        </p:xfrm>
        <a:graphic>
          <a:graphicData uri="http://schemas.openxmlformats.org/presentationml/2006/ole">
            <mc:AlternateContent xmlns:mc="http://schemas.openxmlformats.org/markup-compatibility/2006">
              <mc:Choice xmlns:v="urn:schemas-microsoft-com:vml" Requires="v">
                <p:oleObj spid="_x0000_s1306904" name="Equation" r:id="rId11" imgW="203200" imgH="203200" progId="Equation.DSMT4">
                  <p:embed/>
                </p:oleObj>
              </mc:Choice>
              <mc:Fallback>
                <p:oleObj name="Equation" r:id="rId11" imgW="203200" imgH="203200" progId="Equation.DSMT4">
                  <p:embed/>
                  <p:pic>
                    <p:nvPicPr>
                      <p:cNvPr id="0" name=""/>
                      <p:cNvPicPr/>
                      <p:nvPr/>
                    </p:nvPicPr>
                    <p:blipFill>
                      <a:blip r:embed="rId12"/>
                      <a:stretch>
                        <a:fillRect/>
                      </a:stretch>
                    </p:blipFill>
                    <p:spPr>
                      <a:xfrm>
                        <a:off x="5546725" y="1993900"/>
                        <a:ext cx="287338" cy="28733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249381830"/>
              </p:ext>
            </p:extLst>
          </p:nvPr>
        </p:nvGraphicFramePr>
        <p:xfrm>
          <a:off x="6661150" y="1993900"/>
          <a:ext cx="323850" cy="287338"/>
        </p:xfrm>
        <a:graphic>
          <a:graphicData uri="http://schemas.openxmlformats.org/presentationml/2006/ole">
            <mc:AlternateContent xmlns:mc="http://schemas.openxmlformats.org/markup-compatibility/2006">
              <mc:Choice xmlns:v="urn:schemas-microsoft-com:vml" Requires="v">
                <p:oleObj spid="_x0000_s1306905" name="Equation" r:id="rId13" imgW="228600" imgH="203200" progId="Equation.DSMT4">
                  <p:embed/>
                </p:oleObj>
              </mc:Choice>
              <mc:Fallback>
                <p:oleObj name="Equation" r:id="rId13" imgW="228600" imgH="203200" progId="Equation.DSMT4">
                  <p:embed/>
                  <p:pic>
                    <p:nvPicPr>
                      <p:cNvPr id="0" name=""/>
                      <p:cNvPicPr/>
                      <p:nvPr/>
                    </p:nvPicPr>
                    <p:blipFill>
                      <a:blip r:embed="rId14"/>
                      <a:stretch>
                        <a:fillRect/>
                      </a:stretch>
                    </p:blipFill>
                    <p:spPr>
                      <a:xfrm>
                        <a:off x="6661150" y="1993900"/>
                        <a:ext cx="323850" cy="287338"/>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25026761"/>
              </p:ext>
            </p:extLst>
          </p:nvPr>
        </p:nvGraphicFramePr>
        <p:xfrm>
          <a:off x="7637463" y="1993900"/>
          <a:ext cx="304800" cy="287338"/>
        </p:xfrm>
        <a:graphic>
          <a:graphicData uri="http://schemas.openxmlformats.org/presentationml/2006/ole">
            <mc:AlternateContent xmlns:mc="http://schemas.openxmlformats.org/markup-compatibility/2006">
              <mc:Choice xmlns:v="urn:schemas-microsoft-com:vml" Requires="v">
                <p:oleObj spid="_x0000_s1306906" name="Equation" r:id="rId15" imgW="215900" imgH="203200" progId="Equation.DSMT4">
                  <p:embed/>
                </p:oleObj>
              </mc:Choice>
              <mc:Fallback>
                <p:oleObj name="Equation" r:id="rId15" imgW="215900" imgH="203200" progId="Equation.DSMT4">
                  <p:embed/>
                  <p:pic>
                    <p:nvPicPr>
                      <p:cNvPr id="0" name=""/>
                      <p:cNvPicPr/>
                      <p:nvPr/>
                    </p:nvPicPr>
                    <p:blipFill>
                      <a:blip r:embed="rId16"/>
                      <a:stretch>
                        <a:fillRect/>
                      </a:stretch>
                    </p:blipFill>
                    <p:spPr>
                      <a:xfrm>
                        <a:off x="7637463" y="1993900"/>
                        <a:ext cx="304800" cy="287338"/>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1711121164"/>
              </p:ext>
            </p:extLst>
          </p:nvPr>
        </p:nvGraphicFramePr>
        <p:xfrm>
          <a:off x="8709025" y="2417763"/>
          <a:ext cx="179388" cy="179387"/>
        </p:xfrm>
        <a:graphic>
          <a:graphicData uri="http://schemas.openxmlformats.org/presentationml/2006/ole">
            <mc:AlternateContent xmlns:mc="http://schemas.openxmlformats.org/markup-compatibility/2006">
              <mc:Choice xmlns:v="urn:schemas-microsoft-com:vml" Requires="v">
                <p:oleObj spid="_x0000_s1306907" name="Equation" r:id="rId17" imgW="127000" imgH="127000" progId="Equation.DSMT4">
                  <p:embed/>
                </p:oleObj>
              </mc:Choice>
              <mc:Fallback>
                <p:oleObj name="Equation" r:id="rId17" imgW="127000" imgH="127000" progId="Equation.DSMT4">
                  <p:embed/>
                  <p:pic>
                    <p:nvPicPr>
                      <p:cNvPr id="0" name=""/>
                      <p:cNvPicPr/>
                      <p:nvPr/>
                    </p:nvPicPr>
                    <p:blipFill>
                      <a:blip r:embed="rId18"/>
                      <a:stretch>
                        <a:fillRect/>
                      </a:stretch>
                    </p:blipFill>
                    <p:spPr>
                      <a:xfrm>
                        <a:off x="8709025" y="2417763"/>
                        <a:ext cx="179388" cy="179387"/>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107036711"/>
              </p:ext>
            </p:extLst>
          </p:nvPr>
        </p:nvGraphicFramePr>
        <p:xfrm>
          <a:off x="3294063" y="4154481"/>
          <a:ext cx="1958975" cy="1376363"/>
        </p:xfrm>
        <a:graphic>
          <a:graphicData uri="http://schemas.openxmlformats.org/presentationml/2006/ole">
            <mc:AlternateContent xmlns:mc="http://schemas.openxmlformats.org/markup-compatibility/2006">
              <mc:Choice xmlns:v="urn:schemas-microsoft-com:vml" Requires="v">
                <p:oleObj spid="_x0000_s1306908" name="Equation" r:id="rId19" imgW="889000" imgH="622300" progId="Equation.DSMT4">
                  <p:embed/>
                </p:oleObj>
              </mc:Choice>
              <mc:Fallback>
                <p:oleObj name="Equation" r:id="rId19" imgW="889000" imgH="622300" progId="Equation.DSMT4">
                  <p:embed/>
                  <p:pic>
                    <p:nvPicPr>
                      <p:cNvPr id="0" name=""/>
                      <p:cNvPicPr/>
                      <p:nvPr/>
                    </p:nvPicPr>
                    <p:blipFill>
                      <a:blip r:embed="rId20"/>
                      <a:stretch>
                        <a:fillRect/>
                      </a:stretch>
                    </p:blipFill>
                    <p:spPr>
                      <a:xfrm>
                        <a:off x="3294063" y="4154481"/>
                        <a:ext cx="1958975" cy="1376363"/>
                      </a:xfrm>
                      <a:prstGeom prst="rect">
                        <a:avLst/>
                      </a:prstGeom>
                    </p:spPr>
                  </p:pic>
                </p:oleObj>
              </mc:Fallback>
            </mc:AlternateContent>
          </a:graphicData>
        </a:graphic>
      </p:graphicFrame>
      <p:sp>
        <p:nvSpPr>
          <p:cNvPr id="40" name="TextBox 39"/>
          <p:cNvSpPr txBox="1"/>
          <p:nvPr/>
        </p:nvSpPr>
        <p:spPr>
          <a:xfrm>
            <a:off x="274956" y="2555531"/>
            <a:ext cx="4565332" cy="1446550"/>
          </a:xfrm>
          <a:prstGeom prst="rect">
            <a:avLst/>
          </a:prstGeom>
          <a:noFill/>
        </p:spPr>
        <p:txBody>
          <a:bodyPr wrap="square" rtlCol="0">
            <a:spAutoFit/>
          </a:bodyPr>
          <a:lstStyle/>
          <a:p>
            <a:r>
              <a:rPr lang="en-US" sz="2800" dirty="0">
                <a:solidFill>
                  <a:srgbClr val="FF0000"/>
                </a:solidFill>
                <a:latin typeface="Apple Chancery"/>
                <a:cs typeface="Apple Chancery"/>
              </a:rPr>
              <a:t>Being careful </a:t>
            </a:r>
            <a:r>
              <a:rPr lang="en-US" sz="2000" dirty="0">
                <a:latin typeface="Times New Roman"/>
                <a:cs typeface="Times New Roman"/>
              </a:rPr>
              <a:t>to take signs into consideration and defining the total mass of the system as M, the </a:t>
            </a:r>
            <a:r>
              <a:rPr lang="en-US" sz="2000" i="1" dirty="0">
                <a:latin typeface="Times New Roman"/>
                <a:cs typeface="Times New Roman"/>
              </a:rPr>
              <a:t>center of mass coordinate </a:t>
            </a:r>
            <a:r>
              <a:rPr lang="en-US" sz="2000" dirty="0">
                <a:latin typeface="Times New Roman"/>
                <a:cs typeface="Times New Roman"/>
              </a:rPr>
              <a:t>becomes:</a:t>
            </a:r>
            <a:endParaRPr lang="en-US" sz="2000" dirty="0">
              <a:solidFill>
                <a:srgbClr val="0000FF"/>
              </a:solidFill>
              <a:latin typeface="Times New Roman"/>
              <a:cs typeface="Times New Roman"/>
            </a:endParaRPr>
          </a:p>
        </p:txBody>
      </p:sp>
    </p:spTree>
    <p:extLst>
      <p:ext uri="{BB962C8B-B14F-4D97-AF65-F5344CB8AC3E}">
        <p14:creationId xmlns:p14="http://schemas.microsoft.com/office/powerpoint/2010/main" val="17923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dissolve">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p:cNvCxnSpPr/>
          <p:nvPr/>
        </p:nvCxnSpPr>
        <p:spPr>
          <a:xfrm>
            <a:off x="7239145" y="1812925"/>
            <a:ext cx="0" cy="70404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630861" y="2203914"/>
            <a:ext cx="3360739"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TextBox 17"/>
          <p:cNvSpPr txBox="1"/>
          <p:nvPr/>
        </p:nvSpPr>
        <p:spPr>
          <a:xfrm>
            <a:off x="205871" y="228903"/>
            <a:ext cx="8785729" cy="830997"/>
          </a:xfrm>
          <a:prstGeom prst="rect">
            <a:avLst/>
          </a:prstGeom>
          <a:noFill/>
        </p:spPr>
        <p:txBody>
          <a:bodyPr wrap="square" rtlCol="0">
            <a:spAutoFit/>
          </a:bodyPr>
          <a:lstStyle/>
          <a:p>
            <a:r>
              <a:rPr lang="en-US" sz="2800" dirty="0">
                <a:solidFill>
                  <a:srgbClr val="FF0000"/>
                </a:solidFill>
                <a:latin typeface="Apple Chancery"/>
                <a:cs typeface="Apple Chancery"/>
              </a:rPr>
              <a:t>Example 7: </a:t>
            </a:r>
            <a:r>
              <a:rPr lang="en-US" sz="2000" dirty="0">
                <a:solidFill>
                  <a:srgbClr val="0000FF"/>
                </a:solidFill>
                <a:latin typeface="Times New Roman"/>
                <a:cs typeface="Times New Roman"/>
              </a:rPr>
              <a:t>Consider </a:t>
            </a:r>
            <a:r>
              <a:rPr lang="en-US" sz="2000" dirty="0">
                <a:latin typeface="Times New Roman"/>
                <a:cs typeface="Times New Roman"/>
              </a:rPr>
              <a:t>two masses “m” and “3m” located a distance 1.0 meters apart.  Relative to the coordinate axes used:</a:t>
            </a:r>
            <a:endParaRPr lang="en-US" sz="2400" dirty="0">
              <a:latin typeface="Apple Chancery"/>
              <a:cs typeface="Apple Chancery"/>
            </a:endParaRPr>
          </a:p>
        </p:txBody>
      </p:sp>
      <p:pic>
        <p:nvPicPr>
          <p:cNvPr id="31"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9311" y="1812925"/>
            <a:ext cx="2353149" cy="704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4" name="Object 33"/>
          <p:cNvGraphicFramePr>
            <a:graphicFrameLocks noChangeAspect="1"/>
          </p:cNvGraphicFramePr>
          <p:nvPr>
            <p:extLst>
              <p:ext uri="{D42A27DB-BD31-4B8C-83A1-F6EECF244321}">
                <p14:modId xmlns:p14="http://schemas.microsoft.com/office/powerpoint/2010/main" val="4164125810"/>
              </p:ext>
            </p:extLst>
          </p:nvPr>
        </p:nvGraphicFramePr>
        <p:xfrm>
          <a:off x="1498600" y="2144713"/>
          <a:ext cx="2949575" cy="2984500"/>
        </p:xfrm>
        <a:graphic>
          <a:graphicData uri="http://schemas.openxmlformats.org/presentationml/2006/ole">
            <mc:AlternateContent xmlns:mc="http://schemas.openxmlformats.org/markup-compatibility/2006">
              <mc:Choice xmlns:v="urn:schemas-microsoft-com:vml" Requires="v">
                <p:oleObj spid="_x0000_s1407103" name="Equation" r:id="rId5" imgW="1651000" imgH="1663700" progId="Equation.DSMT4">
                  <p:embed/>
                </p:oleObj>
              </mc:Choice>
              <mc:Fallback>
                <p:oleObj name="Equation" r:id="rId5" imgW="1651000" imgH="1663700" progId="Equation.DSMT4">
                  <p:embed/>
                  <p:pic>
                    <p:nvPicPr>
                      <p:cNvPr id="0" name=""/>
                      <p:cNvPicPr/>
                      <p:nvPr/>
                    </p:nvPicPr>
                    <p:blipFill>
                      <a:blip r:embed="rId6"/>
                      <a:stretch>
                        <a:fillRect/>
                      </a:stretch>
                    </p:blipFill>
                    <p:spPr>
                      <a:xfrm>
                        <a:off x="1498600" y="2144713"/>
                        <a:ext cx="2949575" cy="2984500"/>
                      </a:xfrm>
                      <a:prstGeom prst="rect">
                        <a:avLst/>
                      </a:prstGeom>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771256217"/>
              </p:ext>
            </p:extLst>
          </p:nvPr>
        </p:nvGraphicFramePr>
        <p:xfrm>
          <a:off x="5942011" y="1420648"/>
          <a:ext cx="519113" cy="271463"/>
        </p:xfrm>
        <a:graphic>
          <a:graphicData uri="http://schemas.openxmlformats.org/presentationml/2006/ole">
            <mc:AlternateContent xmlns:mc="http://schemas.openxmlformats.org/markup-compatibility/2006">
              <mc:Choice xmlns:v="urn:schemas-microsoft-com:vml" Requires="v">
                <p:oleObj spid="_x0000_s1407104" name="Equation" r:id="rId7" imgW="292100" imgH="152400" progId="Equation.DSMT4">
                  <p:embed/>
                </p:oleObj>
              </mc:Choice>
              <mc:Fallback>
                <p:oleObj name="Equation" r:id="rId7" imgW="292100" imgH="152400" progId="Equation.DSMT4">
                  <p:embed/>
                  <p:pic>
                    <p:nvPicPr>
                      <p:cNvPr id="0" name=""/>
                      <p:cNvPicPr/>
                      <p:nvPr/>
                    </p:nvPicPr>
                    <p:blipFill>
                      <a:blip r:embed="rId8"/>
                      <a:stretch>
                        <a:fillRect/>
                      </a:stretch>
                    </p:blipFill>
                    <p:spPr>
                      <a:xfrm>
                        <a:off x="5942011" y="1420648"/>
                        <a:ext cx="519113" cy="271463"/>
                      </a:xfrm>
                      <a:prstGeom prst="rect">
                        <a:avLst/>
                      </a:prstGeom>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596517037"/>
              </p:ext>
            </p:extLst>
          </p:nvPr>
        </p:nvGraphicFramePr>
        <p:xfrm>
          <a:off x="7997824" y="1442873"/>
          <a:ext cx="293687" cy="225425"/>
        </p:xfrm>
        <a:graphic>
          <a:graphicData uri="http://schemas.openxmlformats.org/presentationml/2006/ole">
            <mc:AlternateContent xmlns:mc="http://schemas.openxmlformats.org/markup-compatibility/2006">
              <mc:Choice xmlns:v="urn:schemas-microsoft-com:vml" Requires="v">
                <p:oleObj spid="_x0000_s1407105" name="Equation" r:id="rId9" imgW="165100" imgH="127000" progId="Equation.DSMT4">
                  <p:embed/>
                </p:oleObj>
              </mc:Choice>
              <mc:Fallback>
                <p:oleObj name="Equation" r:id="rId9" imgW="165100" imgH="127000" progId="Equation.DSMT4">
                  <p:embed/>
                  <p:pic>
                    <p:nvPicPr>
                      <p:cNvPr id="0" name=""/>
                      <p:cNvPicPr/>
                      <p:nvPr/>
                    </p:nvPicPr>
                    <p:blipFill>
                      <a:blip r:embed="rId10"/>
                      <a:stretch>
                        <a:fillRect/>
                      </a:stretch>
                    </p:blipFill>
                    <p:spPr>
                      <a:xfrm>
                        <a:off x="7997824" y="1442873"/>
                        <a:ext cx="293687" cy="225425"/>
                      </a:xfrm>
                      <a:prstGeom prst="rect">
                        <a:avLst/>
                      </a:prstGeom>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511948640"/>
              </p:ext>
            </p:extLst>
          </p:nvPr>
        </p:nvGraphicFramePr>
        <p:xfrm>
          <a:off x="5802313" y="2544763"/>
          <a:ext cx="947737" cy="361950"/>
        </p:xfrm>
        <a:graphic>
          <a:graphicData uri="http://schemas.openxmlformats.org/presentationml/2006/ole">
            <mc:AlternateContent xmlns:mc="http://schemas.openxmlformats.org/markup-compatibility/2006">
              <mc:Choice xmlns:v="urn:schemas-microsoft-com:vml" Requires="v">
                <p:oleObj spid="_x0000_s1407106" name="Equation" r:id="rId11" imgW="533400" imgH="203200" progId="Equation.DSMT4">
                  <p:embed/>
                </p:oleObj>
              </mc:Choice>
              <mc:Fallback>
                <p:oleObj name="Equation" r:id="rId11" imgW="533400" imgH="203200" progId="Equation.DSMT4">
                  <p:embed/>
                  <p:pic>
                    <p:nvPicPr>
                      <p:cNvPr id="0" name=""/>
                      <p:cNvPicPr/>
                      <p:nvPr/>
                    </p:nvPicPr>
                    <p:blipFill>
                      <a:blip r:embed="rId12"/>
                      <a:stretch>
                        <a:fillRect/>
                      </a:stretch>
                    </p:blipFill>
                    <p:spPr>
                      <a:xfrm>
                        <a:off x="5802313" y="2544763"/>
                        <a:ext cx="947737" cy="361950"/>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3587400741"/>
              </p:ext>
            </p:extLst>
          </p:nvPr>
        </p:nvGraphicFramePr>
        <p:xfrm>
          <a:off x="7773988" y="2544763"/>
          <a:ext cx="790575" cy="361950"/>
        </p:xfrm>
        <a:graphic>
          <a:graphicData uri="http://schemas.openxmlformats.org/presentationml/2006/ole">
            <mc:AlternateContent xmlns:mc="http://schemas.openxmlformats.org/markup-compatibility/2006">
              <mc:Choice xmlns:v="urn:schemas-microsoft-com:vml" Requires="v">
                <p:oleObj spid="_x0000_s1407107" name="Equation" r:id="rId13" imgW="444500" imgH="203200" progId="Equation.DSMT4">
                  <p:embed/>
                </p:oleObj>
              </mc:Choice>
              <mc:Fallback>
                <p:oleObj name="Equation" r:id="rId13" imgW="444500" imgH="203200" progId="Equation.DSMT4">
                  <p:embed/>
                  <p:pic>
                    <p:nvPicPr>
                      <p:cNvPr id="0" name=""/>
                      <p:cNvPicPr/>
                      <p:nvPr/>
                    </p:nvPicPr>
                    <p:blipFill>
                      <a:blip r:embed="rId14"/>
                      <a:stretch>
                        <a:fillRect/>
                      </a:stretch>
                    </p:blipFill>
                    <p:spPr>
                      <a:xfrm>
                        <a:off x="7773988" y="2544763"/>
                        <a:ext cx="790575" cy="361950"/>
                      </a:xfrm>
                      <a:prstGeom prst="rect">
                        <a:avLst/>
                      </a:prstGeom>
                    </p:spPr>
                  </p:pic>
                </p:oleObj>
              </mc:Fallback>
            </mc:AlternateContent>
          </a:graphicData>
        </a:graphic>
      </p:graphicFrame>
      <p:sp>
        <p:nvSpPr>
          <p:cNvPr id="54" name="TextBox 53"/>
          <p:cNvSpPr txBox="1"/>
          <p:nvPr/>
        </p:nvSpPr>
        <p:spPr>
          <a:xfrm>
            <a:off x="588819" y="1277094"/>
            <a:ext cx="4783281" cy="707886"/>
          </a:xfrm>
          <a:prstGeom prst="rect">
            <a:avLst/>
          </a:prstGeom>
          <a:noFill/>
        </p:spPr>
        <p:txBody>
          <a:bodyPr wrap="square" rtlCol="0">
            <a:spAutoFit/>
          </a:bodyPr>
          <a:lstStyle/>
          <a:p>
            <a:r>
              <a:rPr lang="en-US" sz="2000" dirty="0">
                <a:solidFill>
                  <a:srgbClr val="FF0000"/>
                </a:solidFill>
                <a:latin typeface="Apple Chancery"/>
                <a:cs typeface="Apple Chancery"/>
              </a:rPr>
              <a:t>a.) </a:t>
            </a:r>
            <a:r>
              <a:rPr lang="en-US" sz="2000" dirty="0">
                <a:latin typeface="Times New Roman"/>
                <a:cs typeface="Times New Roman"/>
              </a:rPr>
              <a:t>What is the x-coordinate of the system’s center of mass?</a:t>
            </a:r>
            <a:endParaRPr lang="en-US" sz="2400" dirty="0">
              <a:latin typeface="Apple Chancery"/>
              <a:cs typeface="Apple Chancery"/>
            </a:endParaRPr>
          </a:p>
        </p:txBody>
      </p:sp>
      <p:graphicFrame>
        <p:nvGraphicFramePr>
          <p:cNvPr id="55" name="Object 54"/>
          <p:cNvGraphicFramePr>
            <a:graphicFrameLocks noChangeAspect="1"/>
          </p:cNvGraphicFramePr>
          <p:nvPr>
            <p:extLst>
              <p:ext uri="{D42A27DB-BD31-4B8C-83A1-F6EECF244321}">
                <p14:modId xmlns:p14="http://schemas.microsoft.com/office/powerpoint/2010/main" val="1555331481"/>
              </p:ext>
            </p:extLst>
          </p:nvPr>
        </p:nvGraphicFramePr>
        <p:xfrm>
          <a:off x="7067335" y="1701006"/>
          <a:ext cx="171810" cy="223838"/>
        </p:xfrm>
        <a:graphic>
          <a:graphicData uri="http://schemas.openxmlformats.org/presentationml/2006/ole">
            <mc:AlternateContent xmlns:mc="http://schemas.openxmlformats.org/markup-compatibility/2006">
              <mc:Choice xmlns:v="urn:schemas-microsoft-com:vml" Requires="v">
                <p:oleObj spid="_x0000_s1407108" name="Equation" r:id="rId15" imgW="127000" imgH="165100" progId="Equation.DSMT4">
                  <p:embed/>
                </p:oleObj>
              </mc:Choice>
              <mc:Fallback>
                <p:oleObj name="Equation" r:id="rId15" imgW="127000" imgH="165100" progId="Equation.DSMT4">
                  <p:embed/>
                  <p:pic>
                    <p:nvPicPr>
                      <p:cNvPr id="0" name=""/>
                      <p:cNvPicPr/>
                      <p:nvPr/>
                    </p:nvPicPr>
                    <p:blipFill>
                      <a:blip r:embed="rId16"/>
                      <a:stretch>
                        <a:fillRect/>
                      </a:stretch>
                    </p:blipFill>
                    <p:spPr>
                      <a:xfrm>
                        <a:off x="7067335" y="1701006"/>
                        <a:ext cx="171810" cy="223838"/>
                      </a:xfrm>
                      <a:prstGeom prst="rect">
                        <a:avLst/>
                      </a:prstGeom>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4146369706"/>
              </p:ext>
            </p:extLst>
          </p:nvPr>
        </p:nvGraphicFramePr>
        <p:xfrm>
          <a:off x="8867775" y="2211852"/>
          <a:ext cx="171450" cy="171450"/>
        </p:xfrm>
        <a:graphic>
          <a:graphicData uri="http://schemas.openxmlformats.org/presentationml/2006/ole">
            <mc:AlternateContent xmlns:mc="http://schemas.openxmlformats.org/markup-compatibility/2006">
              <mc:Choice xmlns:v="urn:schemas-microsoft-com:vml" Requires="v">
                <p:oleObj spid="_x0000_s1407109" name="Equation" r:id="rId17" imgW="127000" imgH="127000" progId="Equation.DSMT4">
                  <p:embed/>
                </p:oleObj>
              </mc:Choice>
              <mc:Fallback>
                <p:oleObj name="Equation" r:id="rId17" imgW="127000" imgH="127000" progId="Equation.DSMT4">
                  <p:embed/>
                  <p:pic>
                    <p:nvPicPr>
                      <p:cNvPr id="0" name=""/>
                      <p:cNvPicPr/>
                      <p:nvPr/>
                    </p:nvPicPr>
                    <p:blipFill>
                      <a:blip r:embed="rId18"/>
                      <a:stretch>
                        <a:fillRect/>
                      </a:stretch>
                    </p:blipFill>
                    <p:spPr>
                      <a:xfrm>
                        <a:off x="8867775" y="2211852"/>
                        <a:ext cx="171450" cy="171450"/>
                      </a:xfrm>
                      <a:prstGeom prst="rect">
                        <a:avLst/>
                      </a:prstGeom>
                    </p:spPr>
                  </p:pic>
                </p:oleObj>
              </mc:Fallback>
            </mc:AlternateContent>
          </a:graphicData>
        </a:graphic>
      </p:graphicFrame>
      <p:sp>
        <p:nvSpPr>
          <p:cNvPr id="57" name="Line 7"/>
          <p:cNvSpPr>
            <a:spLocks noChangeShapeType="1"/>
          </p:cNvSpPr>
          <p:nvPr/>
        </p:nvSpPr>
        <p:spPr bwMode="auto">
          <a:xfrm flipV="1">
            <a:off x="6870991" y="2317038"/>
            <a:ext cx="0" cy="870661"/>
          </a:xfrm>
          <a:prstGeom prst="line">
            <a:avLst/>
          </a:prstGeom>
          <a:noFill/>
          <a:ln w="9525">
            <a:solidFill>
              <a:srgbClr val="FF0000"/>
            </a:solidFill>
            <a:round/>
            <a:headEnd/>
            <a:tailEnd type="triangle" w="lg" len="lg"/>
          </a:ln>
          <a:extLst>
            <a:ext uri="{909E8E84-426E-40dd-AFC4-6F175D3DCCD1}">
              <a14:hiddenFill xmlns:a14="http://schemas.microsoft.com/office/drawing/2010/main" xmlns="">
                <a:noFill/>
              </a14:hiddenFill>
            </a:ext>
          </a:extLst>
        </p:spPr>
        <p:txBody>
          <a:bodyPr wrap="none" anchor="ctr"/>
          <a:lstStyle/>
          <a:p>
            <a:endParaRPr lang="en-US" kern="1200"/>
          </a:p>
        </p:txBody>
      </p:sp>
      <p:graphicFrame>
        <p:nvGraphicFramePr>
          <p:cNvPr id="58" name="Object 57"/>
          <p:cNvGraphicFramePr>
            <a:graphicFrameLocks noChangeAspect="1"/>
          </p:cNvGraphicFramePr>
          <p:nvPr>
            <p:extLst>
              <p:ext uri="{D42A27DB-BD31-4B8C-83A1-F6EECF244321}">
                <p14:modId xmlns:p14="http://schemas.microsoft.com/office/powerpoint/2010/main" val="889689853"/>
              </p:ext>
            </p:extLst>
          </p:nvPr>
        </p:nvGraphicFramePr>
        <p:xfrm>
          <a:off x="6300788" y="3159125"/>
          <a:ext cx="1217612" cy="361950"/>
        </p:xfrm>
        <a:graphic>
          <a:graphicData uri="http://schemas.openxmlformats.org/presentationml/2006/ole">
            <mc:AlternateContent xmlns:mc="http://schemas.openxmlformats.org/markup-compatibility/2006">
              <mc:Choice xmlns:v="urn:schemas-microsoft-com:vml" Requires="v">
                <p:oleObj spid="_x0000_s1407110" name="Equation" r:id="rId19" imgW="685800" imgH="203200" progId="Equation.DSMT4">
                  <p:embed/>
                </p:oleObj>
              </mc:Choice>
              <mc:Fallback>
                <p:oleObj name="Equation" r:id="rId19" imgW="685800" imgH="203200" progId="Equation.DSMT4">
                  <p:embed/>
                  <p:pic>
                    <p:nvPicPr>
                      <p:cNvPr id="0" name=""/>
                      <p:cNvPicPr/>
                      <p:nvPr/>
                    </p:nvPicPr>
                    <p:blipFill>
                      <a:blip r:embed="rId20"/>
                      <a:stretch>
                        <a:fillRect/>
                      </a:stretch>
                    </p:blipFill>
                    <p:spPr>
                      <a:xfrm>
                        <a:off x="6300788" y="3159125"/>
                        <a:ext cx="1217612" cy="361950"/>
                      </a:xfrm>
                      <a:prstGeom prst="rect">
                        <a:avLst/>
                      </a:prstGeom>
                    </p:spPr>
                  </p:pic>
                </p:oleObj>
              </mc:Fallback>
            </mc:AlternateContent>
          </a:graphicData>
        </a:graphic>
      </p:graphicFrame>
      <p:sp>
        <p:nvSpPr>
          <p:cNvPr id="19" name="TextBox 18"/>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53.)</a:t>
            </a:r>
          </a:p>
        </p:txBody>
      </p:sp>
    </p:spTree>
    <p:extLst>
      <p:ext uri="{BB962C8B-B14F-4D97-AF65-F5344CB8AC3E}">
        <p14:creationId xmlns:p14="http://schemas.microsoft.com/office/powerpoint/2010/main" val="177767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par>
                                <p:cTn id="13" presetID="9"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dissolve">
                                      <p:cBhvr>
                                        <p:cTn id="1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p:cNvCxnSpPr/>
          <p:nvPr/>
        </p:nvCxnSpPr>
        <p:spPr>
          <a:xfrm flipV="1">
            <a:off x="5041900" y="2203914"/>
            <a:ext cx="3949700" cy="793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9311" y="1812925"/>
            <a:ext cx="2353149" cy="704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5" name="Straight Connector 44"/>
          <p:cNvCxnSpPr/>
          <p:nvPr/>
        </p:nvCxnSpPr>
        <p:spPr>
          <a:xfrm>
            <a:off x="5359545" y="1168400"/>
            <a:ext cx="0" cy="178418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TextBox 17"/>
          <p:cNvSpPr txBox="1"/>
          <p:nvPr/>
        </p:nvSpPr>
        <p:spPr>
          <a:xfrm>
            <a:off x="205871" y="228903"/>
            <a:ext cx="8785729" cy="830997"/>
          </a:xfrm>
          <a:prstGeom prst="rect">
            <a:avLst/>
          </a:prstGeom>
          <a:noFill/>
        </p:spPr>
        <p:txBody>
          <a:bodyPr wrap="square" rtlCol="0">
            <a:spAutoFit/>
          </a:bodyPr>
          <a:lstStyle/>
          <a:p>
            <a:r>
              <a:rPr lang="en-US" sz="2800" dirty="0">
                <a:solidFill>
                  <a:srgbClr val="FF0000"/>
                </a:solidFill>
                <a:latin typeface="Apple Chancery"/>
                <a:cs typeface="Apple Chancery"/>
              </a:rPr>
              <a:t>Cont’d: </a:t>
            </a:r>
            <a:r>
              <a:rPr lang="en-US" sz="2000" dirty="0">
                <a:solidFill>
                  <a:srgbClr val="0000FF"/>
                </a:solidFill>
                <a:latin typeface="Times New Roman"/>
                <a:cs typeface="Times New Roman"/>
              </a:rPr>
              <a:t>Consider </a:t>
            </a:r>
            <a:r>
              <a:rPr lang="en-US" sz="2000" dirty="0">
                <a:latin typeface="Times New Roman"/>
                <a:cs typeface="Times New Roman"/>
              </a:rPr>
              <a:t>two masses “m” and “3m” located a distance 1.0 meters apart.  Relative to the coordinate axes used:</a:t>
            </a:r>
            <a:endParaRPr lang="en-US" sz="2400" dirty="0">
              <a:latin typeface="Apple Chancery"/>
              <a:cs typeface="Apple Chancery"/>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2568807068"/>
              </p:ext>
            </p:extLst>
          </p:nvPr>
        </p:nvGraphicFramePr>
        <p:xfrm>
          <a:off x="1520825" y="2144713"/>
          <a:ext cx="2905125" cy="2984500"/>
        </p:xfrm>
        <a:graphic>
          <a:graphicData uri="http://schemas.openxmlformats.org/presentationml/2006/ole">
            <mc:AlternateContent xmlns:mc="http://schemas.openxmlformats.org/markup-compatibility/2006">
              <mc:Choice xmlns:v="urn:schemas-microsoft-com:vml" Requires="v">
                <p:oleObj spid="_x0000_s1408125" name="Equation" r:id="rId5" imgW="1625600" imgH="1663700" progId="Equation.DSMT4">
                  <p:embed/>
                </p:oleObj>
              </mc:Choice>
              <mc:Fallback>
                <p:oleObj name="Equation" r:id="rId5" imgW="1625600" imgH="1663700" progId="Equation.DSMT4">
                  <p:embed/>
                  <p:pic>
                    <p:nvPicPr>
                      <p:cNvPr id="0" name=""/>
                      <p:cNvPicPr/>
                      <p:nvPr/>
                    </p:nvPicPr>
                    <p:blipFill>
                      <a:blip r:embed="rId6"/>
                      <a:stretch>
                        <a:fillRect/>
                      </a:stretch>
                    </p:blipFill>
                    <p:spPr>
                      <a:xfrm>
                        <a:off x="1520825" y="2144713"/>
                        <a:ext cx="2905125" cy="2984500"/>
                      </a:xfrm>
                      <a:prstGeom prst="rect">
                        <a:avLst/>
                      </a:prstGeom>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3019146493"/>
              </p:ext>
            </p:extLst>
          </p:nvPr>
        </p:nvGraphicFramePr>
        <p:xfrm>
          <a:off x="6018211" y="1471448"/>
          <a:ext cx="519113" cy="271463"/>
        </p:xfrm>
        <a:graphic>
          <a:graphicData uri="http://schemas.openxmlformats.org/presentationml/2006/ole">
            <mc:AlternateContent xmlns:mc="http://schemas.openxmlformats.org/markup-compatibility/2006">
              <mc:Choice xmlns:v="urn:schemas-microsoft-com:vml" Requires="v">
                <p:oleObj spid="_x0000_s1408126" name="Equation" r:id="rId7" imgW="292100" imgH="152400" progId="Equation.DSMT4">
                  <p:embed/>
                </p:oleObj>
              </mc:Choice>
              <mc:Fallback>
                <p:oleObj name="Equation" r:id="rId7" imgW="292100" imgH="152400" progId="Equation.DSMT4">
                  <p:embed/>
                  <p:pic>
                    <p:nvPicPr>
                      <p:cNvPr id="0" name=""/>
                      <p:cNvPicPr/>
                      <p:nvPr/>
                    </p:nvPicPr>
                    <p:blipFill>
                      <a:blip r:embed="rId8"/>
                      <a:stretch>
                        <a:fillRect/>
                      </a:stretch>
                    </p:blipFill>
                    <p:spPr>
                      <a:xfrm>
                        <a:off x="6018211" y="1471448"/>
                        <a:ext cx="519113" cy="271463"/>
                      </a:xfrm>
                      <a:prstGeom prst="rect">
                        <a:avLst/>
                      </a:prstGeom>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632324809"/>
              </p:ext>
            </p:extLst>
          </p:nvPr>
        </p:nvGraphicFramePr>
        <p:xfrm>
          <a:off x="7997824" y="1480973"/>
          <a:ext cx="293687" cy="225425"/>
        </p:xfrm>
        <a:graphic>
          <a:graphicData uri="http://schemas.openxmlformats.org/presentationml/2006/ole">
            <mc:AlternateContent xmlns:mc="http://schemas.openxmlformats.org/markup-compatibility/2006">
              <mc:Choice xmlns:v="urn:schemas-microsoft-com:vml" Requires="v">
                <p:oleObj spid="_x0000_s1408127" name="Equation" r:id="rId9" imgW="165100" imgH="127000" progId="Equation.DSMT4">
                  <p:embed/>
                </p:oleObj>
              </mc:Choice>
              <mc:Fallback>
                <p:oleObj name="Equation" r:id="rId9" imgW="165100" imgH="127000" progId="Equation.DSMT4">
                  <p:embed/>
                  <p:pic>
                    <p:nvPicPr>
                      <p:cNvPr id="0" name=""/>
                      <p:cNvPicPr/>
                      <p:nvPr/>
                    </p:nvPicPr>
                    <p:blipFill>
                      <a:blip r:embed="rId10"/>
                      <a:stretch>
                        <a:fillRect/>
                      </a:stretch>
                    </p:blipFill>
                    <p:spPr>
                      <a:xfrm>
                        <a:off x="7997824" y="1480973"/>
                        <a:ext cx="293687" cy="225425"/>
                      </a:xfrm>
                      <a:prstGeom prst="rect">
                        <a:avLst/>
                      </a:prstGeom>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2685683515"/>
              </p:ext>
            </p:extLst>
          </p:nvPr>
        </p:nvGraphicFramePr>
        <p:xfrm>
          <a:off x="5881688" y="2544763"/>
          <a:ext cx="788987" cy="361950"/>
        </p:xfrm>
        <a:graphic>
          <a:graphicData uri="http://schemas.openxmlformats.org/presentationml/2006/ole">
            <mc:AlternateContent xmlns:mc="http://schemas.openxmlformats.org/markup-compatibility/2006">
              <mc:Choice xmlns:v="urn:schemas-microsoft-com:vml" Requires="v">
                <p:oleObj spid="_x0000_s1408128" name="Equation" r:id="rId11" imgW="444500" imgH="203200" progId="Equation.DSMT4">
                  <p:embed/>
                </p:oleObj>
              </mc:Choice>
              <mc:Fallback>
                <p:oleObj name="Equation" r:id="rId11" imgW="444500" imgH="203200" progId="Equation.DSMT4">
                  <p:embed/>
                  <p:pic>
                    <p:nvPicPr>
                      <p:cNvPr id="0" name=""/>
                      <p:cNvPicPr/>
                      <p:nvPr/>
                    </p:nvPicPr>
                    <p:blipFill>
                      <a:blip r:embed="rId12"/>
                      <a:stretch>
                        <a:fillRect/>
                      </a:stretch>
                    </p:blipFill>
                    <p:spPr>
                      <a:xfrm>
                        <a:off x="5881688" y="2544763"/>
                        <a:ext cx="788987" cy="361950"/>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651508376"/>
              </p:ext>
            </p:extLst>
          </p:nvPr>
        </p:nvGraphicFramePr>
        <p:xfrm>
          <a:off x="7718425" y="2544763"/>
          <a:ext cx="903288" cy="361950"/>
        </p:xfrm>
        <a:graphic>
          <a:graphicData uri="http://schemas.openxmlformats.org/presentationml/2006/ole">
            <mc:AlternateContent xmlns:mc="http://schemas.openxmlformats.org/markup-compatibility/2006">
              <mc:Choice xmlns:v="urn:schemas-microsoft-com:vml" Requires="v">
                <p:oleObj spid="_x0000_s1408129" name="Equation" r:id="rId13" imgW="508000" imgH="203200" progId="Equation.DSMT4">
                  <p:embed/>
                </p:oleObj>
              </mc:Choice>
              <mc:Fallback>
                <p:oleObj name="Equation" r:id="rId13" imgW="508000" imgH="203200" progId="Equation.DSMT4">
                  <p:embed/>
                  <p:pic>
                    <p:nvPicPr>
                      <p:cNvPr id="0" name=""/>
                      <p:cNvPicPr/>
                      <p:nvPr/>
                    </p:nvPicPr>
                    <p:blipFill>
                      <a:blip r:embed="rId14"/>
                      <a:stretch>
                        <a:fillRect/>
                      </a:stretch>
                    </p:blipFill>
                    <p:spPr>
                      <a:xfrm>
                        <a:off x="7718425" y="2544763"/>
                        <a:ext cx="903288" cy="361950"/>
                      </a:xfrm>
                      <a:prstGeom prst="rect">
                        <a:avLst/>
                      </a:prstGeom>
                    </p:spPr>
                  </p:pic>
                </p:oleObj>
              </mc:Fallback>
            </mc:AlternateContent>
          </a:graphicData>
        </a:graphic>
      </p:graphicFrame>
      <p:sp>
        <p:nvSpPr>
          <p:cNvPr id="54" name="TextBox 53"/>
          <p:cNvSpPr txBox="1"/>
          <p:nvPr/>
        </p:nvSpPr>
        <p:spPr>
          <a:xfrm>
            <a:off x="588819" y="1277094"/>
            <a:ext cx="4783281" cy="707886"/>
          </a:xfrm>
          <a:prstGeom prst="rect">
            <a:avLst/>
          </a:prstGeom>
          <a:noFill/>
        </p:spPr>
        <p:txBody>
          <a:bodyPr wrap="square" rtlCol="0">
            <a:spAutoFit/>
          </a:bodyPr>
          <a:lstStyle/>
          <a:p>
            <a:r>
              <a:rPr lang="en-US" sz="2000" dirty="0">
                <a:solidFill>
                  <a:srgbClr val="FF0000"/>
                </a:solidFill>
                <a:latin typeface="Apple Chancery"/>
                <a:cs typeface="Apple Chancery"/>
              </a:rPr>
              <a:t>b.) </a:t>
            </a:r>
            <a:r>
              <a:rPr lang="en-US" sz="2000" dirty="0">
                <a:latin typeface="Times New Roman"/>
                <a:cs typeface="Times New Roman"/>
              </a:rPr>
              <a:t>What is the x-coordinate of the system’s center of mass?</a:t>
            </a:r>
            <a:endParaRPr lang="en-US" sz="2400" dirty="0">
              <a:latin typeface="Apple Chancery"/>
              <a:cs typeface="Apple Chancery"/>
            </a:endParaRPr>
          </a:p>
        </p:txBody>
      </p:sp>
      <p:graphicFrame>
        <p:nvGraphicFramePr>
          <p:cNvPr id="55" name="Object 54"/>
          <p:cNvGraphicFramePr>
            <a:graphicFrameLocks noChangeAspect="1"/>
          </p:cNvGraphicFramePr>
          <p:nvPr>
            <p:extLst>
              <p:ext uri="{D42A27DB-BD31-4B8C-83A1-F6EECF244321}">
                <p14:modId xmlns:p14="http://schemas.microsoft.com/office/powerpoint/2010/main" val="472835454"/>
              </p:ext>
            </p:extLst>
          </p:nvPr>
        </p:nvGraphicFramePr>
        <p:xfrm>
          <a:off x="5154611" y="1068123"/>
          <a:ext cx="171810" cy="223838"/>
        </p:xfrm>
        <a:graphic>
          <a:graphicData uri="http://schemas.openxmlformats.org/presentationml/2006/ole">
            <mc:AlternateContent xmlns:mc="http://schemas.openxmlformats.org/markup-compatibility/2006">
              <mc:Choice xmlns:v="urn:schemas-microsoft-com:vml" Requires="v">
                <p:oleObj spid="_x0000_s1408130" name="Equation" r:id="rId15" imgW="127000" imgH="165100" progId="Equation.DSMT4">
                  <p:embed/>
                </p:oleObj>
              </mc:Choice>
              <mc:Fallback>
                <p:oleObj name="Equation" r:id="rId15" imgW="127000" imgH="165100" progId="Equation.DSMT4">
                  <p:embed/>
                  <p:pic>
                    <p:nvPicPr>
                      <p:cNvPr id="0" name=""/>
                      <p:cNvPicPr/>
                      <p:nvPr/>
                    </p:nvPicPr>
                    <p:blipFill>
                      <a:blip r:embed="rId16"/>
                      <a:stretch>
                        <a:fillRect/>
                      </a:stretch>
                    </p:blipFill>
                    <p:spPr>
                      <a:xfrm>
                        <a:off x="5154611" y="1068123"/>
                        <a:ext cx="171810" cy="223838"/>
                      </a:xfrm>
                      <a:prstGeom prst="rect">
                        <a:avLst/>
                      </a:prstGeom>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3858809349"/>
              </p:ext>
            </p:extLst>
          </p:nvPr>
        </p:nvGraphicFramePr>
        <p:xfrm>
          <a:off x="8867775" y="2211852"/>
          <a:ext cx="171450" cy="171450"/>
        </p:xfrm>
        <a:graphic>
          <a:graphicData uri="http://schemas.openxmlformats.org/presentationml/2006/ole">
            <mc:AlternateContent xmlns:mc="http://schemas.openxmlformats.org/markup-compatibility/2006">
              <mc:Choice xmlns:v="urn:schemas-microsoft-com:vml" Requires="v">
                <p:oleObj spid="_x0000_s1408131" name="Equation" r:id="rId17" imgW="127000" imgH="127000" progId="Equation.DSMT4">
                  <p:embed/>
                </p:oleObj>
              </mc:Choice>
              <mc:Fallback>
                <p:oleObj name="Equation" r:id="rId17" imgW="127000" imgH="127000" progId="Equation.DSMT4">
                  <p:embed/>
                  <p:pic>
                    <p:nvPicPr>
                      <p:cNvPr id="0" name=""/>
                      <p:cNvPicPr/>
                      <p:nvPr/>
                    </p:nvPicPr>
                    <p:blipFill>
                      <a:blip r:embed="rId18"/>
                      <a:stretch>
                        <a:fillRect/>
                      </a:stretch>
                    </p:blipFill>
                    <p:spPr>
                      <a:xfrm>
                        <a:off x="8867775" y="2211852"/>
                        <a:ext cx="171450" cy="171450"/>
                      </a:xfrm>
                      <a:prstGeom prst="rect">
                        <a:avLst/>
                      </a:prstGeom>
                    </p:spPr>
                  </p:pic>
                </p:oleObj>
              </mc:Fallback>
            </mc:AlternateContent>
          </a:graphicData>
        </a:graphic>
      </p:graphicFrame>
      <p:sp>
        <p:nvSpPr>
          <p:cNvPr id="21" name="Line 7"/>
          <p:cNvSpPr>
            <a:spLocks noChangeShapeType="1"/>
          </p:cNvSpPr>
          <p:nvPr/>
        </p:nvSpPr>
        <p:spPr bwMode="auto">
          <a:xfrm flipV="1">
            <a:off x="6870991" y="2317038"/>
            <a:ext cx="0" cy="870661"/>
          </a:xfrm>
          <a:prstGeom prst="line">
            <a:avLst/>
          </a:prstGeom>
          <a:noFill/>
          <a:ln w="9525">
            <a:solidFill>
              <a:srgbClr val="FF0000"/>
            </a:solidFill>
            <a:round/>
            <a:headEnd/>
            <a:tailEnd type="triangle" w="lg" len="lg"/>
          </a:ln>
          <a:extLst>
            <a:ext uri="{909E8E84-426E-40dd-AFC4-6F175D3DCCD1}">
              <a14:hiddenFill xmlns:a14="http://schemas.microsoft.com/office/drawing/2010/main" xmlns="">
                <a:noFill/>
              </a14:hiddenFill>
            </a:ext>
          </a:extLst>
        </p:spPr>
        <p:txBody>
          <a:bodyPr wrap="none" anchor="ctr"/>
          <a:lstStyle/>
          <a:p>
            <a:endParaRPr lang="en-US" kern="1200"/>
          </a:p>
        </p:txBody>
      </p:sp>
      <p:graphicFrame>
        <p:nvGraphicFramePr>
          <p:cNvPr id="22" name="Object 21"/>
          <p:cNvGraphicFramePr>
            <a:graphicFrameLocks noChangeAspect="1"/>
          </p:cNvGraphicFramePr>
          <p:nvPr>
            <p:extLst>
              <p:ext uri="{D42A27DB-BD31-4B8C-83A1-F6EECF244321}">
                <p14:modId xmlns:p14="http://schemas.microsoft.com/office/powerpoint/2010/main" val="3610692307"/>
              </p:ext>
            </p:extLst>
          </p:nvPr>
        </p:nvGraphicFramePr>
        <p:xfrm>
          <a:off x="6380163" y="3159125"/>
          <a:ext cx="1058862" cy="361950"/>
        </p:xfrm>
        <a:graphic>
          <a:graphicData uri="http://schemas.openxmlformats.org/presentationml/2006/ole">
            <mc:AlternateContent xmlns:mc="http://schemas.openxmlformats.org/markup-compatibility/2006">
              <mc:Choice xmlns:v="urn:schemas-microsoft-com:vml" Requires="v">
                <p:oleObj spid="_x0000_s1408132" name="Equation" r:id="rId19" imgW="596900" imgH="203200" progId="Equation.DSMT4">
                  <p:embed/>
                </p:oleObj>
              </mc:Choice>
              <mc:Fallback>
                <p:oleObj name="Equation" r:id="rId19" imgW="596900" imgH="203200" progId="Equation.DSMT4">
                  <p:embed/>
                  <p:pic>
                    <p:nvPicPr>
                      <p:cNvPr id="0" name=""/>
                      <p:cNvPicPr/>
                      <p:nvPr/>
                    </p:nvPicPr>
                    <p:blipFill>
                      <a:blip r:embed="rId20"/>
                      <a:stretch>
                        <a:fillRect/>
                      </a:stretch>
                    </p:blipFill>
                    <p:spPr>
                      <a:xfrm>
                        <a:off x="6380163" y="3159125"/>
                        <a:ext cx="1058862" cy="361950"/>
                      </a:xfrm>
                      <a:prstGeom prst="rect">
                        <a:avLst/>
                      </a:prstGeom>
                    </p:spPr>
                  </p:pic>
                </p:oleObj>
              </mc:Fallback>
            </mc:AlternateContent>
          </a:graphicData>
        </a:graphic>
      </p:graphicFrame>
      <p:sp>
        <p:nvSpPr>
          <p:cNvPr id="23" name="TextBox 22"/>
          <p:cNvSpPr txBox="1"/>
          <p:nvPr/>
        </p:nvSpPr>
        <p:spPr>
          <a:xfrm>
            <a:off x="205871" y="5372403"/>
            <a:ext cx="8785729" cy="830997"/>
          </a:xfrm>
          <a:prstGeom prst="rect">
            <a:avLst/>
          </a:prstGeom>
          <a:noFill/>
        </p:spPr>
        <p:txBody>
          <a:bodyPr wrap="square" rtlCol="0">
            <a:spAutoFit/>
          </a:bodyPr>
          <a:lstStyle/>
          <a:p>
            <a:r>
              <a:rPr lang="en-US" sz="2800" dirty="0">
                <a:solidFill>
                  <a:srgbClr val="FF0000"/>
                </a:solidFill>
                <a:latin typeface="Apple Chancery"/>
                <a:cs typeface="Apple Chancery"/>
              </a:rPr>
              <a:t>Bottom line: </a:t>
            </a:r>
            <a:r>
              <a:rPr lang="en-US" sz="2000" dirty="0">
                <a:solidFill>
                  <a:srgbClr val="0000FF"/>
                </a:solidFill>
                <a:latin typeface="Times New Roman"/>
                <a:cs typeface="Times New Roman"/>
              </a:rPr>
              <a:t>A system’s </a:t>
            </a:r>
            <a:r>
              <a:rPr lang="en-US" sz="2000" i="1" dirty="0">
                <a:solidFill>
                  <a:srgbClr val="0000FF"/>
                </a:solidFill>
                <a:latin typeface="Times New Roman"/>
                <a:cs typeface="Times New Roman"/>
              </a:rPr>
              <a:t>center of mass </a:t>
            </a:r>
            <a:r>
              <a:rPr lang="en-US" sz="2000" dirty="0">
                <a:latin typeface="Times New Roman"/>
                <a:cs typeface="Times New Roman"/>
              </a:rPr>
              <a:t>is identified as a coordinate relative to a coordinate system.</a:t>
            </a:r>
            <a:endParaRPr lang="en-US" sz="2400" dirty="0">
              <a:latin typeface="Apple Chancery"/>
              <a:cs typeface="Apple Chancery"/>
            </a:endParaRPr>
          </a:p>
        </p:txBody>
      </p:sp>
      <p:sp>
        <p:nvSpPr>
          <p:cNvPr id="19" name="TextBox 18"/>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54.)</a:t>
            </a:r>
          </a:p>
        </p:txBody>
      </p:sp>
    </p:spTree>
    <p:extLst>
      <p:ext uri="{BB962C8B-B14F-4D97-AF65-F5344CB8AC3E}">
        <p14:creationId xmlns:p14="http://schemas.microsoft.com/office/powerpoint/2010/main" val="175894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9"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TextBox 17"/>
          <p:cNvSpPr txBox="1"/>
          <p:nvPr/>
        </p:nvSpPr>
        <p:spPr>
          <a:xfrm>
            <a:off x="205871" y="228903"/>
            <a:ext cx="8785729" cy="523220"/>
          </a:xfrm>
          <a:prstGeom prst="rect">
            <a:avLst/>
          </a:prstGeom>
          <a:noFill/>
        </p:spPr>
        <p:txBody>
          <a:bodyPr wrap="square" rtlCol="0">
            <a:spAutoFit/>
          </a:bodyPr>
          <a:lstStyle/>
          <a:p>
            <a:r>
              <a:rPr lang="en-US" sz="2800" dirty="0">
                <a:solidFill>
                  <a:srgbClr val="FF0000"/>
                </a:solidFill>
                <a:latin typeface="Apple Chancery"/>
                <a:cs typeface="Apple Chancery"/>
              </a:rPr>
              <a:t>Center of mass </a:t>
            </a:r>
            <a:r>
              <a:rPr lang="en-US" sz="2000" dirty="0">
                <a:latin typeface="Times New Roman"/>
                <a:cs typeface="Times New Roman"/>
              </a:rPr>
              <a:t>in </a:t>
            </a:r>
            <a:r>
              <a:rPr lang="en-US" sz="2000" dirty="0">
                <a:solidFill>
                  <a:srgbClr val="0000FF"/>
                </a:solidFill>
                <a:latin typeface="Times New Roman"/>
                <a:cs typeface="Times New Roman"/>
              </a:rPr>
              <a:t>three dimensional situations</a:t>
            </a:r>
            <a:r>
              <a:rPr lang="en-US" sz="2000" dirty="0">
                <a:latin typeface="Times New Roman"/>
                <a:cs typeface="Times New Roman"/>
              </a:rPr>
              <a:t>:</a:t>
            </a:r>
            <a:endParaRPr lang="en-US" sz="2400" dirty="0">
              <a:latin typeface="Apple Chancery"/>
              <a:cs typeface="Apple Chancery"/>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3806362439"/>
              </p:ext>
            </p:extLst>
          </p:nvPr>
        </p:nvGraphicFramePr>
        <p:xfrm>
          <a:off x="6904038" y="261938"/>
          <a:ext cx="2065337" cy="1116012"/>
        </p:xfrm>
        <a:graphic>
          <a:graphicData uri="http://schemas.openxmlformats.org/presentationml/2006/ole">
            <mc:AlternateContent xmlns:mc="http://schemas.openxmlformats.org/markup-compatibility/2006">
              <mc:Choice xmlns:v="urn:schemas-microsoft-com:vml" Requires="v">
                <p:oleObj spid="_x0000_s680938" name="Equation" r:id="rId4" imgW="1155700" imgH="622300" progId="Equation.DSMT4">
                  <p:embed/>
                </p:oleObj>
              </mc:Choice>
              <mc:Fallback>
                <p:oleObj name="Equation" r:id="rId4" imgW="1155700" imgH="622300" progId="Equation.DSMT4">
                  <p:embed/>
                  <p:pic>
                    <p:nvPicPr>
                      <p:cNvPr id="0" name=""/>
                      <p:cNvPicPr/>
                      <p:nvPr/>
                    </p:nvPicPr>
                    <p:blipFill>
                      <a:blip r:embed="rId5"/>
                      <a:stretch>
                        <a:fillRect/>
                      </a:stretch>
                    </p:blipFill>
                    <p:spPr>
                      <a:xfrm>
                        <a:off x="6904038" y="261938"/>
                        <a:ext cx="2065337" cy="1116012"/>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888824325"/>
              </p:ext>
            </p:extLst>
          </p:nvPr>
        </p:nvGraphicFramePr>
        <p:xfrm>
          <a:off x="958850" y="1012825"/>
          <a:ext cx="3632200" cy="361950"/>
        </p:xfrm>
        <a:graphic>
          <a:graphicData uri="http://schemas.openxmlformats.org/presentationml/2006/ole">
            <mc:AlternateContent xmlns:mc="http://schemas.openxmlformats.org/markup-compatibility/2006">
              <mc:Choice xmlns:v="urn:schemas-microsoft-com:vml" Requires="v">
                <p:oleObj spid="_x0000_s680939" name="Equation" r:id="rId6" imgW="2044700" imgH="203200" progId="Equation.DSMT4">
                  <p:embed/>
                </p:oleObj>
              </mc:Choice>
              <mc:Fallback>
                <p:oleObj name="Equation" r:id="rId6" imgW="2044700" imgH="203200" progId="Equation.DSMT4">
                  <p:embed/>
                  <p:pic>
                    <p:nvPicPr>
                      <p:cNvPr id="0" name=""/>
                      <p:cNvPicPr/>
                      <p:nvPr/>
                    </p:nvPicPr>
                    <p:blipFill>
                      <a:blip r:embed="rId7"/>
                      <a:stretch>
                        <a:fillRect/>
                      </a:stretch>
                    </p:blipFill>
                    <p:spPr>
                      <a:xfrm>
                        <a:off x="958850" y="1012825"/>
                        <a:ext cx="3632200" cy="36195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4634904"/>
              </p:ext>
            </p:extLst>
          </p:nvPr>
        </p:nvGraphicFramePr>
        <p:xfrm>
          <a:off x="958850" y="1806575"/>
          <a:ext cx="3632200" cy="361950"/>
        </p:xfrm>
        <a:graphic>
          <a:graphicData uri="http://schemas.openxmlformats.org/presentationml/2006/ole">
            <mc:AlternateContent xmlns:mc="http://schemas.openxmlformats.org/markup-compatibility/2006">
              <mc:Choice xmlns:v="urn:schemas-microsoft-com:vml" Requires="v">
                <p:oleObj spid="_x0000_s680940" name="Equation" r:id="rId8" imgW="2044700" imgH="203200" progId="Equation.DSMT4">
                  <p:embed/>
                </p:oleObj>
              </mc:Choice>
              <mc:Fallback>
                <p:oleObj name="Equation" r:id="rId8" imgW="2044700" imgH="203200" progId="Equation.DSMT4">
                  <p:embed/>
                  <p:pic>
                    <p:nvPicPr>
                      <p:cNvPr id="0" name=""/>
                      <p:cNvPicPr/>
                      <p:nvPr/>
                    </p:nvPicPr>
                    <p:blipFill>
                      <a:blip r:embed="rId9"/>
                      <a:stretch>
                        <a:fillRect/>
                      </a:stretch>
                    </p:blipFill>
                    <p:spPr>
                      <a:xfrm>
                        <a:off x="958850" y="1806575"/>
                        <a:ext cx="3632200" cy="36195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664771367"/>
              </p:ext>
            </p:extLst>
          </p:nvPr>
        </p:nvGraphicFramePr>
        <p:xfrm>
          <a:off x="992188" y="2600325"/>
          <a:ext cx="3567112" cy="361950"/>
        </p:xfrm>
        <a:graphic>
          <a:graphicData uri="http://schemas.openxmlformats.org/presentationml/2006/ole">
            <mc:AlternateContent xmlns:mc="http://schemas.openxmlformats.org/markup-compatibility/2006">
              <mc:Choice xmlns:v="urn:schemas-microsoft-com:vml" Requires="v">
                <p:oleObj spid="_x0000_s680941" name="Equation" r:id="rId10" imgW="2006600" imgH="203200" progId="Equation.DSMT4">
                  <p:embed/>
                </p:oleObj>
              </mc:Choice>
              <mc:Fallback>
                <p:oleObj name="Equation" r:id="rId10" imgW="2006600" imgH="203200" progId="Equation.DSMT4">
                  <p:embed/>
                  <p:pic>
                    <p:nvPicPr>
                      <p:cNvPr id="0" name=""/>
                      <p:cNvPicPr/>
                      <p:nvPr/>
                    </p:nvPicPr>
                    <p:blipFill>
                      <a:blip r:embed="rId11"/>
                      <a:stretch>
                        <a:fillRect/>
                      </a:stretch>
                    </p:blipFill>
                    <p:spPr>
                      <a:xfrm>
                        <a:off x="992188" y="2600325"/>
                        <a:ext cx="3567112" cy="36195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238614924"/>
              </p:ext>
            </p:extLst>
          </p:nvPr>
        </p:nvGraphicFramePr>
        <p:xfrm>
          <a:off x="5232400" y="1360488"/>
          <a:ext cx="2065338" cy="1116012"/>
        </p:xfrm>
        <a:graphic>
          <a:graphicData uri="http://schemas.openxmlformats.org/presentationml/2006/ole">
            <mc:AlternateContent xmlns:mc="http://schemas.openxmlformats.org/markup-compatibility/2006">
              <mc:Choice xmlns:v="urn:schemas-microsoft-com:vml" Requires="v">
                <p:oleObj spid="_x0000_s680942" name="Equation" r:id="rId12" imgW="1155700" imgH="622300" progId="Equation.DSMT4">
                  <p:embed/>
                </p:oleObj>
              </mc:Choice>
              <mc:Fallback>
                <p:oleObj name="Equation" r:id="rId12" imgW="1155700" imgH="622300" progId="Equation.DSMT4">
                  <p:embed/>
                  <p:pic>
                    <p:nvPicPr>
                      <p:cNvPr id="0" name=""/>
                      <p:cNvPicPr/>
                      <p:nvPr/>
                    </p:nvPicPr>
                    <p:blipFill>
                      <a:blip r:embed="rId13"/>
                      <a:stretch>
                        <a:fillRect/>
                      </a:stretch>
                    </p:blipFill>
                    <p:spPr>
                      <a:xfrm>
                        <a:off x="5232400" y="1360488"/>
                        <a:ext cx="2065338" cy="1116012"/>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059268123"/>
              </p:ext>
            </p:extLst>
          </p:nvPr>
        </p:nvGraphicFramePr>
        <p:xfrm>
          <a:off x="6948488" y="2281238"/>
          <a:ext cx="2020887" cy="1116012"/>
        </p:xfrm>
        <a:graphic>
          <a:graphicData uri="http://schemas.openxmlformats.org/presentationml/2006/ole">
            <mc:AlternateContent xmlns:mc="http://schemas.openxmlformats.org/markup-compatibility/2006">
              <mc:Choice xmlns:v="urn:schemas-microsoft-com:vml" Requires="v">
                <p:oleObj spid="_x0000_s680943" name="Equation" r:id="rId14" imgW="1130300" imgH="622300" progId="Equation.DSMT4">
                  <p:embed/>
                </p:oleObj>
              </mc:Choice>
              <mc:Fallback>
                <p:oleObj name="Equation" r:id="rId14" imgW="1130300" imgH="622300" progId="Equation.DSMT4">
                  <p:embed/>
                  <p:pic>
                    <p:nvPicPr>
                      <p:cNvPr id="0" name=""/>
                      <p:cNvPicPr/>
                      <p:nvPr/>
                    </p:nvPicPr>
                    <p:blipFill>
                      <a:blip r:embed="rId15"/>
                      <a:stretch>
                        <a:fillRect/>
                      </a:stretch>
                    </p:blipFill>
                    <p:spPr>
                      <a:xfrm>
                        <a:off x="6948488" y="2281238"/>
                        <a:ext cx="2020887" cy="1116012"/>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112055533"/>
              </p:ext>
            </p:extLst>
          </p:nvPr>
        </p:nvGraphicFramePr>
        <p:xfrm>
          <a:off x="812800" y="3806825"/>
          <a:ext cx="4603750" cy="2082800"/>
        </p:xfrm>
        <a:graphic>
          <a:graphicData uri="http://schemas.openxmlformats.org/presentationml/2006/ole">
            <mc:AlternateContent xmlns:mc="http://schemas.openxmlformats.org/markup-compatibility/2006">
              <mc:Choice xmlns:v="urn:schemas-microsoft-com:vml" Requires="v">
                <p:oleObj spid="_x0000_s680944" name="Equation" r:id="rId16" imgW="2590800" imgH="1168400" progId="Equation.DSMT4">
                  <p:embed/>
                </p:oleObj>
              </mc:Choice>
              <mc:Fallback>
                <p:oleObj name="Equation" r:id="rId16" imgW="2590800" imgH="1168400" progId="Equation.DSMT4">
                  <p:embed/>
                  <p:pic>
                    <p:nvPicPr>
                      <p:cNvPr id="0" name=""/>
                      <p:cNvPicPr/>
                      <p:nvPr/>
                    </p:nvPicPr>
                    <p:blipFill>
                      <a:blip r:embed="rId17"/>
                      <a:stretch>
                        <a:fillRect/>
                      </a:stretch>
                    </p:blipFill>
                    <p:spPr>
                      <a:xfrm>
                        <a:off x="812800" y="3806825"/>
                        <a:ext cx="4603750" cy="2082800"/>
                      </a:xfrm>
                      <a:prstGeom prst="rect">
                        <a:avLst/>
                      </a:prstGeom>
                    </p:spPr>
                  </p:pic>
                </p:oleObj>
              </mc:Fallback>
            </mc:AlternateContent>
          </a:graphicData>
        </a:graphic>
      </p:graphicFrame>
      <p:sp>
        <p:nvSpPr>
          <p:cNvPr id="12" name="TextBox 11"/>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55.)</a:t>
            </a:r>
          </a:p>
        </p:txBody>
      </p:sp>
    </p:spTree>
    <p:extLst>
      <p:ext uri="{BB962C8B-B14F-4D97-AF65-F5344CB8AC3E}">
        <p14:creationId xmlns:p14="http://schemas.microsoft.com/office/powerpoint/2010/main" val="287859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dissolv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dissolv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TextBox 17"/>
          <p:cNvSpPr txBox="1"/>
          <p:nvPr/>
        </p:nvSpPr>
        <p:spPr>
          <a:xfrm>
            <a:off x="205871" y="228903"/>
            <a:ext cx="3248529" cy="1138773"/>
          </a:xfrm>
          <a:prstGeom prst="rect">
            <a:avLst/>
          </a:prstGeom>
          <a:noFill/>
        </p:spPr>
        <p:txBody>
          <a:bodyPr wrap="square" rtlCol="0">
            <a:spAutoFit/>
          </a:bodyPr>
          <a:lstStyle/>
          <a:p>
            <a:r>
              <a:rPr lang="en-US" sz="2800" dirty="0">
                <a:solidFill>
                  <a:srgbClr val="FF0000"/>
                </a:solidFill>
                <a:latin typeface="Apple Chancery"/>
                <a:cs typeface="Apple Chancery"/>
              </a:rPr>
              <a:t>Example 8: </a:t>
            </a:r>
            <a:r>
              <a:rPr lang="en-US" sz="2000" dirty="0">
                <a:solidFill>
                  <a:srgbClr val="0000FF"/>
                </a:solidFill>
                <a:latin typeface="Times New Roman"/>
                <a:cs typeface="Times New Roman"/>
              </a:rPr>
              <a:t>Determine </a:t>
            </a:r>
            <a:r>
              <a:rPr lang="en-US" sz="2000" dirty="0">
                <a:latin typeface="Times New Roman"/>
                <a:cs typeface="Times New Roman"/>
              </a:rPr>
              <a:t>the coordinate of the center of mass for the system shown.</a:t>
            </a:r>
            <a:endParaRPr lang="en-US" sz="2400" dirty="0">
              <a:latin typeface="Apple Chancery"/>
              <a:cs typeface="Apple Chancery"/>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4293138021"/>
              </p:ext>
            </p:extLst>
          </p:nvPr>
        </p:nvGraphicFramePr>
        <p:xfrm>
          <a:off x="409575" y="1849438"/>
          <a:ext cx="3222625" cy="2051050"/>
        </p:xfrm>
        <a:graphic>
          <a:graphicData uri="http://schemas.openxmlformats.org/presentationml/2006/ole">
            <mc:AlternateContent xmlns:mc="http://schemas.openxmlformats.org/markup-compatibility/2006">
              <mc:Choice xmlns:v="urn:schemas-microsoft-com:vml" Requires="v">
                <p:oleObj spid="_x0000_s681532" name="Equation" r:id="rId4" imgW="1803400" imgH="1143000" progId="Equation.DSMT4">
                  <p:embed/>
                </p:oleObj>
              </mc:Choice>
              <mc:Fallback>
                <p:oleObj name="Equation" r:id="rId4" imgW="1803400" imgH="1143000" progId="Equation.DSMT4">
                  <p:embed/>
                  <p:pic>
                    <p:nvPicPr>
                      <p:cNvPr id="0" name=""/>
                      <p:cNvPicPr/>
                      <p:nvPr/>
                    </p:nvPicPr>
                    <p:blipFill>
                      <a:blip r:embed="rId5"/>
                      <a:stretch>
                        <a:fillRect/>
                      </a:stretch>
                    </p:blipFill>
                    <p:spPr>
                      <a:xfrm>
                        <a:off x="409575" y="1849438"/>
                        <a:ext cx="3222625" cy="2051050"/>
                      </a:xfrm>
                      <a:prstGeom prst="rect">
                        <a:avLst/>
                      </a:prstGeom>
                    </p:spPr>
                  </p:pic>
                </p:oleObj>
              </mc:Fallback>
            </mc:AlternateContent>
          </a:graphicData>
        </a:graphic>
      </p:graphicFrame>
      <p:pic>
        <p:nvPicPr>
          <p:cNvPr id="19"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838" y="361400"/>
            <a:ext cx="5364162"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0" name="Object 19"/>
          <p:cNvGraphicFramePr>
            <a:graphicFrameLocks noChangeAspect="1"/>
          </p:cNvGraphicFramePr>
          <p:nvPr>
            <p:extLst>
              <p:ext uri="{D42A27DB-BD31-4B8C-83A1-F6EECF244321}">
                <p14:modId xmlns:p14="http://schemas.microsoft.com/office/powerpoint/2010/main" val="3634983365"/>
              </p:ext>
            </p:extLst>
          </p:nvPr>
        </p:nvGraphicFramePr>
        <p:xfrm>
          <a:off x="473075" y="4133850"/>
          <a:ext cx="3879850" cy="1389063"/>
        </p:xfrm>
        <a:graphic>
          <a:graphicData uri="http://schemas.openxmlformats.org/presentationml/2006/ole">
            <mc:AlternateContent xmlns:mc="http://schemas.openxmlformats.org/markup-compatibility/2006">
              <mc:Choice xmlns:v="urn:schemas-microsoft-com:vml" Requires="v">
                <p:oleObj spid="_x0000_s681533" name="Equation" r:id="rId7" imgW="2171700" imgH="774700" progId="Equation.DSMT4">
                  <p:embed/>
                </p:oleObj>
              </mc:Choice>
              <mc:Fallback>
                <p:oleObj name="Equation" r:id="rId7" imgW="2171700" imgH="774700" progId="Equation.DSMT4">
                  <p:embed/>
                  <p:pic>
                    <p:nvPicPr>
                      <p:cNvPr id="0" name=""/>
                      <p:cNvPicPr/>
                      <p:nvPr/>
                    </p:nvPicPr>
                    <p:blipFill>
                      <a:blip r:embed="rId8"/>
                      <a:stretch>
                        <a:fillRect/>
                      </a:stretch>
                    </p:blipFill>
                    <p:spPr>
                      <a:xfrm>
                        <a:off x="473075" y="4133850"/>
                        <a:ext cx="3879850" cy="1389063"/>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054985300"/>
              </p:ext>
            </p:extLst>
          </p:nvPr>
        </p:nvGraphicFramePr>
        <p:xfrm>
          <a:off x="2674143" y="5522913"/>
          <a:ext cx="3357563" cy="774700"/>
        </p:xfrm>
        <a:graphic>
          <a:graphicData uri="http://schemas.openxmlformats.org/presentationml/2006/ole">
            <mc:AlternateContent xmlns:mc="http://schemas.openxmlformats.org/markup-compatibility/2006">
              <mc:Choice xmlns:v="urn:schemas-microsoft-com:vml" Requires="v">
                <p:oleObj spid="_x0000_s681534" name="Equation" r:id="rId9" imgW="1879600" imgH="431800" progId="Equation.DSMT4">
                  <p:embed/>
                </p:oleObj>
              </mc:Choice>
              <mc:Fallback>
                <p:oleObj name="Equation" r:id="rId9" imgW="1879600" imgH="431800" progId="Equation.DSMT4">
                  <p:embed/>
                  <p:pic>
                    <p:nvPicPr>
                      <p:cNvPr id="0" name=""/>
                      <p:cNvPicPr/>
                      <p:nvPr/>
                    </p:nvPicPr>
                    <p:blipFill>
                      <a:blip r:embed="rId10"/>
                      <a:stretch>
                        <a:fillRect/>
                      </a:stretch>
                    </p:blipFill>
                    <p:spPr>
                      <a:xfrm>
                        <a:off x="2674143" y="5522913"/>
                        <a:ext cx="3357563" cy="774700"/>
                      </a:xfrm>
                      <a:prstGeom prst="rect">
                        <a:avLst/>
                      </a:prstGeom>
                    </p:spPr>
                  </p:pic>
                </p:oleObj>
              </mc:Fallback>
            </mc:AlternateContent>
          </a:graphicData>
        </a:graphic>
      </p:graphicFrame>
      <p:sp>
        <p:nvSpPr>
          <p:cNvPr id="6" name="Freeform 5"/>
          <p:cNvSpPr/>
          <p:nvPr/>
        </p:nvSpPr>
        <p:spPr>
          <a:xfrm>
            <a:off x="6159500" y="1130300"/>
            <a:ext cx="749300" cy="419100"/>
          </a:xfrm>
          <a:custGeom>
            <a:avLst/>
            <a:gdLst>
              <a:gd name="connsiteX0" fmla="*/ 0 w 1079500"/>
              <a:gd name="connsiteY0" fmla="*/ 0 h 635000"/>
              <a:gd name="connsiteX1" fmla="*/ 546100 w 1079500"/>
              <a:gd name="connsiteY1" fmla="*/ 495300 h 635000"/>
              <a:gd name="connsiteX2" fmla="*/ 685800 w 1079500"/>
              <a:gd name="connsiteY2" fmla="*/ 355600 h 635000"/>
              <a:gd name="connsiteX3" fmla="*/ 1079500 w 1079500"/>
              <a:gd name="connsiteY3" fmla="*/ 635000 h 635000"/>
            </a:gdLst>
            <a:ahLst/>
            <a:cxnLst>
              <a:cxn ang="0">
                <a:pos x="connsiteX0" y="connsiteY0"/>
              </a:cxn>
              <a:cxn ang="0">
                <a:pos x="connsiteX1" y="connsiteY1"/>
              </a:cxn>
              <a:cxn ang="0">
                <a:pos x="connsiteX2" y="connsiteY2"/>
              </a:cxn>
              <a:cxn ang="0">
                <a:pos x="connsiteX3" y="connsiteY3"/>
              </a:cxn>
            </a:cxnLst>
            <a:rect l="l" t="t" r="r" b="b"/>
            <a:pathLst>
              <a:path w="1079500" h="635000">
                <a:moveTo>
                  <a:pt x="0" y="0"/>
                </a:moveTo>
                <a:cubicBezTo>
                  <a:pt x="215900" y="218016"/>
                  <a:pt x="431800" y="436033"/>
                  <a:pt x="546100" y="495300"/>
                </a:cubicBezTo>
                <a:cubicBezTo>
                  <a:pt x="660400" y="554567"/>
                  <a:pt x="596900" y="332317"/>
                  <a:pt x="685800" y="355600"/>
                </a:cubicBezTo>
                <a:cubicBezTo>
                  <a:pt x="774700" y="378883"/>
                  <a:pt x="1079500" y="635000"/>
                  <a:pt x="1079500" y="635000"/>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 name="Straight Connector 7"/>
          <p:cNvCxnSpPr>
            <a:stCxn id="6" idx="3"/>
          </p:cNvCxnSpPr>
          <p:nvPr/>
        </p:nvCxnSpPr>
        <p:spPr>
          <a:xfrm flipH="1" flipV="1">
            <a:off x="6807200" y="1367676"/>
            <a:ext cx="101600" cy="181724"/>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flipV="1">
            <a:off x="6702425" y="1495425"/>
            <a:ext cx="206375" cy="53975"/>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4003539729"/>
              </p:ext>
            </p:extLst>
          </p:nvPr>
        </p:nvGraphicFramePr>
        <p:xfrm>
          <a:off x="5795963" y="766763"/>
          <a:ext cx="363537" cy="363537"/>
        </p:xfrm>
        <a:graphic>
          <a:graphicData uri="http://schemas.openxmlformats.org/presentationml/2006/ole">
            <mc:AlternateContent xmlns:mc="http://schemas.openxmlformats.org/markup-compatibility/2006">
              <mc:Choice xmlns:v="urn:schemas-microsoft-com:vml" Requires="v">
                <p:oleObj spid="_x0000_s681535" name="Equation" r:id="rId11" imgW="203200" imgH="203200" progId="Equation.DSMT4">
                  <p:embed/>
                </p:oleObj>
              </mc:Choice>
              <mc:Fallback>
                <p:oleObj name="Equation" r:id="rId11" imgW="203200" imgH="203200" progId="Equation.DSMT4">
                  <p:embed/>
                  <p:pic>
                    <p:nvPicPr>
                      <p:cNvPr id="0" name=""/>
                      <p:cNvPicPr/>
                      <p:nvPr/>
                    </p:nvPicPr>
                    <p:blipFill>
                      <a:blip r:embed="rId12"/>
                      <a:stretch>
                        <a:fillRect/>
                      </a:stretch>
                    </p:blipFill>
                    <p:spPr>
                      <a:xfrm>
                        <a:off x="5795963" y="766763"/>
                        <a:ext cx="363537" cy="363537"/>
                      </a:xfrm>
                      <a:prstGeom prst="rect">
                        <a:avLst/>
                      </a:prstGeom>
                    </p:spPr>
                  </p:pic>
                </p:oleObj>
              </mc:Fallback>
            </mc:AlternateContent>
          </a:graphicData>
        </a:graphic>
      </p:graphicFrame>
      <p:sp>
        <p:nvSpPr>
          <p:cNvPr id="13" name="TextBox 12"/>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56.)</a:t>
            </a:r>
          </a:p>
        </p:txBody>
      </p:sp>
      <p:cxnSp>
        <p:nvCxnSpPr>
          <p:cNvPr id="14" name="Straight Connector 13"/>
          <p:cNvCxnSpPr/>
          <p:nvPr/>
        </p:nvCxnSpPr>
        <p:spPr>
          <a:xfrm flipV="1">
            <a:off x="1347788" y="1879601"/>
            <a:ext cx="217488" cy="304801"/>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2527299" y="1879603"/>
            <a:ext cx="217488" cy="304801"/>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843210" y="2311405"/>
            <a:ext cx="217488" cy="304801"/>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2193921" y="2311405"/>
            <a:ext cx="217488" cy="304801"/>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722432" y="2311405"/>
            <a:ext cx="217488" cy="304801"/>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632200" y="4210056"/>
            <a:ext cx="217488" cy="304801"/>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3251198" y="4591063"/>
            <a:ext cx="217488" cy="304801"/>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2601909" y="4591063"/>
            <a:ext cx="217488" cy="304801"/>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2130420" y="4591063"/>
            <a:ext cx="217488" cy="304801"/>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85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par>
                                <p:cTn id="28" presetID="9"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ssolve">
                                      <p:cBhvr>
                                        <p:cTn id="30" dur="500"/>
                                        <p:tgtEl>
                                          <p:spTgt spid="23"/>
                                        </p:tgtEl>
                                      </p:cBhvr>
                                    </p:animEffect>
                                  </p:childTnLst>
                                </p:cTn>
                              </p:par>
                              <p:par>
                                <p:cTn id="31" presetID="9"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dissolve">
                                      <p:cBhvr>
                                        <p:cTn id="33" dur="500"/>
                                        <p:tgtEl>
                                          <p:spTgt spid="24"/>
                                        </p:tgtEl>
                                      </p:cBhvr>
                                    </p:animEffect>
                                  </p:childTnLst>
                                </p:cTn>
                              </p:par>
                              <p:par>
                                <p:cTn id="34" presetID="9"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dissolve">
                                      <p:cBhvr>
                                        <p:cTn id="36" dur="500"/>
                                        <p:tgtEl>
                                          <p:spTgt spid="25"/>
                                        </p:tgtEl>
                                      </p:cBhvr>
                                    </p:animEffect>
                                  </p:childTnLst>
                                </p:cTn>
                              </p:par>
                              <p:par>
                                <p:cTn id="37" presetID="9"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dissolv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dissolv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dissolve">
                                      <p:cBhvr>
                                        <p:cTn id="49" dur="500"/>
                                        <p:tgtEl>
                                          <p:spTgt spid="29"/>
                                        </p:tgtEl>
                                      </p:cBhvr>
                                    </p:animEffect>
                                  </p:childTnLst>
                                </p:cTn>
                              </p:par>
                              <p:par>
                                <p:cTn id="50" presetID="9"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dissolve">
                                      <p:cBhvr>
                                        <p:cTn id="52" dur="500"/>
                                        <p:tgtEl>
                                          <p:spTgt spid="8"/>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dissolve">
                                      <p:cBhvr>
                                        <p:cTn id="55" dur="500"/>
                                        <p:tgtEl>
                                          <p:spTgt spid="6"/>
                                        </p:tgtEl>
                                      </p:cBhvr>
                                    </p:animEffect>
                                  </p:childTnLst>
                                </p:cTn>
                              </p:par>
                              <p:par>
                                <p:cTn id="56" presetID="9"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dissolve">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74956" y="1187414"/>
            <a:ext cx="8627744" cy="3908762"/>
          </a:xfrm>
          <a:prstGeom prst="rect">
            <a:avLst/>
          </a:prstGeom>
          <a:noFill/>
        </p:spPr>
        <p:txBody>
          <a:bodyPr wrap="square" rtlCol="0">
            <a:spAutoFit/>
          </a:bodyPr>
          <a:lstStyle/>
          <a:p>
            <a:r>
              <a:rPr lang="en-US" sz="2800" dirty="0">
                <a:solidFill>
                  <a:srgbClr val="FF0000"/>
                </a:solidFill>
                <a:latin typeface="Apple Chancery"/>
                <a:cs typeface="Apple Chancery"/>
              </a:rPr>
              <a:t>So before we get into </a:t>
            </a:r>
            <a:r>
              <a:rPr lang="en-US" sz="2000" dirty="0">
                <a:latin typeface="Times New Roman"/>
                <a:cs typeface="Times New Roman"/>
              </a:rPr>
              <a:t>the hard stuff, </a:t>
            </a:r>
            <a:r>
              <a:rPr lang="en-US" sz="2000" dirty="0">
                <a:solidFill>
                  <a:srgbClr val="0000FF"/>
                </a:solidFill>
                <a:latin typeface="Times New Roman"/>
                <a:cs typeface="Times New Roman"/>
              </a:rPr>
              <a:t>let’s review </a:t>
            </a:r>
            <a:r>
              <a:rPr lang="en-US" sz="2000" dirty="0">
                <a:latin typeface="Times New Roman"/>
                <a:cs typeface="Times New Roman"/>
              </a:rPr>
              <a:t>what we are really being asked to do with center of mass calculations.  </a:t>
            </a:r>
          </a:p>
          <a:p>
            <a:endParaRPr lang="en-US" sz="2000" dirty="0">
              <a:latin typeface="Times New Roman"/>
              <a:cs typeface="Times New Roman"/>
            </a:endParaRPr>
          </a:p>
          <a:p>
            <a:r>
              <a:rPr lang="en-US" sz="2000" dirty="0">
                <a:latin typeface="Times New Roman"/>
                <a:cs typeface="Times New Roman"/>
              </a:rPr>
              <a:t>To </a:t>
            </a:r>
            <a:r>
              <a:rPr lang="en-US" sz="2000" dirty="0">
                <a:solidFill>
                  <a:srgbClr val="FF0000"/>
                </a:solidFill>
                <a:latin typeface="Times New Roman"/>
                <a:cs typeface="Times New Roman"/>
              </a:rPr>
              <a:t>determine a center of mass coordinate </a:t>
            </a:r>
            <a:r>
              <a:rPr lang="en-US" sz="2000" dirty="0">
                <a:latin typeface="Times New Roman"/>
                <a:cs typeface="Times New Roman"/>
              </a:rPr>
              <a:t>along a particular axis:</a:t>
            </a:r>
          </a:p>
          <a:p>
            <a:endParaRPr lang="en-US" sz="2000" dirty="0">
              <a:latin typeface="Times New Roman"/>
              <a:cs typeface="Times New Roman"/>
            </a:endParaRPr>
          </a:p>
          <a:p>
            <a:r>
              <a:rPr lang="en-US" sz="2000" dirty="0">
                <a:latin typeface="Times New Roman"/>
                <a:cs typeface="Times New Roman"/>
              </a:rPr>
              <a:t>--</a:t>
            </a:r>
            <a:r>
              <a:rPr lang="en-US" sz="2000" dirty="0">
                <a:solidFill>
                  <a:srgbClr val="FF0000"/>
                </a:solidFill>
                <a:latin typeface="Times New Roman"/>
                <a:cs typeface="Times New Roman"/>
              </a:rPr>
              <a:t>Move from the origin outward </a:t>
            </a:r>
            <a:r>
              <a:rPr lang="en-US" sz="2000" dirty="0">
                <a:latin typeface="Times New Roman"/>
                <a:cs typeface="Times New Roman"/>
              </a:rPr>
              <a:t>along the axis until you </a:t>
            </a:r>
            <a:r>
              <a:rPr lang="en-US" sz="2000" dirty="0">
                <a:solidFill>
                  <a:srgbClr val="FF0000"/>
                </a:solidFill>
                <a:latin typeface="Times New Roman"/>
                <a:cs typeface="Times New Roman"/>
              </a:rPr>
              <a:t>find some mass</a:t>
            </a:r>
            <a:r>
              <a:rPr lang="en-US" sz="2000" dirty="0">
                <a:latin typeface="Times New Roman"/>
                <a:cs typeface="Times New Roman"/>
              </a:rPr>
              <a:t>.</a:t>
            </a:r>
          </a:p>
          <a:p>
            <a:r>
              <a:rPr lang="en-US" sz="2000" dirty="0">
                <a:latin typeface="Times New Roman"/>
                <a:cs typeface="Times New Roman"/>
              </a:rPr>
              <a:t>--</a:t>
            </a:r>
            <a:r>
              <a:rPr lang="en-US" sz="2000" dirty="0">
                <a:solidFill>
                  <a:srgbClr val="0000FF"/>
                </a:solidFill>
                <a:latin typeface="Times New Roman"/>
                <a:cs typeface="Times New Roman"/>
              </a:rPr>
              <a:t>Multiply the mass by its coordinate</a:t>
            </a:r>
            <a:r>
              <a:rPr lang="en-US" sz="2000" dirty="0">
                <a:latin typeface="Times New Roman"/>
                <a:cs typeface="Times New Roman"/>
              </a:rPr>
              <a:t>.</a:t>
            </a:r>
          </a:p>
          <a:p>
            <a:r>
              <a:rPr lang="en-US" sz="2000" dirty="0">
                <a:latin typeface="Times New Roman"/>
                <a:cs typeface="Times New Roman"/>
              </a:rPr>
              <a:t>--</a:t>
            </a:r>
            <a:r>
              <a:rPr lang="en-US" sz="2000" dirty="0">
                <a:solidFill>
                  <a:srgbClr val="008000"/>
                </a:solidFill>
                <a:latin typeface="Times New Roman"/>
                <a:cs typeface="Times New Roman"/>
              </a:rPr>
              <a:t>Continue doing this, adding the products </a:t>
            </a:r>
            <a:r>
              <a:rPr lang="en-US" sz="2000" dirty="0">
                <a:latin typeface="Times New Roman"/>
                <a:cs typeface="Times New Roman"/>
              </a:rPr>
              <a:t>as you go.  </a:t>
            </a:r>
          </a:p>
          <a:p>
            <a:r>
              <a:rPr lang="en-US" sz="2000" dirty="0">
                <a:latin typeface="Times New Roman"/>
                <a:cs typeface="Times New Roman"/>
              </a:rPr>
              <a:t>--</a:t>
            </a:r>
            <a:r>
              <a:rPr lang="en-US" sz="2000" dirty="0">
                <a:solidFill>
                  <a:srgbClr val="0000FF"/>
                </a:solidFill>
                <a:latin typeface="Times New Roman"/>
                <a:cs typeface="Times New Roman"/>
              </a:rPr>
              <a:t>Once</a:t>
            </a:r>
            <a:r>
              <a:rPr lang="en-US" sz="2000" dirty="0">
                <a:latin typeface="Times New Roman"/>
                <a:cs typeface="Times New Roman"/>
              </a:rPr>
              <a:t> you’ve </a:t>
            </a:r>
            <a:r>
              <a:rPr lang="en-US" sz="2000" dirty="0">
                <a:solidFill>
                  <a:srgbClr val="0000FF"/>
                </a:solidFill>
                <a:latin typeface="Times New Roman"/>
                <a:cs typeface="Times New Roman"/>
              </a:rPr>
              <a:t>covered</a:t>
            </a:r>
            <a:r>
              <a:rPr lang="en-US" sz="2000" dirty="0">
                <a:latin typeface="Times New Roman"/>
                <a:cs typeface="Times New Roman"/>
              </a:rPr>
              <a:t> all the mass in the system, normalize the sum by </a:t>
            </a:r>
            <a:r>
              <a:rPr lang="en-US" sz="2000" dirty="0">
                <a:solidFill>
                  <a:srgbClr val="0000FF"/>
                </a:solidFill>
                <a:latin typeface="Times New Roman"/>
                <a:cs typeface="Times New Roman"/>
              </a:rPr>
              <a:t>dividing by the total mass.  </a:t>
            </a:r>
          </a:p>
          <a:p>
            <a:endParaRPr lang="en-US" sz="2000" dirty="0">
              <a:latin typeface="Times New Roman"/>
              <a:cs typeface="Times New Roman"/>
            </a:endParaRPr>
          </a:p>
          <a:p>
            <a:r>
              <a:rPr lang="en-US" sz="2000" dirty="0">
                <a:latin typeface="Times New Roman"/>
                <a:cs typeface="Times New Roman"/>
              </a:rPr>
              <a:t>That will give you the center of mass coordinate along that axis.</a:t>
            </a:r>
            <a:endParaRPr lang="en-US" sz="2000" dirty="0">
              <a:solidFill>
                <a:srgbClr val="0000FF"/>
              </a:solidFill>
              <a:latin typeface="Times New Roman"/>
              <a:cs typeface="Times New Roman"/>
            </a:endParaRPr>
          </a:p>
        </p:txBody>
      </p:sp>
      <p:sp>
        <p:nvSpPr>
          <p:cNvPr id="5" name="TextBox 4"/>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57.)</a:t>
            </a:r>
          </a:p>
        </p:txBody>
      </p:sp>
    </p:spTree>
    <p:extLst>
      <p:ext uri="{BB962C8B-B14F-4D97-AF65-F5344CB8AC3E}">
        <p14:creationId xmlns:p14="http://schemas.microsoft.com/office/powerpoint/2010/main" val="28782409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74956" y="463514"/>
            <a:ext cx="8627744" cy="830997"/>
          </a:xfrm>
          <a:prstGeom prst="rect">
            <a:avLst/>
          </a:prstGeom>
          <a:noFill/>
        </p:spPr>
        <p:txBody>
          <a:bodyPr wrap="square" rtlCol="0">
            <a:spAutoFit/>
          </a:bodyPr>
          <a:lstStyle/>
          <a:p>
            <a:r>
              <a:rPr lang="en-US" sz="2800" dirty="0">
                <a:solidFill>
                  <a:srgbClr val="FF0000"/>
                </a:solidFill>
                <a:latin typeface="Apple Chancery"/>
                <a:cs typeface="Apple Chancery"/>
              </a:rPr>
              <a:t>As long as </a:t>
            </a:r>
            <a:r>
              <a:rPr lang="en-US" sz="2000" dirty="0">
                <a:latin typeface="Times New Roman"/>
                <a:cs typeface="Times New Roman"/>
              </a:rPr>
              <a:t>an object’s </a:t>
            </a:r>
            <a:r>
              <a:rPr lang="en-US" sz="2000" i="1" dirty="0">
                <a:solidFill>
                  <a:srgbClr val="FF0000"/>
                </a:solidFill>
                <a:latin typeface="Times New Roman"/>
                <a:cs typeface="Times New Roman"/>
              </a:rPr>
              <a:t>center of mass </a:t>
            </a:r>
            <a:r>
              <a:rPr lang="en-US" sz="2000" dirty="0">
                <a:latin typeface="Times New Roman"/>
                <a:cs typeface="Times New Roman"/>
              </a:rPr>
              <a:t>is </a:t>
            </a:r>
            <a:r>
              <a:rPr lang="en-US" sz="2000" dirty="0">
                <a:solidFill>
                  <a:srgbClr val="0000FF"/>
                </a:solidFill>
                <a:latin typeface="Times New Roman"/>
                <a:cs typeface="Times New Roman"/>
              </a:rPr>
              <a:t>located over a point of support</a:t>
            </a:r>
            <a:r>
              <a:rPr lang="en-US" sz="2000" dirty="0">
                <a:latin typeface="Times New Roman"/>
                <a:cs typeface="Times New Roman"/>
              </a:rPr>
              <a:t>, it </a:t>
            </a:r>
            <a:r>
              <a:rPr lang="en-US" sz="2000" dirty="0">
                <a:solidFill>
                  <a:srgbClr val="0000FF"/>
                </a:solidFill>
                <a:latin typeface="Times New Roman"/>
                <a:cs typeface="Times New Roman"/>
              </a:rPr>
              <a:t>will</a:t>
            </a:r>
            <a:r>
              <a:rPr lang="en-US" sz="2000" dirty="0">
                <a:latin typeface="Times New Roman"/>
                <a:cs typeface="Times New Roman"/>
              </a:rPr>
              <a:t> </a:t>
            </a:r>
            <a:r>
              <a:rPr lang="en-US" sz="2000" dirty="0">
                <a:solidFill>
                  <a:srgbClr val="0000FF"/>
                </a:solidFill>
                <a:latin typeface="Times New Roman"/>
                <a:cs typeface="Times New Roman"/>
              </a:rPr>
              <a:t>be stable</a:t>
            </a:r>
            <a:r>
              <a:rPr lang="en-US" sz="2000" dirty="0">
                <a:latin typeface="Times New Roman"/>
                <a:cs typeface="Times New Roman"/>
              </a:rPr>
              <a:t>.</a:t>
            </a:r>
            <a:endParaRPr lang="en-US" sz="2000" dirty="0">
              <a:solidFill>
                <a:srgbClr val="0000FF"/>
              </a:solidFill>
              <a:latin typeface="Times New Roman"/>
              <a:cs typeface="Times New Roman"/>
            </a:endParaRPr>
          </a:p>
        </p:txBody>
      </p:sp>
      <p:sp>
        <p:nvSpPr>
          <p:cNvPr id="5" name="TextBox 4"/>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58.)</a:t>
            </a:r>
          </a:p>
        </p:txBody>
      </p:sp>
      <p:pic>
        <p:nvPicPr>
          <p:cNvPr id="2" name="skipload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00" y="1569363"/>
            <a:ext cx="7772400" cy="4857750"/>
          </a:xfrm>
          <a:prstGeom prst="rect">
            <a:avLst/>
          </a:prstGeom>
        </p:spPr>
      </p:pic>
    </p:spTree>
    <p:extLst>
      <p:ext uri="{BB962C8B-B14F-4D97-AF65-F5344CB8AC3E}">
        <p14:creationId xmlns:p14="http://schemas.microsoft.com/office/powerpoint/2010/main" val="48566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74956" y="463514"/>
            <a:ext cx="8627744" cy="523220"/>
          </a:xfrm>
          <a:prstGeom prst="rect">
            <a:avLst/>
          </a:prstGeom>
          <a:noFill/>
        </p:spPr>
        <p:txBody>
          <a:bodyPr wrap="square" rtlCol="0">
            <a:spAutoFit/>
          </a:bodyPr>
          <a:lstStyle/>
          <a:p>
            <a:r>
              <a:rPr lang="en-US" sz="2800" dirty="0">
                <a:solidFill>
                  <a:srgbClr val="FF0000"/>
                </a:solidFill>
                <a:latin typeface="Apple Chancery"/>
                <a:cs typeface="Apple Chancery"/>
              </a:rPr>
              <a:t>And again:</a:t>
            </a:r>
            <a:endParaRPr lang="en-US" sz="2000" dirty="0">
              <a:solidFill>
                <a:srgbClr val="0000FF"/>
              </a:solidFill>
              <a:latin typeface="Times New Roman"/>
              <a:cs typeface="Times New Roman"/>
            </a:endParaRPr>
          </a:p>
        </p:txBody>
      </p:sp>
      <p:sp>
        <p:nvSpPr>
          <p:cNvPr id="5" name="TextBox 4"/>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59.)</a:t>
            </a:r>
          </a:p>
        </p:txBody>
      </p:sp>
      <p:pic>
        <p:nvPicPr>
          <p:cNvPr id="3" name="'Balancing A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4956" y="1333499"/>
            <a:ext cx="8627744" cy="5093613"/>
          </a:xfrm>
          <a:prstGeom prst="rect">
            <a:avLst/>
          </a:prstGeom>
        </p:spPr>
      </p:pic>
    </p:spTree>
    <p:extLst>
      <p:ext uri="{BB962C8B-B14F-4D97-AF65-F5344CB8AC3E}">
        <p14:creationId xmlns:p14="http://schemas.microsoft.com/office/powerpoint/2010/main" val="830083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6" y="458615"/>
            <a:ext cx="5135244" cy="1446550"/>
          </a:xfrm>
          <a:prstGeom prst="rect">
            <a:avLst/>
          </a:prstGeom>
          <a:noFill/>
        </p:spPr>
        <p:txBody>
          <a:bodyPr wrap="square" rtlCol="0">
            <a:spAutoFit/>
          </a:bodyPr>
          <a:lstStyle/>
          <a:p>
            <a:r>
              <a:rPr lang="en-US" sz="2800" dirty="0">
                <a:solidFill>
                  <a:srgbClr val="FF0000"/>
                </a:solidFill>
                <a:latin typeface="Apple Chancery"/>
                <a:cs typeface="Apple Chancery"/>
              </a:rPr>
              <a:t>Consider: </a:t>
            </a:r>
            <a:r>
              <a:rPr lang="en-US" sz="2000" dirty="0">
                <a:solidFill>
                  <a:srgbClr val="000000"/>
                </a:solidFill>
                <a:latin typeface="Times New Roman"/>
                <a:cs typeface="Times New Roman"/>
              </a:rPr>
              <a:t>A puck moving over a frictionless floor is viewed from above.  It hits a wall and bounces off, as shown below.  What is the puck’s change of momentum?</a:t>
            </a:r>
            <a:endParaRPr lang="en-US" sz="2400" dirty="0">
              <a:solidFill>
                <a:srgbClr val="FF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6.)</a:t>
            </a:r>
          </a:p>
        </p:txBody>
      </p:sp>
      <p:sp>
        <p:nvSpPr>
          <p:cNvPr id="6" name="Rectangle 5"/>
          <p:cNvSpPr/>
          <p:nvPr/>
        </p:nvSpPr>
        <p:spPr>
          <a:xfrm>
            <a:off x="4051300" y="5638800"/>
            <a:ext cx="584200" cy="139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rot="16200000">
            <a:off x="5867141" y="2787051"/>
            <a:ext cx="5279007" cy="157113"/>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830755" y="3695275"/>
            <a:ext cx="235670" cy="23567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1" name="Object 40"/>
          <p:cNvGraphicFramePr>
            <a:graphicFrameLocks noChangeAspect="1"/>
          </p:cNvGraphicFramePr>
          <p:nvPr/>
        </p:nvGraphicFramePr>
        <p:xfrm>
          <a:off x="7237727" y="1727135"/>
          <a:ext cx="1042987" cy="368300"/>
        </p:xfrm>
        <a:graphic>
          <a:graphicData uri="http://schemas.openxmlformats.org/presentationml/2006/ole">
            <mc:AlternateContent xmlns:mc="http://schemas.openxmlformats.org/markup-compatibility/2006">
              <mc:Choice xmlns:v="urn:schemas-microsoft-com:vml" Requires="v">
                <p:oleObj spid="_x0000_s1475611" name="Equation" r:id="rId3" imgW="647700" imgH="228600" progId="Equation.DSMT4">
                  <p:embed/>
                </p:oleObj>
              </mc:Choice>
              <mc:Fallback>
                <p:oleObj name="Equation" r:id="rId3" imgW="647700" imgH="228600" progId="Equation.DSMT4">
                  <p:embed/>
                  <p:pic>
                    <p:nvPicPr>
                      <p:cNvPr id="41" name="Object 40"/>
                      <p:cNvPicPr/>
                      <p:nvPr/>
                    </p:nvPicPr>
                    <p:blipFill>
                      <a:blip r:embed="rId4"/>
                      <a:stretch>
                        <a:fillRect/>
                      </a:stretch>
                    </p:blipFill>
                    <p:spPr>
                      <a:xfrm>
                        <a:off x="7237727" y="1727135"/>
                        <a:ext cx="1042987" cy="368300"/>
                      </a:xfrm>
                      <a:prstGeom prst="rect">
                        <a:avLst/>
                      </a:prstGeom>
                    </p:spPr>
                  </p:pic>
                </p:oleObj>
              </mc:Fallback>
            </mc:AlternateContent>
          </a:graphicData>
        </a:graphic>
      </p:graphicFrame>
      <p:sp>
        <p:nvSpPr>
          <p:cNvPr id="32" name="Oval 31">
            <a:extLst>
              <a:ext uri="{FF2B5EF4-FFF2-40B4-BE49-F238E27FC236}">
                <a16:creationId xmlns:a16="http://schemas.microsoft.com/office/drawing/2014/main" id="{38A860D7-0AAD-084A-9A1F-84E006C0DD22}"/>
              </a:ext>
            </a:extLst>
          </p:cNvPr>
          <p:cNvSpPr/>
          <p:nvPr/>
        </p:nvSpPr>
        <p:spPr>
          <a:xfrm>
            <a:off x="6439432" y="2099496"/>
            <a:ext cx="235670" cy="23567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4" name="Object 33">
            <a:extLst>
              <a:ext uri="{FF2B5EF4-FFF2-40B4-BE49-F238E27FC236}">
                <a16:creationId xmlns:a16="http://schemas.microsoft.com/office/drawing/2014/main" id="{3171DA18-A940-4A43-B963-DB2CDFA549C6}"/>
              </a:ext>
            </a:extLst>
          </p:cNvPr>
          <p:cNvGraphicFramePr>
            <a:graphicFrameLocks noChangeAspect="1"/>
          </p:cNvGraphicFramePr>
          <p:nvPr/>
        </p:nvGraphicFramePr>
        <p:xfrm>
          <a:off x="6470074" y="3964197"/>
          <a:ext cx="1042987" cy="368300"/>
        </p:xfrm>
        <a:graphic>
          <a:graphicData uri="http://schemas.openxmlformats.org/presentationml/2006/ole">
            <mc:AlternateContent xmlns:mc="http://schemas.openxmlformats.org/markup-compatibility/2006">
              <mc:Choice xmlns:v="urn:schemas-microsoft-com:vml" Requires="v">
                <p:oleObj spid="_x0000_s1475612" name="Equation" r:id="rId3" imgW="647700" imgH="228600" progId="Equation.DSMT4">
                  <p:embed/>
                </p:oleObj>
              </mc:Choice>
              <mc:Fallback>
                <p:oleObj name="Equation" r:id="rId3" imgW="647700" imgH="228600" progId="Equation.DSMT4">
                  <p:embed/>
                  <p:pic>
                    <p:nvPicPr>
                      <p:cNvPr id="34" name="Object 33">
                        <a:extLst>
                          <a:ext uri="{FF2B5EF4-FFF2-40B4-BE49-F238E27FC236}">
                            <a16:creationId xmlns:a16="http://schemas.microsoft.com/office/drawing/2014/main" id="{3171DA18-A940-4A43-B963-DB2CDFA549C6}"/>
                          </a:ext>
                        </a:extLst>
                      </p:cNvPr>
                      <p:cNvPicPr/>
                      <p:nvPr/>
                    </p:nvPicPr>
                    <p:blipFill>
                      <a:blip r:embed="rId4"/>
                      <a:stretch>
                        <a:fillRect/>
                      </a:stretch>
                    </p:blipFill>
                    <p:spPr>
                      <a:xfrm>
                        <a:off x="6470074" y="3964197"/>
                        <a:ext cx="1042987" cy="368300"/>
                      </a:xfrm>
                      <a:prstGeom prst="rect">
                        <a:avLst/>
                      </a:prstGeom>
                    </p:spPr>
                  </p:pic>
                </p:oleObj>
              </mc:Fallback>
            </mc:AlternateContent>
          </a:graphicData>
        </a:graphic>
      </p:graphicFrame>
      <p:cxnSp>
        <p:nvCxnSpPr>
          <p:cNvPr id="37" name="Straight Arrow Connector 36">
            <a:extLst>
              <a:ext uri="{FF2B5EF4-FFF2-40B4-BE49-F238E27FC236}">
                <a16:creationId xmlns:a16="http://schemas.microsoft.com/office/drawing/2014/main" id="{16432FD4-80BB-D64D-94E8-CA40170B9513}"/>
              </a:ext>
            </a:extLst>
          </p:cNvPr>
          <p:cNvCxnSpPr>
            <a:cxnSpLocks/>
          </p:cNvCxnSpPr>
          <p:nvPr/>
        </p:nvCxnSpPr>
        <p:spPr>
          <a:xfrm flipV="1">
            <a:off x="6725922" y="2217330"/>
            <a:ext cx="987923" cy="1"/>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06D8ED39-1534-0442-A68E-336AA1DA173C}"/>
              </a:ext>
            </a:extLst>
          </p:cNvPr>
          <p:cNvCxnSpPr>
            <a:cxnSpLocks/>
          </p:cNvCxnSpPr>
          <p:nvPr/>
        </p:nvCxnSpPr>
        <p:spPr>
          <a:xfrm flipH="1" flipV="1">
            <a:off x="6786959" y="3846362"/>
            <a:ext cx="987923" cy="1"/>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6D9FB8FE-BEB1-F048-80C6-35A45D3F4494}"/>
              </a:ext>
            </a:extLst>
          </p:cNvPr>
          <p:cNvSpPr txBox="1"/>
          <p:nvPr/>
        </p:nvSpPr>
        <p:spPr>
          <a:xfrm>
            <a:off x="6039672" y="1444233"/>
            <a:ext cx="643125"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before</a:t>
            </a:r>
          </a:p>
        </p:txBody>
      </p:sp>
      <p:sp>
        <p:nvSpPr>
          <p:cNvPr id="44" name="TextBox 43">
            <a:extLst>
              <a:ext uri="{FF2B5EF4-FFF2-40B4-BE49-F238E27FC236}">
                <a16:creationId xmlns:a16="http://schemas.microsoft.com/office/drawing/2014/main" id="{A5CF1384-0A35-E34E-B0F8-7636DB590249}"/>
              </a:ext>
            </a:extLst>
          </p:cNvPr>
          <p:cNvSpPr txBox="1"/>
          <p:nvPr/>
        </p:nvSpPr>
        <p:spPr>
          <a:xfrm>
            <a:off x="6097019" y="3227152"/>
            <a:ext cx="513282"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after</a:t>
            </a:r>
          </a:p>
        </p:txBody>
      </p:sp>
      <p:sp>
        <p:nvSpPr>
          <p:cNvPr id="7" name="Freeform 6">
            <a:extLst>
              <a:ext uri="{FF2B5EF4-FFF2-40B4-BE49-F238E27FC236}">
                <a16:creationId xmlns:a16="http://schemas.microsoft.com/office/drawing/2014/main" id="{B364F647-BBD7-9F4E-8E42-6C19A9D46CA9}"/>
              </a:ext>
            </a:extLst>
          </p:cNvPr>
          <p:cNvSpPr/>
          <p:nvPr/>
        </p:nvSpPr>
        <p:spPr>
          <a:xfrm>
            <a:off x="5701324" y="2771520"/>
            <a:ext cx="2689412" cy="278388"/>
          </a:xfrm>
          <a:custGeom>
            <a:avLst/>
            <a:gdLst>
              <a:gd name="connsiteX0" fmla="*/ 0 w 2689412"/>
              <a:gd name="connsiteY0" fmla="*/ 278388 h 278388"/>
              <a:gd name="connsiteX1" fmla="*/ 358588 w 2689412"/>
              <a:gd name="connsiteY1" fmla="*/ 54270 h 278388"/>
              <a:gd name="connsiteX2" fmla="*/ 941294 w 2689412"/>
              <a:gd name="connsiteY2" fmla="*/ 170811 h 278388"/>
              <a:gd name="connsiteX3" fmla="*/ 1201271 w 2689412"/>
              <a:gd name="connsiteY3" fmla="*/ 215635 h 278388"/>
              <a:gd name="connsiteX4" fmla="*/ 1577788 w 2689412"/>
              <a:gd name="connsiteY4" fmla="*/ 81164 h 278388"/>
              <a:gd name="connsiteX5" fmla="*/ 1972236 w 2689412"/>
              <a:gd name="connsiteY5" fmla="*/ 482 h 278388"/>
              <a:gd name="connsiteX6" fmla="*/ 2330824 w 2689412"/>
              <a:gd name="connsiteY6" fmla="*/ 117023 h 278388"/>
              <a:gd name="connsiteX7" fmla="*/ 2689412 w 2689412"/>
              <a:gd name="connsiteY7" fmla="*/ 233564 h 27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9412" h="278388">
                <a:moveTo>
                  <a:pt x="0" y="278388"/>
                </a:moveTo>
                <a:cubicBezTo>
                  <a:pt x="100853" y="175293"/>
                  <a:pt x="201706" y="72199"/>
                  <a:pt x="358588" y="54270"/>
                </a:cubicBezTo>
                <a:cubicBezTo>
                  <a:pt x="515470" y="36341"/>
                  <a:pt x="800847" y="143917"/>
                  <a:pt x="941294" y="170811"/>
                </a:cubicBezTo>
                <a:cubicBezTo>
                  <a:pt x="1081741" y="197705"/>
                  <a:pt x="1095189" y="230576"/>
                  <a:pt x="1201271" y="215635"/>
                </a:cubicBezTo>
                <a:cubicBezTo>
                  <a:pt x="1307353" y="200694"/>
                  <a:pt x="1449294" y="117023"/>
                  <a:pt x="1577788" y="81164"/>
                </a:cubicBezTo>
                <a:cubicBezTo>
                  <a:pt x="1706282" y="45305"/>
                  <a:pt x="1846730" y="-5495"/>
                  <a:pt x="1972236" y="482"/>
                </a:cubicBezTo>
                <a:cubicBezTo>
                  <a:pt x="2097742" y="6459"/>
                  <a:pt x="2330824" y="117023"/>
                  <a:pt x="2330824" y="117023"/>
                </a:cubicBezTo>
                <a:lnTo>
                  <a:pt x="2689412" y="233564"/>
                </a:lnTo>
              </a:path>
            </a:pathLst>
          </a:cu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696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dissolv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4483100" y="1092664"/>
            <a:ext cx="45085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TextBox 17"/>
          <p:cNvSpPr txBox="1"/>
          <p:nvPr/>
        </p:nvSpPr>
        <p:spPr>
          <a:xfrm>
            <a:off x="112460" y="64242"/>
            <a:ext cx="4334380" cy="1754326"/>
          </a:xfrm>
          <a:prstGeom prst="rect">
            <a:avLst/>
          </a:prstGeom>
          <a:noFill/>
        </p:spPr>
        <p:txBody>
          <a:bodyPr wrap="square" rtlCol="0">
            <a:spAutoFit/>
          </a:bodyPr>
          <a:lstStyle/>
          <a:p>
            <a:r>
              <a:rPr lang="en-US" sz="2800" dirty="0">
                <a:solidFill>
                  <a:srgbClr val="FF0000"/>
                </a:solidFill>
                <a:latin typeface="Apple Chancery"/>
                <a:cs typeface="Apple Chancery"/>
              </a:rPr>
              <a:t>Example 9: </a:t>
            </a:r>
            <a:r>
              <a:rPr lang="en-US" sz="2000" dirty="0">
                <a:solidFill>
                  <a:srgbClr val="0000FF"/>
                </a:solidFill>
                <a:latin typeface="Times New Roman"/>
                <a:cs typeface="Times New Roman"/>
              </a:rPr>
              <a:t>With the guidelines for doing these kinds of problems in mind, </a:t>
            </a:r>
            <a:r>
              <a:rPr lang="en-US" sz="2000" dirty="0">
                <a:latin typeface="Times New Roman"/>
                <a:cs typeface="Times New Roman"/>
              </a:rPr>
              <a:t>determine the </a:t>
            </a:r>
            <a:r>
              <a:rPr lang="en-US" sz="2000" dirty="0">
                <a:solidFill>
                  <a:srgbClr val="0000FF"/>
                </a:solidFill>
                <a:latin typeface="Times New Roman"/>
                <a:cs typeface="Times New Roman"/>
              </a:rPr>
              <a:t>coordinate of the center </a:t>
            </a:r>
            <a:r>
              <a:rPr lang="en-US" sz="2000" dirty="0">
                <a:latin typeface="Times New Roman"/>
                <a:cs typeface="Times New Roman"/>
              </a:rPr>
              <a:t>of mass of a </a:t>
            </a:r>
            <a:r>
              <a:rPr lang="en-US" sz="2000" dirty="0">
                <a:solidFill>
                  <a:srgbClr val="0000FF"/>
                </a:solidFill>
                <a:latin typeface="Times New Roman"/>
                <a:cs typeface="Times New Roman"/>
              </a:rPr>
              <a:t>homogeneous rod of length L</a:t>
            </a:r>
            <a:r>
              <a:rPr lang="en-US" sz="2000" dirty="0">
                <a:latin typeface="Times New Roman"/>
                <a:cs typeface="Times New Roman"/>
              </a:rPr>
              <a:t>, assuming the origin is at the rod’s end.</a:t>
            </a:r>
            <a:endParaRPr lang="en-US" sz="2400" dirty="0">
              <a:latin typeface="Apple Chancery"/>
              <a:cs typeface="Apple Chancery"/>
            </a:endParaRPr>
          </a:p>
        </p:txBody>
      </p:sp>
      <p:sp>
        <p:nvSpPr>
          <p:cNvPr id="2" name="Rectangle 1"/>
          <p:cNvSpPr/>
          <p:nvPr/>
        </p:nvSpPr>
        <p:spPr>
          <a:xfrm>
            <a:off x="4762500" y="965200"/>
            <a:ext cx="3848100" cy="254000"/>
          </a:xfrm>
          <a:prstGeom prst="rect">
            <a:avLst/>
          </a:prstGeom>
          <a:solidFill>
            <a:srgbClr val="FF66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4762645" y="381000"/>
            <a:ext cx="0" cy="145239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6" name="Object 15"/>
          <p:cNvGraphicFramePr>
            <a:graphicFrameLocks noChangeAspect="1"/>
          </p:cNvGraphicFramePr>
          <p:nvPr>
            <p:extLst>
              <p:ext uri="{D42A27DB-BD31-4B8C-83A1-F6EECF244321}">
                <p14:modId xmlns:p14="http://schemas.microsoft.com/office/powerpoint/2010/main" val="3128848355"/>
              </p:ext>
            </p:extLst>
          </p:nvPr>
        </p:nvGraphicFramePr>
        <p:xfrm>
          <a:off x="8820150" y="1133475"/>
          <a:ext cx="171450" cy="171450"/>
        </p:xfrm>
        <a:graphic>
          <a:graphicData uri="http://schemas.openxmlformats.org/presentationml/2006/ole">
            <mc:AlternateContent xmlns:mc="http://schemas.openxmlformats.org/markup-compatibility/2006">
              <mc:Choice xmlns:v="urn:schemas-microsoft-com:vml" Requires="v">
                <p:oleObj spid="_x0000_s1404029" name="Equation" r:id="rId4" imgW="127000" imgH="127000" progId="Equation.DSMT4">
                  <p:embed/>
                </p:oleObj>
              </mc:Choice>
              <mc:Fallback>
                <p:oleObj name="Equation" r:id="rId4" imgW="127000" imgH="127000" progId="Equation.DSMT4">
                  <p:embed/>
                  <p:pic>
                    <p:nvPicPr>
                      <p:cNvPr id="0" name=""/>
                      <p:cNvPicPr/>
                      <p:nvPr/>
                    </p:nvPicPr>
                    <p:blipFill>
                      <a:blip r:embed="rId5"/>
                      <a:stretch>
                        <a:fillRect/>
                      </a:stretch>
                    </p:blipFill>
                    <p:spPr>
                      <a:xfrm>
                        <a:off x="8820150" y="1133475"/>
                        <a:ext cx="171450" cy="17145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689732869"/>
              </p:ext>
            </p:extLst>
          </p:nvPr>
        </p:nvGraphicFramePr>
        <p:xfrm>
          <a:off x="4540250" y="269875"/>
          <a:ext cx="171450" cy="222250"/>
        </p:xfrm>
        <a:graphic>
          <a:graphicData uri="http://schemas.openxmlformats.org/presentationml/2006/ole">
            <mc:AlternateContent xmlns:mc="http://schemas.openxmlformats.org/markup-compatibility/2006">
              <mc:Choice xmlns:v="urn:schemas-microsoft-com:vml" Requires="v">
                <p:oleObj spid="_x0000_s1404030" name="Equation" r:id="rId6" imgW="127000" imgH="165100" progId="Equation.DSMT4">
                  <p:embed/>
                </p:oleObj>
              </mc:Choice>
              <mc:Fallback>
                <p:oleObj name="Equation" r:id="rId6" imgW="127000" imgH="165100" progId="Equation.DSMT4">
                  <p:embed/>
                  <p:pic>
                    <p:nvPicPr>
                      <p:cNvPr id="0" name=""/>
                      <p:cNvPicPr/>
                      <p:nvPr/>
                    </p:nvPicPr>
                    <p:blipFill>
                      <a:blip r:embed="rId7"/>
                      <a:stretch>
                        <a:fillRect/>
                      </a:stretch>
                    </p:blipFill>
                    <p:spPr>
                      <a:xfrm>
                        <a:off x="4540250" y="269875"/>
                        <a:ext cx="171450" cy="222250"/>
                      </a:xfrm>
                      <a:prstGeom prst="rect">
                        <a:avLst/>
                      </a:prstGeom>
                    </p:spPr>
                  </p:pic>
                </p:oleObj>
              </mc:Fallback>
            </mc:AlternateContent>
          </a:graphicData>
        </a:graphic>
      </p:graphicFrame>
      <p:sp>
        <p:nvSpPr>
          <p:cNvPr id="26" name="TextBox 25"/>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60.)</a:t>
            </a:r>
          </a:p>
        </p:txBody>
      </p:sp>
    </p:spTree>
    <p:extLst>
      <p:ext uri="{BB962C8B-B14F-4D97-AF65-F5344CB8AC3E}">
        <p14:creationId xmlns:p14="http://schemas.microsoft.com/office/powerpoint/2010/main" val="552586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4483100" y="1092664"/>
            <a:ext cx="45085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 name="TextBox 17"/>
          <p:cNvSpPr txBox="1"/>
          <p:nvPr/>
        </p:nvSpPr>
        <p:spPr>
          <a:xfrm>
            <a:off x="112460" y="64242"/>
            <a:ext cx="4334380" cy="1754326"/>
          </a:xfrm>
          <a:prstGeom prst="rect">
            <a:avLst/>
          </a:prstGeom>
          <a:noFill/>
        </p:spPr>
        <p:txBody>
          <a:bodyPr wrap="square" rtlCol="0">
            <a:spAutoFit/>
          </a:bodyPr>
          <a:lstStyle/>
          <a:p>
            <a:r>
              <a:rPr lang="en-US" sz="2800" dirty="0">
                <a:solidFill>
                  <a:srgbClr val="FF0000"/>
                </a:solidFill>
                <a:latin typeface="Apple Chancery"/>
                <a:cs typeface="Apple Chancery"/>
              </a:rPr>
              <a:t>Example 9: </a:t>
            </a:r>
            <a:r>
              <a:rPr lang="en-US" sz="2000" dirty="0">
                <a:solidFill>
                  <a:srgbClr val="0000FF"/>
                </a:solidFill>
                <a:latin typeface="Times New Roman"/>
                <a:cs typeface="Times New Roman"/>
              </a:rPr>
              <a:t>With the guidelines for doing these kinds of problems in mind, </a:t>
            </a:r>
            <a:r>
              <a:rPr lang="en-US" sz="2000" dirty="0">
                <a:latin typeface="Times New Roman"/>
                <a:cs typeface="Times New Roman"/>
              </a:rPr>
              <a:t>determine the </a:t>
            </a:r>
            <a:r>
              <a:rPr lang="en-US" sz="2000" dirty="0">
                <a:solidFill>
                  <a:srgbClr val="0000FF"/>
                </a:solidFill>
                <a:latin typeface="Times New Roman"/>
                <a:cs typeface="Times New Roman"/>
              </a:rPr>
              <a:t>coordinate of the center </a:t>
            </a:r>
            <a:r>
              <a:rPr lang="en-US" sz="2000" dirty="0">
                <a:latin typeface="Times New Roman"/>
                <a:cs typeface="Times New Roman"/>
              </a:rPr>
              <a:t>of mass of a </a:t>
            </a:r>
            <a:r>
              <a:rPr lang="en-US" sz="2000" dirty="0">
                <a:solidFill>
                  <a:srgbClr val="0000FF"/>
                </a:solidFill>
                <a:latin typeface="Times New Roman"/>
                <a:cs typeface="Times New Roman"/>
              </a:rPr>
              <a:t>homogeneous rod of length L</a:t>
            </a:r>
            <a:r>
              <a:rPr lang="en-US" sz="2000" dirty="0">
                <a:latin typeface="Times New Roman"/>
                <a:cs typeface="Times New Roman"/>
              </a:rPr>
              <a:t>, assuming the origin is at the rod’s end.</a:t>
            </a:r>
            <a:endParaRPr lang="en-US" sz="2400" dirty="0">
              <a:latin typeface="Apple Chancery"/>
              <a:cs typeface="Apple Chancery"/>
            </a:endParaRPr>
          </a:p>
        </p:txBody>
      </p:sp>
      <p:sp>
        <p:nvSpPr>
          <p:cNvPr id="2" name="Rectangle 1"/>
          <p:cNvSpPr/>
          <p:nvPr/>
        </p:nvSpPr>
        <p:spPr>
          <a:xfrm>
            <a:off x="4762500" y="965200"/>
            <a:ext cx="3848100" cy="254000"/>
          </a:xfrm>
          <a:prstGeom prst="rect">
            <a:avLst/>
          </a:prstGeom>
          <a:solidFill>
            <a:srgbClr val="FF66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4762645" y="381000"/>
            <a:ext cx="0" cy="145239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6" name="Object 15"/>
          <p:cNvGraphicFramePr>
            <a:graphicFrameLocks noChangeAspect="1"/>
          </p:cNvGraphicFramePr>
          <p:nvPr/>
        </p:nvGraphicFramePr>
        <p:xfrm>
          <a:off x="8820150" y="1133475"/>
          <a:ext cx="171450" cy="171450"/>
        </p:xfrm>
        <a:graphic>
          <a:graphicData uri="http://schemas.openxmlformats.org/presentationml/2006/ole">
            <mc:AlternateContent xmlns:mc="http://schemas.openxmlformats.org/markup-compatibility/2006">
              <mc:Choice xmlns:v="urn:schemas-microsoft-com:vml" Requires="v">
                <p:oleObj spid="_x0000_s1623073" name="Equation" r:id="rId4" imgW="127000" imgH="127000" progId="Equation.DSMT4">
                  <p:embed/>
                </p:oleObj>
              </mc:Choice>
              <mc:Fallback>
                <p:oleObj name="Equation" r:id="rId4" imgW="127000" imgH="127000" progId="Equation.DSMT4">
                  <p:embed/>
                  <p:pic>
                    <p:nvPicPr>
                      <p:cNvPr id="16" name="Object 15"/>
                      <p:cNvPicPr/>
                      <p:nvPr/>
                    </p:nvPicPr>
                    <p:blipFill>
                      <a:blip r:embed="rId5"/>
                      <a:stretch>
                        <a:fillRect/>
                      </a:stretch>
                    </p:blipFill>
                    <p:spPr>
                      <a:xfrm>
                        <a:off x="8820150" y="1133475"/>
                        <a:ext cx="171450" cy="171450"/>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4540250" y="269875"/>
          <a:ext cx="171450" cy="222250"/>
        </p:xfrm>
        <a:graphic>
          <a:graphicData uri="http://schemas.openxmlformats.org/presentationml/2006/ole">
            <mc:AlternateContent xmlns:mc="http://schemas.openxmlformats.org/markup-compatibility/2006">
              <mc:Choice xmlns:v="urn:schemas-microsoft-com:vml" Requires="v">
                <p:oleObj spid="_x0000_s1623074" name="Equation" r:id="rId6" imgW="127000" imgH="165100" progId="Equation.DSMT4">
                  <p:embed/>
                </p:oleObj>
              </mc:Choice>
              <mc:Fallback>
                <p:oleObj name="Equation" r:id="rId6" imgW="127000" imgH="165100" progId="Equation.DSMT4">
                  <p:embed/>
                  <p:pic>
                    <p:nvPicPr>
                      <p:cNvPr id="22" name="Object 21"/>
                      <p:cNvPicPr/>
                      <p:nvPr/>
                    </p:nvPicPr>
                    <p:blipFill>
                      <a:blip r:embed="rId7"/>
                      <a:stretch>
                        <a:fillRect/>
                      </a:stretch>
                    </p:blipFill>
                    <p:spPr>
                      <a:xfrm>
                        <a:off x="4540250" y="269875"/>
                        <a:ext cx="171450" cy="222250"/>
                      </a:xfrm>
                      <a:prstGeom prst="rect">
                        <a:avLst/>
                      </a:prstGeom>
                    </p:spPr>
                  </p:pic>
                </p:oleObj>
              </mc:Fallback>
            </mc:AlternateContent>
          </a:graphicData>
        </a:graphic>
      </p:graphicFrame>
      <p:sp>
        <p:nvSpPr>
          <p:cNvPr id="23" name="TextBox 22"/>
          <p:cNvSpPr txBox="1"/>
          <p:nvPr/>
        </p:nvSpPr>
        <p:spPr>
          <a:xfrm>
            <a:off x="535528" y="1833398"/>
            <a:ext cx="8284622" cy="1015663"/>
          </a:xfrm>
          <a:prstGeom prst="rect">
            <a:avLst/>
          </a:prstGeom>
          <a:noFill/>
        </p:spPr>
        <p:txBody>
          <a:bodyPr wrap="square" rtlCol="0">
            <a:spAutoFit/>
          </a:bodyPr>
          <a:lstStyle/>
          <a:p>
            <a:r>
              <a:rPr lang="en-US" sz="2000" dirty="0">
                <a:solidFill>
                  <a:srgbClr val="FF0000"/>
                </a:solidFill>
                <a:latin typeface="Apple Chancery"/>
                <a:cs typeface="Apple Chancery"/>
              </a:rPr>
              <a:t>Although this is a </a:t>
            </a:r>
            <a:r>
              <a:rPr lang="en-US" sz="2000" dirty="0">
                <a:solidFill>
                  <a:srgbClr val="0000FF"/>
                </a:solidFill>
                <a:latin typeface="Times New Roman"/>
                <a:cs typeface="Times New Roman"/>
              </a:rPr>
              <a:t>continuous mass, </a:t>
            </a:r>
            <a:r>
              <a:rPr lang="en-US" sz="2000" dirty="0">
                <a:latin typeface="Times New Roman"/>
                <a:cs typeface="Times New Roman"/>
              </a:rPr>
              <a:t>the principle is the same.  </a:t>
            </a:r>
            <a:r>
              <a:rPr lang="en-US" sz="2000" dirty="0">
                <a:solidFill>
                  <a:srgbClr val="0000FF"/>
                </a:solidFill>
                <a:latin typeface="Times New Roman"/>
                <a:cs typeface="Times New Roman"/>
              </a:rPr>
              <a:t>Move out along the x-axis until you find some mass</a:t>
            </a:r>
            <a:r>
              <a:rPr lang="en-US" sz="2000" dirty="0">
                <a:latin typeface="Times New Roman"/>
                <a:cs typeface="Times New Roman"/>
              </a:rPr>
              <a:t>, </a:t>
            </a:r>
            <a:r>
              <a:rPr lang="en-US" sz="2000" dirty="0">
                <a:solidFill>
                  <a:srgbClr val="008000"/>
                </a:solidFill>
                <a:latin typeface="Times New Roman"/>
                <a:cs typeface="Times New Roman"/>
              </a:rPr>
              <a:t>multiply by the mass’s coordinate</a:t>
            </a:r>
            <a:r>
              <a:rPr lang="en-US" sz="2000" dirty="0">
                <a:latin typeface="Times New Roman"/>
                <a:cs typeface="Times New Roman"/>
              </a:rPr>
              <a:t>, then </a:t>
            </a:r>
            <a:r>
              <a:rPr lang="en-US" sz="2000" dirty="0">
                <a:solidFill>
                  <a:srgbClr val="3366FF"/>
                </a:solidFill>
                <a:latin typeface="Times New Roman"/>
                <a:cs typeface="Times New Roman"/>
              </a:rPr>
              <a:t>sum that quantity for all the masses </a:t>
            </a:r>
            <a:r>
              <a:rPr lang="en-US" sz="2000" dirty="0">
                <a:latin typeface="Times New Roman"/>
                <a:cs typeface="Times New Roman"/>
              </a:rPr>
              <a:t>found before </a:t>
            </a:r>
            <a:r>
              <a:rPr lang="en-US" sz="2000" dirty="0">
                <a:solidFill>
                  <a:srgbClr val="008000"/>
                </a:solidFill>
                <a:latin typeface="Times New Roman"/>
                <a:cs typeface="Times New Roman"/>
              </a:rPr>
              <a:t>dividing by the total mass</a:t>
            </a:r>
            <a:r>
              <a:rPr lang="en-US" sz="2000" dirty="0">
                <a:latin typeface="Times New Roman"/>
                <a:cs typeface="Times New Roman"/>
              </a:rPr>
              <a:t>. </a:t>
            </a:r>
            <a:endParaRPr lang="en-US" sz="2400" dirty="0">
              <a:latin typeface="Apple Chancery"/>
              <a:cs typeface="Apple Chancery"/>
            </a:endParaRPr>
          </a:p>
        </p:txBody>
      </p:sp>
      <p:sp>
        <p:nvSpPr>
          <p:cNvPr id="24" name="TextBox 23"/>
          <p:cNvSpPr txBox="1"/>
          <p:nvPr/>
        </p:nvSpPr>
        <p:spPr>
          <a:xfrm>
            <a:off x="535528" y="2878722"/>
            <a:ext cx="8284622" cy="1631216"/>
          </a:xfrm>
          <a:prstGeom prst="rect">
            <a:avLst/>
          </a:prstGeom>
          <a:noFill/>
        </p:spPr>
        <p:txBody>
          <a:bodyPr wrap="square" rtlCol="0">
            <a:spAutoFit/>
          </a:bodyPr>
          <a:lstStyle/>
          <a:p>
            <a:r>
              <a:rPr lang="en-US" sz="2000" dirty="0">
                <a:solidFill>
                  <a:srgbClr val="FF0000"/>
                </a:solidFill>
                <a:latin typeface="Apple Chancery"/>
                <a:cs typeface="Apple Chancery"/>
              </a:rPr>
              <a:t>The problem?  </a:t>
            </a:r>
            <a:r>
              <a:rPr lang="en-US" sz="2000" dirty="0">
                <a:latin typeface="Times New Roman"/>
                <a:cs typeface="Times New Roman"/>
              </a:rPr>
              <a:t>The system is </a:t>
            </a:r>
            <a:r>
              <a:rPr lang="en-US" sz="2000" dirty="0">
                <a:solidFill>
                  <a:srgbClr val="FF0000"/>
                </a:solidFill>
                <a:latin typeface="Times New Roman"/>
                <a:cs typeface="Times New Roman"/>
              </a:rPr>
              <a:t>not</a:t>
            </a:r>
            <a:r>
              <a:rPr lang="en-US" sz="2000" dirty="0">
                <a:latin typeface="Times New Roman"/>
                <a:cs typeface="Times New Roman"/>
              </a:rPr>
              <a:t> made up of </a:t>
            </a:r>
            <a:r>
              <a:rPr lang="en-US" sz="2000" dirty="0">
                <a:solidFill>
                  <a:srgbClr val="FF0000"/>
                </a:solidFill>
                <a:latin typeface="Times New Roman"/>
                <a:cs typeface="Times New Roman"/>
              </a:rPr>
              <a:t>discrete pieces </a:t>
            </a:r>
            <a:r>
              <a:rPr lang="en-US" sz="2000" dirty="0">
                <a:latin typeface="Times New Roman"/>
                <a:cs typeface="Times New Roman"/>
              </a:rPr>
              <a:t>of mass.  That means that after moving an arbitrary distance “x” units down the axis, you need to </a:t>
            </a:r>
            <a:r>
              <a:rPr lang="en-US" sz="2000" dirty="0">
                <a:solidFill>
                  <a:srgbClr val="FF0000"/>
                </a:solidFill>
                <a:latin typeface="Times New Roman"/>
                <a:cs typeface="Times New Roman"/>
              </a:rPr>
              <a:t>create a differentially thin section </a:t>
            </a:r>
            <a:r>
              <a:rPr lang="en-US" sz="2000" dirty="0">
                <a:latin typeface="Times New Roman"/>
                <a:cs typeface="Times New Roman"/>
              </a:rPr>
              <a:t>of the rod </a:t>
            </a:r>
            <a:r>
              <a:rPr lang="en-US" sz="2000" dirty="0">
                <a:solidFill>
                  <a:srgbClr val="FF0000"/>
                </a:solidFill>
                <a:latin typeface="Times New Roman"/>
                <a:cs typeface="Times New Roman"/>
              </a:rPr>
              <a:t>of width “dx” </a:t>
            </a:r>
            <a:r>
              <a:rPr lang="en-US" sz="2000" dirty="0">
                <a:latin typeface="Times New Roman"/>
                <a:cs typeface="Times New Roman"/>
              </a:rPr>
              <a:t>to defines a </a:t>
            </a:r>
            <a:r>
              <a:rPr lang="en-US" sz="2000" dirty="0">
                <a:solidFill>
                  <a:srgbClr val="0000FF"/>
                </a:solidFill>
                <a:latin typeface="Times New Roman"/>
                <a:cs typeface="Times New Roman"/>
              </a:rPr>
              <a:t>differentially small piece of mass “</a:t>
            </a:r>
            <a:r>
              <a:rPr lang="en-US" sz="2000" dirty="0" err="1">
                <a:solidFill>
                  <a:srgbClr val="0000FF"/>
                </a:solidFill>
                <a:latin typeface="Times New Roman"/>
                <a:cs typeface="Times New Roman"/>
              </a:rPr>
              <a:t>dm</a:t>
            </a:r>
            <a:r>
              <a:rPr lang="en-US" sz="2000" dirty="0">
                <a:solidFill>
                  <a:srgbClr val="0000FF"/>
                </a:solidFill>
                <a:latin typeface="Times New Roman"/>
                <a:cs typeface="Times New Roman"/>
              </a:rPr>
              <a:t>,” </a:t>
            </a:r>
            <a:r>
              <a:rPr lang="en-US" sz="2000" dirty="0">
                <a:latin typeface="Times New Roman"/>
                <a:cs typeface="Times New Roman"/>
              </a:rPr>
              <a:t>do the required multiplication, then sum all such pieces using integration.  Doing this yields:</a:t>
            </a:r>
            <a:endParaRPr lang="en-US" sz="2400" dirty="0">
              <a:latin typeface="Apple Chancery"/>
              <a:cs typeface="Apple Chancery"/>
            </a:endParaRPr>
          </a:p>
        </p:txBody>
      </p:sp>
      <p:cxnSp>
        <p:nvCxnSpPr>
          <p:cNvPr id="17" name="Straight Connector 16"/>
          <p:cNvCxnSpPr/>
          <p:nvPr/>
        </p:nvCxnSpPr>
        <p:spPr>
          <a:xfrm>
            <a:off x="609600" y="5583702"/>
            <a:ext cx="45085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889000" y="5456238"/>
            <a:ext cx="3848100" cy="254000"/>
          </a:xfrm>
          <a:prstGeom prst="rect">
            <a:avLst/>
          </a:prstGeom>
          <a:solidFill>
            <a:srgbClr val="FF66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889145" y="4872038"/>
            <a:ext cx="0" cy="145239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28" name="Object 27"/>
          <p:cNvGraphicFramePr>
            <a:graphicFrameLocks noChangeAspect="1"/>
          </p:cNvGraphicFramePr>
          <p:nvPr/>
        </p:nvGraphicFramePr>
        <p:xfrm>
          <a:off x="4946650" y="5624513"/>
          <a:ext cx="171450" cy="171450"/>
        </p:xfrm>
        <a:graphic>
          <a:graphicData uri="http://schemas.openxmlformats.org/presentationml/2006/ole">
            <mc:AlternateContent xmlns:mc="http://schemas.openxmlformats.org/markup-compatibility/2006">
              <mc:Choice xmlns:v="urn:schemas-microsoft-com:vml" Requires="v">
                <p:oleObj spid="_x0000_s1623075" name="Equation" r:id="rId8" imgW="127000" imgH="127000" progId="Equation.DSMT4">
                  <p:embed/>
                </p:oleObj>
              </mc:Choice>
              <mc:Fallback>
                <p:oleObj name="Equation" r:id="rId8" imgW="127000" imgH="127000" progId="Equation.DSMT4">
                  <p:embed/>
                  <p:pic>
                    <p:nvPicPr>
                      <p:cNvPr id="28" name="Object 27"/>
                      <p:cNvPicPr/>
                      <p:nvPr/>
                    </p:nvPicPr>
                    <p:blipFill>
                      <a:blip r:embed="rId5"/>
                      <a:stretch>
                        <a:fillRect/>
                      </a:stretch>
                    </p:blipFill>
                    <p:spPr>
                      <a:xfrm>
                        <a:off x="4946650" y="5624513"/>
                        <a:ext cx="171450" cy="171450"/>
                      </a:xfrm>
                      <a:prstGeom prst="rect">
                        <a:avLst/>
                      </a:prstGeom>
                    </p:spPr>
                  </p:pic>
                </p:oleObj>
              </mc:Fallback>
            </mc:AlternateContent>
          </a:graphicData>
        </a:graphic>
      </p:graphicFrame>
      <p:graphicFrame>
        <p:nvGraphicFramePr>
          <p:cNvPr id="29" name="Object 28"/>
          <p:cNvGraphicFramePr>
            <a:graphicFrameLocks noChangeAspect="1"/>
          </p:cNvGraphicFramePr>
          <p:nvPr/>
        </p:nvGraphicFramePr>
        <p:xfrm>
          <a:off x="666750" y="4760913"/>
          <a:ext cx="171450" cy="222250"/>
        </p:xfrm>
        <a:graphic>
          <a:graphicData uri="http://schemas.openxmlformats.org/presentationml/2006/ole">
            <mc:AlternateContent xmlns:mc="http://schemas.openxmlformats.org/markup-compatibility/2006">
              <mc:Choice xmlns:v="urn:schemas-microsoft-com:vml" Requires="v">
                <p:oleObj spid="_x0000_s1623076" name="Equation" r:id="rId9" imgW="127000" imgH="165100" progId="Equation.DSMT4">
                  <p:embed/>
                </p:oleObj>
              </mc:Choice>
              <mc:Fallback>
                <p:oleObj name="Equation" r:id="rId9" imgW="127000" imgH="165100" progId="Equation.DSMT4">
                  <p:embed/>
                  <p:pic>
                    <p:nvPicPr>
                      <p:cNvPr id="29" name="Object 28"/>
                      <p:cNvPicPr/>
                      <p:nvPr/>
                    </p:nvPicPr>
                    <p:blipFill>
                      <a:blip r:embed="rId7"/>
                      <a:stretch>
                        <a:fillRect/>
                      </a:stretch>
                    </p:blipFill>
                    <p:spPr>
                      <a:xfrm>
                        <a:off x="666750" y="4760913"/>
                        <a:ext cx="171450" cy="222250"/>
                      </a:xfrm>
                      <a:prstGeom prst="rect">
                        <a:avLst/>
                      </a:prstGeom>
                    </p:spPr>
                  </p:pic>
                </p:oleObj>
              </mc:Fallback>
            </mc:AlternateContent>
          </a:graphicData>
        </a:graphic>
      </p:graphicFrame>
      <p:cxnSp>
        <p:nvCxnSpPr>
          <p:cNvPr id="4" name="Straight Arrow Connector 3"/>
          <p:cNvCxnSpPr/>
          <p:nvPr/>
        </p:nvCxnSpPr>
        <p:spPr>
          <a:xfrm>
            <a:off x="889000" y="5994400"/>
            <a:ext cx="139700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286000" y="5795963"/>
            <a:ext cx="0" cy="32543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387600" y="5795963"/>
            <a:ext cx="0" cy="32543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2387600" y="6000750"/>
            <a:ext cx="24130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7" name="Object 36"/>
          <p:cNvGraphicFramePr>
            <a:graphicFrameLocks noChangeAspect="1"/>
          </p:cNvGraphicFramePr>
          <p:nvPr/>
        </p:nvGraphicFramePr>
        <p:xfrm>
          <a:off x="1444625" y="6007100"/>
          <a:ext cx="227013" cy="228600"/>
        </p:xfrm>
        <a:graphic>
          <a:graphicData uri="http://schemas.openxmlformats.org/presentationml/2006/ole">
            <mc:AlternateContent xmlns:mc="http://schemas.openxmlformats.org/markup-compatibility/2006">
              <mc:Choice xmlns:v="urn:schemas-microsoft-com:vml" Requires="v">
                <p:oleObj spid="_x0000_s1623077" name="Equation" r:id="rId10" imgW="127000" imgH="127000" progId="Equation.DSMT4">
                  <p:embed/>
                </p:oleObj>
              </mc:Choice>
              <mc:Fallback>
                <p:oleObj name="Equation" r:id="rId10" imgW="127000" imgH="127000" progId="Equation.DSMT4">
                  <p:embed/>
                  <p:pic>
                    <p:nvPicPr>
                      <p:cNvPr id="37" name="Object 36"/>
                      <p:cNvPicPr/>
                      <p:nvPr/>
                    </p:nvPicPr>
                    <p:blipFill>
                      <a:blip r:embed="rId11"/>
                      <a:stretch>
                        <a:fillRect/>
                      </a:stretch>
                    </p:blipFill>
                    <p:spPr>
                      <a:xfrm>
                        <a:off x="1444625" y="6007100"/>
                        <a:ext cx="227013" cy="228600"/>
                      </a:xfrm>
                      <a:prstGeom prst="rect">
                        <a:avLst/>
                      </a:prstGeom>
                    </p:spPr>
                  </p:pic>
                </p:oleObj>
              </mc:Fallback>
            </mc:AlternateContent>
          </a:graphicData>
        </a:graphic>
      </p:graphicFrame>
      <p:graphicFrame>
        <p:nvGraphicFramePr>
          <p:cNvPr id="38" name="Object 37"/>
          <p:cNvGraphicFramePr>
            <a:graphicFrameLocks noChangeAspect="1"/>
          </p:cNvGraphicFramePr>
          <p:nvPr/>
        </p:nvGraphicFramePr>
        <p:xfrm>
          <a:off x="2142331" y="6107113"/>
          <a:ext cx="363537" cy="296862"/>
        </p:xfrm>
        <a:graphic>
          <a:graphicData uri="http://schemas.openxmlformats.org/presentationml/2006/ole">
            <mc:AlternateContent xmlns:mc="http://schemas.openxmlformats.org/markup-compatibility/2006">
              <mc:Choice xmlns:v="urn:schemas-microsoft-com:vml" Requires="v">
                <p:oleObj spid="_x0000_s1623078" name="Equation" r:id="rId12" imgW="203200" imgH="165100" progId="Equation.DSMT4">
                  <p:embed/>
                </p:oleObj>
              </mc:Choice>
              <mc:Fallback>
                <p:oleObj name="Equation" r:id="rId12" imgW="203200" imgH="165100" progId="Equation.DSMT4">
                  <p:embed/>
                  <p:pic>
                    <p:nvPicPr>
                      <p:cNvPr id="38" name="Object 37"/>
                      <p:cNvPicPr/>
                      <p:nvPr/>
                    </p:nvPicPr>
                    <p:blipFill>
                      <a:blip r:embed="rId13"/>
                      <a:stretch>
                        <a:fillRect/>
                      </a:stretch>
                    </p:blipFill>
                    <p:spPr>
                      <a:xfrm>
                        <a:off x="2142331" y="6107113"/>
                        <a:ext cx="363537" cy="296862"/>
                      </a:xfrm>
                      <a:prstGeom prst="rect">
                        <a:avLst/>
                      </a:prstGeom>
                    </p:spPr>
                  </p:pic>
                </p:oleObj>
              </mc:Fallback>
            </mc:AlternateContent>
          </a:graphicData>
        </a:graphic>
      </p:graphicFrame>
      <p:graphicFrame>
        <p:nvGraphicFramePr>
          <p:cNvPr id="39" name="Object 38"/>
          <p:cNvGraphicFramePr>
            <a:graphicFrameLocks noChangeAspect="1"/>
          </p:cNvGraphicFramePr>
          <p:nvPr/>
        </p:nvGraphicFramePr>
        <p:xfrm>
          <a:off x="2119313" y="5110163"/>
          <a:ext cx="431800" cy="296862"/>
        </p:xfrm>
        <a:graphic>
          <a:graphicData uri="http://schemas.openxmlformats.org/presentationml/2006/ole">
            <mc:AlternateContent xmlns:mc="http://schemas.openxmlformats.org/markup-compatibility/2006">
              <mc:Choice xmlns:v="urn:schemas-microsoft-com:vml" Requires="v">
                <p:oleObj spid="_x0000_s1623079" name="Equation" r:id="rId14" imgW="241300" imgH="165100" progId="Equation.DSMT4">
                  <p:embed/>
                </p:oleObj>
              </mc:Choice>
              <mc:Fallback>
                <p:oleObj name="Equation" r:id="rId14" imgW="241300" imgH="165100" progId="Equation.DSMT4">
                  <p:embed/>
                  <p:pic>
                    <p:nvPicPr>
                      <p:cNvPr id="39" name="Object 38"/>
                      <p:cNvPicPr/>
                      <p:nvPr/>
                    </p:nvPicPr>
                    <p:blipFill>
                      <a:blip r:embed="rId15"/>
                      <a:stretch>
                        <a:fillRect/>
                      </a:stretch>
                    </p:blipFill>
                    <p:spPr>
                      <a:xfrm>
                        <a:off x="2119313" y="5110163"/>
                        <a:ext cx="431800" cy="296862"/>
                      </a:xfrm>
                      <a:prstGeom prst="rect">
                        <a:avLst/>
                      </a:prstGeom>
                    </p:spPr>
                  </p:pic>
                </p:oleObj>
              </mc:Fallback>
            </mc:AlternateContent>
          </a:graphicData>
        </a:graphic>
      </p:graphicFrame>
      <p:graphicFrame>
        <p:nvGraphicFramePr>
          <p:cNvPr id="40" name="Object 39"/>
          <p:cNvGraphicFramePr>
            <a:graphicFrameLocks noChangeAspect="1"/>
          </p:cNvGraphicFramePr>
          <p:nvPr/>
        </p:nvGraphicFramePr>
        <p:xfrm>
          <a:off x="6042025" y="5148263"/>
          <a:ext cx="1454150" cy="844550"/>
        </p:xfrm>
        <a:graphic>
          <a:graphicData uri="http://schemas.openxmlformats.org/presentationml/2006/ole">
            <mc:AlternateContent xmlns:mc="http://schemas.openxmlformats.org/markup-compatibility/2006">
              <mc:Choice xmlns:v="urn:schemas-microsoft-com:vml" Requires="v">
                <p:oleObj spid="_x0000_s1623080" name="Equation" r:id="rId16" imgW="812800" imgH="469900" progId="Equation.DSMT4">
                  <p:embed/>
                </p:oleObj>
              </mc:Choice>
              <mc:Fallback>
                <p:oleObj name="Equation" r:id="rId16" imgW="812800" imgH="469900" progId="Equation.DSMT4">
                  <p:embed/>
                  <p:pic>
                    <p:nvPicPr>
                      <p:cNvPr id="40" name="Object 39"/>
                      <p:cNvPicPr/>
                      <p:nvPr/>
                    </p:nvPicPr>
                    <p:blipFill>
                      <a:blip r:embed="rId17"/>
                      <a:stretch>
                        <a:fillRect/>
                      </a:stretch>
                    </p:blipFill>
                    <p:spPr>
                      <a:xfrm>
                        <a:off x="6042025" y="5148263"/>
                        <a:ext cx="1454150" cy="844550"/>
                      </a:xfrm>
                      <a:prstGeom prst="rect">
                        <a:avLst/>
                      </a:prstGeom>
                    </p:spPr>
                  </p:pic>
                </p:oleObj>
              </mc:Fallback>
            </mc:AlternateContent>
          </a:graphicData>
        </a:graphic>
      </p:graphicFrame>
      <p:sp>
        <p:nvSpPr>
          <p:cNvPr id="41" name="Rectangle 40"/>
          <p:cNvSpPr/>
          <p:nvPr/>
        </p:nvSpPr>
        <p:spPr>
          <a:xfrm>
            <a:off x="2279650" y="5456702"/>
            <a:ext cx="111125" cy="254000"/>
          </a:xfrm>
          <a:prstGeom prst="rect">
            <a:avLst/>
          </a:prstGeom>
          <a:solidFill>
            <a:schemeClr val="bg1"/>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60.)</a:t>
            </a:r>
          </a:p>
        </p:txBody>
      </p:sp>
    </p:spTree>
    <p:extLst>
      <p:ext uri="{BB962C8B-B14F-4D97-AF65-F5344CB8AC3E}">
        <p14:creationId xmlns:p14="http://schemas.microsoft.com/office/powerpoint/2010/main" val="224792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par>
                                <p:cTn id="18" presetID="9"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par>
                                <p:cTn id="24" presetID="9"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dissolve">
                                      <p:cBhvr>
                                        <p:cTn id="26" dur="500"/>
                                        <p:tgtEl>
                                          <p:spTgt spid="28"/>
                                        </p:tgtEl>
                                      </p:cBhvr>
                                    </p:animEffect>
                                  </p:childTnLst>
                                </p:cTn>
                              </p:par>
                              <p:par>
                                <p:cTn id="27" presetID="9"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par>
                                <p:cTn id="35" presetID="9"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dissolve">
                                      <p:cBhvr>
                                        <p:cTn id="37" dur="500"/>
                                        <p:tgtEl>
                                          <p:spTgt spid="31"/>
                                        </p:tgtEl>
                                      </p:cBhvr>
                                    </p:animEffect>
                                  </p:childTnLst>
                                </p:cTn>
                              </p:par>
                              <p:par>
                                <p:cTn id="38" presetID="9" presetClass="entr" presetSubtype="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dissolve">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dissolve">
                                      <p:cBhvr>
                                        <p:cTn id="45" dur="500"/>
                                        <p:tgtEl>
                                          <p:spTgt spid="33"/>
                                        </p:tgtEl>
                                      </p:cBhvr>
                                    </p:animEffect>
                                  </p:childTnLst>
                                </p:cTn>
                              </p:par>
                              <p:par>
                                <p:cTn id="46" presetID="9" presetClass="entr" presetSubtype="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dissolve">
                                      <p:cBhvr>
                                        <p:cTn id="48" dur="500"/>
                                        <p:tgtEl>
                                          <p:spTgt spid="35"/>
                                        </p:tgtEl>
                                      </p:cBhvr>
                                    </p:animEffect>
                                  </p:childTnLst>
                                </p:cTn>
                              </p:par>
                              <p:par>
                                <p:cTn id="49" presetID="9"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dissolve">
                                      <p:cBhvr>
                                        <p:cTn id="51" dur="500"/>
                                        <p:tgtEl>
                                          <p:spTgt spid="38"/>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dissolve">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dissolve">
                                      <p:cBhvr>
                                        <p:cTn id="59" dur="500"/>
                                        <p:tgtEl>
                                          <p:spTgt spid="39"/>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dissolve">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19" grpId="0" animBg="1"/>
      <p:bldP spid="4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TextBox 17"/>
          <p:cNvSpPr txBox="1"/>
          <p:nvPr/>
        </p:nvSpPr>
        <p:spPr>
          <a:xfrm>
            <a:off x="256670" y="394003"/>
            <a:ext cx="8614280" cy="1015663"/>
          </a:xfrm>
          <a:prstGeom prst="rect">
            <a:avLst/>
          </a:prstGeom>
          <a:noFill/>
        </p:spPr>
        <p:txBody>
          <a:bodyPr wrap="square" rtlCol="0">
            <a:spAutoFit/>
          </a:bodyPr>
          <a:lstStyle/>
          <a:p>
            <a:r>
              <a:rPr lang="en-US" sz="2000" dirty="0">
                <a:solidFill>
                  <a:srgbClr val="FF0000"/>
                </a:solidFill>
                <a:latin typeface="Apple Chancery"/>
                <a:cs typeface="Apple Chancery"/>
              </a:rPr>
              <a:t>This is where it gets </a:t>
            </a:r>
            <a:r>
              <a:rPr lang="en-US" sz="2000" dirty="0">
                <a:solidFill>
                  <a:srgbClr val="0000FF"/>
                </a:solidFill>
                <a:latin typeface="Times New Roman"/>
                <a:cs typeface="Times New Roman"/>
              </a:rPr>
              <a:t>exciting. </a:t>
            </a:r>
            <a:r>
              <a:rPr lang="en-US" sz="2000" dirty="0">
                <a:latin typeface="Times New Roman"/>
                <a:cs typeface="Times New Roman"/>
              </a:rPr>
              <a:t> To do this integral, we need to </a:t>
            </a:r>
            <a:r>
              <a:rPr lang="en-US" sz="2000" dirty="0">
                <a:solidFill>
                  <a:srgbClr val="100CC3"/>
                </a:solidFill>
                <a:latin typeface="Times New Roman"/>
                <a:cs typeface="Times New Roman"/>
              </a:rPr>
              <a:t>relate</a:t>
            </a:r>
            <a:r>
              <a:rPr lang="en-US" sz="2000" dirty="0">
                <a:latin typeface="Times New Roman"/>
                <a:cs typeface="Times New Roman"/>
              </a:rPr>
              <a:t> the </a:t>
            </a:r>
            <a:r>
              <a:rPr lang="en-US" sz="2000" dirty="0">
                <a:solidFill>
                  <a:srgbClr val="100CC3"/>
                </a:solidFill>
                <a:latin typeface="Times New Roman"/>
                <a:cs typeface="Times New Roman"/>
              </a:rPr>
              <a:t>position </a:t>
            </a:r>
            <a:r>
              <a:rPr lang="en-US" sz="2000" i="1" dirty="0">
                <a:solidFill>
                  <a:srgbClr val="100CC3"/>
                </a:solidFill>
                <a:latin typeface="Times New Roman"/>
                <a:cs typeface="Times New Roman"/>
              </a:rPr>
              <a:t>x</a:t>
            </a:r>
            <a:r>
              <a:rPr lang="en-US" sz="2000" dirty="0">
                <a:latin typeface="Times New Roman"/>
                <a:cs typeface="Times New Roman"/>
              </a:rPr>
              <a:t> of the bit of mass to the amount of </a:t>
            </a:r>
            <a:r>
              <a:rPr lang="en-US" sz="2000" dirty="0">
                <a:solidFill>
                  <a:srgbClr val="100CC3"/>
                </a:solidFill>
                <a:latin typeface="Times New Roman"/>
                <a:cs typeface="Times New Roman"/>
              </a:rPr>
              <a:t>mass </a:t>
            </a:r>
            <a:r>
              <a:rPr lang="en-US" sz="2000" i="1" dirty="0" err="1">
                <a:solidFill>
                  <a:srgbClr val="100CC3"/>
                </a:solidFill>
                <a:latin typeface="Times New Roman"/>
                <a:cs typeface="Times New Roman"/>
              </a:rPr>
              <a:t>dm</a:t>
            </a:r>
            <a:r>
              <a:rPr lang="en-US" sz="2000" dirty="0">
                <a:solidFill>
                  <a:srgbClr val="100CC3"/>
                </a:solidFill>
                <a:latin typeface="Times New Roman"/>
                <a:cs typeface="Times New Roman"/>
              </a:rPr>
              <a:t> </a:t>
            </a:r>
            <a:r>
              <a:rPr lang="en-US" sz="2000" dirty="0">
                <a:latin typeface="Times New Roman"/>
                <a:cs typeface="Times New Roman"/>
              </a:rPr>
              <a:t>that is there.  To do that, we </a:t>
            </a:r>
            <a:r>
              <a:rPr lang="en-US" sz="2000" dirty="0">
                <a:solidFill>
                  <a:srgbClr val="100CC3"/>
                </a:solidFill>
                <a:latin typeface="Times New Roman"/>
                <a:cs typeface="Times New Roman"/>
              </a:rPr>
              <a:t>invoke</a:t>
            </a:r>
            <a:r>
              <a:rPr lang="en-US" sz="2000" dirty="0">
                <a:latin typeface="Times New Roman"/>
                <a:cs typeface="Times New Roman"/>
              </a:rPr>
              <a:t> a very clever </a:t>
            </a:r>
            <a:r>
              <a:rPr lang="en-US" sz="2000" dirty="0">
                <a:solidFill>
                  <a:srgbClr val="100CC3"/>
                </a:solidFill>
                <a:latin typeface="Times New Roman"/>
                <a:cs typeface="Times New Roman"/>
              </a:rPr>
              <a:t>mathematical contrivance called</a:t>
            </a:r>
            <a:r>
              <a:rPr lang="en-US" sz="2000" dirty="0">
                <a:latin typeface="Times New Roman"/>
                <a:cs typeface="Times New Roman"/>
              </a:rPr>
              <a:t> a </a:t>
            </a:r>
            <a:r>
              <a:rPr lang="en-US" sz="2000" i="1" dirty="0">
                <a:solidFill>
                  <a:srgbClr val="FF0000"/>
                </a:solidFill>
                <a:latin typeface="Times New Roman"/>
                <a:cs typeface="Times New Roman"/>
              </a:rPr>
              <a:t>density function</a:t>
            </a:r>
            <a:r>
              <a:rPr lang="en-US" sz="2000" dirty="0">
                <a:latin typeface="Times New Roman"/>
                <a:cs typeface="Times New Roman"/>
              </a:rPr>
              <a:t>.</a:t>
            </a:r>
            <a:endParaRPr lang="en-US" sz="2400" dirty="0">
              <a:latin typeface="Apple Chancery"/>
              <a:cs typeface="Apple Chancery"/>
            </a:endParaRPr>
          </a:p>
        </p:txBody>
      </p:sp>
      <p:sp>
        <p:nvSpPr>
          <p:cNvPr id="23" name="TextBox 22"/>
          <p:cNvSpPr txBox="1"/>
          <p:nvPr/>
        </p:nvSpPr>
        <p:spPr>
          <a:xfrm>
            <a:off x="535528" y="1456591"/>
            <a:ext cx="8284622" cy="1323439"/>
          </a:xfrm>
          <a:prstGeom prst="rect">
            <a:avLst/>
          </a:prstGeom>
          <a:noFill/>
        </p:spPr>
        <p:txBody>
          <a:bodyPr wrap="square" rtlCol="0">
            <a:spAutoFit/>
          </a:bodyPr>
          <a:lstStyle/>
          <a:p>
            <a:r>
              <a:rPr lang="en-US" sz="2000" dirty="0">
                <a:solidFill>
                  <a:srgbClr val="FF0000"/>
                </a:solidFill>
                <a:latin typeface="Apple Chancery"/>
                <a:cs typeface="Apple Chancery"/>
              </a:rPr>
              <a:t>Although there are </a:t>
            </a:r>
            <a:r>
              <a:rPr lang="en-US" sz="2000" dirty="0">
                <a:solidFill>
                  <a:srgbClr val="0000FF"/>
                </a:solidFill>
                <a:latin typeface="Times New Roman"/>
                <a:cs typeface="Times New Roman"/>
              </a:rPr>
              <a:t>three types of mass density functions, </a:t>
            </a:r>
            <a:r>
              <a:rPr lang="en-US" sz="2000" dirty="0">
                <a:latin typeface="Times New Roman"/>
                <a:cs typeface="Times New Roman"/>
              </a:rPr>
              <a:t>we will start with the simplest (we’ll talk about the other two shortly).  Called a </a:t>
            </a:r>
            <a:r>
              <a:rPr lang="en-US" sz="2000" i="1" dirty="0">
                <a:solidFill>
                  <a:srgbClr val="FF0000"/>
                </a:solidFill>
                <a:latin typeface="Times New Roman"/>
                <a:cs typeface="Times New Roman"/>
              </a:rPr>
              <a:t>linear density function</a:t>
            </a:r>
            <a:r>
              <a:rPr lang="en-US" sz="2000" dirty="0">
                <a:latin typeface="Times New Roman"/>
                <a:cs typeface="Times New Roman"/>
              </a:rPr>
              <a:t>, it’s units are </a:t>
            </a:r>
            <a:r>
              <a:rPr lang="en-US" sz="2000" i="1" dirty="0">
                <a:solidFill>
                  <a:srgbClr val="FF0000"/>
                </a:solidFill>
                <a:latin typeface="Times New Roman"/>
                <a:cs typeface="Times New Roman"/>
              </a:rPr>
              <a:t>mass/unit length</a:t>
            </a:r>
            <a:r>
              <a:rPr lang="en-US" sz="2000" dirty="0">
                <a:solidFill>
                  <a:srgbClr val="FF0000"/>
                </a:solidFill>
                <a:latin typeface="Times New Roman"/>
                <a:cs typeface="Times New Roman"/>
              </a:rPr>
              <a:t> </a:t>
            </a:r>
            <a:r>
              <a:rPr lang="en-US" sz="2000" dirty="0">
                <a:latin typeface="Times New Roman"/>
                <a:cs typeface="Times New Roman"/>
              </a:rPr>
              <a:t>and its a symbol is     .  What it essentially says is:</a:t>
            </a:r>
            <a:endParaRPr lang="en-US" sz="2400" dirty="0">
              <a:latin typeface="Apple Chancery"/>
              <a:cs typeface="Apple Chancery"/>
            </a:endParaRPr>
          </a:p>
        </p:txBody>
      </p:sp>
      <p:sp>
        <p:nvSpPr>
          <p:cNvPr id="24" name="TextBox 23"/>
          <p:cNvSpPr txBox="1"/>
          <p:nvPr/>
        </p:nvSpPr>
        <p:spPr>
          <a:xfrm>
            <a:off x="804339" y="2780030"/>
            <a:ext cx="8066611" cy="1323439"/>
          </a:xfrm>
          <a:prstGeom prst="rect">
            <a:avLst/>
          </a:prstGeom>
          <a:noFill/>
        </p:spPr>
        <p:txBody>
          <a:bodyPr wrap="square" rtlCol="0">
            <a:spAutoFit/>
          </a:bodyPr>
          <a:lstStyle/>
          <a:p>
            <a:r>
              <a:rPr lang="en-US" sz="2000" dirty="0">
                <a:solidFill>
                  <a:srgbClr val="FF0000"/>
                </a:solidFill>
                <a:latin typeface="Apple Chancery"/>
                <a:cs typeface="Apple Chancery"/>
              </a:rPr>
              <a:t>If you have a </a:t>
            </a:r>
            <a:r>
              <a:rPr lang="en-US" sz="2000" dirty="0">
                <a:latin typeface="Times New Roman"/>
                <a:cs typeface="Times New Roman"/>
              </a:rPr>
              <a:t>massive, extended object that has obvious one-dimensional variability (like a rod), </a:t>
            </a:r>
            <a:r>
              <a:rPr lang="en-US" sz="2000" dirty="0">
                <a:solidFill>
                  <a:srgbClr val="0000FF"/>
                </a:solidFill>
                <a:latin typeface="Times New Roman"/>
                <a:cs typeface="Times New Roman"/>
              </a:rPr>
              <a:t>give me a length </a:t>
            </a:r>
            <a:r>
              <a:rPr lang="en-US" sz="2000" dirty="0">
                <a:latin typeface="Times New Roman"/>
                <a:cs typeface="Times New Roman"/>
              </a:rPr>
              <a:t>of the rod and I can </a:t>
            </a:r>
            <a:r>
              <a:rPr lang="en-US" sz="2000" dirty="0">
                <a:solidFill>
                  <a:srgbClr val="FF0000"/>
                </a:solidFill>
                <a:latin typeface="Times New Roman"/>
                <a:cs typeface="Times New Roman"/>
              </a:rPr>
              <a:t>multiply that length </a:t>
            </a:r>
            <a:r>
              <a:rPr lang="en-US" sz="2000" dirty="0">
                <a:latin typeface="Times New Roman"/>
                <a:cs typeface="Times New Roman"/>
              </a:rPr>
              <a:t>by     and tell you the </a:t>
            </a:r>
            <a:r>
              <a:rPr lang="en-US" sz="2000" dirty="0">
                <a:solidFill>
                  <a:srgbClr val="0000FF"/>
                </a:solidFill>
                <a:latin typeface="Times New Roman"/>
                <a:cs typeface="Times New Roman"/>
              </a:rPr>
              <a:t>amount of mass </a:t>
            </a:r>
            <a:r>
              <a:rPr lang="en-US" sz="2000" dirty="0">
                <a:latin typeface="Times New Roman"/>
                <a:cs typeface="Times New Roman"/>
              </a:rPr>
              <a:t>that was </a:t>
            </a:r>
            <a:r>
              <a:rPr lang="en-US" sz="2000" dirty="0">
                <a:solidFill>
                  <a:srgbClr val="0000FF"/>
                </a:solidFill>
                <a:latin typeface="Times New Roman"/>
                <a:cs typeface="Times New Roman"/>
              </a:rPr>
              <a:t>associated with that length</a:t>
            </a:r>
            <a:r>
              <a:rPr lang="en-US" sz="2000" dirty="0">
                <a:latin typeface="Times New Roman"/>
                <a:cs typeface="Times New Roman"/>
              </a:rPr>
              <a:t>.  (Just think about the units—(mass/length)(length) = mass).</a:t>
            </a:r>
            <a:endParaRPr lang="en-US" sz="2400" dirty="0">
              <a:latin typeface="Apple Chancery"/>
              <a:cs typeface="Apple Chancery"/>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1801297973"/>
              </p:ext>
            </p:extLst>
          </p:nvPr>
        </p:nvGraphicFramePr>
        <p:xfrm>
          <a:off x="6580188" y="2127250"/>
          <a:ext cx="249237" cy="319088"/>
        </p:xfrm>
        <a:graphic>
          <a:graphicData uri="http://schemas.openxmlformats.org/presentationml/2006/ole">
            <mc:AlternateContent xmlns:mc="http://schemas.openxmlformats.org/markup-compatibility/2006">
              <mc:Choice xmlns:v="urn:schemas-microsoft-com:vml" Requires="v">
                <p:oleObj spid="_x0000_s684599" name="Equation" r:id="rId4" imgW="139700" imgH="177800" progId="Equation.DSMT4">
                  <p:embed/>
                </p:oleObj>
              </mc:Choice>
              <mc:Fallback>
                <p:oleObj name="Equation" r:id="rId4" imgW="139700" imgH="177800" progId="Equation.DSMT4">
                  <p:embed/>
                  <p:pic>
                    <p:nvPicPr>
                      <p:cNvPr id="0" name=""/>
                      <p:cNvPicPr/>
                      <p:nvPr/>
                    </p:nvPicPr>
                    <p:blipFill>
                      <a:blip r:embed="rId5"/>
                      <a:stretch>
                        <a:fillRect/>
                      </a:stretch>
                    </p:blipFill>
                    <p:spPr>
                      <a:xfrm>
                        <a:off x="6580188" y="2127250"/>
                        <a:ext cx="249237" cy="319088"/>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785504028"/>
              </p:ext>
            </p:extLst>
          </p:nvPr>
        </p:nvGraphicFramePr>
        <p:xfrm>
          <a:off x="1893888" y="3448050"/>
          <a:ext cx="249237" cy="319088"/>
        </p:xfrm>
        <a:graphic>
          <a:graphicData uri="http://schemas.openxmlformats.org/presentationml/2006/ole">
            <mc:AlternateContent xmlns:mc="http://schemas.openxmlformats.org/markup-compatibility/2006">
              <mc:Choice xmlns:v="urn:schemas-microsoft-com:vml" Requires="v">
                <p:oleObj spid="_x0000_s684600" name="Equation" r:id="rId6" imgW="139700" imgH="177800" progId="Equation.DSMT4">
                  <p:embed/>
                </p:oleObj>
              </mc:Choice>
              <mc:Fallback>
                <p:oleObj name="Equation" r:id="rId6" imgW="139700" imgH="177800" progId="Equation.DSMT4">
                  <p:embed/>
                  <p:pic>
                    <p:nvPicPr>
                      <p:cNvPr id="0" name=""/>
                      <p:cNvPicPr/>
                      <p:nvPr/>
                    </p:nvPicPr>
                    <p:blipFill>
                      <a:blip r:embed="rId5"/>
                      <a:stretch>
                        <a:fillRect/>
                      </a:stretch>
                    </p:blipFill>
                    <p:spPr>
                      <a:xfrm>
                        <a:off x="1893888" y="3448050"/>
                        <a:ext cx="249237" cy="319088"/>
                      </a:xfrm>
                      <a:prstGeom prst="rect">
                        <a:avLst/>
                      </a:prstGeom>
                    </p:spPr>
                  </p:pic>
                </p:oleObj>
              </mc:Fallback>
            </mc:AlternateContent>
          </a:graphicData>
        </a:graphic>
      </p:graphicFrame>
      <p:sp>
        <p:nvSpPr>
          <p:cNvPr id="32" name="TextBox 31"/>
          <p:cNvSpPr txBox="1"/>
          <p:nvPr/>
        </p:nvSpPr>
        <p:spPr>
          <a:xfrm>
            <a:off x="804339" y="4194443"/>
            <a:ext cx="8066611" cy="1323439"/>
          </a:xfrm>
          <a:prstGeom prst="rect">
            <a:avLst/>
          </a:prstGeom>
          <a:noFill/>
        </p:spPr>
        <p:txBody>
          <a:bodyPr wrap="square" rtlCol="0">
            <a:spAutoFit/>
          </a:bodyPr>
          <a:lstStyle/>
          <a:p>
            <a:r>
              <a:rPr lang="en-US" sz="2000" dirty="0">
                <a:solidFill>
                  <a:srgbClr val="FF0000"/>
                </a:solidFill>
                <a:latin typeface="Apple Chancery"/>
                <a:cs typeface="Apple Chancery"/>
              </a:rPr>
              <a:t>In some instances </a:t>
            </a:r>
            <a:r>
              <a:rPr lang="en-US" sz="2000" dirty="0">
                <a:latin typeface="Times New Roman"/>
                <a:cs typeface="Times New Roman"/>
              </a:rPr>
              <a:t>you may be </a:t>
            </a:r>
            <a:r>
              <a:rPr lang="en-US" sz="2000" i="1" dirty="0">
                <a:latin typeface="Times New Roman"/>
                <a:cs typeface="Times New Roman"/>
              </a:rPr>
              <a:t>given </a:t>
            </a:r>
            <a:r>
              <a:rPr lang="en-US" sz="2000" dirty="0">
                <a:latin typeface="Times New Roman"/>
                <a:cs typeface="Times New Roman"/>
              </a:rPr>
              <a:t>the density function (</a:t>
            </a:r>
            <a:r>
              <a:rPr lang="en-US" sz="2000" dirty="0" err="1">
                <a:latin typeface="Times New Roman"/>
                <a:cs typeface="Times New Roman"/>
              </a:rPr>
              <a:t>eg</a:t>
            </a:r>
            <a:r>
              <a:rPr lang="en-US" sz="2000" dirty="0">
                <a:latin typeface="Times New Roman"/>
                <a:cs typeface="Times New Roman"/>
              </a:rPr>
              <a:t>.            ), but in most AP problems it is assumed to be associated with a homogeneous structure.  In other words, it is equal to the total mass divided by the total length, or:</a:t>
            </a:r>
            <a:endParaRPr lang="en-US" sz="2400" dirty="0">
              <a:latin typeface="Apple Chancery"/>
              <a:cs typeface="Apple Chancery"/>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59037624"/>
              </p:ext>
            </p:extLst>
          </p:nvPr>
        </p:nvGraphicFramePr>
        <p:xfrm>
          <a:off x="7146925" y="4254500"/>
          <a:ext cx="793750" cy="319088"/>
        </p:xfrm>
        <a:graphic>
          <a:graphicData uri="http://schemas.openxmlformats.org/presentationml/2006/ole">
            <mc:AlternateContent xmlns:mc="http://schemas.openxmlformats.org/markup-compatibility/2006">
              <mc:Choice xmlns:v="urn:schemas-microsoft-com:vml" Requires="v">
                <p:oleObj spid="_x0000_s684601" name="Equation" r:id="rId7" imgW="444500" imgH="177800" progId="Equation.DSMT4">
                  <p:embed/>
                </p:oleObj>
              </mc:Choice>
              <mc:Fallback>
                <p:oleObj name="Equation" r:id="rId7" imgW="444500" imgH="177800" progId="Equation.DSMT4">
                  <p:embed/>
                  <p:pic>
                    <p:nvPicPr>
                      <p:cNvPr id="0" name=""/>
                      <p:cNvPicPr/>
                      <p:nvPr/>
                    </p:nvPicPr>
                    <p:blipFill>
                      <a:blip r:embed="rId8"/>
                      <a:stretch>
                        <a:fillRect/>
                      </a:stretch>
                    </p:blipFill>
                    <p:spPr>
                      <a:xfrm>
                        <a:off x="7146925" y="4254500"/>
                        <a:ext cx="793750" cy="31908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285219595"/>
              </p:ext>
            </p:extLst>
          </p:nvPr>
        </p:nvGraphicFramePr>
        <p:xfrm>
          <a:off x="4049713" y="5324475"/>
          <a:ext cx="815975" cy="706438"/>
        </p:xfrm>
        <a:graphic>
          <a:graphicData uri="http://schemas.openxmlformats.org/presentationml/2006/ole">
            <mc:AlternateContent xmlns:mc="http://schemas.openxmlformats.org/markup-compatibility/2006">
              <mc:Choice xmlns:v="urn:schemas-microsoft-com:vml" Requires="v">
                <p:oleObj spid="_x0000_s684602" name="Equation" r:id="rId9" imgW="457200" imgH="393700" progId="Equation.DSMT4">
                  <p:embed/>
                </p:oleObj>
              </mc:Choice>
              <mc:Fallback>
                <p:oleObj name="Equation" r:id="rId9" imgW="457200" imgH="393700" progId="Equation.DSMT4">
                  <p:embed/>
                  <p:pic>
                    <p:nvPicPr>
                      <p:cNvPr id="0" name=""/>
                      <p:cNvPicPr/>
                      <p:nvPr/>
                    </p:nvPicPr>
                    <p:blipFill>
                      <a:blip r:embed="rId10"/>
                      <a:stretch>
                        <a:fillRect/>
                      </a:stretch>
                    </p:blipFill>
                    <p:spPr>
                      <a:xfrm>
                        <a:off x="4049713" y="5324475"/>
                        <a:ext cx="815975" cy="706438"/>
                      </a:xfrm>
                      <a:prstGeom prst="rect">
                        <a:avLst/>
                      </a:prstGeom>
                    </p:spPr>
                  </p:pic>
                </p:oleObj>
              </mc:Fallback>
            </mc:AlternateContent>
          </a:graphicData>
        </a:graphic>
      </p:graphicFrame>
      <p:sp>
        <p:nvSpPr>
          <p:cNvPr id="12" name="TextBox 11"/>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61.)</a:t>
            </a:r>
          </a:p>
        </p:txBody>
      </p:sp>
    </p:spTree>
    <p:extLst>
      <p:ext uri="{BB962C8B-B14F-4D97-AF65-F5344CB8AC3E}">
        <p14:creationId xmlns:p14="http://schemas.microsoft.com/office/powerpoint/2010/main" val="115778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dissolve">
                                      <p:cBhvr>
                                        <p:cTn id="15" dur="500"/>
                                        <p:tgtEl>
                                          <p:spTgt spid="3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dissolv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dissolve">
                                      <p:cBhvr>
                                        <p:cTn id="23" dur="500"/>
                                        <p:tgtEl>
                                          <p:spTgt spid="3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dissolve">
                                      <p:cBhvr>
                                        <p:cTn id="26" dur="500"/>
                                        <p:tgtEl>
                                          <p:spTgt spid="32"/>
                                        </p:tgtEl>
                                      </p:cBhvr>
                                    </p:animEffect>
                                  </p:childTnLst>
                                </p:cTn>
                              </p:par>
                              <p:par>
                                <p:cTn id="27" presetID="9"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dissolv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3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TextBox 17"/>
          <p:cNvSpPr txBox="1"/>
          <p:nvPr/>
        </p:nvSpPr>
        <p:spPr>
          <a:xfrm>
            <a:off x="256670" y="394003"/>
            <a:ext cx="4118480" cy="1938992"/>
          </a:xfrm>
          <a:prstGeom prst="rect">
            <a:avLst/>
          </a:prstGeom>
          <a:noFill/>
        </p:spPr>
        <p:txBody>
          <a:bodyPr wrap="square" rtlCol="0">
            <a:spAutoFit/>
          </a:bodyPr>
          <a:lstStyle/>
          <a:p>
            <a:r>
              <a:rPr lang="en-US" sz="2000" dirty="0">
                <a:solidFill>
                  <a:srgbClr val="FF0000"/>
                </a:solidFill>
                <a:latin typeface="Apple Chancery"/>
                <a:cs typeface="Apple Chancery"/>
              </a:rPr>
              <a:t>The linear density function</a:t>
            </a:r>
            <a:r>
              <a:rPr lang="en-US" sz="2000" dirty="0">
                <a:latin typeface="Times New Roman"/>
                <a:cs typeface="Times New Roman"/>
              </a:rPr>
              <a:t> can also be written in </a:t>
            </a:r>
            <a:r>
              <a:rPr lang="en-US" sz="2000" dirty="0">
                <a:solidFill>
                  <a:srgbClr val="0000FF"/>
                </a:solidFill>
                <a:latin typeface="Times New Roman"/>
                <a:cs typeface="Times New Roman"/>
              </a:rPr>
              <a:t>differential terms</a:t>
            </a:r>
            <a:r>
              <a:rPr lang="en-US" sz="2000" dirty="0">
                <a:latin typeface="Times New Roman"/>
                <a:cs typeface="Times New Roman"/>
              </a:rPr>
              <a:t>.  That is, as the </a:t>
            </a:r>
            <a:r>
              <a:rPr lang="en-US" sz="2000" dirty="0">
                <a:solidFill>
                  <a:srgbClr val="0000FF"/>
                </a:solidFill>
                <a:latin typeface="Times New Roman"/>
                <a:cs typeface="Times New Roman"/>
              </a:rPr>
              <a:t>ratio of</a:t>
            </a:r>
            <a:r>
              <a:rPr lang="en-US" sz="2000" dirty="0">
                <a:latin typeface="Times New Roman"/>
                <a:cs typeface="Times New Roman"/>
              </a:rPr>
              <a:t> the </a:t>
            </a:r>
            <a:r>
              <a:rPr lang="en-US" sz="2000" dirty="0">
                <a:solidFill>
                  <a:srgbClr val="FF0000"/>
                </a:solidFill>
                <a:latin typeface="Times New Roman"/>
                <a:cs typeface="Times New Roman"/>
              </a:rPr>
              <a:t>differential mass </a:t>
            </a:r>
            <a:r>
              <a:rPr lang="en-US" sz="2000" dirty="0">
                <a:latin typeface="Times New Roman"/>
                <a:cs typeface="Times New Roman"/>
              </a:rPr>
              <a:t>per </a:t>
            </a:r>
            <a:r>
              <a:rPr lang="en-US" sz="2000" dirty="0">
                <a:solidFill>
                  <a:srgbClr val="FF0000"/>
                </a:solidFill>
                <a:latin typeface="Times New Roman"/>
                <a:cs typeface="Times New Roman"/>
              </a:rPr>
              <a:t>differential length.  </a:t>
            </a:r>
            <a:r>
              <a:rPr lang="en-US" sz="2000" dirty="0">
                <a:latin typeface="Times New Roman"/>
                <a:cs typeface="Times New Roman"/>
              </a:rPr>
              <a:t>It is from this that our </a:t>
            </a:r>
            <a:r>
              <a:rPr lang="en-US" sz="2000" i="1" dirty="0" err="1">
                <a:latin typeface="Times New Roman"/>
                <a:cs typeface="Times New Roman"/>
              </a:rPr>
              <a:t>dm</a:t>
            </a:r>
            <a:r>
              <a:rPr lang="en-US" sz="2000" dirty="0">
                <a:latin typeface="Times New Roman"/>
                <a:cs typeface="Times New Roman"/>
              </a:rPr>
              <a:t> substitution can be generated.  That is:</a:t>
            </a:r>
            <a:endParaRPr lang="en-US" sz="2400" dirty="0">
              <a:latin typeface="Apple Chancery"/>
              <a:cs typeface="Apple Chancery"/>
            </a:endParaRPr>
          </a:p>
        </p:txBody>
      </p:sp>
      <p:sp>
        <p:nvSpPr>
          <p:cNvPr id="24" name="TextBox 23"/>
          <p:cNvSpPr txBox="1"/>
          <p:nvPr/>
        </p:nvSpPr>
        <p:spPr>
          <a:xfrm>
            <a:off x="4701670" y="1594606"/>
            <a:ext cx="3477130" cy="400110"/>
          </a:xfrm>
          <a:prstGeom prst="rect">
            <a:avLst/>
          </a:prstGeom>
          <a:noFill/>
        </p:spPr>
        <p:txBody>
          <a:bodyPr wrap="square" rtlCol="0">
            <a:spAutoFit/>
          </a:bodyPr>
          <a:lstStyle/>
          <a:p>
            <a:r>
              <a:rPr lang="en-US" sz="2000" dirty="0">
                <a:solidFill>
                  <a:srgbClr val="FF0000"/>
                </a:solidFill>
                <a:latin typeface="Apple Chancery"/>
                <a:cs typeface="Apple Chancery"/>
              </a:rPr>
              <a:t>With this, </a:t>
            </a:r>
            <a:r>
              <a:rPr lang="en-US" sz="2000" dirty="0">
                <a:latin typeface="Times New Roman"/>
                <a:cs typeface="Times New Roman"/>
              </a:rPr>
              <a:t>we can write:</a:t>
            </a:r>
            <a:endParaRPr lang="en-US" sz="2400" dirty="0">
              <a:latin typeface="Apple Chancery"/>
              <a:cs typeface="Apple Chancery"/>
            </a:endParaRPr>
          </a:p>
        </p:txBody>
      </p:sp>
      <p:graphicFrame>
        <p:nvGraphicFramePr>
          <p:cNvPr id="40" name="Object 39"/>
          <p:cNvGraphicFramePr>
            <a:graphicFrameLocks noChangeAspect="1"/>
          </p:cNvGraphicFramePr>
          <p:nvPr>
            <p:extLst>
              <p:ext uri="{D42A27DB-BD31-4B8C-83A1-F6EECF244321}">
                <p14:modId xmlns:p14="http://schemas.microsoft.com/office/powerpoint/2010/main" val="2758570789"/>
              </p:ext>
            </p:extLst>
          </p:nvPr>
        </p:nvGraphicFramePr>
        <p:xfrm>
          <a:off x="5510213" y="2119313"/>
          <a:ext cx="2386012" cy="4314825"/>
        </p:xfrm>
        <a:graphic>
          <a:graphicData uri="http://schemas.openxmlformats.org/presentationml/2006/ole">
            <mc:AlternateContent xmlns:mc="http://schemas.openxmlformats.org/markup-compatibility/2006">
              <mc:Choice xmlns:v="urn:schemas-microsoft-com:vml" Requires="v">
                <p:oleObj spid="_x0000_s685347" name="Equation" r:id="rId4" imgW="1333500" imgH="2400300" progId="Equation.DSMT4">
                  <p:embed/>
                </p:oleObj>
              </mc:Choice>
              <mc:Fallback>
                <p:oleObj name="Equation" r:id="rId4" imgW="1333500" imgH="2400300" progId="Equation.DSMT4">
                  <p:embed/>
                  <p:pic>
                    <p:nvPicPr>
                      <p:cNvPr id="0" name=""/>
                      <p:cNvPicPr/>
                      <p:nvPr/>
                    </p:nvPicPr>
                    <p:blipFill>
                      <a:blip r:embed="rId5"/>
                      <a:stretch>
                        <a:fillRect/>
                      </a:stretch>
                    </p:blipFill>
                    <p:spPr>
                      <a:xfrm>
                        <a:off x="5510213" y="2119313"/>
                        <a:ext cx="2386012" cy="4314825"/>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862436301"/>
              </p:ext>
            </p:extLst>
          </p:nvPr>
        </p:nvGraphicFramePr>
        <p:xfrm>
          <a:off x="1492250" y="2555875"/>
          <a:ext cx="1816100" cy="979488"/>
        </p:xfrm>
        <a:graphic>
          <a:graphicData uri="http://schemas.openxmlformats.org/presentationml/2006/ole">
            <mc:AlternateContent xmlns:mc="http://schemas.openxmlformats.org/markup-compatibility/2006">
              <mc:Choice xmlns:v="urn:schemas-microsoft-com:vml" Requires="v">
                <p:oleObj spid="_x0000_s685348" name="Equation" r:id="rId6" imgW="1016000" imgH="546100" progId="Equation.DSMT4">
                  <p:embed/>
                </p:oleObj>
              </mc:Choice>
              <mc:Fallback>
                <p:oleObj name="Equation" r:id="rId6" imgW="1016000" imgH="546100" progId="Equation.DSMT4">
                  <p:embed/>
                  <p:pic>
                    <p:nvPicPr>
                      <p:cNvPr id="0" name=""/>
                      <p:cNvPicPr/>
                      <p:nvPr/>
                    </p:nvPicPr>
                    <p:blipFill>
                      <a:blip r:embed="rId7"/>
                      <a:stretch>
                        <a:fillRect/>
                      </a:stretch>
                    </p:blipFill>
                    <p:spPr>
                      <a:xfrm>
                        <a:off x="1492250" y="2555875"/>
                        <a:ext cx="1816100" cy="979488"/>
                      </a:xfrm>
                      <a:prstGeom prst="rect">
                        <a:avLst/>
                      </a:prstGeom>
                    </p:spPr>
                  </p:pic>
                </p:oleObj>
              </mc:Fallback>
            </mc:AlternateContent>
          </a:graphicData>
        </a:graphic>
      </p:graphicFrame>
      <p:cxnSp>
        <p:nvCxnSpPr>
          <p:cNvPr id="13" name="Straight Connector 12"/>
          <p:cNvCxnSpPr/>
          <p:nvPr/>
        </p:nvCxnSpPr>
        <p:spPr>
          <a:xfrm flipV="1">
            <a:off x="6323012" y="4699000"/>
            <a:ext cx="407194" cy="39370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6844506" y="5448300"/>
            <a:ext cx="407194" cy="39370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62.)</a:t>
            </a:r>
          </a:p>
        </p:txBody>
      </p:sp>
    </p:spTree>
    <p:extLst>
      <p:ext uri="{BB962C8B-B14F-4D97-AF65-F5344CB8AC3E}">
        <p14:creationId xmlns:p14="http://schemas.microsoft.com/office/powerpoint/2010/main" val="204283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dissolve">
                                      <p:cBhvr>
                                        <p:cTn id="17" dur="500"/>
                                        <p:tgtEl>
                                          <p:spTgt spid="40"/>
                                        </p:tgtEl>
                                      </p:cBhvr>
                                    </p:animEffect>
                                  </p:childTnLst>
                                </p:cTn>
                              </p:par>
                              <p:par>
                                <p:cTn id="18" presetID="9"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par>
                                <p:cTn id="21" presetID="9"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TextBox 17"/>
          <p:cNvSpPr txBox="1"/>
          <p:nvPr/>
        </p:nvSpPr>
        <p:spPr>
          <a:xfrm>
            <a:off x="256670" y="394003"/>
            <a:ext cx="4118480" cy="1015663"/>
          </a:xfrm>
          <a:prstGeom prst="rect">
            <a:avLst/>
          </a:prstGeom>
          <a:noFill/>
        </p:spPr>
        <p:txBody>
          <a:bodyPr wrap="square" rtlCol="0">
            <a:spAutoFit/>
          </a:bodyPr>
          <a:lstStyle/>
          <a:p>
            <a:r>
              <a:rPr lang="en-US" sz="2000" dirty="0">
                <a:solidFill>
                  <a:srgbClr val="FF0000"/>
                </a:solidFill>
                <a:latin typeface="Apple Chancery"/>
                <a:cs typeface="Apple Chancery"/>
              </a:rPr>
              <a:t>As added non-AP fun, </a:t>
            </a:r>
            <a:r>
              <a:rPr lang="en-US" sz="2000" dirty="0">
                <a:latin typeface="Times New Roman"/>
                <a:cs typeface="Times New Roman"/>
              </a:rPr>
              <a:t>how would this differ if the rod was weighted funny, like            ?</a:t>
            </a:r>
            <a:endParaRPr lang="en-US" sz="2400" dirty="0">
              <a:latin typeface="Apple Chancery"/>
              <a:cs typeface="Apple Chancery"/>
            </a:endParaRPr>
          </a:p>
        </p:txBody>
      </p:sp>
      <p:sp>
        <p:nvSpPr>
          <p:cNvPr id="24" name="TextBox 23"/>
          <p:cNvSpPr txBox="1"/>
          <p:nvPr/>
        </p:nvSpPr>
        <p:spPr>
          <a:xfrm>
            <a:off x="512510" y="1557322"/>
            <a:ext cx="3862640" cy="1323439"/>
          </a:xfrm>
          <a:prstGeom prst="rect">
            <a:avLst/>
          </a:prstGeom>
          <a:noFill/>
        </p:spPr>
        <p:txBody>
          <a:bodyPr wrap="square" rtlCol="0">
            <a:spAutoFit/>
          </a:bodyPr>
          <a:lstStyle/>
          <a:p>
            <a:r>
              <a:rPr lang="en-US" sz="2000" dirty="0">
                <a:solidFill>
                  <a:srgbClr val="FF0000"/>
                </a:solidFill>
                <a:latin typeface="Apple Chancery"/>
                <a:cs typeface="Apple Chancery"/>
              </a:rPr>
              <a:t>No problem:</a:t>
            </a:r>
            <a:r>
              <a:rPr lang="en-US" sz="2000" i="1" dirty="0">
                <a:latin typeface="Times New Roman"/>
                <a:cs typeface="Times New Roman"/>
              </a:rPr>
              <a:t> </a:t>
            </a:r>
            <a:r>
              <a:rPr lang="en-US" sz="2000" dirty="0">
                <a:latin typeface="Times New Roman"/>
                <a:cs typeface="Times New Roman"/>
              </a:rPr>
              <a:t>The only thing that’s tricky is that now you have to do an integral to determine the total mass of the rod . . . </a:t>
            </a:r>
            <a:endParaRPr lang="en-US" sz="2400" dirty="0">
              <a:latin typeface="Apple Chancery"/>
              <a:cs typeface="Apple Chancery"/>
            </a:endParaRPr>
          </a:p>
        </p:txBody>
      </p:sp>
      <p:graphicFrame>
        <p:nvGraphicFramePr>
          <p:cNvPr id="40" name="Object 39"/>
          <p:cNvGraphicFramePr>
            <a:graphicFrameLocks noChangeAspect="1"/>
          </p:cNvGraphicFramePr>
          <p:nvPr>
            <p:extLst>
              <p:ext uri="{D42A27DB-BD31-4B8C-83A1-F6EECF244321}">
                <p14:modId xmlns:p14="http://schemas.microsoft.com/office/powerpoint/2010/main" val="3740196863"/>
              </p:ext>
            </p:extLst>
          </p:nvPr>
        </p:nvGraphicFramePr>
        <p:xfrm>
          <a:off x="4864100" y="1409666"/>
          <a:ext cx="2136775" cy="5411788"/>
        </p:xfrm>
        <a:graphic>
          <a:graphicData uri="http://schemas.openxmlformats.org/presentationml/2006/ole">
            <mc:AlternateContent xmlns:mc="http://schemas.openxmlformats.org/markup-compatibility/2006">
              <mc:Choice xmlns:v="urn:schemas-microsoft-com:vml" Requires="v">
                <p:oleObj spid="_x0000_s686776" name="Equation" r:id="rId4" imgW="1193800" imgH="3009900" progId="Equation.DSMT4">
                  <p:embed/>
                </p:oleObj>
              </mc:Choice>
              <mc:Fallback>
                <p:oleObj name="Equation" r:id="rId4" imgW="1193800" imgH="3009900" progId="Equation.DSMT4">
                  <p:embed/>
                  <p:pic>
                    <p:nvPicPr>
                      <p:cNvPr id="0" name=""/>
                      <p:cNvPicPr/>
                      <p:nvPr/>
                    </p:nvPicPr>
                    <p:blipFill>
                      <a:blip r:embed="rId5"/>
                      <a:stretch>
                        <a:fillRect/>
                      </a:stretch>
                    </p:blipFill>
                    <p:spPr>
                      <a:xfrm>
                        <a:off x="4864100" y="1409666"/>
                        <a:ext cx="2136775" cy="5411788"/>
                      </a:xfrm>
                      <a:prstGeom prst="rect">
                        <a:avLst/>
                      </a:prstGeom>
                    </p:spPr>
                  </p:pic>
                </p:oleObj>
              </mc:Fallback>
            </mc:AlternateContent>
          </a:graphicData>
        </a:graphic>
      </p:graphicFrame>
      <p:cxnSp>
        <p:nvCxnSpPr>
          <p:cNvPr id="13" name="Straight Connector 12"/>
          <p:cNvCxnSpPr/>
          <p:nvPr/>
        </p:nvCxnSpPr>
        <p:spPr>
          <a:xfrm flipV="1">
            <a:off x="5599112" y="4781547"/>
            <a:ext cx="179388" cy="39370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0" name="Object 9"/>
          <p:cNvGraphicFramePr>
            <a:graphicFrameLocks noChangeAspect="1"/>
          </p:cNvGraphicFramePr>
          <p:nvPr>
            <p:extLst>
              <p:ext uri="{D42A27DB-BD31-4B8C-83A1-F6EECF244321}">
                <p14:modId xmlns:p14="http://schemas.microsoft.com/office/powerpoint/2010/main" val="1761038766"/>
              </p:ext>
            </p:extLst>
          </p:nvPr>
        </p:nvGraphicFramePr>
        <p:xfrm>
          <a:off x="1457325" y="1052478"/>
          <a:ext cx="793750" cy="319088"/>
        </p:xfrm>
        <a:graphic>
          <a:graphicData uri="http://schemas.openxmlformats.org/presentationml/2006/ole">
            <mc:AlternateContent xmlns:mc="http://schemas.openxmlformats.org/markup-compatibility/2006">
              <mc:Choice xmlns:v="urn:schemas-microsoft-com:vml" Requires="v">
                <p:oleObj spid="_x0000_s686777" name="Equation" r:id="rId6" imgW="444500" imgH="177800" progId="Equation.DSMT4">
                  <p:embed/>
                </p:oleObj>
              </mc:Choice>
              <mc:Fallback>
                <p:oleObj name="Equation" r:id="rId6" imgW="444500" imgH="177800" progId="Equation.DSMT4">
                  <p:embed/>
                  <p:pic>
                    <p:nvPicPr>
                      <p:cNvPr id="0" name=""/>
                      <p:cNvPicPr/>
                      <p:nvPr/>
                    </p:nvPicPr>
                    <p:blipFill>
                      <a:blip r:embed="rId7"/>
                      <a:stretch>
                        <a:fillRect/>
                      </a:stretch>
                    </p:blipFill>
                    <p:spPr>
                      <a:xfrm>
                        <a:off x="1457325" y="1052478"/>
                        <a:ext cx="793750" cy="319088"/>
                      </a:xfrm>
                      <a:prstGeom prst="rect">
                        <a:avLst/>
                      </a:prstGeom>
                    </p:spPr>
                  </p:pic>
                </p:oleObj>
              </mc:Fallback>
            </mc:AlternateContent>
          </a:graphicData>
        </a:graphic>
      </p:graphicFrame>
      <p:cxnSp>
        <p:nvCxnSpPr>
          <p:cNvPr id="11" name="Straight Connector 10"/>
          <p:cNvCxnSpPr/>
          <p:nvPr/>
        </p:nvCxnSpPr>
        <p:spPr>
          <a:xfrm>
            <a:off x="4483100" y="1041864"/>
            <a:ext cx="45085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4762500" y="914400"/>
            <a:ext cx="3848100" cy="254000"/>
          </a:xfrm>
          <a:prstGeom prst="rect">
            <a:avLst/>
          </a:prstGeom>
          <a:gradFill flip="none" rotWithShape="1">
            <a:gsLst>
              <a:gs pos="100000">
                <a:srgbClr val="FF6600"/>
              </a:gs>
              <a:gs pos="0">
                <a:srgbClr val="FFFFFF"/>
              </a:gs>
            </a:gsLst>
            <a:lin ang="0" scaled="1"/>
            <a:tileRect/>
          </a:gra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a:off x="4762500" y="330200"/>
            <a:ext cx="145" cy="107946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5" name="Object 14"/>
          <p:cNvGraphicFramePr>
            <a:graphicFrameLocks noChangeAspect="1"/>
          </p:cNvGraphicFramePr>
          <p:nvPr>
            <p:extLst>
              <p:ext uri="{D42A27DB-BD31-4B8C-83A1-F6EECF244321}">
                <p14:modId xmlns:p14="http://schemas.microsoft.com/office/powerpoint/2010/main" val="560131125"/>
              </p:ext>
            </p:extLst>
          </p:nvPr>
        </p:nvGraphicFramePr>
        <p:xfrm>
          <a:off x="8820150" y="1082675"/>
          <a:ext cx="171450" cy="171450"/>
        </p:xfrm>
        <a:graphic>
          <a:graphicData uri="http://schemas.openxmlformats.org/presentationml/2006/ole">
            <mc:AlternateContent xmlns:mc="http://schemas.openxmlformats.org/markup-compatibility/2006">
              <mc:Choice xmlns:v="urn:schemas-microsoft-com:vml" Requires="v">
                <p:oleObj spid="_x0000_s686778" name="Equation" r:id="rId8" imgW="127000" imgH="127000" progId="Equation.DSMT4">
                  <p:embed/>
                </p:oleObj>
              </mc:Choice>
              <mc:Fallback>
                <p:oleObj name="Equation" r:id="rId8" imgW="127000" imgH="127000" progId="Equation.DSMT4">
                  <p:embed/>
                  <p:pic>
                    <p:nvPicPr>
                      <p:cNvPr id="0" name=""/>
                      <p:cNvPicPr/>
                      <p:nvPr/>
                    </p:nvPicPr>
                    <p:blipFill>
                      <a:blip r:embed="rId9"/>
                      <a:stretch>
                        <a:fillRect/>
                      </a:stretch>
                    </p:blipFill>
                    <p:spPr>
                      <a:xfrm>
                        <a:off x="8820150" y="1082675"/>
                        <a:ext cx="171450" cy="17145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81737990"/>
              </p:ext>
            </p:extLst>
          </p:nvPr>
        </p:nvGraphicFramePr>
        <p:xfrm>
          <a:off x="4540250" y="219075"/>
          <a:ext cx="171450" cy="222250"/>
        </p:xfrm>
        <a:graphic>
          <a:graphicData uri="http://schemas.openxmlformats.org/presentationml/2006/ole">
            <mc:AlternateContent xmlns:mc="http://schemas.openxmlformats.org/markup-compatibility/2006">
              <mc:Choice xmlns:v="urn:schemas-microsoft-com:vml" Requires="v">
                <p:oleObj spid="_x0000_s686779" name="Equation" r:id="rId10" imgW="127000" imgH="165100" progId="Equation.DSMT4">
                  <p:embed/>
                </p:oleObj>
              </mc:Choice>
              <mc:Fallback>
                <p:oleObj name="Equation" r:id="rId10" imgW="127000" imgH="165100" progId="Equation.DSMT4">
                  <p:embed/>
                  <p:pic>
                    <p:nvPicPr>
                      <p:cNvPr id="0" name=""/>
                      <p:cNvPicPr/>
                      <p:nvPr/>
                    </p:nvPicPr>
                    <p:blipFill>
                      <a:blip r:embed="rId11"/>
                      <a:stretch>
                        <a:fillRect/>
                      </a:stretch>
                    </p:blipFill>
                    <p:spPr>
                      <a:xfrm>
                        <a:off x="4540250" y="219075"/>
                        <a:ext cx="171450" cy="22225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277162029"/>
              </p:ext>
            </p:extLst>
          </p:nvPr>
        </p:nvGraphicFramePr>
        <p:xfrm>
          <a:off x="6333331" y="441325"/>
          <a:ext cx="793750" cy="319088"/>
        </p:xfrm>
        <a:graphic>
          <a:graphicData uri="http://schemas.openxmlformats.org/presentationml/2006/ole">
            <mc:AlternateContent xmlns:mc="http://schemas.openxmlformats.org/markup-compatibility/2006">
              <mc:Choice xmlns:v="urn:schemas-microsoft-com:vml" Requires="v">
                <p:oleObj spid="_x0000_s686780" name="Equation" r:id="rId12" imgW="444500" imgH="177800" progId="Equation.DSMT4">
                  <p:embed/>
                </p:oleObj>
              </mc:Choice>
              <mc:Fallback>
                <p:oleObj name="Equation" r:id="rId12" imgW="444500" imgH="177800" progId="Equation.DSMT4">
                  <p:embed/>
                  <p:pic>
                    <p:nvPicPr>
                      <p:cNvPr id="0" name=""/>
                      <p:cNvPicPr/>
                      <p:nvPr/>
                    </p:nvPicPr>
                    <p:blipFill>
                      <a:blip r:embed="rId7"/>
                      <a:stretch>
                        <a:fillRect/>
                      </a:stretch>
                    </p:blipFill>
                    <p:spPr>
                      <a:xfrm>
                        <a:off x="6333331" y="441325"/>
                        <a:ext cx="793750" cy="319088"/>
                      </a:xfrm>
                      <a:prstGeom prst="rect">
                        <a:avLst/>
                      </a:prstGeom>
                    </p:spPr>
                  </p:pic>
                </p:oleObj>
              </mc:Fallback>
            </mc:AlternateContent>
          </a:graphicData>
        </a:graphic>
      </p:graphicFrame>
      <p:cxnSp>
        <p:nvCxnSpPr>
          <p:cNvPr id="20" name="Straight Connector 19"/>
          <p:cNvCxnSpPr/>
          <p:nvPr/>
        </p:nvCxnSpPr>
        <p:spPr>
          <a:xfrm flipV="1">
            <a:off x="5599112" y="5556247"/>
            <a:ext cx="179388" cy="39370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63.)</a:t>
            </a:r>
          </a:p>
        </p:txBody>
      </p:sp>
    </p:spTree>
    <p:extLst>
      <p:ext uri="{BB962C8B-B14F-4D97-AF65-F5344CB8AC3E}">
        <p14:creationId xmlns:p14="http://schemas.microsoft.com/office/powerpoint/2010/main" val="118065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TextBox 17"/>
          <p:cNvSpPr txBox="1"/>
          <p:nvPr/>
        </p:nvSpPr>
        <p:spPr>
          <a:xfrm>
            <a:off x="205870" y="228903"/>
            <a:ext cx="5013830" cy="1138773"/>
          </a:xfrm>
          <a:prstGeom prst="rect">
            <a:avLst/>
          </a:prstGeom>
          <a:noFill/>
        </p:spPr>
        <p:txBody>
          <a:bodyPr wrap="square" rtlCol="0">
            <a:spAutoFit/>
          </a:bodyPr>
          <a:lstStyle/>
          <a:p>
            <a:r>
              <a:rPr lang="en-US" sz="2800" dirty="0">
                <a:solidFill>
                  <a:srgbClr val="FF0000"/>
                </a:solidFill>
                <a:latin typeface="Apple Chancery"/>
                <a:cs typeface="Apple Chancery"/>
              </a:rPr>
              <a:t>Example 10: </a:t>
            </a:r>
            <a:r>
              <a:rPr lang="en-US" sz="2000" dirty="0">
                <a:latin typeface="Times New Roman"/>
                <a:cs typeface="Times New Roman"/>
              </a:rPr>
              <a:t>Now determine the </a:t>
            </a:r>
            <a:r>
              <a:rPr lang="en-US" sz="2000" dirty="0">
                <a:solidFill>
                  <a:srgbClr val="0000FF"/>
                </a:solidFill>
                <a:latin typeface="Times New Roman"/>
                <a:cs typeface="Times New Roman"/>
              </a:rPr>
              <a:t>y-coordinate </a:t>
            </a:r>
            <a:r>
              <a:rPr lang="en-US" sz="2000" dirty="0">
                <a:latin typeface="Times New Roman"/>
                <a:cs typeface="Times New Roman"/>
              </a:rPr>
              <a:t>of the </a:t>
            </a:r>
            <a:r>
              <a:rPr lang="en-US" sz="2000" i="1" dirty="0">
                <a:solidFill>
                  <a:srgbClr val="0000FF"/>
                </a:solidFill>
                <a:latin typeface="Times New Roman"/>
                <a:cs typeface="Times New Roman"/>
              </a:rPr>
              <a:t>center of mass </a:t>
            </a:r>
            <a:r>
              <a:rPr lang="en-US" sz="2000" dirty="0">
                <a:latin typeface="Times New Roman"/>
                <a:cs typeface="Times New Roman"/>
              </a:rPr>
              <a:t>of a </a:t>
            </a:r>
            <a:r>
              <a:rPr lang="en-US" sz="2000" dirty="0">
                <a:solidFill>
                  <a:srgbClr val="FF0000"/>
                </a:solidFill>
                <a:latin typeface="Times New Roman"/>
                <a:cs typeface="Times New Roman"/>
              </a:rPr>
              <a:t>homo-</a:t>
            </a:r>
            <a:r>
              <a:rPr lang="en-US" sz="2000" dirty="0" err="1">
                <a:solidFill>
                  <a:srgbClr val="FF0000"/>
                </a:solidFill>
                <a:latin typeface="Times New Roman"/>
                <a:cs typeface="Times New Roman"/>
              </a:rPr>
              <a:t>geneous</a:t>
            </a:r>
            <a:r>
              <a:rPr lang="en-US" sz="2000" dirty="0">
                <a:solidFill>
                  <a:srgbClr val="FF0000"/>
                </a:solidFill>
                <a:latin typeface="Times New Roman"/>
                <a:cs typeface="Times New Roman"/>
              </a:rPr>
              <a:t> half-circle plate </a:t>
            </a:r>
            <a:r>
              <a:rPr lang="en-US" sz="2000" dirty="0">
                <a:solidFill>
                  <a:srgbClr val="0000FF"/>
                </a:solidFill>
                <a:latin typeface="Times New Roman"/>
                <a:cs typeface="Times New Roman"/>
              </a:rPr>
              <a:t>about its central axis</a:t>
            </a:r>
            <a:r>
              <a:rPr lang="en-US" sz="2000" dirty="0">
                <a:latin typeface="Times New Roman"/>
                <a:cs typeface="Times New Roman"/>
              </a:rPr>
              <a:t>.</a:t>
            </a:r>
            <a:endParaRPr lang="en-US" sz="2400" dirty="0">
              <a:latin typeface="Apple Chancery"/>
              <a:cs typeface="Apple Chancery"/>
            </a:endParaRPr>
          </a:p>
        </p:txBody>
      </p:sp>
      <p:graphicFrame>
        <p:nvGraphicFramePr>
          <p:cNvPr id="40" name="Object 39"/>
          <p:cNvGraphicFramePr>
            <a:graphicFrameLocks noChangeAspect="1"/>
          </p:cNvGraphicFramePr>
          <p:nvPr>
            <p:extLst>
              <p:ext uri="{D42A27DB-BD31-4B8C-83A1-F6EECF244321}">
                <p14:modId xmlns:p14="http://schemas.microsoft.com/office/powerpoint/2010/main" val="2879877634"/>
              </p:ext>
            </p:extLst>
          </p:nvPr>
        </p:nvGraphicFramePr>
        <p:xfrm>
          <a:off x="5216670" y="5254625"/>
          <a:ext cx="2749550" cy="708025"/>
        </p:xfrm>
        <a:graphic>
          <a:graphicData uri="http://schemas.openxmlformats.org/presentationml/2006/ole">
            <mc:AlternateContent xmlns:mc="http://schemas.openxmlformats.org/markup-compatibility/2006">
              <mc:Choice xmlns:v="urn:schemas-microsoft-com:vml" Requires="v">
                <p:oleObj spid="_x0000_s687801" name="Equation" r:id="rId4" imgW="1536700" imgH="393700" progId="Equation.DSMT4">
                  <p:embed/>
                </p:oleObj>
              </mc:Choice>
              <mc:Fallback>
                <p:oleObj name="Equation" r:id="rId4" imgW="1536700" imgH="393700" progId="Equation.DSMT4">
                  <p:embed/>
                  <p:pic>
                    <p:nvPicPr>
                      <p:cNvPr id="0" name=""/>
                      <p:cNvPicPr/>
                      <p:nvPr/>
                    </p:nvPicPr>
                    <p:blipFill>
                      <a:blip r:embed="rId5"/>
                      <a:stretch>
                        <a:fillRect/>
                      </a:stretch>
                    </p:blipFill>
                    <p:spPr>
                      <a:xfrm>
                        <a:off x="5216670" y="5254625"/>
                        <a:ext cx="2749550" cy="708025"/>
                      </a:xfrm>
                      <a:prstGeom prst="rect">
                        <a:avLst/>
                      </a:prstGeom>
                    </p:spPr>
                  </p:pic>
                </p:oleObj>
              </mc:Fallback>
            </mc:AlternateContent>
          </a:graphicData>
        </a:graphic>
      </p:graphicFrame>
      <p:grpSp>
        <p:nvGrpSpPr>
          <p:cNvPr id="8" name="Group 7"/>
          <p:cNvGrpSpPr/>
          <p:nvPr/>
        </p:nvGrpSpPr>
        <p:grpSpPr>
          <a:xfrm>
            <a:off x="4762645" y="220161"/>
            <a:ext cx="4228955" cy="3983539"/>
            <a:chOff x="4762645" y="80461"/>
            <a:chExt cx="4228955" cy="3983539"/>
          </a:xfrm>
        </p:grpSpPr>
        <p:sp>
          <p:nvSpPr>
            <p:cNvPr id="3" name="Oval 2"/>
            <p:cNvSpPr/>
            <p:nvPr/>
          </p:nvSpPr>
          <p:spPr>
            <a:xfrm>
              <a:off x="4946650" y="80461"/>
              <a:ext cx="3873500" cy="3873500"/>
            </a:xfrm>
            <a:prstGeom prst="ellipse">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762645" y="2019300"/>
              <a:ext cx="4228955" cy="2044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946650" y="2019300"/>
              <a:ext cx="38735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15" name="Straight Connector 14"/>
          <p:cNvCxnSpPr/>
          <p:nvPr/>
        </p:nvCxnSpPr>
        <p:spPr>
          <a:xfrm>
            <a:off x="6883545" y="0"/>
            <a:ext cx="0" cy="24511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711700" y="2159000"/>
            <a:ext cx="45085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6" name="Object 15"/>
          <p:cNvGraphicFramePr>
            <a:graphicFrameLocks noChangeAspect="1"/>
          </p:cNvGraphicFramePr>
          <p:nvPr>
            <p:extLst>
              <p:ext uri="{D42A27DB-BD31-4B8C-83A1-F6EECF244321}">
                <p14:modId xmlns:p14="http://schemas.microsoft.com/office/powerpoint/2010/main" val="4245216787"/>
              </p:ext>
            </p:extLst>
          </p:nvPr>
        </p:nvGraphicFramePr>
        <p:xfrm>
          <a:off x="8851900" y="2160423"/>
          <a:ext cx="171450" cy="171450"/>
        </p:xfrm>
        <a:graphic>
          <a:graphicData uri="http://schemas.openxmlformats.org/presentationml/2006/ole">
            <mc:AlternateContent xmlns:mc="http://schemas.openxmlformats.org/markup-compatibility/2006">
              <mc:Choice xmlns:v="urn:schemas-microsoft-com:vml" Requires="v">
                <p:oleObj spid="_x0000_s687802" name="Equation" r:id="rId6" imgW="127000" imgH="127000" progId="Equation.DSMT4">
                  <p:embed/>
                </p:oleObj>
              </mc:Choice>
              <mc:Fallback>
                <p:oleObj name="Equation" r:id="rId6" imgW="127000" imgH="127000" progId="Equation.DSMT4">
                  <p:embed/>
                  <p:pic>
                    <p:nvPicPr>
                      <p:cNvPr id="0" name=""/>
                      <p:cNvPicPr/>
                      <p:nvPr/>
                    </p:nvPicPr>
                    <p:blipFill>
                      <a:blip r:embed="rId7"/>
                      <a:stretch>
                        <a:fillRect/>
                      </a:stretch>
                    </p:blipFill>
                    <p:spPr>
                      <a:xfrm>
                        <a:off x="8851900" y="2160423"/>
                        <a:ext cx="171450" cy="17145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387866939"/>
              </p:ext>
            </p:extLst>
          </p:nvPr>
        </p:nvGraphicFramePr>
        <p:xfrm>
          <a:off x="6654945" y="0"/>
          <a:ext cx="171450" cy="222250"/>
        </p:xfrm>
        <a:graphic>
          <a:graphicData uri="http://schemas.openxmlformats.org/presentationml/2006/ole">
            <mc:AlternateContent xmlns:mc="http://schemas.openxmlformats.org/markup-compatibility/2006">
              <mc:Choice xmlns:v="urn:schemas-microsoft-com:vml" Requires="v">
                <p:oleObj spid="_x0000_s687803" name="Equation" r:id="rId8" imgW="127000" imgH="165100" progId="Equation.DSMT4">
                  <p:embed/>
                </p:oleObj>
              </mc:Choice>
              <mc:Fallback>
                <p:oleObj name="Equation" r:id="rId8" imgW="127000" imgH="165100" progId="Equation.DSMT4">
                  <p:embed/>
                  <p:pic>
                    <p:nvPicPr>
                      <p:cNvPr id="0" name=""/>
                      <p:cNvPicPr/>
                      <p:nvPr/>
                    </p:nvPicPr>
                    <p:blipFill>
                      <a:blip r:embed="rId9"/>
                      <a:stretch>
                        <a:fillRect/>
                      </a:stretch>
                    </p:blipFill>
                    <p:spPr>
                      <a:xfrm>
                        <a:off x="6654945" y="0"/>
                        <a:ext cx="171450" cy="222250"/>
                      </a:xfrm>
                      <a:prstGeom prst="rect">
                        <a:avLst/>
                      </a:prstGeom>
                    </p:spPr>
                  </p:pic>
                </p:oleObj>
              </mc:Fallback>
            </mc:AlternateContent>
          </a:graphicData>
        </a:graphic>
      </p:graphicFrame>
      <p:sp>
        <p:nvSpPr>
          <p:cNvPr id="23" name="TextBox 22"/>
          <p:cNvSpPr txBox="1"/>
          <p:nvPr/>
        </p:nvSpPr>
        <p:spPr>
          <a:xfrm>
            <a:off x="535527" y="1463237"/>
            <a:ext cx="4227117" cy="1323439"/>
          </a:xfrm>
          <a:prstGeom prst="rect">
            <a:avLst/>
          </a:prstGeom>
          <a:noFill/>
        </p:spPr>
        <p:txBody>
          <a:bodyPr wrap="square" rtlCol="0">
            <a:spAutoFit/>
          </a:bodyPr>
          <a:lstStyle/>
          <a:p>
            <a:r>
              <a:rPr lang="en-US" sz="2000" dirty="0">
                <a:solidFill>
                  <a:srgbClr val="FF0000"/>
                </a:solidFill>
                <a:latin typeface="Apple Chancery"/>
                <a:cs typeface="Apple Chancery"/>
              </a:rPr>
              <a:t>Half of this problem </a:t>
            </a:r>
            <a:r>
              <a:rPr lang="en-US" sz="2000" dirty="0">
                <a:latin typeface="Times New Roman"/>
                <a:cs typeface="Times New Roman"/>
              </a:rPr>
              <a:t>is easy.  By inspection, we can see that the x-coordinate of the center of mass is zero.  The y-coordinate, not so obvious.  </a:t>
            </a:r>
            <a:endParaRPr lang="en-US" sz="2400" dirty="0">
              <a:latin typeface="Apple Chancery"/>
              <a:cs typeface="Apple Chancery"/>
            </a:endParaRPr>
          </a:p>
        </p:txBody>
      </p:sp>
      <p:sp>
        <p:nvSpPr>
          <p:cNvPr id="24" name="TextBox 23"/>
          <p:cNvSpPr txBox="1"/>
          <p:nvPr/>
        </p:nvSpPr>
        <p:spPr>
          <a:xfrm>
            <a:off x="535528" y="2789822"/>
            <a:ext cx="8284622" cy="400110"/>
          </a:xfrm>
          <a:prstGeom prst="rect">
            <a:avLst/>
          </a:prstGeom>
          <a:noFill/>
        </p:spPr>
        <p:txBody>
          <a:bodyPr wrap="square" rtlCol="0">
            <a:spAutoFit/>
          </a:bodyPr>
          <a:lstStyle/>
          <a:p>
            <a:r>
              <a:rPr lang="en-US" sz="2000" dirty="0">
                <a:solidFill>
                  <a:srgbClr val="FF0000"/>
                </a:solidFill>
                <a:latin typeface="Apple Chancery"/>
                <a:cs typeface="Apple Chancery"/>
              </a:rPr>
              <a:t>It is time to </a:t>
            </a:r>
            <a:r>
              <a:rPr lang="en-US" sz="2000" dirty="0">
                <a:latin typeface="Times New Roman"/>
                <a:cs typeface="Times New Roman"/>
              </a:rPr>
              <a:t>now consider the other two types of </a:t>
            </a:r>
            <a:r>
              <a:rPr lang="en-US" sz="2000" dirty="0">
                <a:solidFill>
                  <a:srgbClr val="0000FF"/>
                </a:solidFill>
                <a:latin typeface="Times New Roman"/>
                <a:cs typeface="Times New Roman"/>
              </a:rPr>
              <a:t>density function</a:t>
            </a:r>
            <a:r>
              <a:rPr lang="en-US" sz="2000" dirty="0">
                <a:latin typeface="Times New Roman"/>
                <a:cs typeface="Times New Roman"/>
              </a:rPr>
              <a:t>:</a:t>
            </a:r>
            <a:endParaRPr lang="en-US" sz="2400" dirty="0">
              <a:latin typeface="Apple Chancery"/>
              <a:cs typeface="Apple Chancery"/>
            </a:endParaRPr>
          </a:p>
        </p:txBody>
      </p:sp>
      <p:sp>
        <p:nvSpPr>
          <p:cNvPr id="36" name="TextBox 35"/>
          <p:cNvSpPr txBox="1"/>
          <p:nvPr/>
        </p:nvSpPr>
        <p:spPr>
          <a:xfrm>
            <a:off x="804339" y="3217564"/>
            <a:ext cx="8047561" cy="1631216"/>
          </a:xfrm>
          <a:prstGeom prst="rect">
            <a:avLst/>
          </a:prstGeom>
          <a:noFill/>
        </p:spPr>
        <p:txBody>
          <a:bodyPr wrap="square" rtlCol="0">
            <a:spAutoFit/>
          </a:bodyPr>
          <a:lstStyle/>
          <a:p>
            <a:r>
              <a:rPr lang="en-US" sz="2000" dirty="0">
                <a:solidFill>
                  <a:srgbClr val="FF0000"/>
                </a:solidFill>
                <a:latin typeface="Apple Chancery"/>
                <a:cs typeface="Apple Chancery"/>
              </a:rPr>
              <a:t>The area mass density function </a:t>
            </a:r>
            <a:r>
              <a:rPr lang="en-US" sz="2000" dirty="0">
                <a:latin typeface="Times New Roman"/>
                <a:cs typeface="Times New Roman"/>
              </a:rPr>
              <a:t>is a bit of an oddball.  It essentially says, “Give me an area on the face of an extended object, and I’ll multiply that area by the </a:t>
            </a:r>
            <a:r>
              <a:rPr lang="en-US" sz="2000" i="1" dirty="0">
                <a:latin typeface="Times New Roman"/>
                <a:cs typeface="Times New Roman"/>
              </a:rPr>
              <a:t>area density function </a:t>
            </a:r>
            <a:r>
              <a:rPr lang="en-US" sz="2000" dirty="0">
                <a:latin typeface="Times New Roman"/>
                <a:cs typeface="Times New Roman"/>
              </a:rPr>
              <a:t>to tell you how much mass is </a:t>
            </a:r>
            <a:r>
              <a:rPr lang="en-US" sz="2000" i="1" dirty="0">
                <a:latin typeface="Times New Roman"/>
                <a:cs typeface="Times New Roman"/>
              </a:rPr>
              <a:t>behind</a:t>
            </a:r>
            <a:r>
              <a:rPr lang="en-US" sz="2000" dirty="0">
                <a:latin typeface="Times New Roman"/>
                <a:cs typeface="Times New Roman"/>
              </a:rPr>
              <a:t> that area.”  Its </a:t>
            </a:r>
            <a:r>
              <a:rPr lang="en-US" sz="2000" dirty="0">
                <a:solidFill>
                  <a:srgbClr val="0000FF"/>
                </a:solidFill>
                <a:latin typeface="Times New Roman"/>
                <a:cs typeface="Times New Roman"/>
              </a:rPr>
              <a:t>symbol</a:t>
            </a:r>
            <a:r>
              <a:rPr lang="en-US" sz="2000" dirty="0">
                <a:latin typeface="Times New Roman"/>
                <a:cs typeface="Times New Roman"/>
              </a:rPr>
              <a:t> is a sigma     and its units are </a:t>
            </a:r>
            <a:r>
              <a:rPr lang="en-US" sz="2000" i="1" dirty="0">
                <a:solidFill>
                  <a:srgbClr val="FF0000"/>
                </a:solidFill>
                <a:latin typeface="Times New Roman"/>
                <a:cs typeface="Times New Roman"/>
              </a:rPr>
              <a:t>mass/unit area</a:t>
            </a:r>
            <a:r>
              <a:rPr lang="en-US" sz="2000" dirty="0">
                <a:latin typeface="Times New Roman"/>
                <a:cs typeface="Times New Roman"/>
              </a:rPr>
              <a:t>.  For a homogeneous structure, it can also be defined two ways:</a:t>
            </a:r>
            <a:endParaRPr lang="en-US" sz="2400" dirty="0">
              <a:latin typeface="Apple Chancery"/>
              <a:cs typeface="Apple Chancery"/>
            </a:endParaRPr>
          </a:p>
        </p:txBody>
      </p:sp>
      <p:graphicFrame>
        <p:nvGraphicFramePr>
          <p:cNvPr id="42" name="Object 41"/>
          <p:cNvGraphicFramePr>
            <a:graphicFrameLocks noChangeAspect="1"/>
          </p:cNvGraphicFramePr>
          <p:nvPr>
            <p:extLst>
              <p:ext uri="{D42A27DB-BD31-4B8C-83A1-F6EECF244321}">
                <p14:modId xmlns:p14="http://schemas.microsoft.com/office/powerpoint/2010/main" val="3777931839"/>
              </p:ext>
            </p:extLst>
          </p:nvPr>
        </p:nvGraphicFramePr>
        <p:xfrm>
          <a:off x="3795713" y="4250491"/>
          <a:ext cx="249237" cy="250825"/>
        </p:xfrm>
        <a:graphic>
          <a:graphicData uri="http://schemas.openxmlformats.org/presentationml/2006/ole">
            <mc:AlternateContent xmlns:mc="http://schemas.openxmlformats.org/markup-compatibility/2006">
              <mc:Choice xmlns:v="urn:schemas-microsoft-com:vml" Requires="v">
                <p:oleObj spid="_x0000_s687804" name="Equation" r:id="rId10" imgW="139700" imgH="139700" progId="Equation.DSMT4">
                  <p:embed/>
                </p:oleObj>
              </mc:Choice>
              <mc:Fallback>
                <p:oleObj name="Equation" r:id="rId10" imgW="139700" imgH="139700" progId="Equation.DSMT4">
                  <p:embed/>
                  <p:pic>
                    <p:nvPicPr>
                      <p:cNvPr id="0" name=""/>
                      <p:cNvPicPr/>
                      <p:nvPr/>
                    </p:nvPicPr>
                    <p:blipFill>
                      <a:blip r:embed="rId11"/>
                      <a:stretch>
                        <a:fillRect/>
                      </a:stretch>
                    </p:blipFill>
                    <p:spPr>
                      <a:xfrm>
                        <a:off x="3795713" y="4250491"/>
                        <a:ext cx="249237" cy="250825"/>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192866895"/>
              </p:ext>
            </p:extLst>
          </p:nvPr>
        </p:nvGraphicFramePr>
        <p:xfrm>
          <a:off x="2039938" y="5254625"/>
          <a:ext cx="1000125" cy="708025"/>
        </p:xfrm>
        <a:graphic>
          <a:graphicData uri="http://schemas.openxmlformats.org/presentationml/2006/ole">
            <mc:AlternateContent xmlns:mc="http://schemas.openxmlformats.org/markup-compatibility/2006">
              <mc:Choice xmlns:v="urn:schemas-microsoft-com:vml" Requires="v">
                <p:oleObj spid="_x0000_s687805" name="Equation" r:id="rId12" imgW="558800" imgH="393700" progId="Equation.DSMT4">
                  <p:embed/>
                </p:oleObj>
              </mc:Choice>
              <mc:Fallback>
                <p:oleObj name="Equation" r:id="rId12" imgW="558800" imgH="393700" progId="Equation.DSMT4">
                  <p:embed/>
                  <p:pic>
                    <p:nvPicPr>
                      <p:cNvPr id="0" name=""/>
                      <p:cNvPicPr/>
                      <p:nvPr/>
                    </p:nvPicPr>
                    <p:blipFill>
                      <a:blip r:embed="rId13"/>
                      <a:stretch>
                        <a:fillRect/>
                      </a:stretch>
                    </p:blipFill>
                    <p:spPr>
                      <a:xfrm>
                        <a:off x="2039938" y="5254625"/>
                        <a:ext cx="1000125" cy="708025"/>
                      </a:xfrm>
                      <a:prstGeom prst="rect">
                        <a:avLst/>
                      </a:prstGeom>
                    </p:spPr>
                  </p:pic>
                </p:oleObj>
              </mc:Fallback>
            </mc:AlternateContent>
          </a:graphicData>
        </a:graphic>
      </p:graphicFrame>
      <p:sp>
        <p:nvSpPr>
          <p:cNvPr id="44" name="TextBox 43"/>
          <p:cNvSpPr txBox="1"/>
          <p:nvPr/>
        </p:nvSpPr>
        <p:spPr>
          <a:xfrm>
            <a:off x="3752850" y="5406022"/>
            <a:ext cx="915987" cy="400110"/>
          </a:xfrm>
          <a:prstGeom prst="rect">
            <a:avLst/>
          </a:prstGeom>
          <a:noFill/>
        </p:spPr>
        <p:txBody>
          <a:bodyPr wrap="square" rtlCol="0">
            <a:spAutoFit/>
          </a:bodyPr>
          <a:lstStyle/>
          <a:p>
            <a:r>
              <a:rPr lang="en-US" sz="2000" dirty="0">
                <a:latin typeface="Apple Chancery"/>
                <a:cs typeface="Apple Chancery"/>
              </a:rPr>
              <a:t>and</a:t>
            </a:r>
            <a:endParaRPr lang="en-US" sz="2400" dirty="0">
              <a:latin typeface="Apple Chancery"/>
              <a:cs typeface="Apple Chancery"/>
            </a:endParaRPr>
          </a:p>
        </p:txBody>
      </p:sp>
      <p:sp>
        <p:nvSpPr>
          <p:cNvPr id="20" name="TextBox 19"/>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64.)</a:t>
            </a:r>
          </a:p>
        </p:txBody>
      </p:sp>
    </p:spTree>
    <p:extLst>
      <p:ext uri="{BB962C8B-B14F-4D97-AF65-F5344CB8AC3E}">
        <p14:creationId xmlns:p14="http://schemas.microsoft.com/office/powerpoint/2010/main" val="161539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dissolve">
                                      <p:cBhvr>
                                        <p:cTn id="17" dur="500"/>
                                        <p:tgtEl>
                                          <p:spTgt spid="4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dissolv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dissolv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dissolve">
                                      <p:cBhvr>
                                        <p:cTn id="30" dur="500"/>
                                        <p:tgtEl>
                                          <p:spTgt spid="44"/>
                                        </p:tgtEl>
                                      </p:cBhvr>
                                    </p:animEffect>
                                  </p:childTnLst>
                                </p:cTn>
                              </p:par>
                              <p:par>
                                <p:cTn id="31" presetID="9"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dissolve">
                                      <p:cBhvr>
                                        <p:cTn id="3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36" grpId="0"/>
      <p:bldP spid="4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8" name="Group 7"/>
          <p:cNvGrpSpPr/>
          <p:nvPr/>
        </p:nvGrpSpPr>
        <p:grpSpPr>
          <a:xfrm>
            <a:off x="4762645" y="220161"/>
            <a:ext cx="4228955" cy="3983539"/>
            <a:chOff x="4762645" y="80461"/>
            <a:chExt cx="4228955" cy="3983539"/>
          </a:xfrm>
        </p:grpSpPr>
        <p:sp>
          <p:nvSpPr>
            <p:cNvPr id="3" name="Oval 2"/>
            <p:cNvSpPr/>
            <p:nvPr/>
          </p:nvSpPr>
          <p:spPr>
            <a:xfrm>
              <a:off x="4946650" y="80461"/>
              <a:ext cx="3873500" cy="3873500"/>
            </a:xfrm>
            <a:prstGeom prst="ellipse">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762645" y="2019300"/>
              <a:ext cx="4228955" cy="2044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946650" y="2019300"/>
              <a:ext cx="38735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15" name="Straight Connector 14"/>
          <p:cNvCxnSpPr/>
          <p:nvPr/>
        </p:nvCxnSpPr>
        <p:spPr>
          <a:xfrm>
            <a:off x="6883545" y="0"/>
            <a:ext cx="0" cy="24511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711700" y="2159000"/>
            <a:ext cx="45085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6" name="Object 15"/>
          <p:cNvGraphicFramePr>
            <a:graphicFrameLocks noChangeAspect="1"/>
          </p:cNvGraphicFramePr>
          <p:nvPr>
            <p:extLst>
              <p:ext uri="{D42A27DB-BD31-4B8C-83A1-F6EECF244321}">
                <p14:modId xmlns:p14="http://schemas.microsoft.com/office/powerpoint/2010/main" val="4068460673"/>
              </p:ext>
            </p:extLst>
          </p:nvPr>
        </p:nvGraphicFramePr>
        <p:xfrm>
          <a:off x="8851900" y="2160423"/>
          <a:ext cx="171450" cy="171450"/>
        </p:xfrm>
        <a:graphic>
          <a:graphicData uri="http://schemas.openxmlformats.org/presentationml/2006/ole">
            <mc:AlternateContent xmlns:mc="http://schemas.openxmlformats.org/markup-compatibility/2006">
              <mc:Choice xmlns:v="urn:schemas-microsoft-com:vml" Requires="v">
                <p:oleObj spid="_x0000_s688809" name="Equation" r:id="rId4" imgW="127000" imgH="127000" progId="Equation.DSMT4">
                  <p:embed/>
                </p:oleObj>
              </mc:Choice>
              <mc:Fallback>
                <p:oleObj name="Equation" r:id="rId4" imgW="127000" imgH="127000" progId="Equation.DSMT4">
                  <p:embed/>
                  <p:pic>
                    <p:nvPicPr>
                      <p:cNvPr id="0" name=""/>
                      <p:cNvPicPr/>
                      <p:nvPr/>
                    </p:nvPicPr>
                    <p:blipFill>
                      <a:blip r:embed="rId5"/>
                      <a:stretch>
                        <a:fillRect/>
                      </a:stretch>
                    </p:blipFill>
                    <p:spPr>
                      <a:xfrm>
                        <a:off x="8851900" y="2160423"/>
                        <a:ext cx="171450" cy="17145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195171069"/>
              </p:ext>
            </p:extLst>
          </p:nvPr>
        </p:nvGraphicFramePr>
        <p:xfrm>
          <a:off x="6654945" y="0"/>
          <a:ext cx="171450" cy="222250"/>
        </p:xfrm>
        <a:graphic>
          <a:graphicData uri="http://schemas.openxmlformats.org/presentationml/2006/ole">
            <mc:AlternateContent xmlns:mc="http://schemas.openxmlformats.org/markup-compatibility/2006">
              <mc:Choice xmlns:v="urn:schemas-microsoft-com:vml" Requires="v">
                <p:oleObj spid="_x0000_s688810" name="Equation" r:id="rId6" imgW="127000" imgH="165100" progId="Equation.DSMT4">
                  <p:embed/>
                </p:oleObj>
              </mc:Choice>
              <mc:Fallback>
                <p:oleObj name="Equation" r:id="rId6" imgW="127000" imgH="165100" progId="Equation.DSMT4">
                  <p:embed/>
                  <p:pic>
                    <p:nvPicPr>
                      <p:cNvPr id="0" name=""/>
                      <p:cNvPicPr/>
                      <p:nvPr/>
                    </p:nvPicPr>
                    <p:blipFill>
                      <a:blip r:embed="rId7"/>
                      <a:stretch>
                        <a:fillRect/>
                      </a:stretch>
                    </p:blipFill>
                    <p:spPr>
                      <a:xfrm>
                        <a:off x="6654945" y="0"/>
                        <a:ext cx="171450" cy="222250"/>
                      </a:xfrm>
                      <a:prstGeom prst="rect">
                        <a:avLst/>
                      </a:prstGeom>
                    </p:spPr>
                  </p:pic>
                </p:oleObj>
              </mc:Fallback>
            </mc:AlternateContent>
          </a:graphicData>
        </a:graphic>
      </p:graphicFrame>
      <p:sp>
        <p:nvSpPr>
          <p:cNvPr id="23" name="TextBox 22"/>
          <p:cNvSpPr txBox="1"/>
          <p:nvPr/>
        </p:nvSpPr>
        <p:spPr>
          <a:xfrm>
            <a:off x="484583" y="383737"/>
            <a:ext cx="4227117" cy="2246769"/>
          </a:xfrm>
          <a:prstGeom prst="rect">
            <a:avLst/>
          </a:prstGeom>
          <a:noFill/>
        </p:spPr>
        <p:txBody>
          <a:bodyPr wrap="square" rtlCol="0">
            <a:spAutoFit/>
          </a:bodyPr>
          <a:lstStyle/>
          <a:p>
            <a:r>
              <a:rPr lang="en-US" sz="2000" dirty="0">
                <a:solidFill>
                  <a:srgbClr val="FF0000"/>
                </a:solidFill>
                <a:latin typeface="Apple Chancery"/>
                <a:cs typeface="Apple Chancery"/>
              </a:rPr>
              <a:t>The other way to go </a:t>
            </a:r>
            <a:r>
              <a:rPr lang="en-US" sz="2000" dirty="0">
                <a:latin typeface="Times New Roman"/>
                <a:cs typeface="Times New Roman"/>
              </a:rPr>
              <a:t>is with a </a:t>
            </a:r>
            <a:r>
              <a:rPr lang="en-US" sz="2000" i="1" dirty="0">
                <a:latin typeface="Times New Roman"/>
                <a:cs typeface="Times New Roman"/>
              </a:rPr>
              <a:t>volume mass density function, </a:t>
            </a:r>
            <a:r>
              <a:rPr lang="en-US" sz="2000" dirty="0">
                <a:latin typeface="Times New Roman"/>
                <a:cs typeface="Times New Roman"/>
              </a:rPr>
              <a:t>.  It essentially says, “Give me a volume in an extended object and I’ll multiply that volume by the volume density function to tell you how much mass is </a:t>
            </a:r>
            <a:r>
              <a:rPr lang="en-US" sz="2000" i="1" dirty="0">
                <a:latin typeface="Times New Roman"/>
                <a:cs typeface="Times New Roman"/>
              </a:rPr>
              <a:t>within </a:t>
            </a:r>
            <a:r>
              <a:rPr lang="en-US" sz="2000" dirty="0">
                <a:latin typeface="Times New Roman"/>
                <a:cs typeface="Times New Roman"/>
              </a:rPr>
              <a:t>that volume.” Its symbol is a rho    </a:t>
            </a:r>
            <a:endParaRPr lang="en-US" sz="2400" dirty="0">
              <a:latin typeface="Apple Chancery"/>
              <a:cs typeface="Apple Chancery"/>
            </a:endParaRPr>
          </a:p>
        </p:txBody>
      </p:sp>
      <p:sp>
        <p:nvSpPr>
          <p:cNvPr id="36" name="TextBox 35"/>
          <p:cNvSpPr txBox="1"/>
          <p:nvPr/>
        </p:nvSpPr>
        <p:spPr>
          <a:xfrm>
            <a:off x="484583" y="2514301"/>
            <a:ext cx="8047561" cy="707886"/>
          </a:xfrm>
          <a:prstGeom prst="rect">
            <a:avLst/>
          </a:prstGeom>
          <a:noFill/>
        </p:spPr>
        <p:txBody>
          <a:bodyPr wrap="square" rtlCol="0">
            <a:spAutoFit/>
          </a:bodyPr>
          <a:lstStyle/>
          <a:p>
            <a:r>
              <a:rPr lang="en-US" sz="2000" dirty="0">
                <a:latin typeface="Times New Roman"/>
                <a:cs typeface="Times New Roman"/>
              </a:rPr>
              <a:t>and its units are </a:t>
            </a:r>
            <a:r>
              <a:rPr lang="en-US" sz="2000" i="1" dirty="0">
                <a:solidFill>
                  <a:srgbClr val="FF0000"/>
                </a:solidFill>
                <a:latin typeface="Times New Roman"/>
                <a:cs typeface="Times New Roman"/>
              </a:rPr>
              <a:t>mass/unit volume</a:t>
            </a:r>
            <a:r>
              <a:rPr lang="en-US" sz="2000" dirty="0">
                <a:latin typeface="Times New Roman"/>
                <a:cs typeface="Times New Roman"/>
              </a:rPr>
              <a:t>.  For a homogeneous structure, it can be defined two ways:</a:t>
            </a:r>
            <a:endParaRPr lang="en-US" sz="2400" dirty="0">
              <a:latin typeface="Apple Chancery"/>
              <a:cs typeface="Apple Chancery"/>
            </a:endParaRPr>
          </a:p>
        </p:txBody>
      </p:sp>
      <p:graphicFrame>
        <p:nvGraphicFramePr>
          <p:cNvPr id="42" name="Object 41"/>
          <p:cNvGraphicFramePr>
            <a:graphicFrameLocks noChangeAspect="1"/>
          </p:cNvGraphicFramePr>
          <p:nvPr>
            <p:extLst>
              <p:ext uri="{D42A27DB-BD31-4B8C-83A1-F6EECF244321}">
                <p14:modId xmlns:p14="http://schemas.microsoft.com/office/powerpoint/2010/main" val="88202698"/>
              </p:ext>
            </p:extLst>
          </p:nvPr>
        </p:nvGraphicFramePr>
        <p:xfrm>
          <a:off x="3932237" y="2328862"/>
          <a:ext cx="225425" cy="295275"/>
        </p:xfrm>
        <a:graphic>
          <a:graphicData uri="http://schemas.openxmlformats.org/presentationml/2006/ole">
            <mc:AlternateContent xmlns:mc="http://schemas.openxmlformats.org/markup-compatibility/2006">
              <mc:Choice xmlns:v="urn:schemas-microsoft-com:vml" Requires="v">
                <p:oleObj spid="_x0000_s688811" name="Equation" r:id="rId8" imgW="127000" imgH="165100" progId="Equation.DSMT4">
                  <p:embed/>
                </p:oleObj>
              </mc:Choice>
              <mc:Fallback>
                <p:oleObj name="Equation" r:id="rId8" imgW="127000" imgH="165100" progId="Equation.DSMT4">
                  <p:embed/>
                  <p:pic>
                    <p:nvPicPr>
                      <p:cNvPr id="0" name=""/>
                      <p:cNvPicPr/>
                      <p:nvPr/>
                    </p:nvPicPr>
                    <p:blipFill>
                      <a:blip r:embed="rId9"/>
                      <a:stretch>
                        <a:fillRect/>
                      </a:stretch>
                    </p:blipFill>
                    <p:spPr>
                      <a:xfrm>
                        <a:off x="3932237" y="2328862"/>
                        <a:ext cx="225425" cy="295275"/>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752955470"/>
              </p:ext>
            </p:extLst>
          </p:nvPr>
        </p:nvGraphicFramePr>
        <p:xfrm>
          <a:off x="1858963" y="3386138"/>
          <a:ext cx="954087" cy="708025"/>
        </p:xfrm>
        <a:graphic>
          <a:graphicData uri="http://schemas.openxmlformats.org/presentationml/2006/ole">
            <mc:AlternateContent xmlns:mc="http://schemas.openxmlformats.org/markup-compatibility/2006">
              <mc:Choice xmlns:v="urn:schemas-microsoft-com:vml" Requires="v">
                <p:oleObj spid="_x0000_s688812" name="Equation" r:id="rId10" imgW="533400" imgH="393700" progId="Equation.DSMT4">
                  <p:embed/>
                </p:oleObj>
              </mc:Choice>
              <mc:Fallback>
                <p:oleObj name="Equation" r:id="rId10" imgW="533400" imgH="393700" progId="Equation.DSMT4">
                  <p:embed/>
                  <p:pic>
                    <p:nvPicPr>
                      <p:cNvPr id="0" name=""/>
                      <p:cNvPicPr/>
                      <p:nvPr/>
                    </p:nvPicPr>
                    <p:blipFill>
                      <a:blip r:embed="rId11"/>
                      <a:stretch>
                        <a:fillRect/>
                      </a:stretch>
                    </p:blipFill>
                    <p:spPr>
                      <a:xfrm>
                        <a:off x="1858963" y="3386138"/>
                        <a:ext cx="954087" cy="708025"/>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3524742633"/>
              </p:ext>
            </p:extLst>
          </p:nvPr>
        </p:nvGraphicFramePr>
        <p:xfrm>
          <a:off x="5237163" y="3433763"/>
          <a:ext cx="2681287" cy="708025"/>
        </p:xfrm>
        <a:graphic>
          <a:graphicData uri="http://schemas.openxmlformats.org/presentationml/2006/ole">
            <mc:AlternateContent xmlns:mc="http://schemas.openxmlformats.org/markup-compatibility/2006">
              <mc:Choice xmlns:v="urn:schemas-microsoft-com:vml" Requires="v">
                <p:oleObj spid="_x0000_s688813" name="Equation" r:id="rId12" imgW="1498600" imgH="393700" progId="Equation.DSMT4">
                  <p:embed/>
                </p:oleObj>
              </mc:Choice>
              <mc:Fallback>
                <p:oleObj name="Equation" r:id="rId12" imgW="1498600" imgH="393700" progId="Equation.DSMT4">
                  <p:embed/>
                  <p:pic>
                    <p:nvPicPr>
                      <p:cNvPr id="0" name=""/>
                      <p:cNvPicPr/>
                      <p:nvPr/>
                    </p:nvPicPr>
                    <p:blipFill>
                      <a:blip r:embed="rId13"/>
                      <a:stretch>
                        <a:fillRect/>
                      </a:stretch>
                    </p:blipFill>
                    <p:spPr>
                      <a:xfrm>
                        <a:off x="5237163" y="3433763"/>
                        <a:ext cx="2681287" cy="708025"/>
                      </a:xfrm>
                      <a:prstGeom prst="rect">
                        <a:avLst/>
                      </a:prstGeom>
                    </p:spPr>
                  </p:pic>
                </p:oleObj>
              </mc:Fallback>
            </mc:AlternateContent>
          </a:graphicData>
        </a:graphic>
      </p:graphicFrame>
      <p:sp>
        <p:nvSpPr>
          <p:cNvPr id="44" name="TextBox 43"/>
          <p:cNvSpPr txBox="1"/>
          <p:nvPr/>
        </p:nvSpPr>
        <p:spPr>
          <a:xfrm>
            <a:off x="3702050" y="3585160"/>
            <a:ext cx="915987" cy="400110"/>
          </a:xfrm>
          <a:prstGeom prst="rect">
            <a:avLst/>
          </a:prstGeom>
          <a:noFill/>
        </p:spPr>
        <p:txBody>
          <a:bodyPr wrap="square" rtlCol="0">
            <a:spAutoFit/>
          </a:bodyPr>
          <a:lstStyle/>
          <a:p>
            <a:r>
              <a:rPr lang="en-US" sz="2000" dirty="0">
                <a:latin typeface="Apple Chancery"/>
                <a:cs typeface="Apple Chancery"/>
              </a:rPr>
              <a:t>and</a:t>
            </a:r>
            <a:endParaRPr lang="en-US" sz="2400" dirty="0">
              <a:latin typeface="Apple Chancery"/>
              <a:cs typeface="Apple Chancery"/>
            </a:endParaRPr>
          </a:p>
        </p:txBody>
      </p:sp>
      <p:sp>
        <p:nvSpPr>
          <p:cNvPr id="21" name="TextBox 20"/>
          <p:cNvSpPr txBox="1"/>
          <p:nvPr/>
        </p:nvSpPr>
        <p:spPr>
          <a:xfrm>
            <a:off x="371870" y="4584700"/>
            <a:ext cx="8448280" cy="1446550"/>
          </a:xfrm>
          <a:prstGeom prst="rect">
            <a:avLst/>
          </a:prstGeom>
          <a:noFill/>
        </p:spPr>
        <p:txBody>
          <a:bodyPr wrap="square" rtlCol="0">
            <a:spAutoFit/>
          </a:bodyPr>
          <a:lstStyle/>
          <a:p>
            <a:r>
              <a:rPr lang="en-US" sz="2800" dirty="0">
                <a:solidFill>
                  <a:srgbClr val="FF0000"/>
                </a:solidFill>
                <a:latin typeface="Apple Chancery"/>
                <a:cs typeface="Apple Chancery"/>
              </a:rPr>
              <a:t>The strategy </a:t>
            </a:r>
            <a:r>
              <a:rPr lang="en-US" sz="2000" dirty="0">
                <a:latin typeface="Times New Roman"/>
                <a:cs typeface="Times New Roman"/>
              </a:rPr>
              <a:t>to find the y-coordinate of the hemisphere’s center of mass is simple.  </a:t>
            </a:r>
            <a:r>
              <a:rPr lang="en-US" sz="2000" dirty="0">
                <a:solidFill>
                  <a:srgbClr val="0000FF"/>
                </a:solidFill>
                <a:latin typeface="Times New Roman"/>
                <a:cs typeface="Times New Roman"/>
              </a:rPr>
              <a:t>Move up the y-axis some arbitrary distant </a:t>
            </a:r>
            <a:r>
              <a:rPr lang="en-US" sz="2000" i="1" dirty="0">
                <a:solidFill>
                  <a:srgbClr val="0000FF"/>
                </a:solidFill>
                <a:latin typeface="Times New Roman"/>
                <a:cs typeface="Times New Roman"/>
              </a:rPr>
              <a:t>y</a:t>
            </a:r>
            <a:r>
              <a:rPr lang="en-US" sz="2000" i="1" dirty="0">
                <a:latin typeface="Times New Roman"/>
                <a:cs typeface="Times New Roman"/>
              </a:rPr>
              <a:t>, </a:t>
            </a:r>
            <a:r>
              <a:rPr lang="en-US" sz="2000" dirty="0">
                <a:solidFill>
                  <a:srgbClr val="FF0000"/>
                </a:solidFill>
                <a:latin typeface="Times New Roman"/>
                <a:cs typeface="Times New Roman"/>
              </a:rPr>
              <a:t>determine how much mass is at that coordinate </a:t>
            </a:r>
            <a:r>
              <a:rPr lang="en-US" sz="2000" dirty="0">
                <a:latin typeface="Times New Roman"/>
                <a:cs typeface="Times New Roman"/>
              </a:rPr>
              <a:t>(it will be in a </a:t>
            </a:r>
            <a:r>
              <a:rPr lang="en-US" sz="2000" dirty="0">
                <a:solidFill>
                  <a:srgbClr val="FF0000"/>
                </a:solidFill>
                <a:latin typeface="Times New Roman"/>
                <a:cs typeface="Times New Roman"/>
              </a:rPr>
              <a:t>differentially thin strip of height </a:t>
            </a:r>
            <a:r>
              <a:rPr lang="en-US" sz="2000" i="1" dirty="0" err="1">
                <a:solidFill>
                  <a:srgbClr val="FF0000"/>
                </a:solidFill>
                <a:latin typeface="Times New Roman"/>
                <a:cs typeface="Times New Roman"/>
              </a:rPr>
              <a:t>dy</a:t>
            </a:r>
            <a:r>
              <a:rPr lang="en-US" sz="2000" dirty="0">
                <a:latin typeface="Times New Roman"/>
                <a:cs typeface="Times New Roman"/>
              </a:rPr>
              <a:t>), do our multiplication and integrate.  </a:t>
            </a:r>
            <a:endParaRPr lang="en-US" sz="2400" dirty="0">
              <a:latin typeface="Apple Chancery"/>
              <a:cs typeface="Apple Chancery"/>
            </a:endParaRPr>
          </a:p>
        </p:txBody>
      </p:sp>
      <p:sp>
        <p:nvSpPr>
          <p:cNvPr id="19" name="TextBox 18"/>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65.)</a:t>
            </a:r>
          </a:p>
        </p:txBody>
      </p:sp>
    </p:spTree>
    <p:extLst>
      <p:ext uri="{BB962C8B-B14F-4D97-AF65-F5344CB8AC3E}">
        <p14:creationId xmlns:p14="http://schemas.microsoft.com/office/powerpoint/2010/main" val="124625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par>
                                <p:cTn id="13" presetID="9"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dissolv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8" name="Group 7"/>
          <p:cNvGrpSpPr/>
          <p:nvPr/>
        </p:nvGrpSpPr>
        <p:grpSpPr>
          <a:xfrm>
            <a:off x="4762645" y="220161"/>
            <a:ext cx="4228955" cy="3983539"/>
            <a:chOff x="4762645" y="80461"/>
            <a:chExt cx="4228955" cy="3983539"/>
          </a:xfrm>
        </p:grpSpPr>
        <p:sp>
          <p:nvSpPr>
            <p:cNvPr id="3" name="Oval 2"/>
            <p:cNvSpPr/>
            <p:nvPr/>
          </p:nvSpPr>
          <p:spPr>
            <a:xfrm>
              <a:off x="4946650" y="80461"/>
              <a:ext cx="3873500" cy="3873500"/>
            </a:xfrm>
            <a:prstGeom prst="ellipse">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762645" y="2019300"/>
              <a:ext cx="4228955" cy="2044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946650" y="2019300"/>
              <a:ext cx="38735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15" name="Straight Connector 14"/>
          <p:cNvCxnSpPr/>
          <p:nvPr/>
        </p:nvCxnSpPr>
        <p:spPr>
          <a:xfrm>
            <a:off x="6883545" y="0"/>
            <a:ext cx="0" cy="245110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711700" y="2159000"/>
            <a:ext cx="45085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6" name="Object 15"/>
          <p:cNvGraphicFramePr>
            <a:graphicFrameLocks noChangeAspect="1"/>
          </p:cNvGraphicFramePr>
          <p:nvPr>
            <p:extLst>
              <p:ext uri="{D42A27DB-BD31-4B8C-83A1-F6EECF244321}">
                <p14:modId xmlns:p14="http://schemas.microsoft.com/office/powerpoint/2010/main" val="1536256910"/>
              </p:ext>
            </p:extLst>
          </p:nvPr>
        </p:nvGraphicFramePr>
        <p:xfrm>
          <a:off x="8851900" y="2160423"/>
          <a:ext cx="171450" cy="171450"/>
        </p:xfrm>
        <a:graphic>
          <a:graphicData uri="http://schemas.openxmlformats.org/presentationml/2006/ole">
            <mc:AlternateContent xmlns:mc="http://schemas.openxmlformats.org/markup-compatibility/2006">
              <mc:Choice xmlns:v="urn:schemas-microsoft-com:vml" Requires="v">
                <p:oleObj spid="_x0000_s1235280" name="Equation" r:id="rId4" imgW="127000" imgH="127000" progId="Equation.DSMT4">
                  <p:embed/>
                </p:oleObj>
              </mc:Choice>
              <mc:Fallback>
                <p:oleObj name="Equation" r:id="rId4" imgW="127000" imgH="127000" progId="Equation.DSMT4">
                  <p:embed/>
                  <p:pic>
                    <p:nvPicPr>
                      <p:cNvPr id="0" name=""/>
                      <p:cNvPicPr/>
                      <p:nvPr/>
                    </p:nvPicPr>
                    <p:blipFill>
                      <a:blip r:embed="rId5"/>
                      <a:stretch>
                        <a:fillRect/>
                      </a:stretch>
                    </p:blipFill>
                    <p:spPr>
                      <a:xfrm>
                        <a:off x="8851900" y="2160423"/>
                        <a:ext cx="171450" cy="17145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615884338"/>
              </p:ext>
            </p:extLst>
          </p:nvPr>
        </p:nvGraphicFramePr>
        <p:xfrm>
          <a:off x="6654945" y="0"/>
          <a:ext cx="171450" cy="222250"/>
        </p:xfrm>
        <a:graphic>
          <a:graphicData uri="http://schemas.openxmlformats.org/presentationml/2006/ole">
            <mc:AlternateContent xmlns:mc="http://schemas.openxmlformats.org/markup-compatibility/2006">
              <mc:Choice xmlns:v="urn:schemas-microsoft-com:vml" Requires="v">
                <p:oleObj spid="_x0000_s1235281" name="Equation" r:id="rId6" imgW="127000" imgH="165100" progId="Equation.DSMT4">
                  <p:embed/>
                </p:oleObj>
              </mc:Choice>
              <mc:Fallback>
                <p:oleObj name="Equation" r:id="rId6" imgW="127000" imgH="165100" progId="Equation.DSMT4">
                  <p:embed/>
                  <p:pic>
                    <p:nvPicPr>
                      <p:cNvPr id="0" name=""/>
                      <p:cNvPicPr/>
                      <p:nvPr/>
                    </p:nvPicPr>
                    <p:blipFill>
                      <a:blip r:embed="rId7"/>
                      <a:stretch>
                        <a:fillRect/>
                      </a:stretch>
                    </p:blipFill>
                    <p:spPr>
                      <a:xfrm>
                        <a:off x="6654945" y="0"/>
                        <a:ext cx="171450" cy="222250"/>
                      </a:xfrm>
                      <a:prstGeom prst="rect">
                        <a:avLst/>
                      </a:prstGeom>
                    </p:spPr>
                  </p:pic>
                </p:oleObj>
              </mc:Fallback>
            </mc:AlternateContent>
          </a:graphicData>
        </a:graphic>
      </p:graphicFrame>
      <p:sp>
        <p:nvSpPr>
          <p:cNvPr id="23" name="TextBox 22"/>
          <p:cNvSpPr txBox="1"/>
          <p:nvPr/>
        </p:nvSpPr>
        <p:spPr>
          <a:xfrm>
            <a:off x="192483" y="269222"/>
            <a:ext cx="4227117" cy="707886"/>
          </a:xfrm>
          <a:prstGeom prst="rect">
            <a:avLst/>
          </a:prstGeom>
          <a:noFill/>
        </p:spPr>
        <p:txBody>
          <a:bodyPr wrap="square" rtlCol="0">
            <a:spAutoFit/>
          </a:bodyPr>
          <a:lstStyle/>
          <a:p>
            <a:r>
              <a:rPr lang="en-US" sz="2000" dirty="0">
                <a:solidFill>
                  <a:srgbClr val="FF0000"/>
                </a:solidFill>
                <a:latin typeface="Apple Chancery"/>
                <a:cs typeface="Apple Chancery"/>
              </a:rPr>
              <a:t>Executing that </a:t>
            </a:r>
            <a:r>
              <a:rPr lang="en-US" sz="2000" dirty="0">
                <a:solidFill>
                  <a:srgbClr val="0000FF"/>
                </a:solidFill>
                <a:latin typeface="Times New Roman"/>
                <a:cs typeface="Times New Roman"/>
              </a:rPr>
              <a:t>and using an area density function, </a:t>
            </a:r>
            <a:r>
              <a:rPr lang="en-US" sz="2000" dirty="0">
                <a:latin typeface="Times New Roman"/>
                <a:cs typeface="Times New Roman"/>
              </a:rPr>
              <a:t>we start:</a:t>
            </a:r>
            <a:endParaRPr lang="en-US" sz="2400" dirty="0">
              <a:latin typeface="Apple Chancery"/>
              <a:cs typeface="Apple Chancery"/>
            </a:endParaRPr>
          </a:p>
        </p:txBody>
      </p:sp>
      <p:cxnSp>
        <p:nvCxnSpPr>
          <p:cNvPr id="19" name="Straight Arrow Connector 18"/>
          <p:cNvCxnSpPr/>
          <p:nvPr/>
        </p:nvCxnSpPr>
        <p:spPr>
          <a:xfrm flipV="1">
            <a:off x="6883545" y="1345375"/>
            <a:ext cx="0" cy="81362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flipV="1">
            <a:off x="5147733" y="1248857"/>
            <a:ext cx="3471336" cy="96517"/>
          </a:xfrm>
          <a:prstGeom prst="rect">
            <a:avLst/>
          </a:prstGeom>
          <a:solidFill>
            <a:srgbClr val="FF66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6883545" y="988511"/>
            <a:ext cx="0" cy="26035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6" name="Object 25"/>
          <p:cNvGraphicFramePr>
            <a:graphicFrameLocks noChangeAspect="1"/>
          </p:cNvGraphicFramePr>
          <p:nvPr>
            <p:extLst>
              <p:ext uri="{D42A27DB-BD31-4B8C-83A1-F6EECF244321}">
                <p14:modId xmlns:p14="http://schemas.microsoft.com/office/powerpoint/2010/main" val="1889535185"/>
              </p:ext>
            </p:extLst>
          </p:nvPr>
        </p:nvGraphicFramePr>
        <p:xfrm>
          <a:off x="7166505" y="805948"/>
          <a:ext cx="363537" cy="365125"/>
        </p:xfrm>
        <a:graphic>
          <a:graphicData uri="http://schemas.openxmlformats.org/presentationml/2006/ole">
            <mc:AlternateContent xmlns:mc="http://schemas.openxmlformats.org/markup-compatibility/2006">
              <mc:Choice xmlns:v="urn:schemas-microsoft-com:vml" Requires="v">
                <p:oleObj spid="_x0000_s1235282" name="Equation" r:id="rId8" imgW="203200" imgH="203200" progId="Equation.DSMT4">
                  <p:embed/>
                </p:oleObj>
              </mc:Choice>
              <mc:Fallback>
                <p:oleObj name="Equation" r:id="rId8" imgW="203200" imgH="203200" progId="Equation.DSMT4">
                  <p:embed/>
                  <p:pic>
                    <p:nvPicPr>
                      <p:cNvPr id="0" name=""/>
                      <p:cNvPicPr/>
                      <p:nvPr/>
                    </p:nvPicPr>
                    <p:blipFill>
                      <a:blip r:embed="rId9"/>
                      <a:stretch>
                        <a:fillRect/>
                      </a:stretch>
                    </p:blipFill>
                    <p:spPr>
                      <a:xfrm>
                        <a:off x="7166505" y="805948"/>
                        <a:ext cx="363537" cy="365125"/>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027942841"/>
              </p:ext>
            </p:extLst>
          </p:nvPr>
        </p:nvGraphicFramePr>
        <p:xfrm>
          <a:off x="5815013" y="708582"/>
          <a:ext cx="431800" cy="296862"/>
        </p:xfrm>
        <a:graphic>
          <a:graphicData uri="http://schemas.openxmlformats.org/presentationml/2006/ole">
            <mc:AlternateContent xmlns:mc="http://schemas.openxmlformats.org/markup-compatibility/2006">
              <mc:Choice xmlns:v="urn:schemas-microsoft-com:vml" Requires="v">
                <p:oleObj spid="_x0000_s1235283" name="Equation" r:id="rId10" imgW="241300" imgH="165100" progId="Equation.DSMT4">
                  <p:embed/>
                </p:oleObj>
              </mc:Choice>
              <mc:Fallback>
                <p:oleObj name="Equation" r:id="rId10" imgW="241300" imgH="165100" progId="Equation.DSMT4">
                  <p:embed/>
                  <p:pic>
                    <p:nvPicPr>
                      <p:cNvPr id="0" name=""/>
                      <p:cNvPicPr/>
                      <p:nvPr/>
                    </p:nvPicPr>
                    <p:blipFill>
                      <a:blip r:embed="rId11"/>
                      <a:stretch>
                        <a:fillRect/>
                      </a:stretch>
                    </p:blipFill>
                    <p:spPr>
                      <a:xfrm>
                        <a:off x="5815013" y="708582"/>
                        <a:ext cx="431800" cy="296862"/>
                      </a:xfrm>
                      <a:prstGeom prst="rect">
                        <a:avLst/>
                      </a:prstGeom>
                    </p:spPr>
                  </p:pic>
                </p:oleObj>
              </mc:Fallback>
            </mc:AlternateContent>
          </a:graphicData>
        </a:graphic>
      </p:graphicFrame>
      <p:sp>
        <p:nvSpPr>
          <p:cNvPr id="6" name="Freeform 5"/>
          <p:cNvSpPr/>
          <p:nvPr/>
        </p:nvSpPr>
        <p:spPr>
          <a:xfrm>
            <a:off x="6934200" y="1037191"/>
            <a:ext cx="266700" cy="241300"/>
          </a:xfrm>
          <a:custGeom>
            <a:avLst/>
            <a:gdLst>
              <a:gd name="connsiteX0" fmla="*/ 0 w 266700"/>
              <a:gd name="connsiteY0" fmla="*/ 241300 h 241300"/>
              <a:gd name="connsiteX1" fmla="*/ 194733 w 266700"/>
              <a:gd name="connsiteY1" fmla="*/ 173567 h 241300"/>
              <a:gd name="connsiteX2" fmla="*/ 110067 w 266700"/>
              <a:gd name="connsiteY2" fmla="*/ 84667 h 241300"/>
              <a:gd name="connsiteX3" fmla="*/ 266700 w 266700"/>
              <a:gd name="connsiteY3" fmla="*/ 0 h 241300"/>
            </a:gdLst>
            <a:ahLst/>
            <a:cxnLst>
              <a:cxn ang="0">
                <a:pos x="connsiteX0" y="connsiteY0"/>
              </a:cxn>
              <a:cxn ang="0">
                <a:pos x="connsiteX1" y="connsiteY1"/>
              </a:cxn>
              <a:cxn ang="0">
                <a:pos x="connsiteX2" y="connsiteY2"/>
              </a:cxn>
              <a:cxn ang="0">
                <a:pos x="connsiteX3" y="connsiteY3"/>
              </a:cxn>
            </a:cxnLst>
            <a:rect l="l" t="t" r="r" b="b"/>
            <a:pathLst>
              <a:path w="266700" h="241300">
                <a:moveTo>
                  <a:pt x="0" y="241300"/>
                </a:moveTo>
                <a:cubicBezTo>
                  <a:pt x="88194" y="220486"/>
                  <a:pt x="176389" y="199672"/>
                  <a:pt x="194733" y="173567"/>
                </a:cubicBezTo>
                <a:cubicBezTo>
                  <a:pt x="213078" y="147461"/>
                  <a:pt x="98073" y="113595"/>
                  <a:pt x="110067" y="84667"/>
                </a:cubicBezTo>
                <a:cubicBezTo>
                  <a:pt x="122061" y="55739"/>
                  <a:pt x="266700" y="0"/>
                  <a:pt x="266700" y="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rot="15425975">
            <a:off x="6121400" y="1001743"/>
            <a:ext cx="266700" cy="241300"/>
          </a:xfrm>
          <a:custGeom>
            <a:avLst/>
            <a:gdLst>
              <a:gd name="connsiteX0" fmla="*/ 0 w 266700"/>
              <a:gd name="connsiteY0" fmla="*/ 241300 h 241300"/>
              <a:gd name="connsiteX1" fmla="*/ 194733 w 266700"/>
              <a:gd name="connsiteY1" fmla="*/ 173567 h 241300"/>
              <a:gd name="connsiteX2" fmla="*/ 110067 w 266700"/>
              <a:gd name="connsiteY2" fmla="*/ 84667 h 241300"/>
              <a:gd name="connsiteX3" fmla="*/ 266700 w 266700"/>
              <a:gd name="connsiteY3" fmla="*/ 0 h 241300"/>
            </a:gdLst>
            <a:ahLst/>
            <a:cxnLst>
              <a:cxn ang="0">
                <a:pos x="connsiteX0" y="connsiteY0"/>
              </a:cxn>
              <a:cxn ang="0">
                <a:pos x="connsiteX1" y="connsiteY1"/>
              </a:cxn>
              <a:cxn ang="0">
                <a:pos x="connsiteX2" y="connsiteY2"/>
              </a:cxn>
              <a:cxn ang="0">
                <a:pos x="connsiteX3" y="connsiteY3"/>
              </a:cxn>
            </a:cxnLst>
            <a:rect l="l" t="t" r="r" b="b"/>
            <a:pathLst>
              <a:path w="266700" h="241300">
                <a:moveTo>
                  <a:pt x="0" y="241300"/>
                </a:moveTo>
                <a:cubicBezTo>
                  <a:pt x="88194" y="220486"/>
                  <a:pt x="176389" y="199672"/>
                  <a:pt x="194733" y="173567"/>
                </a:cubicBezTo>
                <a:cubicBezTo>
                  <a:pt x="213078" y="147461"/>
                  <a:pt x="98073" y="113595"/>
                  <a:pt x="110067" y="84667"/>
                </a:cubicBezTo>
                <a:cubicBezTo>
                  <a:pt x="122061" y="55739"/>
                  <a:pt x="266700" y="0"/>
                  <a:pt x="266700" y="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29" name="Object 28"/>
          <p:cNvGraphicFramePr>
            <a:graphicFrameLocks noChangeAspect="1"/>
          </p:cNvGraphicFramePr>
          <p:nvPr>
            <p:extLst>
              <p:ext uri="{D42A27DB-BD31-4B8C-83A1-F6EECF244321}">
                <p14:modId xmlns:p14="http://schemas.microsoft.com/office/powerpoint/2010/main" val="3938087479"/>
              </p:ext>
            </p:extLst>
          </p:nvPr>
        </p:nvGraphicFramePr>
        <p:xfrm>
          <a:off x="6939492" y="1588583"/>
          <a:ext cx="227013" cy="295275"/>
        </p:xfrm>
        <a:graphic>
          <a:graphicData uri="http://schemas.openxmlformats.org/presentationml/2006/ole">
            <mc:AlternateContent xmlns:mc="http://schemas.openxmlformats.org/markup-compatibility/2006">
              <mc:Choice xmlns:v="urn:schemas-microsoft-com:vml" Requires="v">
                <p:oleObj spid="_x0000_s1235284" name="Equation" r:id="rId12" imgW="127000" imgH="165100" progId="Equation.DSMT4">
                  <p:embed/>
                </p:oleObj>
              </mc:Choice>
              <mc:Fallback>
                <p:oleObj name="Equation" r:id="rId12" imgW="127000" imgH="165100" progId="Equation.DSMT4">
                  <p:embed/>
                  <p:pic>
                    <p:nvPicPr>
                      <p:cNvPr id="0" name=""/>
                      <p:cNvPicPr/>
                      <p:nvPr/>
                    </p:nvPicPr>
                    <p:blipFill>
                      <a:blip r:embed="rId13"/>
                      <a:stretch>
                        <a:fillRect/>
                      </a:stretch>
                    </p:blipFill>
                    <p:spPr>
                      <a:xfrm>
                        <a:off x="6939492" y="1588583"/>
                        <a:ext cx="227013" cy="295275"/>
                      </a:xfrm>
                      <a:prstGeom prst="rect">
                        <a:avLst/>
                      </a:prstGeom>
                    </p:spPr>
                  </p:pic>
                </p:oleObj>
              </mc:Fallback>
            </mc:AlternateContent>
          </a:graphicData>
        </a:graphic>
      </p:graphicFrame>
      <p:cxnSp>
        <p:nvCxnSpPr>
          <p:cNvPr id="30" name="Straight Arrow Connector 29"/>
          <p:cNvCxnSpPr/>
          <p:nvPr/>
        </p:nvCxnSpPr>
        <p:spPr>
          <a:xfrm flipH="1" flipV="1">
            <a:off x="5144847" y="1278491"/>
            <a:ext cx="1737111" cy="86106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3845584664"/>
              </p:ext>
            </p:extLst>
          </p:nvPr>
        </p:nvGraphicFramePr>
        <p:xfrm>
          <a:off x="5678488" y="1611313"/>
          <a:ext cx="273050" cy="273050"/>
        </p:xfrm>
        <a:graphic>
          <a:graphicData uri="http://schemas.openxmlformats.org/presentationml/2006/ole">
            <mc:AlternateContent xmlns:mc="http://schemas.openxmlformats.org/markup-compatibility/2006">
              <mc:Choice xmlns:v="urn:schemas-microsoft-com:vml" Requires="v">
                <p:oleObj spid="_x0000_s1235285" name="Equation" r:id="rId14" imgW="152400" imgH="152400" progId="Equation.DSMT4">
                  <p:embed/>
                </p:oleObj>
              </mc:Choice>
              <mc:Fallback>
                <p:oleObj name="Equation" r:id="rId14" imgW="152400" imgH="152400" progId="Equation.DSMT4">
                  <p:embed/>
                  <p:pic>
                    <p:nvPicPr>
                      <p:cNvPr id="0" name=""/>
                      <p:cNvPicPr/>
                      <p:nvPr/>
                    </p:nvPicPr>
                    <p:blipFill>
                      <a:blip r:embed="rId15"/>
                      <a:stretch>
                        <a:fillRect/>
                      </a:stretch>
                    </p:blipFill>
                    <p:spPr>
                      <a:xfrm>
                        <a:off x="5678488" y="1611313"/>
                        <a:ext cx="273050" cy="273050"/>
                      </a:xfrm>
                      <a:prstGeom prst="rect">
                        <a:avLst/>
                      </a:prstGeom>
                    </p:spPr>
                  </p:pic>
                </p:oleObj>
              </mc:Fallback>
            </mc:AlternateContent>
          </a:graphicData>
        </a:graphic>
      </p:graphicFrame>
      <p:cxnSp>
        <p:nvCxnSpPr>
          <p:cNvPr id="33" name="Straight Connector 32"/>
          <p:cNvCxnSpPr/>
          <p:nvPr/>
        </p:nvCxnSpPr>
        <p:spPr>
          <a:xfrm>
            <a:off x="5147733" y="1313790"/>
            <a:ext cx="4233" cy="815048"/>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39" name="Object 38"/>
          <p:cNvGraphicFramePr>
            <a:graphicFrameLocks noChangeAspect="1"/>
          </p:cNvGraphicFramePr>
          <p:nvPr>
            <p:extLst>
              <p:ext uri="{D42A27DB-BD31-4B8C-83A1-F6EECF244321}">
                <p14:modId xmlns:p14="http://schemas.microsoft.com/office/powerpoint/2010/main" val="1188655416"/>
              </p:ext>
            </p:extLst>
          </p:nvPr>
        </p:nvGraphicFramePr>
        <p:xfrm>
          <a:off x="5062806" y="2128838"/>
          <a:ext cx="1275821" cy="442680"/>
        </p:xfrm>
        <a:graphic>
          <a:graphicData uri="http://schemas.openxmlformats.org/presentationml/2006/ole">
            <mc:AlternateContent xmlns:mc="http://schemas.openxmlformats.org/markup-compatibility/2006">
              <mc:Choice xmlns:v="urn:schemas-microsoft-com:vml" Requires="v">
                <p:oleObj spid="_x0000_s1235286" name="Equation" r:id="rId16" imgW="952500" imgH="330200" progId="Equation.DSMT4">
                  <p:embed/>
                </p:oleObj>
              </mc:Choice>
              <mc:Fallback>
                <p:oleObj name="Equation" r:id="rId16" imgW="952500" imgH="330200" progId="Equation.DSMT4">
                  <p:embed/>
                  <p:pic>
                    <p:nvPicPr>
                      <p:cNvPr id="0" name=""/>
                      <p:cNvPicPr/>
                      <p:nvPr/>
                    </p:nvPicPr>
                    <p:blipFill>
                      <a:blip r:embed="rId17"/>
                      <a:stretch>
                        <a:fillRect/>
                      </a:stretch>
                    </p:blipFill>
                    <p:spPr>
                      <a:xfrm>
                        <a:off x="5062806" y="2128838"/>
                        <a:ext cx="1275821" cy="442680"/>
                      </a:xfrm>
                      <a:prstGeom prst="rect">
                        <a:avLst/>
                      </a:prstGeom>
                    </p:spPr>
                  </p:pic>
                </p:oleObj>
              </mc:Fallback>
            </mc:AlternateContent>
          </a:graphicData>
        </a:graphic>
      </p:graphicFrame>
      <p:sp>
        <p:nvSpPr>
          <p:cNvPr id="41" name="TextBox 40"/>
          <p:cNvSpPr txBox="1"/>
          <p:nvPr/>
        </p:nvSpPr>
        <p:spPr>
          <a:xfrm>
            <a:off x="484583" y="1078436"/>
            <a:ext cx="4227117" cy="707886"/>
          </a:xfrm>
          <a:prstGeom prst="rect">
            <a:avLst/>
          </a:prstGeom>
          <a:noFill/>
        </p:spPr>
        <p:txBody>
          <a:bodyPr wrap="square" rtlCol="0">
            <a:spAutoFit/>
          </a:bodyPr>
          <a:lstStyle/>
          <a:p>
            <a:r>
              <a:rPr lang="en-US" sz="2000" dirty="0">
                <a:solidFill>
                  <a:srgbClr val="FF0000"/>
                </a:solidFill>
                <a:latin typeface="Apple Chancery"/>
                <a:cs typeface="Apple Chancery"/>
              </a:rPr>
              <a:t>We know that </a:t>
            </a:r>
            <a:r>
              <a:rPr lang="en-US" sz="2000" dirty="0">
                <a:latin typeface="Times New Roman"/>
                <a:cs typeface="Times New Roman"/>
              </a:rPr>
              <a:t>the area mass density function is such that:</a:t>
            </a:r>
            <a:endParaRPr lang="en-US" sz="2400" dirty="0">
              <a:latin typeface="Apple Chancery"/>
              <a:cs typeface="Apple Chancery"/>
            </a:endParaRPr>
          </a:p>
        </p:txBody>
      </p:sp>
      <p:sp>
        <p:nvSpPr>
          <p:cNvPr id="46" name="TextBox 45"/>
          <p:cNvSpPr txBox="1"/>
          <p:nvPr/>
        </p:nvSpPr>
        <p:spPr>
          <a:xfrm>
            <a:off x="484583" y="3977582"/>
            <a:ext cx="8367317" cy="707886"/>
          </a:xfrm>
          <a:prstGeom prst="rect">
            <a:avLst/>
          </a:prstGeom>
          <a:noFill/>
        </p:spPr>
        <p:txBody>
          <a:bodyPr wrap="square" rtlCol="0">
            <a:spAutoFit/>
          </a:bodyPr>
          <a:lstStyle/>
          <a:p>
            <a:r>
              <a:rPr lang="en-US" sz="2000" dirty="0">
                <a:solidFill>
                  <a:srgbClr val="FF0000"/>
                </a:solidFill>
                <a:latin typeface="Apple Chancery"/>
                <a:cs typeface="Apple Chancery"/>
              </a:rPr>
              <a:t>So we need to determine </a:t>
            </a:r>
            <a:r>
              <a:rPr lang="en-US" sz="2000" dirty="0">
                <a:latin typeface="Times New Roman"/>
                <a:cs typeface="Times New Roman"/>
              </a:rPr>
              <a:t>the differential area of a swath whose width is </a:t>
            </a:r>
            <a:r>
              <a:rPr lang="en-US" sz="2000" i="1" dirty="0">
                <a:latin typeface="Times New Roman"/>
                <a:cs typeface="Times New Roman"/>
              </a:rPr>
              <a:t>2x</a:t>
            </a:r>
            <a:r>
              <a:rPr lang="en-US" sz="2000" dirty="0">
                <a:latin typeface="Times New Roman"/>
                <a:cs typeface="Times New Roman"/>
              </a:rPr>
              <a:t> (look at the sketch) and whose height </a:t>
            </a:r>
            <a:r>
              <a:rPr lang="en-US" sz="2000" i="1" dirty="0">
                <a:latin typeface="Times New Roman"/>
                <a:cs typeface="Times New Roman"/>
              </a:rPr>
              <a:t>dy</a:t>
            </a:r>
            <a:r>
              <a:rPr lang="en-US" sz="2000" dirty="0">
                <a:latin typeface="Times New Roman"/>
                <a:cs typeface="Times New Roman"/>
              </a:rPr>
              <a:t>.  That is:</a:t>
            </a:r>
            <a:endParaRPr lang="en-US" sz="2400" dirty="0">
              <a:latin typeface="Apple Chancery"/>
              <a:cs typeface="Apple Chancery"/>
            </a:endParaRPr>
          </a:p>
        </p:txBody>
      </p:sp>
      <p:graphicFrame>
        <p:nvGraphicFramePr>
          <p:cNvPr id="47" name="Object 46"/>
          <p:cNvGraphicFramePr>
            <a:graphicFrameLocks noChangeAspect="1"/>
          </p:cNvGraphicFramePr>
          <p:nvPr>
            <p:extLst>
              <p:ext uri="{D42A27DB-BD31-4B8C-83A1-F6EECF244321}">
                <p14:modId xmlns:p14="http://schemas.microsoft.com/office/powerpoint/2010/main" val="3531523791"/>
              </p:ext>
            </p:extLst>
          </p:nvPr>
        </p:nvGraphicFramePr>
        <p:xfrm>
          <a:off x="1119188" y="3134084"/>
          <a:ext cx="2749550" cy="708025"/>
        </p:xfrm>
        <a:graphic>
          <a:graphicData uri="http://schemas.openxmlformats.org/presentationml/2006/ole">
            <mc:AlternateContent xmlns:mc="http://schemas.openxmlformats.org/markup-compatibility/2006">
              <mc:Choice xmlns:v="urn:schemas-microsoft-com:vml" Requires="v">
                <p:oleObj spid="_x0000_s1235287" name="Equation" r:id="rId18" imgW="1536700" imgH="393700" progId="Equation.DSMT4">
                  <p:embed/>
                </p:oleObj>
              </mc:Choice>
              <mc:Fallback>
                <p:oleObj name="Equation" r:id="rId18" imgW="1536700" imgH="393700" progId="Equation.DSMT4">
                  <p:embed/>
                  <p:pic>
                    <p:nvPicPr>
                      <p:cNvPr id="0" name=""/>
                      <p:cNvPicPr/>
                      <p:nvPr/>
                    </p:nvPicPr>
                    <p:blipFill>
                      <a:blip r:embed="rId19"/>
                      <a:stretch>
                        <a:fillRect/>
                      </a:stretch>
                    </p:blipFill>
                    <p:spPr>
                      <a:xfrm>
                        <a:off x="1119188" y="3134084"/>
                        <a:ext cx="2749550" cy="708025"/>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975244615"/>
              </p:ext>
            </p:extLst>
          </p:nvPr>
        </p:nvGraphicFramePr>
        <p:xfrm>
          <a:off x="1119188" y="1840541"/>
          <a:ext cx="2386012" cy="982663"/>
        </p:xfrm>
        <a:graphic>
          <a:graphicData uri="http://schemas.openxmlformats.org/presentationml/2006/ole">
            <mc:AlternateContent xmlns:mc="http://schemas.openxmlformats.org/markup-compatibility/2006">
              <mc:Choice xmlns:v="urn:schemas-microsoft-com:vml" Requires="v">
                <p:oleObj spid="_x0000_s1235288" name="Equation" r:id="rId20" imgW="1333500" imgH="546100" progId="Equation.DSMT4">
                  <p:embed/>
                </p:oleObj>
              </mc:Choice>
              <mc:Fallback>
                <p:oleObj name="Equation" r:id="rId20" imgW="1333500" imgH="546100" progId="Equation.DSMT4">
                  <p:embed/>
                  <p:pic>
                    <p:nvPicPr>
                      <p:cNvPr id="0" name=""/>
                      <p:cNvPicPr/>
                      <p:nvPr/>
                    </p:nvPicPr>
                    <p:blipFill>
                      <a:blip r:embed="rId21"/>
                      <a:stretch>
                        <a:fillRect/>
                      </a:stretch>
                    </p:blipFill>
                    <p:spPr>
                      <a:xfrm>
                        <a:off x="1119188" y="1840541"/>
                        <a:ext cx="2386012" cy="982663"/>
                      </a:xfrm>
                      <a:prstGeom prst="rect">
                        <a:avLst/>
                      </a:prstGeom>
                    </p:spPr>
                  </p:pic>
                </p:oleObj>
              </mc:Fallback>
            </mc:AlternateContent>
          </a:graphicData>
        </a:graphic>
      </p:graphicFrame>
      <p:sp>
        <p:nvSpPr>
          <p:cNvPr id="49" name="TextBox 48"/>
          <p:cNvSpPr txBox="1"/>
          <p:nvPr/>
        </p:nvSpPr>
        <p:spPr>
          <a:xfrm>
            <a:off x="484583" y="2844226"/>
            <a:ext cx="634605" cy="400110"/>
          </a:xfrm>
          <a:prstGeom prst="rect">
            <a:avLst/>
          </a:prstGeom>
          <a:noFill/>
        </p:spPr>
        <p:txBody>
          <a:bodyPr wrap="square" rtlCol="0">
            <a:spAutoFit/>
          </a:bodyPr>
          <a:lstStyle/>
          <a:p>
            <a:r>
              <a:rPr lang="en-US" sz="2000" dirty="0">
                <a:latin typeface="Times New Roman"/>
                <a:cs typeface="Times New Roman"/>
              </a:rPr>
              <a:t>and</a:t>
            </a:r>
            <a:endParaRPr lang="en-US" sz="2400" dirty="0">
              <a:latin typeface="Apple Chancery"/>
              <a:cs typeface="Apple Chancery"/>
            </a:endParaRPr>
          </a:p>
        </p:txBody>
      </p:sp>
      <p:graphicFrame>
        <p:nvGraphicFramePr>
          <p:cNvPr id="51" name="Object 50"/>
          <p:cNvGraphicFramePr>
            <a:graphicFrameLocks noChangeAspect="1"/>
          </p:cNvGraphicFramePr>
          <p:nvPr>
            <p:extLst>
              <p:ext uri="{D42A27DB-BD31-4B8C-83A1-F6EECF244321}">
                <p14:modId xmlns:p14="http://schemas.microsoft.com/office/powerpoint/2010/main" val="166280933"/>
              </p:ext>
            </p:extLst>
          </p:nvPr>
        </p:nvGraphicFramePr>
        <p:xfrm>
          <a:off x="2881313" y="4886325"/>
          <a:ext cx="2476500" cy="1165225"/>
        </p:xfrm>
        <a:graphic>
          <a:graphicData uri="http://schemas.openxmlformats.org/presentationml/2006/ole">
            <mc:AlternateContent xmlns:mc="http://schemas.openxmlformats.org/markup-compatibility/2006">
              <mc:Choice xmlns:v="urn:schemas-microsoft-com:vml" Requires="v">
                <p:oleObj spid="_x0000_s1235289" name="Equation" r:id="rId22" imgW="1384300" imgH="647700" progId="Equation.DSMT4">
                  <p:embed/>
                </p:oleObj>
              </mc:Choice>
              <mc:Fallback>
                <p:oleObj name="Equation" r:id="rId22" imgW="1384300" imgH="647700" progId="Equation.DSMT4">
                  <p:embed/>
                  <p:pic>
                    <p:nvPicPr>
                      <p:cNvPr id="0" name=""/>
                      <p:cNvPicPr/>
                      <p:nvPr/>
                    </p:nvPicPr>
                    <p:blipFill>
                      <a:blip r:embed="rId23"/>
                      <a:stretch>
                        <a:fillRect/>
                      </a:stretch>
                    </p:blipFill>
                    <p:spPr>
                      <a:xfrm>
                        <a:off x="2881313" y="4886325"/>
                        <a:ext cx="2476500" cy="1165225"/>
                      </a:xfrm>
                      <a:prstGeom prst="rect">
                        <a:avLst/>
                      </a:prstGeom>
                    </p:spPr>
                  </p:pic>
                </p:oleObj>
              </mc:Fallback>
            </mc:AlternateContent>
          </a:graphicData>
        </a:graphic>
      </p:graphicFrame>
      <p:sp>
        <p:nvSpPr>
          <p:cNvPr id="31" name="TextBox 30"/>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66.)</a:t>
            </a:r>
          </a:p>
        </p:txBody>
      </p:sp>
    </p:spTree>
    <p:extLst>
      <p:ext uri="{BB962C8B-B14F-4D97-AF65-F5344CB8AC3E}">
        <p14:creationId xmlns:p14="http://schemas.microsoft.com/office/powerpoint/2010/main" val="10872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dissolv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dissolve">
                                      <p:cBhvr>
                                        <p:cTn id="17" dur="500"/>
                                        <p:tgtEl>
                                          <p:spTgt spid="49"/>
                                        </p:tgtEl>
                                      </p:cBhvr>
                                    </p:animEffect>
                                  </p:childTnLst>
                                </p:cTn>
                              </p:par>
                              <p:par>
                                <p:cTn id="18" presetID="9" presetClass="entr" presetSubtype="0"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dissolve">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dissolve">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dissolve">
                                      <p:cBhvr>
                                        <p:cTn id="30" dur="500"/>
                                        <p:tgtEl>
                                          <p:spTgt spid="2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500"/>
                                        <p:tgtEl>
                                          <p:spTgt spid="6"/>
                                        </p:tgtEl>
                                      </p:cBhvr>
                                    </p:animEffect>
                                  </p:childTnLst>
                                </p:cTn>
                              </p:par>
                              <p:par>
                                <p:cTn id="34" presetID="9"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dissolve">
                                      <p:cBhvr>
                                        <p:cTn id="36" dur="500"/>
                                        <p:tgtEl>
                                          <p:spTgt spid="25"/>
                                        </p:tgtEl>
                                      </p:cBhvr>
                                    </p:animEffect>
                                  </p:childTnLst>
                                </p:cTn>
                              </p:par>
                              <p:par>
                                <p:cTn id="37" presetID="9"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dissolve">
                                      <p:cBhvr>
                                        <p:cTn id="39" dur="500"/>
                                        <p:tgtEl>
                                          <p:spTgt spid="26"/>
                                        </p:tgtEl>
                                      </p:cBhvr>
                                    </p:animEffect>
                                  </p:childTnLst>
                                </p:cTn>
                              </p:par>
                              <p:par>
                                <p:cTn id="40" presetID="9"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dissolve">
                                      <p:cBhvr>
                                        <p:cTn id="42" dur="500"/>
                                        <p:tgtEl>
                                          <p:spTgt spid="27"/>
                                        </p:tgtEl>
                                      </p:cBhvr>
                                    </p:animEffect>
                                  </p:childTnLst>
                                </p:cTn>
                              </p:par>
                              <p:par>
                                <p:cTn id="43" presetID="9"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dissolve">
                                      <p:cBhvr>
                                        <p:cTn id="45" dur="500"/>
                                        <p:tgtEl>
                                          <p:spTgt spid="30"/>
                                        </p:tgtEl>
                                      </p:cBhvr>
                                    </p:animEffect>
                                  </p:childTnLst>
                                </p:cTn>
                              </p:par>
                              <p:par>
                                <p:cTn id="46" presetID="9"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dissolve">
                                      <p:cBhvr>
                                        <p:cTn id="48" dur="500"/>
                                        <p:tgtEl>
                                          <p:spTgt spid="33"/>
                                        </p:tgtEl>
                                      </p:cBhvr>
                                    </p:animEffect>
                                  </p:childTnLst>
                                </p:cTn>
                              </p:par>
                              <p:par>
                                <p:cTn id="49" presetID="9"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dissolve">
                                      <p:cBhvr>
                                        <p:cTn id="51" dur="500"/>
                                        <p:tgtEl>
                                          <p:spTgt spid="32"/>
                                        </p:tgtEl>
                                      </p:cBhvr>
                                    </p:animEffect>
                                  </p:childTnLst>
                                </p:cTn>
                              </p:par>
                              <p:par>
                                <p:cTn id="52" presetID="9"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dissolve">
                                      <p:cBhvr>
                                        <p:cTn id="54" dur="500"/>
                                        <p:tgtEl>
                                          <p:spTgt spid="29"/>
                                        </p:tgtEl>
                                      </p:cBhvr>
                                    </p:animEffect>
                                  </p:childTnLst>
                                </p:cTn>
                              </p:par>
                              <p:par>
                                <p:cTn id="55" presetID="9"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dissolve">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dissolve">
                                      <p:cBhvr>
                                        <p:cTn id="6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8" grpId="0" animBg="1"/>
      <p:bldP spid="41" grpId="0"/>
      <p:bldP spid="46" grpId="0"/>
      <p:bldP spid="4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8" name="Group 7"/>
          <p:cNvGrpSpPr/>
          <p:nvPr/>
        </p:nvGrpSpPr>
        <p:grpSpPr>
          <a:xfrm>
            <a:off x="4762645" y="220161"/>
            <a:ext cx="4228955" cy="3983539"/>
            <a:chOff x="4762645" y="80461"/>
            <a:chExt cx="4228955" cy="3983539"/>
          </a:xfrm>
        </p:grpSpPr>
        <p:sp>
          <p:nvSpPr>
            <p:cNvPr id="3" name="Oval 2"/>
            <p:cNvSpPr/>
            <p:nvPr/>
          </p:nvSpPr>
          <p:spPr>
            <a:xfrm>
              <a:off x="4946650" y="80461"/>
              <a:ext cx="3873500" cy="3873500"/>
            </a:xfrm>
            <a:prstGeom prst="ellipse">
              <a:avLst/>
            </a:prstGeom>
            <a:solidFill>
              <a:srgbClr val="FFFF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762645" y="2019300"/>
              <a:ext cx="4228955" cy="2044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946650" y="2019300"/>
              <a:ext cx="38735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15" name="Straight Connector 14"/>
          <p:cNvCxnSpPr/>
          <p:nvPr/>
        </p:nvCxnSpPr>
        <p:spPr>
          <a:xfrm>
            <a:off x="6883545" y="0"/>
            <a:ext cx="0" cy="245110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711700" y="2159000"/>
            <a:ext cx="45085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6" name="Object 15"/>
          <p:cNvGraphicFramePr>
            <a:graphicFrameLocks noChangeAspect="1"/>
          </p:cNvGraphicFramePr>
          <p:nvPr>
            <p:extLst>
              <p:ext uri="{D42A27DB-BD31-4B8C-83A1-F6EECF244321}">
                <p14:modId xmlns:p14="http://schemas.microsoft.com/office/powerpoint/2010/main" val="1129934409"/>
              </p:ext>
            </p:extLst>
          </p:nvPr>
        </p:nvGraphicFramePr>
        <p:xfrm>
          <a:off x="8851900" y="2160423"/>
          <a:ext cx="171450" cy="171450"/>
        </p:xfrm>
        <a:graphic>
          <a:graphicData uri="http://schemas.openxmlformats.org/presentationml/2006/ole">
            <mc:AlternateContent xmlns:mc="http://schemas.openxmlformats.org/markup-compatibility/2006">
              <mc:Choice xmlns:v="urn:schemas-microsoft-com:vml" Requires="v">
                <p:oleObj spid="_x0000_s1545279" name="Equation" r:id="rId4" imgW="127000" imgH="127000" progId="Equation.DSMT4">
                  <p:embed/>
                </p:oleObj>
              </mc:Choice>
              <mc:Fallback>
                <p:oleObj name="Equation" r:id="rId4" imgW="127000" imgH="127000" progId="Equation.DSMT4">
                  <p:embed/>
                  <p:pic>
                    <p:nvPicPr>
                      <p:cNvPr id="0" name=""/>
                      <p:cNvPicPr/>
                      <p:nvPr/>
                    </p:nvPicPr>
                    <p:blipFill>
                      <a:blip r:embed="rId5"/>
                      <a:stretch>
                        <a:fillRect/>
                      </a:stretch>
                    </p:blipFill>
                    <p:spPr>
                      <a:xfrm>
                        <a:off x="8851900" y="2160423"/>
                        <a:ext cx="171450" cy="17145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421923931"/>
              </p:ext>
            </p:extLst>
          </p:nvPr>
        </p:nvGraphicFramePr>
        <p:xfrm>
          <a:off x="6654945" y="0"/>
          <a:ext cx="171450" cy="222250"/>
        </p:xfrm>
        <a:graphic>
          <a:graphicData uri="http://schemas.openxmlformats.org/presentationml/2006/ole">
            <mc:AlternateContent xmlns:mc="http://schemas.openxmlformats.org/markup-compatibility/2006">
              <mc:Choice xmlns:v="urn:schemas-microsoft-com:vml" Requires="v">
                <p:oleObj spid="_x0000_s1545280" name="Equation" r:id="rId6" imgW="127000" imgH="165100" progId="Equation.DSMT4">
                  <p:embed/>
                </p:oleObj>
              </mc:Choice>
              <mc:Fallback>
                <p:oleObj name="Equation" r:id="rId6" imgW="127000" imgH="165100" progId="Equation.DSMT4">
                  <p:embed/>
                  <p:pic>
                    <p:nvPicPr>
                      <p:cNvPr id="0" name=""/>
                      <p:cNvPicPr/>
                      <p:nvPr/>
                    </p:nvPicPr>
                    <p:blipFill>
                      <a:blip r:embed="rId7"/>
                      <a:stretch>
                        <a:fillRect/>
                      </a:stretch>
                    </p:blipFill>
                    <p:spPr>
                      <a:xfrm>
                        <a:off x="6654945" y="0"/>
                        <a:ext cx="171450" cy="222250"/>
                      </a:xfrm>
                      <a:prstGeom prst="rect">
                        <a:avLst/>
                      </a:prstGeom>
                    </p:spPr>
                  </p:pic>
                </p:oleObj>
              </mc:Fallback>
            </mc:AlternateContent>
          </a:graphicData>
        </a:graphic>
      </p:graphicFrame>
      <p:sp>
        <p:nvSpPr>
          <p:cNvPr id="23" name="TextBox 22"/>
          <p:cNvSpPr txBox="1"/>
          <p:nvPr/>
        </p:nvSpPr>
        <p:spPr>
          <a:xfrm>
            <a:off x="229131" y="308472"/>
            <a:ext cx="4227117" cy="400110"/>
          </a:xfrm>
          <a:prstGeom prst="rect">
            <a:avLst/>
          </a:prstGeom>
          <a:noFill/>
        </p:spPr>
        <p:txBody>
          <a:bodyPr wrap="square" rtlCol="0">
            <a:spAutoFit/>
          </a:bodyPr>
          <a:lstStyle/>
          <a:p>
            <a:r>
              <a:rPr lang="en-US" sz="2000" dirty="0">
                <a:solidFill>
                  <a:srgbClr val="FF0000"/>
                </a:solidFill>
                <a:latin typeface="Apple Chancery"/>
                <a:cs typeface="Apple Chancery"/>
              </a:rPr>
              <a:t>With all that, </a:t>
            </a:r>
            <a:r>
              <a:rPr lang="en-US" sz="2000" dirty="0">
                <a:latin typeface="Times New Roman"/>
                <a:cs typeface="Times New Roman"/>
              </a:rPr>
              <a:t>we can write:</a:t>
            </a:r>
            <a:endParaRPr lang="en-US" sz="2400" dirty="0">
              <a:latin typeface="Apple Chancery"/>
              <a:cs typeface="Apple Chancery"/>
            </a:endParaRPr>
          </a:p>
        </p:txBody>
      </p:sp>
      <p:cxnSp>
        <p:nvCxnSpPr>
          <p:cNvPr id="19" name="Straight Arrow Connector 18"/>
          <p:cNvCxnSpPr/>
          <p:nvPr/>
        </p:nvCxnSpPr>
        <p:spPr>
          <a:xfrm flipV="1">
            <a:off x="6883545" y="1345375"/>
            <a:ext cx="0" cy="81362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flipV="1">
            <a:off x="5147733" y="1248857"/>
            <a:ext cx="3471336" cy="96517"/>
          </a:xfrm>
          <a:prstGeom prst="rect">
            <a:avLst/>
          </a:prstGeom>
          <a:solidFill>
            <a:srgbClr val="FF66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6883545" y="988511"/>
            <a:ext cx="0" cy="26035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6" name="Object 25"/>
          <p:cNvGraphicFramePr>
            <a:graphicFrameLocks noChangeAspect="1"/>
          </p:cNvGraphicFramePr>
          <p:nvPr>
            <p:extLst>
              <p:ext uri="{D42A27DB-BD31-4B8C-83A1-F6EECF244321}">
                <p14:modId xmlns:p14="http://schemas.microsoft.com/office/powerpoint/2010/main" val="1998690443"/>
              </p:ext>
            </p:extLst>
          </p:nvPr>
        </p:nvGraphicFramePr>
        <p:xfrm>
          <a:off x="7166505" y="805948"/>
          <a:ext cx="363537" cy="365125"/>
        </p:xfrm>
        <a:graphic>
          <a:graphicData uri="http://schemas.openxmlformats.org/presentationml/2006/ole">
            <mc:AlternateContent xmlns:mc="http://schemas.openxmlformats.org/markup-compatibility/2006">
              <mc:Choice xmlns:v="urn:schemas-microsoft-com:vml" Requires="v">
                <p:oleObj spid="_x0000_s1545281" name="Equation" r:id="rId8" imgW="203200" imgH="203200" progId="Equation.DSMT4">
                  <p:embed/>
                </p:oleObj>
              </mc:Choice>
              <mc:Fallback>
                <p:oleObj name="Equation" r:id="rId8" imgW="203200" imgH="203200" progId="Equation.DSMT4">
                  <p:embed/>
                  <p:pic>
                    <p:nvPicPr>
                      <p:cNvPr id="0" name=""/>
                      <p:cNvPicPr/>
                      <p:nvPr/>
                    </p:nvPicPr>
                    <p:blipFill>
                      <a:blip r:embed="rId9"/>
                      <a:stretch>
                        <a:fillRect/>
                      </a:stretch>
                    </p:blipFill>
                    <p:spPr>
                      <a:xfrm>
                        <a:off x="7166505" y="805948"/>
                        <a:ext cx="363537" cy="365125"/>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29664343"/>
              </p:ext>
            </p:extLst>
          </p:nvPr>
        </p:nvGraphicFramePr>
        <p:xfrm>
          <a:off x="5815013" y="708582"/>
          <a:ext cx="431800" cy="296862"/>
        </p:xfrm>
        <a:graphic>
          <a:graphicData uri="http://schemas.openxmlformats.org/presentationml/2006/ole">
            <mc:AlternateContent xmlns:mc="http://schemas.openxmlformats.org/markup-compatibility/2006">
              <mc:Choice xmlns:v="urn:schemas-microsoft-com:vml" Requires="v">
                <p:oleObj spid="_x0000_s1545282" name="Equation" r:id="rId10" imgW="241300" imgH="165100" progId="Equation.DSMT4">
                  <p:embed/>
                </p:oleObj>
              </mc:Choice>
              <mc:Fallback>
                <p:oleObj name="Equation" r:id="rId10" imgW="241300" imgH="165100" progId="Equation.DSMT4">
                  <p:embed/>
                  <p:pic>
                    <p:nvPicPr>
                      <p:cNvPr id="0" name=""/>
                      <p:cNvPicPr/>
                      <p:nvPr/>
                    </p:nvPicPr>
                    <p:blipFill>
                      <a:blip r:embed="rId11"/>
                      <a:stretch>
                        <a:fillRect/>
                      </a:stretch>
                    </p:blipFill>
                    <p:spPr>
                      <a:xfrm>
                        <a:off x="5815013" y="708582"/>
                        <a:ext cx="431800" cy="296862"/>
                      </a:xfrm>
                      <a:prstGeom prst="rect">
                        <a:avLst/>
                      </a:prstGeom>
                    </p:spPr>
                  </p:pic>
                </p:oleObj>
              </mc:Fallback>
            </mc:AlternateContent>
          </a:graphicData>
        </a:graphic>
      </p:graphicFrame>
      <p:sp>
        <p:nvSpPr>
          <p:cNvPr id="6" name="Freeform 5"/>
          <p:cNvSpPr/>
          <p:nvPr/>
        </p:nvSpPr>
        <p:spPr>
          <a:xfrm>
            <a:off x="6934200" y="1037191"/>
            <a:ext cx="266700" cy="241300"/>
          </a:xfrm>
          <a:custGeom>
            <a:avLst/>
            <a:gdLst>
              <a:gd name="connsiteX0" fmla="*/ 0 w 266700"/>
              <a:gd name="connsiteY0" fmla="*/ 241300 h 241300"/>
              <a:gd name="connsiteX1" fmla="*/ 194733 w 266700"/>
              <a:gd name="connsiteY1" fmla="*/ 173567 h 241300"/>
              <a:gd name="connsiteX2" fmla="*/ 110067 w 266700"/>
              <a:gd name="connsiteY2" fmla="*/ 84667 h 241300"/>
              <a:gd name="connsiteX3" fmla="*/ 266700 w 266700"/>
              <a:gd name="connsiteY3" fmla="*/ 0 h 241300"/>
            </a:gdLst>
            <a:ahLst/>
            <a:cxnLst>
              <a:cxn ang="0">
                <a:pos x="connsiteX0" y="connsiteY0"/>
              </a:cxn>
              <a:cxn ang="0">
                <a:pos x="connsiteX1" y="connsiteY1"/>
              </a:cxn>
              <a:cxn ang="0">
                <a:pos x="connsiteX2" y="connsiteY2"/>
              </a:cxn>
              <a:cxn ang="0">
                <a:pos x="connsiteX3" y="connsiteY3"/>
              </a:cxn>
            </a:cxnLst>
            <a:rect l="l" t="t" r="r" b="b"/>
            <a:pathLst>
              <a:path w="266700" h="241300">
                <a:moveTo>
                  <a:pt x="0" y="241300"/>
                </a:moveTo>
                <a:cubicBezTo>
                  <a:pt x="88194" y="220486"/>
                  <a:pt x="176389" y="199672"/>
                  <a:pt x="194733" y="173567"/>
                </a:cubicBezTo>
                <a:cubicBezTo>
                  <a:pt x="213078" y="147461"/>
                  <a:pt x="98073" y="113595"/>
                  <a:pt x="110067" y="84667"/>
                </a:cubicBezTo>
                <a:cubicBezTo>
                  <a:pt x="122061" y="55739"/>
                  <a:pt x="266700" y="0"/>
                  <a:pt x="266700" y="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rot="15425975">
            <a:off x="6121400" y="1001743"/>
            <a:ext cx="266700" cy="241300"/>
          </a:xfrm>
          <a:custGeom>
            <a:avLst/>
            <a:gdLst>
              <a:gd name="connsiteX0" fmla="*/ 0 w 266700"/>
              <a:gd name="connsiteY0" fmla="*/ 241300 h 241300"/>
              <a:gd name="connsiteX1" fmla="*/ 194733 w 266700"/>
              <a:gd name="connsiteY1" fmla="*/ 173567 h 241300"/>
              <a:gd name="connsiteX2" fmla="*/ 110067 w 266700"/>
              <a:gd name="connsiteY2" fmla="*/ 84667 h 241300"/>
              <a:gd name="connsiteX3" fmla="*/ 266700 w 266700"/>
              <a:gd name="connsiteY3" fmla="*/ 0 h 241300"/>
            </a:gdLst>
            <a:ahLst/>
            <a:cxnLst>
              <a:cxn ang="0">
                <a:pos x="connsiteX0" y="connsiteY0"/>
              </a:cxn>
              <a:cxn ang="0">
                <a:pos x="connsiteX1" y="connsiteY1"/>
              </a:cxn>
              <a:cxn ang="0">
                <a:pos x="connsiteX2" y="connsiteY2"/>
              </a:cxn>
              <a:cxn ang="0">
                <a:pos x="connsiteX3" y="connsiteY3"/>
              </a:cxn>
            </a:cxnLst>
            <a:rect l="l" t="t" r="r" b="b"/>
            <a:pathLst>
              <a:path w="266700" h="241300">
                <a:moveTo>
                  <a:pt x="0" y="241300"/>
                </a:moveTo>
                <a:cubicBezTo>
                  <a:pt x="88194" y="220486"/>
                  <a:pt x="176389" y="199672"/>
                  <a:pt x="194733" y="173567"/>
                </a:cubicBezTo>
                <a:cubicBezTo>
                  <a:pt x="213078" y="147461"/>
                  <a:pt x="98073" y="113595"/>
                  <a:pt x="110067" y="84667"/>
                </a:cubicBezTo>
                <a:cubicBezTo>
                  <a:pt x="122061" y="55739"/>
                  <a:pt x="266700" y="0"/>
                  <a:pt x="266700" y="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29" name="Object 28"/>
          <p:cNvGraphicFramePr>
            <a:graphicFrameLocks noChangeAspect="1"/>
          </p:cNvGraphicFramePr>
          <p:nvPr>
            <p:extLst>
              <p:ext uri="{D42A27DB-BD31-4B8C-83A1-F6EECF244321}">
                <p14:modId xmlns:p14="http://schemas.microsoft.com/office/powerpoint/2010/main" val="1921227600"/>
              </p:ext>
            </p:extLst>
          </p:nvPr>
        </p:nvGraphicFramePr>
        <p:xfrm>
          <a:off x="6939492" y="1588583"/>
          <a:ext cx="227013" cy="295275"/>
        </p:xfrm>
        <a:graphic>
          <a:graphicData uri="http://schemas.openxmlformats.org/presentationml/2006/ole">
            <mc:AlternateContent xmlns:mc="http://schemas.openxmlformats.org/markup-compatibility/2006">
              <mc:Choice xmlns:v="urn:schemas-microsoft-com:vml" Requires="v">
                <p:oleObj spid="_x0000_s1545283" name="Equation" r:id="rId12" imgW="127000" imgH="165100" progId="Equation.DSMT4">
                  <p:embed/>
                </p:oleObj>
              </mc:Choice>
              <mc:Fallback>
                <p:oleObj name="Equation" r:id="rId12" imgW="127000" imgH="165100" progId="Equation.DSMT4">
                  <p:embed/>
                  <p:pic>
                    <p:nvPicPr>
                      <p:cNvPr id="0" name=""/>
                      <p:cNvPicPr/>
                      <p:nvPr/>
                    </p:nvPicPr>
                    <p:blipFill>
                      <a:blip r:embed="rId13"/>
                      <a:stretch>
                        <a:fillRect/>
                      </a:stretch>
                    </p:blipFill>
                    <p:spPr>
                      <a:xfrm>
                        <a:off x="6939492" y="1588583"/>
                        <a:ext cx="227013" cy="295275"/>
                      </a:xfrm>
                      <a:prstGeom prst="rect">
                        <a:avLst/>
                      </a:prstGeom>
                    </p:spPr>
                  </p:pic>
                </p:oleObj>
              </mc:Fallback>
            </mc:AlternateContent>
          </a:graphicData>
        </a:graphic>
      </p:graphicFrame>
      <p:cxnSp>
        <p:nvCxnSpPr>
          <p:cNvPr id="30" name="Straight Arrow Connector 29"/>
          <p:cNvCxnSpPr/>
          <p:nvPr/>
        </p:nvCxnSpPr>
        <p:spPr>
          <a:xfrm flipH="1" flipV="1">
            <a:off x="5144847" y="1278491"/>
            <a:ext cx="1737111" cy="86106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552914356"/>
              </p:ext>
            </p:extLst>
          </p:nvPr>
        </p:nvGraphicFramePr>
        <p:xfrm>
          <a:off x="5678488" y="1611313"/>
          <a:ext cx="273050" cy="273050"/>
        </p:xfrm>
        <a:graphic>
          <a:graphicData uri="http://schemas.openxmlformats.org/presentationml/2006/ole">
            <mc:AlternateContent xmlns:mc="http://schemas.openxmlformats.org/markup-compatibility/2006">
              <mc:Choice xmlns:v="urn:schemas-microsoft-com:vml" Requires="v">
                <p:oleObj spid="_x0000_s1545284" name="Equation" r:id="rId14" imgW="152400" imgH="152400" progId="Equation.DSMT4">
                  <p:embed/>
                </p:oleObj>
              </mc:Choice>
              <mc:Fallback>
                <p:oleObj name="Equation" r:id="rId14" imgW="152400" imgH="152400" progId="Equation.DSMT4">
                  <p:embed/>
                  <p:pic>
                    <p:nvPicPr>
                      <p:cNvPr id="0" name=""/>
                      <p:cNvPicPr/>
                      <p:nvPr/>
                    </p:nvPicPr>
                    <p:blipFill>
                      <a:blip r:embed="rId15"/>
                      <a:stretch>
                        <a:fillRect/>
                      </a:stretch>
                    </p:blipFill>
                    <p:spPr>
                      <a:xfrm>
                        <a:off x="5678488" y="1611313"/>
                        <a:ext cx="273050" cy="273050"/>
                      </a:xfrm>
                      <a:prstGeom prst="rect">
                        <a:avLst/>
                      </a:prstGeom>
                    </p:spPr>
                  </p:pic>
                </p:oleObj>
              </mc:Fallback>
            </mc:AlternateContent>
          </a:graphicData>
        </a:graphic>
      </p:graphicFrame>
      <p:cxnSp>
        <p:nvCxnSpPr>
          <p:cNvPr id="33" name="Straight Connector 32"/>
          <p:cNvCxnSpPr/>
          <p:nvPr/>
        </p:nvCxnSpPr>
        <p:spPr>
          <a:xfrm>
            <a:off x="5147733" y="1313790"/>
            <a:ext cx="4233" cy="815048"/>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39" name="Object 38"/>
          <p:cNvGraphicFramePr>
            <a:graphicFrameLocks noChangeAspect="1"/>
          </p:cNvGraphicFramePr>
          <p:nvPr>
            <p:extLst>
              <p:ext uri="{D42A27DB-BD31-4B8C-83A1-F6EECF244321}">
                <p14:modId xmlns:p14="http://schemas.microsoft.com/office/powerpoint/2010/main" val="16136668"/>
              </p:ext>
            </p:extLst>
          </p:nvPr>
        </p:nvGraphicFramePr>
        <p:xfrm>
          <a:off x="5062806" y="2128838"/>
          <a:ext cx="1275821" cy="442680"/>
        </p:xfrm>
        <a:graphic>
          <a:graphicData uri="http://schemas.openxmlformats.org/presentationml/2006/ole">
            <mc:AlternateContent xmlns:mc="http://schemas.openxmlformats.org/markup-compatibility/2006">
              <mc:Choice xmlns:v="urn:schemas-microsoft-com:vml" Requires="v">
                <p:oleObj spid="_x0000_s1545285" name="Equation" r:id="rId16" imgW="952500" imgH="330200" progId="Equation.DSMT4">
                  <p:embed/>
                </p:oleObj>
              </mc:Choice>
              <mc:Fallback>
                <p:oleObj name="Equation" r:id="rId16" imgW="952500" imgH="330200" progId="Equation.DSMT4">
                  <p:embed/>
                  <p:pic>
                    <p:nvPicPr>
                      <p:cNvPr id="0" name=""/>
                      <p:cNvPicPr/>
                      <p:nvPr/>
                    </p:nvPicPr>
                    <p:blipFill>
                      <a:blip r:embed="rId17"/>
                      <a:stretch>
                        <a:fillRect/>
                      </a:stretch>
                    </p:blipFill>
                    <p:spPr>
                      <a:xfrm>
                        <a:off x="5062806" y="2128838"/>
                        <a:ext cx="1275821" cy="442680"/>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752924252"/>
              </p:ext>
            </p:extLst>
          </p:nvPr>
        </p:nvGraphicFramePr>
        <p:xfrm>
          <a:off x="228600" y="817563"/>
          <a:ext cx="8389938" cy="5822950"/>
        </p:xfrm>
        <a:graphic>
          <a:graphicData uri="http://schemas.openxmlformats.org/presentationml/2006/ole">
            <mc:AlternateContent xmlns:mc="http://schemas.openxmlformats.org/markup-compatibility/2006">
              <mc:Choice xmlns:v="urn:schemas-microsoft-com:vml" Requires="v">
                <p:oleObj spid="_x0000_s1545286" name="Equation" r:id="rId18" imgW="4686300" imgH="3238500" progId="Equation.DSMT4">
                  <p:embed/>
                </p:oleObj>
              </mc:Choice>
              <mc:Fallback>
                <p:oleObj name="Equation" r:id="rId18" imgW="4686300" imgH="3238500" progId="Equation.DSMT4">
                  <p:embed/>
                  <p:pic>
                    <p:nvPicPr>
                      <p:cNvPr id="0" name=""/>
                      <p:cNvPicPr/>
                      <p:nvPr/>
                    </p:nvPicPr>
                    <p:blipFill>
                      <a:blip r:embed="rId19"/>
                      <a:stretch>
                        <a:fillRect/>
                      </a:stretch>
                    </p:blipFill>
                    <p:spPr>
                      <a:xfrm>
                        <a:off x="228600" y="817563"/>
                        <a:ext cx="8389938" cy="5822950"/>
                      </a:xfrm>
                      <a:prstGeom prst="rect">
                        <a:avLst/>
                      </a:prstGeom>
                    </p:spPr>
                  </p:pic>
                </p:oleObj>
              </mc:Fallback>
            </mc:AlternateContent>
          </a:graphicData>
        </a:graphic>
      </p:graphicFrame>
      <p:cxnSp>
        <p:nvCxnSpPr>
          <p:cNvPr id="34" name="Straight Connector 33"/>
          <p:cNvCxnSpPr/>
          <p:nvPr/>
        </p:nvCxnSpPr>
        <p:spPr>
          <a:xfrm flipV="1">
            <a:off x="2347912" y="4203700"/>
            <a:ext cx="319088" cy="39370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446212" y="3454400"/>
            <a:ext cx="319088" cy="39370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67.)</a:t>
            </a:r>
          </a:p>
        </p:txBody>
      </p:sp>
    </p:spTree>
    <p:extLst>
      <p:ext uri="{BB962C8B-B14F-4D97-AF65-F5344CB8AC3E}">
        <p14:creationId xmlns:p14="http://schemas.microsoft.com/office/powerpoint/2010/main" val="335956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par>
                                <p:cTn id="8" presetID="9"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dissolve">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TextBox 17"/>
          <p:cNvSpPr txBox="1"/>
          <p:nvPr/>
        </p:nvSpPr>
        <p:spPr>
          <a:xfrm>
            <a:off x="205870" y="228903"/>
            <a:ext cx="5013830" cy="1754327"/>
          </a:xfrm>
          <a:prstGeom prst="rect">
            <a:avLst/>
          </a:prstGeom>
          <a:noFill/>
        </p:spPr>
        <p:txBody>
          <a:bodyPr wrap="square" rtlCol="0">
            <a:spAutoFit/>
          </a:bodyPr>
          <a:lstStyle/>
          <a:p>
            <a:r>
              <a:rPr lang="en-US" sz="2800" dirty="0">
                <a:solidFill>
                  <a:srgbClr val="FF0000"/>
                </a:solidFill>
                <a:latin typeface="Apple Chancery"/>
                <a:cs typeface="Apple Chancery"/>
              </a:rPr>
              <a:t>Example 11: </a:t>
            </a:r>
            <a:r>
              <a:rPr lang="en-US" sz="2000" dirty="0">
                <a:latin typeface="Times New Roman"/>
                <a:cs typeface="Times New Roman"/>
              </a:rPr>
              <a:t>To see a problem using </a:t>
            </a:r>
            <a:r>
              <a:rPr lang="en-US" sz="2000" i="1" dirty="0">
                <a:solidFill>
                  <a:srgbClr val="FF0000"/>
                </a:solidFill>
                <a:latin typeface="Times New Roman"/>
                <a:cs typeface="Times New Roman"/>
              </a:rPr>
              <a:t>volume mass density function</a:t>
            </a:r>
            <a:r>
              <a:rPr lang="en-US" sz="2000" dirty="0">
                <a:latin typeface="Times New Roman"/>
                <a:cs typeface="Times New Roman"/>
              </a:rPr>
              <a:t>, consider determine the </a:t>
            </a:r>
            <a:r>
              <a:rPr lang="en-US" sz="2000" i="1" dirty="0">
                <a:solidFill>
                  <a:srgbClr val="0000FF"/>
                </a:solidFill>
                <a:latin typeface="Times New Roman"/>
                <a:cs typeface="Times New Roman"/>
              </a:rPr>
              <a:t>x-coordinate </a:t>
            </a:r>
            <a:r>
              <a:rPr lang="en-US" sz="2000" dirty="0">
                <a:latin typeface="Times New Roman"/>
                <a:cs typeface="Times New Roman"/>
              </a:rPr>
              <a:t>of the </a:t>
            </a:r>
            <a:r>
              <a:rPr lang="en-US" sz="2000" i="1" dirty="0">
                <a:latin typeface="Times New Roman"/>
                <a:cs typeface="Times New Roman"/>
              </a:rPr>
              <a:t>center of mass </a:t>
            </a:r>
            <a:r>
              <a:rPr lang="en-US" sz="2000" dirty="0">
                <a:latin typeface="Times New Roman"/>
                <a:cs typeface="Times New Roman"/>
              </a:rPr>
              <a:t>of the triangle whose </a:t>
            </a:r>
            <a:r>
              <a:rPr lang="en-US" sz="2000" dirty="0">
                <a:solidFill>
                  <a:srgbClr val="FF0000"/>
                </a:solidFill>
                <a:latin typeface="Times New Roman"/>
                <a:cs typeface="Times New Roman"/>
              </a:rPr>
              <a:t>length is </a:t>
            </a:r>
            <a:r>
              <a:rPr lang="en-US" sz="2000" i="1" dirty="0">
                <a:solidFill>
                  <a:srgbClr val="FF0000"/>
                </a:solidFill>
                <a:latin typeface="Times New Roman"/>
                <a:cs typeface="Times New Roman"/>
              </a:rPr>
              <a:t>a</a:t>
            </a:r>
            <a:r>
              <a:rPr lang="en-US" sz="2000" dirty="0">
                <a:solidFill>
                  <a:srgbClr val="FF0000"/>
                </a:solidFill>
                <a:latin typeface="Times New Roman"/>
                <a:cs typeface="Times New Roman"/>
              </a:rPr>
              <a:t> </a:t>
            </a:r>
            <a:r>
              <a:rPr lang="en-US" sz="2000" dirty="0">
                <a:latin typeface="Times New Roman"/>
                <a:cs typeface="Times New Roman"/>
              </a:rPr>
              <a:t>and whose </a:t>
            </a:r>
            <a:r>
              <a:rPr lang="en-US" sz="2000" dirty="0">
                <a:solidFill>
                  <a:srgbClr val="FF0000"/>
                </a:solidFill>
                <a:latin typeface="Times New Roman"/>
                <a:cs typeface="Times New Roman"/>
              </a:rPr>
              <a:t>height is </a:t>
            </a:r>
            <a:r>
              <a:rPr lang="en-US" sz="2000" i="1" dirty="0">
                <a:solidFill>
                  <a:srgbClr val="FF0000"/>
                </a:solidFill>
                <a:latin typeface="Times New Roman"/>
                <a:cs typeface="Times New Roman"/>
              </a:rPr>
              <a:t>b</a:t>
            </a:r>
            <a:r>
              <a:rPr lang="en-US" sz="2000" i="1" dirty="0">
                <a:latin typeface="Times New Roman"/>
                <a:cs typeface="Times New Roman"/>
              </a:rPr>
              <a:t>.</a:t>
            </a:r>
            <a:endParaRPr lang="en-US" sz="2400" dirty="0">
              <a:latin typeface="Apple Chancery"/>
              <a:cs typeface="Apple Chancery"/>
            </a:endParaRPr>
          </a:p>
        </p:txBody>
      </p:sp>
      <p:cxnSp>
        <p:nvCxnSpPr>
          <p:cNvPr id="15" name="Straight Connector 14"/>
          <p:cNvCxnSpPr/>
          <p:nvPr/>
        </p:nvCxnSpPr>
        <p:spPr>
          <a:xfrm>
            <a:off x="5216670" y="206678"/>
            <a:ext cx="0" cy="246032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711700" y="2159000"/>
            <a:ext cx="45085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6" name="Object 15"/>
          <p:cNvGraphicFramePr>
            <a:graphicFrameLocks noChangeAspect="1"/>
          </p:cNvGraphicFramePr>
          <p:nvPr>
            <p:extLst>
              <p:ext uri="{D42A27DB-BD31-4B8C-83A1-F6EECF244321}">
                <p14:modId xmlns:p14="http://schemas.microsoft.com/office/powerpoint/2010/main" val="2599275217"/>
              </p:ext>
            </p:extLst>
          </p:nvPr>
        </p:nvGraphicFramePr>
        <p:xfrm>
          <a:off x="8851900" y="2160423"/>
          <a:ext cx="171450" cy="171450"/>
        </p:xfrm>
        <a:graphic>
          <a:graphicData uri="http://schemas.openxmlformats.org/presentationml/2006/ole">
            <mc:AlternateContent xmlns:mc="http://schemas.openxmlformats.org/markup-compatibility/2006">
              <mc:Choice xmlns:v="urn:schemas-microsoft-com:vml" Requires="v">
                <p:oleObj spid="_x0000_s1092045" name="Equation" r:id="rId4" imgW="127000" imgH="127000" progId="Equation.DSMT4">
                  <p:embed/>
                </p:oleObj>
              </mc:Choice>
              <mc:Fallback>
                <p:oleObj name="Equation" r:id="rId4" imgW="127000" imgH="127000" progId="Equation.DSMT4">
                  <p:embed/>
                  <p:pic>
                    <p:nvPicPr>
                      <p:cNvPr id="0" name=""/>
                      <p:cNvPicPr/>
                      <p:nvPr/>
                    </p:nvPicPr>
                    <p:blipFill>
                      <a:blip r:embed="rId5"/>
                      <a:stretch>
                        <a:fillRect/>
                      </a:stretch>
                    </p:blipFill>
                    <p:spPr>
                      <a:xfrm>
                        <a:off x="8851900" y="2160423"/>
                        <a:ext cx="171450" cy="17145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450937186"/>
              </p:ext>
            </p:extLst>
          </p:nvPr>
        </p:nvGraphicFramePr>
        <p:xfrm>
          <a:off x="4984895" y="41578"/>
          <a:ext cx="171450" cy="222250"/>
        </p:xfrm>
        <a:graphic>
          <a:graphicData uri="http://schemas.openxmlformats.org/presentationml/2006/ole">
            <mc:AlternateContent xmlns:mc="http://schemas.openxmlformats.org/markup-compatibility/2006">
              <mc:Choice xmlns:v="urn:schemas-microsoft-com:vml" Requires="v">
                <p:oleObj spid="_x0000_s1092046" name="Equation" r:id="rId6" imgW="127000" imgH="165100" progId="Equation.DSMT4">
                  <p:embed/>
                </p:oleObj>
              </mc:Choice>
              <mc:Fallback>
                <p:oleObj name="Equation" r:id="rId6" imgW="127000" imgH="165100" progId="Equation.DSMT4">
                  <p:embed/>
                  <p:pic>
                    <p:nvPicPr>
                      <p:cNvPr id="0" name=""/>
                      <p:cNvPicPr/>
                      <p:nvPr/>
                    </p:nvPicPr>
                    <p:blipFill>
                      <a:blip r:embed="rId7"/>
                      <a:stretch>
                        <a:fillRect/>
                      </a:stretch>
                    </p:blipFill>
                    <p:spPr>
                      <a:xfrm>
                        <a:off x="4984895" y="41578"/>
                        <a:ext cx="171450" cy="222250"/>
                      </a:xfrm>
                      <a:prstGeom prst="rect">
                        <a:avLst/>
                      </a:prstGeom>
                    </p:spPr>
                  </p:pic>
                </p:oleObj>
              </mc:Fallback>
            </mc:AlternateContent>
          </a:graphicData>
        </a:graphic>
      </p:graphicFrame>
      <p:sp>
        <p:nvSpPr>
          <p:cNvPr id="24" name="TextBox 23"/>
          <p:cNvSpPr txBox="1"/>
          <p:nvPr/>
        </p:nvSpPr>
        <p:spPr>
          <a:xfrm>
            <a:off x="535528" y="1963513"/>
            <a:ext cx="4049172" cy="1323439"/>
          </a:xfrm>
          <a:prstGeom prst="rect">
            <a:avLst/>
          </a:prstGeom>
          <a:noFill/>
        </p:spPr>
        <p:txBody>
          <a:bodyPr wrap="square" rtlCol="0">
            <a:spAutoFit/>
          </a:bodyPr>
          <a:lstStyle/>
          <a:p>
            <a:r>
              <a:rPr lang="en-US" sz="2000" dirty="0">
                <a:solidFill>
                  <a:srgbClr val="FF0000"/>
                </a:solidFill>
                <a:latin typeface="Apple Chancery"/>
                <a:cs typeface="Apple Chancery"/>
              </a:rPr>
              <a:t>As we are working </a:t>
            </a:r>
            <a:r>
              <a:rPr lang="en-US" sz="2000" dirty="0">
                <a:latin typeface="Times New Roman"/>
                <a:cs typeface="Times New Roman"/>
              </a:rPr>
              <a:t>with the x-coordinate, we </a:t>
            </a:r>
            <a:r>
              <a:rPr lang="en-US" sz="2000" dirty="0">
                <a:solidFill>
                  <a:srgbClr val="0000FF"/>
                </a:solidFill>
                <a:latin typeface="Times New Roman"/>
                <a:cs typeface="Times New Roman"/>
              </a:rPr>
              <a:t>move down the x-axis an arbitrary distance </a:t>
            </a:r>
            <a:r>
              <a:rPr lang="en-US" sz="2000" i="1" dirty="0">
                <a:solidFill>
                  <a:srgbClr val="0000FF"/>
                </a:solidFill>
                <a:latin typeface="Times New Roman"/>
                <a:cs typeface="Times New Roman"/>
              </a:rPr>
              <a:t>x</a:t>
            </a:r>
            <a:r>
              <a:rPr lang="en-US" sz="2000" i="1" dirty="0">
                <a:latin typeface="Times New Roman"/>
                <a:cs typeface="Times New Roman"/>
              </a:rPr>
              <a:t>, </a:t>
            </a:r>
            <a:r>
              <a:rPr lang="en-US" sz="2000" dirty="0">
                <a:solidFill>
                  <a:srgbClr val="FF0000"/>
                </a:solidFill>
                <a:latin typeface="Times New Roman"/>
                <a:cs typeface="Times New Roman"/>
              </a:rPr>
              <a:t>determine how much mass is within the volume </a:t>
            </a:r>
            <a:endParaRPr lang="en-US" sz="2400" dirty="0">
              <a:solidFill>
                <a:srgbClr val="FF0000"/>
              </a:solidFill>
              <a:latin typeface="Apple Chancery"/>
              <a:cs typeface="Apple Chancery"/>
            </a:endParaRPr>
          </a:p>
        </p:txBody>
      </p:sp>
      <p:sp>
        <p:nvSpPr>
          <p:cNvPr id="4" name="Right Triangle 3"/>
          <p:cNvSpPr/>
          <p:nvPr/>
        </p:nvSpPr>
        <p:spPr>
          <a:xfrm flipH="1">
            <a:off x="5216670" y="340028"/>
            <a:ext cx="3292330" cy="1818972"/>
          </a:xfrm>
          <a:prstGeom prst="rtTriangle">
            <a:avLst/>
          </a:prstGeom>
          <a:solidFill>
            <a:srgbClr val="FF0000">
              <a:alpha val="57000"/>
            </a:srgb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35528" y="3194417"/>
            <a:ext cx="8456072" cy="400110"/>
          </a:xfrm>
          <a:prstGeom prst="rect">
            <a:avLst/>
          </a:prstGeom>
          <a:noFill/>
        </p:spPr>
        <p:txBody>
          <a:bodyPr wrap="square" rtlCol="0">
            <a:spAutoFit/>
          </a:bodyPr>
          <a:lstStyle/>
          <a:p>
            <a:r>
              <a:rPr lang="en-US" sz="2000" dirty="0">
                <a:solidFill>
                  <a:srgbClr val="FF0000"/>
                </a:solidFill>
                <a:latin typeface="Times New Roman"/>
                <a:cs typeface="Times New Roman"/>
              </a:rPr>
              <a:t>comprising a differentially thin slice of thickness </a:t>
            </a:r>
            <a:r>
              <a:rPr lang="en-US" sz="2000" i="1" dirty="0">
                <a:solidFill>
                  <a:srgbClr val="FF0000"/>
                </a:solidFill>
                <a:latin typeface="Times New Roman"/>
                <a:cs typeface="Times New Roman"/>
              </a:rPr>
              <a:t>dx</a:t>
            </a:r>
            <a:r>
              <a:rPr lang="en-US" sz="2000" i="1" dirty="0">
                <a:latin typeface="Times New Roman"/>
                <a:cs typeface="Times New Roman"/>
              </a:rPr>
              <a:t>, </a:t>
            </a:r>
            <a:r>
              <a:rPr lang="en-US" sz="2000" dirty="0">
                <a:latin typeface="Times New Roman"/>
                <a:cs typeface="Times New Roman"/>
              </a:rPr>
              <a:t>then integrate. </a:t>
            </a:r>
            <a:endParaRPr lang="en-US" sz="2400" dirty="0">
              <a:latin typeface="Apple Chancery"/>
              <a:cs typeface="Apple Chancery"/>
            </a:endParaRPr>
          </a:p>
        </p:txBody>
      </p:sp>
      <p:sp>
        <p:nvSpPr>
          <p:cNvPr id="26" name="TextBox 25"/>
          <p:cNvSpPr txBox="1"/>
          <p:nvPr/>
        </p:nvSpPr>
        <p:spPr>
          <a:xfrm>
            <a:off x="535528" y="3644118"/>
            <a:ext cx="8456072" cy="707886"/>
          </a:xfrm>
          <a:prstGeom prst="rect">
            <a:avLst/>
          </a:prstGeom>
          <a:noFill/>
        </p:spPr>
        <p:txBody>
          <a:bodyPr wrap="square" rtlCol="0">
            <a:spAutoFit/>
          </a:bodyPr>
          <a:lstStyle/>
          <a:p>
            <a:r>
              <a:rPr lang="en-US" sz="2000" dirty="0">
                <a:solidFill>
                  <a:srgbClr val="FF0000"/>
                </a:solidFill>
                <a:latin typeface="Apple Chancery"/>
                <a:cs typeface="Apple Chancery"/>
              </a:rPr>
              <a:t>If the thickness </a:t>
            </a:r>
            <a:r>
              <a:rPr lang="en-US" sz="2000" dirty="0">
                <a:latin typeface="Times New Roman"/>
                <a:cs typeface="Times New Roman"/>
              </a:rPr>
              <a:t>of the </a:t>
            </a:r>
            <a:r>
              <a:rPr lang="en-US" sz="2000" dirty="0">
                <a:solidFill>
                  <a:srgbClr val="FF0000"/>
                </a:solidFill>
                <a:latin typeface="Times New Roman"/>
                <a:cs typeface="Times New Roman"/>
              </a:rPr>
              <a:t>triangle</a:t>
            </a:r>
            <a:r>
              <a:rPr lang="en-US" sz="2000" dirty="0">
                <a:latin typeface="Times New Roman"/>
                <a:cs typeface="Times New Roman"/>
              </a:rPr>
              <a:t> is </a:t>
            </a:r>
            <a:r>
              <a:rPr lang="en-US" sz="2000" i="1" dirty="0">
                <a:solidFill>
                  <a:srgbClr val="FF0000"/>
                </a:solidFill>
                <a:latin typeface="Times New Roman"/>
                <a:cs typeface="Times New Roman"/>
              </a:rPr>
              <a:t>t</a:t>
            </a:r>
            <a:r>
              <a:rPr lang="en-US" sz="2000" i="1" dirty="0">
                <a:latin typeface="Times New Roman"/>
                <a:cs typeface="Times New Roman"/>
              </a:rPr>
              <a:t> </a:t>
            </a:r>
            <a:r>
              <a:rPr lang="en-US" sz="2000" dirty="0">
                <a:latin typeface="Times New Roman"/>
                <a:cs typeface="Times New Roman"/>
              </a:rPr>
              <a:t>and </a:t>
            </a:r>
            <a:r>
              <a:rPr lang="en-US" sz="2000" dirty="0">
                <a:solidFill>
                  <a:srgbClr val="FF0000"/>
                </a:solidFill>
                <a:latin typeface="Times New Roman"/>
                <a:cs typeface="Times New Roman"/>
              </a:rPr>
              <a:t>total area </a:t>
            </a:r>
            <a:r>
              <a:rPr lang="en-US" sz="2000" i="1" dirty="0">
                <a:solidFill>
                  <a:srgbClr val="FF0000"/>
                </a:solidFill>
                <a:latin typeface="Times New Roman"/>
                <a:cs typeface="Times New Roman"/>
              </a:rPr>
              <a:t>A</a:t>
            </a:r>
            <a:r>
              <a:rPr lang="en-US" sz="2000" dirty="0">
                <a:latin typeface="Times New Roman"/>
                <a:cs typeface="Times New Roman"/>
              </a:rPr>
              <a:t>, the </a:t>
            </a:r>
            <a:r>
              <a:rPr lang="en-US" sz="2000" i="1" dirty="0">
                <a:solidFill>
                  <a:srgbClr val="0000FF"/>
                </a:solidFill>
                <a:latin typeface="Times New Roman"/>
                <a:cs typeface="Times New Roman"/>
              </a:rPr>
              <a:t>volume density function </a:t>
            </a:r>
            <a:r>
              <a:rPr lang="en-US" sz="2000" dirty="0">
                <a:latin typeface="Times New Roman"/>
                <a:cs typeface="Times New Roman"/>
              </a:rPr>
              <a:t>can be written as:</a:t>
            </a:r>
            <a:endParaRPr lang="en-US" sz="2400" dirty="0">
              <a:latin typeface="Apple Chancery"/>
              <a:cs typeface="Apple Chancery"/>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1231549070"/>
              </p:ext>
            </p:extLst>
          </p:nvPr>
        </p:nvGraphicFramePr>
        <p:xfrm>
          <a:off x="1979613" y="5508625"/>
          <a:ext cx="3908425" cy="1141413"/>
        </p:xfrm>
        <a:graphic>
          <a:graphicData uri="http://schemas.openxmlformats.org/presentationml/2006/ole">
            <mc:AlternateContent xmlns:mc="http://schemas.openxmlformats.org/markup-compatibility/2006">
              <mc:Choice xmlns:v="urn:schemas-microsoft-com:vml" Requires="v">
                <p:oleObj spid="_x0000_s1092047" name="Equation" r:id="rId8" imgW="2184400" imgH="635000" progId="Equation.DSMT4">
                  <p:embed/>
                </p:oleObj>
              </mc:Choice>
              <mc:Fallback>
                <p:oleObj name="Equation" r:id="rId8" imgW="2184400" imgH="635000" progId="Equation.DSMT4">
                  <p:embed/>
                  <p:pic>
                    <p:nvPicPr>
                      <p:cNvPr id="0" name=""/>
                      <p:cNvPicPr/>
                      <p:nvPr/>
                    </p:nvPicPr>
                    <p:blipFill>
                      <a:blip r:embed="rId9"/>
                      <a:stretch>
                        <a:fillRect/>
                      </a:stretch>
                    </p:blipFill>
                    <p:spPr>
                      <a:xfrm>
                        <a:off x="1979613" y="5508625"/>
                        <a:ext cx="3908425" cy="1141413"/>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421772951"/>
              </p:ext>
            </p:extLst>
          </p:nvPr>
        </p:nvGraphicFramePr>
        <p:xfrm>
          <a:off x="2779713" y="4237038"/>
          <a:ext cx="2886075" cy="1096962"/>
        </p:xfrm>
        <a:graphic>
          <a:graphicData uri="http://schemas.openxmlformats.org/presentationml/2006/ole">
            <mc:AlternateContent xmlns:mc="http://schemas.openxmlformats.org/markup-compatibility/2006">
              <mc:Choice xmlns:v="urn:schemas-microsoft-com:vml" Requires="v">
                <p:oleObj spid="_x0000_s1092048" name="Equation" r:id="rId10" imgW="1612900" imgH="609600" progId="Equation.DSMT4">
                  <p:embed/>
                </p:oleObj>
              </mc:Choice>
              <mc:Fallback>
                <p:oleObj name="Equation" r:id="rId10" imgW="1612900" imgH="609600" progId="Equation.DSMT4">
                  <p:embed/>
                  <p:pic>
                    <p:nvPicPr>
                      <p:cNvPr id="0" name=""/>
                      <p:cNvPicPr/>
                      <p:nvPr/>
                    </p:nvPicPr>
                    <p:blipFill>
                      <a:blip r:embed="rId11"/>
                      <a:stretch>
                        <a:fillRect/>
                      </a:stretch>
                    </p:blipFill>
                    <p:spPr>
                      <a:xfrm>
                        <a:off x="2779713" y="4237038"/>
                        <a:ext cx="2886075" cy="1096962"/>
                      </a:xfrm>
                      <a:prstGeom prst="rect">
                        <a:avLst/>
                      </a:prstGeom>
                    </p:spPr>
                  </p:pic>
                </p:oleObj>
              </mc:Fallback>
            </mc:AlternateContent>
          </a:graphicData>
        </a:graphic>
      </p:graphicFrame>
      <p:sp>
        <p:nvSpPr>
          <p:cNvPr id="30" name="TextBox 29"/>
          <p:cNvSpPr txBox="1"/>
          <p:nvPr/>
        </p:nvSpPr>
        <p:spPr>
          <a:xfrm>
            <a:off x="535528" y="5324890"/>
            <a:ext cx="899572" cy="400110"/>
          </a:xfrm>
          <a:prstGeom prst="rect">
            <a:avLst/>
          </a:prstGeom>
          <a:noFill/>
        </p:spPr>
        <p:txBody>
          <a:bodyPr wrap="square" rtlCol="0">
            <a:spAutoFit/>
          </a:bodyPr>
          <a:lstStyle/>
          <a:p>
            <a:r>
              <a:rPr lang="en-US" sz="2000" dirty="0">
                <a:latin typeface="Times New Roman"/>
                <a:cs typeface="Times New Roman"/>
              </a:rPr>
              <a:t>Also,</a:t>
            </a:r>
            <a:endParaRPr lang="en-US" sz="2400" dirty="0">
              <a:latin typeface="Apple Chancery"/>
              <a:cs typeface="Apple Chancery"/>
            </a:endParaRPr>
          </a:p>
        </p:txBody>
      </p:sp>
      <p:sp>
        <p:nvSpPr>
          <p:cNvPr id="33" name="Rectangle 32"/>
          <p:cNvSpPr/>
          <p:nvPr/>
        </p:nvSpPr>
        <p:spPr>
          <a:xfrm rot="5400000" flipV="1">
            <a:off x="6895798" y="1466335"/>
            <a:ext cx="1288812" cy="96521"/>
          </a:xfrm>
          <a:prstGeom prst="rect">
            <a:avLst/>
          </a:prstGeom>
          <a:solidFill>
            <a:schemeClr val="bg1"/>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5" name="Object 34"/>
          <p:cNvGraphicFramePr>
            <a:graphicFrameLocks noChangeAspect="1"/>
          </p:cNvGraphicFramePr>
          <p:nvPr>
            <p:extLst>
              <p:ext uri="{D42A27DB-BD31-4B8C-83A1-F6EECF244321}">
                <p14:modId xmlns:p14="http://schemas.microsoft.com/office/powerpoint/2010/main" val="825117021"/>
              </p:ext>
            </p:extLst>
          </p:nvPr>
        </p:nvGraphicFramePr>
        <p:xfrm>
          <a:off x="7786686" y="900082"/>
          <a:ext cx="431800" cy="296862"/>
        </p:xfrm>
        <a:graphic>
          <a:graphicData uri="http://schemas.openxmlformats.org/presentationml/2006/ole">
            <mc:AlternateContent xmlns:mc="http://schemas.openxmlformats.org/markup-compatibility/2006">
              <mc:Choice xmlns:v="urn:schemas-microsoft-com:vml" Requires="v">
                <p:oleObj spid="_x0000_s1092049" name="Equation" r:id="rId12" imgW="241300" imgH="165100" progId="Equation.DSMT4">
                  <p:embed/>
                </p:oleObj>
              </mc:Choice>
              <mc:Fallback>
                <p:oleObj name="Equation" r:id="rId12" imgW="241300" imgH="165100" progId="Equation.DSMT4">
                  <p:embed/>
                  <p:pic>
                    <p:nvPicPr>
                      <p:cNvPr id="0" name=""/>
                      <p:cNvPicPr/>
                      <p:nvPr/>
                    </p:nvPicPr>
                    <p:blipFill>
                      <a:blip r:embed="rId13"/>
                      <a:stretch>
                        <a:fillRect/>
                      </a:stretch>
                    </p:blipFill>
                    <p:spPr>
                      <a:xfrm>
                        <a:off x="7786686" y="900082"/>
                        <a:ext cx="431800" cy="296862"/>
                      </a:xfrm>
                      <a:prstGeom prst="rect">
                        <a:avLst/>
                      </a:prstGeom>
                    </p:spPr>
                  </p:pic>
                </p:oleObj>
              </mc:Fallback>
            </mc:AlternateContent>
          </a:graphicData>
        </a:graphic>
      </p:graphicFrame>
      <p:cxnSp>
        <p:nvCxnSpPr>
          <p:cNvPr id="45" name="Straight Arrow Connector 44"/>
          <p:cNvCxnSpPr/>
          <p:nvPr/>
        </p:nvCxnSpPr>
        <p:spPr>
          <a:xfrm>
            <a:off x="5216670" y="2451100"/>
            <a:ext cx="2275273"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7496175" y="2252663"/>
            <a:ext cx="0" cy="32543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7588250" y="2252663"/>
            <a:ext cx="0" cy="32543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7588250" y="2457450"/>
            <a:ext cx="24130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9" name="Object 48"/>
          <p:cNvGraphicFramePr>
            <a:graphicFrameLocks noChangeAspect="1"/>
          </p:cNvGraphicFramePr>
          <p:nvPr>
            <p:extLst>
              <p:ext uri="{D42A27DB-BD31-4B8C-83A1-F6EECF244321}">
                <p14:modId xmlns:p14="http://schemas.microsoft.com/office/powerpoint/2010/main" val="3520910785"/>
              </p:ext>
            </p:extLst>
          </p:nvPr>
        </p:nvGraphicFramePr>
        <p:xfrm>
          <a:off x="6259512" y="2463800"/>
          <a:ext cx="227013" cy="228600"/>
        </p:xfrm>
        <a:graphic>
          <a:graphicData uri="http://schemas.openxmlformats.org/presentationml/2006/ole">
            <mc:AlternateContent xmlns:mc="http://schemas.openxmlformats.org/markup-compatibility/2006">
              <mc:Choice xmlns:v="urn:schemas-microsoft-com:vml" Requires="v">
                <p:oleObj spid="_x0000_s1092050" name="Equation" r:id="rId14" imgW="127000" imgH="127000" progId="Equation.DSMT4">
                  <p:embed/>
                </p:oleObj>
              </mc:Choice>
              <mc:Fallback>
                <p:oleObj name="Equation" r:id="rId14" imgW="127000" imgH="127000" progId="Equation.DSMT4">
                  <p:embed/>
                  <p:pic>
                    <p:nvPicPr>
                      <p:cNvPr id="0" name=""/>
                      <p:cNvPicPr/>
                      <p:nvPr/>
                    </p:nvPicPr>
                    <p:blipFill>
                      <a:blip r:embed="rId15"/>
                      <a:stretch>
                        <a:fillRect/>
                      </a:stretch>
                    </p:blipFill>
                    <p:spPr>
                      <a:xfrm>
                        <a:off x="6259512" y="2463800"/>
                        <a:ext cx="227013" cy="228600"/>
                      </a:xfrm>
                      <a:prstGeom prst="rect">
                        <a:avLst/>
                      </a:prstGeom>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2567986692"/>
              </p:ext>
            </p:extLst>
          </p:nvPr>
        </p:nvGraphicFramePr>
        <p:xfrm>
          <a:off x="7365999" y="2543969"/>
          <a:ext cx="363537" cy="296862"/>
        </p:xfrm>
        <a:graphic>
          <a:graphicData uri="http://schemas.openxmlformats.org/presentationml/2006/ole">
            <mc:AlternateContent xmlns:mc="http://schemas.openxmlformats.org/markup-compatibility/2006">
              <mc:Choice xmlns:v="urn:schemas-microsoft-com:vml" Requires="v">
                <p:oleObj spid="_x0000_s1092051" name="Equation" r:id="rId16" imgW="203200" imgH="165100" progId="Equation.DSMT4">
                  <p:embed/>
                </p:oleObj>
              </mc:Choice>
              <mc:Fallback>
                <p:oleObj name="Equation" r:id="rId16" imgW="203200" imgH="165100" progId="Equation.DSMT4">
                  <p:embed/>
                  <p:pic>
                    <p:nvPicPr>
                      <p:cNvPr id="0" name=""/>
                      <p:cNvPicPr/>
                      <p:nvPr/>
                    </p:nvPicPr>
                    <p:blipFill>
                      <a:blip r:embed="rId17"/>
                      <a:stretch>
                        <a:fillRect/>
                      </a:stretch>
                    </p:blipFill>
                    <p:spPr>
                      <a:xfrm>
                        <a:off x="7365999" y="2543969"/>
                        <a:ext cx="363537" cy="296862"/>
                      </a:xfrm>
                      <a:prstGeom prst="rect">
                        <a:avLst/>
                      </a:prstGeom>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493579165"/>
              </p:ext>
            </p:extLst>
          </p:nvPr>
        </p:nvGraphicFramePr>
        <p:xfrm>
          <a:off x="5035721" y="777844"/>
          <a:ext cx="185957" cy="244475"/>
        </p:xfrm>
        <a:graphic>
          <a:graphicData uri="http://schemas.openxmlformats.org/presentationml/2006/ole">
            <mc:AlternateContent xmlns:mc="http://schemas.openxmlformats.org/markup-compatibility/2006">
              <mc:Choice xmlns:v="urn:schemas-microsoft-com:vml" Requires="v">
                <p:oleObj spid="_x0000_s1092052" name="Equation" r:id="rId18" imgW="127000" imgH="165100" progId="Equation.DSMT4">
                  <p:embed/>
                </p:oleObj>
              </mc:Choice>
              <mc:Fallback>
                <p:oleObj name="Equation" r:id="rId18" imgW="127000" imgH="165100" progId="Equation.DSMT4">
                  <p:embed/>
                  <p:pic>
                    <p:nvPicPr>
                      <p:cNvPr id="0" name=""/>
                      <p:cNvPicPr/>
                      <p:nvPr/>
                    </p:nvPicPr>
                    <p:blipFill>
                      <a:blip r:embed="rId19"/>
                      <a:stretch>
                        <a:fillRect/>
                      </a:stretch>
                    </p:blipFill>
                    <p:spPr>
                      <a:xfrm>
                        <a:off x="5035721" y="777844"/>
                        <a:ext cx="185957" cy="244475"/>
                      </a:xfrm>
                      <a:prstGeom prst="rect">
                        <a:avLst/>
                      </a:prstGeom>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3519096168"/>
              </p:ext>
            </p:extLst>
          </p:nvPr>
        </p:nvGraphicFramePr>
        <p:xfrm>
          <a:off x="6043613" y="1308740"/>
          <a:ext cx="1111250" cy="366713"/>
        </p:xfrm>
        <a:graphic>
          <a:graphicData uri="http://schemas.openxmlformats.org/presentationml/2006/ole">
            <mc:AlternateContent xmlns:mc="http://schemas.openxmlformats.org/markup-compatibility/2006">
              <mc:Choice xmlns:v="urn:schemas-microsoft-com:vml" Requires="v">
                <p:oleObj spid="_x0000_s1092053" name="Equation" r:id="rId20" imgW="622300" imgH="203200" progId="Equation.DSMT4">
                  <p:embed/>
                </p:oleObj>
              </mc:Choice>
              <mc:Fallback>
                <p:oleObj name="Equation" r:id="rId20" imgW="622300" imgH="203200" progId="Equation.DSMT4">
                  <p:embed/>
                  <p:pic>
                    <p:nvPicPr>
                      <p:cNvPr id="0" name=""/>
                      <p:cNvPicPr/>
                      <p:nvPr/>
                    </p:nvPicPr>
                    <p:blipFill>
                      <a:blip r:embed="rId21"/>
                      <a:stretch>
                        <a:fillRect/>
                      </a:stretch>
                    </p:blipFill>
                    <p:spPr>
                      <a:xfrm>
                        <a:off x="6043613" y="1308740"/>
                        <a:ext cx="1111250" cy="366713"/>
                      </a:xfrm>
                      <a:prstGeom prst="rect">
                        <a:avLst/>
                      </a:prstGeom>
                    </p:spPr>
                  </p:pic>
                </p:oleObj>
              </mc:Fallback>
            </mc:AlternateContent>
          </a:graphicData>
        </a:graphic>
      </p:graphicFrame>
      <p:cxnSp>
        <p:nvCxnSpPr>
          <p:cNvPr id="53" name="Straight Connector 52"/>
          <p:cNvCxnSpPr/>
          <p:nvPr/>
        </p:nvCxnSpPr>
        <p:spPr>
          <a:xfrm flipH="1">
            <a:off x="5261048" y="882889"/>
            <a:ext cx="2104951"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54" name="Freeform 53"/>
          <p:cNvSpPr/>
          <p:nvPr/>
        </p:nvSpPr>
        <p:spPr>
          <a:xfrm rot="3407543">
            <a:off x="7182880" y="1479406"/>
            <a:ext cx="302094" cy="294795"/>
          </a:xfrm>
          <a:custGeom>
            <a:avLst/>
            <a:gdLst>
              <a:gd name="connsiteX0" fmla="*/ 0 w 266700"/>
              <a:gd name="connsiteY0" fmla="*/ 241300 h 241300"/>
              <a:gd name="connsiteX1" fmla="*/ 194733 w 266700"/>
              <a:gd name="connsiteY1" fmla="*/ 173567 h 241300"/>
              <a:gd name="connsiteX2" fmla="*/ 110067 w 266700"/>
              <a:gd name="connsiteY2" fmla="*/ 84667 h 241300"/>
              <a:gd name="connsiteX3" fmla="*/ 266700 w 266700"/>
              <a:gd name="connsiteY3" fmla="*/ 0 h 241300"/>
            </a:gdLst>
            <a:ahLst/>
            <a:cxnLst>
              <a:cxn ang="0">
                <a:pos x="connsiteX0" y="connsiteY0"/>
              </a:cxn>
              <a:cxn ang="0">
                <a:pos x="connsiteX1" y="connsiteY1"/>
              </a:cxn>
              <a:cxn ang="0">
                <a:pos x="connsiteX2" y="connsiteY2"/>
              </a:cxn>
              <a:cxn ang="0">
                <a:pos x="connsiteX3" y="connsiteY3"/>
              </a:cxn>
            </a:cxnLst>
            <a:rect l="l" t="t" r="r" b="b"/>
            <a:pathLst>
              <a:path w="266700" h="241300">
                <a:moveTo>
                  <a:pt x="0" y="241300"/>
                </a:moveTo>
                <a:cubicBezTo>
                  <a:pt x="88194" y="220486"/>
                  <a:pt x="176389" y="199672"/>
                  <a:pt x="194733" y="173567"/>
                </a:cubicBezTo>
                <a:cubicBezTo>
                  <a:pt x="213078" y="147461"/>
                  <a:pt x="98073" y="113595"/>
                  <a:pt x="110067" y="84667"/>
                </a:cubicBezTo>
                <a:cubicBezTo>
                  <a:pt x="122061" y="55739"/>
                  <a:pt x="266700" y="0"/>
                  <a:pt x="266700" y="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rot="17102976" flipH="1">
            <a:off x="7578490" y="1137929"/>
            <a:ext cx="302094" cy="294795"/>
          </a:xfrm>
          <a:custGeom>
            <a:avLst/>
            <a:gdLst>
              <a:gd name="connsiteX0" fmla="*/ 0 w 266700"/>
              <a:gd name="connsiteY0" fmla="*/ 241300 h 241300"/>
              <a:gd name="connsiteX1" fmla="*/ 194733 w 266700"/>
              <a:gd name="connsiteY1" fmla="*/ 173567 h 241300"/>
              <a:gd name="connsiteX2" fmla="*/ 110067 w 266700"/>
              <a:gd name="connsiteY2" fmla="*/ 84667 h 241300"/>
              <a:gd name="connsiteX3" fmla="*/ 266700 w 266700"/>
              <a:gd name="connsiteY3" fmla="*/ 0 h 241300"/>
            </a:gdLst>
            <a:ahLst/>
            <a:cxnLst>
              <a:cxn ang="0">
                <a:pos x="connsiteX0" y="connsiteY0"/>
              </a:cxn>
              <a:cxn ang="0">
                <a:pos x="connsiteX1" y="connsiteY1"/>
              </a:cxn>
              <a:cxn ang="0">
                <a:pos x="connsiteX2" y="connsiteY2"/>
              </a:cxn>
              <a:cxn ang="0">
                <a:pos x="connsiteX3" y="connsiteY3"/>
              </a:cxn>
            </a:cxnLst>
            <a:rect l="l" t="t" r="r" b="b"/>
            <a:pathLst>
              <a:path w="266700" h="241300">
                <a:moveTo>
                  <a:pt x="0" y="241300"/>
                </a:moveTo>
                <a:cubicBezTo>
                  <a:pt x="88194" y="220486"/>
                  <a:pt x="176389" y="199672"/>
                  <a:pt x="194733" y="173567"/>
                </a:cubicBezTo>
                <a:cubicBezTo>
                  <a:pt x="213078" y="147461"/>
                  <a:pt x="98073" y="113595"/>
                  <a:pt x="110067" y="84667"/>
                </a:cubicBezTo>
                <a:cubicBezTo>
                  <a:pt x="122061" y="55739"/>
                  <a:pt x="266700" y="0"/>
                  <a:pt x="266700" y="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56" name="Object 55"/>
          <p:cNvGraphicFramePr>
            <a:graphicFrameLocks noChangeAspect="1"/>
          </p:cNvGraphicFramePr>
          <p:nvPr>
            <p:extLst>
              <p:ext uri="{D42A27DB-BD31-4B8C-83A1-F6EECF244321}">
                <p14:modId xmlns:p14="http://schemas.microsoft.com/office/powerpoint/2010/main" val="2119079816"/>
              </p:ext>
            </p:extLst>
          </p:nvPr>
        </p:nvGraphicFramePr>
        <p:xfrm>
          <a:off x="8424862" y="2182037"/>
          <a:ext cx="168275" cy="187841"/>
        </p:xfrm>
        <a:graphic>
          <a:graphicData uri="http://schemas.openxmlformats.org/presentationml/2006/ole">
            <mc:AlternateContent xmlns:mc="http://schemas.openxmlformats.org/markup-compatibility/2006">
              <mc:Choice xmlns:v="urn:schemas-microsoft-com:vml" Requires="v">
                <p:oleObj spid="_x0000_s1092054" name="Equation" r:id="rId22" imgW="114300" imgH="127000" progId="Equation.DSMT4">
                  <p:embed/>
                </p:oleObj>
              </mc:Choice>
              <mc:Fallback>
                <p:oleObj name="Equation" r:id="rId22" imgW="114300" imgH="127000" progId="Equation.DSMT4">
                  <p:embed/>
                  <p:pic>
                    <p:nvPicPr>
                      <p:cNvPr id="0" name=""/>
                      <p:cNvPicPr/>
                      <p:nvPr/>
                    </p:nvPicPr>
                    <p:blipFill>
                      <a:blip r:embed="rId23"/>
                      <a:stretch>
                        <a:fillRect/>
                      </a:stretch>
                    </p:blipFill>
                    <p:spPr>
                      <a:xfrm>
                        <a:off x="8424862" y="2182037"/>
                        <a:ext cx="168275" cy="187841"/>
                      </a:xfrm>
                      <a:prstGeom prst="rect">
                        <a:avLst/>
                      </a:prstGeom>
                    </p:spPr>
                  </p:pic>
                </p:oleObj>
              </mc:Fallback>
            </mc:AlternateContent>
          </a:graphicData>
        </a:graphic>
      </p:graphicFrame>
      <p:graphicFrame>
        <p:nvGraphicFramePr>
          <p:cNvPr id="57" name="Object 56"/>
          <p:cNvGraphicFramePr>
            <a:graphicFrameLocks noChangeAspect="1"/>
          </p:cNvGraphicFramePr>
          <p:nvPr>
            <p:extLst>
              <p:ext uri="{D42A27DB-BD31-4B8C-83A1-F6EECF244321}">
                <p14:modId xmlns:p14="http://schemas.microsoft.com/office/powerpoint/2010/main" val="1199748238"/>
              </p:ext>
            </p:extLst>
          </p:nvPr>
        </p:nvGraphicFramePr>
        <p:xfrm>
          <a:off x="5048751" y="206678"/>
          <a:ext cx="172927" cy="227345"/>
        </p:xfrm>
        <a:graphic>
          <a:graphicData uri="http://schemas.openxmlformats.org/presentationml/2006/ole">
            <mc:AlternateContent xmlns:mc="http://schemas.openxmlformats.org/markup-compatibility/2006">
              <mc:Choice xmlns:v="urn:schemas-microsoft-com:vml" Requires="v">
                <p:oleObj spid="_x0000_s1092055" name="Equation" r:id="rId24" imgW="127000" imgH="165100" progId="Equation.DSMT4">
                  <p:embed/>
                </p:oleObj>
              </mc:Choice>
              <mc:Fallback>
                <p:oleObj name="Equation" r:id="rId24" imgW="127000" imgH="165100" progId="Equation.DSMT4">
                  <p:embed/>
                  <p:pic>
                    <p:nvPicPr>
                      <p:cNvPr id="0" name=""/>
                      <p:cNvPicPr/>
                      <p:nvPr/>
                    </p:nvPicPr>
                    <p:blipFill>
                      <a:blip r:embed="rId25"/>
                      <a:stretch>
                        <a:fillRect/>
                      </a:stretch>
                    </p:blipFill>
                    <p:spPr>
                      <a:xfrm>
                        <a:off x="5048751" y="206678"/>
                        <a:ext cx="172927" cy="227345"/>
                      </a:xfrm>
                      <a:prstGeom prst="rect">
                        <a:avLst/>
                      </a:prstGeom>
                    </p:spPr>
                  </p:pic>
                </p:oleObj>
              </mc:Fallback>
            </mc:AlternateContent>
          </a:graphicData>
        </a:graphic>
      </p:graphicFrame>
      <p:cxnSp>
        <p:nvCxnSpPr>
          <p:cNvPr id="58" name="Straight Connector 57"/>
          <p:cNvCxnSpPr/>
          <p:nvPr/>
        </p:nvCxnSpPr>
        <p:spPr>
          <a:xfrm flipH="1">
            <a:off x="5261048" y="340028"/>
            <a:ext cx="3130477"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68.)</a:t>
            </a:r>
          </a:p>
        </p:txBody>
      </p:sp>
    </p:spTree>
    <p:extLst>
      <p:ext uri="{BB962C8B-B14F-4D97-AF65-F5344CB8AC3E}">
        <p14:creationId xmlns:p14="http://schemas.microsoft.com/office/powerpoint/2010/main" val="8636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dissolve">
                                      <p:cBhvr>
                                        <p:cTn id="15" dur="500"/>
                                        <p:tgtEl>
                                          <p:spTgt spid="46"/>
                                        </p:tgtEl>
                                      </p:cBhvr>
                                    </p:animEffect>
                                  </p:childTnLst>
                                </p:cTn>
                              </p:par>
                              <p:par>
                                <p:cTn id="16" presetID="9"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dissolve">
                                      <p:cBhvr>
                                        <p:cTn id="18" dur="500"/>
                                        <p:tgtEl>
                                          <p:spTgt spid="47"/>
                                        </p:tgtEl>
                                      </p:cBhvr>
                                    </p:animEffect>
                                  </p:childTnLst>
                                </p:cTn>
                              </p:par>
                              <p:par>
                                <p:cTn id="19" presetID="9"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dissolve">
                                      <p:cBhvr>
                                        <p:cTn id="21" dur="500"/>
                                        <p:tgtEl>
                                          <p:spTgt spid="48"/>
                                        </p:tgtEl>
                                      </p:cBhvr>
                                    </p:animEffect>
                                  </p:childTnLst>
                                </p:cTn>
                              </p:par>
                              <p:par>
                                <p:cTn id="22" presetID="9"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dissolve">
                                      <p:cBhvr>
                                        <p:cTn id="24" dur="500"/>
                                        <p:tgtEl>
                                          <p:spTgt spid="45"/>
                                        </p:tgtEl>
                                      </p:cBhvr>
                                    </p:animEffec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par>
                                <p:cTn id="28" presetID="9" presetClass="entr" presetSubtype="0"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dissolve">
                                      <p:cBhvr>
                                        <p:cTn id="30" dur="500"/>
                                        <p:tgtEl>
                                          <p:spTgt spid="50"/>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dissolve">
                                      <p:cBhvr>
                                        <p:cTn id="33" dur="500"/>
                                        <p:tgtEl>
                                          <p:spTgt spid="33"/>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dissolve">
                                      <p:cBhvr>
                                        <p:cTn id="36" dur="500"/>
                                        <p:tgtEl>
                                          <p:spTgt spid="5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dissolve">
                                      <p:cBhvr>
                                        <p:cTn id="39" dur="500"/>
                                        <p:tgtEl>
                                          <p:spTgt spid="55"/>
                                        </p:tgtEl>
                                      </p:cBhvr>
                                    </p:animEffect>
                                  </p:childTnLst>
                                </p:cTn>
                              </p:par>
                              <p:par>
                                <p:cTn id="40" presetID="9"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dissolve">
                                      <p:cBhvr>
                                        <p:cTn id="42" dur="500"/>
                                        <p:tgtEl>
                                          <p:spTgt spid="35"/>
                                        </p:tgtEl>
                                      </p:cBhvr>
                                    </p:animEffect>
                                  </p:childTnLst>
                                </p:cTn>
                              </p:par>
                              <p:par>
                                <p:cTn id="43" presetID="9" presetClass="entr" presetSubtype="0" fill="hold" nodeType="with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dissolve">
                                      <p:cBhvr>
                                        <p:cTn id="45" dur="500"/>
                                        <p:tgtEl>
                                          <p:spTgt spid="52"/>
                                        </p:tgtEl>
                                      </p:cBhvr>
                                    </p:animEffect>
                                  </p:childTnLst>
                                </p:cTn>
                              </p:par>
                              <p:par>
                                <p:cTn id="46" presetID="9" presetClass="entr" presetSubtype="0" fill="hold"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dissolve">
                                      <p:cBhvr>
                                        <p:cTn id="48" dur="500"/>
                                        <p:tgtEl>
                                          <p:spTgt spid="53"/>
                                        </p:tgtEl>
                                      </p:cBhvr>
                                    </p:animEffect>
                                  </p:childTnLst>
                                </p:cTn>
                              </p:par>
                              <p:par>
                                <p:cTn id="49" presetID="9" presetClass="entr" presetSubtype="0" fill="hold"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dissolve">
                                      <p:cBhvr>
                                        <p:cTn id="51" dur="500"/>
                                        <p:tgtEl>
                                          <p:spTgt spid="51"/>
                                        </p:tgtEl>
                                      </p:cBhvr>
                                    </p:animEffect>
                                  </p:childTnLst>
                                </p:cTn>
                              </p:par>
                              <p:par>
                                <p:cTn id="52" presetID="9" presetClass="entr" presetSubtype="0" fill="hold" nodeType="with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dissolve">
                                      <p:cBhvr>
                                        <p:cTn id="54" dur="500"/>
                                        <p:tgtEl>
                                          <p:spTgt spid="58"/>
                                        </p:tgtEl>
                                      </p:cBhvr>
                                    </p:animEffect>
                                  </p:childTnLst>
                                </p:cTn>
                              </p:par>
                              <p:par>
                                <p:cTn id="55" presetID="9"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dissolve">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dissolve">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dissolv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dissolve">
                                      <p:cBhvr>
                                        <p:cTn id="72" dur="500"/>
                                        <p:tgtEl>
                                          <p:spTgt spid="30"/>
                                        </p:tgtEl>
                                      </p:cBhvr>
                                    </p:animEffect>
                                  </p:childTnLst>
                                </p:cTn>
                              </p:par>
                              <p:par>
                                <p:cTn id="73" presetID="9" presetClass="entr" presetSubtype="0"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dissolve">
                                      <p:cBhvr>
                                        <p:cTn id="7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30" grpId="0"/>
      <p:bldP spid="33" grpId="0" animBg="1"/>
      <p:bldP spid="54" grpId="0" animBg="1"/>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V="1">
            <a:off x="6436675" y="2614351"/>
            <a:ext cx="1991413" cy="1511249"/>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274956" y="458615"/>
            <a:ext cx="5135244" cy="1446550"/>
          </a:xfrm>
          <a:prstGeom prst="rect">
            <a:avLst/>
          </a:prstGeom>
          <a:noFill/>
        </p:spPr>
        <p:txBody>
          <a:bodyPr wrap="square" rtlCol="0">
            <a:spAutoFit/>
          </a:bodyPr>
          <a:lstStyle/>
          <a:p>
            <a:r>
              <a:rPr lang="en-US" sz="2800" dirty="0">
                <a:solidFill>
                  <a:srgbClr val="FF0000"/>
                </a:solidFill>
                <a:latin typeface="Apple Chancery"/>
                <a:cs typeface="Apple Chancery"/>
              </a:rPr>
              <a:t>Consider: </a:t>
            </a:r>
            <a:r>
              <a:rPr lang="en-US" sz="2000" dirty="0">
                <a:solidFill>
                  <a:srgbClr val="000000"/>
                </a:solidFill>
                <a:latin typeface="Times New Roman"/>
                <a:cs typeface="Times New Roman"/>
              </a:rPr>
              <a:t>You are </a:t>
            </a:r>
            <a:r>
              <a:rPr lang="en-US" sz="2000" dirty="0">
                <a:solidFill>
                  <a:srgbClr val="0000FF"/>
                </a:solidFill>
                <a:latin typeface="Times New Roman"/>
                <a:cs typeface="Times New Roman"/>
              </a:rPr>
              <a:t>looking down </a:t>
            </a:r>
            <a:r>
              <a:rPr lang="en-US" sz="2000" dirty="0">
                <a:solidFill>
                  <a:srgbClr val="000000"/>
                </a:solidFill>
                <a:latin typeface="Times New Roman"/>
                <a:cs typeface="Times New Roman"/>
              </a:rPr>
              <a:t>on a </a:t>
            </a:r>
            <a:r>
              <a:rPr lang="en-US" sz="2000" dirty="0">
                <a:solidFill>
                  <a:srgbClr val="FF0000"/>
                </a:solidFill>
                <a:latin typeface="Times New Roman"/>
                <a:cs typeface="Times New Roman"/>
              </a:rPr>
              <a:t>2 kg </a:t>
            </a:r>
            <a:r>
              <a:rPr lang="en-US" sz="2000" dirty="0">
                <a:solidFill>
                  <a:srgbClr val="0000FF"/>
                </a:solidFill>
                <a:latin typeface="Times New Roman"/>
                <a:cs typeface="Times New Roman"/>
              </a:rPr>
              <a:t>puck sliding over a frictionless surface </a:t>
            </a:r>
            <a:r>
              <a:rPr lang="en-US" sz="2000" dirty="0">
                <a:solidFill>
                  <a:srgbClr val="000000"/>
                </a:solidFill>
                <a:latin typeface="Times New Roman"/>
                <a:cs typeface="Times New Roman"/>
              </a:rPr>
              <a:t>moving at </a:t>
            </a:r>
            <a:r>
              <a:rPr lang="en-US" sz="2000" dirty="0">
                <a:solidFill>
                  <a:srgbClr val="FF0000"/>
                </a:solidFill>
                <a:latin typeface="Times New Roman"/>
                <a:cs typeface="Times New Roman"/>
              </a:rPr>
              <a:t>3 m/s</a:t>
            </a:r>
            <a:r>
              <a:rPr lang="en-US" sz="2000" dirty="0">
                <a:solidFill>
                  <a:srgbClr val="000000"/>
                </a:solidFill>
                <a:latin typeface="Times New Roman"/>
                <a:cs typeface="Times New Roman"/>
              </a:rPr>
              <a:t> as shown.  It bounces off a wall as shown.  </a:t>
            </a:r>
            <a:r>
              <a:rPr lang="en-US" sz="2000" dirty="0">
                <a:solidFill>
                  <a:srgbClr val="FF0000"/>
                </a:solidFill>
                <a:latin typeface="Times New Roman"/>
                <a:cs typeface="Times New Roman"/>
              </a:rPr>
              <a:t>What is the net impulse on the puck?</a:t>
            </a:r>
            <a:endParaRPr lang="en-US" sz="2400" dirty="0">
              <a:solidFill>
                <a:srgbClr val="FF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7.)</a:t>
            </a:r>
          </a:p>
        </p:txBody>
      </p:sp>
      <p:sp>
        <p:nvSpPr>
          <p:cNvPr id="6" name="Rectangle 5"/>
          <p:cNvSpPr/>
          <p:nvPr/>
        </p:nvSpPr>
        <p:spPr>
          <a:xfrm>
            <a:off x="4051300" y="5638800"/>
            <a:ext cx="584200" cy="139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619501484"/>
              </p:ext>
            </p:extLst>
          </p:nvPr>
        </p:nvGraphicFramePr>
        <p:xfrm>
          <a:off x="7262682" y="3430777"/>
          <a:ext cx="1042987" cy="368300"/>
        </p:xfrm>
        <a:graphic>
          <a:graphicData uri="http://schemas.openxmlformats.org/presentationml/2006/ole">
            <mc:AlternateContent xmlns:mc="http://schemas.openxmlformats.org/markup-compatibility/2006">
              <mc:Choice xmlns:v="urn:schemas-microsoft-com:vml" Requires="v">
                <p:oleObj spid="_x0000_s1336567" name="Equation" r:id="rId3" imgW="647700" imgH="228600" progId="Equation.DSMT4">
                  <p:embed/>
                </p:oleObj>
              </mc:Choice>
              <mc:Fallback>
                <p:oleObj name="Equation" r:id="rId3" imgW="647700" imgH="228600" progId="Equation.DSMT4">
                  <p:embed/>
                  <p:pic>
                    <p:nvPicPr>
                      <p:cNvPr id="0" name=""/>
                      <p:cNvPicPr/>
                      <p:nvPr/>
                    </p:nvPicPr>
                    <p:blipFill>
                      <a:blip r:embed="rId4"/>
                      <a:stretch>
                        <a:fillRect/>
                      </a:stretch>
                    </p:blipFill>
                    <p:spPr>
                      <a:xfrm>
                        <a:off x="7262682" y="3430777"/>
                        <a:ext cx="1042987" cy="368300"/>
                      </a:xfrm>
                      <a:prstGeom prst="rect">
                        <a:avLst/>
                      </a:prstGeom>
                    </p:spPr>
                  </p:pic>
                </p:oleObj>
              </mc:Fallback>
            </mc:AlternateContent>
          </a:graphicData>
        </a:graphic>
      </p:graphicFrame>
      <p:sp>
        <p:nvSpPr>
          <p:cNvPr id="30" name="Rectangle 29"/>
          <p:cNvSpPr/>
          <p:nvPr/>
        </p:nvSpPr>
        <p:spPr>
          <a:xfrm rot="16200000">
            <a:off x="5867141" y="2787051"/>
            <a:ext cx="5279007" cy="157113"/>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flipV="1">
            <a:off x="6860881" y="3025807"/>
            <a:ext cx="1017309" cy="77327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6829460" y="1404579"/>
            <a:ext cx="1017309" cy="77327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6640922" y="1260215"/>
            <a:ext cx="1787165" cy="1354136"/>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6648778" y="3748529"/>
            <a:ext cx="235670" cy="23567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Connector 38"/>
          <p:cNvCxnSpPr/>
          <p:nvPr/>
        </p:nvCxnSpPr>
        <p:spPr>
          <a:xfrm>
            <a:off x="5918200" y="2614351"/>
            <a:ext cx="2450969" cy="0"/>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a:off x="7952819" y="2346292"/>
            <a:ext cx="117835" cy="267093"/>
          </a:xfrm>
          <a:custGeom>
            <a:avLst/>
            <a:gdLst>
              <a:gd name="connsiteX0" fmla="*/ 95250 w 95250"/>
              <a:gd name="connsiteY0" fmla="*/ 0 h 215900"/>
              <a:gd name="connsiteX1" fmla="*/ 22225 w 95250"/>
              <a:gd name="connsiteY1" fmla="*/ 88900 h 215900"/>
              <a:gd name="connsiteX2" fmla="*/ 0 w 95250"/>
              <a:gd name="connsiteY2" fmla="*/ 215900 h 215900"/>
            </a:gdLst>
            <a:ahLst/>
            <a:cxnLst>
              <a:cxn ang="0">
                <a:pos x="connsiteX0" y="connsiteY0"/>
              </a:cxn>
              <a:cxn ang="0">
                <a:pos x="connsiteX1" y="connsiteY1"/>
              </a:cxn>
              <a:cxn ang="0">
                <a:pos x="connsiteX2" y="connsiteY2"/>
              </a:cxn>
            </a:cxnLst>
            <a:rect l="l" t="t" r="r" b="b"/>
            <a:pathLst>
              <a:path w="95250" h="215900">
                <a:moveTo>
                  <a:pt x="95250" y="0"/>
                </a:moveTo>
                <a:cubicBezTo>
                  <a:pt x="66675" y="26458"/>
                  <a:pt x="38100" y="52917"/>
                  <a:pt x="22225" y="88900"/>
                </a:cubicBezTo>
                <a:cubicBezTo>
                  <a:pt x="6350" y="124883"/>
                  <a:pt x="0" y="215900"/>
                  <a:pt x="0" y="215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Freeform 39"/>
          <p:cNvSpPr/>
          <p:nvPr/>
        </p:nvSpPr>
        <p:spPr>
          <a:xfrm rot="10628438" flipH="1">
            <a:off x="8031968" y="2615643"/>
            <a:ext cx="96004" cy="217607"/>
          </a:xfrm>
          <a:custGeom>
            <a:avLst/>
            <a:gdLst>
              <a:gd name="connsiteX0" fmla="*/ 95250 w 95250"/>
              <a:gd name="connsiteY0" fmla="*/ 0 h 215900"/>
              <a:gd name="connsiteX1" fmla="*/ 22225 w 95250"/>
              <a:gd name="connsiteY1" fmla="*/ 88900 h 215900"/>
              <a:gd name="connsiteX2" fmla="*/ 0 w 95250"/>
              <a:gd name="connsiteY2" fmla="*/ 215900 h 215900"/>
            </a:gdLst>
            <a:ahLst/>
            <a:cxnLst>
              <a:cxn ang="0">
                <a:pos x="connsiteX0" y="connsiteY0"/>
              </a:cxn>
              <a:cxn ang="0">
                <a:pos x="connsiteX1" y="connsiteY1"/>
              </a:cxn>
              <a:cxn ang="0">
                <a:pos x="connsiteX2" y="connsiteY2"/>
              </a:cxn>
            </a:cxnLst>
            <a:rect l="l" t="t" r="r" b="b"/>
            <a:pathLst>
              <a:path w="95250" h="215900">
                <a:moveTo>
                  <a:pt x="95250" y="0"/>
                </a:moveTo>
                <a:cubicBezTo>
                  <a:pt x="66675" y="26458"/>
                  <a:pt x="38100" y="52917"/>
                  <a:pt x="22225" y="88900"/>
                </a:cubicBezTo>
                <a:cubicBezTo>
                  <a:pt x="6350" y="124883"/>
                  <a:pt x="0" y="215900"/>
                  <a:pt x="0" y="215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1" name="Object 40"/>
          <p:cNvGraphicFramePr>
            <a:graphicFrameLocks noChangeAspect="1"/>
          </p:cNvGraphicFramePr>
          <p:nvPr>
            <p:extLst>
              <p:ext uri="{D42A27DB-BD31-4B8C-83A1-F6EECF244321}">
                <p14:modId xmlns:p14="http://schemas.microsoft.com/office/powerpoint/2010/main" val="1172702088"/>
              </p:ext>
            </p:extLst>
          </p:nvPr>
        </p:nvGraphicFramePr>
        <p:xfrm>
          <a:off x="7262682" y="1260215"/>
          <a:ext cx="1042987" cy="368300"/>
        </p:xfrm>
        <a:graphic>
          <a:graphicData uri="http://schemas.openxmlformats.org/presentationml/2006/ole">
            <mc:AlternateContent xmlns:mc="http://schemas.openxmlformats.org/markup-compatibility/2006">
              <mc:Choice xmlns:v="urn:schemas-microsoft-com:vml" Requires="v">
                <p:oleObj spid="_x0000_s1336568" name="Equation" r:id="rId5" imgW="647700" imgH="228600" progId="Equation.DSMT4">
                  <p:embed/>
                </p:oleObj>
              </mc:Choice>
              <mc:Fallback>
                <p:oleObj name="Equation" r:id="rId5" imgW="647700" imgH="228600" progId="Equation.DSMT4">
                  <p:embed/>
                  <p:pic>
                    <p:nvPicPr>
                      <p:cNvPr id="0" name=""/>
                      <p:cNvPicPr/>
                      <p:nvPr/>
                    </p:nvPicPr>
                    <p:blipFill>
                      <a:blip r:embed="rId4"/>
                      <a:stretch>
                        <a:fillRect/>
                      </a:stretch>
                    </p:blipFill>
                    <p:spPr>
                      <a:xfrm>
                        <a:off x="7262682" y="1260215"/>
                        <a:ext cx="1042987" cy="368300"/>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1107472653"/>
              </p:ext>
            </p:extLst>
          </p:nvPr>
        </p:nvGraphicFramePr>
        <p:xfrm>
          <a:off x="7113031" y="2581307"/>
          <a:ext cx="920750" cy="368300"/>
        </p:xfrm>
        <a:graphic>
          <a:graphicData uri="http://schemas.openxmlformats.org/presentationml/2006/ole">
            <mc:AlternateContent xmlns:mc="http://schemas.openxmlformats.org/markup-compatibility/2006">
              <mc:Choice xmlns:v="urn:schemas-microsoft-com:vml" Requires="v">
                <p:oleObj spid="_x0000_s1336569" name="Equation" r:id="rId6" imgW="571500" imgH="228600" progId="Equation.DSMT4">
                  <p:embed/>
                </p:oleObj>
              </mc:Choice>
              <mc:Fallback>
                <p:oleObj name="Equation" r:id="rId6" imgW="571500" imgH="228600" progId="Equation.DSMT4">
                  <p:embed/>
                  <p:pic>
                    <p:nvPicPr>
                      <p:cNvPr id="0" name=""/>
                      <p:cNvPicPr/>
                      <p:nvPr/>
                    </p:nvPicPr>
                    <p:blipFill>
                      <a:blip r:embed="rId7"/>
                      <a:stretch>
                        <a:fillRect/>
                      </a:stretch>
                    </p:blipFill>
                    <p:spPr>
                      <a:xfrm>
                        <a:off x="7113031" y="2581307"/>
                        <a:ext cx="920750" cy="368300"/>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1097998950"/>
              </p:ext>
            </p:extLst>
          </p:nvPr>
        </p:nvGraphicFramePr>
        <p:xfrm>
          <a:off x="6974919" y="2212942"/>
          <a:ext cx="1003300" cy="368300"/>
        </p:xfrm>
        <a:graphic>
          <a:graphicData uri="http://schemas.openxmlformats.org/presentationml/2006/ole">
            <mc:AlternateContent xmlns:mc="http://schemas.openxmlformats.org/markup-compatibility/2006">
              <mc:Choice xmlns:v="urn:schemas-microsoft-com:vml" Requires="v">
                <p:oleObj spid="_x0000_s1336570" name="Equation" r:id="rId8" imgW="622300" imgH="228600" progId="Equation.DSMT4">
                  <p:embed/>
                </p:oleObj>
              </mc:Choice>
              <mc:Fallback>
                <p:oleObj name="Equation" r:id="rId8" imgW="622300" imgH="228600" progId="Equation.DSMT4">
                  <p:embed/>
                  <p:pic>
                    <p:nvPicPr>
                      <p:cNvPr id="0" name=""/>
                      <p:cNvPicPr/>
                      <p:nvPr/>
                    </p:nvPicPr>
                    <p:blipFill>
                      <a:blip r:embed="rId9"/>
                      <a:stretch>
                        <a:fillRect/>
                      </a:stretch>
                    </p:blipFill>
                    <p:spPr>
                      <a:xfrm>
                        <a:off x="6974919" y="2212942"/>
                        <a:ext cx="1003300" cy="368300"/>
                      </a:xfrm>
                      <a:prstGeom prst="rect">
                        <a:avLst/>
                      </a:prstGeom>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1381041785"/>
              </p:ext>
            </p:extLst>
          </p:nvPr>
        </p:nvGraphicFramePr>
        <p:xfrm>
          <a:off x="1498600" y="3984199"/>
          <a:ext cx="3797300" cy="2498725"/>
        </p:xfrm>
        <a:graphic>
          <a:graphicData uri="http://schemas.openxmlformats.org/presentationml/2006/ole">
            <mc:AlternateContent xmlns:mc="http://schemas.openxmlformats.org/markup-compatibility/2006">
              <mc:Choice xmlns:v="urn:schemas-microsoft-com:vml" Requires="v">
                <p:oleObj spid="_x0000_s1336571" name="Equation" r:id="rId10" imgW="2273300" imgH="1485900" progId="Equation.DSMT4">
                  <p:embed/>
                </p:oleObj>
              </mc:Choice>
              <mc:Fallback>
                <p:oleObj name="Equation" r:id="rId10" imgW="2273300" imgH="1485900" progId="Equation.DSMT4">
                  <p:embed/>
                  <p:pic>
                    <p:nvPicPr>
                      <p:cNvPr id="0" name=""/>
                      <p:cNvPicPr/>
                      <p:nvPr/>
                    </p:nvPicPr>
                    <p:blipFill>
                      <a:blip r:embed="rId11"/>
                      <a:stretch>
                        <a:fillRect/>
                      </a:stretch>
                    </p:blipFill>
                    <p:spPr>
                      <a:xfrm>
                        <a:off x="1498600" y="3984199"/>
                        <a:ext cx="3797300" cy="2498725"/>
                      </a:xfrm>
                      <a:prstGeom prst="rect">
                        <a:avLst/>
                      </a:prstGeom>
                    </p:spPr>
                  </p:pic>
                </p:oleObj>
              </mc:Fallback>
            </mc:AlternateContent>
          </a:graphicData>
        </a:graphic>
      </p:graphicFrame>
      <p:sp>
        <p:nvSpPr>
          <p:cNvPr id="46" name="TextBox 45"/>
          <p:cNvSpPr txBox="1"/>
          <p:nvPr/>
        </p:nvSpPr>
        <p:spPr>
          <a:xfrm>
            <a:off x="592456" y="1930730"/>
            <a:ext cx="5020944" cy="1477328"/>
          </a:xfrm>
          <a:prstGeom prst="rect">
            <a:avLst/>
          </a:prstGeom>
          <a:noFill/>
        </p:spPr>
        <p:txBody>
          <a:bodyPr wrap="square" rtlCol="0">
            <a:spAutoFit/>
          </a:bodyPr>
          <a:lstStyle/>
          <a:p>
            <a:r>
              <a:rPr lang="en-US" dirty="0">
                <a:solidFill>
                  <a:srgbClr val="0000FF"/>
                </a:solidFill>
                <a:latin typeface="Apple Chancery"/>
                <a:cs typeface="Apple Chancery"/>
              </a:rPr>
              <a:t>The key is </a:t>
            </a:r>
            <a:r>
              <a:rPr lang="en-US" dirty="0">
                <a:solidFill>
                  <a:srgbClr val="000000"/>
                </a:solidFill>
                <a:latin typeface="Times New Roman"/>
                <a:cs typeface="Times New Roman"/>
              </a:rPr>
              <a:t>to realize that you have to treat the </a:t>
            </a:r>
            <a:r>
              <a:rPr lang="en-US" dirty="0">
                <a:solidFill>
                  <a:srgbClr val="0000FF"/>
                </a:solidFill>
                <a:latin typeface="Times New Roman"/>
                <a:cs typeface="Times New Roman"/>
              </a:rPr>
              <a:t>momentum change </a:t>
            </a:r>
            <a:r>
              <a:rPr lang="en-US" i="1" dirty="0">
                <a:solidFill>
                  <a:srgbClr val="FF0000"/>
                </a:solidFill>
                <a:latin typeface="Times New Roman"/>
                <a:cs typeface="Times New Roman"/>
              </a:rPr>
              <a:t>as a vector</a:t>
            </a:r>
            <a:r>
              <a:rPr lang="en-US" dirty="0">
                <a:solidFill>
                  <a:srgbClr val="000000"/>
                </a:solidFill>
                <a:latin typeface="Times New Roman"/>
                <a:cs typeface="Times New Roman"/>
              </a:rPr>
              <a:t> (look at the momentum in the y-direction—it </a:t>
            </a:r>
            <a:r>
              <a:rPr lang="en-US" i="1" dirty="0">
                <a:solidFill>
                  <a:srgbClr val="000000"/>
                </a:solidFill>
                <a:latin typeface="Times New Roman"/>
                <a:cs typeface="Times New Roman"/>
              </a:rPr>
              <a:t>isn’t </a:t>
            </a:r>
            <a:r>
              <a:rPr lang="en-US" dirty="0">
                <a:solidFill>
                  <a:srgbClr val="000000"/>
                </a:solidFill>
                <a:latin typeface="Times New Roman"/>
                <a:cs typeface="Times New Roman"/>
              </a:rPr>
              <a:t>changing, so you’d better not end up with math that suggests that it should . . . )</a:t>
            </a:r>
            <a:endParaRPr lang="en-US" sz="2000" dirty="0">
              <a:latin typeface="Apple Chancery"/>
              <a:cs typeface="Apple Chancery"/>
            </a:endParaRPr>
          </a:p>
        </p:txBody>
      </p:sp>
      <p:cxnSp>
        <p:nvCxnSpPr>
          <p:cNvPr id="47" name="Straight Arrow Connector 46"/>
          <p:cNvCxnSpPr/>
          <p:nvPr/>
        </p:nvCxnSpPr>
        <p:spPr>
          <a:xfrm flipV="1">
            <a:off x="6753259" y="3025807"/>
            <a:ext cx="0" cy="722470"/>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6799609" y="3019086"/>
            <a:ext cx="947391" cy="19421"/>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2" name="Object 51"/>
          <p:cNvGraphicFramePr>
            <a:graphicFrameLocks noChangeAspect="1"/>
          </p:cNvGraphicFramePr>
          <p:nvPr>
            <p:extLst>
              <p:ext uri="{D42A27DB-BD31-4B8C-83A1-F6EECF244321}">
                <p14:modId xmlns:p14="http://schemas.microsoft.com/office/powerpoint/2010/main" val="1052152370"/>
              </p:ext>
            </p:extLst>
          </p:nvPr>
        </p:nvGraphicFramePr>
        <p:xfrm>
          <a:off x="5742315" y="2066892"/>
          <a:ext cx="982663" cy="368300"/>
        </p:xfrm>
        <a:graphic>
          <a:graphicData uri="http://schemas.openxmlformats.org/presentationml/2006/ole">
            <mc:AlternateContent xmlns:mc="http://schemas.openxmlformats.org/markup-compatibility/2006">
              <mc:Choice xmlns:v="urn:schemas-microsoft-com:vml" Requires="v">
                <p:oleObj spid="_x0000_s1336572" name="Equation" r:id="rId12" imgW="609600" imgH="228600" progId="Equation.DSMT4">
                  <p:embed/>
                </p:oleObj>
              </mc:Choice>
              <mc:Fallback>
                <p:oleObj name="Equation" r:id="rId12" imgW="609600" imgH="228600" progId="Equation.DSMT4">
                  <p:embed/>
                  <p:pic>
                    <p:nvPicPr>
                      <p:cNvPr id="0" name=""/>
                      <p:cNvPicPr/>
                      <p:nvPr/>
                    </p:nvPicPr>
                    <p:blipFill>
                      <a:blip r:embed="rId13"/>
                      <a:stretch>
                        <a:fillRect/>
                      </a:stretch>
                    </p:blipFill>
                    <p:spPr>
                      <a:xfrm>
                        <a:off x="5742315" y="2066892"/>
                        <a:ext cx="982663" cy="368300"/>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520319958"/>
              </p:ext>
            </p:extLst>
          </p:nvPr>
        </p:nvGraphicFramePr>
        <p:xfrm>
          <a:off x="7017413" y="3800049"/>
          <a:ext cx="490537" cy="368300"/>
        </p:xfrm>
        <a:graphic>
          <a:graphicData uri="http://schemas.openxmlformats.org/presentationml/2006/ole">
            <mc:AlternateContent xmlns:mc="http://schemas.openxmlformats.org/markup-compatibility/2006">
              <mc:Choice xmlns:v="urn:schemas-microsoft-com:vml" Requires="v">
                <p:oleObj spid="_x0000_s1336573" name="Equation" r:id="rId14" imgW="304800" imgH="228600" progId="Equation.DSMT4">
                  <p:embed/>
                </p:oleObj>
              </mc:Choice>
              <mc:Fallback>
                <p:oleObj name="Equation" r:id="rId14" imgW="304800" imgH="228600" progId="Equation.DSMT4">
                  <p:embed/>
                  <p:pic>
                    <p:nvPicPr>
                      <p:cNvPr id="0" name=""/>
                      <p:cNvPicPr/>
                      <p:nvPr/>
                    </p:nvPicPr>
                    <p:blipFill>
                      <a:blip r:embed="rId15"/>
                      <a:stretch>
                        <a:fillRect/>
                      </a:stretch>
                    </p:blipFill>
                    <p:spPr>
                      <a:xfrm>
                        <a:off x="7017413" y="3800049"/>
                        <a:ext cx="490537" cy="368300"/>
                      </a:xfrm>
                      <a:prstGeom prst="rect">
                        <a:avLst/>
                      </a:prstGeom>
                    </p:spPr>
                  </p:pic>
                </p:oleObj>
              </mc:Fallback>
            </mc:AlternateContent>
          </a:graphicData>
        </a:graphic>
      </p:graphicFrame>
      <p:graphicFrame>
        <p:nvGraphicFramePr>
          <p:cNvPr id="54" name="Object 53"/>
          <p:cNvGraphicFramePr>
            <a:graphicFrameLocks noChangeAspect="1"/>
          </p:cNvGraphicFramePr>
          <p:nvPr>
            <p:extLst>
              <p:ext uri="{D42A27DB-BD31-4B8C-83A1-F6EECF244321}">
                <p14:modId xmlns:p14="http://schemas.microsoft.com/office/powerpoint/2010/main" val="3361409370"/>
              </p:ext>
            </p:extLst>
          </p:nvPr>
        </p:nvGraphicFramePr>
        <p:xfrm>
          <a:off x="7601500" y="1612214"/>
          <a:ext cx="490537" cy="368300"/>
        </p:xfrm>
        <a:graphic>
          <a:graphicData uri="http://schemas.openxmlformats.org/presentationml/2006/ole">
            <mc:AlternateContent xmlns:mc="http://schemas.openxmlformats.org/markup-compatibility/2006">
              <mc:Choice xmlns:v="urn:schemas-microsoft-com:vml" Requires="v">
                <p:oleObj spid="_x0000_s1336574" name="Equation" r:id="rId16" imgW="304800" imgH="228600" progId="Equation.DSMT4">
                  <p:embed/>
                </p:oleObj>
              </mc:Choice>
              <mc:Fallback>
                <p:oleObj name="Equation" r:id="rId16" imgW="304800" imgH="228600" progId="Equation.DSMT4">
                  <p:embed/>
                  <p:pic>
                    <p:nvPicPr>
                      <p:cNvPr id="0" name=""/>
                      <p:cNvPicPr/>
                      <p:nvPr/>
                    </p:nvPicPr>
                    <p:blipFill>
                      <a:blip r:embed="rId15"/>
                      <a:stretch>
                        <a:fillRect/>
                      </a:stretch>
                    </p:blipFill>
                    <p:spPr>
                      <a:xfrm>
                        <a:off x="7601500" y="1612214"/>
                        <a:ext cx="490537" cy="368300"/>
                      </a:xfrm>
                      <a:prstGeom prst="rect">
                        <a:avLst/>
                      </a:prstGeom>
                    </p:spPr>
                  </p:pic>
                </p:oleObj>
              </mc:Fallback>
            </mc:AlternateContent>
          </a:graphicData>
        </a:graphic>
      </p:graphicFrame>
      <p:graphicFrame>
        <p:nvGraphicFramePr>
          <p:cNvPr id="55" name="Object 54"/>
          <p:cNvGraphicFramePr>
            <a:graphicFrameLocks noChangeAspect="1"/>
          </p:cNvGraphicFramePr>
          <p:nvPr>
            <p:extLst>
              <p:ext uri="{D42A27DB-BD31-4B8C-83A1-F6EECF244321}">
                <p14:modId xmlns:p14="http://schemas.microsoft.com/office/powerpoint/2010/main" val="2647879167"/>
              </p:ext>
            </p:extLst>
          </p:nvPr>
        </p:nvGraphicFramePr>
        <p:xfrm>
          <a:off x="5901785" y="2670207"/>
          <a:ext cx="982663" cy="368300"/>
        </p:xfrm>
        <a:graphic>
          <a:graphicData uri="http://schemas.openxmlformats.org/presentationml/2006/ole">
            <mc:AlternateContent xmlns:mc="http://schemas.openxmlformats.org/markup-compatibility/2006">
              <mc:Choice xmlns:v="urn:schemas-microsoft-com:vml" Requires="v">
                <p:oleObj spid="_x0000_s1336575" name="Equation" r:id="rId17" imgW="609600" imgH="228600" progId="Equation.DSMT4">
                  <p:embed/>
                </p:oleObj>
              </mc:Choice>
              <mc:Fallback>
                <p:oleObj name="Equation" r:id="rId17" imgW="609600" imgH="228600" progId="Equation.DSMT4">
                  <p:embed/>
                  <p:pic>
                    <p:nvPicPr>
                      <p:cNvPr id="0" name=""/>
                      <p:cNvPicPr/>
                      <p:nvPr/>
                    </p:nvPicPr>
                    <p:blipFill>
                      <a:blip r:embed="rId13"/>
                      <a:stretch>
                        <a:fillRect/>
                      </a:stretch>
                    </p:blipFill>
                    <p:spPr>
                      <a:xfrm>
                        <a:off x="5901785" y="2670207"/>
                        <a:ext cx="982663" cy="368300"/>
                      </a:xfrm>
                      <a:prstGeom prst="rect">
                        <a:avLst/>
                      </a:prstGeom>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3701857131"/>
              </p:ext>
            </p:extLst>
          </p:nvPr>
        </p:nvGraphicFramePr>
        <p:xfrm>
          <a:off x="5727390" y="3246627"/>
          <a:ext cx="942975" cy="368300"/>
        </p:xfrm>
        <a:graphic>
          <a:graphicData uri="http://schemas.openxmlformats.org/presentationml/2006/ole">
            <mc:AlternateContent xmlns:mc="http://schemas.openxmlformats.org/markup-compatibility/2006">
              <mc:Choice xmlns:v="urn:schemas-microsoft-com:vml" Requires="v">
                <p:oleObj spid="_x0000_s1336576" name="Equation" r:id="rId18" imgW="584200" imgH="228600" progId="Equation.DSMT4">
                  <p:embed/>
                </p:oleObj>
              </mc:Choice>
              <mc:Fallback>
                <p:oleObj name="Equation" r:id="rId18" imgW="584200" imgH="228600" progId="Equation.DSMT4">
                  <p:embed/>
                  <p:pic>
                    <p:nvPicPr>
                      <p:cNvPr id="0" name=""/>
                      <p:cNvPicPr/>
                      <p:nvPr/>
                    </p:nvPicPr>
                    <p:blipFill>
                      <a:blip r:embed="rId19"/>
                      <a:stretch>
                        <a:fillRect/>
                      </a:stretch>
                    </p:blipFill>
                    <p:spPr>
                      <a:xfrm>
                        <a:off x="5727390" y="3246627"/>
                        <a:ext cx="942975" cy="368300"/>
                      </a:xfrm>
                      <a:prstGeom prst="rect">
                        <a:avLst/>
                      </a:prstGeom>
                    </p:spPr>
                  </p:pic>
                </p:oleObj>
              </mc:Fallback>
            </mc:AlternateContent>
          </a:graphicData>
        </a:graphic>
      </p:graphicFrame>
      <p:graphicFrame>
        <p:nvGraphicFramePr>
          <p:cNvPr id="57" name="Object 56"/>
          <p:cNvGraphicFramePr>
            <a:graphicFrameLocks noChangeAspect="1"/>
          </p:cNvGraphicFramePr>
          <p:nvPr>
            <p:extLst>
              <p:ext uri="{D42A27DB-BD31-4B8C-83A1-F6EECF244321}">
                <p14:modId xmlns:p14="http://schemas.microsoft.com/office/powerpoint/2010/main" val="1529978709"/>
              </p:ext>
            </p:extLst>
          </p:nvPr>
        </p:nvGraphicFramePr>
        <p:xfrm>
          <a:off x="5835684" y="1628515"/>
          <a:ext cx="942975" cy="368300"/>
        </p:xfrm>
        <a:graphic>
          <a:graphicData uri="http://schemas.openxmlformats.org/presentationml/2006/ole">
            <mc:AlternateContent xmlns:mc="http://schemas.openxmlformats.org/markup-compatibility/2006">
              <mc:Choice xmlns:v="urn:schemas-microsoft-com:vml" Requires="v">
                <p:oleObj spid="_x0000_s1336577" name="Equation" r:id="rId20" imgW="584200" imgH="228600" progId="Equation.DSMT4">
                  <p:embed/>
                </p:oleObj>
              </mc:Choice>
              <mc:Fallback>
                <p:oleObj name="Equation" r:id="rId20" imgW="584200" imgH="228600" progId="Equation.DSMT4">
                  <p:embed/>
                  <p:pic>
                    <p:nvPicPr>
                      <p:cNvPr id="0" name=""/>
                      <p:cNvPicPr/>
                      <p:nvPr/>
                    </p:nvPicPr>
                    <p:blipFill>
                      <a:blip r:embed="rId19"/>
                      <a:stretch>
                        <a:fillRect/>
                      </a:stretch>
                    </p:blipFill>
                    <p:spPr>
                      <a:xfrm>
                        <a:off x="5835684" y="1628515"/>
                        <a:ext cx="942975" cy="368300"/>
                      </a:xfrm>
                      <a:prstGeom prst="rect">
                        <a:avLst/>
                      </a:prstGeom>
                    </p:spPr>
                  </p:pic>
                </p:oleObj>
              </mc:Fallback>
            </mc:AlternateContent>
          </a:graphicData>
        </a:graphic>
      </p:graphicFrame>
      <p:cxnSp>
        <p:nvCxnSpPr>
          <p:cNvPr id="58" name="Straight Arrow Connector 57"/>
          <p:cNvCxnSpPr/>
          <p:nvPr/>
        </p:nvCxnSpPr>
        <p:spPr>
          <a:xfrm flipH="1" flipV="1">
            <a:off x="6859163" y="2177849"/>
            <a:ext cx="947391" cy="19421"/>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6829460" y="1455379"/>
            <a:ext cx="0" cy="722470"/>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274956" y="3483354"/>
            <a:ext cx="5020944" cy="400110"/>
          </a:xfrm>
          <a:prstGeom prst="rect">
            <a:avLst/>
          </a:prstGeom>
          <a:noFill/>
        </p:spPr>
        <p:txBody>
          <a:bodyPr wrap="square" rtlCol="0">
            <a:spAutoFit/>
          </a:bodyPr>
          <a:lstStyle/>
          <a:p>
            <a:r>
              <a:rPr lang="en-US" sz="2000" dirty="0">
                <a:solidFill>
                  <a:srgbClr val="0000FF"/>
                </a:solidFill>
                <a:latin typeface="Apple Chancery"/>
                <a:cs typeface="Apple Chancery"/>
              </a:rPr>
              <a:t>In the x-direction:</a:t>
            </a:r>
            <a:endParaRPr lang="en-US" sz="2400" dirty="0">
              <a:latin typeface="Apple Chancery"/>
              <a:cs typeface="Apple Chancery"/>
            </a:endParaRPr>
          </a:p>
        </p:txBody>
      </p:sp>
    </p:spTree>
    <p:extLst>
      <p:ext uri="{BB962C8B-B14F-4D97-AF65-F5344CB8AC3E}">
        <p14:creationId xmlns:p14="http://schemas.microsoft.com/office/powerpoint/2010/main" val="381471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dissolve">
                                      <p:cBhvr>
                                        <p:cTn id="12" dur="500"/>
                                        <p:tgtEl>
                                          <p:spTgt spid="47"/>
                                        </p:tgtEl>
                                      </p:cBhvr>
                                    </p:animEffect>
                                  </p:childTnLst>
                                </p:cTn>
                              </p:par>
                              <p:par>
                                <p:cTn id="13" presetID="9"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dissolve">
                                      <p:cBhvr>
                                        <p:cTn id="15" dur="500"/>
                                        <p:tgtEl>
                                          <p:spTgt spid="56"/>
                                        </p:tgtEl>
                                      </p:cBhvr>
                                    </p:animEffect>
                                  </p:childTnLst>
                                </p:cTn>
                              </p:par>
                              <p:par>
                                <p:cTn id="16" presetID="9" presetClass="entr" presetSubtype="0"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dissolve">
                                      <p:cBhvr>
                                        <p:cTn id="18" dur="500"/>
                                        <p:tgtEl>
                                          <p:spTgt spid="59"/>
                                        </p:tgtEl>
                                      </p:cBhvr>
                                    </p:animEffect>
                                  </p:childTnLst>
                                </p:cTn>
                              </p:par>
                              <p:par>
                                <p:cTn id="19" presetID="9" presetClass="entr" presetSubtype="0" fill="hold"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dissolve">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ppt_x"/>
                                          </p:val>
                                        </p:tav>
                                        <p:tav tm="100000">
                                          <p:val>
                                            <p:strVal val="#ppt_x"/>
                                          </p:val>
                                        </p:tav>
                                      </p:tavLst>
                                    </p:anim>
                                    <p:anim calcmode="lin" valueType="num">
                                      <p:cBhvr additive="base">
                                        <p:cTn id="2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dissolve">
                                      <p:cBhvr>
                                        <p:cTn id="32" dur="500"/>
                                        <p:tgtEl>
                                          <p:spTgt spid="58"/>
                                        </p:tgtEl>
                                      </p:cBhvr>
                                    </p:animEffect>
                                  </p:childTnLst>
                                </p:cTn>
                              </p:par>
                              <p:par>
                                <p:cTn id="33" presetID="9"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dissolve">
                                      <p:cBhvr>
                                        <p:cTn id="35" dur="500"/>
                                        <p:tgtEl>
                                          <p:spTgt spid="52"/>
                                        </p:tgtEl>
                                      </p:cBhvr>
                                    </p:animEffect>
                                  </p:childTnLst>
                                </p:cTn>
                              </p:par>
                              <p:par>
                                <p:cTn id="36" presetID="9" presetClass="entr" presetSubtype="0" fill="hold"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dissolve">
                                      <p:cBhvr>
                                        <p:cTn id="38" dur="500"/>
                                        <p:tgtEl>
                                          <p:spTgt spid="49"/>
                                        </p:tgtEl>
                                      </p:cBhvr>
                                    </p:animEffect>
                                  </p:childTnLst>
                                </p:cTn>
                              </p:par>
                              <p:par>
                                <p:cTn id="39" presetID="9"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dissolve">
                                      <p:cBhvr>
                                        <p:cTn id="41" dur="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arn(inVertical)">
                                      <p:cBhvr>
                                        <p:cTn id="4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3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cxnSp>
        <p:nvCxnSpPr>
          <p:cNvPr id="15" name="Straight Connector 14"/>
          <p:cNvCxnSpPr/>
          <p:nvPr/>
        </p:nvCxnSpPr>
        <p:spPr>
          <a:xfrm>
            <a:off x="5216670" y="257478"/>
            <a:ext cx="0" cy="233332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711700" y="2159000"/>
            <a:ext cx="45085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6" name="Object 15"/>
          <p:cNvGraphicFramePr>
            <a:graphicFrameLocks noChangeAspect="1"/>
          </p:cNvGraphicFramePr>
          <p:nvPr>
            <p:extLst>
              <p:ext uri="{D42A27DB-BD31-4B8C-83A1-F6EECF244321}">
                <p14:modId xmlns:p14="http://schemas.microsoft.com/office/powerpoint/2010/main" val="3747780957"/>
              </p:ext>
            </p:extLst>
          </p:nvPr>
        </p:nvGraphicFramePr>
        <p:xfrm>
          <a:off x="8851900" y="2160423"/>
          <a:ext cx="171450" cy="171450"/>
        </p:xfrm>
        <a:graphic>
          <a:graphicData uri="http://schemas.openxmlformats.org/presentationml/2006/ole">
            <mc:AlternateContent xmlns:mc="http://schemas.openxmlformats.org/markup-compatibility/2006">
              <mc:Choice xmlns:v="urn:schemas-microsoft-com:vml" Requires="v">
                <p:oleObj spid="_x0000_s702231" name="Equation" r:id="rId4" imgW="127000" imgH="127000" progId="Equation.DSMT4">
                  <p:embed/>
                </p:oleObj>
              </mc:Choice>
              <mc:Fallback>
                <p:oleObj name="Equation" r:id="rId4" imgW="127000" imgH="127000" progId="Equation.DSMT4">
                  <p:embed/>
                  <p:pic>
                    <p:nvPicPr>
                      <p:cNvPr id="0" name=""/>
                      <p:cNvPicPr/>
                      <p:nvPr/>
                    </p:nvPicPr>
                    <p:blipFill>
                      <a:blip r:embed="rId5"/>
                      <a:stretch>
                        <a:fillRect/>
                      </a:stretch>
                    </p:blipFill>
                    <p:spPr>
                      <a:xfrm>
                        <a:off x="8851900" y="2160423"/>
                        <a:ext cx="171450" cy="17145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527276265"/>
              </p:ext>
            </p:extLst>
          </p:nvPr>
        </p:nvGraphicFramePr>
        <p:xfrm>
          <a:off x="4984895" y="54278"/>
          <a:ext cx="171450" cy="222250"/>
        </p:xfrm>
        <a:graphic>
          <a:graphicData uri="http://schemas.openxmlformats.org/presentationml/2006/ole">
            <mc:AlternateContent xmlns:mc="http://schemas.openxmlformats.org/markup-compatibility/2006">
              <mc:Choice xmlns:v="urn:schemas-microsoft-com:vml" Requires="v">
                <p:oleObj spid="_x0000_s702232" name="Equation" r:id="rId6" imgW="127000" imgH="165100" progId="Equation.DSMT4">
                  <p:embed/>
                </p:oleObj>
              </mc:Choice>
              <mc:Fallback>
                <p:oleObj name="Equation" r:id="rId6" imgW="127000" imgH="165100" progId="Equation.DSMT4">
                  <p:embed/>
                  <p:pic>
                    <p:nvPicPr>
                      <p:cNvPr id="0" name=""/>
                      <p:cNvPicPr/>
                      <p:nvPr/>
                    </p:nvPicPr>
                    <p:blipFill>
                      <a:blip r:embed="rId7"/>
                      <a:stretch>
                        <a:fillRect/>
                      </a:stretch>
                    </p:blipFill>
                    <p:spPr>
                      <a:xfrm>
                        <a:off x="4984895" y="54278"/>
                        <a:ext cx="171450" cy="222250"/>
                      </a:xfrm>
                      <a:prstGeom prst="rect">
                        <a:avLst/>
                      </a:prstGeom>
                    </p:spPr>
                  </p:pic>
                </p:oleObj>
              </mc:Fallback>
            </mc:AlternateContent>
          </a:graphicData>
        </a:graphic>
      </p:graphicFrame>
      <p:sp>
        <p:nvSpPr>
          <p:cNvPr id="24" name="TextBox 23"/>
          <p:cNvSpPr txBox="1"/>
          <p:nvPr/>
        </p:nvSpPr>
        <p:spPr>
          <a:xfrm>
            <a:off x="308966" y="457368"/>
            <a:ext cx="4449367" cy="1323439"/>
          </a:xfrm>
          <a:prstGeom prst="rect">
            <a:avLst/>
          </a:prstGeom>
          <a:noFill/>
        </p:spPr>
        <p:txBody>
          <a:bodyPr wrap="square" rtlCol="0">
            <a:spAutoFit/>
          </a:bodyPr>
          <a:lstStyle/>
          <a:p>
            <a:r>
              <a:rPr lang="en-US" sz="2000" dirty="0">
                <a:solidFill>
                  <a:srgbClr val="FF0000"/>
                </a:solidFill>
                <a:latin typeface="Apple Chancery"/>
                <a:cs typeface="Apple Chancery"/>
              </a:rPr>
              <a:t>All we need </a:t>
            </a:r>
            <a:r>
              <a:rPr lang="en-US" sz="2000" dirty="0">
                <a:latin typeface="Times New Roman"/>
                <a:cs typeface="Times New Roman"/>
              </a:rPr>
              <a:t>to proceed is a relationship between </a:t>
            </a:r>
            <a:r>
              <a:rPr lang="en-US" sz="2000" i="1" dirty="0">
                <a:latin typeface="Times New Roman"/>
                <a:cs typeface="Times New Roman"/>
              </a:rPr>
              <a:t>x</a:t>
            </a:r>
            <a:r>
              <a:rPr lang="en-US" sz="2000" dirty="0">
                <a:latin typeface="Times New Roman"/>
                <a:cs typeface="Times New Roman"/>
              </a:rPr>
              <a:t> and </a:t>
            </a:r>
            <a:r>
              <a:rPr lang="en-US" sz="2000" i="1" dirty="0">
                <a:latin typeface="Times New Roman"/>
                <a:cs typeface="Times New Roman"/>
              </a:rPr>
              <a:t>y</a:t>
            </a:r>
            <a:r>
              <a:rPr lang="en-US" sz="2000" dirty="0">
                <a:latin typeface="Times New Roman"/>
                <a:cs typeface="Times New Roman"/>
              </a:rPr>
              <a:t>, which we have as the line defining the </a:t>
            </a:r>
            <a:r>
              <a:rPr lang="en-US" sz="2000" i="1" dirty="0">
                <a:latin typeface="Times New Roman"/>
                <a:cs typeface="Times New Roman"/>
              </a:rPr>
              <a:t>y-coordinate</a:t>
            </a:r>
            <a:r>
              <a:rPr lang="en-US" sz="2000" dirty="0">
                <a:latin typeface="Times New Roman"/>
                <a:cs typeface="Times New Roman"/>
              </a:rPr>
              <a:t> is a straight line.  That is, using:</a:t>
            </a:r>
            <a:endParaRPr lang="en-US" sz="2400" dirty="0">
              <a:latin typeface="Apple Chancery"/>
              <a:cs typeface="Apple Chancery"/>
            </a:endParaRPr>
          </a:p>
        </p:txBody>
      </p:sp>
      <p:sp>
        <p:nvSpPr>
          <p:cNvPr id="4" name="Right Triangle 3"/>
          <p:cNvSpPr/>
          <p:nvPr/>
        </p:nvSpPr>
        <p:spPr>
          <a:xfrm flipH="1">
            <a:off x="5216670" y="340028"/>
            <a:ext cx="3292330" cy="1818972"/>
          </a:xfrm>
          <a:prstGeom prst="rtTriangle">
            <a:avLst/>
          </a:prstGeom>
          <a:solidFill>
            <a:srgbClr val="FF0000">
              <a:alpha val="57000"/>
            </a:srgb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08966" y="2300258"/>
            <a:ext cx="4675929" cy="400110"/>
          </a:xfrm>
          <a:prstGeom prst="rect">
            <a:avLst/>
          </a:prstGeom>
          <a:noFill/>
        </p:spPr>
        <p:txBody>
          <a:bodyPr wrap="square" rtlCol="0">
            <a:spAutoFit/>
          </a:bodyPr>
          <a:lstStyle/>
          <a:p>
            <a:r>
              <a:rPr lang="en-US" sz="2000" dirty="0">
                <a:latin typeface="Times New Roman"/>
                <a:cs typeface="Times New Roman"/>
              </a:rPr>
              <a:t>we get:</a:t>
            </a:r>
            <a:endParaRPr lang="en-US" sz="2400" dirty="0">
              <a:latin typeface="Apple Chancery"/>
              <a:cs typeface="Apple Chancery"/>
            </a:endParaRPr>
          </a:p>
        </p:txBody>
      </p:sp>
      <p:graphicFrame>
        <p:nvGraphicFramePr>
          <p:cNvPr id="36" name="Object 35"/>
          <p:cNvGraphicFramePr>
            <a:graphicFrameLocks noChangeAspect="1"/>
          </p:cNvGraphicFramePr>
          <p:nvPr>
            <p:extLst>
              <p:ext uri="{D42A27DB-BD31-4B8C-83A1-F6EECF244321}">
                <p14:modId xmlns:p14="http://schemas.microsoft.com/office/powerpoint/2010/main" val="3404441950"/>
              </p:ext>
            </p:extLst>
          </p:nvPr>
        </p:nvGraphicFramePr>
        <p:xfrm>
          <a:off x="1306512" y="1863725"/>
          <a:ext cx="2454275" cy="409575"/>
        </p:xfrm>
        <a:graphic>
          <a:graphicData uri="http://schemas.openxmlformats.org/presentationml/2006/ole">
            <mc:AlternateContent xmlns:mc="http://schemas.openxmlformats.org/markup-compatibility/2006">
              <mc:Choice xmlns:v="urn:schemas-microsoft-com:vml" Requires="v">
                <p:oleObj spid="_x0000_s702233" name="Equation" r:id="rId8" imgW="1371600" imgH="228600" progId="Equation.DSMT4">
                  <p:embed/>
                </p:oleObj>
              </mc:Choice>
              <mc:Fallback>
                <p:oleObj name="Equation" r:id="rId8" imgW="1371600" imgH="228600" progId="Equation.DSMT4">
                  <p:embed/>
                  <p:pic>
                    <p:nvPicPr>
                      <p:cNvPr id="0" name=""/>
                      <p:cNvPicPr/>
                      <p:nvPr/>
                    </p:nvPicPr>
                    <p:blipFill>
                      <a:blip r:embed="rId9"/>
                      <a:stretch>
                        <a:fillRect/>
                      </a:stretch>
                    </p:blipFill>
                    <p:spPr>
                      <a:xfrm>
                        <a:off x="1306512" y="1863725"/>
                        <a:ext cx="2454275" cy="409575"/>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1566915924"/>
              </p:ext>
            </p:extLst>
          </p:nvPr>
        </p:nvGraphicFramePr>
        <p:xfrm>
          <a:off x="8424862" y="2182037"/>
          <a:ext cx="168275" cy="187841"/>
        </p:xfrm>
        <a:graphic>
          <a:graphicData uri="http://schemas.openxmlformats.org/presentationml/2006/ole">
            <mc:AlternateContent xmlns:mc="http://schemas.openxmlformats.org/markup-compatibility/2006">
              <mc:Choice xmlns:v="urn:schemas-microsoft-com:vml" Requires="v">
                <p:oleObj spid="_x0000_s702234" name="Equation" r:id="rId10" imgW="114300" imgH="127000" progId="Equation.DSMT4">
                  <p:embed/>
                </p:oleObj>
              </mc:Choice>
              <mc:Fallback>
                <p:oleObj name="Equation" r:id="rId10" imgW="114300" imgH="127000" progId="Equation.DSMT4">
                  <p:embed/>
                  <p:pic>
                    <p:nvPicPr>
                      <p:cNvPr id="0" name=""/>
                      <p:cNvPicPr/>
                      <p:nvPr/>
                    </p:nvPicPr>
                    <p:blipFill>
                      <a:blip r:embed="rId11"/>
                      <a:stretch>
                        <a:fillRect/>
                      </a:stretch>
                    </p:blipFill>
                    <p:spPr>
                      <a:xfrm>
                        <a:off x="8424862" y="2182037"/>
                        <a:ext cx="168275" cy="187841"/>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2152966147"/>
              </p:ext>
            </p:extLst>
          </p:nvPr>
        </p:nvGraphicFramePr>
        <p:xfrm>
          <a:off x="5048751" y="206678"/>
          <a:ext cx="172927" cy="227345"/>
        </p:xfrm>
        <a:graphic>
          <a:graphicData uri="http://schemas.openxmlformats.org/presentationml/2006/ole">
            <mc:AlternateContent xmlns:mc="http://schemas.openxmlformats.org/markup-compatibility/2006">
              <mc:Choice xmlns:v="urn:schemas-microsoft-com:vml" Requires="v">
                <p:oleObj spid="_x0000_s702235" name="Equation" r:id="rId12" imgW="127000" imgH="165100" progId="Equation.DSMT4">
                  <p:embed/>
                </p:oleObj>
              </mc:Choice>
              <mc:Fallback>
                <p:oleObj name="Equation" r:id="rId12" imgW="127000" imgH="165100" progId="Equation.DSMT4">
                  <p:embed/>
                  <p:pic>
                    <p:nvPicPr>
                      <p:cNvPr id="0" name=""/>
                      <p:cNvPicPr/>
                      <p:nvPr/>
                    </p:nvPicPr>
                    <p:blipFill>
                      <a:blip r:embed="rId13"/>
                      <a:stretch>
                        <a:fillRect/>
                      </a:stretch>
                    </p:blipFill>
                    <p:spPr>
                      <a:xfrm>
                        <a:off x="5048751" y="206678"/>
                        <a:ext cx="172927" cy="227345"/>
                      </a:xfrm>
                      <a:prstGeom prst="rect">
                        <a:avLst/>
                      </a:prstGeom>
                    </p:spPr>
                  </p:pic>
                </p:oleObj>
              </mc:Fallback>
            </mc:AlternateContent>
          </a:graphicData>
        </a:graphic>
      </p:graphicFrame>
      <p:cxnSp>
        <p:nvCxnSpPr>
          <p:cNvPr id="40" name="Straight Connector 39"/>
          <p:cNvCxnSpPr/>
          <p:nvPr/>
        </p:nvCxnSpPr>
        <p:spPr>
          <a:xfrm flipH="1">
            <a:off x="5261048" y="340028"/>
            <a:ext cx="3130477"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41" name="Object 40"/>
          <p:cNvGraphicFramePr>
            <a:graphicFrameLocks noChangeAspect="1"/>
          </p:cNvGraphicFramePr>
          <p:nvPr>
            <p:extLst>
              <p:ext uri="{D42A27DB-BD31-4B8C-83A1-F6EECF244321}">
                <p14:modId xmlns:p14="http://schemas.microsoft.com/office/powerpoint/2010/main" val="587160303"/>
              </p:ext>
            </p:extLst>
          </p:nvPr>
        </p:nvGraphicFramePr>
        <p:xfrm>
          <a:off x="1173163" y="2633325"/>
          <a:ext cx="3136900" cy="1500187"/>
        </p:xfrm>
        <a:graphic>
          <a:graphicData uri="http://schemas.openxmlformats.org/presentationml/2006/ole">
            <mc:AlternateContent xmlns:mc="http://schemas.openxmlformats.org/markup-compatibility/2006">
              <mc:Choice xmlns:v="urn:schemas-microsoft-com:vml" Requires="v">
                <p:oleObj spid="_x0000_s702236" name="Equation" r:id="rId14" imgW="1752600" imgH="838200" progId="Equation.DSMT4">
                  <p:embed/>
                </p:oleObj>
              </mc:Choice>
              <mc:Fallback>
                <p:oleObj name="Equation" r:id="rId14" imgW="1752600" imgH="838200" progId="Equation.DSMT4">
                  <p:embed/>
                  <p:pic>
                    <p:nvPicPr>
                      <p:cNvPr id="0" name=""/>
                      <p:cNvPicPr/>
                      <p:nvPr/>
                    </p:nvPicPr>
                    <p:blipFill>
                      <a:blip r:embed="rId15"/>
                      <a:stretch>
                        <a:fillRect/>
                      </a:stretch>
                    </p:blipFill>
                    <p:spPr>
                      <a:xfrm>
                        <a:off x="1173163" y="2633325"/>
                        <a:ext cx="3136900" cy="1500187"/>
                      </a:xfrm>
                      <a:prstGeom prst="rect">
                        <a:avLst/>
                      </a:prstGeom>
                    </p:spPr>
                  </p:pic>
                </p:oleObj>
              </mc:Fallback>
            </mc:AlternateContent>
          </a:graphicData>
        </a:graphic>
      </p:graphicFrame>
      <p:sp>
        <p:nvSpPr>
          <p:cNvPr id="42" name="TextBox 41"/>
          <p:cNvSpPr txBox="1"/>
          <p:nvPr/>
        </p:nvSpPr>
        <p:spPr>
          <a:xfrm>
            <a:off x="308966" y="4560580"/>
            <a:ext cx="4449367" cy="400110"/>
          </a:xfrm>
          <a:prstGeom prst="rect">
            <a:avLst/>
          </a:prstGeom>
          <a:noFill/>
        </p:spPr>
        <p:txBody>
          <a:bodyPr wrap="square" rtlCol="0">
            <a:spAutoFit/>
          </a:bodyPr>
          <a:lstStyle/>
          <a:p>
            <a:r>
              <a:rPr lang="en-US" sz="2000" dirty="0">
                <a:solidFill>
                  <a:srgbClr val="FF0000"/>
                </a:solidFill>
                <a:latin typeface="Apple Chancery"/>
                <a:cs typeface="Apple Chancery"/>
              </a:rPr>
              <a:t>With that:</a:t>
            </a:r>
            <a:endParaRPr lang="en-US" sz="2400" dirty="0">
              <a:latin typeface="Apple Chancery"/>
              <a:cs typeface="Apple Chancery"/>
            </a:endParaRPr>
          </a:p>
        </p:txBody>
      </p:sp>
      <p:sp>
        <p:nvSpPr>
          <p:cNvPr id="18" name="TextBox 17"/>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69.)</a:t>
            </a:r>
          </a:p>
        </p:txBody>
      </p:sp>
    </p:spTree>
    <p:extLst>
      <p:ext uri="{BB962C8B-B14F-4D97-AF65-F5344CB8AC3E}">
        <p14:creationId xmlns:p14="http://schemas.microsoft.com/office/powerpoint/2010/main" val="417494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ssolve">
                                      <p:cBhvr>
                                        <p:cTn id="12" dur="500"/>
                                        <p:tgtEl>
                                          <p:spTgt spid="26"/>
                                        </p:tgtEl>
                                      </p:cBhvr>
                                    </p:animEffect>
                                  </p:childTnLst>
                                </p:cTn>
                              </p:par>
                              <p:par>
                                <p:cTn id="13" presetID="9"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dissolv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dissolv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cxnSp>
        <p:nvCxnSpPr>
          <p:cNvPr id="15" name="Straight Connector 14"/>
          <p:cNvCxnSpPr/>
          <p:nvPr/>
        </p:nvCxnSpPr>
        <p:spPr>
          <a:xfrm>
            <a:off x="5216670" y="257478"/>
            <a:ext cx="0" cy="233332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711700" y="2159000"/>
            <a:ext cx="450850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6" name="Object 15"/>
          <p:cNvGraphicFramePr>
            <a:graphicFrameLocks noChangeAspect="1"/>
          </p:cNvGraphicFramePr>
          <p:nvPr>
            <p:extLst>
              <p:ext uri="{D42A27DB-BD31-4B8C-83A1-F6EECF244321}">
                <p14:modId xmlns:p14="http://schemas.microsoft.com/office/powerpoint/2010/main" val="1750871884"/>
              </p:ext>
            </p:extLst>
          </p:nvPr>
        </p:nvGraphicFramePr>
        <p:xfrm>
          <a:off x="8851900" y="2160423"/>
          <a:ext cx="171450" cy="171450"/>
        </p:xfrm>
        <a:graphic>
          <a:graphicData uri="http://schemas.openxmlformats.org/presentationml/2006/ole">
            <mc:AlternateContent xmlns:mc="http://schemas.openxmlformats.org/markup-compatibility/2006">
              <mc:Choice xmlns:v="urn:schemas-microsoft-com:vml" Requires="v">
                <p:oleObj spid="_x0000_s694060" name="Equation" r:id="rId4" imgW="127000" imgH="127000" progId="Equation.DSMT4">
                  <p:embed/>
                </p:oleObj>
              </mc:Choice>
              <mc:Fallback>
                <p:oleObj name="Equation" r:id="rId4" imgW="127000" imgH="127000" progId="Equation.DSMT4">
                  <p:embed/>
                  <p:pic>
                    <p:nvPicPr>
                      <p:cNvPr id="0" name=""/>
                      <p:cNvPicPr/>
                      <p:nvPr/>
                    </p:nvPicPr>
                    <p:blipFill>
                      <a:blip r:embed="rId5"/>
                      <a:stretch>
                        <a:fillRect/>
                      </a:stretch>
                    </p:blipFill>
                    <p:spPr>
                      <a:xfrm>
                        <a:off x="8851900" y="2160423"/>
                        <a:ext cx="171450" cy="17145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875804888"/>
              </p:ext>
            </p:extLst>
          </p:nvPr>
        </p:nvGraphicFramePr>
        <p:xfrm>
          <a:off x="4984895" y="54278"/>
          <a:ext cx="171450" cy="222250"/>
        </p:xfrm>
        <a:graphic>
          <a:graphicData uri="http://schemas.openxmlformats.org/presentationml/2006/ole">
            <mc:AlternateContent xmlns:mc="http://schemas.openxmlformats.org/markup-compatibility/2006">
              <mc:Choice xmlns:v="urn:schemas-microsoft-com:vml" Requires="v">
                <p:oleObj spid="_x0000_s694061" name="Equation" r:id="rId6" imgW="127000" imgH="165100" progId="Equation.DSMT4">
                  <p:embed/>
                </p:oleObj>
              </mc:Choice>
              <mc:Fallback>
                <p:oleObj name="Equation" r:id="rId6" imgW="127000" imgH="165100" progId="Equation.DSMT4">
                  <p:embed/>
                  <p:pic>
                    <p:nvPicPr>
                      <p:cNvPr id="0" name=""/>
                      <p:cNvPicPr/>
                      <p:nvPr/>
                    </p:nvPicPr>
                    <p:blipFill>
                      <a:blip r:embed="rId7"/>
                      <a:stretch>
                        <a:fillRect/>
                      </a:stretch>
                    </p:blipFill>
                    <p:spPr>
                      <a:xfrm>
                        <a:off x="4984895" y="54278"/>
                        <a:ext cx="171450" cy="222250"/>
                      </a:xfrm>
                      <a:prstGeom prst="rect">
                        <a:avLst/>
                      </a:prstGeom>
                    </p:spPr>
                  </p:pic>
                </p:oleObj>
              </mc:Fallback>
            </mc:AlternateContent>
          </a:graphicData>
        </a:graphic>
      </p:graphicFrame>
      <p:sp>
        <p:nvSpPr>
          <p:cNvPr id="4" name="Right Triangle 3"/>
          <p:cNvSpPr/>
          <p:nvPr/>
        </p:nvSpPr>
        <p:spPr>
          <a:xfrm flipH="1">
            <a:off x="5216670" y="340028"/>
            <a:ext cx="3292330" cy="1818972"/>
          </a:xfrm>
          <a:prstGeom prst="rtTriangle">
            <a:avLst/>
          </a:prstGeom>
          <a:solidFill>
            <a:srgbClr val="FF0000">
              <a:alpha val="57000"/>
            </a:srgb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8" name="Object 37"/>
          <p:cNvGraphicFramePr>
            <a:graphicFrameLocks noChangeAspect="1"/>
          </p:cNvGraphicFramePr>
          <p:nvPr>
            <p:extLst>
              <p:ext uri="{D42A27DB-BD31-4B8C-83A1-F6EECF244321}">
                <p14:modId xmlns:p14="http://schemas.microsoft.com/office/powerpoint/2010/main" val="2564816557"/>
              </p:ext>
            </p:extLst>
          </p:nvPr>
        </p:nvGraphicFramePr>
        <p:xfrm>
          <a:off x="8424862" y="2182037"/>
          <a:ext cx="168275" cy="187841"/>
        </p:xfrm>
        <a:graphic>
          <a:graphicData uri="http://schemas.openxmlformats.org/presentationml/2006/ole">
            <mc:AlternateContent xmlns:mc="http://schemas.openxmlformats.org/markup-compatibility/2006">
              <mc:Choice xmlns:v="urn:schemas-microsoft-com:vml" Requires="v">
                <p:oleObj spid="_x0000_s694062" name="Equation" r:id="rId8" imgW="114300" imgH="127000" progId="Equation.DSMT4">
                  <p:embed/>
                </p:oleObj>
              </mc:Choice>
              <mc:Fallback>
                <p:oleObj name="Equation" r:id="rId8" imgW="114300" imgH="127000" progId="Equation.DSMT4">
                  <p:embed/>
                  <p:pic>
                    <p:nvPicPr>
                      <p:cNvPr id="0" name=""/>
                      <p:cNvPicPr/>
                      <p:nvPr/>
                    </p:nvPicPr>
                    <p:blipFill>
                      <a:blip r:embed="rId9"/>
                      <a:stretch>
                        <a:fillRect/>
                      </a:stretch>
                    </p:blipFill>
                    <p:spPr>
                      <a:xfrm>
                        <a:off x="8424862" y="2182037"/>
                        <a:ext cx="168275" cy="187841"/>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1168049886"/>
              </p:ext>
            </p:extLst>
          </p:nvPr>
        </p:nvGraphicFramePr>
        <p:xfrm>
          <a:off x="5048751" y="206678"/>
          <a:ext cx="172927" cy="227345"/>
        </p:xfrm>
        <a:graphic>
          <a:graphicData uri="http://schemas.openxmlformats.org/presentationml/2006/ole">
            <mc:AlternateContent xmlns:mc="http://schemas.openxmlformats.org/markup-compatibility/2006">
              <mc:Choice xmlns:v="urn:schemas-microsoft-com:vml" Requires="v">
                <p:oleObj spid="_x0000_s694063" name="Equation" r:id="rId10" imgW="127000" imgH="165100" progId="Equation.DSMT4">
                  <p:embed/>
                </p:oleObj>
              </mc:Choice>
              <mc:Fallback>
                <p:oleObj name="Equation" r:id="rId10" imgW="127000" imgH="165100" progId="Equation.DSMT4">
                  <p:embed/>
                  <p:pic>
                    <p:nvPicPr>
                      <p:cNvPr id="0" name=""/>
                      <p:cNvPicPr/>
                      <p:nvPr/>
                    </p:nvPicPr>
                    <p:blipFill>
                      <a:blip r:embed="rId11"/>
                      <a:stretch>
                        <a:fillRect/>
                      </a:stretch>
                    </p:blipFill>
                    <p:spPr>
                      <a:xfrm>
                        <a:off x="5048751" y="206678"/>
                        <a:ext cx="172927" cy="227345"/>
                      </a:xfrm>
                      <a:prstGeom prst="rect">
                        <a:avLst/>
                      </a:prstGeom>
                    </p:spPr>
                  </p:pic>
                </p:oleObj>
              </mc:Fallback>
            </mc:AlternateContent>
          </a:graphicData>
        </a:graphic>
      </p:graphicFrame>
      <p:cxnSp>
        <p:nvCxnSpPr>
          <p:cNvPr id="40" name="Straight Connector 39"/>
          <p:cNvCxnSpPr/>
          <p:nvPr/>
        </p:nvCxnSpPr>
        <p:spPr>
          <a:xfrm flipH="1">
            <a:off x="5261048" y="340028"/>
            <a:ext cx="3130477" cy="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43" name="Object 42"/>
          <p:cNvGraphicFramePr>
            <a:graphicFrameLocks noChangeAspect="1"/>
          </p:cNvGraphicFramePr>
          <p:nvPr>
            <p:extLst>
              <p:ext uri="{D42A27DB-BD31-4B8C-83A1-F6EECF244321}">
                <p14:modId xmlns:p14="http://schemas.microsoft.com/office/powerpoint/2010/main" val="3046784244"/>
              </p:ext>
            </p:extLst>
          </p:nvPr>
        </p:nvGraphicFramePr>
        <p:xfrm>
          <a:off x="476250" y="649288"/>
          <a:ext cx="5638800" cy="5710237"/>
        </p:xfrm>
        <a:graphic>
          <a:graphicData uri="http://schemas.openxmlformats.org/presentationml/2006/ole">
            <mc:AlternateContent xmlns:mc="http://schemas.openxmlformats.org/markup-compatibility/2006">
              <mc:Choice xmlns:v="urn:schemas-microsoft-com:vml" Requires="v">
                <p:oleObj spid="_x0000_s694064" name="Equation" r:id="rId12" imgW="3149600" imgH="3175000" progId="Equation.DSMT4">
                  <p:embed/>
                </p:oleObj>
              </mc:Choice>
              <mc:Fallback>
                <p:oleObj name="Equation" r:id="rId12" imgW="3149600" imgH="3175000" progId="Equation.DSMT4">
                  <p:embed/>
                  <p:pic>
                    <p:nvPicPr>
                      <p:cNvPr id="0" name=""/>
                      <p:cNvPicPr/>
                      <p:nvPr/>
                    </p:nvPicPr>
                    <p:blipFill>
                      <a:blip r:embed="rId13"/>
                      <a:stretch>
                        <a:fillRect/>
                      </a:stretch>
                    </p:blipFill>
                    <p:spPr>
                      <a:xfrm>
                        <a:off x="476250" y="649288"/>
                        <a:ext cx="5638800" cy="5710237"/>
                      </a:xfrm>
                      <a:prstGeom prst="rect">
                        <a:avLst/>
                      </a:prstGeom>
                    </p:spPr>
                  </p:pic>
                </p:oleObj>
              </mc:Fallback>
            </mc:AlternateContent>
          </a:graphicData>
        </a:graphic>
      </p:graphicFrame>
      <p:cxnSp>
        <p:nvCxnSpPr>
          <p:cNvPr id="19" name="Straight Connector 18"/>
          <p:cNvCxnSpPr/>
          <p:nvPr/>
        </p:nvCxnSpPr>
        <p:spPr>
          <a:xfrm flipV="1">
            <a:off x="1497012" y="4445000"/>
            <a:ext cx="319088" cy="39370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2208212" y="5181600"/>
            <a:ext cx="319088" cy="39370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048668" y="4445000"/>
            <a:ext cx="319088" cy="39370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1497012" y="4787898"/>
            <a:ext cx="319088" cy="39370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598612" y="4787898"/>
            <a:ext cx="319088" cy="39370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2366168" y="4610100"/>
            <a:ext cx="319088" cy="393702"/>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7397750" y="2270125"/>
            <a:ext cx="0" cy="64135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9" name="Object 28"/>
          <p:cNvGraphicFramePr>
            <a:graphicFrameLocks noChangeAspect="1"/>
          </p:cNvGraphicFramePr>
          <p:nvPr>
            <p:extLst>
              <p:ext uri="{D42A27DB-BD31-4B8C-83A1-F6EECF244321}">
                <p14:modId xmlns:p14="http://schemas.microsoft.com/office/powerpoint/2010/main" val="3763036087"/>
              </p:ext>
            </p:extLst>
          </p:nvPr>
        </p:nvGraphicFramePr>
        <p:xfrm>
          <a:off x="7219950" y="2952750"/>
          <a:ext cx="355600" cy="300038"/>
        </p:xfrm>
        <a:graphic>
          <a:graphicData uri="http://schemas.openxmlformats.org/presentationml/2006/ole">
            <mc:AlternateContent xmlns:mc="http://schemas.openxmlformats.org/markup-compatibility/2006">
              <mc:Choice xmlns:v="urn:schemas-microsoft-com:vml" Requires="v">
                <p:oleObj spid="_x0000_s694065" name="Equation" r:id="rId14" imgW="241300" imgH="203200" progId="Equation.DSMT4">
                  <p:embed/>
                </p:oleObj>
              </mc:Choice>
              <mc:Fallback>
                <p:oleObj name="Equation" r:id="rId14" imgW="241300" imgH="203200" progId="Equation.DSMT4">
                  <p:embed/>
                  <p:pic>
                    <p:nvPicPr>
                      <p:cNvPr id="0" name=""/>
                      <p:cNvPicPr/>
                      <p:nvPr/>
                    </p:nvPicPr>
                    <p:blipFill>
                      <a:blip r:embed="rId15"/>
                      <a:stretch>
                        <a:fillRect/>
                      </a:stretch>
                    </p:blipFill>
                    <p:spPr>
                      <a:xfrm>
                        <a:off x="7219950" y="2952750"/>
                        <a:ext cx="355600" cy="300038"/>
                      </a:xfrm>
                      <a:prstGeom prst="rect">
                        <a:avLst/>
                      </a:prstGeom>
                    </p:spPr>
                  </p:pic>
                </p:oleObj>
              </mc:Fallback>
            </mc:AlternateContent>
          </a:graphicData>
        </a:graphic>
      </p:graphicFrame>
      <p:sp>
        <p:nvSpPr>
          <p:cNvPr id="24" name="TextBox 23"/>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70.)</a:t>
            </a:r>
          </a:p>
        </p:txBody>
      </p:sp>
    </p:spTree>
    <p:extLst>
      <p:ext uri="{BB962C8B-B14F-4D97-AF65-F5344CB8AC3E}">
        <p14:creationId xmlns:p14="http://schemas.microsoft.com/office/powerpoint/2010/main" val="158014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par>
                                <p:cTn id="8" presetID="9"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dissolve">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 name="TextBox 17"/>
          <p:cNvSpPr txBox="1"/>
          <p:nvPr/>
        </p:nvSpPr>
        <p:spPr>
          <a:xfrm>
            <a:off x="0" y="241906"/>
            <a:ext cx="9144000" cy="646331"/>
          </a:xfrm>
          <a:prstGeom prst="rect">
            <a:avLst/>
          </a:prstGeom>
          <a:noFill/>
        </p:spPr>
        <p:txBody>
          <a:bodyPr wrap="square" rtlCol="0">
            <a:spAutoFit/>
          </a:bodyPr>
          <a:lstStyle/>
          <a:p>
            <a:pPr algn="ctr"/>
            <a:r>
              <a:rPr lang="en-US" sz="3600" dirty="0">
                <a:solidFill>
                  <a:srgbClr val="FF0000"/>
                </a:solidFill>
                <a:latin typeface="Apple Chancery"/>
                <a:cs typeface="Apple Chancery"/>
              </a:rPr>
              <a:t>TRICKINESS</a:t>
            </a:r>
            <a:endParaRPr lang="en-US" sz="2400" dirty="0">
              <a:latin typeface="Apple Chancery"/>
              <a:cs typeface="Apple Chancery"/>
            </a:endParaRPr>
          </a:p>
        </p:txBody>
      </p:sp>
      <p:sp>
        <p:nvSpPr>
          <p:cNvPr id="24" name="TextBox 23"/>
          <p:cNvSpPr txBox="1"/>
          <p:nvPr/>
        </p:nvSpPr>
        <p:spPr>
          <a:xfrm>
            <a:off x="345028" y="1138013"/>
            <a:ext cx="8481472" cy="2062103"/>
          </a:xfrm>
          <a:prstGeom prst="rect">
            <a:avLst/>
          </a:prstGeom>
          <a:noFill/>
        </p:spPr>
        <p:txBody>
          <a:bodyPr wrap="square" rtlCol="0">
            <a:spAutoFit/>
          </a:bodyPr>
          <a:lstStyle/>
          <a:p>
            <a:r>
              <a:rPr lang="en-US" sz="2800" dirty="0">
                <a:solidFill>
                  <a:srgbClr val="FF0000"/>
                </a:solidFill>
                <a:latin typeface="Apple Chancery"/>
                <a:cs typeface="Apple Chancery"/>
              </a:rPr>
              <a:t>YOU HAVE SEEN </a:t>
            </a:r>
            <a:r>
              <a:rPr lang="en-US" sz="2000" dirty="0">
                <a:latin typeface="Times New Roman"/>
                <a:cs typeface="Times New Roman"/>
              </a:rPr>
              <a:t>the </a:t>
            </a:r>
            <a:r>
              <a:rPr lang="en-US" sz="2000" dirty="0">
                <a:solidFill>
                  <a:srgbClr val="100CC3"/>
                </a:solidFill>
                <a:latin typeface="Times New Roman"/>
                <a:cs typeface="Times New Roman"/>
              </a:rPr>
              <a:t>approach</a:t>
            </a:r>
            <a:r>
              <a:rPr lang="en-US" sz="2000" dirty="0">
                <a:latin typeface="Times New Roman"/>
                <a:cs typeface="Times New Roman"/>
              </a:rPr>
              <a:t> </a:t>
            </a:r>
            <a:r>
              <a:rPr lang="en-US" sz="2000" dirty="0">
                <a:solidFill>
                  <a:srgbClr val="100CC3"/>
                </a:solidFill>
                <a:latin typeface="Times New Roman"/>
                <a:cs typeface="Times New Roman"/>
              </a:rPr>
              <a:t>for deriving center-of-mass quantities </a:t>
            </a:r>
            <a:r>
              <a:rPr lang="en-US" sz="2000" dirty="0">
                <a:latin typeface="Times New Roman"/>
                <a:cs typeface="Times New Roman"/>
              </a:rPr>
              <a:t>for both discrete masses and for more complex situations, and that is all information you need, but there may come a time (like, say, on an AP test) when you are </a:t>
            </a:r>
            <a:r>
              <a:rPr lang="en-US" sz="2000" dirty="0">
                <a:solidFill>
                  <a:srgbClr val="100CC3"/>
                </a:solidFill>
                <a:latin typeface="Times New Roman"/>
                <a:cs typeface="Times New Roman"/>
              </a:rPr>
              <a:t>asked</a:t>
            </a:r>
            <a:r>
              <a:rPr lang="en-US" sz="2000" dirty="0">
                <a:latin typeface="Times New Roman"/>
                <a:cs typeface="Times New Roman"/>
              </a:rPr>
              <a:t> to </a:t>
            </a:r>
            <a:r>
              <a:rPr lang="en-US" sz="2000" dirty="0">
                <a:solidFill>
                  <a:srgbClr val="100CC3"/>
                </a:solidFill>
                <a:latin typeface="Times New Roman"/>
                <a:cs typeface="Times New Roman"/>
              </a:rPr>
              <a:t>simply determine </a:t>
            </a:r>
            <a:r>
              <a:rPr lang="en-US" sz="2000" dirty="0">
                <a:latin typeface="Times New Roman"/>
                <a:cs typeface="Times New Roman"/>
              </a:rPr>
              <a:t>(</a:t>
            </a:r>
            <a:r>
              <a:rPr lang="en-US" sz="2000" i="1" dirty="0">
                <a:latin typeface="Times New Roman"/>
                <a:cs typeface="Times New Roman"/>
              </a:rPr>
              <a:t>not</a:t>
            </a:r>
            <a:r>
              <a:rPr lang="en-US" sz="2000" dirty="0">
                <a:latin typeface="Times New Roman"/>
                <a:cs typeface="Times New Roman"/>
              </a:rPr>
              <a:t> derive) the center of mass coordinates for some oddball mass configuration, and when that happens, a bit of trickery might do you well.  Specifically: </a:t>
            </a:r>
            <a:endParaRPr lang="en-US" sz="2400" dirty="0">
              <a:solidFill>
                <a:srgbClr val="FF0000"/>
              </a:solidFill>
              <a:latin typeface="Apple Chancery"/>
              <a:cs typeface="Apple Chancery"/>
            </a:endParaRPr>
          </a:p>
        </p:txBody>
      </p:sp>
      <p:sp>
        <p:nvSpPr>
          <p:cNvPr id="34" name="TextBox 33"/>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71.)</a:t>
            </a:r>
          </a:p>
        </p:txBody>
      </p:sp>
      <p:sp>
        <p:nvSpPr>
          <p:cNvPr id="32" name="TextBox 31"/>
          <p:cNvSpPr txBox="1"/>
          <p:nvPr/>
        </p:nvSpPr>
        <p:spPr>
          <a:xfrm>
            <a:off x="345028" y="3446522"/>
            <a:ext cx="3218250" cy="830997"/>
          </a:xfrm>
          <a:prstGeom prst="rect">
            <a:avLst/>
          </a:prstGeom>
          <a:noFill/>
        </p:spPr>
        <p:txBody>
          <a:bodyPr wrap="square" rtlCol="0">
            <a:spAutoFit/>
          </a:bodyPr>
          <a:lstStyle/>
          <a:p>
            <a:r>
              <a:rPr lang="en-US" sz="2800" dirty="0">
                <a:solidFill>
                  <a:srgbClr val="FF0000"/>
                </a:solidFill>
                <a:latin typeface="Apple Chancery"/>
                <a:cs typeface="Apple Chancery"/>
              </a:rPr>
              <a:t>Consider </a:t>
            </a:r>
            <a:r>
              <a:rPr lang="en-US" sz="2000" dirty="0">
                <a:solidFill>
                  <a:srgbClr val="100CC3"/>
                </a:solidFill>
                <a:latin typeface="Times New Roman"/>
                <a:cs typeface="Times New Roman"/>
              </a:rPr>
              <a:t>the geometry </a:t>
            </a:r>
            <a:r>
              <a:rPr lang="en-US" sz="2000" dirty="0">
                <a:latin typeface="Times New Roman"/>
                <a:cs typeface="Times New Roman"/>
              </a:rPr>
              <a:t>shown to the right.</a:t>
            </a:r>
            <a:endParaRPr lang="en-US" sz="2400" dirty="0">
              <a:solidFill>
                <a:srgbClr val="FF0000"/>
              </a:solidFill>
              <a:latin typeface="Apple Chancery"/>
              <a:cs typeface="Apple Chancery"/>
            </a:endParaRPr>
          </a:p>
        </p:txBody>
      </p:sp>
      <p:grpSp>
        <p:nvGrpSpPr>
          <p:cNvPr id="2" name="Group 1">
            <a:extLst>
              <a:ext uri="{FF2B5EF4-FFF2-40B4-BE49-F238E27FC236}">
                <a16:creationId xmlns:a16="http://schemas.microsoft.com/office/drawing/2014/main" id="{D3DBFA73-71D0-FE46-8B58-62D40B2E0C12}"/>
              </a:ext>
            </a:extLst>
          </p:cNvPr>
          <p:cNvGrpSpPr/>
          <p:nvPr/>
        </p:nvGrpSpPr>
        <p:grpSpPr>
          <a:xfrm>
            <a:off x="3748088" y="3200116"/>
            <a:ext cx="4967357" cy="3205729"/>
            <a:chOff x="3748088" y="3200116"/>
            <a:chExt cx="4967357" cy="3205729"/>
          </a:xfrm>
        </p:grpSpPr>
        <p:cxnSp>
          <p:nvCxnSpPr>
            <p:cNvPr id="37" name="Straight Connector 36">
              <a:extLst>
                <a:ext uri="{FF2B5EF4-FFF2-40B4-BE49-F238E27FC236}">
                  <a16:creationId xmlns:a16="http://schemas.microsoft.com/office/drawing/2014/main" id="{99372297-74FB-2E42-89B6-26DE0FCB3F01}"/>
                </a:ext>
              </a:extLst>
            </p:cNvPr>
            <p:cNvCxnSpPr>
              <a:cxnSpLocks/>
            </p:cNvCxnSpPr>
            <p:nvPr/>
          </p:nvCxnSpPr>
          <p:spPr>
            <a:xfrm>
              <a:off x="4383014" y="3393793"/>
              <a:ext cx="35" cy="2856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EF386FE-BC3B-D747-9E27-3D0AECD49F55}"/>
                </a:ext>
              </a:extLst>
            </p:cNvPr>
            <p:cNvCxnSpPr>
              <a:cxnSpLocks/>
            </p:cNvCxnSpPr>
            <p:nvPr/>
          </p:nvCxnSpPr>
          <p:spPr>
            <a:xfrm flipH="1">
              <a:off x="4269005" y="6108941"/>
              <a:ext cx="4071073" cy="219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24CAF89-338B-3641-85CB-63E71FC66877}"/>
                </a:ext>
              </a:extLst>
            </p:cNvPr>
            <p:cNvCxnSpPr>
              <a:cxnSpLocks/>
            </p:cNvCxnSpPr>
            <p:nvPr/>
          </p:nvCxnSpPr>
          <p:spPr>
            <a:xfrm flipH="1">
              <a:off x="4269003" y="6111131"/>
              <a:ext cx="228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BE9E615-0893-5646-B6DD-B781EE6955C3}"/>
                </a:ext>
              </a:extLst>
            </p:cNvPr>
            <p:cNvCxnSpPr>
              <a:cxnSpLocks/>
            </p:cNvCxnSpPr>
            <p:nvPr/>
          </p:nvCxnSpPr>
          <p:spPr>
            <a:xfrm flipH="1">
              <a:off x="4268996" y="5634667"/>
              <a:ext cx="228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8E5730C-5946-CC4E-9D67-0E452C83AA49}"/>
                </a:ext>
              </a:extLst>
            </p:cNvPr>
            <p:cNvCxnSpPr>
              <a:cxnSpLocks/>
            </p:cNvCxnSpPr>
            <p:nvPr/>
          </p:nvCxnSpPr>
          <p:spPr>
            <a:xfrm flipH="1">
              <a:off x="4268990" y="5155580"/>
              <a:ext cx="4316211" cy="2623"/>
            </a:xfrm>
            <a:prstGeom prst="line">
              <a:avLst/>
            </a:prstGeom>
            <a:ln w="19050"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05E9FDD-E2D1-BF47-8822-621FD6EAD578}"/>
                </a:ext>
              </a:extLst>
            </p:cNvPr>
            <p:cNvCxnSpPr>
              <a:cxnSpLocks/>
            </p:cNvCxnSpPr>
            <p:nvPr/>
          </p:nvCxnSpPr>
          <p:spPr>
            <a:xfrm flipH="1">
              <a:off x="4268983" y="4681739"/>
              <a:ext cx="228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60CF697-0C4E-5841-A95A-866EA74B3DA1}"/>
                </a:ext>
              </a:extLst>
            </p:cNvPr>
            <p:cNvCxnSpPr>
              <a:cxnSpLocks/>
            </p:cNvCxnSpPr>
            <p:nvPr/>
          </p:nvCxnSpPr>
          <p:spPr>
            <a:xfrm flipH="1">
              <a:off x="4268977" y="4205275"/>
              <a:ext cx="228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4AE0AB5-0532-564B-84E2-79AF38D3D787}"/>
                </a:ext>
              </a:extLst>
            </p:cNvPr>
            <p:cNvCxnSpPr>
              <a:cxnSpLocks/>
            </p:cNvCxnSpPr>
            <p:nvPr/>
          </p:nvCxnSpPr>
          <p:spPr>
            <a:xfrm flipH="1">
              <a:off x="4268970" y="3728811"/>
              <a:ext cx="228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A23BEE3-F37C-6048-9A95-9702FC6E25C8}"/>
                </a:ext>
              </a:extLst>
            </p:cNvPr>
            <p:cNvCxnSpPr>
              <a:cxnSpLocks/>
            </p:cNvCxnSpPr>
            <p:nvPr/>
          </p:nvCxnSpPr>
          <p:spPr>
            <a:xfrm rot="16200000" flipH="1">
              <a:off x="6448932" y="6114305"/>
              <a:ext cx="2481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BFF9B71-1F11-8440-9DA2-9A06E040CD1E}"/>
                </a:ext>
              </a:extLst>
            </p:cNvPr>
            <p:cNvCxnSpPr>
              <a:cxnSpLocks/>
            </p:cNvCxnSpPr>
            <p:nvPr/>
          </p:nvCxnSpPr>
          <p:spPr>
            <a:xfrm rot="16200000" flipH="1">
              <a:off x="6010936" y="6114312"/>
              <a:ext cx="2481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8FA099A-EC7A-8A46-9EF1-BAB79CC260A2}"/>
                </a:ext>
              </a:extLst>
            </p:cNvPr>
            <p:cNvCxnSpPr>
              <a:cxnSpLocks/>
            </p:cNvCxnSpPr>
            <p:nvPr/>
          </p:nvCxnSpPr>
          <p:spPr>
            <a:xfrm rot="16200000" flipH="1">
              <a:off x="5572939" y="6114319"/>
              <a:ext cx="2481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34FFA05-72A3-954D-98E3-24721143CF40}"/>
                </a:ext>
              </a:extLst>
            </p:cNvPr>
            <p:cNvCxnSpPr>
              <a:cxnSpLocks/>
            </p:cNvCxnSpPr>
            <p:nvPr/>
          </p:nvCxnSpPr>
          <p:spPr>
            <a:xfrm>
              <a:off x="5258655" y="3200116"/>
              <a:ext cx="352" cy="3038274"/>
            </a:xfrm>
            <a:prstGeom prst="line">
              <a:avLst/>
            </a:prstGeom>
            <a:ln w="19050"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FD9AE16-8880-FA43-B26D-C514C0C2362E}"/>
                </a:ext>
              </a:extLst>
            </p:cNvPr>
            <p:cNvCxnSpPr>
              <a:cxnSpLocks/>
            </p:cNvCxnSpPr>
            <p:nvPr/>
          </p:nvCxnSpPr>
          <p:spPr>
            <a:xfrm rot="16200000" flipH="1">
              <a:off x="4696946" y="6114333"/>
              <a:ext cx="2481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A1D558B-EF56-364C-B4B8-728F370D30C2}"/>
                </a:ext>
              </a:extLst>
            </p:cNvPr>
            <p:cNvCxnSpPr>
              <a:cxnSpLocks/>
            </p:cNvCxnSpPr>
            <p:nvPr/>
          </p:nvCxnSpPr>
          <p:spPr>
            <a:xfrm rot="16200000" flipH="1">
              <a:off x="4258949" y="6114340"/>
              <a:ext cx="2481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6F22EA3-7509-4247-BB8A-8F4409855A21}"/>
                </a:ext>
              </a:extLst>
            </p:cNvPr>
            <p:cNvCxnSpPr>
              <a:cxnSpLocks/>
            </p:cNvCxnSpPr>
            <p:nvPr/>
          </p:nvCxnSpPr>
          <p:spPr>
            <a:xfrm rot="16200000" flipH="1">
              <a:off x="7762880" y="6108941"/>
              <a:ext cx="2481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2625C48-67A2-A94B-A9CE-590B801A385E}"/>
                </a:ext>
              </a:extLst>
            </p:cNvPr>
            <p:cNvCxnSpPr>
              <a:cxnSpLocks/>
            </p:cNvCxnSpPr>
            <p:nvPr/>
          </p:nvCxnSpPr>
          <p:spPr>
            <a:xfrm rot="16200000" flipH="1">
              <a:off x="7324883" y="6108948"/>
              <a:ext cx="2481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8CE6D28-13F7-CC4C-8E11-7C93408023E3}"/>
                </a:ext>
              </a:extLst>
            </p:cNvPr>
            <p:cNvCxnSpPr>
              <a:cxnSpLocks/>
            </p:cNvCxnSpPr>
            <p:nvPr/>
          </p:nvCxnSpPr>
          <p:spPr>
            <a:xfrm rot="16200000" flipH="1">
              <a:off x="6886887" y="6108957"/>
              <a:ext cx="248129"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3" name="Object 62">
              <a:extLst>
                <a:ext uri="{FF2B5EF4-FFF2-40B4-BE49-F238E27FC236}">
                  <a16:creationId xmlns:a16="http://schemas.microsoft.com/office/drawing/2014/main" id="{77BD80BD-A059-7C4E-BC32-8524AA9A70B0}"/>
                </a:ext>
              </a:extLst>
            </p:cNvPr>
            <p:cNvGraphicFramePr>
              <a:graphicFrameLocks noChangeAspect="1"/>
            </p:cNvGraphicFramePr>
            <p:nvPr>
              <p:extLst>
                <p:ext uri="{D42A27DB-BD31-4B8C-83A1-F6EECF244321}">
                  <p14:modId xmlns:p14="http://schemas.microsoft.com/office/powerpoint/2010/main" val="3040681873"/>
                </p:ext>
              </p:extLst>
            </p:nvPr>
          </p:nvGraphicFramePr>
          <p:xfrm>
            <a:off x="4738891" y="6263366"/>
            <a:ext cx="164240" cy="142479"/>
          </p:xfrm>
          <a:graphic>
            <a:graphicData uri="http://schemas.openxmlformats.org/presentationml/2006/ole">
              <mc:AlternateContent xmlns:mc="http://schemas.openxmlformats.org/markup-compatibility/2006">
                <mc:Choice xmlns:v="urn:schemas-microsoft-com:vml" Requires="v">
                  <p:oleObj spid="_x0000_s1669130" name="Equation" r:id="rId4" imgW="190500" imgH="152400" progId="Equation.DSMT4">
                    <p:embed/>
                  </p:oleObj>
                </mc:Choice>
                <mc:Fallback>
                  <p:oleObj name="Equation" r:id="rId4" imgW="190500" imgH="152400" progId="Equation.DSMT4">
                    <p:embed/>
                    <p:pic>
                      <p:nvPicPr>
                        <p:cNvPr id="63" name="Object 62">
                          <a:extLst>
                            <a:ext uri="{FF2B5EF4-FFF2-40B4-BE49-F238E27FC236}">
                              <a16:creationId xmlns:a16="http://schemas.microsoft.com/office/drawing/2014/main" id="{77BD80BD-A059-7C4E-BC32-8524AA9A70B0}"/>
                            </a:ext>
                          </a:extLst>
                        </p:cNvPr>
                        <p:cNvPicPr/>
                        <p:nvPr/>
                      </p:nvPicPr>
                      <p:blipFill>
                        <a:blip r:embed="rId5"/>
                        <a:stretch>
                          <a:fillRect/>
                        </a:stretch>
                      </p:blipFill>
                      <p:spPr>
                        <a:xfrm>
                          <a:off x="4738891" y="6263366"/>
                          <a:ext cx="164240" cy="142479"/>
                        </a:xfrm>
                        <a:prstGeom prst="rect">
                          <a:avLst/>
                        </a:prstGeom>
                      </p:spPr>
                    </p:pic>
                  </p:oleObj>
                </mc:Fallback>
              </mc:AlternateContent>
            </a:graphicData>
          </a:graphic>
        </p:graphicFrame>
        <p:graphicFrame>
          <p:nvGraphicFramePr>
            <p:cNvPr id="64" name="Object 63">
              <a:extLst>
                <a:ext uri="{FF2B5EF4-FFF2-40B4-BE49-F238E27FC236}">
                  <a16:creationId xmlns:a16="http://schemas.microsoft.com/office/drawing/2014/main" id="{374D4E3D-4B79-8B49-B9E9-C29F86F005C7}"/>
                </a:ext>
              </a:extLst>
            </p:cNvPr>
            <p:cNvGraphicFramePr>
              <a:graphicFrameLocks noChangeAspect="1"/>
            </p:cNvGraphicFramePr>
            <p:nvPr>
              <p:extLst>
                <p:ext uri="{D42A27DB-BD31-4B8C-83A1-F6EECF244321}">
                  <p14:modId xmlns:p14="http://schemas.microsoft.com/office/powerpoint/2010/main" val="1933811698"/>
                </p:ext>
              </p:extLst>
            </p:nvPr>
          </p:nvGraphicFramePr>
          <p:xfrm>
            <a:off x="6081713" y="6251575"/>
            <a:ext cx="106362" cy="142875"/>
          </p:xfrm>
          <a:graphic>
            <a:graphicData uri="http://schemas.openxmlformats.org/presentationml/2006/ole">
              <mc:AlternateContent xmlns:mc="http://schemas.openxmlformats.org/markup-compatibility/2006">
                <mc:Choice xmlns:v="urn:schemas-microsoft-com:vml" Requires="v">
                  <p:oleObj spid="_x0000_s1669131" name="Equation" r:id="rId6" imgW="127000" imgH="152400" progId="Equation.DSMT4">
                    <p:embed/>
                  </p:oleObj>
                </mc:Choice>
                <mc:Fallback>
                  <p:oleObj name="Equation" r:id="rId6" imgW="127000" imgH="152400" progId="Equation.DSMT4">
                    <p:embed/>
                    <p:pic>
                      <p:nvPicPr>
                        <p:cNvPr id="64" name="Object 63">
                          <a:extLst>
                            <a:ext uri="{FF2B5EF4-FFF2-40B4-BE49-F238E27FC236}">
                              <a16:creationId xmlns:a16="http://schemas.microsoft.com/office/drawing/2014/main" id="{374D4E3D-4B79-8B49-B9E9-C29F86F005C7}"/>
                            </a:ext>
                          </a:extLst>
                        </p:cNvPr>
                        <p:cNvPicPr/>
                        <p:nvPr/>
                      </p:nvPicPr>
                      <p:blipFill>
                        <a:blip r:embed="rId7"/>
                        <a:stretch>
                          <a:fillRect/>
                        </a:stretch>
                      </p:blipFill>
                      <p:spPr>
                        <a:xfrm>
                          <a:off x="6081713" y="6251575"/>
                          <a:ext cx="106362" cy="142875"/>
                        </a:xfrm>
                        <a:prstGeom prst="rect">
                          <a:avLst/>
                        </a:prstGeom>
                      </p:spPr>
                    </p:pic>
                  </p:oleObj>
                </mc:Fallback>
              </mc:AlternateContent>
            </a:graphicData>
          </a:graphic>
        </p:graphicFrame>
        <p:graphicFrame>
          <p:nvGraphicFramePr>
            <p:cNvPr id="65" name="Object 64">
              <a:extLst>
                <a:ext uri="{FF2B5EF4-FFF2-40B4-BE49-F238E27FC236}">
                  <a16:creationId xmlns:a16="http://schemas.microsoft.com/office/drawing/2014/main" id="{C6DABC4C-CA8C-D64A-8514-7A18C6A170E0}"/>
                </a:ext>
              </a:extLst>
            </p:cNvPr>
            <p:cNvGraphicFramePr>
              <a:graphicFrameLocks noChangeAspect="1"/>
            </p:cNvGraphicFramePr>
            <p:nvPr>
              <p:extLst>
                <p:ext uri="{D42A27DB-BD31-4B8C-83A1-F6EECF244321}">
                  <p14:modId xmlns:p14="http://schemas.microsoft.com/office/powerpoint/2010/main" val="712816538"/>
                </p:ext>
              </p:extLst>
            </p:nvPr>
          </p:nvGraphicFramePr>
          <p:xfrm>
            <a:off x="6956425" y="6251575"/>
            <a:ext cx="111125" cy="142875"/>
          </p:xfrm>
          <a:graphic>
            <a:graphicData uri="http://schemas.openxmlformats.org/presentationml/2006/ole">
              <mc:AlternateContent xmlns:mc="http://schemas.openxmlformats.org/markup-compatibility/2006">
                <mc:Choice xmlns:v="urn:schemas-microsoft-com:vml" Requires="v">
                  <p:oleObj spid="_x0000_s1669132" name="Equation" r:id="rId8" imgW="127000" imgH="152400" progId="Equation.DSMT4">
                    <p:embed/>
                  </p:oleObj>
                </mc:Choice>
                <mc:Fallback>
                  <p:oleObj name="Equation" r:id="rId8" imgW="127000" imgH="152400" progId="Equation.DSMT4">
                    <p:embed/>
                    <p:pic>
                      <p:nvPicPr>
                        <p:cNvPr id="65" name="Object 64">
                          <a:extLst>
                            <a:ext uri="{FF2B5EF4-FFF2-40B4-BE49-F238E27FC236}">
                              <a16:creationId xmlns:a16="http://schemas.microsoft.com/office/drawing/2014/main" id="{C6DABC4C-CA8C-D64A-8514-7A18C6A170E0}"/>
                            </a:ext>
                          </a:extLst>
                        </p:cNvPr>
                        <p:cNvPicPr/>
                        <p:nvPr/>
                      </p:nvPicPr>
                      <p:blipFill>
                        <a:blip r:embed="rId9"/>
                        <a:stretch>
                          <a:fillRect/>
                        </a:stretch>
                      </p:blipFill>
                      <p:spPr>
                        <a:xfrm>
                          <a:off x="6956425" y="6251575"/>
                          <a:ext cx="111125" cy="142875"/>
                        </a:xfrm>
                        <a:prstGeom prst="rect">
                          <a:avLst/>
                        </a:prstGeom>
                      </p:spPr>
                    </p:pic>
                  </p:oleObj>
                </mc:Fallback>
              </mc:AlternateContent>
            </a:graphicData>
          </a:graphic>
        </p:graphicFrame>
        <p:graphicFrame>
          <p:nvGraphicFramePr>
            <p:cNvPr id="66" name="Object 65">
              <a:extLst>
                <a:ext uri="{FF2B5EF4-FFF2-40B4-BE49-F238E27FC236}">
                  <a16:creationId xmlns:a16="http://schemas.microsoft.com/office/drawing/2014/main" id="{EBDB74F9-BCC9-4745-9B5C-7EFE70AFCAFF}"/>
                </a:ext>
              </a:extLst>
            </p:cNvPr>
            <p:cNvGraphicFramePr>
              <a:graphicFrameLocks noChangeAspect="1"/>
            </p:cNvGraphicFramePr>
            <p:nvPr>
              <p:extLst>
                <p:ext uri="{D42A27DB-BD31-4B8C-83A1-F6EECF244321}">
                  <p14:modId xmlns:p14="http://schemas.microsoft.com/office/powerpoint/2010/main" val="2593176538"/>
                </p:ext>
              </p:extLst>
            </p:nvPr>
          </p:nvGraphicFramePr>
          <p:xfrm>
            <a:off x="7839075" y="6251575"/>
            <a:ext cx="96838" cy="142875"/>
          </p:xfrm>
          <a:graphic>
            <a:graphicData uri="http://schemas.openxmlformats.org/presentationml/2006/ole">
              <mc:AlternateContent xmlns:mc="http://schemas.openxmlformats.org/markup-compatibility/2006">
                <mc:Choice xmlns:v="urn:schemas-microsoft-com:vml" Requires="v">
                  <p:oleObj spid="_x0000_s1669133" name="Equation" r:id="rId10" imgW="114300" imgH="152400" progId="Equation.DSMT4">
                    <p:embed/>
                  </p:oleObj>
                </mc:Choice>
                <mc:Fallback>
                  <p:oleObj name="Equation" r:id="rId10" imgW="114300" imgH="152400" progId="Equation.DSMT4">
                    <p:embed/>
                    <p:pic>
                      <p:nvPicPr>
                        <p:cNvPr id="66" name="Object 65">
                          <a:extLst>
                            <a:ext uri="{FF2B5EF4-FFF2-40B4-BE49-F238E27FC236}">
                              <a16:creationId xmlns:a16="http://schemas.microsoft.com/office/drawing/2014/main" id="{EBDB74F9-BCC9-4745-9B5C-7EFE70AFCAFF}"/>
                            </a:ext>
                          </a:extLst>
                        </p:cNvPr>
                        <p:cNvPicPr/>
                        <p:nvPr/>
                      </p:nvPicPr>
                      <p:blipFill>
                        <a:blip r:embed="rId11"/>
                        <a:stretch>
                          <a:fillRect/>
                        </a:stretch>
                      </p:blipFill>
                      <p:spPr>
                        <a:xfrm>
                          <a:off x="7839075" y="6251575"/>
                          <a:ext cx="96838" cy="142875"/>
                        </a:xfrm>
                        <a:prstGeom prst="rect">
                          <a:avLst/>
                        </a:prstGeom>
                      </p:spPr>
                    </p:pic>
                  </p:oleObj>
                </mc:Fallback>
              </mc:AlternateContent>
            </a:graphicData>
          </a:graphic>
        </p:graphicFrame>
        <p:graphicFrame>
          <p:nvGraphicFramePr>
            <p:cNvPr id="67" name="Object 66">
              <a:extLst>
                <a:ext uri="{FF2B5EF4-FFF2-40B4-BE49-F238E27FC236}">
                  <a16:creationId xmlns:a16="http://schemas.microsoft.com/office/drawing/2014/main" id="{885C274E-F746-3B4F-B36A-22B7E055ABD6}"/>
                </a:ext>
              </a:extLst>
            </p:cNvPr>
            <p:cNvGraphicFramePr>
              <a:graphicFrameLocks noChangeAspect="1"/>
            </p:cNvGraphicFramePr>
            <p:nvPr>
              <p:extLst>
                <p:ext uri="{D42A27DB-BD31-4B8C-83A1-F6EECF244321}">
                  <p14:modId xmlns:p14="http://schemas.microsoft.com/office/powerpoint/2010/main" val="3978787552"/>
                </p:ext>
              </p:extLst>
            </p:nvPr>
          </p:nvGraphicFramePr>
          <p:xfrm>
            <a:off x="4094163" y="5087938"/>
            <a:ext cx="98425" cy="142875"/>
          </p:xfrm>
          <a:graphic>
            <a:graphicData uri="http://schemas.openxmlformats.org/presentationml/2006/ole">
              <mc:AlternateContent xmlns:mc="http://schemas.openxmlformats.org/markup-compatibility/2006">
                <mc:Choice xmlns:v="urn:schemas-microsoft-com:vml" Requires="v">
                  <p:oleObj spid="_x0000_s1669134" name="Equation" r:id="rId12" imgW="114300" imgH="152400" progId="Equation.DSMT4">
                    <p:embed/>
                  </p:oleObj>
                </mc:Choice>
                <mc:Fallback>
                  <p:oleObj name="Equation" r:id="rId12" imgW="114300" imgH="152400" progId="Equation.DSMT4">
                    <p:embed/>
                    <p:pic>
                      <p:nvPicPr>
                        <p:cNvPr id="67" name="Object 66">
                          <a:extLst>
                            <a:ext uri="{FF2B5EF4-FFF2-40B4-BE49-F238E27FC236}">
                              <a16:creationId xmlns:a16="http://schemas.microsoft.com/office/drawing/2014/main" id="{885C274E-F746-3B4F-B36A-22B7E055ABD6}"/>
                            </a:ext>
                          </a:extLst>
                        </p:cNvPr>
                        <p:cNvPicPr/>
                        <p:nvPr/>
                      </p:nvPicPr>
                      <p:blipFill>
                        <a:blip r:embed="rId13"/>
                        <a:stretch>
                          <a:fillRect/>
                        </a:stretch>
                      </p:blipFill>
                      <p:spPr>
                        <a:xfrm>
                          <a:off x="4094163" y="5087938"/>
                          <a:ext cx="98425" cy="142875"/>
                        </a:xfrm>
                        <a:prstGeom prst="rect">
                          <a:avLst/>
                        </a:prstGeom>
                      </p:spPr>
                    </p:pic>
                  </p:oleObj>
                </mc:Fallback>
              </mc:AlternateContent>
            </a:graphicData>
          </a:graphic>
        </p:graphicFrame>
        <p:graphicFrame>
          <p:nvGraphicFramePr>
            <p:cNvPr id="68" name="Object 67">
              <a:extLst>
                <a:ext uri="{FF2B5EF4-FFF2-40B4-BE49-F238E27FC236}">
                  <a16:creationId xmlns:a16="http://schemas.microsoft.com/office/drawing/2014/main" id="{55E648C8-CA3F-6D43-A6F4-4A74227F07AE}"/>
                </a:ext>
              </a:extLst>
            </p:cNvPr>
            <p:cNvGraphicFramePr>
              <a:graphicFrameLocks noChangeAspect="1"/>
            </p:cNvGraphicFramePr>
            <p:nvPr>
              <p:extLst>
                <p:ext uri="{D42A27DB-BD31-4B8C-83A1-F6EECF244321}">
                  <p14:modId xmlns:p14="http://schemas.microsoft.com/office/powerpoint/2010/main" val="1854944270"/>
                </p:ext>
              </p:extLst>
            </p:nvPr>
          </p:nvGraphicFramePr>
          <p:xfrm>
            <a:off x="4089400" y="4137025"/>
            <a:ext cx="109538" cy="142875"/>
          </p:xfrm>
          <a:graphic>
            <a:graphicData uri="http://schemas.openxmlformats.org/presentationml/2006/ole">
              <mc:AlternateContent xmlns:mc="http://schemas.openxmlformats.org/markup-compatibility/2006">
                <mc:Choice xmlns:v="urn:schemas-microsoft-com:vml" Requires="v">
                  <p:oleObj spid="_x0000_s1669135" name="Equation" r:id="rId14" imgW="127000" imgH="152400" progId="Equation.DSMT4">
                    <p:embed/>
                  </p:oleObj>
                </mc:Choice>
                <mc:Fallback>
                  <p:oleObj name="Equation" r:id="rId14" imgW="127000" imgH="152400" progId="Equation.DSMT4">
                    <p:embed/>
                    <p:pic>
                      <p:nvPicPr>
                        <p:cNvPr id="68" name="Object 67">
                          <a:extLst>
                            <a:ext uri="{FF2B5EF4-FFF2-40B4-BE49-F238E27FC236}">
                              <a16:creationId xmlns:a16="http://schemas.microsoft.com/office/drawing/2014/main" id="{55E648C8-CA3F-6D43-A6F4-4A74227F07AE}"/>
                            </a:ext>
                          </a:extLst>
                        </p:cNvPr>
                        <p:cNvPicPr/>
                        <p:nvPr/>
                      </p:nvPicPr>
                      <p:blipFill>
                        <a:blip r:embed="rId15"/>
                        <a:stretch>
                          <a:fillRect/>
                        </a:stretch>
                      </p:blipFill>
                      <p:spPr>
                        <a:xfrm>
                          <a:off x="4089400" y="4137025"/>
                          <a:ext cx="109538" cy="142875"/>
                        </a:xfrm>
                        <a:prstGeom prst="rect">
                          <a:avLst/>
                        </a:prstGeom>
                      </p:spPr>
                    </p:pic>
                  </p:oleObj>
                </mc:Fallback>
              </mc:AlternateContent>
            </a:graphicData>
          </a:graphic>
        </p:graphicFrame>
        <p:graphicFrame>
          <p:nvGraphicFramePr>
            <p:cNvPr id="69" name="Object 68">
              <a:extLst>
                <a:ext uri="{FF2B5EF4-FFF2-40B4-BE49-F238E27FC236}">
                  <a16:creationId xmlns:a16="http://schemas.microsoft.com/office/drawing/2014/main" id="{39E3CCAB-749D-4C4A-824B-52ECF44A5876}"/>
                </a:ext>
              </a:extLst>
            </p:cNvPr>
            <p:cNvGraphicFramePr>
              <a:graphicFrameLocks noChangeAspect="1"/>
            </p:cNvGraphicFramePr>
            <p:nvPr>
              <p:extLst>
                <p:ext uri="{D42A27DB-BD31-4B8C-83A1-F6EECF244321}">
                  <p14:modId xmlns:p14="http://schemas.microsoft.com/office/powerpoint/2010/main" val="3318857118"/>
                </p:ext>
              </p:extLst>
            </p:nvPr>
          </p:nvGraphicFramePr>
          <p:xfrm>
            <a:off x="3748088" y="3305175"/>
            <a:ext cx="527050" cy="296863"/>
          </p:xfrm>
          <a:graphic>
            <a:graphicData uri="http://schemas.openxmlformats.org/presentationml/2006/ole">
              <mc:AlternateContent xmlns:mc="http://schemas.openxmlformats.org/markup-compatibility/2006">
                <mc:Choice xmlns:v="urn:schemas-microsoft-com:vml" Requires="v">
                  <p:oleObj spid="_x0000_s1669136" name="Equation" r:id="rId16" imgW="609600" imgH="317500" progId="Equation.DSMT4">
                    <p:embed/>
                  </p:oleObj>
                </mc:Choice>
                <mc:Fallback>
                  <p:oleObj name="Equation" r:id="rId16" imgW="609600" imgH="317500" progId="Equation.DSMT4">
                    <p:embed/>
                    <p:pic>
                      <p:nvPicPr>
                        <p:cNvPr id="69" name="Object 68">
                          <a:extLst>
                            <a:ext uri="{FF2B5EF4-FFF2-40B4-BE49-F238E27FC236}">
                              <a16:creationId xmlns:a16="http://schemas.microsoft.com/office/drawing/2014/main" id="{39E3CCAB-749D-4C4A-824B-52ECF44A5876}"/>
                            </a:ext>
                          </a:extLst>
                        </p:cNvPr>
                        <p:cNvPicPr/>
                        <p:nvPr/>
                      </p:nvPicPr>
                      <p:blipFill>
                        <a:blip r:embed="rId17"/>
                        <a:stretch>
                          <a:fillRect/>
                        </a:stretch>
                      </p:blipFill>
                      <p:spPr>
                        <a:xfrm>
                          <a:off x="3748088" y="3305175"/>
                          <a:ext cx="527050" cy="296863"/>
                        </a:xfrm>
                        <a:prstGeom prst="rect">
                          <a:avLst/>
                        </a:prstGeom>
                      </p:spPr>
                    </p:pic>
                  </p:oleObj>
                </mc:Fallback>
              </mc:AlternateContent>
            </a:graphicData>
          </a:graphic>
        </p:graphicFrame>
        <p:graphicFrame>
          <p:nvGraphicFramePr>
            <p:cNvPr id="70" name="Object 69">
              <a:extLst>
                <a:ext uri="{FF2B5EF4-FFF2-40B4-BE49-F238E27FC236}">
                  <a16:creationId xmlns:a16="http://schemas.microsoft.com/office/drawing/2014/main" id="{F2A8AD01-6E7A-C547-8A13-E3809B6557F1}"/>
                </a:ext>
              </a:extLst>
            </p:cNvPr>
            <p:cNvGraphicFramePr>
              <a:graphicFrameLocks noChangeAspect="1"/>
            </p:cNvGraphicFramePr>
            <p:nvPr>
              <p:extLst>
                <p:ext uri="{D42A27DB-BD31-4B8C-83A1-F6EECF244321}">
                  <p14:modId xmlns:p14="http://schemas.microsoft.com/office/powerpoint/2010/main" val="1350850049"/>
                </p:ext>
              </p:extLst>
            </p:nvPr>
          </p:nvGraphicFramePr>
          <p:xfrm>
            <a:off x="8135406" y="6211354"/>
            <a:ext cx="580039" cy="189973"/>
          </p:xfrm>
          <a:graphic>
            <a:graphicData uri="http://schemas.openxmlformats.org/presentationml/2006/ole">
              <mc:AlternateContent xmlns:mc="http://schemas.openxmlformats.org/markup-compatibility/2006">
                <mc:Choice xmlns:v="urn:schemas-microsoft-com:vml" Requires="v">
                  <p:oleObj spid="_x0000_s1669137" r:id="rId18" imgW="673100" imgH="203200" progId="Equation.DSMT4">
                    <p:embed/>
                  </p:oleObj>
                </mc:Choice>
                <mc:Fallback>
                  <p:oleObj r:id="rId18" imgW="673100" imgH="203200" progId="Equation.DSMT4">
                    <p:embed/>
                    <p:pic>
                      <p:nvPicPr>
                        <p:cNvPr id="70" name="Object 69">
                          <a:extLst>
                            <a:ext uri="{FF2B5EF4-FFF2-40B4-BE49-F238E27FC236}">
                              <a16:creationId xmlns:a16="http://schemas.microsoft.com/office/drawing/2014/main" id="{F2A8AD01-6E7A-C547-8A13-E3809B6557F1}"/>
                            </a:ext>
                          </a:extLst>
                        </p:cNvPr>
                        <p:cNvPicPr/>
                        <p:nvPr/>
                      </p:nvPicPr>
                      <p:blipFill>
                        <a:blip r:embed="rId19"/>
                        <a:stretch>
                          <a:fillRect/>
                        </a:stretch>
                      </p:blipFill>
                      <p:spPr>
                        <a:xfrm>
                          <a:off x="8135406" y="6211354"/>
                          <a:ext cx="580039" cy="189973"/>
                        </a:xfrm>
                        <a:prstGeom prst="rect">
                          <a:avLst/>
                        </a:prstGeom>
                      </p:spPr>
                    </p:pic>
                  </p:oleObj>
                </mc:Fallback>
              </mc:AlternateContent>
            </a:graphicData>
          </a:graphic>
        </p:graphicFrame>
        <p:cxnSp>
          <p:nvCxnSpPr>
            <p:cNvPr id="71" name="Straight Connector 70">
              <a:extLst>
                <a:ext uri="{FF2B5EF4-FFF2-40B4-BE49-F238E27FC236}">
                  <a16:creationId xmlns:a16="http://schemas.microsoft.com/office/drawing/2014/main" id="{C6B389C6-7127-6646-896A-CB4CE6E7EEBE}"/>
                </a:ext>
              </a:extLst>
            </p:cNvPr>
            <p:cNvCxnSpPr>
              <a:cxnSpLocks/>
            </p:cNvCxnSpPr>
            <p:nvPr/>
          </p:nvCxnSpPr>
          <p:spPr>
            <a:xfrm>
              <a:off x="4821011" y="3531665"/>
              <a:ext cx="0" cy="243777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9A3AAAE-2E3D-BA4C-883D-F41BFAD5B584}"/>
                </a:ext>
              </a:extLst>
            </p:cNvPr>
            <p:cNvCxnSpPr>
              <a:cxnSpLocks/>
            </p:cNvCxnSpPr>
            <p:nvPr/>
          </p:nvCxnSpPr>
          <p:spPr>
            <a:xfrm>
              <a:off x="5258655" y="3531665"/>
              <a:ext cx="0" cy="243777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C017DA4-53A2-F743-94DA-48EB3D778C90}"/>
                </a:ext>
              </a:extLst>
            </p:cNvPr>
            <p:cNvCxnSpPr>
              <a:cxnSpLocks/>
            </p:cNvCxnSpPr>
            <p:nvPr/>
          </p:nvCxnSpPr>
          <p:spPr>
            <a:xfrm>
              <a:off x="5696300" y="3531665"/>
              <a:ext cx="0" cy="243777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C8309B2-7FCE-024E-8EF9-875502D861DB}"/>
                </a:ext>
              </a:extLst>
            </p:cNvPr>
            <p:cNvCxnSpPr>
              <a:cxnSpLocks/>
            </p:cNvCxnSpPr>
            <p:nvPr/>
          </p:nvCxnSpPr>
          <p:spPr>
            <a:xfrm>
              <a:off x="6133944" y="3531665"/>
              <a:ext cx="0" cy="243777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3A5A81A-2FDE-254F-AA62-7796ACD629AB}"/>
                </a:ext>
              </a:extLst>
            </p:cNvPr>
            <p:cNvCxnSpPr>
              <a:cxnSpLocks/>
            </p:cNvCxnSpPr>
            <p:nvPr/>
          </p:nvCxnSpPr>
          <p:spPr>
            <a:xfrm>
              <a:off x="6571588" y="3531665"/>
              <a:ext cx="0" cy="243777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56CFA9B-9C93-E94A-9ED9-051C6904A69F}"/>
                </a:ext>
              </a:extLst>
            </p:cNvPr>
            <p:cNvCxnSpPr>
              <a:cxnSpLocks/>
            </p:cNvCxnSpPr>
            <p:nvPr/>
          </p:nvCxnSpPr>
          <p:spPr>
            <a:xfrm>
              <a:off x="7009233" y="3531665"/>
              <a:ext cx="0" cy="243777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6BEE963-1F1B-1147-ABC4-632E9B575721}"/>
                </a:ext>
              </a:extLst>
            </p:cNvPr>
            <p:cNvCxnSpPr>
              <a:cxnSpLocks/>
            </p:cNvCxnSpPr>
            <p:nvPr/>
          </p:nvCxnSpPr>
          <p:spPr>
            <a:xfrm>
              <a:off x="7446877" y="3531665"/>
              <a:ext cx="0" cy="243777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825A0F1-0377-7442-A385-5AEC8D4409A2}"/>
                </a:ext>
              </a:extLst>
            </p:cNvPr>
            <p:cNvCxnSpPr>
              <a:cxnSpLocks/>
            </p:cNvCxnSpPr>
            <p:nvPr/>
          </p:nvCxnSpPr>
          <p:spPr>
            <a:xfrm>
              <a:off x="7884522" y="3531665"/>
              <a:ext cx="0" cy="243777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C6CF020-3842-4645-A5D1-8A9B82231604}"/>
                </a:ext>
              </a:extLst>
            </p:cNvPr>
            <p:cNvCxnSpPr>
              <a:cxnSpLocks/>
            </p:cNvCxnSpPr>
            <p:nvPr/>
          </p:nvCxnSpPr>
          <p:spPr>
            <a:xfrm flipH="1">
              <a:off x="4534660" y="5618737"/>
              <a:ext cx="3683917" cy="772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B294446-CDD0-974C-B8F1-F0BDF25B5F9F}"/>
                </a:ext>
              </a:extLst>
            </p:cNvPr>
            <p:cNvCxnSpPr>
              <a:cxnSpLocks/>
            </p:cNvCxnSpPr>
            <p:nvPr/>
          </p:nvCxnSpPr>
          <p:spPr>
            <a:xfrm flipH="1">
              <a:off x="4535439" y="5155580"/>
              <a:ext cx="3683917" cy="772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026DC22-E011-0A44-AF6E-1B0C1491628A}"/>
                </a:ext>
              </a:extLst>
            </p:cNvPr>
            <p:cNvCxnSpPr>
              <a:cxnSpLocks/>
            </p:cNvCxnSpPr>
            <p:nvPr/>
          </p:nvCxnSpPr>
          <p:spPr>
            <a:xfrm flipH="1">
              <a:off x="4536218" y="4666195"/>
              <a:ext cx="3683917" cy="772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74A3707-353D-0644-8886-6EC23848B19F}"/>
                </a:ext>
              </a:extLst>
            </p:cNvPr>
            <p:cNvCxnSpPr>
              <a:cxnSpLocks/>
            </p:cNvCxnSpPr>
            <p:nvPr/>
          </p:nvCxnSpPr>
          <p:spPr>
            <a:xfrm flipH="1">
              <a:off x="4536997" y="4194295"/>
              <a:ext cx="3683917" cy="772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8B63C3A-37B6-CF4D-9ACD-5073C6028B23}"/>
                </a:ext>
              </a:extLst>
            </p:cNvPr>
            <p:cNvCxnSpPr>
              <a:cxnSpLocks/>
            </p:cNvCxnSpPr>
            <p:nvPr/>
          </p:nvCxnSpPr>
          <p:spPr>
            <a:xfrm flipH="1">
              <a:off x="4537777" y="3713653"/>
              <a:ext cx="3683917" cy="772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96" name="Object 95">
              <a:extLst>
                <a:ext uri="{FF2B5EF4-FFF2-40B4-BE49-F238E27FC236}">
                  <a16:creationId xmlns:a16="http://schemas.microsoft.com/office/drawing/2014/main" id="{55E648C8-CA3F-6D43-A6F4-4A74227F07AE}"/>
                </a:ext>
              </a:extLst>
            </p:cNvPr>
            <p:cNvGraphicFramePr>
              <a:graphicFrameLocks noChangeAspect="1"/>
            </p:cNvGraphicFramePr>
            <p:nvPr>
              <p:extLst>
                <p:ext uri="{D42A27DB-BD31-4B8C-83A1-F6EECF244321}">
                  <p14:modId xmlns:p14="http://schemas.microsoft.com/office/powerpoint/2010/main" val="2764998258"/>
                </p:ext>
              </p:extLst>
            </p:nvPr>
          </p:nvGraphicFramePr>
          <p:xfrm>
            <a:off x="4056063" y="6029325"/>
            <a:ext cx="176212" cy="142875"/>
          </p:xfrm>
          <a:graphic>
            <a:graphicData uri="http://schemas.openxmlformats.org/presentationml/2006/ole">
              <mc:AlternateContent xmlns:mc="http://schemas.openxmlformats.org/markup-compatibility/2006">
                <mc:Choice xmlns:v="urn:schemas-microsoft-com:vml" Requires="v">
                  <p:oleObj spid="_x0000_s1669138" name="Equation" r:id="rId20" imgW="203200" imgH="152400" progId="Equation.DSMT4">
                    <p:embed/>
                  </p:oleObj>
                </mc:Choice>
                <mc:Fallback>
                  <p:oleObj name="Equation" r:id="rId20" imgW="203200" imgH="152400" progId="Equation.DSMT4">
                    <p:embed/>
                    <p:pic>
                      <p:nvPicPr>
                        <p:cNvPr id="96" name="Object 95">
                          <a:extLst>
                            <a:ext uri="{FF2B5EF4-FFF2-40B4-BE49-F238E27FC236}">
                              <a16:creationId xmlns:a16="http://schemas.microsoft.com/office/drawing/2014/main" id="{55E648C8-CA3F-6D43-A6F4-4A74227F07AE}"/>
                            </a:ext>
                          </a:extLst>
                        </p:cNvPr>
                        <p:cNvPicPr/>
                        <p:nvPr/>
                      </p:nvPicPr>
                      <p:blipFill>
                        <a:blip r:embed="rId21"/>
                        <a:stretch>
                          <a:fillRect/>
                        </a:stretch>
                      </p:blipFill>
                      <p:spPr>
                        <a:xfrm>
                          <a:off x="4056063" y="6029325"/>
                          <a:ext cx="176212" cy="142875"/>
                        </a:xfrm>
                        <a:prstGeom prst="rect">
                          <a:avLst/>
                        </a:prstGeom>
                      </p:spPr>
                    </p:pic>
                  </p:oleObj>
                </mc:Fallback>
              </mc:AlternateContent>
            </a:graphicData>
          </a:graphic>
        </p:graphicFrame>
        <p:sp>
          <p:nvSpPr>
            <p:cNvPr id="7" name="Freeform 6"/>
            <p:cNvSpPr/>
            <p:nvPr/>
          </p:nvSpPr>
          <p:spPr>
            <a:xfrm>
              <a:off x="4818529" y="3720353"/>
              <a:ext cx="2629647" cy="1897529"/>
            </a:xfrm>
            <a:custGeom>
              <a:avLst/>
              <a:gdLst>
                <a:gd name="connsiteX0" fmla="*/ 0 w 2629647"/>
                <a:gd name="connsiteY0" fmla="*/ 1897529 h 1897529"/>
                <a:gd name="connsiteX1" fmla="*/ 0 w 2629647"/>
                <a:gd name="connsiteY1" fmla="*/ 478118 h 1897529"/>
                <a:gd name="connsiteX2" fmla="*/ 874059 w 2629647"/>
                <a:gd name="connsiteY2" fmla="*/ 478118 h 1897529"/>
                <a:gd name="connsiteX3" fmla="*/ 874059 w 2629647"/>
                <a:gd name="connsiteY3" fmla="*/ 0 h 1897529"/>
                <a:gd name="connsiteX4" fmla="*/ 2622177 w 2629647"/>
                <a:gd name="connsiteY4" fmla="*/ 0 h 1897529"/>
                <a:gd name="connsiteX5" fmla="*/ 2629647 w 2629647"/>
                <a:gd name="connsiteY5" fmla="*/ 1897529 h 1897529"/>
                <a:gd name="connsiteX6" fmla="*/ 0 w 2629647"/>
                <a:gd name="connsiteY6" fmla="*/ 1897529 h 18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9647" h="1897529">
                  <a:moveTo>
                    <a:pt x="0" y="1897529"/>
                  </a:moveTo>
                  <a:lnTo>
                    <a:pt x="0" y="478118"/>
                  </a:lnTo>
                  <a:lnTo>
                    <a:pt x="874059" y="478118"/>
                  </a:lnTo>
                  <a:lnTo>
                    <a:pt x="874059" y="0"/>
                  </a:lnTo>
                  <a:lnTo>
                    <a:pt x="2622177" y="0"/>
                  </a:lnTo>
                  <a:lnTo>
                    <a:pt x="2629647" y="1897529"/>
                  </a:lnTo>
                  <a:lnTo>
                    <a:pt x="0" y="1897529"/>
                  </a:lnTo>
                  <a:close/>
                </a:path>
              </a:pathLst>
            </a:custGeom>
            <a:solidFill>
              <a:srgbClr val="FF00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8" name="TextBox 97"/>
          <p:cNvSpPr txBox="1"/>
          <p:nvPr/>
        </p:nvSpPr>
        <p:spPr>
          <a:xfrm>
            <a:off x="345027" y="4683950"/>
            <a:ext cx="3403061" cy="830997"/>
          </a:xfrm>
          <a:prstGeom prst="rect">
            <a:avLst/>
          </a:prstGeom>
          <a:noFill/>
        </p:spPr>
        <p:txBody>
          <a:bodyPr wrap="square" rtlCol="0">
            <a:spAutoFit/>
          </a:bodyPr>
          <a:lstStyle/>
          <a:p>
            <a:r>
              <a:rPr lang="en-US" sz="2800" dirty="0">
                <a:solidFill>
                  <a:srgbClr val="FF0000"/>
                </a:solidFill>
                <a:latin typeface="Apple Chancery"/>
                <a:cs typeface="Apple Chancery"/>
              </a:rPr>
              <a:t>What is </a:t>
            </a:r>
            <a:r>
              <a:rPr lang="en-US" sz="2000" dirty="0">
                <a:latin typeface="Times New Roman"/>
                <a:cs typeface="Times New Roman"/>
              </a:rPr>
              <a:t>the </a:t>
            </a:r>
            <a:r>
              <a:rPr lang="en-US" sz="2000" dirty="0">
                <a:solidFill>
                  <a:srgbClr val="100CC3"/>
                </a:solidFill>
                <a:latin typeface="Times New Roman"/>
                <a:cs typeface="Times New Roman"/>
              </a:rPr>
              <a:t>y-coordinate of </a:t>
            </a:r>
            <a:r>
              <a:rPr lang="en-US" sz="2000" dirty="0">
                <a:latin typeface="Times New Roman"/>
                <a:cs typeface="Times New Roman"/>
              </a:rPr>
              <a:t>this object’s </a:t>
            </a:r>
            <a:r>
              <a:rPr lang="en-US" sz="2000" dirty="0">
                <a:solidFill>
                  <a:srgbClr val="100CC3"/>
                </a:solidFill>
                <a:latin typeface="Times New Roman"/>
                <a:cs typeface="Times New Roman"/>
              </a:rPr>
              <a:t>center-of-mass?</a:t>
            </a:r>
            <a:endParaRPr lang="en-US" sz="2400" dirty="0">
              <a:solidFill>
                <a:srgbClr val="100CC3"/>
              </a:solidFill>
              <a:latin typeface="Apple Chancery"/>
              <a:cs typeface="Apple Chancery"/>
            </a:endParaRPr>
          </a:p>
        </p:txBody>
      </p:sp>
    </p:spTree>
    <p:extLst>
      <p:ext uri="{BB962C8B-B14F-4D97-AF65-F5344CB8AC3E}">
        <p14:creationId xmlns:p14="http://schemas.microsoft.com/office/powerpoint/2010/main" val="83458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dissolve">
                                      <p:cBhvr>
                                        <p:cTn id="1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9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16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4" name="TextBox 23"/>
          <p:cNvSpPr txBox="1"/>
          <p:nvPr/>
        </p:nvSpPr>
        <p:spPr>
          <a:xfrm>
            <a:off x="293924" y="164023"/>
            <a:ext cx="8481472" cy="1138773"/>
          </a:xfrm>
          <a:prstGeom prst="rect">
            <a:avLst/>
          </a:prstGeom>
          <a:noFill/>
        </p:spPr>
        <p:txBody>
          <a:bodyPr wrap="square" rtlCol="0">
            <a:spAutoFit/>
          </a:bodyPr>
          <a:lstStyle/>
          <a:p>
            <a:r>
              <a:rPr lang="en-US" sz="2800" dirty="0">
                <a:solidFill>
                  <a:srgbClr val="FF0000"/>
                </a:solidFill>
                <a:latin typeface="Apple Chancery"/>
                <a:cs typeface="Apple Chancery"/>
              </a:rPr>
              <a:t>The trick </a:t>
            </a:r>
            <a:r>
              <a:rPr lang="en-US" sz="2000" dirty="0">
                <a:latin typeface="Times New Roman"/>
                <a:cs typeface="Times New Roman"/>
              </a:rPr>
              <a:t>is to particulate the mass into bite-sized pieces, identify geometries whose center of mass is easy to eyeball, then assume all the mass in each of these regions is centered at their particular center of mass.</a:t>
            </a:r>
            <a:endParaRPr lang="en-US" sz="2400" dirty="0">
              <a:solidFill>
                <a:srgbClr val="FF0000"/>
              </a:solidFill>
              <a:latin typeface="Apple Chancery"/>
              <a:cs typeface="Apple Chancery"/>
            </a:endParaRPr>
          </a:p>
        </p:txBody>
      </p:sp>
      <p:sp>
        <p:nvSpPr>
          <p:cNvPr id="34" name="TextBox 33"/>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72.)</a:t>
            </a:r>
          </a:p>
        </p:txBody>
      </p:sp>
      <p:sp>
        <p:nvSpPr>
          <p:cNvPr id="32" name="TextBox 31"/>
          <p:cNvSpPr txBox="1"/>
          <p:nvPr/>
        </p:nvSpPr>
        <p:spPr>
          <a:xfrm>
            <a:off x="698396" y="2237215"/>
            <a:ext cx="3072646" cy="1631216"/>
          </a:xfrm>
          <a:prstGeom prst="rect">
            <a:avLst/>
          </a:prstGeom>
          <a:noFill/>
        </p:spPr>
        <p:txBody>
          <a:bodyPr wrap="square" rtlCol="0">
            <a:spAutoFit/>
          </a:bodyPr>
          <a:lstStyle/>
          <a:p>
            <a:r>
              <a:rPr lang="en-US" sz="2000" dirty="0">
                <a:solidFill>
                  <a:srgbClr val="FF0000"/>
                </a:solidFill>
                <a:latin typeface="Apple Chancery"/>
                <a:cs typeface="Apple Chancery"/>
              </a:rPr>
              <a:t>The geometry has </a:t>
            </a:r>
            <a:r>
              <a:rPr lang="en-US" sz="2000" dirty="0">
                <a:solidFill>
                  <a:srgbClr val="100CC3"/>
                </a:solidFill>
                <a:latin typeface="Times New Roman"/>
                <a:cs typeface="Times New Roman"/>
              </a:rPr>
              <a:t>22 squares in its mass</a:t>
            </a:r>
            <a:r>
              <a:rPr lang="en-US" sz="2000" dirty="0">
                <a:latin typeface="Times New Roman"/>
                <a:cs typeface="Times New Roman"/>
              </a:rPr>
              <a:t>, so each square is worth </a:t>
            </a:r>
            <a:r>
              <a:rPr lang="en-US" sz="2000" dirty="0">
                <a:solidFill>
                  <a:srgbClr val="FF0000"/>
                </a:solidFill>
                <a:latin typeface="Times New Roman"/>
                <a:cs typeface="Times New Roman"/>
              </a:rPr>
              <a:t>(1/22)m</a:t>
            </a:r>
            <a:r>
              <a:rPr lang="en-US" sz="2000" dirty="0">
                <a:latin typeface="Times New Roman"/>
                <a:cs typeface="Times New Roman"/>
              </a:rPr>
              <a:t>. Also, there are </a:t>
            </a:r>
            <a:r>
              <a:rPr lang="en-US" sz="2000" dirty="0">
                <a:solidFill>
                  <a:srgbClr val="100CC3"/>
                </a:solidFill>
                <a:latin typeface="Times New Roman"/>
                <a:cs typeface="Times New Roman"/>
              </a:rPr>
              <a:t>2 rectangular geometries</a:t>
            </a:r>
            <a:r>
              <a:rPr lang="en-US" sz="2000" dirty="0">
                <a:latin typeface="Times New Roman"/>
                <a:cs typeface="Times New Roman"/>
              </a:rPr>
              <a:t> easily identified.</a:t>
            </a:r>
            <a:endParaRPr lang="en-US" sz="2400" dirty="0">
              <a:solidFill>
                <a:srgbClr val="FF0000"/>
              </a:solidFill>
              <a:latin typeface="Apple Chancery"/>
              <a:cs typeface="Apple Chancery"/>
            </a:endParaRPr>
          </a:p>
        </p:txBody>
      </p:sp>
      <p:sp>
        <p:nvSpPr>
          <p:cNvPr id="5" name="Rectangle 4"/>
          <p:cNvSpPr/>
          <p:nvPr/>
        </p:nvSpPr>
        <p:spPr>
          <a:xfrm>
            <a:off x="4865004" y="2536212"/>
            <a:ext cx="875993" cy="1413462"/>
          </a:xfrm>
          <a:prstGeom prst="rect">
            <a:avLst/>
          </a:prstGeom>
          <a:solidFill>
            <a:srgbClr val="00F3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5765657" y="2055570"/>
            <a:ext cx="1742471" cy="1905084"/>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255824" y="1320211"/>
            <a:ext cx="3652685" cy="830997"/>
          </a:xfrm>
          <a:prstGeom prst="rect">
            <a:avLst/>
          </a:prstGeom>
          <a:noFill/>
        </p:spPr>
        <p:txBody>
          <a:bodyPr wrap="square" rtlCol="0">
            <a:spAutoFit/>
          </a:bodyPr>
          <a:lstStyle/>
          <a:p>
            <a:r>
              <a:rPr lang="en-US" sz="2800" dirty="0">
                <a:solidFill>
                  <a:srgbClr val="FF0000"/>
                </a:solidFill>
                <a:latin typeface="Apple Chancery"/>
                <a:cs typeface="Apple Chancery"/>
              </a:rPr>
              <a:t>For this </a:t>
            </a:r>
            <a:r>
              <a:rPr lang="en-US" sz="2000" dirty="0">
                <a:latin typeface="Times New Roman"/>
                <a:cs typeface="Times New Roman"/>
              </a:rPr>
              <a:t>case (and looking just at the y-components):</a:t>
            </a:r>
            <a:endParaRPr lang="en-US" sz="2400" dirty="0">
              <a:solidFill>
                <a:srgbClr val="FF0000"/>
              </a:solidFill>
              <a:latin typeface="Apple Chancery"/>
              <a:cs typeface="Apple Chancery"/>
            </a:endParaRPr>
          </a:p>
        </p:txBody>
      </p:sp>
      <p:sp>
        <p:nvSpPr>
          <p:cNvPr id="53" name="TextBox 52"/>
          <p:cNvSpPr txBox="1"/>
          <p:nvPr/>
        </p:nvSpPr>
        <p:spPr>
          <a:xfrm>
            <a:off x="698404" y="3982906"/>
            <a:ext cx="3109635" cy="707886"/>
          </a:xfrm>
          <a:prstGeom prst="rect">
            <a:avLst/>
          </a:prstGeom>
          <a:noFill/>
        </p:spPr>
        <p:txBody>
          <a:bodyPr wrap="square" rtlCol="0">
            <a:spAutoFit/>
          </a:bodyPr>
          <a:lstStyle/>
          <a:p>
            <a:r>
              <a:rPr lang="en-US" sz="2000" dirty="0">
                <a:solidFill>
                  <a:srgbClr val="FF0000"/>
                </a:solidFill>
                <a:latin typeface="Apple Chancery"/>
                <a:cs typeface="Apple Chancery"/>
              </a:rPr>
              <a:t>The left rectangle’s </a:t>
            </a:r>
            <a:r>
              <a:rPr lang="en-US" sz="2000" dirty="0">
                <a:latin typeface="Times New Roman"/>
                <a:cs typeface="Times New Roman"/>
              </a:rPr>
              <a:t>y-</a:t>
            </a:r>
            <a:r>
              <a:rPr lang="en-US" sz="2000" i="1" dirty="0">
                <a:latin typeface="Times New Roman"/>
                <a:cs typeface="Times New Roman"/>
              </a:rPr>
              <a:t>center of mass </a:t>
            </a:r>
            <a:r>
              <a:rPr lang="en-US" sz="2000" dirty="0">
                <a:latin typeface="Times New Roman"/>
                <a:cs typeface="Times New Roman"/>
              </a:rPr>
              <a:t>is at .5 meters,</a:t>
            </a:r>
            <a:endParaRPr lang="en-US" sz="2400" dirty="0">
              <a:solidFill>
                <a:srgbClr val="FF0000"/>
              </a:solidFill>
              <a:latin typeface="Apple Chancery"/>
              <a:cs typeface="Apple Chancery"/>
            </a:endParaRPr>
          </a:p>
        </p:txBody>
      </p:sp>
      <p:sp>
        <p:nvSpPr>
          <p:cNvPr id="54" name="TextBox 53"/>
          <p:cNvSpPr txBox="1"/>
          <p:nvPr/>
        </p:nvSpPr>
        <p:spPr>
          <a:xfrm>
            <a:off x="698404" y="4295253"/>
            <a:ext cx="3296413" cy="1015663"/>
          </a:xfrm>
          <a:prstGeom prst="rect">
            <a:avLst/>
          </a:prstGeom>
          <a:noFill/>
        </p:spPr>
        <p:txBody>
          <a:bodyPr wrap="square" rtlCol="0">
            <a:spAutoFit/>
          </a:bodyPr>
          <a:lstStyle/>
          <a:p>
            <a:r>
              <a:rPr lang="en-US" sz="2000" dirty="0">
                <a:latin typeface="Times New Roman"/>
                <a:cs typeface="Times New Roman"/>
              </a:rPr>
              <a:t>                                      and the right geometry’s coordinate is +1.</a:t>
            </a:r>
            <a:endParaRPr lang="en-US" sz="2400" dirty="0">
              <a:solidFill>
                <a:srgbClr val="FF0000"/>
              </a:solidFill>
              <a:latin typeface="Apple Chancery"/>
              <a:cs typeface="Apple Chancery"/>
            </a:endParaRPr>
          </a:p>
        </p:txBody>
      </p:sp>
      <p:grpSp>
        <p:nvGrpSpPr>
          <p:cNvPr id="2" name="Group 1"/>
          <p:cNvGrpSpPr/>
          <p:nvPr/>
        </p:nvGrpSpPr>
        <p:grpSpPr>
          <a:xfrm>
            <a:off x="3808039" y="1542033"/>
            <a:ext cx="4967357" cy="3205729"/>
            <a:chOff x="3748088" y="3200116"/>
            <a:chExt cx="4967357" cy="3205729"/>
          </a:xfrm>
        </p:grpSpPr>
        <p:cxnSp>
          <p:nvCxnSpPr>
            <p:cNvPr id="37" name="Straight Connector 36">
              <a:extLst>
                <a:ext uri="{FF2B5EF4-FFF2-40B4-BE49-F238E27FC236}">
                  <a16:creationId xmlns:a16="http://schemas.microsoft.com/office/drawing/2014/main" id="{99372297-74FB-2E42-89B6-26DE0FCB3F01}"/>
                </a:ext>
              </a:extLst>
            </p:cNvPr>
            <p:cNvCxnSpPr>
              <a:cxnSpLocks/>
            </p:cNvCxnSpPr>
            <p:nvPr/>
          </p:nvCxnSpPr>
          <p:spPr>
            <a:xfrm>
              <a:off x="4383014" y="3393793"/>
              <a:ext cx="35" cy="2856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EF386FE-BC3B-D747-9E27-3D0AECD49F55}"/>
                </a:ext>
              </a:extLst>
            </p:cNvPr>
            <p:cNvCxnSpPr>
              <a:cxnSpLocks/>
            </p:cNvCxnSpPr>
            <p:nvPr/>
          </p:nvCxnSpPr>
          <p:spPr>
            <a:xfrm flipH="1">
              <a:off x="4269005" y="6108941"/>
              <a:ext cx="4071073" cy="219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24CAF89-338B-3641-85CB-63E71FC66877}"/>
                </a:ext>
              </a:extLst>
            </p:cNvPr>
            <p:cNvCxnSpPr>
              <a:cxnSpLocks/>
            </p:cNvCxnSpPr>
            <p:nvPr/>
          </p:nvCxnSpPr>
          <p:spPr>
            <a:xfrm flipH="1">
              <a:off x="4269003" y="6111131"/>
              <a:ext cx="228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BE9E615-0893-5646-B6DD-B781EE6955C3}"/>
                </a:ext>
              </a:extLst>
            </p:cNvPr>
            <p:cNvCxnSpPr>
              <a:cxnSpLocks/>
            </p:cNvCxnSpPr>
            <p:nvPr/>
          </p:nvCxnSpPr>
          <p:spPr>
            <a:xfrm flipH="1">
              <a:off x="4268996" y="5634667"/>
              <a:ext cx="228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8E5730C-5946-CC4E-9D67-0E452C83AA49}"/>
                </a:ext>
              </a:extLst>
            </p:cNvPr>
            <p:cNvCxnSpPr>
              <a:cxnSpLocks/>
            </p:cNvCxnSpPr>
            <p:nvPr/>
          </p:nvCxnSpPr>
          <p:spPr>
            <a:xfrm flipH="1">
              <a:off x="4268990" y="5155580"/>
              <a:ext cx="4316211" cy="2623"/>
            </a:xfrm>
            <a:prstGeom prst="line">
              <a:avLst/>
            </a:prstGeom>
            <a:ln w="19050"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05E9FDD-E2D1-BF47-8822-621FD6EAD578}"/>
                </a:ext>
              </a:extLst>
            </p:cNvPr>
            <p:cNvCxnSpPr>
              <a:cxnSpLocks/>
            </p:cNvCxnSpPr>
            <p:nvPr/>
          </p:nvCxnSpPr>
          <p:spPr>
            <a:xfrm flipH="1">
              <a:off x="4268983" y="4681739"/>
              <a:ext cx="228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60CF697-0C4E-5841-A95A-866EA74B3DA1}"/>
                </a:ext>
              </a:extLst>
            </p:cNvPr>
            <p:cNvCxnSpPr>
              <a:cxnSpLocks/>
            </p:cNvCxnSpPr>
            <p:nvPr/>
          </p:nvCxnSpPr>
          <p:spPr>
            <a:xfrm flipH="1">
              <a:off x="4268977" y="4205275"/>
              <a:ext cx="228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4AE0AB5-0532-564B-84E2-79AF38D3D787}"/>
                </a:ext>
              </a:extLst>
            </p:cNvPr>
            <p:cNvCxnSpPr>
              <a:cxnSpLocks/>
            </p:cNvCxnSpPr>
            <p:nvPr/>
          </p:nvCxnSpPr>
          <p:spPr>
            <a:xfrm flipH="1">
              <a:off x="4268970" y="3728811"/>
              <a:ext cx="228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A23BEE3-F37C-6048-9A95-9702FC6E25C8}"/>
                </a:ext>
              </a:extLst>
            </p:cNvPr>
            <p:cNvCxnSpPr>
              <a:cxnSpLocks/>
            </p:cNvCxnSpPr>
            <p:nvPr/>
          </p:nvCxnSpPr>
          <p:spPr>
            <a:xfrm rot="16200000" flipH="1">
              <a:off x="6448932" y="6114305"/>
              <a:ext cx="2481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BFF9B71-1F11-8440-9DA2-9A06E040CD1E}"/>
                </a:ext>
              </a:extLst>
            </p:cNvPr>
            <p:cNvCxnSpPr>
              <a:cxnSpLocks/>
            </p:cNvCxnSpPr>
            <p:nvPr/>
          </p:nvCxnSpPr>
          <p:spPr>
            <a:xfrm rot="16200000" flipH="1">
              <a:off x="6010936" y="6114312"/>
              <a:ext cx="2481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8FA099A-EC7A-8A46-9EF1-BAB79CC260A2}"/>
                </a:ext>
              </a:extLst>
            </p:cNvPr>
            <p:cNvCxnSpPr>
              <a:cxnSpLocks/>
            </p:cNvCxnSpPr>
            <p:nvPr/>
          </p:nvCxnSpPr>
          <p:spPr>
            <a:xfrm rot="16200000" flipH="1">
              <a:off x="5572939" y="6114319"/>
              <a:ext cx="2481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34FFA05-72A3-954D-98E3-24721143CF40}"/>
                </a:ext>
              </a:extLst>
            </p:cNvPr>
            <p:cNvCxnSpPr>
              <a:cxnSpLocks/>
            </p:cNvCxnSpPr>
            <p:nvPr/>
          </p:nvCxnSpPr>
          <p:spPr>
            <a:xfrm>
              <a:off x="5258655" y="3200116"/>
              <a:ext cx="352" cy="3038274"/>
            </a:xfrm>
            <a:prstGeom prst="line">
              <a:avLst/>
            </a:prstGeom>
            <a:ln w="19050"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FD9AE16-8880-FA43-B26D-C514C0C2362E}"/>
                </a:ext>
              </a:extLst>
            </p:cNvPr>
            <p:cNvCxnSpPr>
              <a:cxnSpLocks/>
            </p:cNvCxnSpPr>
            <p:nvPr/>
          </p:nvCxnSpPr>
          <p:spPr>
            <a:xfrm rot="16200000" flipH="1">
              <a:off x="4696946" y="6114333"/>
              <a:ext cx="2481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A1D558B-EF56-364C-B4B8-728F370D30C2}"/>
                </a:ext>
              </a:extLst>
            </p:cNvPr>
            <p:cNvCxnSpPr>
              <a:cxnSpLocks/>
            </p:cNvCxnSpPr>
            <p:nvPr/>
          </p:nvCxnSpPr>
          <p:spPr>
            <a:xfrm rot="16200000" flipH="1">
              <a:off x="4258949" y="6114340"/>
              <a:ext cx="2481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6F22EA3-7509-4247-BB8A-8F4409855A21}"/>
                </a:ext>
              </a:extLst>
            </p:cNvPr>
            <p:cNvCxnSpPr>
              <a:cxnSpLocks/>
            </p:cNvCxnSpPr>
            <p:nvPr/>
          </p:nvCxnSpPr>
          <p:spPr>
            <a:xfrm rot="16200000" flipH="1">
              <a:off x="7762880" y="6108941"/>
              <a:ext cx="2481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2625C48-67A2-A94B-A9CE-590B801A385E}"/>
                </a:ext>
              </a:extLst>
            </p:cNvPr>
            <p:cNvCxnSpPr>
              <a:cxnSpLocks/>
            </p:cNvCxnSpPr>
            <p:nvPr/>
          </p:nvCxnSpPr>
          <p:spPr>
            <a:xfrm rot="16200000" flipH="1">
              <a:off x="7324883" y="6108948"/>
              <a:ext cx="2481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8CE6D28-13F7-CC4C-8E11-7C93408023E3}"/>
                </a:ext>
              </a:extLst>
            </p:cNvPr>
            <p:cNvCxnSpPr>
              <a:cxnSpLocks/>
            </p:cNvCxnSpPr>
            <p:nvPr/>
          </p:nvCxnSpPr>
          <p:spPr>
            <a:xfrm rot="16200000" flipH="1">
              <a:off x="6886887" y="6108957"/>
              <a:ext cx="248129"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3" name="Object 62">
              <a:extLst>
                <a:ext uri="{FF2B5EF4-FFF2-40B4-BE49-F238E27FC236}">
                  <a16:creationId xmlns:a16="http://schemas.microsoft.com/office/drawing/2014/main" id="{77BD80BD-A059-7C4E-BC32-8524AA9A70B0}"/>
                </a:ext>
              </a:extLst>
            </p:cNvPr>
            <p:cNvGraphicFramePr>
              <a:graphicFrameLocks noChangeAspect="1"/>
            </p:cNvGraphicFramePr>
            <p:nvPr/>
          </p:nvGraphicFramePr>
          <p:xfrm>
            <a:off x="4738891" y="6263366"/>
            <a:ext cx="164240" cy="142479"/>
          </p:xfrm>
          <a:graphic>
            <a:graphicData uri="http://schemas.openxmlformats.org/presentationml/2006/ole">
              <mc:AlternateContent xmlns:mc="http://schemas.openxmlformats.org/markup-compatibility/2006">
                <mc:Choice xmlns:v="urn:schemas-microsoft-com:vml" Requires="v">
                  <p:oleObj spid="_x0000_s1709057" name="Equation" r:id="rId4" imgW="190500" imgH="152400" progId="Equation.DSMT4">
                    <p:embed/>
                  </p:oleObj>
                </mc:Choice>
                <mc:Fallback>
                  <p:oleObj name="Equation" r:id="rId4" imgW="190500" imgH="152400" progId="Equation.DSMT4">
                    <p:embed/>
                    <p:pic>
                      <p:nvPicPr>
                        <p:cNvPr id="63" name="Object 62">
                          <a:extLst>
                            <a:ext uri="{FF2B5EF4-FFF2-40B4-BE49-F238E27FC236}">
                              <a16:creationId xmlns:a16="http://schemas.microsoft.com/office/drawing/2014/main" id="{77BD80BD-A059-7C4E-BC32-8524AA9A70B0}"/>
                            </a:ext>
                          </a:extLst>
                        </p:cNvPr>
                        <p:cNvPicPr/>
                        <p:nvPr/>
                      </p:nvPicPr>
                      <p:blipFill>
                        <a:blip r:embed="rId5"/>
                        <a:stretch>
                          <a:fillRect/>
                        </a:stretch>
                      </p:blipFill>
                      <p:spPr>
                        <a:xfrm>
                          <a:off x="4738891" y="6263366"/>
                          <a:ext cx="164240" cy="142479"/>
                        </a:xfrm>
                        <a:prstGeom prst="rect">
                          <a:avLst/>
                        </a:prstGeom>
                      </p:spPr>
                    </p:pic>
                  </p:oleObj>
                </mc:Fallback>
              </mc:AlternateContent>
            </a:graphicData>
          </a:graphic>
        </p:graphicFrame>
        <p:graphicFrame>
          <p:nvGraphicFramePr>
            <p:cNvPr id="64" name="Object 63">
              <a:extLst>
                <a:ext uri="{FF2B5EF4-FFF2-40B4-BE49-F238E27FC236}">
                  <a16:creationId xmlns:a16="http://schemas.microsoft.com/office/drawing/2014/main" id="{374D4E3D-4B79-8B49-B9E9-C29F86F005C7}"/>
                </a:ext>
              </a:extLst>
            </p:cNvPr>
            <p:cNvGraphicFramePr>
              <a:graphicFrameLocks noChangeAspect="1"/>
            </p:cNvGraphicFramePr>
            <p:nvPr/>
          </p:nvGraphicFramePr>
          <p:xfrm>
            <a:off x="6081713" y="6251575"/>
            <a:ext cx="106362" cy="142875"/>
          </p:xfrm>
          <a:graphic>
            <a:graphicData uri="http://schemas.openxmlformats.org/presentationml/2006/ole">
              <mc:AlternateContent xmlns:mc="http://schemas.openxmlformats.org/markup-compatibility/2006">
                <mc:Choice xmlns:v="urn:schemas-microsoft-com:vml" Requires="v">
                  <p:oleObj spid="_x0000_s1709058" name="Equation" r:id="rId6" imgW="127000" imgH="152400" progId="Equation.DSMT4">
                    <p:embed/>
                  </p:oleObj>
                </mc:Choice>
                <mc:Fallback>
                  <p:oleObj name="Equation" r:id="rId6" imgW="127000" imgH="152400" progId="Equation.DSMT4">
                    <p:embed/>
                    <p:pic>
                      <p:nvPicPr>
                        <p:cNvPr id="64" name="Object 63">
                          <a:extLst>
                            <a:ext uri="{FF2B5EF4-FFF2-40B4-BE49-F238E27FC236}">
                              <a16:creationId xmlns:a16="http://schemas.microsoft.com/office/drawing/2014/main" id="{374D4E3D-4B79-8B49-B9E9-C29F86F005C7}"/>
                            </a:ext>
                          </a:extLst>
                        </p:cNvPr>
                        <p:cNvPicPr/>
                        <p:nvPr/>
                      </p:nvPicPr>
                      <p:blipFill>
                        <a:blip r:embed="rId7"/>
                        <a:stretch>
                          <a:fillRect/>
                        </a:stretch>
                      </p:blipFill>
                      <p:spPr>
                        <a:xfrm>
                          <a:off x="6081713" y="6251575"/>
                          <a:ext cx="106362" cy="142875"/>
                        </a:xfrm>
                        <a:prstGeom prst="rect">
                          <a:avLst/>
                        </a:prstGeom>
                      </p:spPr>
                    </p:pic>
                  </p:oleObj>
                </mc:Fallback>
              </mc:AlternateContent>
            </a:graphicData>
          </a:graphic>
        </p:graphicFrame>
        <p:graphicFrame>
          <p:nvGraphicFramePr>
            <p:cNvPr id="65" name="Object 64">
              <a:extLst>
                <a:ext uri="{FF2B5EF4-FFF2-40B4-BE49-F238E27FC236}">
                  <a16:creationId xmlns:a16="http://schemas.microsoft.com/office/drawing/2014/main" id="{C6DABC4C-CA8C-D64A-8514-7A18C6A170E0}"/>
                </a:ext>
              </a:extLst>
            </p:cNvPr>
            <p:cNvGraphicFramePr>
              <a:graphicFrameLocks noChangeAspect="1"/>
            </p:cNvGraphicFramePr>
            <p:nvPr/>
          </p:nvGraphicFramePr>
          <p:xfrm>
            <a:off x="6956425" y="6251575"/>
            <a:ext cx="111125" cy="142875"/>
          </p:xfrm>
          <a:graphic>
            <a:graphicData uri="http://schemas.openxmlformats.org/presentationml/2006/ole">
              <mc:AlternateContent xmlns:mc="http://schemas.openxmlformats.org/markup-compatibility/2006">
                <mc:Choice xmlns:v="urn:schemas-microsoft-com:vml" Requires="v">
                  <p:oleObj spid="_x0000_s1709059" name="Equation" r:id="rId8" imgW="127000" imgH="152400" progId="Equation.DSMT4">
                    <p:embed/>
                  </p:oleObj>
                </mc:Choice>
                <mc:Fallback>
                  <p:oleObj name="Equation" r:id="rId8" imgW="127000" imgH="152400" progId="Equation.DSMT4">
                    <p:embed/>
                    <p:pic>
                      <p:nvPicPr>
                        <p:cNvPr id="65" name="Object 64">
                          <a:extLst>
                            <a:ext uri="{FF2B5EF4-FFF2-40B4-BE49-F238E27FC236}">
                              <a16:creationId xmlns:a16="http://schemas.microsoft.com/office/drawing/2014/main" id="{C6DABC4C-CA8C-D64A-8514-7A18C6A170E0}"/>
                            </a:ext>
                          </a:extLst>
                        </p:cNvPr>
                        <p:cNvPicPr/>
                        <p:nvPr/>
                      </p:nvPicPr>
                      <p:blipFill>
                        <a:blip r:embed="rId9"/>
                        <a:stretch>
                          <a:fillRect/>
                        </a:stretch>
                      </p:blipFill>
                      <p:spPr>
                        <a:xfrm>
                          <a:off x="6956425" y="6251575"/>
                          <a:ext cx="111125" cy="142875"/>
                        </a:xfrm>
                        <a:prstGeom prst="rect">
                          <a:avLst/>
                        </a:prstGeom>
                      </p:spPr>
                    </p:pic>
                  </p:oleObj>
                </mc:Fallback>
              </mc:AlternateContent>
            </a:graphicData>
          </a:graphic>
        </p:graphicFrame>
        <p:graphicFrame>
          <p:nvGraphicFramePr>
            <p:cNvPr id="66" name="Object 65">
              <a:extLst>
                <a:ext uri="{FF2B5EF4-FFF2-40B4-BE49-F238E27FC236}">
                  <a16:creationId xmlns:a16="http://schemas.microsoft.com/office/drawing/2014/main" id="{EBDB74F9-BCC9-4745-9B5C-7EFE70AFCAFF}"/>
                </a:ext>
              </a:extLst>
            </p:cNvPr>
            <p:cNvGraphicFramePr>
              <a:graphicFrameLocks noChangeAspect="1"/>
            </p:cNvGraphicFramePr>
            <p:nvPr/>
          </p:nvGraphicFramePr>
          <p:xfrm>
            <a:off x="7839075" y="6251575"/>
            <a:ext cx="96838" cy="142875"/>
          </p:xfrm>
          <a:graphic>
            <a:graphicData uri="http://schemas.openxmlformats.org/presentationml/2006/ole">
              <mc:AlternateContent xmlns:mc="http://schemas.openxmlformats.org/markup-compatibility/2006">
                <mc:Choice xmlns:v="urn:schemas-microsoft-com:vml" Requires="v">
                  <p:oleObj spid="_x0000_s1709060" name="Equation" r:id="rId10" imgW="114300" imgH="152400" progId="Equation.DSMT4">
                    <p:embed/>
                  </p:oleObj>
                </mc:Choice>
                <mc:Fallback>
                  <p:oleObj name="Equation" r:id="rId10" imgW="114300" imgH="152400" progId="Equation.DSMT4">
                    <p:embed/>
                    <p:pic>
                      <p:nvPicPr>
                        <p:cNvPr id="66" name="Object 65">
                          <a:extLst>
                            <a:ext uri="{FF2B5EF4-FFF2-40B4-BE49-F238E27FC236}">
                              <a16:creationId xmlns:a16="http://schemas.microsoft.com/office/drawing/2014/main" id="{EBDB74F9-BCC9-4745-9B5C-7EFE70AFCAFF}"/>
                            </a:ext>
                          </a:extLst>
                        </p:cNvPr>
                        <p:cNvPicPr/>
                        <p:nvPr/>
                      </p:nvPicPr>
                      <p:blipFill>
                        <a:blip r:embed="rId11"/>
                        <a:stretch>
                          <a:fillRect/>
                        </a:stretch>
                      </p:blipFill>
                      <p:spPr>
                        <a:xfrm>
                          <a:off x="7839075" y="6251575"/>
                          <a:ext cx="96838" cy="142875"/>
                        </a:xfrm>
                        <a:prstGeom prst="rect">
                          <a:avLst/>
                        </a:prstGeom>
                      </p:spPr>
                    </p:pic>
                  </p:oleObj>
                </mc:Fallback>
              </mc:AlternateContent>
            </a:graphicData>
          </a:graphic>
        </p:graphicFrame>
        <p:graphicFrame>
          <p:nvGraphicFramePr>
            <p:cNvPr id="67" name="Object 66">
              <a:extLst>
                <a:ext uri="{FF2B5EF4-FFF2-40B4-BE49-F238E27FC236}">
                  <a16:creationId xmlns:a16="http://schemas.microsoft.com/office/drawing/2014/main" id="{885C274E-F746-3B4F-B36A-22B7E055ABD6}"/>
                </a:ext>
              </a:extLst>
            </p:cNvPr>
            <p:cNvGraphicFramePr>
              <a:graphicFrameLocks noChangeAspect="1"/>
            </p:cNvGraphicFramePr>
            <p:nvPr/>
          </p:nvGraphicFramePr>
          <p:xfrm>
            <a:off x="4094163" y="5087938"/>
            <a:ext cx="98425" cy="142875"/>
          </p:xfrm>
          <a:graphic>
            <a:graphicData uri="http://schemas.openxmlformats.org/presentationml/2006/ole">
              <mc:AlternateContent xmlns:mc="http://schemas.openxmlformats.org/markup-compatibility/2006">
                <mc:Choice xmlns:v="urn:schemas-microsoft-com:vml" Requires="v">
                  <p:oleObj spid="_x0000_s1709061" name="Equation" r:id="rId12" imgW="114300" imgH="152400" progId="Equation.DSMT4">
                    <p:embed/>
                  </p:oleObj>
                </mc:Choice>
                <mc:Fallback>
                  <p:oleObj name="Equation" r:id="rId12" imgW="114300" imgH="152400" progId="Equation.DSMT4">
                    <p:embed/>
                    <p:pic>
                      <p:nvPicPr>
                        <p:cNvPr id="67" name="Object 66">
                          <a:extLst>
                            <a:ext uri="{FF2B5EF4-FFF2-40B4-BE49-F238E27FC236}">
                              <a16:creationId xmlns:a16="http://schemas.microsoft.com/office/drawing/2014/main" id="{885C274E-F746-3B4F-B36A-22B7E055ABD6}"/>
                            </a:ext>
                          </a:extLst>
                        </p:cNvPr>
                        <p:cNvPicPr/>
                        <p:nvPr/>
                      </p:nvPicPr>
                      <p:blipFill>
                        <a:blip r:embed="rId13"/>
                        <a:stretch>
                          <a:fillRect/>
                        </a:stretch>
                      </p:blipFill>
                      <p:spPr>
                        <a:xfrm>
                          <a:off x="4094163" y="5087938"/>
                          <a:ext cx="98425" cy="142875"/>
                        </a:xfrm>
                        <a:prstGeom prst="rect">
                          <a:avLst/>
                        </a:prstGeom>
                      </p:spPr>
                    </p:pic>
                  </p:oleObj>
                </mc:Fallback>
              </mc:AlternateContent>
            </a:graphicData>
          </a:graphic>
        </p:graphicFrame>
        <p:graphicFrame>
          <p:nvGraphicFramePr>
            <p:cNvPr id="68" name="Object 67">
              <a:extLst>
                <a:ext uri="{FF2B5EF4-FFF2-40B4-BE49-F238E27FC236}">
                  <a16:creationId xmlns:a16="http://schemas.microsoft.com/office/drawing/2014/main" id="{55E648C8-CA3F-6D43-A6F4-4A74227F07AE}"/>
                </a:ext>
              </a:extLst>
            </p:cNvPr>
            <p:cNvGraphicFramePr>
              <a:graphicFrameLocks noChangeAspect="1"/>
            </p:cNvGraphicFramePr>
            <p:nvPr/>
          </p:nvGraphicFramePr>
          <p:xfrm>
            <a:off x="4089400" y="4137025"/>
            <a:ext cx="109538" cy="142875"/>
          </p:xfrm>
          <a:graphic>
            <a:graphicData uri="http://schemas.openxmlformats.org/presentationml/2006/ole">
              <mc:AlternateContent xmlns:mc="http://schemas.openxmlformats.org/markup-compatibility/2006">
                <mc:Choice xmlns:v="urn:schemas-microsoft-com:vml" Requires="v">
                  <p:oleObj spid="_x0000_s1709062" name="Equation" r:id="rId14" imgW="127000" imgH="152400" progId="Equation.DSMT4">
                    <p:embed/>
                  </p:oleObj>
                </mc:Choice>
                <mc:Fallback>
                  <p:oleObj name="Equation" r:id="rId14" imgW="127000" imgH="152400" progId="Equation.DSMT4">
                    <p:embed/>
                    <p:pic>
                      <p:nvPicPr>
                        <p:cNvPr id="68" name="Object 67">
                          <a:extLst>
                            <a:ext uri="{FF2B5EF4-FFF2-40B4-BE49-F238E27FC236}">
                              <a16:creationId xmlns:a16="http://schemas.microsoft.com/office/drawing/2014/main" id="{55E648C8-CA3F-6D43-A6F4-4A74227F07AE}"/>
                            </a:ext>
                          </a:extLst>
                        </p:cNvPr>
                        <p:cNvPicPr/>
                        <p:nvPr/>
                      </p:nvPicPr>
                      <p:blipFill>
                        <a:blip r:embed="rId15"/>
                        <a:stretch>
                          <a:fillRect/>
                        </a:stretch>
                      </p:blipFill>
                      <p:spPr>
                        <a:xfrm>
                          <a:off x="4089400" y="4137025"/>
                          <a:ext cx="109538" cy="142875"/>
                        </a:xfrm>
                        <a:prstGeom prst="rect">
                          <a:avLst/>
                        </a:prstGeom>
                      </p:spPr>
                    </p:pic>
                  </p:oleObj>
                </mc:Fallback>
              </mc:AlternateContent>
            </a:graphicData>
          </a:graphic>
        </p:graphicFrame>
        <p:graphicFrame>
          <p:nvGraphicFramePr>
            <p:cNvPr id="69" name="Object 68">
              <a:extLst>
                <a:ext uri="{FF2B5EF4-FFF2-40B4-BE49-F238E27FC236}">
                  <a16:creationId xmlns:a16="http://schemas.microsoft.com/office/drawing/2014/main" id="{39E3CCAB-749D-4C4A-824B-52ECF44A5876}"/>
                </a:ext>
              </a:extLst>
            </p:cNvPr>
            <p:cNvGraphicFramePr>
              <a:graphicFrameLocks noChangeAspect="1"/>
            </p:cNvGraphicFramePr>
            <p:nvPr/>
          </p:nvGraphicFramePr>
          <p:xfrm>
            <a:off x="3748088" y="3305175"/>
            <a:ext cx="527050" cy="296863"/>
          </p:xfrm>
          <a:graphic>
            <a:graphicData uri="http://schemas.openxmlformats.org/presentationml/2006/ole">
              <mc:AlternateContent xmlns:mc="http://schemas.openxmlformats.org/markup-compatibility/2006">
                <mc:Choice xmlns:v="urn:schemas-microsoft-com:vml" Requires="v">
                  <p:oleObj spid="_x0000_s1709063" name="Equation" r:id="rId16" imgW="609600" imgH="317500" progId="Equation.DSMT4">
                    <p:embed/>
                  </p:oleObj>
                </mc:Choice>
                <mc:Fallback>
                  <p:oleObj name="Equation" r:id="rId16" imgW="609600" imgH="317500" progId="Equation.DSMT4">
                    <p:embed/>
                    <p:pic>
                      <p:nvPicPr>
                        <p:cNvPr id="69" name="Object 68">
                          <a:extLst>
                            <a:ext uri="{FF2B5EF4-FFF2-40B4-BE49-F238E27FC236}">
                              <a16:creationId xmlns:a16="http://schemas.microsoft.com/office/drawing/2014/main" id="{39E3CCAB-749D-4C4A-824B-52ECF44A5876}"/>
                            </a:ext>
                          </a:extLst>
                        </p:cNvPr>
                        <p:cNvPicPr/>
                        <p:nvPr/>
                      </p:nvPicPr>
                      <p:blipFill>
                        <a:blip r:embed="rId17"/>
                        <a:stretch>
                          <a:fillRect/>
                        </a:stretch>
                      </p:blipFill>
                      <p:spPr>
                        <a:xfrm>
                          <a:off x="3748088" y="3305175"/>
                          <a:ext cx="527050" cy="296863"/>
                        </a:xfrm>
                        <a:prstGeom prst="rect">
                          <a:avLst/>
                        </a:prstGeom>
                      </p:spPr>
                    </p:pic>
                  </p:oleObj>
                </mc:Fallback>
              </mc:AlternateContent>
            </a:graphicData>
          </a:graphic>
        </p:graphicFrame>
        <p:graphicFrame>
          <p:nvGraphicFramePr>
            <p:cNvPr id="70" name="Object 69">
              <a:extLst>
                <a:ext uri="{FF2B5EF4-FFF2-40B4-BE49-F238E27FC236}">
                  <a16:creationId xmlns:a16="http://schemas.microsoft.com/office/drawing/2014/main" id="{F2A8AD01-6E7A-C547-8A13-E3809B6557F1}"/>
                </a:ext>
              </a:extLst>
            </p:cNvPr>
            <p:cNvGraphicFramePr>
              <a:graphicFrameLocks noChangeAspect="1"/>
            </p:cNvGraphicFramePr>
            <p:nvPr/>
          </p:nvGraphicFramePr>
          <p:xfrm>
            <a:off x="8135406" y="6211354"/>
            <a:ext cx="580039" cy="189973"/>
          </p:xfrm>
          <a:graphic>
            <a:graphicData uri="http://schemas.openxmlformats.org/presentationml/2006/ole">
              <mc:AlternateContent xmlns:mc="http://schemas.openxmlformats.org/markup-compatibility/2006">
                <mc:Choice xmlns:v="urn:schemas-microsoft-com:vml" Requires="v">
                  <p:oleObj spid="_x0000_s1709064" r:id="rId18" imgW="673100" imgH="203200" progId="Equation.DSMT4">
                    <p:embed/>
                  </p:oleObj>
                </mc:Choice>
                <mc:Fallback>
                  <p:oleObj r:id="rId18" imgW="673100" imgH="203200" progId="Equation.DSMT4">
                    <p:embed/>
                    <p:pic>
                      <p:nvPicPr>
                        <p:cNvPr id="70" name="Object 69">
                          <a:extLst>
                            <a:ext uri="{FF2B5EF4-FFF2-40B4-BE49-F238E27FC236}">
                              <a16:creationId xmlns:a16="http://schemas.microsoft.com/office/drawing/2014/main" id="{F2A8AD01-6E7A-C547-8A13-E3809B6557F1}"/>
                            </a:ext>
                          </a:extLst>
                        </p:cNvPr>
                        <p:cNvPicPr/>
                        <p:nvPr/>
                      </p:nvPicPr>
                      <p:blipFill>
                        <a:blip r:embed="rId19"/>
                        <a:stretch>
                          <a:fillRect/>
                        </a:stretch>
                      </p:blipFill>
                      <p:spPr>
                        <a:xfrm>
                          <a:off x="8135406" y="6211354"/>
                          <a:ext cx="580039" cy="189973"/>
                        </a:xfrm>
                        <a:prstGeom prst="rect">
                          <a:avLst/>
                        </a:prstGeom>
                      </p:spPr>
                    </p:pic>
                  </p:oleObj>
                </mc:Fallback>
              </mc:AlternateContent>
            </a:graphicData>
          </a:graphic>
        </p:graphicFrame>
        <p:cxnSp>
          <p:nvCxnSpPr>
            <p:cNvPr id="71" name="Straight Connector 70">
              <a:extLst>
                <a:ext uri="{FF2B5EF4-FFF2-40B4-BE49-F238E27FC236}">
                  <a16:creationId xmlns:a16="http://schemas.microsoft.com/office/drawing/2014/main" id="{C6B389C6-7127-6646-896A-CB4CE6E7EEBE}"/>
                </a:ext>
              </a:extLst>
            </p:cNvPr>
            <p:cNvCxnSpPr>
              <a:cxnSpLocks/>
            </p:cNvCxnSpPr>
            <p:nvPr/>
          </p:nvCxnSpPr>
          <p:spPr>
            <a:xfrm>
              <a:off x="4821011" y="3531665"/>
              <a:ext cx="0" cy="243777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9A3AAAE-2E3D-BA4C-883D-F41BFAD5B584}"/>
                </a:ext>
              </a:extLst>
            </p:cNvPr>
            <p:cNvCxnSpPr>
              <a:cxnSpLocks/>
            </p:cNvCxnSpPr>
            <p:nvPr/>
          </p:nvCxnSpPr>
          <p:spPr>
            <a:xfrm>
              <a:off x="5258655" y="3531665"/>
              <a:ext cx="0" cy="243777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C017DA4-53A2-F743-94DA-48EB3D778C90}"/>
                </a:ext>
              </a:extLst>
            </p:cNvPr>
            <p:cNvCxnSpPr>
              <a:cxnSpLocks/>
            </p:cNvCxnSpPr>
            <p:nvPr/>
          </p:nvCxnSpPr>
          <p:spPr>
            <a:xfrm>
              <a:off x="5696300" y="3531665"/>
              <a:ext cx="0" cy="243777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C8309B2-7FCE-024E-8EF9-875502D861DB}"/>
                </a:ext>
              </a:extLst>
            </p:cNvPr>
            <p:cNvCxnSpPr>
              <a:cxnSpLocks/>
            </p:cNvCxnSpPr>
            <p:nvPr/>
          </p:nvCxnSpPr>
          <p:spPr>
            <a:xfrm>
              <a:off x="6133944" y="3531665"/>
              <a:ext cx="0" cy="243777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3A5A81A-2FDE-254F-AA62-7796ACD629AB}"/>
                </a:ext>
              </a:extLst>
            </p:cNvPr>
            <p:cNvCxnSpPr>
              <a:cxnSpLocks/>
            </p:cNvCxnSpPr>
            <p:nvPr/>
          </p:nvCxnSpPr>
          <p:spPr>
            <a:xfrm>
              <a:off x="6571588" y="3531665"/>
              <a:ext cx="0" cy="243777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56CFA9B-9C93-E94A-9ED9-051C6904A69F}"/>
                </a:ext>
              </a:extLst>
            </p:cNvPr>
            <p:cNvCxnSpPr>
              <a:cxnSpLocks/>
            </p:cNvCxnSpPr>
            <p:nvPr/>
          </p:nvCxnSpPr>
          <p:spPr>
            <a:xfrm>
              <a:off x="7009233" y="3531665"/>
              <a:ext cx="0" cy="243777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6BEE963-1F1B-1147-ABC4-632E9B575721}"/>
                </a:ext>
              </a:extLst>
            </p:cNvPr>
            <p:cNvCxnSpPr>
              <a:cxnSpLocks/>
            </p:cNvCxnSpPr>
            <p:nvPr/>
          </p:nvCxnSpPr>
          <p:spPr>
            <a:xfrm>
              <a:off x="7446877" y="3531665"/>
              <a:ext cx="0" cy="243777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825A0F1-0377-7442-A385-5AEC8D4409A2}"/>
                </a:ext>
              </a:extLst>
            </p:cNvPr>
            <p:cNvCxnSpPr>
              <a:cxnSpLocks/>
            </p:cNvCxnSpPr>
            <p:nvPr/>
          </p:nvCxnSpPr>
          <p:spPr>
            <a:xfrm>
              <a:off x="7884522" y="3531665"/>
              <a:ext cx="0" cy="243777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C6CF020-3842-4645-A5D1-8A9B82231604}"/>
                </a:ext>
              </a:extLst>
            </p:cNvPr>
            <p:cNvCxnSpPr>
              <a:cxnSpLocks/>
            </p:cNvCxnSpPr>
            <p:nvPr/>
          </p:nvCxnSpPr>
          <p:spPr>
            <a:xfrm flipH="1">
              <a:off x="4534660" y="5618737"/>
              <a:ext cx="3683917" cy="772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B294446-CDD0-974C-B8F1-F0BDF25B5F9F}"/>
                </a:ext>
              </a:extLst>
            </p:cNvPr>
            <p:cNvCxnSpPr>
              <a:cxnSpLocks/>
            </p:cNvCxnSpPr>
            <p:nvPr/>
          </p:nvCxnSpPr>
          <p:spPr>
            <a:xfrm flipH="1">
              <a:off x="4535439" y="5155580"/>
              <a:ext cx="3683917" cy="772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026DC22-E011-0A44-AF6E-1B0C1491628A}"/>
                </a:ext>
              </a:extLst>
            </p:cNvPr>
            <p:cNvCxnSpPr>
              <a:cxnSpLocks/>
            </p:cNvCxnSpPr>
            <p:nvPr/>
          </p:nvCxnSpPr>
          <p:spPr>
            <a:xfrm flipH="1">
              <a:off x="4536218" y="4666195"/>
              <a:ext cx="3683917" cy="772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74A3707-353D-0644-8886-6EC23848B19F}"/>
                </a:ext>
              </a:extLst>
            </p:cNvPr>
            <p:cNvCxnSpPr>
              <a:cxnSpLocks/>
            </p:cNvCxnSpPr>
            <p:nvPr/>
          </p:nvCxnSpPr>
          <p:spPr>
            <a:xfrm flipH="1">
              <a:off x="4536997" y="4194295"/>
              <a:ext cx="3683917" cy="772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8B63C3A-37B6-CF4D-9ACD-5073C6028B23}"/>
                </a:ext>
              </a:extLst>
            </p:cNvPr>
            <p:cNvCxnSpPr>
              <a:cxnSpLocks/>
            </p:cNvCxnSpPr>
            <p:nvPr/>
          </p:nvCxnSpPr>
          <p:spPr>
            <a:xfrm flipH="1">
              <a:off x="4537777" y="3713653"/>
              <a:ext cx="3683917" cy="7724"/>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96" name="Object 95">
              <a:extLst>
                <a:ext uri="{FF2B5EF4-FFF2-40B4-BE49-F238E27FC236}">
                  <a16:creationId xmlns:a16="http://schemas.microsoft.com/office/drawing/2014/main" id="{55E648C8-CA3F-6D43-A6F4-4A74227F07AE}"/>
                </a:ext>
              </a:extLst>
            </p:cNvPr>
            <p:cNvGraphicFramePr>
              <a:graphicFrameLocks noChangeAspect="1"/>
            </p:cNvGraphicFramePr>
            <p:nvPr/>
          </p:nvGraphicFramePr>
          <p:xfrm>
            <a:off x="4056063" y="6029325"/>
            <a:ext cx="176212" cy="142875"/>
          </p:xfrm>
          <a:graphic>
            <a:graphicData uri="http://schemas.openxmlformats.org/presentationml/2006/ole">
              <mc:AlternateContent xmlns:mc="http://schemas.openxmlformats.org/markup-compatibility/2006">
                <mc:Choice xmlns:v="urn:schemas-microsoft-com:vml" Requires="v">
                  <p:oleObj spid="_x0000_s1709065" name="Equation" r:id="rId20" imgW="203200" imgH="152400" progId="Equation.DSMT4">
                    <p:embed/>
                  </p:oleObj>
                </mc:Choice>
                <mc:Fallback>
                  <p:oleObj name="Equation" r:id="rId20" imgW="203200" imgH="152400" progId="Equation.DSMT4">
                    <p:embed/>
                    <p:pic>
                      <p:nvPicPr>
                        <p:cNvPr id="96" name="Object 95">
                          <a:extLst>
                            <a:ext uri="{FF2B5EF4-FFF2-40B4-BE49-F238E27FC236}">
                              <a16:creationId xmlns:a16="http://schemas.microsoft.com/office/drawing/2014/main" id="{55E648C8-CA3F-6D43-A6F4-4A74227F07AE}"/>
                            </a:ext>
                          </a:extLst>
                        </p:cNvPr>
                        <p:cNvPicPr/>
                        <p:nvPr/>
                      </p:nvPicPr>
                      <p:blipFill>
                        <a:blip r:embed="rId21"/>
                        <a:stretch>
                          <a:fillRect/>
                        </a:stretch>
                      </p:blipFill>
                      <p:spPr>
                        <a:xfrm>
                          <a:off x="4056063" y="6029325"/>
                          <a:ext cx="176212" cy="142875"/>
                        </a:xfrm>
                        <a:prstGeom prst="rect">
                          <a:avLst/>
                        </a:prstGeom>
                      </p:spPr>
                    </p:pic>
                  </p:oleObj>
                </mc:Fallback>
              </mc:AlternateContent>
            </a:graphicData>
          </a:graphic>
        </p:graphicFrame>
        <p:sp>
          <p:nvSpPr>
            <p:cNvPr id="7" name="Freeform 6"/>
            <p:cNvSpPr/>
            <p:nvPr/>
          </p:nvSpPr>
          <p:spPr>
            <a:xfrm>
              <a:off x="4818529" y="3720353"/>
              <a:ext cx="2629647" cy="1897529"/>
            </a:xfrm>
            <a:custGeom>
              <a:avLst/>
              <a:gdLst>
                <a:gd name="connsiteX0" fmla="*/ 0 w 2629647"/>
                <a:gd name="connsiteY0" fmla="*/ 1897529 h 1897529"/>
                <a:gd name="connsiteX1" fmla="*/ 0 w 2629647"/>
                <a:gd name="connsiteY1" fmla="*/ 478118 h 1897529"/>
                <a:gd name="connsiteX2" fmla="*/ 874059 w 2629647"/>
                <a:gd name="connsiteY2" fmla="*/ 478118 h 1897529"/>
                <a:gd name="connsiteX3" fmla="*/ 874059 w 2629647"/>
                <a:gd name="connsiteY3" fmla="*/ 0 h 1897529"/>
                <a:gd name="connsiteX4" fmla="*/ 2622177 w 2629647"/>
                <a:gd name="connsiteY4" fmla="*/ 0 h 1897529"/>
                <a:gd name="connsiteX5" fmla="*/ 2629647 w 2629647"/>
                <a:gd name="connsiteY5" fmla="*/ 1897529 h 1897529"/>
                <a:gd name="connsiteX6" fmla="*/ 0 w 2629647"/>
                <a:gd name="connsiteY6" fmla="*/ 1897529 h 18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9647" h="1897529">
                  <a:moveTo>
                    <a:pt x="0" y="1897529"/>
                  </a:moveTo>
                  <a:lnTo>
                    <a:pt x="0" y="478118"/>
                  </a:lnTo>
                  <a:lnTo>
                    <a:pt x="874059" y="478118"/>
                  </a:lnTo>
                  <a:lnTo>
                    <a:pt x="874059" y="0"/>
                  </a:lnTo>
                  <a:lnTo>
                    <a:pt x="2622177" y="0"/>
                  </a:lnTo>
                  <a:lnTo>
                    <a:pt x="2629647" y="1897529"/>
                  </a:lnTo>
                  <a:lnTo>
                    <a:pt x="0" y="1897529"/>
                  </a:lnTo>
                  <a:close/>
                </a:path>
              </a:pathLst>
            </a:custGeom>
            <a:solidFill>
              <a:srgbClr val="FF000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55" name="Object 54"/>
          <p:cNvGraphicFramePr>
            <a:graphicFrameLocks noChangeAspect="1"/>
          </p:cNvGraphicFramePr>
          <p:nvPr/>
        </p:nvGraphicFramePr>
        <p:xfrm>
          <a:off x="5228542" y="3134543"/>
          <a:ext cx="204787" cy="228600"/>
        </p:xfrm>
        <a:graphic>
          <a:graphicData uri="http://schemas.openxmlformats.org/presentationml/2006/ole">
            <mc:AlternateContent xmlns:mc="http://schemas.openxmlformats.org/markup-compatibility/2006">
              <mc:Choice xmlns:v="urn:schemas-microsoft-com:vml" Requires="v">
                <p:oleObj spid="_x0000_s1709066" name="Equation" r:id="rId22" imgW="114300" imgH="127000" progId="Equation.DSMT4">
                  <p:embed/>
                </p:oleObj>
              </mc:Choice>
              <mc:Fallback>
                <p:oleObj name="Equation" r:id="rId22" imgW="114300" imgH="127000" progId="Equation.DSMT4">
                  <p:embed/>
                  <p:pic>
                    <p:nvPicPr>
                      <p:cNvPr id="55" name="Object 54"/>
                      <p:cNvPicPr/>
                      <p:nvPr/>
                    </p:nvPicPr>
                    <p:blipFill>
                      <a:blip r:embed="rId23"/>
                      <a:stretch>
                        <a:fillRect/>
                      </a:stretch>
                    </p:blipFill>
                    <p:spPr>
                      <a:xfrm>
                        <a:off x="5228542" y="3134543"/>
                        <a:ext cx="204787" cy="228600"/>
                      </a:xfrm>
                      <a:prstGeom prst="rect">
                        <a:avLst/>
                      </a:prstGeom>
                    </p:spPr>
                  </p:pic>
                </p:oleObj>
              </mc:Fallback>
            </mc:AlternateContent>
          </a:graphicData>
        </a:graphic>
      </p:graphicFrame>
      <p:graphicFrame>
        <p:nvGraphicFramePr>
          <p:cNvPr id="57" name="Object 56"/>
          <p:cNvGraphicFramePr>
            <a:graphicFrameLocks noChangeAspect="1"/>
          </p:cNvGraphicFramePr>
          <p:nvPr/>
        </p:nvGraphicFramePr>
        <p:xfrm>
          <a:off x="6553498" y="2915601"/>
          <a:ext cx="204787" cy="228600"/>
        </p:xfrm>
        <a:graphic>
          <a:graphicData uri="http://schemas.openxmlformats.org/presentationml/2006/ole">
            <mc:AlternateContent xmlns:mc="http://schemas.openxmlformats.org/markup-compatibility/2006">
              <mc:Choice xmlns:v="urn:schemas-microsoft-com:vml" Requires="v">
                <p:oleObj spid="_x0000_s1709067" name="Equation" r:id="rId24" imgW="114300" imgH="127000" progId="Equation.DSMT4">
                  <p:embed/>
                </p:oleObj>
              </mc:Choice>
              <mc:Fallback>
                <p:oleObj name="Equation" r:id="rId24" imgW="114300" imgH="127000" progId="Equation.DSMT4">
                  <p:embed/>
                  <p:pic>
                    <p:nvPicPr>
                      <p:cNvPr id="57" name="Object 56"/>
                      <p:cNvPicPr/>
                      <p:nvPr/>
                    </p:nvPicPr>
                    <p:blipFill>
                      <a:blip r:embed="rId23"/>
                      <a:stretch>
                        <a:fillRect/>
                      </a:stretch>
                    </p:blipFill>
                    <p:spPr>
                      <a:xfrm>
                        <a:off x="6553498" y="2915601"/>
                        <a:ext cx="204787" cy="228600"/>
                      </a:xfrm>
                      <a:prstGeom prst="rect">
                        <a:avLst/>
                      </a:prstGeom>
                    </p:spPr>
                  </p:pic>
                </p:oleObj>
              </mc:Fallback>
            </mc:AlternateContent>
          </a:graphicData>
        </a:graphic>
      </p:graphicFrame>
      <p:sp>
        <p:nvSpPr>
          <p:cNvPr id="58" name="TextBox 57"/>
          <p:cNvSpPr txBox="1"/>
          <p:nvPr/>
        </p:nvSpPr>
        <p:spPr>
          <a:xfrm>
            <a:off x="698396" y="5432651"/>
            <a:ext cx="3109635" cy="1015663"/>
          </a:xfrm>
          <a:prstGeom prst="rect">
            <a:avLst/>
          </a:prstGeom>
          <a:noFill/>
        </p:spPr>
        <p:txBody>
          <a:bodyPr wrap="square" rtlCol="0">
            <a:spAutoFit/>
          </a:bodyPr>
          <a:lstStyle/>
          <a:p>
            <a:r>
              <a:rPr lang="en-US" sz="2000" dirty="0">
                <a:solidFill>
                  <a:srgbClr val="FF0000"/>
                </a:solidFill>
                <a:latin typeface="Apple Chancery"/>
                <a:cs typeface="Apple Chancery"/>
              </a:rPr>
              <a:t>Assuming </a:t>
            </a:r>
            <a:r>
              <a:rPr lang="en-US" sz="2000" dirty="0">
                <a:latin typeface="Times New Roman"/>
                <a:cs typeface="Times New Roman"/>
              </a:rPr>
              <a:t>all the mass is at their center of mass, we can write:</a:t>
            </a:r>
            <a:endParaRPr lang="en-US" sz="2400" dirty="0">
              <a:solidFill>
                <a:srgbClr val="FF0000"/>
              </a:solidFill>
              <a:latin typeface="Apple Chancery"/>
              <a:cs typeface="Apple Chancery"/>
            </a:endParaRPr>
          </a:p>
        </p:txBody>
      </p:sp>
      <p:graphicFrame>
        <p:nvGraphicFramePr>
          <p:cNvPr id="59" name="Object 58"/>
          <p:cNvGraphicFramePr>
            <a:graphicFrameLocks noChangeAspect="1"/>
          </p:cNvGraphicFramePr>
          <p:nvPr/>
        </p:nvGraphicFramePr>
        <p:xfrm>
          <a:off x="4443000" y="4802392"/>
          <a:ext cx="3663650" cy="1901720"/>
        </p:xfrm>
        <a:graphic>
          <a:graphicData uri="http://schemas.openxmlformats.org/presentationml/2006/ole">
            <mc:AlternateContent xmlns:mc="http://schemas.openxmlformats.org/markup-compatibility/2006">
              <mc:Choice xmlns:v="urn:schemas-microsoft-com:vml" Requires="v">
                <p:oleObj spid="_x0000_s1709068" name="Equation" r:id="rId25" imgW="2235200" imgH="1155700" progId="Equation.DSMT4">
                  <p:embed/>
                </p:oleObj>
              </mc:Choice>
              <mc:Fallback>
                <p:oleObj name="Equation" r:id="rId25" imgW="2235200" imgH="1155700" progId="Equation.DSMT4">
                  <p:embed/>
                  <p:pic>
                    <p:nvPicPr>
                      <p:cNvPr id="59" name="Object 58"/>
                      <p:cNvPicPr/>
                      <p:nvPr/>
                    </p:nvPicPr>
                    <p:blipFill>
                      <a:blip r:embed="rId26"/>
                      <a:stretch>
                        <a:fillRect/>
                      </a:stretch>
                    </p:blipFill>
                    <p:spPr>
                      <a:xfrm>
                        <a:off x="4443000" y="4802392"/>
                        <a:ext cx="3663650" cy="1901720"/>
                      </a:xfrm>
                      <a:prstGeom prst="rect">
                        <a:avLst/>
                      </a:prstGeom>
                    </p:spPr>
                  </p:pic>
                </p:oleObj>
              </mc:Fallback>
            </mc:AlternateContent>
          </a:graphicData>
        </a:graphic>
      </p:graphicFrame>
    </p:spTree>
    <p:extLst>
      <p:ext uri="{BB962C8B-B14F-4D97-AF65-F5344CB8AC3E}">
        <p14:creationId xmlns:p14="http://schemas.microsoft.com/office/powerpoint/2010/main" val="37999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dissolve">
                                      <p:cBhvr>
                                        <p:cTn id="22" dur="500"/>
                                        <p:tgtEl>
                                          <p:spTgt spid="9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dissolv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dissolve">
                                      <p:cBhvr>
                                        <p:cTn id="32" dur="500"/>
                                        <p:tgtEl>
                                          <p:spTgt spid="54"/>
                                        </p:tgtEl>
                                      </p:cBhvr>
                                    </p:animEffect>
                                  </p:childTnLst>
                                </p:cTn>
                              </p:par>
                              <p:par>
                                <p:cTn id="33" presetID="9" presetClass="entr" presetSubtype="0"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dissolve">
                                      <p:cBhvr>
                                        <p:cTn id="35" dur="500"/>
                                        <p:tgtEl>
                                          <p:spTgt spid="55"/>
                                        </p:tgtEl>
                                      </p:cBhvr>
                                    </p:animEffect>
                                  </p:childTnLst>
                                </p:cTn>
                              </p:par>
                              <p:par>
                                <p:cTn id="36" presetID="9" presetClass="entr" presetSubtype="0" fill="hold"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dissolve">
                                      <p:cBhvr>
                                        <p:cTn id="38" dur="500"/>
                                        <p:tgtEl>
                                          <p:spTgt spid="57"/>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dissolve">
                                      <p:cBhvr>
                                        <p:cTn id="43" dur="500"/>
                                        <p:tgtEl>
                                          <p:spTgt spid="58"/>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dissolve">
                                      <p:cBhvr>
                                        <p:cTn id="4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5" grpId="0" animBg="1"/>
      <p:bldP spid="97" grpId="0" animBg="1"/>
      <p:bldP spid="50" grpId="0"/>
      <p:bldP spid="53" grpId="0"/>
      <p:bldP spid="54" grpId="0"/>
      <p:bldP spid="5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6" y="2258344"/>
            <a:ext cx="8526143" cy="523220"/>
          </a:xfrm>
          <a:prstGeom prst="rect">
            <a:avLst/>
          </a:prstGeom>
          <a:noFill/>
        </p:spPr>
        <p:txBody>
          <a:bodyPr wrap="square" rtlCol="0">
            <a:spAutoFit/>
          </a:bodyPr>
          <a:lstStyle/>
          <a:p>
            <a:r>
              <a:rPr lang="en-US" sz="2800" dirty="0">
                <a:solidFill>
                  <a:srgbClr val="FF0000"/>
                </a:solidFill>
                <a:latin typeface="Apple Chancery"/>
                <a:cs typeface="Apple Chancery"/>
              </a:rPr>
              <a:t>Unpacking </a:t>
            </a:r>
            <a:r>
              <a:rPr lang="en-US" sz="2000" dirty="0">
                <a:solidFill>
                  <a:srgbClr val="000000"/>
                </a:solidFill>
                <a:latin typeface="Times New Roman"/>
                <a:cs typeface="Times New Roman"/>
              </a:rPr>
              <a:t>our </a:t>
            </a:r>
            <a:r>
              <a:rPr lang="en-US" sz="2000" dirty="0">
                <a:solidFill>
                  <a:srgbClr val="FF0000"/>
                </a:solidFill>
                <a:latin typeface="Times New Roman"/>
                <a:cs typeface="Times New Roman"/>
              </a:rPr>
              <a:t>definition</a:t>
            </a:r>
            <a:r>
              <a:rPr lang="en-US" sz="2000" dirty="0">
                <a:solidFill>
                  <a:srgbClr val="000000"/>
                </a:solidFill>
                <a:latin typeface="Times New Roman"/>
                <a:cs typeface="Times New Roman"/>
              </a:rPr>
              <a:t> of </a:t>
            </a:r>
            <a:r>
              <a:rPr lang="en-US" sz="2000" i="1" dirty="0">
                <a:solidFill>
                  <a:srgbClr val="0000FF"/>
                </a:solidFill>
                <a:latin typeface="Times New Roman"/>
                <a:cs typeface="Times New Roman"/>
              </a:rPr>
              <a:t>center of mass </a:t>
            </a:r>
            <a:r>
              <a:rPr lang="en-US" sz="2000" dirty="0">
                <a:solidFill>
                  <a:srgbClr val="000000"/>
                </a:solidFill>
                <a:latin typeface="Times New Roman"/>
                <a:cs typeface="Times New Roman"/>
              </a:rPr>
              <a:t>reveals something interesting.  </a:t>
            </a:r>
            <a:endParaRPr lang="en-US" sz="2400" dirty="0">
              <a:latin typeface="Apple Chancery"/>
              <a:cs typeface="Apple Chancery"/>
            </a:endParaRPr>
          </a:p>
        </p:txBody>
      </p:sp>
      <p:sp>
        <p:nvSpPr>
          <p:cNvPr id="8" name="TextBox 7"/>
          <p:cNvSpPr txBox="1"/>
          <p:nvPr/>
        </p:nvSpPr>
        <p:spPr>
          <a:xfrm>
            <a:off x="0" y="288571"/>
            <a:ext cx="9144000" cy="1569660"/>
          </a:xfrm>
          <a:prstGeom prst="rect">
            <a:avLst/>
          </a:prstGeom>
          <a:noFill/>
        </p:spPr>
        <p:txBody>
          <a:bodyPr wrap="square" rtlCol="0">
            <a:spAutoFit/>
          </a:bodyPr>
          <a:lstStyle/>
          <a:p>
            <a:pPr algn="ctr"/>
            <a:r>
              <a:rPr lang="en-US" sz="4800" dirty="0">
                <a:solidFill>
                  <a:srgbClr val="FF0000"/>
                </a:solidFill>
                <a:latin typeface="Apple Chancery"/>
                <a:cs typeface="Apple Chancery"/>
              </a:rPr>
              <a:t>Theoretical </a:t>
            </a:r>
            <a:r>
              <a:rPr lang="en-US" sz="4800" dirty="0" err="1">
                <a:solidFill>
                  <a:srgbClr val="FF0000"/>
                </a:solidFill>
                <a:latin typeface="Apple Chancery"/>
                <a:cs typeface="Apple Chancery"/>
              </a:rPr>
              <a:t>Nitty</a:t>
            </a:r>
            <a:r>
              <a:rPr lang="en-US" sz="4800" dirty="0">
                <a:solidFill>
                  <a:srgbClr val="FF0000"/>
                </a:solidFill>
                <a:latin typeface="Apple Chancery"/>
                <a:cs typeface="Apple Chancery"/>
              </a:rPr>
              <a:t> Gritty for a System In Motion</a:t>
            </a:r>
            <a:endParaRPr lang="en-US" sz="3600" dirty="0">
              <a:solidFill>
                <a:srgbClr val="FF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73.)</a:t>
            </a:r>
          </a:p>
        </p:txBody>
      </p:sp>
      <p:sp>
        <p:nvSpPr>
          <p:cNvPr id="12" name="TextBox 11"/>
          <p:cNvSpPr txBox="1"/>
          <p:nvPr/>
        </p:nvSpPr>
        <p:spPr>
          <a:xfrm>
            <a:off x="757556" y="4345752"/>
            <a:ext cx="8170543" cy="1015663"/>
          </a:xfrm>
          <a:prstGeom prst="rect">
            <a:avLst/>
          </a:prstGeom>
          <a:noFill/>
        </p:spPr>
        <p:txBody>
          <a:bodyPr wrap="square" rtlCol="0">
            <a:spAutoFit/>
          </a:bodyPr>
          <a:lstStyle/>
          <a:p>
            <a:r>
              <a:rPr lang="en-US" sz="2000" dirty="0">
                <a:solidFill>
                  <a:srgbClr val="0000FF"/>
                </a:solidFill>
                <a:latin typeface="Apple Chancery"/>
                <a:cs typeface="Apple Chancery"/>
              </a:rPr>
              <a:t>Observation 1:  </a:t>
            </a:r>
            <a:r>
              <a:rPr lang="en-US" sz="2000" dirty="0">
                <a:solidFill>
                  <a:srgbClr val="000000"/>
                </a:solidFill>
                <a:latin typeface="Times New Roman"/>
                <a:cs typeface="Times New Roman"/>
              </a:rPr>
              <a:t>The </a:t>
            </a:r>
            <a:r>
              <a:rPr lang="en-US" sz="2000" dirty="0">
                <a:solidFill>
                  <a:srgbClr val="0000FF"/>
                </a:solidFill>
                <a:latin typeface="Times New Roman"/>
                <a:cs typeface="Times New Roman"/>
              </a:rPr>
              <a:t>sum of the weighted positions </a:t>
            </a:r>
            <a:r>
              <a:rPr lang="en-US" sz="2000" dirty="0">
                <a:solidFill>
                  <a:srgbClr val="000000"/>
                </a:solidFill>
                <a:latin typeface="Times New Roman"/>
                <a:cs typeface="Times New Roman"/>
              </a:rPr>
              <a:t>of </a:t>
            </a:r>
            <a:r>
              <a:rPr lang="en-US" sz="2000" dirty="0">
                <a:solidFill>
                  <a:srgbClr val="0000FF"/>
                </a:solidFill>
                <a:latin typeface="Times New Roman"/>
                <a:cs typeface="Times New Roman"/>
              </a:rPr>
              <a:t>all of the masses </a:t>
            </a:r>
            <a:r>
              <a:rPr lang="en-US" sz="2000" dirty="0">
                <a:solidFill>
                  <a:srgbClr val="000000"/>
                </a:solidFill>
                <a:latin typeface="Times New Roman"/>
                <a:cs typeface="Times New Roman"/>
              </a:rPr>
              <a:t>in a system </a:t>
            </a:r>
            <a:r>
              <a:rPr lang="en-US" sz="2000" dirty="0">
                <a:solidFill>
                  <a:srgbClr val="FF0000"/>
                </a:solidFill>
                <a:latin typeface="Times New Roman"/>
                <a:cs typeface="Times New Roman"/>
              </a:rPr>
              <a:t>yields a vector </a:t>
            </a:r>
            <a:r>
              <a:rPr lang="en-US" sz="2000" dirty="0">
                <a:solidFill>
                  <a:srgbClr val="000000"/>
                </a:solidFill>
                <a:latin typeface="Times New Roman"/>
                <a:cs typeface="Times New Roman"/>
              </a:rPr>
              <a:t>that is </a:t>
            </a:r>
            <a:r>
              <a:rPr lang="en-US" sz="2000" dirty="0">
                <a:solidFill>
                  <a:srgbClr val="0000FF"/>
                </a:solidFill>
                <a:latin typeface="Times New Roman"/>
                <a:cs typeface="Times New Roman"/>
              </a:rPr>
              <a:t>equivalent to congealing all of the masses at</a:t>
            </a:r>
            <a:r>
              <a:rPr lang="en-US" sz="2000" dirty="0">
                <a:solidFill>
                  <a:srgbClr val="000000"/>
                </a:solidFill>
                <a:latin typeface="Times New Roman"/>
                <a:cs typeface="Times New Roman"/>
              </a:rPr>
              <a:t> the </a:t>
            </a:r>
            <a:r>
              <a:rPr lang="en-US" sz="2000" i="1" dirty="0">
                <a:solidFill>
                  <a:srgbClr val="0000FF"/>
                </a:solidFill>
                <a:latin typeface="Times New Roman"/>
                <a:cs typeface="Times New Roman"/>
              </a:rPr>
              <a:t>center of mass </a:t>
            </a:r>
            <a:r>
              <a:rPr lang="en-US" sz="2000" dirty="0">
                <a:solidFill>
                  <a:srgbClr val="000000"/>
                </a:solidFill>
                <a:latin typeface="Times New Roman"/>
                <a:cs typeface="Times New Roman"/>
              </a:rPr>
              <a:t>and </a:t>
            </a:r>
            <a:r>
              <a:rPr lang="en-US" sz="2000" dirty="0">
                <a:solidFill>
                  <a:srgbClr val="FF0000"/>
                </a:solidFill>
                <a:latin typeface="Times New Roman"/>
                <a:cs typeface="Times New Roman"/>
              </a:rPr>
              <a:t>weighting </a:t>
            </a:r>
            <a:r>
              <a:rPr lang="en-US" sz="2000" i="1" dirty="0">
                <a:solidFill>
                  <a:srgbClr val="FF0000"/>
                </a:solidFill>
                <a:latin typeface="Times New Roman"/>
                <a:cs typeface="Times New Roman"/>
              </a:rPr>
              <a:t>that </a:t>
            </a:r>
            <a:r>
              <a:rPr lang="en-US" sz="2000" dirty="0">
                <a:solidFill>
                  <a:srgbClr val="FF0000"/>
                </a:solidFill>
                <a:latin typeface="Times New Roman"/>
                <a:cs typeface="Times New Roman"/>
              </a:rPr>
              <a:t>position</a:t>
            </a:r>
            <a:r>
              <a:rPr lang="en-US" sz="2000" dirty="0">
                <a:solidFill>
                  <a:srgbClr val="000000"/>
                </a:solidFill>
                <a:latin typeface="Times New Roman"/>
                <a:cs typeface="Times New Roman"/>
              </a:rPr>
              <a:t>. </a:t>
            </a:r>
            <a:endParaRPr lang="en-US" sz="2400" dirty="0">
              <a:latin typeface="Apple Chancery"/>
              <a:cs typeface="Apple Chancery"/>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883121267"/>
              </p:ext>
            </p:extLst>
          </p:nvPr>
        </p:nvGraphicFramePr>
        <p:xfrm>
          <a:off x="1630363" y="2999283"/>
          <a:ext cx="2144712" cy="792163"/>
        </p:xfrm>
        <a:graphic>
          <a:graphicData uri="http://schemas.openxmlformats.org/presentationml/2006/ole">
            <mc:AlternateContent xmlns:mc="http://schemas.openxmlformats.org/markup-compatibility/2006">
              <mc:Choice xmlns:v="urn:schemas-microsoft-com:vml" Requires="v">
                <p:oleObj spid="_x0000_s696564" name="Equation" r:id="rId3" imgW="1206500" imgH="444500" progId="Equation.DSMT4">
                  <p:embed/>
                </p:oleObj>
              </mc:Choice>
              <mc:Fallback>
                <p:oleObj name="Equation" r:id="rId3" imgW="1206500" imgH="444500" progId="Equation.DSMT4">
                  <p:embed/>
                  <p:pic>
                    <p:nvPicPr>
                      <p:cNvPr id="0" name=""/>
                      <p:cNvPicPr/>
                      <p:nvPr/>
                    </p:nvPicPr>
                    <p:blipFill>
                      <a:blip r:embed="rId4"/>
                      <a:stretch>
                        <a:fillRect/>
                      </a:stretch>
                    </p:blipFill>
                    <p:spPr>
                      <a:xfrm>
                        <a:off x="1630363" y="2999283"/>
                        <a:ext cx="2144712" cy="792163"/>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938533180"/>
              </p:ext>
            </p:extLst>
          </p:nvPr>
        </p:nvGraphicFramePr>
        <p:xfrm>
          <a:off x="3798888" y="3197720"/>
          <a:ext cx="3249612" cy="882650"/>
        </p:xfrm>
        <a:graphic>
          <a:graphicData uri="http://schemas.openxmlformats.org/presentationml/2006/ole">
            <mc:AlternateContent xmlns:mc="http://schemas.openxmlformats.org/markup-compatibility/2006">
              <mc:Choice xmlns:v="urn:schemas-microsoft-com:vml" Requires="v">
                <p:oleObj spid="_x0000_s696565" name="Equation" r:id="rId5" imgW="1828800" imgH="495300" progId="Equation.DSMT4">
                  <p:embed/>
                </p:oleObj>
              </mc:Choice>
              <mc:Fallback>
                <p:oleObj name="Equation" r:id="rId5" imgW="1828800" imgH="495300" progId="Equation.DSMT4">
                  <p:embed/>
                  <p:pic>
                    <p:nvPicPr>
                      <p:cNvPr id="0" name=""/>
                      <p:cNvPicPr/>
                      <p:nvPr/>
                    </p:nvPicPr>
                    <p:blipFill>
                      <a:blip r:embed="rId6"/>
                      <a:stretch>
                        <a:fillRect/>
                      </a:stretch>
                    </p:blipFill>
                    <p:spPr>
                      <a:xfrm>
                        <a:off x="3798888" y="3197720"/>
                        <a:ext cx="3249612" cy="882650"/>
                      </a:xfrm>
                      <a:prstGeom prst="rect">
                        <a:avLst/>
                      </a:prstGeom>
                    </p:spPr>
                  </p:pic>
                </p:oleObj>
              </mc:Fallback>
            </mc:AlternateContent>
          </a:graphicData>
        </a:graphic>
      </p:graphicFrame>
    </p:spTree>
    <p:extLst>
      <p:ext uri="{BB962C8B-B14F-4D97-AF65-F5344CB8AC3E}">
        <p14:creationId xmlns:p14="http://schemas.microsoft.com/office/powerpoint/2010/main" val="329162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6" y="651299"/>
            <a:ext cx="8526143" cy="830997"/>
          </a:xfrm>
          <a:prstGeom prst="rect">
            <a:avLst/>
          </a:prstGeom>
          <a:noFill/>
        </p:spPr>
        <p:txBody>
          <a:bodyPr wrap="square" rtlCol="0">
            <a:spAutoFit/>
          </a:bodyPr>
          <a:lstStyle/>
          <a:p>
            <a:r>
              <a:rPr lang="en-US" sz="2800" dirty="0">
                <a:solidFill>
                  <a:srgbClr val="FF0000"/>
                </a:solidFill>
                <a:latin typeface="Apple Chancery"/>
                <a:cs typeface="Apple Chancery"/>
              </a:rPr>
              <a:t>We can </a:t>
            </a:r>
            <a:r>
              <a:rPr lang="en-US" sz="2000" dirty="0">
                <a:solidFill>
                  <a:srgbClr val="FF0000"/>
                </a:solidFill>
                <a:latin typeface="Times New Roman"/>
                <a:cs typeface="Times New Roman"/>
              </a:rPr>
              <a:t>see</a:t>
            </a:r>
            <a:r>
              <a:rPr lang="en-US" sz="2000" dirty="0">
                <a:solidFill>
                  <a:srgbClr val="000000"/>
                </a:solidFill>
                <a:latin typeface="Times New Roman"/>
                <a:cs typeface="Times New Roman"/>
              </a:rPr>
              <a:t> </a:t>
            </a:r>
            <a:r>
              <a:rPr lang="en-US" sz="2000" dirty="0">
                <a:latin typeface="Times New Roman"/>
                <a:cs typeface="Times New Roman"/>
              </a:rPr>
              <a:t>how this </a:t>
            </a:r>
            <a:r>
              <a:rPr lang="en-US" sz="2000" dirty="0">
                <a:solidFill>
                  <a:srgbClr val="FF0000"/>
                </a:solidFill>
                <a:latin typeface="Times New Roman"/>
                <a:cs typeface="Times New Roman"/>
              </a:rPr>
              <a:t>weighted </a:t>
            </a:r>
            <a:r>
              <a:rPr lang="en-US" sz="2000" i="1" dirty="0">
                <a:solidFill>
                  <a:srgbClr val="FF0000"/>
                </a:solidFill>
                <a:latin typeface="Times New Roman"/>
                <a:cs typeface="Times New Roman"/>
              </a:rPr>
              <a:t>center of mass vector </a:t>
            </a:r>
            <a:r>
              <a:rPr lang="en-US" sz="2000" dirty="0">
                <a:solidFill>
                  <a:srgbClr val="0000FF"/>
                </a:solidFill>
                <a:latin typeface="Times New Roman"/>
                <a:cs typeface="Times New Roman"/>
              </a:rPr>
              <a:t>acts over time </a:t>
            </a:r>
            <a:r>
              <a:rPr lang="en-US" sz="2000" dirty="0">
                <a:solidFill>
                  <a:srgbClr val="000000"/>
                </a:solidFill>
                <a:latin typeface="Times New Roman"/>
                <a:cs typeface="Times New Roman"/>
              </a:rPr>
              <a:t>by </a:t>
            </a:r>
            <a:r>
              <a:rPr lang="en-US" sz="2000" dirty="0">
                <a:solidFill>
                  <a:srgbClr val="0000FF"/>
                </a:solidFill>
                <a:latin typeface="Times New Roman"/>
                <a:cs typeface="Times New Roman"/>
              </a:rPr>
              <a:t>taking its </a:t>
            </a:r>
            <a:r>
              <a:rPr lang="en-US" sz="2000" i="1" dirty="0">
                <a:solidFill>
                  <a:srgbClr val="0000FF"/>
                </a:solidFill>
                <a:latin typeface="Times New Roman"/>
                <a:cs typeface="Times New Roman"/>
              </a:rPr>
              <a:t>time derivative</a:t>
            </a:r>
            <a:r>
              <a:rPr lang="en-US" sz="2000" dirty="0">
                <a:solidFill>
                  <a:srgbClr val="000000"/>
                </a:solidFill>
                <a:latin typeface="Times New Roman"/>
                <a:cs typeface="Times New Roman"/>
              </a:rPr>
              <a:t>.  Doing so yields:  </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74.)</a:t>
            </a:r>
          </a:p>
        </p:txBody>
      </p:sp>
      <p:sp>
        <p:nvSpPr>
          <p:cNvPr id="12" name="TextBox 11"/>
          <p:cNvSpPr txBox="1"/>
          <p:nvPr/>
        </p:nvSpPr>
        <p:spPr>
          <a:xfrm>
            <a:off x="757556" y="5030450"/>
            <a:ext cx="8170543" cy="1323439"/>
          </a:xfrm>
          <a:prstGeom prst="rect">
            <a:avLst/>
          </a:prstGeom>
          <a:noFill/>
        </p:spPr>
        <p:txBody>
          <a:bodyPr wrap="square" rtlCol="0">
            <a:spAutoFit/>
          </a:bodyPr>
          <a:lstStyle/>
          <a:p>
            <a:r>
              <a:rPr lang="en-US" sz="2000" dirty="0">
                <a:solidFill>
                  <a:srgbClr val="0000FF"/>
                </a:solidFill>
                <a:latin typeface="Apple Chancery"/>
                <a:cs typeface="Apple Chancery"/>
              </a:rPr>
              <a:t>Observation 2:  </a:t>
            </a:r>
            <a:r>
              <a:rPr lang="en-US" sz="2000" dirty="0">
                <a:solidFill>
                  <a:srgbClr val="000000"/>
                </a:solidFill>
                <a:latin typeface="Times New Roman"/>
                <a:cs typeface="Times New Roman"/>
              </a:rPr>
              <a:t>If </a:t>
            </a:r>
            <a:r>
              <a:rPr lang="en-US" sz="2000" dirty="0">
                <a:solidFill>
                  <a:srgbClr val="FF0000"/>
                </a:solidFill>
                <a:latin typeface="Times New Roman"/>
                <a:cs typeface="Times New Roman"/>
              </a:rPr>
              <a:t>all the mass M </a:t>
            </a:r>
            <a:r>
              <a:rPr lang="en-US" sz="2000" dirty="0">
                <a:solidFill>
                  <a:srgbClr val="000000"/>
                </a:solidFill>
                <a:latin typeface="Times New Roman"/>
                <a:cs typeface="Times New Roman"/>
              </a:rPr>
              <a:t>in the system was </a:t>
            </a:r>
            <a:r>
              <a:rPr lang="en-US" sz="2000" dirty="0">
                <a:solidFill>
                  <a:srgbClr val="0000FF"/>
                </a:solidFill>
                <a:latin typeface="Times New Roman"/>
                <a:cs typeface="Times New Roman"/>
              </a:rPr>
              <a:t>coagulated at </a:t>
            </a:r>
            <a:r>
              <a:rPr lang="en-US" sz="2000" dirty="0">
                <a:solidFill>
                  <a:srgbClr val="000000"/>
                </a:solidFill>
                <a:latin typeface="Times New Roman"/>
                <a:cs typeface="Times New Roman"/>
              </a:rPr>
              <a:t>the system’s </a:t>
            </a:r>
            <a:r>
              <a:rPr lang="en-US" sz="2000" i="1" dirty="0">
                <a:solidFill>
                  <a:srgbClr val="0000FF"/>
                </a:solidFill>
                <a:latin typeface="Times New Roman"/>
                <a:cs typeface="Times New Roman"/>
              </a:rPr>
              <a:t>center of mass </a:t>
            </a:r>
            <a:r>
              <a:rPr lang="en-US" sz="2000" dirty="0">
                <a:solidFill>
                  <a:srgbClr val="000000"/>
                </a:solidFill>
                <a:latin typeface="Times New Roman"/>
                <a:cs typeface="Times New Roman"/>
              </a:rPr>
              <a:t>and </a:t>
            </a:r>
            <a:r>
              <a:rPr lang="en-US" sz="2000" dirty="0">
                <a:solidFill>
                  <a:srgbClr val="0000FF"/>
                </a:solidFill>
                <a:latin typeface="Times New Roman"/>
                <a:cs typeface="Times New Roman"/>
              </a:rPr>
              <a:t>made to move at </a:t>
            </a:r>
            <a:r>
              <a:rPr lang="en-US" sz="2000" dirty="0">
                <a:latin typeface="Times New Roman"/>
                <a:cs typeface="Times New Roman"/>
              </a:rPr>
              <a:t>the</a:t>
            </a:r>
            <a:r>
              <a:rPr lang="en-US" sz="2000" dirty="0">
                <a:solidFill>
                  <a:srgbClr val="0000FF"/>
                </a:solidFill>
                <a:latin typeface="Times New Roman"/>
                <a:cs typeface="Times New Roman"/>
              </a:rPr>
              <a:t> </a:t>
            </a:r>
            <a:r>
              <a:rPr lang="en-US" sz="2000" dirty="0">
                <a:solidFill>
                  <a:srgbClr val="FF0000"/>
                </a:solidFill>
                <a:latin typeface="Times New Roman"/>
                <a:cs typeface="Times New Roman"/>
              </a:rPr>
              <a:t>center of mass’s </a:t>
            </a:r>
            <a:r>
              <a:rPr lang="en-US" sz="2000" i="1" dirty="0">
                <a:solidFill>
                  <a:srgbClr val="FF0000"/>
                </a:solidFill>
                <a:latin typeface="Times New Roman"/>
                <a:cs typeface="Times New Roman"/>
              </a:rPr>
              <a:t>velocity</a:t>
            </a:r>
            <a:r>
              <a:rPr lang="en-US" sz="2000" dirty="0">
                <a:solidFill>
                  <a:srgbClr val="FF0000"/>
                </a:solidFill>
                <a:latin typeface="Times New Roman"/>
                <a:cs typeface="Times New Roman"/>
              </a:rPr>
              <a:t>       </a:t>
            </a:r>
            <a:r>
              <a:rPr lang="en-US" sz="2000" dirty="0">
                <a:solidFill>
                  <a:srgbClr val="000000"/>
                </a:solidFill>
                <a:latin typeface="Times New Roman"/>
                <a:cs typeface="Times New Roman"/>
              </a:rPr>
              <a:t>, its </a:t>
            </a:r>
            <a:r>
              <a:rPr lang="en-US" sz="2000" dirty="0">
                <a:solidFill>
                  <a:srgbClr val="008000"/>
                </a:solidFill>
                <a:latin typeface="Times New Roman"/>
                <a:cs typeface="Times New Roman"/>
              </a:rPr>
              <a:t>momentum</a:t>
            </a:r>
            <a:r>
              <a:rPr lang="en-US" sz="2000" dirty="0">
                <a:solidFill>
                  <a:srgbClr val="000000"/>
                </a:solidFill>
                <a:latin typeface="Times New Roman"/>
                <a:cs typeface="Times New Roman"/>
              </a:rPr>
              <a:t> </a:t>
            </a:r>
            <a:r>
              <a:rPr lang="en-US" sz="2000" dirty="0">
                <a:solidFill>
                  <a:srgbClr val="008000"/>
                </a:solidFill>
                <a:latin typeface="Times New Roman"/>
                <a:cs typeface="Times New Roman"/>
              </a:rPr>
              <a:t>would equal </a:t>
            </a:r>
            <a:r>
              <a:rPr lang="en-US" sz="2000" dirty="0">
                <a:solidFill>
                  <a:srgbClr val="000000"/>
                </a:solidFill>
                <a:latin typeface="Times New Roman"/>
                <a:cs typeface="Times New Roman"/>
              </a:rPr>
              <a:t>the </a:t>
            </a:r>
            <a:r>
              <a:rPr lang="en-US" sz="2000" i="1" dirty="0">
                <a:solidFill>
                  <a:srgbClr val="0000FF"/>
                </a:solidFill>
                <a:latin typeface="Times New Roman"/>
                <a:cs typeface="Times New Roman"/>
              </a:rPr>
              <a:t>sum of the momenta </a:t>
            </a:r>
            <a:r>
              <a:rPr lang="en-US" sz="2000" dirty="0">
                <a:solidFill>
                  <a:srgbClr val="0000FF"/>
                </a:solidFill>
                <a:latin typeface="Times New Roman"/>
                <a:cs typeface="Times New Roman"/>
              </a:rPr>
              <a:t>of all </a:t>
            </a:r>
            <a:r>
              <a:rPr lang="en-US" sz="2000" dirty="0">
                <a:solidFill>
                  <a:srgbClr val="000000"/>
                </a:solidFill>
                <a:latin typeface="Times New Roman"/>
                <a:cs typeface="Times New Roman"/>
              </a:rPr>
              <a:t>of the </a:t>
            </a:r>
            <a:r>
              <a:rPr lang="en-US" sz="2000" dirty="0">
                <a:solidFill>
                  <a:srgbClr val="0000FF"/>
                </a:solidFill>
                <a:latin typeface="Times New Roman"/>
                <a:cs typeface="Times New Roman"/>
              </a:rPr>
              <a:t>individual masses </a:t>
            </a:r>
            <a:r>
              <a:rPr lang="en-US" sz="2000" dirty="0">
                <a:solidFill>
                  <a:srgbClr val="000000"/>
                </a:solidFill>
                <a:latin typeface="Times New Roman"/>
                <a:cs typeface="Times New Roman"/>
              </a:rPr>
              <a:t>in a system as they actually exist.</a:t>
            </a:r>
            <a:endParaRPr lang="en-US" sz="2400" dirty="0">
              <a:latin typeface="Apple Chancery"/>
              <a:cs typeface="Apple Chancery"/>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1347044103"/>
              </p:ext>
            </p:extLst>
          </p:nvPr>
        </p:nvGraphicFramePr>
        <p:xfrm>
          <a:off x="1330325" y="1663700"/>
          <a:ext cx="5729288" cy="3125788"/>
        </p:xfrm>
        <a:graphic>
          <a:graphicData uri="http://schemas.openxmlformats.org/presentationml/2006/ole">
            <mc:AlternateContent xmlns:mc="http://schemas.openxmlformats.org/markup-compatibility/2006">
              <mc:Choice xmlns:v="urn:schemas-microsoft-com:vml" Requires="v">
                <p:oleObj spid="_x0000_s697620" name="Equation" r:id="rId3" imgW="3225800" imgH="1752600" progId="Equation.DSMT4">
                  <p:embed/>
                </p:oleObj>
              </mc:Choice>
              <mc:Fallback>
                <p:oleObj name="Equation" r:id="rId3" imgW="3225800" imgH="1752600" progId="Equation.DSMT4">
                  <p:embed/>
                  <p:pic>
                    <p:nvPicPr>
                      <p:cNvPr id="0" name=""/>
                      <p:cNvPicPr/>
                      <p:nvPr/>
                    </p:nvPicPr>
                    <p:blipFill>
                      <a:blip r:embed="rId4"/>
                      <a:stretch>
                        <a:fillRect/>
                      </a:stretch>
                    </p:blipFill>
                    <p:spPr>
                      <a:xfrm>
                        <a:off x="1330325" y="1663700"/>
                        <a:ext cx="5729288" cy="3125788"/>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23608785"/>
              </p:ext>
            </p:extLst>
          </p:nvPr>
        </p:nvGraphicFramePr>
        <p:xfrm>
          <a:off x="7461250" y="5381625"/>
          <a:ext cx="428625" cy="361950"/>
        </p:xfrm>
        <a:graphic>
          <a:graphicData uri="http://schemas.openxmlformats.org/presentationml/2006/ole">
            <mc:AlternateContent xmlns:mc="http://schemas.openxmlformats.org/markup-compatibility/2006">
              <mc:Choice xmlns:v="urn:schemas-microsoft-com:vml" Requires="v">
                <p:oleObj spid="_x0000_s697621" name="Equation" r:id="rId5" imgW="241300" imgH="203200" progId="Equation.DSMT4">
                  <p:embed/>
                </p:oleObj>
              </mc:Choice>
              <mc:Fallback>
                <p:oleObj name="Equation" r:id="rId5" imgW="241300" imgH="203200" progId="Equation.DSMT4">
                  <p:embed/>
                  <p:pic>
                    <p:nvPicPr>
                      <p:cNvPr id="0" name=""/>
                      <p:cNvPicPr/>
                      <p:nvPr/>
                    </p:nvPicPr>
                    <p:blipFill>
                      <a:blip r:embed="rId6"/>
                      <a:stretch>
                        <a:fillRect/>
                      </a:stretch>
                    </p:blipFill>
                    <p:spPr>
                      <a:xfrm>
                        <a:off x="7461250" y="5381625"/>
                        <a:ext cx="428625" cy="361950"/>
                      </a:xfrm>
                      <a:prstGeom prst="rect">
                        <a:avLst/>
                      </a:prstGeom>
                    </p:spPr>
                  </p:pic>
                </p:oleObj>
              </mc:Fallback>
            </mc:AlternateContent>
          </a:graphicData>
        </a:graphic>
      </p:graphicFrame>
    </p:spTree>
    <p:extLst>
      <p:ext uri="{BB962C8B-B14F-4D97-AF65-F5344CB8AC3E}">
        <p14:creationId xmlns:p14="http://schemas.microsoft.com/office/powerpoint/2010/main" val="351287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6" y="524299"/>
            <a:ext cx="8526143" cy="523220"/>
          </a:xfrm>
          <a:prstGeom prst="rect">
            <a:avLst/>
          </a:prstGeom>
          <a:noFill/>
        </p:spPr>
        <p:txBody>
          <a:bodyPr wrap="square" rtlCol="0">
            <a:spAutoFit/>
          </a:bodyPr>
          <a:lstStyle/>
          <a:p>
            <a:r>
              <a:rPr lang="en-US" sz="2800" dirty="0">
                <a:solidFill>
                  <a:srgbClr val="FF0000"/>
                </a:solidFill>
                <a:latin typeface="Apple Chancery"/>
                <a:cs typeface="Apple Chancery"/>
              </a:rPr>
              <a:t>Taking still </a:t>
            </a:r>
            <a:r>
              <a:rPr lang="en-US" sz="2000" dirty="0">
                <a:latin typeface="Times New Roman"/>
                <a:cs typeface="Times New Roman"/>
              </a:rPr>
              <a:t>one more derivative yields</a:t>
            </a:r>
            <a:r>
              <a:rPr lang="en-US" sz="2000" dirty="0">
                <a:solidFill>
                  <a:srgbClr val="000000"/>
                </a:solidFill>
                <a:latin typeface="Times New Roman"/>
                <a:cs typeface="Times New Roman"/>
              </a:rPr>
              <a:t>:  </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75.)</a:t>
            </a:r>
          </a:p>
        </p:txBody>
      </p:sp>
      <p:sp>
        <p:nvSpPr>
          <p:cNvPr id="12" name="TextBox 11"/>
          <p:cNvSpPr txBox="1"/>
          <p:nvPr/>
        </p:nvSpPr>
        <p:spPr>
          <a:xfrm>
            <a:off x="757556" y="4814550"/>
            <a:ext cx="8170543" cy="1631216"/>
          </a:xfrm>
          <a:prstGeom prst="rect">
            <a:avLst/>
          </a:prstGeom>
          <a:noFill/>
        </p:spPr>
        <p:txBody>
          <a:bodyPr wrap="square" rtlCol="0">
            <a:spAutoFit/>
          </a:bodyPr>
          <a:lstStyle/>
          <a:p>
            <a:r>
              <a:rPr lang="en-US" sz="2000" dirty="0">
                <a:solidFill>
                  <a:srgbClr val="0000FF"/>
                </a:solidFill>
                <a:latin typeface="Apple Chancery"/>
                <a:cs typeface="Apple Chancery"/>
              </a:rPr>
              <a:t>Observation 3:  </a:t>
            </a:r>
            <a:r>
              <a:rPr lang="en-US" sz="2000" dirty="0">
                <a:solidFill>
                  <a:srgbClr val="FF0000"/>
                </a:solidFill>
                <a:latin typeface="Times New Roman"/>
                <a:cs typeface="Times New Roman"/>
              </a:rPr>
              <a:t>Sum up all of the forces </a:t>
            </a:r>
            <a:r>
              <a:rPr lang="en-US" sz="2000" dirty="0">
                <a:latin typeface="Times New Roman"/>
                <a:cs typeface="Times New Roman"/>
              </a:rPr>
              <a:t>on all of the masses in the system </a:t>
            </a:r>
            <a:r>
              <a:rPr lang="en-US" sz="2000" dirty="0">
                <a:solidFill>
                  <a:srgbClr val="0000FF"/>
                </a:solidFill>
                <a:latin typeface="Times New Roman"/>
                <a:cs typeface="Times New Roman"/>
              </a:rPr>
              <a:t>in a particular direction</a:t>
            </a:r>
            <a:r>
              <a:rPr lang="en-US" sz="2000" dirty="0">
                <a:latin typeface="Times New Roman"/>
                <a:cs typeface="Times New Roman"/>
              </a:rPr>
              <a:t>, and the </a:t>
            </a:r>
            <a:r>
              <a:rPr lang="en-US" sz="2000" i="1" dirty="0">
                <a:solidFill>
                  <a:srgbClr val="0000FF"/>
                </a:solidFill>
                <a:latin typeface="Times New Roman"/>
                <a:cs typeface="Times New Roman"/>
              </a:rPr>
              <a:t>center of mass </a:t>
            </a:r>
            <a:r>
              <a:rPr lang="en-US" sz="2000" dirty="0">
                <a:solidFill>
                  <a:srgbClr val="0000FF"/>
                </a:solidFill>
                <a:latin typeface="Times New Roman"/>
                <a:cs typeface="Times New Roman"/>
              </a:rPr>
              <a:t>will act</a:t>
            </a:r>
            <a:r>
              <a:rPr lang="en-US" sz="2000" dirty="0">
                <a:latin typeface="Times New Roman"/>
                <a:cs typeface="Times New Roman"/>
              </a:rPr>
              <a:t> </a:t>
            </a:r>
            <a:r>
              <a:rPr lang="en-US" sz="2000" dirty="0">
                <a:solidFill>
                  <a:srgbClr val="0000FF"/>
                </a:solidFill>
                <a:latin typeface="Times New Roman"/>
                <a:cs typeface="Times New Roman"/>
              </a:rPr>
              <a:t>as though </a:t>
            </a:r>
            <a:r>
              <a:rPr lang="en-US" sz="2000" i="1" dirty="0">
                <a:latin typeface="Times New Roman"/>
                <a:cs typeface="Times New Roman"/>
              </a:rPr>
              <a:t>all of the mass in the system was coagulated </a:t>
            </a:r>
            <a:r>
              <a:rPr lang="en-US" sz="2000" dirty="0">
                <a:latin typeface="Times New Roman"/>
                <a:cs typeface="Times New Roman"/>
              </a:rPr>
              <a:t>at the </a:t>
            </a:r>
            <a:r>
              <a:rPr lang="en-US" sz="2000" dirty="0">
                <a:solidFill>
                  <a:srgbClr val="FF0000"/>
                </a:solidFill>
                <a:latin typeface="Times New Roman"/>
                <a:cs typeface="Times New Roman"/>
              </a:rPr>
              <a:t>c. of m. </a:t>
            </a:r>
            <a:r>
              <a:rPr lang="en-US" sz="2000" dirty="0">
                <a:solidFill>
                  <a:srgbClr val="0000FF"/>
                </a:solidFill>
                <a:latin typeface="Times New Roman"/>
                <a:cs typeface="Times New Roman"/>
              </a:rPr>
              <a:t>with that force applied to it</a:t>
            </a:r>
            <a:r>
              <a:rPr lang="en-US" sz="2000" dirty="0">
                <a:latin typeface="Times New Roman"/>
                <a:cs typeface="Times New Roman"/>
              </a:rPr>
              <a:t>.  That is, the </a:t>
            </a:r>
            <a:r>
              <a:rPr lang="en-US" sz="2000" dirty="0">
                <a:solidFill>
                  <a:srgbClr val="FF0000"/>
                </a:solidFill>
                <a:latin typeface="Times New Roman"/>
                <a:cs typeface="Times New Roman"/>
              </a:rPr>
              <a:t>c. of m. </a:t>
            </a:r>
            <a:r>
              <a:rPr lang="en-US" sz="2000" dirty="0">
                <a:solidFill>
                  <a:srgbClr val="0000FF"/>
                </a:solidFill>
                <a:latin typeface="Times New Roman"/>
                <a:cs typeface="Times New Roman"/>
              </a:rPr>
              <a:t>will accelerate as though it had all of the mass at it </a:t>
            </a:r>
            <a:r>
              <a:rPr lang="en-US" sz="2000" dirty="0">
                <a:solidFill>
                  <a:srgbClr val="FF0000"/>
                </a:solidFill>
                <a:latin typeface="Times New Roman"/>
                <a:cs typeface="Times New Roman"/>
              </a:rPr>
              <a:t>with that force acting upon it</a:t>
            </a:r>
            <a:r>
              <a:rPr lang="en-US" sz="2000" dirty="0">
                <a:latin typeface="Times New Roman"/>
                <a:cs typeface="Times New Roman"/>
              </a:rPr>
              <a:t>. </a:t>
            </a:r>
            <a:endParaRPr lang="en-US" sz="2400" dirty="0">
              <a:latin typeface="Apple Chancery"/>
              <a:cs typeface="Apple Chancery"/>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498789968"/>
              </p:ext>
            </p:extLst>
          </p:nvPr>
        </p:nvGraphicFramePr>
        <p:xfrm>
          <a:off x="1487488" y="1174519"/>
          <a:ext cx="5413375" cy="3533775"/>
        </p:xfrm>
        <a:graphic>
          <a:graphicData uri="http://schemas.openxmlformats.org/presentationml/2006/ole">
            <mc:AlternateContent xmlns:mc="http://schemas.openxmlformats.org/markup-compatibility/2006">
              <mc:Choice xmlns:v="urn:schemas-microsoft-com:vml" Requires="v">
                <p:oleObj spid="_x0000_s698518" name="Equation" r:id="rId3" imgW="3048000" imgH="1981200" progId="Equation.DSMT4">
                  <p:embed/>
                </p:oleObj>
              </mc:Choice>
              <mc:Fallback>
                <p:oleObj name="Equation" r:id="rId3" imgW="3048000" imgH="1981200" progId="Equation.DSMT4">
                  <p:embed/>
                  <p:pic>
                    <p:nvPicPr>
                      <p:cNvPr id="0" name=""/>
                      <p:cNvPicPr/>
                      <p:nvPr/>
                    </p:nvPicPr>
                    <p:blipFill>
                      <a:blip r:embed="rId4"/>
                      <a:stretch>
                        <a:fillRect/>
                      </a:stretch>
                    </p:blipFill>
                    <p:spPr>
                      <a:xfrm>
                        <a:off x="1487488" y="1174519"/>
                        <a:ext cx="5413375" cy="3533775"/>
                      </a:xfrm>
                      <a:prstGeom prst="rect">
                        <a:avLst/>
                      </a:prstGeom>
                    </p:spPr>
                  </p:pic>
                </p:oleObj>
              </mc:Fallback>
            </mc:AlternateContent>
          </a:graphicData>
        </a:graphic>
      </p:graphicFrame>
    </p:spTree>
    <p:extLst>
      <p:ext uri="{BB962C8B-B14F-4D97-AF65-F5344CB8AC3E}">
        <p14:creationId xmlns:p14="http://schemas.microsoft.com/office/powerpoint/2010/main" val="419504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6" y="524299"/>
            <a:ext cx="8526143" cy="523220"/>
          </a:xfrm>
          <a:prstGeom prst="rect">
            <a:avLst/>
          </a:prstGeom>
          <a:noFill/>
        </p:spPr>
        <p:txBody>
          <a:bodyPr wrap="square" rtlCol="0">
            <a:spAutoFit/>
          </a:bodyPr>
          <a:lstStyle/>
          <a:p>
            <a:r>
              <a:rPr lang="en-US" sz="2800" dirty="0">
                <a:solidFill>
                  <a:srgbClr val="FF0000"/>
                </a:solidFill>
                <a:latin typeface="Apple Chancery"/>
                <a:cs typeface="Apple Chancery"/>
              </a:rPr>
              <a:t>Bottom line </a:t>
            </a:r>
            <a:r>
              <a:rPr lang="en-US" sz="2000" dirty="0">
                <a:latin typeface="Times New Roman"/>
                <a:cs typeface="Times New Roman"/>
              </a:rPr>
              <a:t>(though not something you will be able to use on the AP test):</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76.)</a:t>
            </a:r>
          </a:p>
        </p:txBody>
      </p:sp>
      <p:sp>
        <p:nvSpPr>
          <p:cNvPr id="12" name="TextBox 11"/>
          <p:cNvSpPr txBox="1"/>
          <p:nvPr/>
        </p:nvSpPr>
        <p:spPr>
          <a:xfrm>
            <a:off x="757556" y="1099569"/>
            <a:ext cx="8170543" cy="3785652"/>
          </a:xfrm>
          <a:prstGeom prst="rect">
            <a:avLst/>
          </a:prstGeom>
          <a:noFill/>
        </p:spPr>
        <p:txBody>
          <a:bodyPr wrap="square" rtlCol="0">
            <a:spAutoFit/>
          </a:bodyPr>
          <a:lstStyle/>
          <a:p>
            <a:r>
              <a:rPr lang="en-US" sz="2000" dirty="0">
                <a:solidFill>
                  <a:srgbClr val="0000FF"/>
                </a:solidFill>
                <a:latin typeface="Apple Chancery"/>
                <a:cs typeface="Apple Chancery"/>
              </a:rPr>
              <a:t>There are two ways </a:t>
            </a:r>
            <a:r>
              <a:rPr lang="en-US" sz="2000" dirty="0">
                <a:solidFill>
                  <a:srgbClr val="000000"/>
                </a:solidFill>
                <a:latin typeface="Times New Roman"/>
                <a:cs typeface="Times New Roman"/>
              </a:rPr>
              <a:t>to analyze </a:t>
            </a:r>
            <a:r>
              <a:rPr lang="en-US" sz="2000" i="1" dirty="0">
                <a:solidFill>
                  <a:srgbClr val="FF0000"/>
                </a:solidFill>
                <a:latin typeface="Times New Roman"/>
                <a:cs typeface="Times New Roman"/>
              </a:rPr>
              <a:t>system of particles</a:t>
            </a:r>
            <a:r>
              <a:rPr lang="en-US" sz="2000" dirty="0">
                <a:solidFill>
                  <a:srgbClr val="FF0000"/>
                </a:solidFill>
                <a:latin typeface="Times New Roman"/>
                <a:cs typeface="Times New Roman"/>
              </a:rPr>
              <a:t> </a:t>
            </a:r>
            <a:r>
              <a:rPr lang="en-US" sz="2000" dirty="0">
                <a:solidFill>
                  <a:srgbClr val="000000"/>
                </a:solidFill>
                <a:latin typeface="Times New Roman"/>
                <a:cs typeface="Times New Roman"/>
              </a:rPr>
              <a:t>problems.  </a:t>
            </a:r>
          </a:p>
          <a:p>
            <a:r>
              <a:rPr lang="en-US" sz="2000" dirty="0">
                <a:solidFill>
                  <a:srgbClr val="000000"/>
                </a:solidFill>
                <a:latin typeface="Times New Roman"/>
                <a:cs typeface="Times New Roman"/>
              </a:rPr>
              <a:t>     </a:t>
            </a:r>
            <a:r>
              <a:rPr lang="en-US" sz="2000" dirty="0">
                <a:solidFill>
                  <a:srgbClr val="FF0000"/>
                </a:solidFill>
                <a:latin typeface="Times New Roman"/>
                <a:cs typeface="Times New Roman"/>
              </a:rPr>
              <a:t>1.) </a:t>
            </a:r>
            <a:r>
              <a:rPr lang="en-US" sz="2000" dirty="0">
                <a:latin typeface="Times New Roman"/>
                <a:cs typeface="Times New Roman"/>
              </a:rPr>
              <a:t>You can </a:t>
            </a:r>
            <a:r>
              <a:rPr lang="en-US" sz="2000" dirty="0">
                <a:solidFill>
                  <a:srgbClr val="0000FF"/>
                </a:solidFill>
                <a:latin typeface="Times New Roman"/>
                <a:cs typeface="Times New Roman"/>
              </a:rPr>
              <a:t>track the individual particles</a:t>
            </a:r>
            <a:r>
              <a:rPr lang="en-US" sz="2000" dirty="0">
                <a:latin typeface="Times New Roman"/>
                <a:cs typeface="Times New Roman"/>
              </a:rPr>
              <a:t>, which is what we have been doing to date (</a:t>
            </a:r>
            <a:r>
              <a:rPr lang="en-US" sz="2000" dirty="0">
                <a:solidFill>
                  <a:srgbClr val="008000"/>
                </a:solidFill>
                <a:latin typeface="Times New Roman"/>
                <a:cs typeface="Times New Roman"/>
              </a:rPr>
              <a:t>think about the two-car collision problem</a:t>
            </a:r>
            <a:r>
              <a:rPr lang="en-US" sz="2000" dirty="0">
                <a:latin typeface="Times New Roman"/>
                <a:cs typeface="Times New Roman"/>
              </a:rPr>
              <a:t>—we tracked what each car’s momentum was throughout the collision), </a:t>
            </a:r>
            <a:r>
              <a:rPr lang="en-US" sz="2000" dirty="0">
                <a:solidFill>
                  <a:srgbClr val="FF0000"/>
                </a:solidFill>
                <a:latin typeface="Times New Roman"/>
                <a:cs typeface="Times New Roman"/>
              </a:rPr>
              <a:t>or;</a:t>
            </a:r>
            <a:r>
              <a:rPr lang="en-US" sz="2000" dirty="0">
                <a:latin typeface="Times New Roman"/>
                <a:cs typeface="Times New Roman"/>
              </a:rPr>
              <a:t> </a:t>
            </a:r>
          </a:p>
          <a:p>
            <a:r>
              <a:rPr lang="en-US" sz="2000" dirty="0">
                <a:solidFill>
                  <a:srgbClr val="0000FF"/>
                </a:solidFill>
                <a:latin typeface="Times New Roman"/>
                <a:cs typeface="Times New Roman"/>
              </a:rPr>
              <a:t>     </a:t>
            </a:r>
            <a:r>
              <a:rPr lang="en-US" sz="2000" dirty="0">
                <a:solidFill>
                  <a:srgbClr val="FF0000"/>
                </a:solidFill>
                <a:latin typeface="Times New Roman"/>
                <a:cs typeface="Times New Roman"/>
              </a:rPr>
              <a:t>2.) </a:t>
            </a:r>
            <a:r>
              <a:rPr lang="en-US" sz="2000" dirty="0">
                <a:solidFill>
                  <a:srgbClr val="0000FF"/>
                </a:solidFill>
                <a:latin typeface="Times New Roman"/>
                <a:cs typeface="Times New Roman"/>
              </a:rPr>
              <a:t>You can transform into the </a:t>
            </a:r>
            <a:r>
              <a:rPr lang="en-US" sz="2000" i="1" dirty="0">
                <a:solidFill>
                  <a:srgbClr val="0000FF"/>
                </a:solidFill>
                <a:latin typeface="Times New Roman"/>
                <a:cs typeface="Times New Roman"/>
              </a:rPr>
              <a:t>center of mass frame of reference </a:t>
            </a:r>
            <a:r>
              <a:rPr lang="en-US" sz="2000" dirty="0">
                <a:latin typeface="Times New Roman"/>
                <a:cs typeface="Times New Roman"/>
              </a:rPr>
              <a:t>(one in which you are traveling along with the center of mass), </a:t>
            </a:r>
            <a:r>
              <a:rPr lang="en-US" sz="2000" dirty="0">
                <a:solidFill>
                  <a:srgbClr val="0000FF"/>
                </a:solidFill>
                <a:latin typeface="Times New Roman"/>
                <a:cs typeface="Times New Roman"/>
              </a:rPr>
              <a:t>do</a:t>
            </a:r>
            <a:r>
              <a:rPr lang="en-US" sz="2000" dirty="0">
                <a:latin typeface="Times New Roman"/>
                <a:cs typeface="Times New Roman"/>
              </a:rPr>
              <a:t> the </a:t>
            </a:r>
            <a:r>
              <a:rPr lang="en-US" sz="2000" dirty="0">
                <a:solidFill>
                  <a:srgbClr val="0000FF"/>
                </a:solidFill>
                <a:latin typeface="Times New Roman"/>
                <a:cs typeface="Times New Roman"/>
              </a:rPr>
              <a:t>problem in that frame</a:t>
            </a:r>
            <a:r>
              <a:rPr lang="en-US" sz="2000" dirty="0">
                <a:latin typeface="Times New Roman"/>
                <a:cs typeface="Times New Roman"/>
              </a:rPr>
              <a:t>, </a:t>
            </a:r>
            <a:r>
              <a:rPr lang="en-US" sz="2000" dirty="0">
                <a:solidFill>
                  <a:srgbClr val="0000FF"/>
                </a:solidFill>
                <a:latin typeface="Times New Roman"/>
                <a:cs typeface="Times New Roman"/>
              </a:rPr>
              <a:t>then transform back into the </a:t>
            </a:r>
            <a:r>
              <a:rPr lang="en-US" sz="2000" i="1" dirty="0">
                <a:solidFill>
                  <a:srgbClr val="0000FF"/>
                </a:solidFill>
                <a:latin typeface="Times New Roman"/>
                <a:cs typeface="Times New Roman"/>
              </a:rPr>
              <a:t>lab frame</a:t>
            </a:r>
            <a:r>
              <a:rPr lang="en-US" sz="2000" dirty="0">
                <a:latin typeface="Times New Roman"/>
                <a:cs typeface="Times New Roman"/>
              </a:rPr>
              <a:t>.  This is not something the AP folks will ask you to do, but it is a common approach in physics (that is, transforming into a frame of reference in which the problem can be done easily, then transforming back).  </a:t>
            </a:r>
          </a:p>
          <a:p>
            <a:r>
              <a:rPr lang="en-US" sz="2000" dirty="0">
                <a:latin typeface="Times New Roman"/>
                <a:cs typeface="Times New Roman"/>
              </a:rPr>
              <a:t>     </a:t>
            </a:r>
            <a:r>
              <a:rPr lang="en-US" sz="2000" dirty="0">
                <a:solidFill>
                  <a:srgbClr val="0000FF"/>
                </a:solidFill>
                <a:latin typeface="Times New Roman"/>
                <a:cs typeface="Times New Roman"/>
              </a:rPr>
              <a:t>This second approach </a:t>
            </a:r>
            <a:r>
              <a:rPr lang="en-US" sz="2000" dirty="0">
                <a:latin typeface="Times New Roman"/>
                <a:cs typeface="Times New Roman"/>
              </a:rPr>
              <a:t>is most elegantly observed in the two-dimensional, collision-lab problem presented earlier.</a:t>
            </a:r>
            <a:endParaRPr lang="en-US" sz="2400" dirty="0">
              <a:latin typeface="Apple Chancery"/>
              <a:cs typeface="Apple Chancery"/>
            </a:endParaRPr>
          </a:p>
        </p:txBody>
      </p:sp>
    </p:spTree>
    <p:extLst>
      <p:ext uri="{BB962C8B-B14F-4D97-AF65-F5344CB8AC3E}">
        <p14:creationId xmlns:p14="http://schemas.microsoft.com/office/powerpoint/2010/main" val="1794277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9822" y="331615"/>
            <a:ext cx="8624777" cy="1138773"/>
          </a:xfrm>
          <a:prstGeom prst="rect">
            <a:avLst/>
          </a:prstGeom>
          <a:noFill/>
        </p:spPr>
        <p:txBody>
          <a:bodyPr wrap="square" rtlCol="0">
            <a:spAutoFit/>
          </a:bodyPr>
          <a:lstStyle/>
          <a:p>
            <a:r>
              <a:rPr lang="en-US" sz="2800" dirty="0">
                <a:solidFill>
                  <a:srgbClr val="FF0000"/>
                </a:solidFill>
                <a:latin typeface="Apple Chancery"/>
                <a:cs typeface="Apple Chancery"/>
              </a:rPr>
              <a:t>Extra non-AP problem, for your amusement: </a:t>
            </a:r>
            <a:r>
              <a:rPr lang="en-US" sz="2000" dirty="0">
                <a:solidFill>
                  <a:srgbClr val="000000"/>
                </a:solidFill>
                <a:latin typeface="Times New Roman"/>
                <a:cs typeface="Times New Roman"/>
              </a:rPr>
              <a:t>Reconsider the old lab problem we did earlier.  What does the system look like from the </a:t>
            </a:r>
            <a:r>
              <a:rPr lang="en-US" sz="2000" i="1" dirty="0">
                <a:solidFill>
                  <a:srgbClr val="FF0000"/>
                </a:solidFill>
                <a:latin typeface="Times New Roman"/>
                <a:cs typeface="Times New Roman"/>
              </a:rPr>
              <a:t>lab</a:t>
            </a:r>
            <a:r>
              <a:rPr lang="en-US" sz="2000" dirty="0">
                <a:solidFill>
                  <a:srgbClr val="FF0000"/>
                </a:solidFill>
                <a:latin typeface="Times New Roman"/>
                <a:cs typeface="Times New Roman"/>
              </a:rPr>
              <a:t> </a:t>
            </a:r>
            <a:r>
              <a:rPr lang="en-US" sz="2000" dirty="0">
                <a:solidFill>
                  <a:srgbClr val="0000FF"/>
                </a:solidFill>
                <a:latin typeface="Times New Roman"/>
                <a:cs typeface="Times New Roman"/>
              </a:rPr>
              <a:t>versus</a:t>
            </a:r>
            <a:r>
              <a:rPr lang="en-US" sz="2000" dirty="0">
                <a:solidFill>
                  <a:srgbClr val="000000"/>
                </a:solidFill>
                <a:latin typeface="Times New Roman"/>
                <a:cs typeface="Times New Roman"/>
              </a:rPr>
              <a:t> </a:t>
            </a:r>
            <a:r>
              <a:rPr lang="en-US" sz="2000" i="1" dirty="0">
                <a:solidFill>
                  <a:srgbClr val="FF0000"/>
                </a:solidFill>
                <a:latin typeface="Times New Roman"/>
                <a:cs typeface="Times New Roman"/>
              </a:rPr>
              <a:t>center of mass frame</a:t>
            </a:r>
            <a:r>
              <a:rPr lang="en-US" sz="2000" dirty="0">
                <a:solidFill>
                  <a:srgbClr val="000000"/>
                </a:solidFill>
                <a:latin typeface="Times New Roman"/>
                <a:cs typeface="Times New Roman"/>
              </a:rPr>
              <a:t>?</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75.)</a:t>
            </a:r>
          </a:p>
        </p:txBody>
      </p:sp>
      <p:cxnSp>
        <p:nvCxnSpPr>
          <p:cNvPr id="35" name="Straight Connector 34"/>
          <p:cNvCxnSpPr/>
          <p:nvPr/>
        </p:nvCxnSpPr>
        <p:spPr>
          <a:xfrm flipH="1" flipV="1">
            <a:off x="1452282" y="1940466"/>
            <a:ext cx="1509205" cy="1898408"/>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28224" y="3838875"/>
            <a:ext cx="2633263" cy="2066638"/>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20" name="Object 19"/>
          <p:cNvGraphicFramePr>
            <a:graphicFrameLocks noChangeAspect="1"/>
          </p:cNvGraphicFramePr>
          <p:nvPr>
            <p:extLst>
              <p:ext uri="{D42A27DB-BD31-4B8C-83A1-F6EECF244321}">
                <p14:modId xmlns:p14="http://schemas.microsoft.com/office/powerpoint/2010/main" val="3457290705"/>
              </p:ext>
            </p:extLst>
          </p:nvPr>
        </p:nvGraphicFramePr>
        <p:xfrm>
          <a:off x="787396" y="5459888"/>
          <a:ext cx="425631" cy="321299"/>
        </p:xfrm>
        <a:graphic>
          <a:graphicData uri="http://schemas.openxmlformats.org/presentationml/2006/ole">
            <mc:AlternateContent xmlns:mc="http://schemas.openxmlformats.org/markup-compatibility/2006">
              <mc:Choice xmlns:v="urn:schemas-microsoft-com:vml" Requires="v">
                <p:oleObj spid="_x0000_s3759" name="Equation" r:id="rId3" imgW="279400" imgH="203200" progId="Equation.DSMT4">
                  <p:embed/>
                </p:oleObj>
              </mc:Choice>
              <mc:Fallback>
                <p:oleObj name="Equation" r:id="rId3" imgW="279400" imgH="203200" progId="Equation.DSMT4">
                  <p:embed/>
                  <p:pic>
                    <p:nvPicPr>
                      <p:cNvPr id="0" name=""/>
                      <p:cNvPicPr/>
                      <p:nvPr/>
                    </p:nvPicPr>
                    <p:blipFill>
                      <a:blip r:embed="rId4"/>
                      <a:stretch>
                        <a:fillRect/>
                      </a:stretch>
                    </p:blipFill>
                    <p:spPr>
                      <a:xfrm>
                        <a:off x="787396" y="5459888"/>
                        <a:ext cx="425631" cy="321299"/>
                      </a:xfrm>
                      <a:prstGeom prst="rect">
                        <a:avLst/>
                      </a:prstGeom>
                    </p:spPr>
                  </p:pic>
                </p:oleObj>
              </mc:Fallback>
            </mc:AlternateContent>
          </a:graphicData>
        </a:graphic>
      </p:graphicFrame>
      <p:cxnSp>
        <p:nvCxnSpPr>
          <p:cNvPr id="36" name="Straight Arrow Connector 35"/>
          <p:cNvCxnSpPr/>
          <p:nvPr/>
        </p:nvCxnSpPr>
        <p:spPr>
          <a:xfrm flipV="1">
            <a:off x="595350" y="5331384"/>
            <a:ext cx="480202" cy="359154"/>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1508077" y="2044167"/>
            <a:ext cx="358308" cy="410015"/>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591996" y="3826431"/>
            <a:ext cx="5695060" cy="12443"/>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a:off x="2624048" y="3575508"/>
            <a:ext cx="111244" cy="262416"/>
          </a:xfrm>
          <a:custGeom>
            <a:avLst/>
            <a:gdLst>
              <a:gd name="connsiteX0" fmla="*/ 95250 w 95250"/>
              <a:gd name="connsiteY0" fmla="*/ 0 h 215900"/>
              <a:gd name="connsiteX1" fmla="*/ 22225 w 95250"/>
              <a:gd name="connsiteY1" fmla="*/ 88900 h 215900"/>
              <a:gd name="connsiteX2" fmla="*/ 0 w 95250"/>
              <a:gd name="connsiteY2" fmla="*/ 215900 h 215900"/>
            </a:gdLst>
            <a:ahLst/>
            <a:cxnLst>
              <a:cxn ang="0">
                <a:pos x="connsiteX0" y="connsiteY0"/>
              </a:cxn>
              <a:cxn ang="0">
                <a:pos x="connsiteX1" y="connsiteY1"/>
              </a:cxn>
              <a:cxn ang="0">
                <a:pos x="connsiteX2" y="connsiteY2"/>
              </a:cxn>
            </a:cxnLst>
            <a:rect l="l" t="t" r="r" b="b"/>
            <a:pathLst>
              <a:path w="95250" h="215900">
                <a:moveTo>
                  <a:pt x="95250" y="0"/>
                </a:moveTo>
                <a:cubicBezTo>
                  <a:pt x="66675" y="26458"/>
                  <a:pt x="38100" y="52917"/>
                  <a:pt x="22225" y="88900"/>
                </a:cubicBezTo>
                <a:cubicBezTo>
                  <a:pt x="6350" y="124883"/>
                  <a:pt x="0" y="215900"/>
                  <a:pt x="0" y="215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Freeform 39"/>
          <p:cNvSpPr/>
          <p:nvPr/>
        </p:nvSpPr>
        <p:spPr>
          <a:xfrm rot="10628438" flipH="1">
            <a:off x="2587526" y="3840143"/>
            <a:ext cx="90633" cy="213797"/>
          </a:xfrm>
          <a:custGeom>
            <a:avLst/>
            <a:gdLst>
              <a:gd name="connsiteX0" fmla="*/ 95250 w 95250"/>
              <a:gd name="connsiteY0" fmla="*/ 0 h 215900"/>
              <a:gd name="connsiteX1" fmla="*/ 22225 w 95250"/>
              <a:gd name="connsiteY1" fmla="*/ 88900 h 215900"/>
              <a:gd name="connsiteX2" fmla="*/ 0 w 95250"/>
              <a:gd name="connsiteY2" fmla="*/ 215900 h 215900"/>
            </a:gdLst>
            <a:ahLst/>
            <a:cxnLst>
              <a:cxn ang="0">
                <a:pos x="connsiteX0" y="connsiteY0"/>
              </a:cxn>
              <a:cxn ang="0">
                <a:pos x="connsiteX1" y="connsiteY1"/>
              </a:cxn>
              <a:cxn ang="0">
                <a:pos x="connsiteX2" y="connsiteY2"/>
              </a:cxn>
            </a:cxnLst>
            <a:rect l="l" t="t" r="r" b="b"/>
            <a:pathLst>
              <a:path w="95250" h="215900">
                <a:moveTo>
                  <a:pt x="95250" y="0"/>
                </a:moveTo>
                <a:cubicBezTo>
                  <a:pt x="66675" y="26458"/>
                  <a:pt x="38100" y="52917"/>
                  <a:pt x="22225" y="88900"/>
                </a:cubicBezTo>
                <a:cubicBezTo>
                  <a:pt x="6350" y="124883"/>
                  <a:pt x="0" y="215900"/>
                  <a:pt x="0" y="215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2" name="Object 41"/>
          <p:cNvGraphicFramePr>
            <a:graphicFrameLocks noChangeAspect="1"/>
          </p:cNvGraphicFramePr>
          <p:nvPr>
            <p:extLst>
              <p:ext uri="{D42A27DB-BD31-4B8C-83A1-F6EECF244321}">
                <p14:modId xmlns:p14="http://schemas.microsoft.com/office/powerpoint/2010/main" val="1557835637"/>
              </p:ext>
            </p:extLst>
          </p:nvPr>
        </p:nvGraphicFramePr>
        <p:xfrm>
          <a:off x="2372267" y="3836659"/>
          <a:ext cx="251781" cy="321299"/>
        </p:xfrm>
        <a:graphic>
          <a:graphicData uri="http://schemas.openxmlformats.org/presentationml/2006/ole">
            <mc:AlternateContent xmlns:mc="http://schemas.openxmlformats.org/markup-compatibility/2006">
              <mc:Choice xmlns:v="urn:schemas-microsoft-com:vml" Requires="v">
                <p:oleObj spid="_x0000_s3760" name="Equation" r:id="rId5" imgW="165100" imgH="203200" progId="Equation.DSMT4">
                  <p:embed/>
                </p:oleObj>
              </mc:Choice>
              <mc:Fallback>
                <p:oleObj name="Equation" r:id="rId5" imgW="165100" imgH="203200" progId="Equation.DSMT4">
                  <p:embed/>
                  <p:pic>
                    <p:nvPicPr>
                      <p:cNvPr id="0" name=""/>
                      <p:cNvPicPr/>
                      <p:nvPr/>
                    </p:nvPicPr>
                    <p:blipFill>
                      <a:blip r:embed="rId6"/>
                      <a:stretch>
                        <a:fillRect/>
                      </a:stretch>
                    </p:blipFill>
                    <p:spPr>
                      <a:xfrm>
                        <a:off x="2372267" y="3836659"/>
                        <a:ext cx="251781" cy="321299"/>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1924754179"/>
              </p:ext>
            </p:extLst>
          </p:nvPr>
        </p:nvGraphicFramePr>
        <p:xfrm>
          <a:off x="2397975" y="3464579"/>
          <a:ext cx="271264" cy="321299"/>
        </p:xfrm>
        <a:graphic>
          <a:graphicData uri="http://schemas.openxmlformats.org/presentationml/2006/ole">
            <mc:AlternateContent xmlns:mc="http://schemas.openxmlformats.org/markup-compatibility/2006">
              <mc:Choice xmlns:v="urn:schemas-microsoft-com:vml" Requires="v">
                <p:oleObj spid="_x0000_s3761" name="Equation" r:id="rId7" imgW="177800" imgH="203200" progId="Equation.DSMT4">
                  <p:embed/>
                </p:oleObj>
              </mc:Choice>
              <mc:Fallback>
                <p:oleObj name="Equation" r:id="rId7" imgW="177800" imgH="203200" progId="Equation.DSMT4">
                  <p:embed/>
                  <p:pic>
                    <p:nvPicPr>
                      <p:cNvPr id="0" name=""/>
                      <p:cNvPicPr/>
                      <p:nvPr/>
                    </p:nvPicPr>
                    <p:blipFill>
                      <a:blip r:embed="rId8"/>
                      <a:stretch>
                        <a:fillRect/>
                      </a:stretch>
                    </p:blipFill>
                    <p:spPr>
                      <a:xfrm>
                        <a:off x="2397975" y="3464579"/>
                        <a:ext cx="271264" cy="321299"/>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535583058"/>
              </p:ext>
            </p:extLst>
          </p:nvPr>
        </p:nvGraphicFramePr>
        <p:xfrm>
          <a:off x="96815" y="5529888"/>
          <a:ext cx="308732" cy="321299"/>
        </p:xfrm>
        <a:graphic>
          <a:graphicData uri="http://schemas.openxmlformats.org/presentationml/2006/ole">
            <mc:AlternateContent xmlns:mc="http://schemas.openxmlformats.org/markup-compatibility/2006">
              <mc:Choice xmlns:v="urn:schemas-microsoft-com:vml" Requires="v">
                <p:oleObj spid="_x0000_s3762" name="Equation" r:id="rId9" imgW="203200" imgH="203200" progId="Equation.DSMT4">
                  <p:embed/>
                </p:oleObj>
              </mc:Choice>
              <mc:Fallback>
                <p:oleObj name="Equation" r:id="rId9" imgW="203200" imgH="203200" progId="Equation.DSMT4">
                  <p:embed/>
                  <p:pic>
                    <p:nvPicPr>
                      <p:cNvPr id="0" name=""/>
                      <p:cNvPicPr/>
                      <p:nvPr/>
                    </p:nvPicPr>
                    <p:blipFill>
                      <a:blip r:embed="rId10"/>
                      <a:stretch>
                        <a:fillRect/>
                      </a:stretch>
                    </p:blipFill>
                    <p:spPr>
                      <a:xfrm>
                        <a:off x="96815" y="5529888"/>
                        <a:ext cx="308732" cy="321299"/>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074578716"/>
              </p:ext>
            </p:extLst>
          </p:nvPr>
        </p:nvGraphicFramePr>
        <p:xfrm>
          <a:off x="971695" y="1772615"/>
          <a:ext cx="347699" cy="321299"/>
        </p:xfrm>
        <a:graphic>
          <a:graphicData uri="http://schemas.openxmlformats.org/presentationml/2006/ole">
            <mc:AlternateContent xmlns:mc="http://schemas.openxmlformats.org/markup-compatibility/2006">
              <mc:Choice xmlns:v="urn:schemas-microsoft-com:vml" Requires="v">
                <p:oleObj spid="_x0000_s3763" name="Equation" r:id="rId11" imgW="228600" imgH="203200" progId="Equation.DSMT4">
                  <p:embed/>
                </p:oleObj>
              </mc:Choice>
              <mc:Fallback>
                <p:oleObj name="Equation" r:id="rId11" imgW="228600" imgH="203200" progId="Equation.DSMT4">
                  <p:embed/>
                  <p:pic>
                    <p:nvPicPr>
                      <p:cNvPr id="0" name=""/>
                      <p:cNvPicPr/>
                      <p:nvPr/>
                    </p:nvPicPr>
                    <p:blipFill>
                      <a:blip r:embed="rId12"/>
                      <a:stretch>
                        <a:fillRect/>
                      </a:stretch>
                    </p:blipFill>
                    <p:spPr>
                      <a:xfrm>
                        <a:off x="971695" y="1772615"/>
                        <a:ext cx="347699" cy="321299"/>
                      </a:xfrm>
                      <a:prstGeom prst="rect">
                        <a:avLst/>
                      </a:prstGeom>
                    </p:spPr>
                  </p:pic>
                </p:oleObj>
              </mc:Fallback>
            </mc:AlternateContent>
          </a:graphicData>
        </a:graphic>
      </p:graphicFrame>
      <p:cxnSp>
        <p:nvCxnSpPr>
          <p:cNvPr id="44" name="Straight Connector 43"/>
          <p:cNvCxnSpPr/>
          <p:nvPr/>
        </p:nvCxnSpPr>
        <p:spPr>
          <a:xfrm flipH="1" flipV="1">
            <a:off x="2973033" y="3826431"/>
            <a:ext cx="2762503" cy="864627"/>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2980128" y="2044413"/>
            <a:ext cx="2671479" cy="1779353"/>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3904921" y="2949683"/>
            <a:ext cx="399731" cy="27702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4960518" y="4456736"/>
            <a:ext cx="412053" cy="156137"/>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0" name="Object 59"/>
          <p:cNvGraphicFramePr>
            <a:graphicFrameLocks noChangeAspect="1"/>
          </p:cNvGraphicFramePr>
          <p:nvPr>
            <p:extLst>
              <p:ext uri="{D42A27DB-BD31-4B8C-83A1-F6EECF244321}">
                <p14:modId xmlns:p14="http://schemas.microsoft.com/office/powerpoint/2010/main" val="2452164892"/>
              </p:ext>
            </p:extLst>
          </p:nvPr>
        </p:nvGraphicFramePr>
        <p:xfrm>
          <a:off x="1643829" y="1891064"/>
          <a:ext cx="445113" cy="321299"/>
        </p:xfrm>
        <a:graphic>
          <a:graphicData uri="http://schemas.openxmlformats.org/presentationml/2006/ole">
            <mc:AlternateContent xmlns:mc="http://schemas.openxmlformats.org/markup-compatibility/2006">
              <mc:Choice xmlns:v="urn:schemas-microsoft-com:vml" Requires="v">
                <p:oleObj spid="_x0000_s3764" name="Equation" r:id="rId13" imgW="292100" imgH="203200" progId="Equation.DSMT4">
                  <p:embed/>
                </p:oleObj>
              </mc:Choice>
              <mc:Fallback>
                <p:oleObj name="Equation" r:id="rId13" imgW="292100" imgH="203200" progId="Equation.DSMT4">
                  <p:embed/>
                  <p:pic>
                    <p:nvPicPr>
                      <p:cNvPr id="0" name=""/>
                      <p:cNvPicPr/>
                      <p:nvPr/>
                    </p:nvPicPr>
                    <p:blipFill>
                      <a:blip r:embed="rId14"/>
                      <a:stretch>
                        <a:fillRect/>
                      </a:stretch>
                    </p:blipFill>
                    <p:spPr>
                      <a:xfrm>
                        <a:off x="1643829" y="1891064"/>
                        <a:ext cx="445113" cy="321299"/>
                      </a:xfrm>
                      <a:prstGeom prst="rect">
                        <a:avLst/>
                      </a:prstGeom>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533502299"/>
              </p:ext>
            </p:extLst>
          </p:nvPr>
        </p:nvGraphicFramePr>
        <p:xfrm>
          <a:off x="4888517" y="4612872"/>
          <a:ext cx="427129" cy="321299"/>
        </p:xfrm>
        <a:graphic>
          <a:graphicData uri="http://schemas.openxmlformats.org/presentationml/2006/ole">
            <mc:AlternateContent xmlns:mc="http://schemas.openxmlformats.org/markup-compatibility/2006">
              <mc:Choice xmlns:v="urn:schemas-microsoft-com:vml" Requires="v">
                <p:oleObj spid="_x0000_s3765" name="Equation" r:id="rId15" imgW="279400" imgH="203200" progId="Equation.DSMT4">
                  <p:embed/>
                </p:oleObj>
              </mc:Choice>
              <mc:Fallback>
                <p:oleObj name="Equation" r:id="rId15" imgW="279400" imgH="203200" progId="Equation.DSMT4">
                  <p:embed/>
                  <p:pic>
                    <p:nvPicPr>
                      <p:cNvPr id="0" name=""/>
                      <p:cNvPicPr/>
                      <p:nvPr/>
                    </p:nvPicPr>
                    <p:blipFill>
                      <a:blip r:embed="rId16"/>
                      <a:stretch>
                        <a:fillRect/>
                      </a:stretch>
                    </p:blipFill>
                    <p:spPr>
                      <a:xfrm>
                        <a:off x="4888517" y="4612872"/>
                        <a:ext cx="427129" cy="321299"/>
                      </a:xfrm>
                      <a:prstGeom prst="rect">
                        <a:avLst/>
                      </a:prstGeom>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1848271036"/>
              </p:ext>
            </p:extLst>
          </p:nvPr>
        </p:nvGraphicFramePr>
        <p:xfrm>
          <a:off x="3658267" y="2717113"/>
          <a:ext cx="443615" cy="321299"/>
        </p:xfrm>
        <a:graphic>
          <a:graphicData uri="http://schemas.openxmlformats.org/presentationml/2006/ole">
            <mc:AlternateContent xmlns:mc="http://schemas.openxmlformats.org/markup-compatibility/2006">
              <mc:Choice xmlns:v="urn:schemas-microsoft-com:vml" Requires="v">
                <p:oleObj spid="_x0000_s3766" name="Equation" r:id="rId17" imgW="292100" imgH="203200" progId="Equation.DSMT4">
                  <p:embed/>
                </p:oleObj>
              </mc:Choice>
              <mc:Fallback>
                <p:oleObj name="Equation" r:id="rId17" imgW="292100" imgH="203200" progId="Equation.DSMT4">
                  <p:embed/>
                  <p:pic>
                    <p:nvPicPr>
                      <p:cNvPr id="0" name=""/>
                      <p:cNvPicPr/>
                      <p:nvPr/>
                    </p:nvPicPr>
                    <p:blipFill>
                      <a:blip r:embed="rId18"/>
                      <a:stretch>
                        <a:fillRect/>
                      </a:stretch>
                    </p:blipFill>
                    <p:spPr>
                      <a:xfrm>
                        <a:off x="3658267" y="2717113"/>
                        <a:ext cx="443615" cy="321299"/>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2524695663"/>
              </p:ext>
            </p:extLst>
          </p:nvPr>
        </p:nvGraphicFramePr>
        <p:xfrm>
          <a:off x="3402999" y="3468677"/>
          <a:ext cx="271264" cy="321299"/>
        </p:xfrm>
        <a:graphic>
          <a:graphicData uri="http://schemas.openxmlformats.org/presentationml/2006/ole">
            <mc:AlternateContent xmlns:mc="http://schemas.openxmlformats.org/markup-compatibility/2006">
              <mc:Choice xmlns:v="urn:schemas-microsoft-com:vml" Requires="v">
                <p:oleObj spid="_x0000_s3767" name="Equation" r:id="rId19" imgW="177800" imgH="203200" progId="Equation.DSMT4">
                  <p:embed/>
                </p:oleObj>
              </mc:Choice>
              <mc:Fallback>
                <p:oleObj name="Equation" r:id="rId19" imgW="177800" imgH="203200" progId="Equation.DSMT4">
                  <p:embed/>
                  <p:pic>
                    <p:nvPicPr>
                      <p:cNvPr id="0" name=""/>
                      <p:cNvPicPr/>
                      <p:nvPr/>
                    </p:nvPicPr>
                    <p:blipFill>
                      <a:blip r:embed="rId20"/>
                      <a:stretch>
                        <a:fillRect/>
                      </a:stretch>
                    </p:blipFill>
                    <p:spPr>
                      <a:xfrm>
                        <a:off x="3402999" y="3468677"/>
                        <a:ext cx="271264" cy="321299"/>
                      </a:xfrm>
                      <a:prstGeom prst="rect">
                        <a:avLst/>
                      </a:prstGeom>
                    </p:spPr>
                  </p:pic>
                </p:oleObj>
              </mc:Fallback>
            </mc:AlternateContent>
          </a:graphicData>
        </a:graphic>
      </p:graphicFrame>
      <p:sp>
        <p:nvSpPr>
          <p:cNvPr id="66" name="Freeform 65"/>
          <p:cNvSpPr/>
          <p:nvPr/>
        </p:nvSpPr>
        <p:spPr>
          <a:xfrm flipH="1">
            <a:off x="3355414" y="3564015"/>
            <a:ext cx="111244" cy="262416"/>
          </a:xfrm>
          <a:custGeom>
            <a:avLst/>
            <a:gdLst>
              <a:gd name="connsiteX0" fmla="*/ 95250 w 95250"/>
              <a:gd name="connsiteY0" fmla="*/ 0 h 215900"/>
              <a:gd name="connsiteX1" fmla="*/ 22225 w 95250"/>
              <a:gd name="connsiteY1" fmla="*/ 88900 h 215900"/>
              <a:gd name="connsiteX2" fmla="*/ 0 w 95250"/>
              <a:gd name="connsiteY2" fmla="*/ 215900 h 215900"/>
            </a:gdLst>
            <a:ahLst/>
            <a:cxnLst>
              <a:cxn ang="0">
                <a:pos x="connsiteX0" y="connsiteY0"/>
              </a:cxn>
              <a:cxn ang="0">
                <a:pos x="connsiteX1" y="connsiteY1"/>
              </a:cxn>
              <a:cxn ang="0">
                <a:pos x="connsiteX2" y="connsiteY2"/>
              </a:cxn>
            </a:cxnLst>
            <a:rect l="l" t="t" r="r" b="b"/>
            <a:pathLst>
              <a:path w="95250" h="215900">
                <a:moveTo>
                  <a:pt x="95250" y="0"/>
                </a:moveTo>
                <a:cubicBezTo>
                  <a:pt x="66675" y="26458"/>
                  <a:pt x="38100" y="52917"/>
                  <a:pt x="22225" y="88900"/>
                </a:cubicBezTo>
                <a:cubicBezTo>
                  <a:pt x="6350" y="124883"/>
                  <a:pt x="0" y="215900"/>
                  <a:pt x="0" y="215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7" name="Freeform 66"/>
          <p:cNvSpPr/>
          <p:nvPr/>
        </p:nvSpPr>
        <p:spPr>
          <a:xfrm flipH="1" flipV="1">
            <a:off x="3834571" y="3826043"/>
            <a:ext cx="59878" cy="274393"/>
          </a:xfrm>
          <a:custGeom>
            <a:avLst/>
            <a:gdLst>
              <a:gd name="connsiteX0" fmla="*/ 95250 w 95250"/>
              <a:gd name="connsiteY0" fmla="*/ 0 h 215900"/>
              <a:gd name="connsiteX1" fmla="*/ 22225 w 95250"/>
              <a:gd name="connsiteY1" fmla="*/ 88900 h 215900"/>
              <a:gd name="connsiteX2" fmla="*/ 0 w 95250"/>
              <a:gd name="connsiteY2" fmla="*/ 215900 h 215900"/>
            </a:gdLst>
            <a:ahLst/>
            <a:cxnLst>
              <a:cxn ang="0">
                <a:pos x="connsiteX0" y="connsiteY0"/>
              </a:cxn>
              <a:cxn ang="0">
                <a:pos x="connsiteX1" y="connsiteY1"/>
              </a:cxn>
              <a:cxn ang="0">
                <a:pos x="connsiteX2" y="connsiteY2"/>
              </a:cxn>
            </a:cxnLst>
            <a:rect l="l" t="t" r="r" b="b"/>
            <a:pathLst>
              <a:path w="95250" h="215900">
                <a:moveTo>
                  <a:pt x="95250" y="0"/>
                </a:moveTo>
                <a:cubicBezTo>
                  <a:pt x="66675" y="26458"/>
                  <a:pt x="38100" y="52917"/>
                  <a:pt x="22225" y="88900"/>
                </a:cubicBezTo>
                <a:cubicBezTo>
                  <a:pt x="6350" y="124883"/>
                  <a:pt x="0" y="215900"/>
                  <a:pt x="0" y="215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68" name="Object 67"/>
          <p:cNvGraphicFramePr>
            <a:graphicFrameLocks noChangeAspect="1"/>
          </p:cNvGraphicFramePr>
          <p:nvPr>
            <p:extLst>
              <p:ext uri="{D42A27DB-BD31-4B8C-83A1-F6EECF244321}">
                <p14:modId xmlns:p14="http://schemas.microsoft.com/office/powerpoint/2010/main" val="2526155960"/>
              </p:ext>
            </p:extLst>
          </p:nvPr>
        </p:nvGraphicFramePr>
        <p:xfrm>
          <a:off x="3877544" y="3823569"/>
          <a:ext cx="251781" cy="321299"/>
        </p:xfrm>
        <a:graphic>
          <a:graphicData uri="http://schemas.openxmlformats.org/presentationml/2006/ole">
            <mc:AlternateContent xmlns:mc="http://schemas.openxmlformats.org/markup-compatibility/2006">
              <mc:Choice xmlns:v="urn:schemas-microsoft-com:vml" Requires="v">
                <p:oleObj spid="_x0000_s3768" name="Equation" r:id="rId21" imgW="165100" imgH="203200" progId="Equation.DSMT4">
                  <p:embed/>
                </p:oleObj>
              </mc:Choice>
              <mc:Fallback>
                <p:oleObj name="Equation" r:id="rId21" imgW="165100" imgH="203200" progId="Equation.DSMT4">
                  <p:embed/>
                  <p:pic>
                    <p:nvPicPr>
                      <p:cNvPr id="0" name=""/>
                      <p:cNvPicPr/>
                      <p:nvPr/>
                    </p:nvPicPr>
                    <p:blipFill>
                      <a:blip r:embed="rId22"/>
                      <a:stretch>
                        <a:fillRect/>
                      </a:stretch>
                    </p:blipFill>
                    <p:spPr>
                      <a:xfrm>
                        <a:off x="3877544" y="3823569"/>
                        <a:ext cx="251781" cy="321299"/>
                      </a:xfrm>
                      <a:prstGeom prst="rect">
                        <a:avLst/>
                      </a:prstGeom>
                    </p:spPr>
                  </p:pic>
                </p:oleObj>
              </mc:Fallback>
            </mc:AlternateContent>
          </a:graphicData>
        </a:graphic>
      </p:graphicFrame>
      <p:sp>
        <p:nvSpPr>
          <p:cNvPr id="24" name="Oval 23"/>
          <p:cNvSpPr/>
          <p:nvPr/>
        </p:nvSpPr>
        <p:spPr>
          <a:xfrm>
            <a:off x="424706" y="5612455"/>
            <a:ext cx="222487" cy="231543"/>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1335792" y="1820171"/>
            <a:ext cx="222487" cy="231543"/>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8" name="Group 97"/>
          <p:cNvGrpSpPr/>
          <p:nvPr/>
        </p:nvGrpSpPr>
        <p:grpSpPr>
          <a:xfrm>
            <a:off x="2951883" y="3782256"/>
            <a:ext cx="101039" cy="104820"/>
            <a:chOff x="4553447" y="4960298"/>
            <a:chExt cx="107026" cy="106689"/>
          </a:xfrm>
        </p:grpSpPr>
        <p:cxnSp>
          <p:nvCxnSpPr>
            <p:cNvPr id="99" name="Straight Connector 98"/>
            <p:cNvCxnSpPr/>
            <p:nvPr/>
          </p:nvCxnSpPr>
          <p:spPr>
            <a:xfrm>
              <a:off x="4553784"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rot="16200000">
              <a:off x="4553447"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10" name="Oval 109"/>
          <p:cNvSpPr/>
          <p:nvPr/>
        </p:nvSpPr>
        <p:spPr>
          <a:xfrm>
            <a:off x="1844170" y="2454182"/>
            <a:ext cx="222487" cy="231543"/>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2352548" y="3088194"/>
            <a:ext cx="222487" cy="231543"/>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2860926" y="3722205"/>
            <a:ext cx="222487" cy="231543"/>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3682434" y="3179589"/>
            <a:ext cx="222487" cy="231543"/>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4464336" y="2646220"/>
            <a:ext cx="222487" cy="231543"/>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5270219" y="2096213"/>
            <a:ext cx="222487" cy="231543"/>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1229795" y="4996891"/>
            <a:ext cx="222487" cy="231543"/>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p:nvPr/>
        </p:nvSpPr>
        <p:spPr>
          <a:xfrm>
            <a:off x="2034885" y="4381329"/>
            <a:ext cx="222487" cy="231543"/>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a:off x="2839974" y="3765765"/>
            <a:ext cx="222487" cy="231543"/>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p:nvSpPr>
        <p:spPr>
          <a:xfrm>
            <a:off x="3496640" y="3901397"/>
            <a:ext cx="222487" cy="231543"/>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a:off x="4129325" y="4120217"/>
            <a:ext cx="222487" cy="231543"/>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a:off x="4738031" y="4314079"/>
            <a:ext cx="222487" cy="231543"/>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96815" y="2047294"/>
            <a:ext cx="5554792" cy="3565162"/>
            <a:chOff x="96815" y="2047294"/>
            <a:chExt cx="5554792" cy="3565162"/>
          </a:xfrm>
        </p:grpSpPr>
        <p:cxnSp>
          <p:nvCxnSpPr>
            <p:cNvPr id="79" name="Straight Connector 78"/>
            <p:cNvCxnSpPr/>
            <p:nvPr/>
          </p:nvCxnSpPr>
          <p:spPr>
            <a:xfrm flipH="1">
              <a:off x="96815" y="3049114"/>
              <a:ext cx="5554792" cy="1641945"/>
            </a:xfrm>
            <a:prstGeom prst="line">
              <a:avLst/>
            </a:prstGeom>
            <a:ln w="9525"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554626" y="2047294"/>
              <a:ext cx="4847414" cy="3565162"/>
              <a:chOff x="554626" y="2047294"/>
              <a:chExt cx="4847414" cy="3565162"/>
            </a:xfrm>
          </p:grpSpPr>
          <p:cxnSp>
            <p:nvCxnSpPr>
              <p:cNvPr id="56" name="Straight Connector 55"/>
              <p:cNvCxnSpPr/>
              <p:nvPr/>
            </p:nvCxnSpPr>
            <p:spPr>
              <a:xfrm flipH="1">
                <a:off x="554626" y="2047294"/>
                <a:ext cx="863597" cy="3565162"/>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785698" y="4422335"/>
                <a:ext cx="101039" cy="104820"/>
                <a:chOff x="4553447" y="4960298"/>
                <a:chExt cx="107026" cy="106689"/>
              </a:xfrm>
            </p:grpSpPr>
            <p:cxnSp>
              <p:nvCxnSpPr>
                <p:cNvPr id="77" name="Straight Connector 76"/>
                <p:cNvCxnSpPr/>
                <p:nvPr/>
              </p:nvCxnSpPr>
              <p:spPr>
                <a:xfrm>
                  <a:off x="4553784"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16200000">
                  <a:off x="4553447"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cxnSp>
            <p:nvCxnSpPr>
              <p:cNvPr id="80" name="Straight Connector 79"/>
              <p:cNvCxnSpPr>
                <a:stCxn id="110" idx="4"/>
              </p:cNvCxnSpPr>
              <p:nvPr/>
            </p:nvCxnSpPr>
            <p:spPr>
              <a:xfrm flipH="1">
                <a:off x="1386575" y="2685725"/>
                <a:ext cx="568839" cy="2248446"/>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a:endCxn id="117" idx="4"/>
              </p:cNvCxnSpPr>
              <p:nvPr/>
            </p:nvCxnSpPr>
            <p:spPr>
              <a:xfrm flipH="1">
                <a:off x="2146129" y="3179589"/>
                <a:ext cx="316633" cy="1433283"/>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a:off x="3623871" y="3179589"/>
                <a:ext cx="185795" cy="953352"/>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a:endCxn id="120" idx="0"/>
              </p:cNvCxnSpPr>
              <p:nvPr/>
            </p:nvCxnSpPr>
            <p:spPr>
              <a:xfrm flipH="1">
                <a:off x="4240569" y="2795951"/>
                <a:ext cx="335012" cy="1324265"/>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endCxn id="121" idx="4"/>
              </p:cNvCxnSpPr>
              <p:nvPr/>
            </p:nvCxnSpPr>
            <p:spPr>
              <a:xfrm flipH="1">
                <a:off x="4849274" y="2197025"/>
                <a:ext cx="552766" cy="2348597"/>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grpSp>
            <p:nvGrpSpPr>
              <p:cNvPr id="92" name="Group 91"/>
              <p:cNvGrpSpPr/>
              <p:nvPr/>
            </p:nvGrpSpPr>
            <p:grpSpPr>
              <a:xfrm>
                <a:off x="1507760" y="4208976"/>
                <a:ext cx="101039" cy="104820"/>
                <a:chOff x="4553447" y="4960298"/>
                <a:chExt cx="107026" cy="106689"/>
              </a:xfrm>
            </p:grpSpPr>
            <p:cxnSp>
              <p:nvCxnSpPr>
                <p:cNvPr id="93" name="Straight Connector 92"/>
                <p:cNvCxnSpPr/>
                <p:nvPr/>
              </p:nvCxnSpPr>
              <p:spPr>
                <a:xfrm>
                  <a:off x="4553784"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16200000">
                  <a:off x="4553447"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5" name="Group 94"/>
              <p:cNvGrpSpPr/>
              <p:nvPr/>
            </p:nvGrpSpPr>
            <p:grpSpPr>
              <a:xfrm>
                <a:off x="2229822" y="3995616"/>
                <a:ext cx="101039" cy="104820"/>
                <a:chOff x="4553447" y="4960298"/>
                <a:chExt cx="107026" cy="106689"/>
              </a:xfrm>
            </p:grpSpPr>
            <p:cxnSp>
              <p:nvCxnSpPr>
                <p:cNvPr id="96" name="Straight Connector 95"/>
                <p:cNvCxnSpPr/>
                <p:nvPr/>
              </p:nvCxnSpPr>
              <p:spPr>
                <a:xfrm>
                  <a:off x="4553784"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16200000">
                  <a:off x="4553447"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01" name="Group 100"/>
              <p:cNvGrpSpPr/>
              <p:nvPr/>
            </p:nvGrpSpPr>
            <p:grpSpPr>
              <a:xfrm>
                <a:off x="3673945" y="3568898"/>
                <a:ext cx="101039" cy="104820"/>
                <a:chOff x="4553447" y="4960298"/>
                <a:chExt cx="107026" cy="106689"/>
              </a:xfrm>
            </p:grpSpPr>
            <p:cxnSp>
              <p:nvCxnSpPr>
                <p:cNvPr id="102" name="Straight Connector 101"/>
                <p:cNvCxnSpPr/>
                <p:nvPr/>
              </p:nvCxnSpPr>
              <p:spPr>
                <a:xfrm>
                  <a:off x="4553784"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16200000">
                  <a:off x="4553447"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04" name="Group 103"/>
              <p:cNvGrpSpPr/>
              <p:nvPr/>
            </p:nvGrpSpPr>
            <p:grpSpPr>
              <a:xfrm>
                <a:off x="4388014" y="3363856"/>
                <a:ext cx="101039" cy="104820"/>
                <a:chOff x="4553447" y="4960298"/>
                <a:chExt cx="107026" cy="106689"/>
              </a:xfrm>
            </p:grpSpPr>
            <p:cxnSp>
              <p:nvCxnSpPr>
                <p:cNvPr id="105" name="Straight Connector 104"/>
                <p:cNvCxnSpPr/>
                <p:nvPr/>
              </p:nvCxnSpPr>
              <p:spPr>
                <a:xfrm>
                  <a:off x="4553784"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6200000">
                  <a:off x="4553447"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07" name="Group 106"/>
              <p:cNvGrpSpPr/>
              <p:nvPr/>
            </p:nvGrpSpPr>
            <p:grpSpPr>
              <a:xfrm>
                <a:off x="5102082" y="3150497"/>
                <a:ext cx="101039" cy="104820"/>
                <a:chOff x="4553447" y="4960298"/>
                <a:chExt cx="107026" cy="106689"/>
              </a:xfrm>
            </p:grpSpPr>
            <p:cxnSp>
              <p:nvCxnSpPr>
                <p:cNvPr id="108" name="Straight Connector 107"/>
                <p:cNvCxnSpPr/>
                <p:nvPr/>
              </p:nvCxnSpPr>
              <p:spPr>
                <a:xfrm>
                  <a:off x="4553784"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16200000">
                  <a:off x="4553447"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cxnSp>
            <p:nvCxnSpPr>
              <p:cNvPr id="126" name="Straight Arrow Connector 125"/>
              <p:cNvCxnSpPr/>
              <p:nvPr/>
            </p:nvCxnSpPr>
            <p:spPr>
              <a:xfrm flipV="1">
                <a:off x="825571" y="4329208"/>
                <a:ext cx="561004" cy="137186"/>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28" name="Object 127"/>
              <p:cNvGraphicFramePr>
                <a:graphicFrameLocks noChangeAspect="1"/>
              </p:cNvGraphicFramePr>
              <p:nvPr>
                <p:extLst>
                  <p:ext uri="{D42A27DB-BD31-4B8C-83A1-F6EECF244321}">
                    <p14:modId xmlns:p14="http://schemas.microsoft.com/office/powerpoint/2010/main" val="437352471"/>
                  </p:ext>
                </p:extLst>
              </p:nvPr>
            </p:nvGraphicFramePr>
            <p:xfrm>
              <a:off x="655469" y="4047552"/>
              <a:ext cx="560513" cy="321299"/>
            </p:xfrm>
            <a:graphic>
              <a:graphicData uri="http://schemas.openxmlformats.org/presentationml/2006/ole">
                <mc:AlternateContent xmlns:mc="http://schemas.openxmlformats.org/markup-compatibility/2006">
                  <mc:Choice xmlns:v="urn:schemas-microsoft-com:vml" Requires="v">
                    <p:oleObj spid="_x0000_s3769" name="Equation" r:id="rId23" imgW="368300" imgH="203200" progId="Equation.DSMT4">
                      <p:embed/>
                    </p:oleObj>
                  </mc:Choice>
                  <mc:Fallback>
                    <p:oleObj name="Equation" r:id="rId23" imgW="368300" imgH="203200" progId="Equation.DSMT4">
                      <p:embed/>
                      <p:pic>
                        <p:nvPicPr>
                          <p:cNvPr id="0" name=""/>
                          <p:cNvPicPr/>
                          <p:nvPr/>
                        </p:nvPicPr>
                        <p:blipFill>
                          <a:blip r:embed="rId24"/>
                          <a:stretch>
                            <a:fillRect/>
                          </a:stretch>
                        </p:blipFill>
                        <p:spPr>
                          <a:xfrm>
                            <a:off x="655469" y="4047552"/>
                            <a:ext cx="560513" cy="321299"/>
                          </a:xfrm>
                          <a:prstGeom prst="rect">
                            <a:avLst/>
                          </a:prstGeom>
                        </p:spPr>
                      </p:pic>
                    </p:oleObj>
                  </mc:Fallback>
                </mc:AlternateContent>
              </a:graphicData>
            </a:graphic>
          </p:graphicFrame>
        </p:grpSp>
      </p:grpSp>
      <p:sp>
        <p:nvSpPr>
          <p:cNvPr id="165" name="TextBox 164"/>
          <p:cNvSpPr txBox="1"/>
          <p:nvPr/>
        </p:nvSpPr>
        <p:spPr>
          <a:xfrm>
            <a:off x="2951883" y="1564896"/>
            <a:ext cx="1128310" cy="372825"/>
          </a:xfrm>
          <a:prstGeom prst="rect">
            <a:avLst/>
          </a:prstGeom>
          <a:noFill/>
        </p:spPr>
        <p:txBody>
          <a:bodyPr wrap="square" rtlCol="0">
            <a:spAutoFit/>
          </a:bodyPr>
          <a:lstStyle/>
          <a:p>
            <a:r>
              <a:rPr lang="en-US" sz="1600" dirty="0">
                <a:solidFill>
                  <a:srgbClr val="0000FF"/>
                </a:solidFill>
                <a:latin typeface="Times New Roman"/>
                <a:cs typeface="Times New Roman"/>
              </a:rPr>
              <a:t>lab frame</a:t>
            </a:r>
            <a:endParaRPr lang="en-US" sz="1400" dirty="0">
              <a:solidFill>
                <a:srgbClr val="0000FF"/>
              </a:solidFill>
              <a:latin typeface="Times New Roman"/>
              <a:cs typeface="Times New Roman"/>
            </a:endParaRPr>
          </a:p>
        </p:txBody>
      </p:sp>
      <p:grpSp>
        <p:nvGrpSpPr>
          <p:cNvPr id="169" name="Group 168"/>
          <p:cNvGrpSpPr/>
          <p:nvPr/>
        </p:nvGrpSpPr>
        <p:grpSpPr>
          <a:xfrm>
            <a:off x="7323771" y="1520529"/>
            <a:ext cx="1540828" cy="4469545"/>
            <a:chOff x="7074032" y="1181975"/>
            <a:chExt cx="1540828" cy="4469545"/>
          </a:xfrm>
        </p:grpSpPr>
        <p:cxnSp>
          <p:nvCxnSpPr>
            <p:cNvPr id="132" name="Straight Connector 131"/>
            <p:cNvCxnSpPr/>
            <p:nvPr/>
          </p:nvCxnSpPr>
          <p:spPr>
            <a:xfrm>
              <a:off x="7797800" y="1790700"/>
              <a:ext cx="0" cy="3713906"/>
            </a:xfrm>
            <a:prstGeom prst="line">
              <a:avLst/>
            </a:prstGeom>
            <a:ln w="952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33" name="Group 132"/>
            <p:cNvGrpSpPr/>
            <p:nvPr/>
          </p:nvGrpSpPr>
          <p:grpSpPr>
            <a:xfrm>
              <a:off x="7751154" y="4145145"/>
              <a:ext cx="93292" cy="95185"/>
              <a:chOff x="4553447" y="4960298"/>
              <a:chExt cx="107026" cy="106689"/>
            </a:xfrm>
          </p:grpSpPr>
          <p:cxnSp>
            <p:nvCxnSpPr>
              <p:cNvPr id="134" name="Straight Connector 133"/>
              <p:cNvCxnSpPr/>
              <p:nvPr/>
            </p:nvCxnSpPr>
            <p:spPr>
              <a:xfrm>
                <a:off x="4553784"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rot="16200000">
                <a:off x="4553447"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41" name="Oval 140"/>
            <p:cNvSpPr/>
            <p:nvPr/>
          </p:nvSpPr>
          <p:spPr>
            <a:xfrm>
              <a:off x="7695086" y="5441261"/>
              <a:ext cx="205428" cy="210259"/>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7695086" y="1685570"/>
              <a:ext cx="205428" cy="210259"/>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a:off x="7695086" y="2480722"/>
              <a:ext cx="205428" cy="210259"/>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p:nvPr/>
          </p:nvSpPr>
          <p:spPr>
            <a:xfrm>
              <a:off x="7695086" y="3275874"/>
              <a:ext cx="205428" cy="210259"/>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p:cNvSpPr/>
            <p:nvPr/>
          </p:nvSpPr>
          <p:spPr>
            <a:xfrm>
              <a:off x="7695086" y="4996292"/>
              <a:ext cx="205428" cy="210259"/>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Oval 154"/>
            <p:cNvSpPr/>
            <p:nvPr/>
          </p:nvSpPr>
          <p:spPr>
            <a:xfrm>
              <a:off x="7695086" y="4551323"/>
              <a:ext cx="205428" cy="210259"/>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57" name="Object 156"/>
            <p:cNvGraphicFramePr>
              <a:graphicFrameLocks noChangeAspect="1"/>
            </p:cNvGraphicFramePr>
            <p:nvPr>
              <p:extLst>
                <p:ext uri="{D42A27DB-BD31-4B8C-83A1-F6EECF244321}">
                  <p14:modId xmlns:p14="http://schemas.microsoft.com/office/powerpoint/2010/main" val="2842381790"/>
                </p:ext>
              </p:extLst>
            </p:nvPr>
          </p:nvGraphicFramePr>
          <p:xfrm>
            <a:off x="7910513" y="4038600"/>
            <a:ext cx="679450" cy="290513"/>
          </p:xfrm>
          <a:graphic>
            <a:graphicData uri="http://schemas.openxmlformats.org/presentationml/2006/ole">
              <mc:AlternateContent xmlns:mc="http://schemas.openxmlformats.org/markup-compatibility/2006">
                <mc:Choice xmlns:v="urn:schemas-microsoft-com:vml" Requires="v">
                  <p:oleObj spid="_x0000_s3770" name="Equation" r:id="rId25" imgW="482600" imgH="203200" progId="Equation.DSMT4">
                    <p:embed/>
                  </p:oleObj>
                </mc:Choice>
                <mc:Fallback>
                  <p:oleObj name="Equation" r:id="rId25" imgW="482600" imgH="203200" progId="Equation.DSMT4">
                    <p:embed/>
                    <p:pic>
                      <p:nvPicPr>
                        <p:cNvPr id="0" name=""/>
                        <p:cNvPicPr/>
                        <p:nvPr/>
                      </p:nvPicPr>
                      <p:blipFill>
                        <a:blip r:embed="rId26"/>
                        <a:stretch>
                          <a:fillRect/>
                        </a:stretch>
                      </p:blipFill>
                      <p:spPr>
                        <a:xfrm>
                          <a:off x="7910513" y="4038600"/>
                          <a:ext cx="679450" cy="290513"/>
                        </a:xfrm>
                        <a:prstGeom prst="rect">
                          <a:avLst/>
                        </a:prstGeom>
                      </p:spPr>
                    </p:pic>
                  </p:oleObj>
                </mc:Fallback>
              </mc:AlternateContent>
            </a:graphicData>
          </a:graphic>
        </p:graphicFrame>
        <p:graphicFrame>
          <p:nvGraphicFramePr>
            <p:cNvPr id="158" name="Object 157"/>
            <p:cNvGraphicFramePr>
              <a:graphicFrameLocks noChangeAspect="1"/>
            </p:cNvGraphicFramePr>
            <p:nvPr>
              <p:extLst>
                <p:ext uri="{D42A27DB-BD31-4B8C-83A1-F6EECF244321}">
                  <p14:modId xmlns:p14="http://schemas.microsoft.com/office/powerpoint/2010/main" val="3022470037"/>
                </p:ext>
              </p:extLst>
            </p:nvPr>
          </p:nvGraphicFramePr>
          <p:xfrm>
            <a:off x="7929563" y="1895829"/>
            <a:ext cx="393700" cy="307975"/>
          </p:xfrm>
          <a:graphic>
            <a:graphicData uri="http://schemas.openxmlformats.org/presentationml/2006/ole">
              <mc:AlternateContent xmlns:mc="http://schemas.openxmlformats.org/markup-compatibility/2006">
                <mc:Choice xmlns:v="urn:schemas-microsoft-com:vml" Requires="v">
                  <p:oleObj spid="_x0000_s3771" name="Equation" r:id="rId27" imgW="279400" imgH="215900" progId="Equation.DSMT4">
                    <p:embed/>
                  </p:oleObj>
                </mc:Choice>
                <mc:Fallback>
                  <p:oleObj name="Equation" r:id="rId27" imgW="279400" imgH="215900" progId="Equation.DSMT4">
                    <p:embed/>
                    <p:pic>
                      <p:nvPicPr>
                        <p:cNvPr id="0" name=""/>
                        <p:cNvPicPr/>
                        <p:nvPr/>
                      </p:nvPicPr>
                      <p:blipFill>
                        <a:blip r:embed="rId28"/>
                        <a:stretch>
                          <a:fillRect/>
                        </a:stretch>
                      </p:blipFill>
                      <p:spPr>
                        <a:xfrm>
                          <a:off x="7929563" y="1895829"/>
                          <a:ext cx="393700" cy="307975"/>
                        </a:xfrm>
                        <a:prstGeom prst="rect">
                          <a:avLst/>
                        </a:prstGeom>
                      </p:spPr>
                    </p:pic>
                  </p:oleObj>
                </mc:Fallback>
              </mc:AlternateContent>
            </a:graphicData>
          </a:graphic>
        </p:graphicFrame>
        <p:graphicFrame>
          <p:nvGraphicFramePr>
            <p:cNvPr id="159" name="Object 158"/>
            <p:cNvGraphicFramePr>
              <a:graphicFrameLocks noChangeAspect="1"/>
            </p:cNvGraphicFramePr>
            <p:nvPr>
              <p:extLst>
                <p:ext uri="{D42A27DB-BD31-4B8C-83A1-F6EECF244321}">
                  <p14:modId xmlns:p14="http://schemas.microsoft.com/office/powerpoint/2010/main" val="3363189579"/>
                </p:ext>
              </p:extLst>
            </p:nvPr>
          </p:nvGraphicFramePr>
          <p:xfrm>
            <a:off x="7910513" y="5196631"/>
            <a:ext cx="412750" cy="307975"/>
          </p:xfrm>
          <a:graphic>
            <a:graphicData uri="http://schemas.openxmlformats.org/presentationml/2006/ole">
              <mc:AlternateContent xmlns:mc="http://schemas.openxmlformats.org/markup-compatibility/2006">
                <mc:Choice xmlns:v="urn:schemas-microsoft-com:vml" Requires="v">
                  <p:oleObj spid="_x0000_s3772" name="Equation" r:id="rId29" imgW="292100" imgH="215900" progId="Equation.DSMT4">
                    <p:embed/>
                  </p:oleObj>
                </mc:Choice>
                <mc:Fallback>
                  <p:oleObj name="Equation" r:id="rId29" imgW="292100" imgH="215900" progId="Equation.DSMT4">
                    <p:embed/>
                    <p:pic>
                      <p:nvPicPr>
                        <p:cNvPr id="0" name=""/>
                        <p:cNvPicPr/>
                        <p:nvPr/>
                      </p:nvPicPr>
                      <p:blipFill>
                        <a:blip r:embed="rId30"/>
                        <a:stretch>
                          <a:fillRect/>
                        </a:stretch>
                      </p:blipFill>
                      <p:spPr>
                        <a:xfrm>
                          <a:off x="7910513" y="5196631"/>
                          <a:ext cx="412750" cy="307975"/>
                        </a:xfrm>
                        <a:prstGeom prst="rect">
                          <a:avLst/>
                        </a:prstGeom>
                      </p:spPr>
                    </p:pic>
                  </p:oleObj>
                </mc:Fallback>
              </mc:AlternateContent>
            </a:graphicData>
          </a:graphic>
        </p:graphicFrame>
        <p:cxnSp>
          <p:nvCxnSpPr>
            <p:cNvPr id="160" name="Straight Arrow Connector 159"/>
            <p:cNvCxnSpPr/>
            <p:nvPr/>
          </p:nvCxnSpPr>
          <p:spPr>
            <a:xfrm flipV="1">
              <a:off x="7797800" y="5257351"/>
              <a:ext cx="0" cy="283149"/>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p:nvPr/>
          </p:nvCxnSpPr>
          <p:spPr>
            <a:xfrm>
              <a:off x="7797800" y="1808476"/>
              <a:ext cx="0" cy="41852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6" name="TextBox 165"/>
            <p:cNvSpPr txBox="1"/>
            <p:nvPr/>
          </p:nvSpPr>
          <p:spPr>
            <a:xfrm>
              <a:off x="7074032" y="1181975"/>
              <a:ext cx="1540828" cy="338554"/>
            </a:xfrm>
            <a:prstGeom prst="rect">
              <a:avLst/>
            </a:prstGeom>
            <a:noFill/>
          </p:spPr>
          <p:txBody>
            <a:bodyPr wrap="square" rtlCol="0">
              <a:spAutoFit/>
            </a:bodyPr>
            <a:lstStyle/>
            <a:p>
              <a:r>
                <a:rPr lang="en-US" sz="1600" dirty="0">
                  <a:solidFill>
                    <a:srgbClr val="0000FF"/>
                  </a:solidFill>
                  <a:latin typeface="Times New Roman"/>
                  <a:cs typeface="Times New Roman"/>
                </a:rPr>
                <a:t>c. of m. frame</a:t>
              </a:r>
              <a:endParaRPr lang="en-US" sz="1400" dirty="0">
                <a:solidFill>
                  <a:srgbClr val="0000FF"/>
                </a:solidFill>
                <a:latin typeface="Times New Roman"/>
                <a:cs typeface="Times New Roman"/>
              </a:endParaRPr>
            </a:p>
          </p:txBody>
        </p:sp>
      </p:grpSp>
      <p:sp>
        <p:nvSpPr>
          <p:cNvPr id="122" name="TextBox 121"/>
          <p:cNvSpPr txBox="1"/>
          <p:nvPr/>
        </p:nvSpPr>
        <p:spPr>
          <a:xfrm>
            <a:off x="1932845" y="5228434"/>
            <a:ext cx="2783212" cy="1015663"/>
          </a:xfrm>
          <a:prstGeom prst="rect">
            <a:avLst/>
          </a:prstGeom>
          <a:noFill/>
        </p:spPr>
        <p:txBody>
          <a:bodyPr wrap="square" rtlCol="0">
            <a:spAutoFit/>
          </a:bodyPr>
          <a:lstStyle/>
          <a:p>
            <a:r>
              <a:rPr lang="en-US" sz="2000" dirty="0">
                <a:solidFill>
                  <a:srgbClr val="FF0000"/>
                </a:solidFill>
                <a:latin typeface="Apple Chancery"/>
                <a:cs typeface="Apple Chancery"/>
              </a:rPr>
              <a:t>Two masses </a:t>
            </a:r>
            <a:r>
              <a:rPr lang="en-US" sz="2000" dirty="0">
                <a:solidFill>
                  <a:srgbClr val="000000"/>
                </a:solidFill>
                <a:latin typeface="Times New Roman"/>
                <a:cs typeface="Times New Roman"/>
              </a:rPr>
              <a:t>approach obliquely, collide and rebound obliquely.</a:t>
            </a:r>
            <a:endParaRPr lang="en-US" sz="2000" dirty="0">
              <a:latin typeface="Apple Chancery"/>
              <a:cs typeface="Apple Chancery"/>
            </a:endParaRPr>
          </a:p>
        </p:txBody>
      </p:sp>
      <p:sp>
        <p:nvSpPr>
          <p:cNvPr id="123" name="TextBox 122"/>
          <p:cNvSpPr txBox="1"/>
          <p:nvPr/>
        </p:nvSpPr>
        <p:spPr>
          <a:xfrm>
            <a:off x="5492706" y="5444472"/>
            <a:ext cx="2452119" cy="1015663"/>
          </a:xfrm>
          <a:prstGeom prst="rect">
            <a:avLst/>
          </a:prstGeom>
          <a:noFill/>
        </p:spPr>
        <p:txBody>
          <a:bodyPr wrap="square" rtlCol="0">
            <a:spAutoFit/>
          </a:bodyPr>
          <a:lstStyle/>
          <a:p>
            <a:r>
              <a:rPr lang="en-US" sz="2000" dirty="0">
                <a:solidFill>
                  <a:srgbClr val="FF0000"/>
                </a:solidFill>
                <a:latin typeface="Apple Chancery"/>
                <a:cs typeface="Apple Chancery"/>
              </a:rPr>
              <a:t>Two masses </a:t>
            </a:r>
            <a:r>
              <a:rPr lang="en-US" sz="2000" dirty="0">
                <a:solidFill>
                  <a:srgbClr val="000000"/>
                </a:solidFill>
                <a:latin typeface="Times New Roman"/>
                <a:cs typeface="Times New Roman"/>
              </a:rPr>
              <a:t>approach on-line, collide and rebound on-line.</a:t>
            </a:r>
            <a:endParaRPr lang="en-US" sz="2000" dirty="0">
              <a:latin typeface="Apple Chancery"/>
              <a:cs typeface="Apple Chancery"/>
            </a:endParaRPr>
          </a:p>
        </p:txBody>
      </p:sp>
    </p:spTree>
    <p:extLst>
      <p:ext uri="{BB962C8B-B14F-4D97-AF65-F5344CB8AC3E}">
        <p14:creationId xmlns:p14="http://schemas.microsoft.com/office/powerpoint/2010/main" val="57491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par>
                                <p:cTn id="14" presetID="9"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dissolve">
                                      <p:cBhvr>
                                        <p:cTn id="16" dur="500"/>
                                        <p:tgtEl>
                                          <p:spTgt spid="36"/>
                                        </p:tgtEl>
                                      </p:cBhvr>
                                    </p:animEffect>
                                  </p:childTnLst>
                                </p:cTn>
                              </p:par>
                              <p:par>
                                <p:cTn id="17" presetID="9"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dissolve">
                                      <p:cBhvr>
                                        <p:cTn id="19" dur="500"/>
                                        <p:tgtEl>
                                          <p:spTgt spid="33"/>
                                        </p:tgtEl>
                                      </p:cBhvr>
                                    </p:animEffect>
                                  </p:childTnLst>
                                </p:cTn>
                              </p:par>
                              <p:par>
                                <p:cTn id="20" presetID="9"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dissolve">
                                      <p:cBhvr>
                                        <p:cTn id="22" dur="500"/>
                                        <p:tgtEl>
                                          <p:spTgt spid="3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dissolve">
                                      <p:cBhvr>
                                        <p:cTn id="25" dur="500"/>
                                        <p:tgtEl>
                                          <p:spTgt spid="2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dissolve">
                                      <p:cBhvr>
                                        <p:cTn id="28" dur="500"/>
                                        <p:tgtEl>
                                          <p:spTgt spid="40"/>
                                        </p:tgtEl>
                                      </p:cBhvr>
                                    </p:animEffect>
                                  </p:childTnLst>
                                </p:cTn>
                              </p:par>
                              <p:par>
                                <p:cTn id="29" presetID="9"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dissolve">
                                      <p:cBhvr>
                                        <p:cTn id="31" dur="500"/>
                                        <p:tgtEl>
                                          <p:spTgt spid="42"/>
                                        </p:tgtEl>
                                      </p:cBhvr>
                                    </p:animEffect>
                                  </p:childTnLst>
                                </p:cTn>
                              </p:par>
                              <p:par>
                                <p:cTn id="32" presetID="9" presetClass="entr" presetSubtype="0"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dissolve">
                                      <p:cBhvr>
                                        <p:cTn id="34" dur="500"/>
                                        <p:tgtEl>
                                          <p:spTgt spid="43"/>
                                        </p:tgtEl>
                                      </p:cBhvr>
                                    </p:animEffect>
                                  </p:childTnLst>
                                </p:cTn>
                              </p:par>
                              <p:par>
                                <p:cTn id="35" presetID="9"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dissolve">
                                      <p:cBhvr>
                                        <p:cTn id="37" dur="500"/>
                                        <p:tgtEl>
                                          <p:spTgt spid="53"/>
                                        </p:tgtEl>
                                      </p:cBhvr>
                                    </p:animEffect>
                                  </p:childTnLst>
                                </p:cTn>
                              </p:par>
                              <p:par>
                                <p:cTn id="38" presetID="9" presetClass="entr" presetSubtype="0"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dissolve">
                                      <p:cBhvr>
                                        <p:cTn id="40" dur="500"/>
                                        <p:tgtEl>
                                          <p:spTgt spid="38"/>
                                        </p:tgtEl>
                                      </p:cBhvr>
                                    </p:animEffect>
                                  </p:childTnLst>
                                </p:cTn>
                              </p:par>
                              <p:par>
                                <p:cTn id="41" presetID="9" presetClass="entr" presetSubtype="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dissolve">
                                      <p:cBhvr>
                                        <p:cTn id="43" dur="500"/>
                                        <p:tgtEl>
                                          <p:spTgt spid="44"/>
                                        </p:tgtEl>
                                      </p:cBhvr>
                                    </p:animEffect>
                                  </p:childTnLst>
                                </p:cTn>
                              </p:par>
                              <p:par>
                                <p:cTn id="44" presetID="9"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dissolve">
                                      <p:cBhvr>
                                        <p:cTn id="46" dur="500"/>
                                        <p:tgtEl>
                                          <p:spTgt spid="48"/>
                                        </p:tgtEl>
                                      </p:cBhvr>
                                    </p:animEffect>
                                  </p:childTnLst>
                                </p:cTn>
                              </p:par>
                              <p:par>
                                <p:cTn id="47" presetID="9" presetClass="entr" presetSubtype="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dissolve">
                                      <p:cBhvr>
                                        <p:cTn id="49" dur="500"/>
                                        <p:tgtEl>
                                          <p:spTgt spid="50"/>
                                        </p:tgtEl>
                                      </p:cBhvr>
                                    </p:animEffect>
                                  </p:childTnLst>
                                </p:cTn>
                              </p:par>
                              <p:par>
                                <p:cTn id="50" presetID="9" presetClass="entr" presetSubtype="0"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dissolve">
                                      <p:cBhvr>
                                        <p:cTn id="52" dur="500"/>
                                        <p:tgtEl>
                                          <p:spTgt spid="51"/>
                                        </p:tgtEl>
                                      </p:cBhvr>
                                    </p:animEffect>
                                  </p:childTnLst>
                                </p:cTn>
                              </p:par>
                              <p:par>
                                <p:cTn id="53" presetID="9" presetClass="entr" presetSubtype="0" fill="hold"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dissolve">
                                      <p:cBhvr>
                                        <p:cTn id="55" dur="500"/>
                                        <p:tgtEl>
                                          <p:spTgt spid="60"/>
                                        </p:tgtEl>
                                      </p:cBhvr>
                                    </p:animEffect>
                                  </p:childTnLst>
                                </p:cTn>
                              </p:par>
                              <p:par>
                                <p:cTn id="56" presetID="9" presetClass="entr" presetSubtype="0" fill="hold" nodeType="with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dissolve">
                                      <p:cBhvr>
                                        <p:cTn id="58" dur="500"/>
                                        <p:tgtEl>
                                          <p:spTgt spid="63"/>
                                        </p:tgtEl>
                                      </p:cBhvr>
                                    </p:animEffect>
                                  </p:childTnLst>
                                </p:cTn>
                              </p:par>
                              <p:par>
                                <p:cTn id="59" presetID="9" presetClass="entr" presetSubtype="0"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dissolve">
                                      <p:cBhvr>
                                        <p:cTn id="61" dur="500"/>
                                        <p:tgtEl>
                                          <p:spTgt spid="64"/>
                                        </p:tgtEl>
                                      </p:cBhvr>
                                    </p:animEffect>
                                  </p:childTnLst>
                                </p:cTn>
                              </p:par>
                              <p:par>
                                <p:cTn id="62" presetID="9" presetClass="entr" presetSubtype="0" fill="hold" nodeType="with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dissolve">
                                      <p:cBhvr>
                                        <p:cTn id="64" dur="500"/>
                                        <p:tgtEl>
                                          <p:spTgt spid="65"/>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dissolve">
                                      <p:cBhvr>
                                        <p:cTn id="67" dur="500"/>
                                        <p:tgtEl>
                                          <p:spTgt spid="66"/>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dissolve">
                                      <p:cBhvr>
                                        <p:cTn id="70" dur="500"/>
                                        <p:tgtEl>
                                          <p:spTgt spid="67"/>
                                        </p:tgtEl>
                                      </p:cBhvr>
                                    </p:animEffect>
                                  </p:childTnLst>
                                </p:cTn>
                              </p:par>
                              <p:par>
                                <p:cTn id="71" presetID="9" presetClass="entr" presetSubtype="0" fill="hold" nodeType="with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dissolve">
                                      <p:cBhvr>
                                        <p:cTn id="73" dur="500"/>
                                        <p:tgtEl>
                                          <p:spTgt spid="68"/>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dissolve">
                                      <p:cBhvr>
                                        <p:cTn id="76" dur="500"/>
                                        <p:tgtEl>
                                          <p:spTgt spid="24"/>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dissolve">
                                      <p:cBhvr>
                                        <p:cTn id="79" dur="500"/>
                                        <p:tgtEl>
                                          <p:spTgt spid="32"/>
                                        </p:tgtEl>
                                      </p:cBhvr>
                                    </p:animEffect>
                                  </p:childTnLst>
                                </p:cTn>
                              </p:par>
                              <p:par>
                                <p:cTn id="80" presetID="9" presetClass="entr" presetSubtype="0" fill="hold" nodeType="withEffect">
                                  <p:stCondLst>
                                    <p:cond delay="0"/>
                                  </p:stCondLst>
                                  <p:childTnLst>
                                    <p:set>
                                      <p:cBhvr>
                                        <p:cTn id="81" dur="1" fill="hold">
                                          <p:stCondLst>
                                            <p:cond delay="0"/>
                                          </p:stCondLst>
                                        </p:cTn>
                                        <p:tgtEl>
                                          <p:spTgt spid="98"/>
                                        </p:tgtEl>
                                        <p:attrNameLst>
                                          <p:attrName>style.visibility</p:attrName>
                                        </p:attrNameLst>
                                      </p:cBhvr>
                                      <p:to>
                                        <p:strVal val="visible"/>
                                      </p:to>
                                    </p:set>
                                    <p:animEffect transition="in" filter="dissolve">
                                      <p:cBhvr>
                                        <p:cTn id="82" dur="500"/>
                                        <p:tgtEl>
                                          <p:spTgt spid="98"/>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110"/>
                                        </p:tgtEl>
                                        <p:attrNameLst>
                                          <p:attrName>style.visibility</p:attrName>
                                        </p:attrNameLst>
                                      </p:cBhvr>
                                      <p:to>
                                        <p:strVal val="visible"/>
                                      </p:to>
                                    </p:set>
                                    <p:animEffect transition="in" filter="dissolve">
                                      <p:cBhvr>
                                        <p:cTn id="85" dur="500"/>
                                        <p:tgtEl>
                                          <p:spTgt spid="110"/>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dissolve">
                                      <p:cBhvr>
                                        <p:cTn id="88" dur="500"/>
                                        <p:tgtEl>
                                          <p:spTgt spid="111"/>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112"/>
                                        </p:tgtEl>
                                        <p:attrNameLst>
                                          <p:attrName>style.visibility</p:attrName>
                                        </p:attrNameLst>
                                      </p:cBhvr>
                                      <p:to>
                                        <p:strVal val="visible"/>
                                      </p:to>
                                    </p:set>
                                    <p:animEffect transition="in" filter="dissolve">
                                      <p:cBhvr>
                                        <p:cTn id="91" dur="500"/>
                                        <p:tgtEl>
                                          <p:spTgt spid="112"/>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113"/>
                                        </p:tgtEl>
                                        <p:attrNameLst>
                                          <p:attrName>style.visibility</p:attrName>
                                        </p:attrNameLst>
                                      </p:cBhvr>
                                      <p:to>
                                        <p:strVal val="visible"/>
                                      </p:to>
                                    </p:set>
                                    <p:animEffect transition="in" filter="dissolve">
                                      <p:cBhvr>
                                        <p:cTn id="94" dur="500"/>
                                        <p:tgtEl>
                                          <p:spTgt spid="113"/>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114"/>
                                        </p:tgtEl>
                                        <p:attrNameLst>
                                          <p:attrName>style.visibility</p:attrName>
                                        </p:attrNameLst>
                                      </p:cBhvr>
                                      <p:to>
                                        <p:strVal val="visible"/>
                                      </p:to>
                                    </p:set>
                                    <p:animEffect transition="in" filter="dissolve">
                                      <p:cBhvr>
                                        <p:cTn id="97" dur="500"/>
                                        <p:tgtEl>
                                          <p:spTgt spid="114"/>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115"/>
                                        </p:tgtEl>
                                        <p:attrNameLst>
                                          <p:attrName>style.visibility</p:attrName>
                                        </p:attrNameLst>
                                      </p:cBhvr>
                                      <p:to>
                                        <p:strVal val="visible"/>
                                      </p:to>
                                    </p:set>
                                    <p:animEffect transition="in" filter="dissolve">
                                      <p:cBhvr>
                                        <p:cTn id="100" dur="500"/>
                                        <p:tgtEl>
                                          <p:spTgt spid="115"/>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116"/>
                                        </p:tgtEl>
                                        <p:attrNameLst>
                                          <p:attrName>style.visibility</p:attrName>
                                        </p:attrNameLst>
                                      </p:cBhvr>
                                      <p:to>
                                        <p:strVal val="visible"/>
                                      </p:to>
                                    </p:set>
                                    <p:animEffect transition="in" filter="dissolve">
                                      <p:cBhvr>
                                        <p:cTn id="103" dur="500"/>
                                        <p:tgtEl>
                                          <p:spTgt spid="116"/>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117"/>
                                        </p:tgtEl>
                                        <p:attrNameLst>
                                          <p:attrName>style.visibility</p:attrName>
                                        </p:attrNameLst>
                                      </p:cBhvr>
                                      <p:to>
                                        <p:strVal val="visible"/>
                                      </p:to>
                                    </p:set>
                                    <p:animEffect transition="in" filter="dissolve">
                                      <p:cBhvr>
                                        <p:cTn id="106" dur="500"/>
                                        <p:tgtEl>
                                          <p:spTgt spid="117"/>
                                        </p:tgtEl>
                                      </p:cBhvr>
                                    </p:animEffect>
                                  </p:childTnLst>
                                </p:cTn>
                              </p:par>
                              <p:par>
                                <p:cTn id="107" presetID="9" presetClass="entr" presetSubtype="0" fill="hold" grpId="0" nodeType="withEffect">
                                  <p:stCondLst>
                                    <p:cond delay="0"/>
                                  </p:stCondLst>
                                  <p:childTnLst>
                                    <p:set>
                                      <p:cBhvr>
                                        <p:cTn id="108" dur="1" fill="hold">
                                          <p:stCondLst>
                                            <p:cond delay="0"/>
                                          </p:stCondLst>
                                        </p:cTn>
                                        <p:tgtEl>
                                          <p:spTgt spid="118"/>
                                        </p:tgtEl>
                                        <p:attrNameLst>
                                          <p:attrName>style.visibility</p:attrName>
                                        </p:attrNameLst>
                                      </p:cBhvr>
                                      <p:to>
                                        <p:strVal val="visible"/>
                                      </p:to>
                                    </p:set>
                                    <p:animEffect transition="in" filter="dissolve">
                                      <p:cBhvr>
                                        <p:cTn id="109" dur="500"/>
                                        <p:tgtEl>
                                          <p:spTgt spid="118"/>
                                        </p:tgtEl>
                                      </p:cBhvr>
                                    </p:animEffect>
                                  </p:childTnLst>
                                </p:cTn>
                              </p:par>
                              <p:par>
                                <p:cTn id="110" presetID="9" presetClass="entr" presetSubtype="0" fill="hold" grpId="0" nodeType="withEffect">
                                  <p:stCondLst>
                                    <p:cond delay="0"/>
                                  </p:stCondLst>
                                  <p:childTnLst>
                                    <p:set>
                                      <p:cBhvr>
                                        <p:cTn id="111" dur="1" fill="hold">
                                          <p:stCondLst>
                                            <p:cond delay="0"/>
                                          </p:stCondLst>
                                        </p:cTn>
                                        <p:tgtEl>
                                          <p:spTgt spid="119"/>
                                        </p:tgtEl>
                                        <p:attrNameLst>
                                          <p:attrName>style.visibility</p:attrName>
                                        </p:attrNameLst>
                                      </p:cBhvr>
                                      <p:to>
                                        <p:strVal val="visible"/>
                                      </p:to>
                                    </p:set>
                                    <p:animEffect transition="in" filter="dissolve">
                                      <p:cBhvr>
                                        <p:cTn id="112" dur="500"/>
                                        <p:tgtEl>
                                          <p:spTgt spid="119"/>
                                        </p:tgtEl>
                                      </p:cBhvr>
                                    </p:animEffect>
                                  </p:childTnLst>
                                </p:cTn>
                              </p:par>
                              <p:par>
                                <p:cTn id="113" presetID="9" presetClass="entr" presetSubtype="0" fill="hold" grpId="0" nodeType="withEffect">
                                  <p:stCondLst>
                                    <p:cond delay="0"/>
                                  </p:stCondLst>
                                  <p:childTnLst>
                                    <p:set>
                                      <p:cBhvr>
                                        <p:cTn id="114" dur="1" fill="hold">
                                          <p:stCondLst>
                                            <p:cond delay="0"/>
                                          </p:stCondLst>
                                        </p:cTn>
                                        <p:tgtEl>
                                          <p:spTgt spid="120"/>
                                        </p:tgtEl>
                                        <p:attrNameLst>
                                          <p:attrName>style.visibility</p:attrName>
                                        </p:attrNameLst>
                                      </p:cBhvr>
                                      <p:to>
                                        <p:strVal val="visible"/>
                                      </p:to>
                                    </p:set>
                                    <p:animEffect transition="in" filter="dissolve">
                                      <p:cBhvr>
                                        <p:cTn id="115" dur="500"/>
                                        <p:tgtEl>
                                          <p:spTgt spid="120"/>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121"/>
                                        </p:tgtEl>
                                        <p:attrNameLst>
                                          <p:attrName>style.visibility</p:attrName>
                                        </p:attrNameLst>
                                      </p:cBhvr>
                                      <p:to>
                                        <p:strVal val="visible"/>
                                      </p:to>
                                    </p:set>
                                    <p:animEffect transition="in" filter="dissolve">
                                      <p:cBhvr>
                                        <p:cTn id="118" dur="500"/>
                                        <p:tgtEl>
                                          <p:spTgt spid="121"/>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165"/>
                                        </p:tgtEl>
                                        <p:attrNameLst>
                                          <p:attrName>style.visibility</p:attrName>
                                        </p:attrNameLst>
                                      </p:cBhvr>
                                      <p:to>
                                        <p:strVal val="visible"/>
                                      </p:to>
                                    </p:set>
                                    <p:animEffect transition="in" filter="dissolve">
                                      <p:cBhvr>
                                        <p:cTn id="121" dur="500"/>
                                        <p:tgtEl>
                                          <p:spTgt spid="165"/>
                                        </p:tgtEl>
                                      </p:cBhvr>
                                    </p:animEffec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grpId="1" nodeType="clickEffect">
                                  <p:stCondLst>
                                    <p:cond delay="0"/>
                                  </p:stCondLst>
                                  <p:childTnLst>
                                    <p:set>
                                      <p:cBhvr>
                                        <p:cTn id="125" dur="1" fill="hold">
                                          <p:stCondLst>
                                            <p:cond delay="0"/>
                                          </p:stCondLst>
                                        </p:cTn>
                                        <p:tgtEl>
                                          <p:spTgt spid="122"/>
                                        </p:tgtEl>
                                        <p:attrNameLst>
                                          <p:attrName>style.visibility</p:attrName>
                                        </p:attrNameLst>
                                      </p:cBhvr>
                                      <p:to>
                                        <p:strVal val="visible"/>
                                      </p:to>
                                    </p:set>
                                    <p:animEffect transition="in" filter="dissolve">
                                      <p:cBhvr>
                                        <p:cTn id="126" dur="500"/>
                                        <p:tgtEl>
                                          <p:spTgt spid="122"/>
                                        </p:tgtEl>
                                      </p:cBhvr>
                                    </p:animEffect>
                                  </p:childTnLst>
                                </p:cTn>
                              </p:par>
                            </p:childTnLst>
                          </p:cTn>
                        </p:par>
                      </p:childTnLst>
                    </p:cTn>
                  </p:par>
                  <p:par>
                    <p:cTn id="127" fill="hold">
                      <p:stCondLst>
                        <p:cond delay="indefinite"/>
                      </p:stCondLst>
                      <p:childTnLst>
                        <p:par>
                          <p:cTn id="128" fill="hold">
                            <p:stCondLst>
                              <p:cond delay="0"/>
                            </p:stCondLst>
                            <p:childTnLst>
                              <p:par>
                                <p:cTn id="129" presetID="9" presetClass="entr" presetSubtype="0" fill="hold" nodeType="clickEffect">
                                  <p:stCondLst>
                                    <p:cond delay="0"/>
                                  </p:stCondLst>
                                  <p:childTnLst>
                                    <p:set>
                                      <p:cBhvr>
                                        <p:cTn id="130" dur="1" fill="hold">
                                          <p:stCondLst>
                                            <p:cond delay="0"/>
                                          </p:stCondLst>
                                        </p:cTn>
                                        <p:tgtEl>
                                          <p:spTgt spid="6"/>
                                        </p:tgtEl>
                                        <p:attrNameLst>
                                          <p:attrName>style.visibility</p:attrName>
                                        </p:attrNameLst>
                                      </p:cBhvr>
                                      <p:to>
                                        <p:strVal val="visible"/>
                                      </p:to>
                                    </p:set>
                                    <p:animEffect transition="in" filter="dissolve">
                                      <p:cBhvr>
                                        <p:cTn id="131" dur="500"/>
                                        <p:tgtEl>
                                          <p:spTgt spid="6"/>
                                        </p:tgtEl>
                                      </p:cBhvr>
                                    </p:animEffect>
                                  </p:childTnLst>
                                </p:cTn>
                              </p:par>
                            </p:childTnLst>
                          </p:cTn>
                        </p:par>
                      </p:childTnLst>
                    </p:cTn>
                  </p:par>
                  <p:par>
                    <p:cTn id="132" fill="hold">
                      <p:stCondLst>
                        <p:cond delay="indefinite"/>
                      </p:stCondLst>
                      <p:childTnLst>
                        <p:par>
                          <p:cTn id="133" fill="hold">
                            <p:stCondLst>
                              <p:cond delay="0"/>
                            </p:stCondLst>
                            <p:childTnLst>
                              <p:par>
                                <p:cTn id="134" presetID="9" presetClass="entr" presetSubtype="0" fill="hold" nodeType="clickEffect">
                                  <p:stCondLst>
                                    <p:cond delay="0"/>
                                  </p:stCondLst>
                                  <p:childTnLst>
                                    <p:set>
                                      <p:cBhvr>
                                        <p:cTn id="135" dur="1" fill="hold">
                                          <p:stCondLst>
                                            <p:cond delay="0"/>
                                          </p:stCondLst>
                                        </p:cTn>
                                        <p:tgtEl>
                                          <p:spTgt spid="169"/>
                                        </p:tgtEl>
                                        <p:attrNameLst>
                                          <p:attrName>style.visibility</p:attrName>
                                        </p:attrNameLst>
                                      </p:cBhvr>
                                      <p:to>
                                        <p:strVal val="visible"/>
                                      </p:to>
                                    </p:set>
                                    <p:animEffect transition="in" filter="dissolve">
                                      <p:cBhvr>
                                        <p:cTn id="136" dur="500"/>
                                        <p:tgtEl>
                                          <p:spTgt spid="169"/>
                                        </p:tgtEl>
                                      </p:cBhvr>
                                    </p:animEffect>
                                  </p:childTnLst>
                                </p:cTn>
                              </p:par>
                            </p:childTnLst>
                          </p:cTn>
                        </p:par>
                      </p:childTnLst>
                    </p:cTn>
                  </p:par>
                  <p:par>
                    <p:cTn id="137" fill="hold">
                      <p:stCondLst>
                        <p:cond delay="indefinite"/>
                      </p:stCondLst>
                      <p:childTnLst>
                        <p:par>
                          <p:cTn id="138" fill="hold">
                            <p:stCondLst>
                              <p:cond delay="0"/>
                            </p:stCondLst>
                            <p:childTnLst>
                              <p:par>
                                <p:cTn id="139" presetID="9" presetClass="entr" presetSubtype="0" fill="hold" grpId="0" nodeType="clickEffect">
                                  <p:stCondLst>
                                    <p:cond delay="0"/>
                                  </p:stCondLst>
                                  <p:childTnLst>
                                    <p:set>
                                      <p:cBhvr>
                                        <p:cTn id="140" dur="1" fill="hold">
                                          <p:stCondLst>
                                            <p:cond delay="0"/>
                                          </p:stCondLst>
                                        </p:cTn>
                                        <p:tgtEl>
                                          <p:spTgt spid="123"/>
                                        </p:tgtEl>
                                        <p:attrNameLst>
                                          <p:attrName>style.visibility</p:attrName>
                                        </p:attrNameLst>
                                      </p:cBhvr>
                                      <p:to>
                                        <p:strVal val="visible"/>
                                      </p:to>
                                    </p:set>
                                    <p:animEffect transition="in" filter="dissolve">
                                      <p:cBhvr>
                                        <p:cTn id="141"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0" grpId="0" animBg="1"/>
      <p:bldP spid="66" grpId="0" animBg="1"/>
      <p:bldP spid="67" grpId="0" animBg="1"/>
      <p:bldP spid="24" grpId="0" animBg="1"/>
      <p:bldP spid="32"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65" grpId="0"/>
      <p:bldP spid="122" grpId="1"/>
      <p:bldP spid="12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78.)</a:t>
            </a:r>
          </a:p>
        </p:txBody>
      </p:sp>
      <p:grpSp>
        <p:nvGrpSpPr>
          <p:cNvPr id="2" name="Group 1"/>
          <p:cNvGrpSpPr/>
          <p:nvPr/>
        </p:nvGrpSpPr>
        <p:grpSpPr>
          <a:xfrm>
            <a:off x="666630" y="316267"/>
            <a:ext cx="4285351" cy="3067688"/>
            <a:chOff x="553459" y="1399783"/>
            <a:chExt cx="5715605" cy="4091542"/>
          </a:xfrm>
        </p:grpSpPr>
        <p:cxnSp>
          <p:nvCxnSpPr>
            <p:cNvPr id="35" name="Straight Connector 34"/>
            <p:cNvCxnSpPr/>
            <p:nvPr/>
          </p:nvCxnSpPr>
          <p:spPr>
            <a:xfrm flipH="1" flipV="1">
              <a:off x="1804996" y="1890758"/>
              <a:ext cx="1393487" cy="1723900"/>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767125" y="3614659"/>
              <a:ext cx="2431358" cy="1876666"/>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graphicFrame>
          <p:nvGraphicFramePr>
            <p:cNvPr id="20" name="Object 19"/>
            <p:cNvGraphicFramePr>
              <a:graphicFrameLocks noChangeAspect="1"/>
            </p:cNvGraphicFramePr>
            <p:nvPr>
              <p:extLst>
                <p:ext uri="{D42A27DB-BD31-4B8C-83A1-F6EECF244321}">
                  <p14:modId xmlns:p14="http://schemas.microsoft.com/office/powerpoint/2010/main" val="2234966208"/>
                </p:ext>
              </p:extLst>
            </p:nvPr>
          </p:nvGraphicFramePr>
          <p:xfrm>
            <a:off x="1191090" y="5086663"/>
            <a:ext cx="392996" cy="291764"/>
          </p:xfrm>
          <a:graphic>
            <a:graphicData uri="http://schemas.openxmlformats.org/presentationml/2006/ole">
              <mc:AlternateContent xmlns:mc="http://schemas.openxmlformats.org/markup-compatibility/2006">
                <mc:Choice xmlns:v="urn:schemas-microsoft-com:vml" Requires="v">
                  <p:oleObj spid="_x0000_s1091149" name="Equation" r:id="rId3" imgW="279400" imgH="203200" progId="Equation.DSMT4">
                    <p:embed/>
                  </p:oleObj>
                </mc:Choice>
                <mc:Fallback>
                  <p:oleObj name="Equation" r:id="rId3" imgW="279400" imgH="203200" progId="Equation.DSMT4">
                    <p:embed/>
                    <p:pic>
                      <p:nvPicPr>
                        <p:cNvPr id="0" name=""/>
                        <p:cNvPicPr/>
                        <p:nvPr/>
                      </p:nvPicPr>
                      <p:blipFill>
                        <a:blip r:embed="rId4"/>
                        <a:stretch>
                          <a:fillRect/>
                        </a:stretch>
                      </p:blipFill>
                      <p:spPr>
                        <a:xfrm>
                          <a:off x="1191090" y="5086663"/>
                          <a:ext cx="392996" cy="291764"/>
                        </a:xfrm>
                        <a:prstGeom prst="rect">
                          <a:avLst/>
                        </a:prstGeom>
                      </p:spPr>
                    </p:pic>
                  </p:oleObj>
                </mc:Fallback>
              </mc:AlternateContent>
            </a:graphicData>
          </a:graphic>
        </p:graphicFrame>
        <p:cxnSp>
          <p:nvCxnSpPr>
            <p:cNvPr id="36" name="Straight Arrow Connector 35"/>
            <p:cNvCxnSpPr/>
            <p:nvPr/>
          </p:nvCxnSpPr>
          <p:spPr>
            <a:xfrm flipV="1">
              <a:off x="1013769" y="4969972"/>
              <a:ext cx="443383" cy="326139"/>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1856513" y="1984927"/>
              <a:ext cx="330835" cy="372325"/>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1010672" y="3603359"/>
              <a:ext cx="5258392" cy="11299"/>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a:off x="2886917" y="3375502"/>
              <a:ext cx="102714" cy="238294"/>
            </a:xfrm>
            <a:custGeom>
              <a:avLst/>
              <a:gdLst>
                <a:gd name="connsiteX0" fmla="*/ 95250 w 95250"/>
                <a:gd name="connsiteY0" fmla="*/ 0 h 215900"/>
                <a:gd name="connsiteX1" fmla="*/ 22225 w 95250"/>
                <a:gd name="connsiteY1" fmla="*/ 88900 h 215900"/>
                <a:gd name="connsiteX2" fmla="*/ 0 w 95250"/>
                <a:gd name="connsiteY2" fmla="*/ 215900 h 215900"/>
              </a:gdLst>
              <a:ahLst/>
              <a:cxnLst>
                <a:cxn ang="0">
                  <a:pos x="connsiteX0" y="connsiteY0"/>
                </a:cxn>
                <a:cxn ang="0">
                  <a:pos x="connsiteX1" y="connsiteY1"/>
                </a:cxn>
                <a:cxn ang="0">
                  <a:pos x="connsiteX2" y="connsiteY2"/>
                </a:cxn>
              </a:cxnLst>
              <a:rect l="l" t="t" r="r" b="b"/>
              <a:pathLst>
                <a:path w="95250" h="215900">
                  <a:moveTo>
                    <a:pt x="95250" y="0"/>
                  </a:moveTo>
                  <a:cubicBezTo>
                    <a:pt x="66675" y="26458"/>
                    <a:pt x="38100" y="52917"/>
                    <a:pt x="22225" y="88900"/>
                  </a:cubicBezTo>
                  <a:cubicBezTo>
                    <a:pt x="6350" y="124883"/>
                    <a:pt x="0" y="215900"/>
                    <a:pt x="0" y="215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Freeform 39"/>
            <p:cNvSpPr/>
            <p:nvPr/>
          </p:nvSpPr>
          <p:spPr>
            <a:xfrm rot="10628438" flipH="1">
              <a:off x="2853195" y="3615811"/>
              <a:ext cx="83684" cy="194144"/>
            </a:xfrm>
            <a:custGeom>
              <a:avLst/>
              <a:gdLst>
                <a:gd name="connsiteX0" fmla="*/ 95250 w 95250"/>
                <a:gd name="connsiteY0" fmla="*/ 0 h 215900"/>
                <a:gd name="connsiteX1" fmla="*/ 22225 w 95250"/>
                <a:gd name="connsiteY1" fmla="*/ 88900 h 215900"/>
                <a:gd name="connsiteX2" fmla="*/ 0 w 95250"/>
                <a:gd name="connsiteY2" fmla="*/ 215900 h 215900"/>
              </a:gdLst>
              <a:ahLst/>
              <a:cxnLst>
                <a:cxn ang="0">
                  <a:pos x="connsiteX0" y="connsiteY0"/>
                </a:cxn>
                <a:cxn ang="0">
                  <a:pos x="connsiteX1" y="connsiteY1"/>
                </a:cxn>
                <a:cxn ang="0">
                  <a:pos x="connsiteX2" y="connsiteY2"/>
                </a:cxn>
              </a:cxnLst>
              <a:rect l="l" t="t" r="r" b="b"/>
              <a:pathLst>
                <a:path w="95250" h="215900">
                  <a:moveTo>
                    <a:pt x="95250" y="0"/>
                  </a:moveTo>
                  <a:cubicBezTo>
                    <a:pt x="66675" y="26458"/>
                    <a:pt x="38100" y="52917"/>
                    <a:pt x="22225" y="88900"/>
                  </a:cubicBezTo>
                  <a:cubicBezTo>
                    <a:pt x="6350" y="124883"/>
                    <a:pt x="0" y="215900"/>
                    <a:pt x="0" y="215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2" name="Object 41"/>
            <p:cNvGraphicFramePr>
              <a:graphicFrameLocks noChangeAspect="1"/>
            </p:cNvGraphicFramePr>
            <p:nvPr>
              <p:extLst>
                <p:ext uri="{D42A27DB-BD31-4B8C-83A1-F6EECF244321}">
                  <p14:modId xmlns:p14="http://schemas.microsoft.com/office/powerpoint/2010/main" val="1831651956"/>
                </p:ext>
              </p:extLst>
            </p:nvPr>
          </p:nvGraphicFramePr>
          <p:xfrm>
            <a:off x="2654441" y="3612647"/>
            <a:ext cx="232476" cy="291764"/>
          </p:xfrm>
          <a:graphic>
            <a:graphicData uri="http://schemas.openxmlformats.org/presentationml/2006/ole">
              <mc:AlternateContent xmlns:mc="http://schemas.openxmlformats.org/markup-compatibility/2006">
                <mc:Choice xmlns:v="urn:schemas-microsoft-com:vml" Requires="v">
                  <p:oleObj spid="_x0000_s1091150" name="Equation" r:id="rId5" imgW="165100" imgH="203200" progId="Equation.DSMT4">
                    <p:embed/>
                  </p:oleObj>
                </mc:Choice>
                <mc:Fallback>
                  <p:oleObj name="Equation" r:id="rId5" imgW="165100" imgH="203200" progId="Equation.DSMT4">
                    <p:embed/>
                    <p:pic>
                      <p:nvPicPr>
                        <p:cNvPr id="0" name=""/>
                        <p:cNvPicPr/>
                        <p:nvPr/>
                      </p:nvPicPr>
                      <p:blipFill>
                        <a:blip r:embed="rId6"/>
                        <a:stretch>
                          <a:fillRect/>
                        </a:stretch>
                      </p:blipFill>
                      <p:spPr>
                        <a:xfrm>
                          <a:off x="2654441" y="3612647"/>
                          <a:ext cx="232476" cy="291764"/>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670939022"/>
                </p:ext>
              </p:extLst>
            </p:nvPr>
          </p:nvGraphicFramePr>
          <p:xfrm>
            <a:off x="2678178" y="3274770"/>
            <a:ext cx="250465" cy="291764"/>
          </p:xfrm>
          <a:graphic>
            <a:graphicData uri="http://schemas.openxmlformats.org/presentationml/2006/ole">
              <mc:AlternateContent xmlns:mc="http://schemas.openxmlformats.org/markup-compatibility/2006">
                <mc:Choice xmlns:v="urn:schemas-microsoft-com:vml" Requires="v">
                  <p:oleObj spid="_x0000_s1091151" name="Equation" r:id="rId7" imgW="177800" imgH="203200" progId="Equation.DSMT4">
                    <p:embed/>
                  </p:oleObj>
                </mc:Choice>
                <mc:Fallback>
                  <p:oleObj name="Equation" r:id="rId7" imgW="177800" imgH="203200" progId="Equation.DSMT4">
                    <p:embed/>
                    <p:pic>
                      <p:nvPicPr>
                        <p:cNvPr id="0" name=""/>
                        <p:cNvPicPr/>
                        <p:nvPr/>
                      </p:nvPicPr>
                      <p:blipFill>
                        <a:blip r:embed="rId8"/>
                        <a:stretch>
                          <a:fillRect/>
                        </a:stretch>
                      </p:blipFill>
                      <p:spPr>
                        <a:xfrm>
                          <a:off x="2678178" y="3274770"/>
                          <a:ext cx="250465" cy="291764"/>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563335397"/>
                </p:ext>
              </p:extLst>
            </p:nvPr>
          </p:nvGraphicFramePr>
          <p:xfrm>
            <a:off x="553459" y="5150229"/>
            <a:ext cx="285060" cy="291764"/>
          </p:xfrm>
          <a:graphic>
            <a:graphicData uri="http://schemas.openxmlformats.org/presentationml/2006/ole">
              <mc:AlternateContent xmlns:mc="http://schemas.openxmlformats.org/markup-compatibility/2006">
                <mc:Choice xmlns:v="urn:schemas-microsoft-com:vml" Requires="v">
                  <p:oleObj spid="_x0000_s1091152" name="Equation" r:id="rId9" imgW="203200" imgH="203200" progId="Equation.DSMT4">
                    <p:embed/>
                  </p:oleObj>
                </mc:Choice>
                <mc:Fallback>
                  <p:oleObj name="Equation" r:id="rId9" imgW="203200" imgH="203200" progId="Equation.DSMT4">
                    <p:embed/>
                    <p:pic>
                      <p:nvPicPr>
                        <p:cNvPr id="0" name=""/>
                        <p:cNvPicPr/>
                        <p:nvPr/>
                      </p:nvPicPr>
                      <p:blipFill>
                        <a:blip r:embed="rId10"/>
                        <a:stretch>
                          <a:fillRect/>
                        </a:stretch>
                      </p:blipFill>
                      <p:spPr>
                        <a:xfrm>
                          <a:off x="553459" y="5150229"/>
                          <a:ext cx="285060" cy="291764"/>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2990587100"/>
                </p:ext>
              </p:extLst>
            </p:nvPr>
          </p:nvGraphicFramePr>
          <p:xfrm>
            <a:off x="1361258" y="1738337"/>
            <a:ext cx="321039" cy="291764"/>
          </p:xfrm>
          <a:graphic>
            <a:graphicData uri="http://schemas.openxmlformats.org/presentationml/2006/ole">
              <mc:AlternateContent xmlns:mc="http://schemas.openxmlformats.org/markup-compatibility/2006">
                <mc:Choice xmlns:v="urn:schemas-microsoft-com:vml" Requires="v">
                  <p:oleObj spid="_x0000_s1091153" name="Equation" r:id="rId11" imgW="228600" imgH="203200" progId="Equation.DSMT4">
                    <p:embed/>
                  </p:oleObj>
                </mc:Choice>
                <mc:Fallback>
                  <p:oleObj name="Equation" r:id="rId11" imgW="228600" imgH="203200" progId="Equation.DSMT4">
                    <p:embed/>
                    <p:pic>
                      <p:nvPicPr>
                        <p:cNvPr id="0" name=""/>
                        <p:cNvPicPr/>
                        <p:nvPr/>
                      </p:nvPicPr>
                      <p:blipFill>
                        <a:blip r:embed="rId12"/>
                        <a:stretch>
                          <a:fillRect/>
                        </a:stretch>
                      </p:blipFill>
                      <p:spPr>
                        <a:xfrm>
                          <a:off x="1361258" y="1738337"/>
                          <a:ext cx="321039" cy="291764"/>
                        </a:xfrm>
                        <a:prstGeom prst="rect">
                          <a:avLst/>
                        </a:prstGeom>
                      </p:spPr>
                    </p:pic>
                  </p:oleObj>
                </mc:Fallback>
              </mc:AlternateContent>
            </a:graphicData>
          </a:graphic>
        </p:graphicFrame>
        <p:cxnSp>
          <p:nvCxnSpPr>
            <p:cNvPr id="44" name="Straight Connector 43"/>
            <p:cNvCxnSpPr/>
            <p:nvPr/>
          </p:nvCxnSpPr>
          <p:spPr>
            <a:xfrm flipH="1" flipV="1">
              <a:off x="3209143" y="3603359"/>
              <a:ext cx="2550688" cy="785148"/>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3215694" y="1985150"/>
              <a:ext cx="2466644" cy="1615789"/>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4069579" y="2807205"/>
              <a:ext cx="369082" cy="251556"/>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5044238" y="4175724"/>
              <a:ext cx="380459" cy="141784"/>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0" name="Object 59"/>
            <p:cNvGraphicFramePr>
              <a:graphicFrameLocks noChangeAspect="1"/>
            </p:cNvGraphicFramePr>
            <p:nvPr>
              <p:extLst>
                <p:ext uri="{D42A27DB-BD31-4B8C-83A1-F6EECF244321}">
                  <p14:modId xmlns:p14="http://schemas.microsoft.com/office/powerpoint/2010/main" val="4202716024"/>
                </p:ext>
              </p:extLst>
            </p:nvPr>
          </p:nvGraphicFramePr>
          <p:xfrm>
            <a:off x="1981856" y="1845898"/>
            <a:ext cx="410984" cy="291764"/>
          </p:xfrm>
          <a:graphic>
            <a:graphicData uri="http://schemas.openxmlformats.org/presentationml/2006/ole">
              <mc:AlternateContent xmlns:mc="http://schemas.openxmlformats.org/markup-compatibility/2006">
                <mc:Choice xmlns:v="urn:schemas-microsoft-com:vml" Requires="v">
                  <p:oleObj spid="_x0000_s1091154" name="Equation" r:id="rId13" imgW="292100" imgH="203200" progId="Equation.DSMT4">
                    <p:embed/>
                  </p:oleObj>
                </mc:Choice>
                <mc:Fallback>
                  <p:oleObj name="Equation" r:id="rId13" imgW="292100" imgH="203200" progId="Equation.DSMT4">
                    <p:embed/>
                    <p:pic>
                      <p:nvPicPr>
                        <p:cNvPr id="0" name=""/>
                        <p:cNvPicPr/>
                        <p:nvPr/>
                      </p:nvPicPr>
                      <p:blipFill>
                        <a:blip r:embed="rId14"/>
                        <a:stretch>
                          <a:fillRect/>
                        </a:stretch>
                      </p:blipFill>
                      <p:spPr>
                        <a:xfrm>
                          <a:off x="1981856" y="1845898"/>
                          <a:ext cx="410984" cy="291764"/>
                        </a:xfrm>
                        <a:prstGeom prst="rect">
                          <a:avLst/>
                        </a:prstGeom>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2599348703"/>
                </p:ext>
              </p:extLst>
            </p:nvPr>
          </p:nvGraphicFramePr>
          <p:xfrm>
            <a:off x="4977758" y="4317508"/>
            <a:ext cx="394379" cy="291764"/>
          </p:xfrm>
          <a:graphic>
            <a:graphicData uri="http://schemas.openxmlformats.org/presentationml/2006/ole">
              <mc:AlternateContent xmlns:mc="http://schemas.openxmlformats.org/markup-compatibility/2006">
                <mc:Choice xmlns:v="urn:schemas-microsoft-com:vml" Requires="v">
                  <p:oleObj spid="_x0000_s1091155" name="Equation" r:id="rId15" imgW="279400" imgH="203200" progId="Equation.DSMT4">
                    <p:embed/>
                  </p:oleObj>
                </mc:Choice>
                <mc:Fallback>
                  <p:oleObj name="Equation" r:id="rId15" imgW="279400" imgH="203200" progId="Equation.DSMT4">
                    <p:embed/>
                    <p:pic>
                      <p:nvPicPr>
                        <p:cNvPr id="0" name=""/>
                        <p:cNvPicPr/>
                        <p:nvPr/>
                      </p:nvPicPr>
                      <p:blipFill>
                        <a:blip r:embed="rId16"/>
                        <a:stretch>
                          <a:fillRect/>
                        </a:stretch>
                      </p:blipFill>
                      <p:spPr>
                        <a:xfrm>
                          <a:off x="4977758" y="4317508"/>
                          <a:ext cx="394379" cy="291764"/>
                        </a:xfrm>
                        <a:prstGeom prst="rect">
                          <a:avLst/>
                        </a:prstGeom>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1898964385"/>
                </p:ext>
              </p:extLst>
            </p:nvPr>
          </p:nvGraphicFramePr>
          <p:xfrm>
            <a:off x="3841837" y="2596013"/>
            <a:ext cx="409601" cy="291764"/>
          </p:xfrm>
          <a:graphic>
            <a:graphicData uri="http://schemas.openxmlformats.org/presentationml/2006/ole">
              <mc:AlternateContent xmlns:mc="http://schemas.openxmlformats.org/markup-compatibility/2006">
                <mc:Choice xmlns:v="urn:schemas-microsoft-com:vml" Requires="v">
                  <p:oleObj spid="_x0000_s1091156" name="Equation" r:id="rId17" imgW="292100" imgH="203200" progId="Equation.DSMT4">
                    <p:embed/>
                  </p:oleObj>
                </mc:Choice>
                <mc:Fallback>
                  <p:oleObj name="Equation" r:id="rId17" imgW="292100" imgH="203200" progId="Equation.DSMT4">
                    <p:embed/>
                    <p:pic>
                      <p:nvPicPr>
                        <p:cNvPr id="0" name=""/>
                        <p:cNvPicPr/>
                        <p:nvPr/>
                      </p:nvPicPr>
                      <p:blipFill>
                        <a:blip r:embed="rId18"/>
                        <a:stretch>
                          <a:fillRect/>
                        </a:stretch>
                      </p:blipFill>
                      <p:spPr>
                        <a:xfrm>
                          <a:off x="3841837" y="2596013"/>
                          <a:ext cx="409601" cy="291764"/>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498663340"/>
                </p:ext>
              </p:extLst>
            </p:nvPr>
          </p:nvGraphicFramePr>
          <p:xfrm>
            <a:off x="3606142" y="3278491"/>
            <a:ext cx="250465" cy="291764"/>
          </p:xfrm>
          <a:graphic>
            <a:graphicData uri="http://schemas.openxmlformats.org/presentationml/2006/ole">
              <mc:AlternateContent xmlns:mc="http://schemas.openxmlformats.org/markup-compatibility/2006">
                <mc:Choice xmlns:v="urn:schemas-microsoft-com:vml" Requires="v">
                  <p:oleObj spid="_x0000_s1091157" name="Equation" r:id="rId19" imgW="177800" imgH="203200" progId="Equation.DSMT4">
                    <p:embed/>
                  </p:oleObj>
                </mc:Choice>
                <mc:Fallback>
                  <p:oleObj name="Equation" r:id="rId19" imgW="177800" imgH="203200" progId="Equation.DSMT4">
                    <p:embed/>
                    <p:pic>
                      <p:nvPicPr>
                        <p:cNvPr id="0" name=""/>
                        <p:cNvPicPr/>
                        <p:nvPr/>
                      </p:nvPicPr>
                      <p:blipFill>
                        <a:blip r:embed="rId20"/>
                        <a:stretch>
                          <a:fillRect/>
                        </a:stretch>
                      </p:blipFill>
                      <p:spPr>
                        <a:xfrm>
                          <a:off x="3606142" y="3278491"/>
                          <a:ext cx="250465" cy="291764"/>
                        </a:xfrm>
                        <a:prstGeom prst="rect">
                          <a:avLst/>
                        </a:prstGeom>
                      </p:spPr>
                    </p:pic>
                  </p:oleObj>
                </mc:Fallback>
              </mc:AlternateContent>
            </a:graphicData>
          </a:graphic>
        </p:graphicFrame>
        <p:sp>
          <p:nvSpPr>
            <p:cNvPr id="66" name="Freeform 65"/>
            <p:cNvSpPr/>
            <p:nvPr/>
          </p:nvSpPr>
          <p:spPr>
            <a:xfrm flipH="1">
              <a:off x="3562205" y="3365065"/>
              <a:ext cx="102714" cy="238294"/>
            </a:xfrm>
            <a:custGeom>
              <a:avLst/>
              <a:gdLst>
                <a:gd name="connsiteX0" fmla="*/ 95250 w 95250"/>
                <a:gd name="connsiteY0" fmla="*/ 0 h 215900"/>
                <a:gd name="connsiteX1" fmla="*/ 22225 w 95250"/>
                <a:gd name="connsiteY1" fmla="*/ 88900 h 215900"/>
                <a:gd name="connsiteX2" fmla="*/ 0 w 95250"/>
                <a:gd name="connsiteY2" fmla="*/ 215900 h 215900"/>
              </a:gdLst>
              <a:ahLst/>
              <a:cxnLst>
                <a:cxn ang="0">
                  <a:pos x="connsiteX0" y="connsiteY0"/>
                </a:cxn>
                <a:cxn ang="0">
                  <a:pos x="connsiteX1" y="connsiteY1"/>
                </a:cxn>
                <a:cxn ang="0">
                  <a:pos x="connsiteX2" y="connsiteY2"/>
                </a:cxn>
              </a:cxnLst>
              <a:rect l="l" t="t" r="r" b="b"/>
              <a:pathLst>
                <a:path w="95250" h="215900">
                  <a:moveTo>
                    <a:pt x="95250" y="0"/>
                  </a:moveTo>
                  <a:cubicBezTo>
                    <a:pt x="66675" y="26458"/>
                    <a:pt x="38100" y="52917"/>
                    <a:pt x="22225" y="88900"/>
                  </a:cubicBezTo>
                  <a:cubicBezTo>
                    <a:pt x="6350" y="124883"/>
                    <a:pt x="0" y="215900"/>
                    <a:pt x="0" y="215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7" name="Freeform 66"/>
            <p:cNvSpPr/>
            <p:nvPr/>
          </p:nvSpPr>
          <p:spPr>
            <a:xfrm flipH="1" flipV="1">
              <a:off x="4004623" y="3603007"/>
              <a:ext cx="55287" cy="249170"/>
            </a:xfrm>
            <a:custGeom>
              <a:avLst/>
              <a:gdLst>
                <a:gd name="connsiteX0" fmla="*/ 95250 w 95250"/>
                <a:gd name="connsiteY0" fmla="*/ 0 h 215900"/>
                <a:gd name="connsiteX1" fmla="*/ 22225 w 95250"/>
                <a:gd name="connsiteY1" fmla="*/ 88900 h 215900"/>
                <a:gd name="connsiteX2" fmla="*/ 0 w 95250"/>
                <a:gd name="connsiteY2" fmla="*/ 215900 h 215900"/>
              </a:gdLst>
              <a:ahLst/>
              <a:cxnLst>
                <a:cxn ang="0">
                  <a:pos x="connsiteX0" y="connsiteY0"/>
                </a:cxn>
                <a:cxn ang="0">
                  <a:pos x="connsiteX1" y="connsiteY1"/>
                </a:cxn>
                <a:cxn ang="0">
                  <a:pos x="connsiteX2" y="connsiteY2"/>
                </a:cxn>
              </a:cxnLst>
              <a:rect l="l" t="t" r="r" b="b"/>
              <a:pathLst>
                <a:path w="95250" h="215900">
                  <a:moveTo>
                    <a:pt x="95250" y="0"/>
                  </a:moveTo>
                  <a:cubicBezTo>
                    <a:pt x="66675" y="26458"/>
                    <a:pt x="38100" y="52917"/>
                    <a:pt x="22225" y="88900"/>
                  </a:cubicBezTo>
                  <a:cubicBezTo>
                    <a:pt x="6350" y="124883"/>
                    <a:pt x="0" y="215900"/>
                    <a:pt x="0" y="215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68" name="Object 67"/>
            <p:cNvGraphicFramePr>
              <a:graphicFrameLocks noChangeAspect="1"/>
            </p:cNvGraphicFramePr>
            <p:nvPr>
              <p:extLst>
                <p:ext uri="{D42A27DB-BD31-4B8C-83A1-F6EECF244321}">
                  <p14:modId xmlns:p14="http://schemas.microsoft.com/office/powerpoint/2010/main" val="812790845"/>
                </p:ext>
              </p:extLst>
            </p:nvPr>
          </p:nvGraphicFramePr>
          <p:xfrm>
            <a:off x="4044301" y="3600760"/>
            <a:ext cx="232476" cy="291764"/>
          </p:xfrm>
          <a:graphic>
            <a:graphicData uri="http://schemas.openxmlformats.org/presentationml/2006/ole">
              <mc:AlternateContent xmlns:mc="http://schemas.openxmlformats.org/markup-compatibility/2006">
                <mc:Choice xmlns:v="urn:schemas-microsoft-com:vml" Requires="v">
                  <p:oleObj spid="_x0000_s1091158" name="Equation" r:id="rId21" imgW="165100" imgH="203200" progId="Equation.DSMT4">
                    <p:embed/>
                  </p:oleObj>
                </mc:Choice>
                <mc:Fallback>
                  <p:oleObj name="Equation" r:id="rId21" imgW="165100" imgH="203200" progId="Equation.DSMT4">
                    <p:embed/>
                    <p:pic>
                      <p:nvPicPr>
                        <p:cNvPr id="0" name=""/>
                        <p:cNvPicPr/>
                        <p:nvPr/>
                      </p:nvPicPr>
                      <p:blipFill>
                        <a:blip r:embed="rId22"/>
                        <a:stretch>
                          <a:fillRect/>
                        </a:stretch>
                      </p:blipFill>
                      <p:spPr>
                        <a:xfrm>
                          <a:off x="4044301" y="3600760"/>
                          <a:ext cx="232476" cy="291764"/>
                        </a:xfrm>
                        <a:prstGeom prst="rect">
                          <a:avLst/>
                        </a:prstGeom>
                      </p:spPr>
                    </p:pic>
                  </p:oleObj>
                </mc:Fallback>
              </mc:AlternateContent>
            </a:graphicData>
          </a:graphic>
        </p:graphicFrame>
        <p:sp>
          <p:nvSpPr>
            <p:cNvPr id="24" name="Oval 23"/>
            <p:cNvSpPr/>
            <p:nvPr/>
          </p:nvSpPr>
          <p:spPr>
            <a:xfrm>
              <a:off x="856209" y="5225206"/>
              <a:ext cx="205428" cy="210259"/>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1697438" y="1781521"/>
              <a:ext cx="205428" cy="210259"/>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Connector 55"/>
            <p:cNvCxnSpPr/>
            <p:nvPr/>
          </p:nvCxnSpPr>
          <p:spPr>
            <a:xfrm flipH="1">
              <a:off x="976167" y="1987766"/>
              <a:ext cx="797381" cy="3237440"/>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1189522" y="4144486"/>
              <a:ext cx="93292" cy="95185"/>
              <a:chOff x="4553447" y="4960298"/>
              <a:chExt cx="107026" cy="106689"/>
            </a:xfrm>
          </p:grpSpPr>
          <p:cxnSp>
            <p:nvCxnSpPr>
              <p:cNvPr id="77" name="Straight Connector 76"/>
              <p:cNvCxnSpPr/>
              <p:nvPr/>
            </p:nvCxnSpPr>
            <p:spPr>
              <a:xfrm>
                <a:off x="4553784"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16200000">
                <a:off x="4553447"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cxnSp>
          <p:nvCxnSpPr>
            <p:cNvPr id="79" name="Straight Connector 78"/>
            <p:cNvCxnSpPr/>
            <p:nvPr/>
          </p:nvCxnSpPr>
          <p:spPr>
            <a:xfrm flipH="1">
              <a:off x="553459" y="2897496"/>
              <a:ext cx="5128879" cy="1491012"/>
            </a:xfrm>
            <a:prstGeom prst="line">
              <a:avLst/>
            </a:prstGeom>
            <a:ln w="9525"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110" idx="4"/>
            </p:cNvCxnSpPr>
            <p:nvPr/>
          </p:nvCxnSpPr>
          <p:spPr>
            <a:xfrm flipH="1">
              <a:off x="1559221" y="2567511"/>
              <a:ext cx="710329" cy="2793662"/>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a:endCxn id="117" idx="4"/>
            </p:cNvCxnSpPr>
            <p:nvPr/>
          </p:nvCxnSpPr>
          <p:spPr>
            <a:xfrm flipH="1">
              <a:off x="2445642" y="3015977"/>
              <a:ext cx="292355" cy="1301531"/>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a:off x="3810078" y="3015977"/>
              <a:ext cx="171549" cy="865717"/>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a:endCxn id="120" idx="0"/>
            </p:cNvCxnSpPr>
            <p:nvPr/>
          </p:nvCxnSpPr>
          <p:spPr>
            <a:xfrm flipH="1">
              <a:off x="4379491" y="2667604"/>
              <a:ext cx="309325" cy="1202534"/>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endCxn id="121" idx="4"/>
            </p:cNvCxnSpPr>
            <p:nvPr/>
          </p:nvCxnSpPr>
          <p:spPr>
            <a:xfrm flipH="1">
              <a:off x="4941524" y="2123734"/>
              <a:ext cx="510383" cy="2132706"/>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grpSp>
          <p:nvGrpSpPr>
            <p:cNvPr id="92" name="Group 91"/>
            <p:cNvGrpSpPr/>
            <p:nvPr/>
          </p:nvGrpSpPr>
          <p:grpSpPr>
            <a:xfrm>
              <a:off x="1856220" y="3950739"/>
              <a:ext cx="93292" cy="95185"/>
              <a:chOff x="4553447" y="4960298"/>
              <a:chExt cx="107026" cy="106689"/>
            </a:xfrm>
          </p:grpSpPr>
          <p:cxnSp>
            <p:nvCxnSpPr>
              <p:cNvPr id="93" name="Straight Connector 92"/>
              <p:cNvCxnSpPr/>
              <p:nvPr/>
            </p:nvCxnSpPr>
            <p:spPr>
              <a:xfrm>
                <a:off x="4553784"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16200000">
                <a:off x="4553447"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5" name="Group 94"/>
            <p:cNvGrpSpPr/>
            <p:nvPr/>
          </p:nvGrpSpPr>
          <p:grpSpPr>
            <a:xfrm>
              <a:off x="2522918" y="3756992"/>
              <a:ext cx="93292" cy="95185"/>
              <a:chOff x="4553447" y="4960298"/>
              <a:chExt cx="107026" cy="106689"/>
            </a:xfrm>
          </p:grpSpPr>
          <p:cxnSp>
            <p:nvCxnSpPr>
              <p:cNvPr id="96" name="Straight Connector 95"/>
              <p:cNvCxnSpPr/>
              <p:nvPr/>
            </p:nvCxnSpPr>
            <p:spPr>
              <a:xfrm>
                <a:off x="4553784"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16200000">
                <a:off x="4553447"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8" name="Group 97"/>
            <p:cNvGrpSpPr/>
            <p:nvPr/>
          </p:nvGrpSpPr>
          <p:grpSpPr>
            <a:xfrm>
              <a:off x="3189615" y="3563245"/>
              <a:ext cx="93292" cy="95185"/>
              <a:chOff x="4553447" y="4960298"/>
              <a:chExt cx="107026" cy="106689"/>
            </a:xfrm>
          </p:grpSpPr>
          <p:cxnSp>
            <p:nvCxnSpPr>
              <p:cNvPr id="99" name="Straight Connector 98"/>
              <p:cNvCxnSpPr/>
              <p:nvPr/>
            </p:nvCxnSpPr>
            <p:spPr>
              <a:xfrm>
                <a:off x="4553784"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rot="16200000">
                <a:off x="4553447"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01" name="Group 100"/>
            <p:cNvGrpSpPr/>
            <p:nvPr/>
          </p:nvGrpSpPr>
          <p:grpSpPr>
            <a:xfrm>
              <a:off x="3856313" y="3369499"/>
              <a:ext cx="93292" cy="95185"/>
              <a:chOff x="4553447" y="4960298"/>
              <a:chExt cx="107026" cy="106689"/>
            </a:xfrm>
          </p:grpSpPr>
          <p:cxnSp>
            <p:nvCxnSpPr>
              <p:cNvPr id="102" name="Straight Connector 101"/>
              <p:cNvCxnSpPr/>
              <p:nvPr/>
            </p:nvCxnSpPr>
            <p:spPr>
              <a:xfrm>
                <a:off x="4553784"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16200000">
                <a:off x="4553447"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04" name="Group 103"/>
            <p:cNvGrpSpPr/>
            <p:nvPr/>
          </p:nvGrpSpPr>
          <p:grpSpPr>
            <a:xfrm>
              <a:off x="4515631" y="3183306"/>
              <a:ext cx="93292" cy="95185"/>
              <a:chOff x="4553447" y="4960298"/>
              <a:chExt cx="107026" cy="106689"/>
            </a:xfrm>
          </p:grpSpPr>
          <p:cxnSp>
            <p:nvCxnSpPr>
              <p:cNvPr id="105" name="Straight Connector 104"/>
              <p:cNvCxnSpPr/>
              <p:nvPr/>
            </p:nvCxnSpPr>
            <p:spPr>
              <a:xfrm>
                <a:off x="4553784"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6200000">
                <a:off x="4553447"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07" name="Group 106"/>
            <p:cNvGrpSpPr/>
            <p:nvPr/>
          </p:nvGrpSpPr>
          <p:grpSpPr>
            <a:xfrm>
              <a:off x="5174948" y="2989559"/>
              <a:ext cx="93292" cy="95185"/>
              <a:chOff x="4553447" y="4960298"/>
              <a:chExt cx="107026" cy="106689"/>
            </a:xfrm>
          </p:grpSpPr>
          <p:cxnSp>
            <p:nvCxnSpPr>
              <p:cNvPr id="108" name="Straight Connector 107"/>
              <p:cNvCxnSpPr/>
              <p:nvPr/>
            </p:nvCxnSpPr>
            <p:spPr>
              <a:xfrm>
                <a:off x="4553784"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16200000">
                <a:off x="4553447"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10" name="Oval 109"/>
            <p:cNvSpPr/>
            <p:nvPr/>
          </p:nvSpPr>
          <p:spPr>
            <a:xfrm>
              <a:off x="2166836" y="2357252"/>
              <a:ext cx="205428" cy="210259"/>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2636234" y="2932983"/>
              <a:ext cx="205428" cy="210259"/>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3105632" y="3508714"/>
              <a:ext cx="205428" cy="210259"/>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3864151" y="3015977"/>
              <a:ext cx="205428" cy="210259"/>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4586101" y="2531637"/>
              <a:ext cx="205428" cy="210259"/>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5330193" y="2032189"/>
              <a:ext cx="205428" cy="210259"/>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1599568" y="4666227"/>
              <a:ext cx="205428" cy="210259"/>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p:nvPr/>
          </p:nvSpPr>
          <p:spPr>
            <a:xfrm>
              <a:off x="2342928" y="4107249"/>
              <a:ext cx="205428" cy="210259"/>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a:off x="3086287" y="3548270"/>
              <a:ext cx="205428" cy="210259"/>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p:nvSpPr>
          <p:spPr>
            <a:xfrm>
              <a:off x="3692603" y="3671434"/>
              <a:ext cx="205428" cy="210259"/>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a:off x="4276777" y="3870139"/>
              <a:ext cx="205428" cy="210259"/>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a:off x="4838810" y="4046181"/>
              <a:ext cx="205428" cy="210259"/>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6" name="Straight Arrow Connector 125"/>
            <p:cNvCxnSpPr/>
            <p:nvPr/>
          </p:nvCxnSpPr>
          <p:spPr>
            <a:xfrm flipV="1">
              <a:off x="1226338" y="4059919"/>
              <a:ext cx="517989" cy="124575"/>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28" name="Object 127"/>
            <p:cNvGraphicFramePr>
              <a:graphicFrameLocks noChangeAspect="1"/>
            </p:cNvGraphicFramePr>
            <p:nvPr>
              <p:extLst>
                <p:ext uri="{D42A27DB-BD31-4B8C-83A1-F6EECF244321}">
                  <p14:modId xmlns:p14="http://schemas.microsoft.com/office/powerpoint/2010/main" val="1066472427"/>
                </p:ext>
              </p:extLst>
            </p:nvPr>
          </p:nvGraphicFramePr>
          <p:xfrm>
            <a:off x="916830" y="3804154"/>
            <a:ext cx="517537" cy="291764"/>
          </p:xfrm>
          <a:graphic>
            <a:graphicData uri="http://schemas.openxmlformats.org/presentationml/2006/ole">
              <mc:AlternateContent xmlns:mc="http://schemas.openxmlformats.org/markup-compatibility/2006">
                <mc:Choice xmlns:v="urn:schemas-microsoft-com:vml" Requires="v">
                  <p:oleObj spid="_x0000_s1091159" name="Equation" r:id="rId23" imgW="368300" imgH="203200" progId="Equation.DSMT4">
                    <p:embed/>
                  </p:oleObj>
                </mc:Choice>
                <mc:Fallback>
                  <p:oleObj name="Equation" r:id="rId23" imgW="368300" imgH="203200" progId="Equation.DSMT4">
                    <p:embed/>
                    <p:pic>
                      <p:nvPicPr>
                        <p:cNvPr id="0" name=""/>
                        <p:cNvPicPr/>
                        <p:nvPr/>
                      </p:nvPicPr>
                      <p:blipFill>
                        <a:blip r:embed="rId24"/>
                        <a:stretch>
                          <a:fillRect/>
                        </a:stretch>
                      </p:blipFill>
                      <p:spPr>
                        <a:xfrm>
                          <a:off x="916830" y="3804154"/>
                          <a:ext cx="517537" cy="291764"/>
                        </a:xfrm>
                        <a:prstGeom prst="rect">
                          <a:avLst/>
                        </a:prstGeom>
                      </p:spPr>
                    </p:pic>
                  </p:oleObj>
                </mc:Fallback>
              </mc:AlternateContent>
            </a:graphicData>
          </a:graphic>
        </p:graphicFrame>
        <p:sp>
          <p:nvSpPr>
            <p:cNvPr id="165" name="TextBox 164"/>
            <p:cNvSpPr txBox="1"/>
            <p:nvPr/>
          </p:nvSpPr>
          <p:spPr>
            <a:xfrm>
              <a:off x="2935535" y="1399783"/>
              <a:ext cx="1601914" cy="451548"/>
            </a:xfrm>
            <a:prstGeom prst="rect">
              <a:avLst/>
            </a:prstGeom>
            <a:noFill/>
          </p:spPr>
          <p:txBody>
            <a:bodyPr wrap="square" rtlCol="0">
              <a:spAutoFit/>
            </a:bodyPr>
            <a:lstStyle/>
            <a:p>
              <a:r>
                <a:rPr lang="en-US" sz="1600" dirty="0">
                  <a:solidFill>
                    <a:srgbClr val="0000FF"/>
                  </a:solidFill>
                  <a:latin typeface="Times New Roman"/>
                  <a:cs typeface="Times New Roman"/>
                </a:rPr>
                <a:t>lab frame</a:t>
              </a:r>
              <a:endParaRPr lang="en-US" sz="1400" dirty="0">
                <a:solidFill>
                  <a:srgbClr val="0000FF"/>
                </a:solidFill>
                <a:latin typeface="Times New Roman"/>
                <a:cs typeface="Times New Roman"/>
              </a:endParaRPr>
            </a:p>
          </p:txBody>
        </p:sp>
      </p:grpSp>
      <p:grpSp>
        <p:nvGrpSpPr>
          <p:cNvPr id="3" name="Group 2"/>
          <p:cNvGrpSpPr/>
          <p:nvPr/>
        </p:nvGrpSpPr>
        <p:grpSpPr>
          <a:xfrm>
            <a:off x="7218599" y="378645"/>
            <a:ext cx="1483771" cy="3579607"/>
            <a:chOff x="7074032" y="1181975"/>
            <a:chExt cx="1852657" cy="4469545"/>
          </a:xfrm>
        </p:grpSpPr>
        <p:cxnSp>
          <p:nvCxnSpPr>
            <p:cNvPr id="132" name="Straight Connector 131"/>
            <p:cNvCxnSpPr/>
            <p:nvPr/>
          </p:nvCxnSpPr>
          <p:spPr>
            <a:xfrm>
              <a:off x="7797800" y="1790700"/>
              <a:ext cx="0" cy="3713906"/>
            </a:xfrm>
            <a:prstGeom prst="line">
              <a:avLst/>
            </a:prstGeom>
            <a:ln w="952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33" name="Group 132"/>
            <p:cNvGrpSpPr/>
            <p:nvPr/>
          </p:nvGrpSpPr>
          <p:grpSpPr>
            <a:xfrm>
              <a:off x="7751154" y="4145145"/>
              <a:ext cx="93292" cy="95185"/>
              <a:chOff x="4553447" y="4960298"/>
              <a:chExt cx="107026" cy="106689"/>
            </a:xfrm>
          </p:grpSpPr>
          <p:cxnSp>
            <p:nvCxnSpPr>
              <p:cNvPr id="134" name="Straight Connector 133"/>
              <p:cNvCxnSpPr/>
              <p:nvPr/>
            </p:nvCxnSpPr>
            <p:spPr>
              <a:xfrm>
                <a:off x="4553784"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rot="16200000">
                <a:off x="4553447" y="4960298"/>
                <a:ext cx="106689" cy="10668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41" name="Oval 140"/>
            <p:cNvSpPr/>
            <p:nvPr/>
          </p:nvSpPr>
          <p:spPr>
            <a:xfrm>
              <a:off x="7695086" y="5441261"/>
              <a:ext cx="205428" cy="210259"/>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7695086" y="1685570"/>
              <a:ext cx="205428" cy="210259"/>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a:off x="7695086" y="2480722"/>
              <a:ext cx="205428" cy="210259"/>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p:nvPr/>
          </p:nvSpPr>
          <p:spPr>
            <a:xfrm>
              <a:off x="7695086" y="3275874"/>
              <a:ext cx="205428" cy="210259"/>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p:cNvSpPr/>
            <p:nvPr/>
          </p:nvSpPr>
          <p:spPr>
            <a:xfrm>
              <a:off x="7695086" y="4996292"/>
              <a:ext cx="205428" cy="210259"/>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Oval 154"/>
            <p:cNvSpPr/>
            <p:nvPr/>
          </p:nvSpPr>
          <p:spPr>
            <a:xfrm>
              <a:off x="7695086" y="4551323"/>
              <a:ext cx="205428" cy="210259"/>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57" name="Object 156"/>
            <p:cNvGraphicFramePr>
              <a:graphicFrameLocks noChangeAspect="1"/>
            </p:cNvGraphicFramePr>
            <p:nvPr>
              <p:extLst>
                <p:ext uri="{D42A27DB-BD31-4B8C-83A1-F6EECF244321}">
                  <p14:modId xmlns:p14="http://schemas.microsoft.com/office/powerpoint/2010/main" val="721630278"/>
                </p:ext>
              </p:extLst>
            </p:nvPr>
          </p:nvGraphicFramePr>
          <p:xfrm>
            <a:off x="7910513" y="4038600"/>
            <a:ext cx="679450" cy="290513"/>
          </p:xfrm>
          <a:graphic>
            <a:graphicData uri="http://schemas.openxmlformats.org/presentationml/2006/ole">
              <mc:AlternateContent xmlns:mc="http://schemas.openxmlformats.org/markup-compatibility/2006">
                <mc:Choice xmlns:v="urn:schemas-microsoft-com:vml" Requires="v">
                  <p:oleObj spid="_x0000_s1091160" name="Equation" r:id="rId25" imgW="482600" imgH="203200" progId="Equation.DSMT4">
                    <p:embed/>
                  </p:oleObj>
                </mc:Choice>
                <mc:Fallback>
                  <p:oleObj name="Equation" r:id="rId25" imgW="482600" imgH="203200" progId="Equation.DSMT4">
                    <p:embed/>
                    <p:pic>
                      <p:nvPicPr>
                        <p:cNvPr id="0" name=""/>
                        <p:cNvPicPr/>
                        <p:nvPr/>
                      </p:nvPicPr>
                      <p:blipFill>
                        <a:blip r:embed="rId26"/>
                        <a:stretch>
                          <a:fillRect/>
                        </a:stretch>
                      </p:blipFill>
                      <p:spPr>
                        <a:xfrm>
                          <a:off x="7910513" y="4038600"/>
                          <a:ext cx="679450" cy="290513"/>
                        </a:xfrm>
                        <a:prstGeom prst="rect">
                          <a:avLst/>
                        </a:prstGeom>
                      </p:spPr>
                    </p:pic>
                  </p:oleObj>
                </mc:Fallback>
              </mc:AlternateContent>
            </a:graphicData>
          </a:graphic>
        </p:graphicFrame>
        <p:graphicFrame>
          <p:nvGraphicFramePr>
            <p:cNvPr id="158" name="Object 157"/>
            <p:cNvGraphicFramePr>
              <a:graphicFrameLocks noChangeAspect="1"/>
            </p:cNvGraphicFramePr>
            <p:nvPr>
              <p:extLst>
                <p:ext uri="{D42A27DB-BD31-4B8C-83A1-F6EECF244321}">
                  <p14:modId xmlns:p14="http://schemas.microsoft.com/office/powerpoint/2010/main" val="2894317506"/>
                </p:ext>
              </p:extLst>
            </p:nvPr>
          </p:nvGraphicFramePr>
          <p:xfrm>
            <a:off x="7929563" y="1895829"/>
            <a:ext cx="393700" cy="307975"/>
          </p:xfrm>
          <a:graphic>
            <a:graphicData uri="http://schemas.openxmlformats.org/presentationml/2006/ole">
              <mc:AlternateContent xmlns:mc="http://schemas.openxmlformats.org/markup-compatibility/2006">
                <mc:Choice xmlns:v="urn:schemas-microsoft-com:vml" Requires="v">
                  <p:oleObj spid="_x0000_s1091161" name="Equation" r:id="rId27" imgW="279400" imgH="215900" progId="Equation.DSMT4">
                    <p:embed/>
                  </p:oleObj>
                </mc:Choice>
                <mc:Fallback>
                  <p:oleObj name="Equation" r:id="rId27" imgW="279400" imgH="215900" progId="Equation.DSMT4">
                    <p:embed/>
                    <p:pic>
                      <p:nvPicPr>
                        <p:cNvPr id="0" name=""/>
                        <p:cNvPicPr/>
                        <p:nvPr/>
                      </p:nvPicPr>
                      <p:blipFill>
                        <a:blip r:embed="rId28"/>
                        <a:stretch>
                          <a:fillRect/>
                        </a:stretch>
                      </p:blipFill>
                      <p:spPr>
                        <a:xfrm>
                          <a:off x="7929563" y="1895829"/>
                          <a:ext cx="393700" cy="307975"/>
                        </a:xfrm>
                        <a:prstGeom prst="rect">
                          <a:avLst/>
                        </a:prstGeom>
                      </p:spPr>
                    </p:pic>
                  </p:oleObj>
                </mc:Fallback>
              </mc:AlternateContent>
            </a:graphicData>
          </a:graphic>
        </p:graphicFrame>
        <p:graphicFrame>
          <p:nvGraphicFramePr>
            <p:cNvPr id="159" name="Object 158"/>
            <p:cNvGraphicFramePr>
              <a:graphicFrameLocks noChangeAspect="1"/>
            </p:cNvGraphicFramePr>
            <p:nvPr>
              <p:extLst>
                <p:ext uri="{D42A27DB-BD31-4B8C-83A1-F6EECF244321}">
                  <p14:modId xmlns:p14="http://schemas.microsoft.com/office/powerpoint/2010/main" val="2876368708"/>
                </p:ext>
              </p:extLst>
            </p:nvPr>
          </p:nvGraphicFramePr>
          <p:xfrm>
            <a:off x="7910513" y="5196631"/>
            <a:ext cx="412750" cy="307975"/>
          </p:xfrm>
          <a:graphic>
            <a:graphicData uri="http://schemas.openxmlformats.org/presentationml/2006/ole">
              <mc:AlternateContent xmlns:mc="http://schemas.openxmlformats.org/markup-compatibility/2006">
                <mc:Choice xmlns:v="urn:schemas-microsoft-com:vml" Requires="v">
                  <p:oleObj spid="_x0000_s1091162" name="Equation" r:id="rId29" imgW="292100" imgH="215900" progId="Equation.DSMT4">
                    <p:embed/>
                  </p:oleObj>
                </mc:Choice>
                <mc:Fallback>
                  <p:oleObj name="Equation" r:id="rId29" imgW="292100" imgH="215900" progId="Equation.DSMT4">
                    <p:embed/>
                    <p:pic>
                      <p:nvPicPr>
                        <p:cNvPr id="0" name=""/>
                        <p:cNvPicPr/>
                        <p:nvPr/>
                      </p:nvPicPr>
                      <p:blipFill>
                        <a:blip r:embed="rId30"/>
                        <a:stretch>
                          <a:fillRect/>
                        </a:stretch>
                      </p:blipFill>
                      <p:spPr>
                        <a:xfrm>
                          <a:off x="7910513" y="5196631"/>
                          <a:ext cx="412750" cy="307975"/>
                        </a:xfrm>
                        <a:prstGeom prst="rect">
                          <a:avLst/>
                        </a:prstGeom>
                      </p:spPr>
                    </p:pic>
                  </p:oleObj>
                </mc:Fallback>
              </mc:AlternateContent>
            </a:graphicData>
          </a:graphic>
        </p:graphicFrame>
        <p:cxnSp>
          <p:nvCxnSpPr>
            <p:cNvPr id="160" name="Straight Arrow Connector 159"/>
            <p:cNvCxnSpPr/>
            <p:nvPr/>
          </p:nvCxnSpPr>
          <p:spPr>
            <a:xfrm flipV="1">
              <a:off x="7797800" y="5257351"/>
              <a:ext cx="0" cy="283149"/>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p:nvPr/>
          </p:nvCxnSpPr>
          <p:spPr>
            <a:xfrm>
              <a:off x="7797800" y="1808476"/>
              <a:ext cx="0" cy="41852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6" name="TextBox 165"/>
            <p:cNvSpPr txBox="1"/>
            <p:nvPr/>
          </p:nvSpPr>
          <p:spPr>
            <a:xfrm>
              <a:off x="7074032" y="1181975"/>
              <a:ext cx="1852657" cy="422723"/>
            </a:xfrm>
            <a:prstGeom prst="rect">
              <a:avLst/>
            </a:prstGeom>
            <a:noFill/>
          </p:spPr>
          <p:txBody>
            <a:bodyPr wrap="square" rtlCol="0">
              <a:spAutoFit/>
            </a:bodyPr>
            <a:lstStyle/>
            <a:p>
              <a:r>
                <a:rPr lang="en-US" sz="1600" dirty="0">
                  <a:solidFill>
                    <a:srgbClr val="0000FF"/>
                  </a:solidFill>
                  <a:latin typeface="Times New Roman"/>
                  <a:cs typeface="Times New Roman"/>
                </a:rPr>
                <a:t>c. of m. frame</a:t>
              </a:r>
              <a:endParaRPr lang="en-US" sz="1400" dirty="0">
                <a:solidFill>
                  <a:srgbClr val="0000FF"/>
                </a:solidFill>
                <a:latin typeface="Times New Roman"/>
                <a:cs typeface="Times New Roman"/>
              </a:endParaRPr>
            </a:p>
          </p:txBody>
        </p:sp>
      </p:grpSp>
      <p:sp>
        <p:nvSpPr>
          <p:cNvPr id="167" name="TextBox 166"/>
          <p:cNvSpPr txBox="1"/>
          <p:nvPr/>
        </p:nvSpPr>
        <p:spPr>
          <a:xfrm>
            <a:off x="257787" y="3899996"/>
            <a:ext cx="8644913" cy="1323439"/>
          </a:xfrm>
          <a:prstGeom prst="rect">
            <a:avLst/>
          </a:prstGeom>
          <a:noFill/>
        </p:spPr>
        <p:txBody>
          <a:bodyPr wrap="square" rtlCol="0">
            <a:spAutoFit/>
          </a:bodyPr>
          <a:lstStyle/>
          <a:p>
            <a:r>
              <a:rPr lang="en-US" sz="2000" dirty="0">
                <a:solidFill>
                  <a:srgbClr val="FF0000"/>
                </a:solidFill>
                <a:latin typeface="Apple Chancery"/>
                <a:cs typeface="Apple Chancery"/>
              </a:rPr>
              <a:t>Approaching this conventionally, </a:t>
            </a:r>
            <a:r>
              <a:rPr lang="en-US" sz="2000" dirty="0">
                <a:solidFill>
                  <a:srgbClr val="000000"/>
                </a:solidFill>
                <a:latin typeface="Times New Roman"/>
                <a:cs typeface="Times New Roman"/>
              </a:rPr>
              <a:t>you’d have to </a:t>
            </a:r>
            <a:r>
              <a:rPr lang="en-US" sz="2000" dirty="0">
                <a:solidFill>
                  <a:srgbClr val="FF0000"/>
                </a:solidFill>
                <a:latin typeface="Times New Roman"/>
                <a:cs typeface="Times New Roman"/>
              </a:rPr>
              <a:t>write out </a:t>
            </a:r>
            <a:r>
              <a:rPr lang="en-US" sz="2000" dirty="0">
                <a:solidFill>
                  <a:srgbClr val="000000"/>
                </a:solidFill>
                <a:latin typeface="Times New Roman"/>
                <a:cs typeface="Times New Roman"/>
              </a:rPr>
              <a:t>the </a:t>
            </a:r>
            <a:r>
              <a:rPr lang="en-US" sz="2000" dirty="0">
                <a:solidFill>
                  <a:srgbClr val="0000FF"/>
                </a:solidFill>
                <a:latin typeface="Times New Roman"/>
                <a:cs typeface="Times New Roman"/>
              </a:rPr>
              <a:t>momentum</a:t>
            </a:r>
            <a:r>
              <a:rPr lang="en-US" sz="2000" dirty="0">
                <a:solidFill>
                  <a:srgbClr val="000000"/>
                </a:solidFill>
                <a:latin typeface="Times New Roman"/>
                <a:cs typeface="Times New Roman"/>
              </a:rPr>
              <a:t> relationship </a:t>
            </a:r>
            <a:r>
              <a:rPr lang="en-US" sz="2000" dirty="0">
                <a:solidFill>
                  <a:srgbClr val="0000FF"/>
                </a:solidFill>
                <a:latin typeface="Times New Roman"/>
                <a:cs typeface="Times New Roman"/>
              </a:rPr>
              <a:t>in</a:t>
            </a:r>
            <a:r>
              <a:rPr lang="en-US" sz="2000" dirty="0">
                <a:solidFill>
                  <a:srgbClr val="000000"/>
                </a:solidFill>
                <a:latin typeface="Times New Roman"/>
                <a:cs typeface="Times New Roman"/>
              </a:rPr>
              <a:t> the </a:t>
            </a:r>
            <a:r>
              <a:rPr lang="en-US" sz="2000" dirty="0">
                <a:solidFill>
                  <a:srgbClr val="0000FF"/>
                </a:solidFill>
                <a:latin typeface="Times New Roman"/>
                <a:cs typeface="Times New Roman"/>
              </a:rPr>
              <a:t>x-direction</a:t>
            </a:r>
            <a:r>
              <a:rPr lang="en-US" sz="2000" dirty="0">
                <a:solidFill>
                  <a:srgbClr val="000000"/>
                </a:solidFill>
                <a:latin typeface="Times New Roman"/>
                <a:cs typeface="Times New Roman"/>
              </a:rPr>
              <a:t>, the </a:t>
            </a:r>
            <a:r>
              <a:rPr lang="en-US" sz="2000" dirty="0">
                <a:solidFill>
                  <a:srgbClr val="0000FF"/>
                </a:solidFill>
                <a:latin typeface="Times New Roman"/>
                <a:cs typeface="Times New Roman"/>
              </a:rPr>
              <a:t>y-direction</a:t>
            </a:r>
            <a:r>
              <a:rPr lang="en-US" sz="2000" dirty="0">
                <a:solidFill>
                  <a:srgbClr val="000000"/>
                </a:solidFill>
                <a:latin typeface="Times New Roman"/>
                <a:cs typeface="Times New Roman"/>
              </a:rPr>
              <a:t>, and </a:t>
            </a:r>
            <a:r>
              <a:rPr lang="en-US" sz="2000" dirty="0">
                <a:solidFill>
                  <a:srgbClr val="0000FF"/>
                </a:solidFill>
                <a:latin typeface="Times New Roman"/>
                <a:cs typeface="Times New Roman"/>
              </a:rPr>
              <a:t>possibly</a:t>
            </a:r>
            <a:r>
              <a:rPr lang="en-US" sz="2000" dirty="0">
                <a:solidFill>
                  <a:srgbClr val="000000"/>
                </a:solidFill>
                <a:latin typeface="Times New Roman"/>
                <a:cs typeface="Times New Roman"/>
              </a:rPr>
              <a:t> the </a:t>
            </a:r>
            <a:r>
              <a:rPr lang="en-US" sz="2000" dirty="0">
                <a:solidFill>
                  <a:srgbClr val="0000FF"/>
                </a:solidFill>
                <a:latin typeface="Times New Roman"/>
                <a:cs typeface="Times New Roman"/>
              </a:rPr>
              <a:t>energy relationship </a:t>
            </a:r>
            <a:r>
              <a:rPr lang="en-US" sz="2000" dirty="0">
                <a:solidFill>
                  <a:srgbClr val="000000"/>
                </a:solidFill>
                <a:latin typeface="Times New Roman"/>
                <a:cs typeface="Times New Roman"/>
              </a:rPr>
              <a:t>should the collision be elastic.  </a:t>
            </a:r>
            <a:r>
              <a:rPr lang="en-US" sz="2000" dirty="0">
                <a:solidFill>
                  <a:srgbClr val="0000FF"/>
                </a:solidFill>
                <a:latin typeface="Times New Roman"/>
                <a:cs typeface="Times New Roman"/>
              </a:rPr>
              <a:t>Then</a:t>
            </a:r>
            <a:r>
              <a:rPr lang="en-US" sz="2000" dirty="0">
                <a:solidFill>
                  <a:srgbClr val="000000"/>
                </a:solidFill>
                <a:latin typeface="Times New Roman"/>
                <a:cs typeface="Times New Roman"/>
              </a:rPr>
              <a:t> you’d have to </a:t>
            </a:r>
            <a:r>
              <a:rPr lang="en-US" sz="2000" dirty="0">
                <a:solidFill>
                  <a:srgbClr val="0000FF"/>
                </a:solidFill>
                <a:latin typeface="Times New Roman"/>
                <a:cs typeface="Times New Roman"/>
              </a:rPr>
              <a:t>solve the mess </a:t>
            </a:r>
            <a:r>
              <a:rPr lang="en-US" sz="2000" dirty="0">
                <a:solidFill>
                  <a:srgbClr val="000000"/>
                </a:solidFill>
                <a:latin typeface="Times New Roman"/>
                <a:cs typeface="Times New Roman"/>
              </a:rPr>
              <a:t>of equations simultaneously. </a:t>
            </a:r>
            <a:endParaRPr lang="en-US" sz="2400" dirty="0">
              <a:latin typeface="Apple Chancery"/>
              <a:cs typeface="Apple Chancery"/>
            </a:endParaRPr>
          </a:p>
        </p:txBody>
      </p:sp>
      <p:sp>
        <p:nvSpPr>
          <p:cNvPr id="122" name="TextBox 121"/>
          <p:cNvSpPr txBox="1"/>
          <p:nvPr/>
        </p:nvSpPr>
        <p:spPr>
          <a:xfrm>
            <a:off x="257787" y="5248364"/>
            <a:ext cx="8644913" cy="1323439"/>
          </a:xfrm>
          <a:prstGeom prst="rect">
            <a:avLst/>
          </a:prstGeom>
          <a:noFill/>
        </p:spPr>
        <p:txBody>
          <a:bodyPr wrap="square" rtlCol="0">
            <a:spAutoFit/>
          </a:bodyPr>
          <a:lstStyle/>
          <a:p>
            <a:r>
              <a:rPr lang="en-US" sz="2000" dirty="0">
                <a:solidFill>
                  <a:srgbClr val="FF0000"/>
                </a:solidFill>
                <a:latin typeface="Apple Chancery"/>
                <a:cs typeface="Apple Chancery"/>
              </a:rPr>
              <a:t>Looking at things </a:t>
            </a:r>
            <a:r>
              <a:rPr lang="en-US" sz="2000" dirty="0">
                <a:solidFill>
                  <a:srgbClr val="000000"/>
                </a:solidFill>
                <a:latin typeface="Times New Roman"/>
                <a:cs typeface="Times New Roman"/>
              </a:rPr>
              <a:t>from the </a:t>
            </a:r>
            <a:r>
              <a:rPr lang="en-US" sz="2000" i="1" dirty="0">
                <a:solidFill>
                  <a:srgbClr val="FF0000"/>
                </a:solidFill>
                <a:latin typeface="Times New Roman"/>
                <a:cs typeface="Times New Roman"/>
              </a:rPr>
              <a:t>center of mass frame</a:t>
            </a:r>
            <a:r>
              <a:rPr lang="en-US" sz="2000" i="1" dirty="0">
                <a:solidFill>
                  <a:srgbClr val="000000"/>
                </a:solidFill>
                <a:latin typeface="Times New Roman"/>
                <a:cs typeface="Times New Roman"/>
              </a:rPr>
              <a:t>, </a:t>
            </a:r>
            <a:r>
              <a:rPr lang="en-US" sz="2000" dirty="0">
                <a:solidFill>
                  <a:srgbClr val="000000"/>
                </a:solidFill>
                <a:latin typeface="Times New Roman"/>
                <a:cs typeface="Times New Roman"/>
              </a:rPr>
              <a:t>not only does the </a:t>
            </a:r>
            <a:r>
              <a:rPr lang="en-US" sz="2000" dirty="0">
                <a:solidFill>
                  <a:srgbClr val="0000FF"/>
                </a:solidFill>
                <a:latin typeface="Times New Roman"/>
                <a:cs typeface="Times New Roman"/>
              </a:rPr>
              <a:t>problem become </a:t>
            </a:r>
            <a:r>
              <a:rPr lang="en-US" sz="2000" i="1" dirty="0">
                <a:solidFill>
                  <a:srgbClr val="FF0000"/>
                </a:solidFill>
                <a:latin typeface="Times New Roman"/>
                <a:cs typeface="Times New Roman"/>
              </a:rPr>
              <a:t>one-dimensional</a:t>
            </a:r>
            <a:r>
              <a:rPr lang="en-US" sz="2000" dirty="0">
                <a:solidFill>
                  <a:srgbClr val="000000"/>
                </a:solidFill>
                <a:latin typeface="Times New Roman"/>
                <a:cs typeface="Times New Roman"/>
              </a:rPr>
              <a:t>, the </a:t>
            </a:r>
            <a:r>
              <a:rPr lang="en-US" sz="2000" dirty="0">
                <a:solidFill>
                  <a:srgbClr val="FF0000"/>
                </a:solidFill>
                <a:latin typeface="Times New Roman"/>
                <a:cs typeface="Times New Roman"/>
              </a:rPr>
              <a:t>total momentum is ZERO</a:t>
            </a:r>
            <a:r>
              <a:rPr lang="en-US" sz="2000" dirty="0">
                <a:solidFill>
                  <a:srgbClr val="000000"/>
                </a:solidFill>
                <a:latin typeface="Times New Roman"/>
                <a:cs typeface="Times New Roman"/>
              </a:rPr>
              <a:t>. This is a wildly easier problem to solve . . . and </a:t>
            </a:r>
            <a:r>
              <a:rPr lang="en-US" sz="2000" dirty="0">
                <a:solidFill>
                  <a:srgbClr val="0000FF"/>
                </a:solidFill>
                <a:latin typeface="Times New Roman"/>
                <a:cs typeface="Times New Roman"/>
              </a:rPr>
              <a:t>once</a:t>
            </a:r>
            <a:r>
              <a:rPr lang="en-US" sz="2000" dirty="0">
                <a:solidFill>
                  <a:srgbClr val="000000"/>
                </a:solidFill>
                <a:latin typeface="Times New Roman"/>
                <a:cs typeface="Times New Roman"/>
              </a:rPr>
              <a:t> you’ve </a:t>
            </a:r>
            <a:r>
              <a:rPr lang="en-US" sz="2000" dirty="0">
                <a:solidFill>
                  <a:srgbClr val="0000FF"/>
                </a:solidFill>
                <a:latin typeface="Times New Roman"/>
                <a:cs typeface="Times New Roman"/>
              </a:rPr>
              <a:t>done</a:t>
            </a:r>
            <a:r>
              <a:rPr lang="en-US" sz="2000" dirty="0">
                <a:solidFill>
                  <a:srgbClr val="000000"/>
                </a:solidFill>
                <a:latin typeface="Times New Roman"/>
                <a:cs typeface="Times New Roman"/>
              </a:rPr>
              <a:t> so </a:t>
            </a:r>
            <a:r>
              <a:rPr lang="en-US" sz="2000" dirty="0">
                <a:solidFill>
                  <a:srgbClr val="0000FF"/>
                </a:solidFill>
                <a:latin typeface="Times New Roman"/>
                <a:cs typeface="Times New Roman"/>
              </a:rPr>
              <a:t>in this frame</a:t>
            </a:r>
            <a:r>
              <a:rPr lang="en-US" sz="2000" dirty="0">
                <a:solidFill>
                  <a:srgbClr val="000000"/>
                </a:solidFill>
                <a:latin typeface="Times New Roman"/>
                <a:cs typeface="Times New Roman"/>
              </a:rPr>
              <a:t>, you can </a:t>
            </a:r>
            <a:r>
              <a:rPr lang="en-US" sz="2000" dirty="0">
                <a:solidFill>
                  <a:srgbClr val="0000FF"/>
                </a:solidFill>
                <a:latin typeface="Times New Roman"/>
                <a:cs typeface="Times New Roman"/>
              </a:rPr>
              <a:t>transform back into the lab frame </a:t>
            </a:r>
            <a:r>
              <a:rPr lang="en-US" sz="2000" dirty="0">
                <a:solidFill>
                  <a:srgbClr val="000000"/>
                </a:solidFill>
                <a:latin typeface="Times New Roman"/>
                <a:cs typeface="Times New Roman"/>
              </a:rPr>
              <a:t>and you are done.  </a:t>
            </a:r>
            <a:endParaRPr lang="en-US" sz="2400" dirty="0">
              <a:latin typeface="Apple Chancery"/>
              <a:cs typeface="Apple Chancery"/>
            </a:endParaRPr>
          </a:p>
        </p:txBody>
      </p:sp>
    </p:spTree>
    <p:extLst>
      <p:ext uri="{BB962C8B-B14F-4D97-AF65-F5344CB8AC3E}">
        <p14:creationId xmlns:p14="http://schemas.microsoft.com/office/powerpoint/2010/main" val="179642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dissolve">
                                      <p:cBhvr>
                                        <p:cTn id="7" dur="500"/>
                                        <p:tgtEl>
                                          <p:spTgt spid="16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2"/>
                                        </p:tgtEl>
                                        <p:attrNameLst>
                                          <p:attrName>style.visibility</p:attrName>
                                        </p:attrNameLst>
                                      </p:cBhvr>
                                      <p:to>
                                        <p:strVal val="visible"/>
                                      </p:to>
                                    </p:set>
                                    <p:animEffect transition="in" filter="dissolve">
                                      <p:cBhvr>
                                        <p:cTn id="1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1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V="1">
            <a:off x="6436675" y="2614351"/>
            <a:ext cx="1991413" cy="1511249"/>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8.)</a:t>
            </a:r>
          </a:p>
        </p:txBody>
      </p:sp>
      <p:graphicFrame>
        <p:nvGraphicFramePr>
          <p:cNvPr id="20" name="Object 19"/>
          <p:cNvGraphicFramePr>
            <a:graphicFrameLocks noChangeAspect="1"/>
          </p:cNvGraphicFramePr>
          <p:nvPr>
            <p:extLst>
              <p:ext uri="{D42A27DB-BD31-4B8C-83A1-F6EECF244321}">
                <p14:modId xmlns:p14="http://schemas.microsoft.com/office/powerpoint/2010/main" val="1297604817"/>
              </p:ext>
            </p:extLst>
          </p:nvPr>
        </p:nvGraphicFramePr>
        <p:xfrm>
          <a:off x="7262682" y="3430777"/>
          <a:ext cx="1042987" cy="368300"/>
        </p:xfrm>
        <a:graphic>
          <a:graphicData uri="http://schemas.openxmlformats.org/presentationml/2006/ole">
            <mc:AlternateContent xmlns:mc="http://schemas.openxmlformats.org/markup-compatibility/2006">
              <mc:Choice xmlns:v="urn:schemas-microsoft-com:vml" Requires="v">
                <p:oleObj spid="_x0000_s1176017" name="Equation" r:id="rId3" imgW="647700" imgH="228600" progId="Equation.DSMT4">
                  <p:embed/>
                </p:oleObj>
              </mc:Choice>
              <mc:Fallback>
                <p:oleObj name="Equation" r:id="rId3" imgW="647700" imgH="228600" progId="Equation.DSMT4">
                  <p:embed/>
                  <p:pic>
                    <p:nvPicPr>
                      <p:cNvPr id="0" name=""/>
                      <p:cNvPicPr/>
                      <p:nvPr/>
                    </p:nvPicPr>
                    <p:blipFill>
                      <a:blip r:embed="rId4"/>
                      <a:stretch>
                        <a:fillRect/>
                      </a:stretch>
                    </p:blipFill>
                    <p:spPr>
                      <a:xfrm>
                        <a:off x="7262682" y="3430777"/>
                        <a:ext cx="1042987" cy="368300"/>
                      </a:xfrm>
                      <a:prstGeom prst="rect">
                        <a:avLst/>
                      </a:prstGeom>
                    </p:spPr>
                  </p:pic>
                </p:oleObj>
              </mc:Fallback>
            </mc:AlternateContent>
          </a:graphicData>
        </a:graphic>
      </p:graphicFrame>
      <p:sp>
        <p:nvSpPr>
          <p:cNvPr id="30" name="Rectangle 29"/>
          <p:cNvSpPr/>
          <p:nvPr/>
        </p:nvSpPr>
        <p:spPr>
          <a:xfrm rot="16200000">
            <a:off x="5867141" y="2787051"/>
            <a:ext cx="5279007" cy="157113"/>
          </a:xfrm>
          <a:prstGeom prst="rect">
            <a:avLst/>
          </a:prstGeom>
          <a:solidFill>
            <a:schemeClr val="accent6"/>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flipV="1">
            <a:off x="6860881" y="3025807"/>
            <a:ext cx="1017309" cy="77327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6829460" y="1404579"/>
            <a:ext cx="1017309" cy="77327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6640922" y="1260215"/>
            <a:ext cx="1787165" cy="1354136"/>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6648778" y="3748529"/>
            <a:ext cx="235670" cy="23567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Connector 38"/>
          <p:cNvCxnSpPr/>
          <p:nvPr/>
        </p:nvCxnSpPr>
        <p:spPr>
          <a:xfrm>
            <a:off x="5918200" y="2614351"/>
            <a:ext cx="2450969" cy="0"/>
          </a:xfrm>
          <a:prstGeom prst="line">
            <a:avLst/>
          </a:prstGeom>
          <a:ln w="9525"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a:off x="7952819" y="2346292"/>
            <a:ext cx="117835" cy="267093"/>
          </a:xfrm>
          <a:custGeom>
            <a:avLst/>
            <a:gdLst>
              <a:gd name="connsiteX0" fmla="*/ 95250 w 95250"/>
              <a:gd name="connsiteY0" fmla="*/ 0 h 215900"/>
              <a:gd name="connsiteX1" fmla="*/ 22225 w 95250"/>
              <a:gd name="connsiteY1" fmla="*/ 88900 h 215900"/>
              <a:gd name="connsiteX2" fmla="*/ 0 w 95250"/>
              <a:gd name="connsiteY2" fmla="*/ 215900 h 215900"/>
            </a:gdLst>
            <a:ahLst/>
            <a:cxnLst>
              <a:cxn ang="0">
                <a:pos x="connsiteX0" y="connsiteY0"/>
              </a:cxn>
              <a:cxn ang="0">
                <a:pos x="connsiteX1" y="connsiteY1"/>
              </a:cxn>
              <a:cxn ang="0">
                <a:pos x="connsiteX2" y="connsiteY2"/>
              </a:cxn>
            </a:cxnLst>
            <a:rect l="l" t="t" r="r" b="b"/>
            <a:pathLst>
              <a:path w="95250" h="215900">
                <a:moveTo>
                  <a:pt x="95250" y="0"/>
                </a:moveTo>
                <a:cubicBezTo>
                  <a:pt x="66675" y="26458"/>
                  <a:pt x="38100" y="52917"/>
                  <a:pt x="22225" y="88900"/>
                </a:cubicBezTo>
                <a:cubicBezTo>
                  <a:pt x="6350" y="124883"/>
                  <a:pt x="0" y="215900"/>
                  <a:pt x="0" y="215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Freeform 39"/>
          <p:cNvSpPr/>
          <p:nvPr/>
        </p:nvSpPr>
        <p:spPr>
          <a:xfrm rot="10628438" flipH="1">
            <a:off x="8031968" y="2615643"/>
            <a:ext cx="96004" cy="217607"/>
          </a:xfrm>
          <a:custGeom>
            <a:avLst/>
            <a:gdLst>
              <a:gd name="connsiteX0" fmla="*/ 95250 w 95250"/>
              <a:gd name="connsiteY0" fmla="*/ 0 h 215900"/>
              <a:gd name="connsiteX1" fmla="*/ 22225 w 95250"/>
              <a:gd name="connsiteY1" fmla="*/ 88900 h 215900"/>
              <a:gd name="connsiteX2" fmla="*/ 0 w 95250"/>
              <a:gd name="connsiteY2" fmla="*/ 215900 h 215900"/>
            </a:gdLst>
            <a:ahLst/>
            <a:cxnLst>
              <a:cxn ang="0">
                <a:pos x="connsiteX0" y="connsiteY0"/>
              </a:cxn>
              <a:cxn ang="0">
                <a:pos x="connsiteX1" y="connsiteY1"/>
              </a:cxn>
              <a:cxn ang="0">
                <a:pos x="connsiteX2" y="connsiteY2"/>
              </a:cxn>
            </a:cxnLst>
            <a:rect l="l" t="t" r="r" b="b"/>
            <a:pathLst>
              <a:path w="95250" h="215900">
                <a:moveTo>
                  <a:pt x="95250" y="0"/>
                </a:moveTo>
                <a:cubicBezTo>
                  <a:pt x="66675" y="26458"/>
                  <a:pt x="38100" y="52917"/>
                  <a:pt x="22225" y="88900"/>
                </a:cubicBezTo>
                <a:cubicBezTo>
                  <a:pt x="6350" y="124883"/>
                  <a:pt x="0" y="215900"/>
                  <a:pt x="0" y="215900"/>
                </a:cubicBez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1" name="Object 40"/>
          <p:cNvGraphicFramePr>
            <a:graphicFrameLocks noChangeAspect="1"/>
          </p:cNvGraphicFramePr>
          <p:nvPr>
            <p:extLst>
              <p:ext uri="{D42A27DB-BD31-4B8C-83A1-F6EECF244321}">
                <p14:modId xmlns:p14="http://schemas.microsoft.com/office/powerpoint/2010/main" val="335847704"/>
              </p:ext>
            </p:extLst>
          </p:nvPr>
        </p:nvGraphicFramePr>
        <p:xfrm>
          <a:off x="7262682" y="1260215"/>
          <a:ext cx="1042987" cy="368300"/>
        </p:xfrm>
        <a:graphic>
          <a:graphicData uri="http://schemas.openxmlformats.org/presentationml/2006/ole">
            <mc:AlternateContent xmlns:mc="http://schemas.openxmlformats.org/markup-compatibility/2006">
              <mc:Choice xmlns:v="urn:schemas-microsoft-com:vml" Requires="v">
                <p:oleObj spid="_x0000_s1176018" name="Equation" r:id="rId5" imgW="647700" imgH="228600" progId="Equation.DSMT4">
                  <p:embed/>
                </p:oleObj>
              </mc:Choice>
              <mc:Fallback>
                <p:oleObj name="Equation" r:id="rId5" imgW="647700" imgH="228600" progId="Equation.DSMT4">
                  <p:embed/>
                  <p:pic>
                    <p:nvPicPr>
                      <p:cNvPr id="0" name=""/>
                      <p:cNvPicPr/>
                      <p:nvPr/>
                    </p:nvPicPr>
                    <p:blipFill>
                      <a:blip r:embed="rId4"/>
                      <a:stretch>
                        <a:fillRect/>
                      </a:stretch>
                    </p:blipFill>
                    <p:spPr>
                      <a:xfrm>
                        <a:off x="7262682" y="1260215"/>
                        <a:ext cx="1042987" cy="368300"/>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419744789"/>
              </p:ext>
            </p:extLst>
          </p:nvPr>
        </p:nvGraphicFramePr>
        <p:xfrm>
          <a:off x="7113031" y="2581307"/>
          <a:ext cx="920750" cy="368300"/>
        </p:xfrm>
        <a:graphic>
          <a:graphicData uri="http://schemas.openxmlformats.org/presentationml/2006/ole">
            <mc:AlternateContent xmlns:mc="http://schemas.openxmlformats.org/markup-compatibility/2006">
              <mc:Choice xmlns:v="urn:schemas-microsoft-com:vml" Requires="v">
                <p:oleObj spid="_x0000_s1176019" name="Equation" r:id="rId6" imgW="571500" imgH="228600" progId="Equation.DSMT4">
                  <p:embed/>
                </p:oleObj>
              </mc:Choice>
              <mc:Fallback>
                <p:oleObj name="Equation" r:id="rId6" imgW="571500" imgH="228600" progId="Equation.DSMT4">
                  <p:embed/>
                  <p:pic>
                    <p:nvPicPr>
                      <p:cNvPr id="0" name=""/>
                      <p:cNvPicPr/>
                      <p:nvPr/>
                    </p:nvPicPr>
                    <p:blipFill>
                      <a:blip r:embed="rId7"/>
                      <a:stretch>
                        <a:fillRect/>
                      </a:stretch>
                    </p:blipFill>
                    <p:spPr>
                      <a:xfrm>
                        <a:off x="7113031" y="2581307"/>
                        <a:ext cx="920750" cy="368300"/>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2666372788"/>
              </p:ext>
            </p:extLst>
          </p:nvPr>
        </p:nvGraphicFramePr>
        <p:xfrm>
          <a:off x="6974919" y="2212942"/>
          <a:ext cx="1003300" cy="368300"/>
        </p:xfrm>
        <a:graphic>
          <a:graphicData uri="http://schemas.openxmlformats.org/presentationml/2006/ole">
            <mc:AlternateContent xmlns:mc="http://schemas.openxmlformats.org/markup-compatibility/2006">
              <mc:Choice xmlns:v="urn:schemas-microsoft-com:vml" Requires="v">
                <p:oleObj spid="_x0000_s1176020" name="Equation" r:id="rId8" imgW="622300" imgH="228600" progId="Equation.DSMT4">
                  <p:embed/>
                </p:oleObj>
              </mc:Choice>
              <mc:Fallback>
                <p:oleObj name="Equation" r:id="rId8" imgW="622300" imgH="228600" progId="Equation.DSMT4">
                  <p:embed/>
                  <p:pic>
                    <p:nvPicPr>
                      <p:cNvPr id="0" name=""/>
                      <p:cNvPicPr/>
                      <p:nvPr/>
                    </p:nvPicPr>
                    <p:blipFill>
                      <a:blip r:embed="rId9"/>
                      <a:stretch>
                        <a:fillRect/>
                      </a:stretch>
                    </p:blipFill>
                    <p:spPr>
                      <a:xfrm>
                        <a:off x="6974919" y="2212942"/>
                        <a:ext cx="1003300" cy="368300"/>
                      </a:xfrm>
                      <a:prstGeom prst="rect">
                        <a:avLst/>
                      </a:prstGeom>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3934090088"/>
              </p:ext>
            </p:extLst>
          </p:nvPr>
        </p:nvGraphicFramePr>
        <p:xfrm>
          <a:off x="1093787" y="1206240"/>
          <a:ext cx="3541713" cy="1581150"/>
        </p:xfrm>
        <a:graphic>
          <a:graphicData uri="http://schemas.openxmlformats.org/presentationml/2006/ole">
            <mc:AlternateContent xmlns:mc="http://schemas.openxmlformats.org/markup-compatibility/2006">
              <mc:Choice xmlns:v="urn:schemas-microsoft-com:vml" Requires="v">
                <p:oleObj spid="_x0000_s1176021" name="Equation" r:id="rId10" imgW="2120900" imgH="939800" progId="Equation.DSMT4">
                  <p:embed/>
                </p:oleObj>
              </mc:Choice>
              <mc:Fallback>
                <p:oleObj name="Equation" r:id="rId10" imgW="2120900" imgH="939800" progId="Equation.DSMT4">
                  <p:embed/>
                  <p:pic>
                    <p:nvPicPr>
                      <p:cNvPr id="0" name=""/>
                      <p:cNvPicPr/>
                      <p:nvPr/>
                    </p:nvPicPr>
                    <p:blipFill>
                      <a:blip r:embed="rId11"/>
                      <a:stretch>
                        <a:fillRect/>
                      </a:stretch>
                    </p:blipFill>
                    <p:spPr>
                      <a:xfrm>
                        <a:off x="1093787" y="1206240"/>
                        <a:ext cx="3541713" cy="1581150"/>
                      </a:xfrm>
                      <a:prstGeom prst="rect">
                        <a:avLst/>
                      </a:prstGeom>
                    </p:spPr>
                  </p:pic>
                </p:oleObj>
              </mc:Fallback>
            </mc:AlternateContent>
          </a:graphicData>
        </a:graphic>
      </p:graphicFrame>
      <p:cxnSp>
        <p:nvCxnSpPr>
          <p:cNvPr id="47" name="Straight Arrow Connector 46"/>
          <p:cNvCxnSpPr/>
          <p:nvPr/>
        </p:nvCxnSpPr>
        <p:spPr>
          <a:xfrm flipV="1">
            <a:off x="6753259" y="3025807"/>
            <a:ext cx="0" cy="722470"/>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6799609" y="3019086"/>
            <a:ext cx="947391" cy="19421"/>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2" name="Object 51"/>
          <p:cNvGraphicFramePr>
            <a:graphicFrameLocks noChangeAspect="1"/>
          </p:cNvGraphicFramePr>
          <p:nvPr>
            <p:extLst>
              <p:ext uri="{D42A27DB-BD31-4B8C-83A1-F6EECF244321}">
                <p14:modId xmlns:p14="http://schemas.microsoft.com/office/powerpoint/2010/main" val="2418679589"/>
              </p:ext>
            </p:extLst>
          </p:nvPr>
        </p:nvGraphicFramePr>
        <p:xfrm>
          <a:off x="5742315" y="2066892"/>
          <a:ext cx="982663" cy="368300"/>
        </p:xfrm>
        <a:graphic>
          <a:graphicData uri="http://schemas.openxmlformats.org/presentationml/2006/ole">
            <mc:AlternateContent xmlns:mc="http://schemas.openxmlformats.org/markup-compatibility/2006">
              <mc:Choice xmlns:v="urn:schemas-microsoft-com:vml" Requires="v">
                <p:oleObj spid="_x0000_s1176022" name="Equation" r:id="rId12" imgW="609600" imgH="228600" progId="Equation.DSMT4">
                  <p:embed/>
                </p:oleObj>
              </mc:Choice>
              <mc:Fallback>
                <p:oleObj name="Equation" r:id="rId12" imgW="609600" imgH="228600" progId="Equation.DSMT4">
                  <p:embed/>
                  <p:pic>
                    <p:nvPicPr>
                      <p:cNvPr id="0" name=""/>
                      <p:cNvPicPr/>
                      <p:nvPr/>
                    </p:nvPicPr>
                    <p:blipFill>
                      <a:blip r:embed="rId13"/>
                      <a:stretch>
                        <a:fillRect/>
                      </a:stretch>
                    </p:blipFill>
                    <p:spPr>
                      <a:xfrm>
                        <a:off x="5742315" y="2066892"/>
                        <a:ext cx="982663" cy="368300"/>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1811559273"/>
              </p:ext>
            </p:extLst>
          </p:nvPr>
        </p:nvGraphicFramePr>
        <p:xfrm>
          <a:off x="7017413" y="3800049"/>
          <a:ext cx="490537" cy="368300"/>
        </p:xfrm>
        <a:graphic>
          <a:graphicData uri="http://schemas.openxmlformats.org/presentationml/2006/ole">
            <mc:AlternateContent xmlns:mc="http://schemas.openxmlformats.org/markup-compatibility/2006">
              <mc:Choice xmlns:v="urn:schemas-microsoft-com:vml" Requires="v">
                <p:oleObj spid="_x0000_s1176023" name="Equation" r:id="rId14" imgW="304800" imgH="228600" progId="Equation.DSMT4">
                  <p:embed/>
                </p:oleObj>
              </mc:Choice>
              <mc:Fallback>
                <p:oleObj name="Equation" r:id="rId14" imgW="304800" imgH="228600" progId="Equation.DSMT4">
                  <p:embed/>
                  <p:pic>
                    <p:nvPicPr>
                      <p:cNvPr id="0" name=""/>
                      <p:cNvPicPr/>
                      <p:nvPr/>
                    </p:nvPicPr>
                    <p:blipFill>
                      <a:blip r:embed="rId15"/>
                      <a:stretch>
                        <a:fillRect/>
                      </a:stretch>
                    </p:blipFill>
                    <p:spPr>
                      <a:xfrm>
                        <a:off x="7017413" y="3800049"/>
                        <a:ext cx="490537" cy="368300"/>
                      </a:xfrm>
                      <a:prstGeom prst="rect">
                        <a:avLst/>
                      </a:prstGeom>
                    </p:spPr>
                  </p:pic>
                </p:oleObj>
              </mc:Fallback>
            </mc:AlternateContent>
          </a:graphicData>
        </a:graphic>
      </p:graphicFrame>
      <p:graphicFrame>
        <p:nvGraphicFramePr>
          <p:cNvPr id="54" name="Object 53"/>
          <p:cNvGraphicFramePr>
            <a:graphicFrameLocks noChangeAspect="1"/>
          </p:cNvGraphicFramePr>
          <p:nvPr>
            <p:extLst>
              <p:ext uri="{D42A27DB-BD31-4B8C-83A1-F6EECF244321}">
                <p14:modId xmlns:p14="http://schemas.microsoft.com/office/powerpoint/2010/main" val="4182974709"/>
              </p:ext>
            </p:extLst>
          </p:nvPr>
        </p:nvGraphicFramePr>
        <p:xfrm>
          <a:off x="7601500" y="1612214"/>
          <a:ext cx="490537" cy="368300"/>
        </p:xfrm>
        <a:graphic>
          <a:graphicData uri="http://schemas.openxmlformats.org/presentationml/2006/ole">
            <mc:AlternateContent xmlns:mc="http://schemas.openxmlformats.org/markup-compatibility/2006">
              <mc:Choice xmlns:v="urn:schemas-microsoft-com:vml" Requires="v">
                <p:oleObj spid="_x0000_s1176024" name="Equation" r:id="rId16" imgW="304800" imgH="228600" progId="Equation.DSMT4">
                  <p:embed/>
                </p:oleObj>
              </mc:Choice>
              <mc:Fallback>
                <p:oleObj name="Equation" r:id="rId16" imgW="304800" imgH="228600" progId="Equation.DSMT4">
                  <p:embed/>
                  <p:pic>
                    <p:nvPicPr>
                      <p:cNvPr id="0" name=""/>
                      <p:cNvPicPr/>
                      <p:nvPr/>
                    </p:nvPicPr>
                    <p:blipFill>
                      <a:blip r:embed="rId15"/>
                      <a:stretch>
                        <a:fillRect/>
                      </a:stretch>
                    </p:blipFill>
                    <p:spPr>
                      <a:xfrm>
                        <a:off x="7601500" y="1612214"/>
                        <a:ext cx="490537" cy="368300"/>
                      </a:xfrm>
                      <a:prstGeom prst="rect">
                        <a:avLst/>
                      </a:prstGeom>
                    </p:spPr>
                  </p:pic>
                </p:oleObj>
              </mc:Fallback>
            </mc:AlternateContent>
          </a:graphicData>
        </a:graphic>
      </p:graphicFrame>
      <p:graphicFrame>
        <p:nvGraphicFramePr>
          <p:cNvPr id="55" name="Object 54"/>
          <p:cNvGraphicFramePr>
            <a:graphicFrameLocks noChangeAspect="1"/>
          </p:cNvGraphicFramePr>
          <p:nvPr>
            <p:extLst>
              <p:ext uri="{D42A27DB-BD31-4B8C-83A1-F6EECF244321}">
                <p14:modId xmlns:p14="http://schemas.microsoft.com/office/powerpoint/2010/main" val="2090140472"/>
              </p:ext>
            </p:extLst>
          </p:nvPr>
        </p:nvGraphicFramePr>
        <p:xfrm>
          <a:off x="5901785" y="2670207"/>
          <a:ext cx="982663" cy="368300"/>
        </p:xfrm>
        <a:graphic>
          <a:graphicData uri="http://schemas.openxmlformats.org/presentationml/2006/ole">
            <mc:AlternateContent xmlns:mc="http://schemas.openxmlformats.org/markup-compatibility/2006">
              <mc:Choice xmlns:v="urn:schemas-microsoft-com:vml" Requires="v">
                <p:oleObj spid="_x0000_s1176025" name="Equation" r:id="rId17" imgW="609600" imgH="228600" progId="Equation.DSMT4">
                  <p:embed/>
                </p:oleObj>
              </mc:Choice>
              <mc:Fallback>
                <p:oleObj name="Equation" r:id="rId17" imgW="609600" imgH="228600" progId="Equation.DSMT4">
                  <p:embed/>
                  <p:pic>
                    <p:nvPicPr>
                      <p:cNvPr id="0" name=""/>
                      <p:cNvPicPr/>
                      <p:nvPr/>
                    </p:nvPicPr>
                    <p:blipFill>
                      <a:blip r:embed="rId13"/>
                      <a:stretch>
                        <a:fillRect/>
                      </a:stretch>
                    </p:blipFill>
                    <p:spPr>
                      <a:xfrm>
                        <a:off x="5901785" y="2670207"/>
                        <a:ext cx="982663" cy="368300"/>
                      </a:xfrm>
                      <a:prstGeom prst="rect">
                        <a:avLst/>
                      </a:prstGeom>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1548551134"/>
              </p:ext>
            </p:extLst>
          </p:nvPr>
        </p:nvGraphicFramePr>
        <p:xfrm>
          <a:off x="5727390" y="3246627"/>
          <a:ext cx="942975" cy="368300"/>
        </p:xfrm>
        <a:graphic>
          <a:graphicData uri="http://schemas.openxmlformats.org/presentationml/2006/ole">
            <mc:AlternateContent xmlns:mc="http://schemas.openxmlformats.org/markup-compatibility/2006">
              <mc:Choice xmlns:v="urn:schemas-microsoft-com:vml" Requires="v">
                <p:oleObj spid="_x0000_s1176026" name="Equation" r:id="rId18" imgW="584200" imgH="228600" progId="Equation.DSMT4">
                  <p:embed/>
                </p:oleObj>
              </mc:Choice>
              <mc:Fallback>
                <p:oleObj name="Equation" r:id="rId18" imgW="584200" imgH="228600" progId="Equation.DSMT4">
                  <p:embed/>
                  <p:pic>
                    <p:nvPicPr>
                      <p:cNvPr id="0" name=""/>
                      <p:cNvPicPr/>
                      <p:nvPr/>
                    </p:nvPicPr>
                    <p:blipFill>
                      <a:blip r:embed="rId19"/>
                      <a:stretch>
                        <a:fillRect/>
                      </a:stretch>
                    </p:blipFill>
                    <p:spPr>
                      <a:xfrm>
                        <a:off x="5727390" y="3246627"/>
                        <a:ext cx="942975" cy="368300"/>
                      </a:xfrm>
                      <a:prstGeom prst="rect">
                        <a:avLst/>
                      </a:prstGeom>
                    </p:spPr>
                  </p:pic>
                </p:oleObj>
              </mc:Fallback>
            </mc:AlternateContent>
          </a:graphicData>
        </a:graphic>
      </p:graphicFrame>
      <p:graphicFrame>
        <p:nvGraphicFramePr>
          <p:cNvPr id="57" name="Object 56"/>
          <p:cNvGraphicFramePr>
            <a:graphicFrameLocks noChangeAspect="1"/>
          </p:cNvGraphicFramePr>
          <p:nvPr>
            <p:extLst>
              <p:ext uri="{D42A27DB-BD31-4B8C-83A1-F6EECF244321}">
                <p14:modId xmlns:p14="http://schemas.microsoft.com/office/powerpoint/2010/main" val="2401640982"/>
              </p:ext>
            </p:extLst>
          </p:nvPr>
        </p:nvGraphicFramePr>
        <p:xfrm>
          <a:off x="5835684" y="1628515"/>
          <a:ext cx="942975" cy="368300"/>
        </p:xfrm>
        <a:graphic>
          <a:graphicData uri="http://schemas.openxmlformats.org/presentationml/2006/ole">
            <mc:AlternateContent xmlns:mc="http://schemas.openxmlformats.org/markup-compatibility/2006">
              <mc:Choice xmlns:v="urn:schemas-microsoft-com:vml" Requires="v">
                <p:oleObj spid="_x0000_s1176027" name="Equation" r:id="rId20" imgW="584200" imgH="228600" progId="Equation.DSMT4">
                  <p:embed/>
                </p:oleObj>
              </mc:Choice>
              <mc:Fallback>
                <p:oleObj name="Equation" r:id="rId20" imgW="584200" imgH="228600" progId="Equation.DSMT4">
                  <p:embed/>
                  <p:pic>
                    <p:nvPicPr>
                      <p:cNvPr id="0" name=""/>
                      <p:cNvPicPr/>
                      <p:nvPr/>
                    </p:nvPicPr>
                    <p:blipFill>
                      <a:blip r:embed="rId19"/>
                      <a:stretch>
                        <a:fillRect/>
                      </a:stretch>
                    </p:blipFill>
                    <p:spPr>
                      <a:xfrm>
                        <a:off x="5835684" y="1628515"/>
                        <a:ext cx="942975" cy="368300"/>
                      </a:xfrm>
                      <a:prstGeom prst="rect">
                        <a:avLst/>
                      </a:prstGeom>
                    </p:spPr>
                  </p:pic>
                </p:oleObj>
              </mc:Fallback>
            </mc:AlternateContent>
          </a:graphicData>
        </a:graphic>
      </p:graphicFrame>
      <p:cxnSp>
        <p:nvCxnSpPr>
          <p:cNvPr id="58" name="Straight Arrow Connector 57"/>
          <p:cNvCxnSpPr/>
          <p:nvPr/>
        </p:nvCxnSpPr>
        <p:spPr>
          <a:xfrm flipH="1" flipV="1">
            <a:off x="6859163" y="2177849"/>
            <a:ext cx="947391" cy="19421"/>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6829460" y="1455379"/>
            <a:ext cx="0" cy="722470"/>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274956" y="596084"/>
            <a:ext cx="5020944" cy="400110"/>
          </a:xfrm>
          <a:prstGeom prst="rect">
            <a:avLst/>
          </a:prstGeom>
          <a:noFill/>
        </p:spPr>
        <p:txBody>
          <a:bodyPr wrap="square" rtlCol="0">
            <a:spAutoFit/>
          </a:bodyPr>
          <a:lstStyle/>
          <a:p>
            <a:r>
              <a:rPr lang="en-US" sz="2000" dirty="0">
                <a:solidFill>
                  <a:srgbClr val="0000FF"/>
                </a:solidFill>
                <a:latin typeface="Apple Chancery"/>
                <a:cs typeface="Apple Chancery"/>
              </a:rPr>
              <a:t>In the y-direction:</a:t>
            </a:r>
            <a:endParaRPr lang="en-US" sz="2400" dirty="0">
              <a:latin typeface="Apple Chancery"/>
              <a:cs typeface="Apple Chancery"/>
            </a:endParaRPr>
          </a:p>
        </p:txBody>
      </p:sp>
      <p:sp>
        <p:nvSpPr>
          <p:cNvPr id="32" name="TextBox 31"/>
          <p:cNvSpPr txBox="1"/>
          <p:nvPr/>
        </p:nvSpPr>
        <p:spPr>
          <a:xfrm>
            <a:off x="274956" y="3069501"/>
            <a:ext cx="5020944" cy="1015663"/>
          </a:xfrm>
          <a:prstGeom prst="rect">
            <a:avLst/>
          </a:prstGeom>
          <a:noFill/>
        </p:spPr>
        <p:txBody>
          <a:bodyPr wrap="square" rtlCol="0">
            <a:spAutoFit/>
          </a:bodyPr>
          <a:lstStyle/>
          <a:p>
            <a:r>
              <a:rPr lang="en-US" sz="2000" dirty="0">
                <a:solidFill>
                  <a:srgbClr val="0000FF"/>
                </a:solidFill>
                <a:latin typeface="Apple Chancery"/>
                <a:cs typeface="Apple Chancery"/>
              </a:rPr>
              <a:t>So the net </a:t>
            </a:r>
            <a:r>
              <a:rPr lang="en-US" sz="2000" dirty="0">
                <a:latin typeface="Times New Roman"/>
                <a:cs typeface="Times New Roman"/>
              </a:rPr>
              <a:t>impulse (which is normally characterized as a </a:t>
            </a:r>
            <a:r>
              <a:rPr lang="en-US" sz="2000" i="1" dirty="0">
                <a:solidFill>
                  <a:srgbClr val="FF0000"/>
                </a:solidFill>
                <a:latin typeface="Times New Roman"/>
                <a:cs typeface="Times New Roman"/>
              </a:rPr>
              <a:t>J</a:t>
            </a:r>
            <a:r>
              <a:rPr lang="en-US" sz="2000" i="1" dirty="0">
                <a:latin typeface="Times New Roman"/>
                <a:cs typeface="Times New Roman"/>
              </a:rPr>
              <a:t>, </a:t>
            </a:r>
            <a:r>
              <a:rPr lang="en-US" sz="2000" dirty="0">
                <a:latin typeface="Times New Roman"/>
                <a:cs typeface="Times New Roman"/>
              </a:rPr>
              <a:t>though the book uses </a:t>
            </a:r>
            <a:r>
              <a:rPr lang="en-US" sz="2000" i="1" dirty="0">
                <a:latin typeface="Times New Roman"/>
                <a:cs typeface="Times New Roman"/>
              </a:rPr>
              <a:t>I </a:t>
            </a:r>
            <a:r>
              <a:rPr lang="en-US" sz="2000" dirty="0">
                <a:latin typeface="Times New Roman"/>
                <a:cs typeface="Times New Roman"/>
              </a:rPr>
              <a:t>for reasons that are unclear):</a:t>
            </a:r>
            <a:endParaRPr lang="en-US" sz="2400" dirty="0">
              <a:latin typeface="Apple Chancery"/>
              <a:cs typeface="Apple Chancery"/>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465703758"/>
              </p:ext>
            </p:extLst>
          </p:nvPr>
        </p:nvGraphicFramePr>
        <p:xfrm>
          <a:off x="1333500" y="4168349"/>
          <a:ext cx="2882900" cy="1003300"/>
        </p:xfrm>
        <a:graphic>
          <a:graphicData uri="http://schemas.openxmlformats.org/presentationml/2006/ole">
            <mc:AlternateContent xmlns:mc="http://schemas.openxmlformats.org/markup-compatibility/2006">
              <mc:Choice xmlns:v="urn:schemas-microsoft-com:vml" Requires="v">
                <p:oleObj spid="_x0000_s1176028" name="Equation" r:id="rId21" imgW="1727200" imgH="596900" progId="Equation.DSMT4">
                  <p:embed/>
                </p:oleObj>
              </mc:Choice>
              <mc:Fallback>
                <p:oleObj name="Equation" r:id="rId21" imgW="1727200" imgH="596900" progId="Equation.DSMT4">
                  <p:embed/>
                  <p:pic>
                    <p:nvPicPr>
                      <p:cNvPr id="0" name=""/>
                      <p:cNvPicPr/>
                      <p:nvPr/>
                    </p:nvPicPr>
                    <p:blipFill>
                      <a:blip r:embed="rId22"/>
                      <a:stretch>
                        <a:fillRect/>
                      </a:stretch>
                    </p:blipFill>
                    <p:spPr>
                      <a:xfrm>
                        <a:off x="1333500" y="4168349"/>
                        <a:ext cx="2882900" cy="1003300"/>
                      </a:xfrm>
                      <a:prstGeom prst="rect">
                        <a:avLst/>
                      </a:prstGeom>
                    </p:spPr>
                  </p:pic>
                </p:oleObj>
              </mc:Fallback>
            </mc:AlternateContent>
          </a:graphicData>
        </a:graphic>
      </p:graphicFrame>
      <p:sp>
        <p:nvSpPr>
          <p:cNvPr id="37" name="TextBox 36"/>
          <p:cNvSpPr txBox="1"/>
          <p:nvPr/>
        </p:nvSpPr>
        <p:spPr>
          <a:xfrm>
            <a:off x="274955" y="5505111"/>
            <a:ext cx="8310245" cy="830997"/>
          </a:xfrm>
          <a:prstGeom prst="rect">
            <a:avLst/>
          </a:prstGeom>
          <a:noFill/>
        </p:spPr>
        <p:txBody>
          <a:bodyPr wrap="square" rtlCol="0">
            <a:spAutoFit/>
          </a:bodyPr>
          <a:lstStyle/>
          <a:p>
            <a:r>
              <a:rPr lang="en-US" sz="2800" dirty="0">
                <a:solidFill>
                  <a:srgbClr val="0000FF"/>
                </a:solidFill>
                <a:latin typeface="Apple Chancery"/>
                <a:cs typeface="Apple Chancery"/>
              </a:rPr>
              <a:t>This makes perfect </a:t>
            </a:r>
            <a:r>
              <a:rPr lang="en-US" sz="2000" dirty="0">
                <a:latin typeface="Times New Roman"/>
                <a:cs typeface="Times New Roman"/>
              </a:rPr>
              <a:t>sense as you would </a:t>
            </a:r>
            <a:r>
              <a:rPr lang="en-US" sz="2000" dirty="0">
                <a:solidFill>
                  <a:srgbClr val="FF0000"/>
                </a:solidFill>
                <a:latin typeface="Times New Roman"/>
                <a:cs typeface="Times New Roman"/>
              </a:rPr>
              <a:t>expect the impulse </a:t>
            </a:r>
            <a:r>
              <a:rPr lang="en-US" sz="2000" dirty="0">
                <a:latin typeface="Times New Roman"/>
                <a:cs typeface="Times New Roman"/>
              </a:rPr>
              <a:t>that would </a:t>
            </a:r>
            <a:r>
              <a:rPr lang="en-US" sz="2000" dirty="0">
                <a:solidFill>
                  <a:srgbClr val="FF0000"/>
                </a:solidFill>
                <a:latin typeface="Times New Roman"/>
                <a:cs typeface="Times New Roman"/>
              </a:rPr>
              <a:t>change the puck’s motion </a:t>
            </a:r>
            <a:r>
              <a:rPr lang="en-US" sz="2000" dirty="0">
                <a:latin typeface="Times New Roman"/>
                <a:cs typeface="Times New Roman"/>
              </a:rPr>
              <a:t>to be</a:t>
            </a:r>
            <a:r>
              <a:rPr lang="en-US" sz="2000" dirty="0">
                <a:solidFill>
                  <a:srgbClr val="FF0000"/>
                </a:solidFill>
                <a:latin typeface="Times New Roman"/>
                <a:cs typeface="Times New Roman"/>
              </a:rPr>
              <a:t> away from the wall in</a:t>
            </a:r>
            <a:r>
              <a:rPr lang="en-US" sz="2000" dirty="0">
                <a:latin typeface="Times New Roman"/>
                <a:cs typeface="Times New Roman"/>
              </a:rPr>
              <a:t> the </a:t>
            </a:r>
            <a:r>
              <a:rPr lang="en-US" sz="2000" i="1" dirty="0">
                <a:solidFill>
                  <a:srgbClr val="FF0000"/>
                </a:solidFill>
                <a:latin typeface="Times New Roman"/>
                <a:cs typeface="Times New Roman"/>
              </a:rPr>
              <a:t>minus x-direction</a:t>
            </a:r>
            <a:r>
              <a:rPr lang="en-US" sz="2000" dirty="0">
                <a:latin typeface="Times New Roman"/>
                <a:cs typeface="Times New Roman"/>
              </a:rPr>
              <a:t>. </a:t>
            </a:r>
            <a:endParaRPr lang="en-US" sz="2400" dirty="0">
              <a:latin typeface="Apple Chancery"/>
              <a:cs typeface="Apple Chancery"/>
            </a:endParaRPr>
          </a:p>
        </p:txBody>
      </p:sp>
    </p:spTree>
    <p:extLst>
      <p:ext uri="{BB962C8B-B14F-4D97-AF65-F5344CB8AC3E}">
        <p14:creationId xmlns:p14="http://schemas.microsoft.com/office/powerpoint/2010/main" val="22455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256540" y="1438275"/>
            <a:ext cx="8608060" cy="934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A ball moving </a:t>
            </a:r>
            <a:r>
              <a:rPr lang="en-US" sz="2000" dirty="0">
                <a:latin typeface="Times New Roman"/>
                <a:cs typeface="Times New Roman"/>
              </a:rPr>
              <a:t>at </a:t>
            </a:r>
            <a:r>
              <a:rPr lang="en-US" sz="2000" dirty="0">
                <a:solidFill>
                  <a:srgbClr val="FF0000"/>
                </a:solidFill>
                <a:latin typeface="Times New Roman"/>
                <a:cs typeface="Times New Roman"/>
              </a:rPr>
              <a:t>5 m/s</a:t>
            </a:r>
            <a:r>
              <a:rPr lang="en-US" sz="2000" dirty="0">
                <a:latin typeface="Times New Roman"/>
                <a:cs typeface="Times New Roman"/>
              </a:rPr>
              <a:t> </a:t>
            </a:r>
            <a:r>
              <a:rPr lang="en-US" sz="2000" dirty="0">
                <a:solidFill>
                  <a:srgbClr val="0000FF"/>
                </a:solidFill>
                <a:latin typeface="Times New Roman"/>
                <a:cs typeface="Times New Roman"/>
              </a:rPr>
              <a:t>strikes a surface and bounces back </a:t>
            </a:r>
            <a:r>
              <a:rPr lang="en-US" sz="2000" dirty="0">
                <a:latin typeface="Times New Roman"/>
                <a:cs typeface="Times New Roman"/>
              </a:rPr>
              <a:t>at </a:t>
            </a:r>
            <a:r>
              <a:rPr lang="en-US" sz="2000" dirty="0">
                <a:solidFill>
                  <a:srgbClr val="FF0000"/>
                </a:solidFill>
                <a:latin typeface="Times New Roman"/>
                <a:cs typeface="Times New Roman"/>
              </a:rPr>
              <a:t>4.9 m/s</a:t>
            </a:r>
            <a:r>
              <a:rPr lang="en-US" sz="2000" dirty="0">
                <a:latin typeface="Times New Roman"/>
                <a:cs typeface="Times New Roman"/>
              </a:rPr>
              <a:t> in the </a:t>
            </a:r>
            <a:r>
              <a:rPr lang="en-US" sz="2000" dirty="0">
                <a:solidFill>
                  <a:srgbClr val="0000FF"/>
                </a:solidFill>
                <a:latin typeface="Times New Roman"/>
                <a:cs typeface="Times New Roman"/>
              </a:rPr>
              <a:t>opposite direction</a:t>
            </a:r>
            <a:r>
              <a:rPr lang="en-US" sz="2000" dirty="0">
                <a:latin typeface="Times New Roman"/>
                <a:cs typeface="Times New Roman"/>
              </a:rPr>
              <a:t>, all in </a:t>
            </a:r>
            <a:r>
              <a:rPr lang="en-US" sz="2000" dirty="0">
                <a:solidFill>
                  <a:srgbClr val="FF0000"/>
                </a:solidFill>
                <a:latin typeface="Times New Roman"/>
                <a:cs typeface="Times New Roman"/>
              </a:rPr>
              <a:t>0.1 seconds</a:t>
            </a:r>
            <a:r>
              <a:rPr lang="en-US" sz="2000" dirty="0">
                <a:latin typeface="Times New Roman"/>
                <a:cs typeface="Times New Roman"/>
              </a:rPr>
              <a:t>.  </a:t>
            </a:r>
            <a:r>
              <a:rPr lang="en-US" sz="2000" dirty="0">
                <a:solidFill>
                  <a:srgbClr val="008000"/>
                </a:solidFill>
                <a:latin typeface="Times New Roman"/>
                <a:cs typeface="Times New Roman"/>
              </a:rPr>
              <a:t>What is the ball’</a:t>
            </a:r>
            <a:r>
              <a:rPr lang="en-US" altLang="ja-JP" sz="2000" dirty="0">
                <a:solidFill>
                  <a:srgbClr val="008000"/>
                </a:solidFill>
                <a:latin typeface="Times New Roman"/>
                <a:cs typeface="Times New Roman"/>
              </a:rPr>
              <a:t>s </a:t>
            </a:r>
            <a:r>
              <a:rPr lang="en-US" altLang="ja-JP" sz="2000" i="1" dirty="0">
                <a:solidFill>
                  <a:srgbClr val="008000"/>
                </a:solidFill>
                <a:latin typeface="Times New Roman"/>
                <a:cs typeface="Times New Roman"/>
              </a:rPr>
              <a:t>acceleration</a:t>
            </a:r>
            <a:r>
              <a:rPr lang="en-US" altLang="ja-JP" sz="2000" dirty="0">
                <a:solidFill>
                  <a:srgbClr val="008000"/>
                </a:solidFill>
                <a:latin typeface="Times New Roman"/>
                <a:cs typeface="Times New Roman"/>
              </a:rPr>
              <a:t>?</a:t>
            </a:r>
            <a:endParaRPr lang="en-US" sz="2000" dirty="0">
              <a:solidFill>
                <a:srgbClr val="008000"/>
              </a:solidFill>
              <a:latin typeface="Times New Roman"/>
              <a:cs typeface="Times New Roman"/>
            </a:endParaRPr>
          </a:p>
        </p:txBody>
      </p:sp>
      <p:sp>
        <p:nvSpPr>
          <p:cNvPr id="13314" name="Rectangle 3"/>
          <p:cNvSpPr>
            <a:spLocks noChangeArrowheads="1"/>
          </p:cNvSpPr>
          <p:nvPr/>
        </p:nvSpPr>
        <p:spPr bwMode="auto">
          <a:xfrm>
            <a:off x="256540" y="257175"/>
            <a:ext cx="786384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800" dirty="0">
                <a:solidFill>
                  <a:srgbClr val="FF0000"/>
                </a:solidFill>
                <a:latin typeface="Apple Chancery"/>
                <a:cs typeface="Apple Chancery"/>
              </a:rPr>
              <a:t>This is supposed to be FUN</a:t>
            </a:r>
            <a:r>
              <a:rPr lang="en-US" sz="2000" dirty="0">
                <a:latin typeface="Times New Roman"/>
                <a:cs typeface="Times New Roman"/>
              </a:rPr>
              <a:t>.</a:t>
            </a:r>
          </a:p>
          <a:p>
            <a:pPr algn="l"/>
            <a:r>
              <a:rPr lang="en-US" sz="2000" dirty="0">
                <a:latin typeface="Times New Roman"/>
                <a:cs typeface="Times New Roman"/>
              </a:rPr>
              <a:t>Don’</a:t>
            </a:r>
            <a:r>
              <a:rPr lang="en-US" altLang="ja-JP" sz="2000" dirty="0">
                <a:latin typeface="Times New Roman"/>
                <a:cs typeface="Times New Roman"/>
              </a:rPr>
              <a:t>t take notes,</a:t>
            </a:r>
          </a:p>
          <a:p>
            <a:pPr algn="l"/>
            <a:r>
              <a:rPr lang="en-US" sz="2000" dirty="0">
                <a:latin typeface="Times New Roman"/>
                <a:cs typeface="Times New Roman"/>
              </a:rPr>
              <a:t>                 but do listen and think!</a:t>
            </a:r>
          </a:p>
        </p:txBody>
      </p:sp>
      <p:sp>
        <p:nvSpPr>
          <p:cNvPr id="5" name="Rectangle 1"/>
          <p:cNvSpPr>
            <a:spLocks noChangeArrowheads="1"/>
          </p:cNvSpPr>
          <p:nvPr/>
        </p:nvSpPr>
        <p:spPr bwMode="auto">
          <a:xfrm>
            <a:off x="256540" y="2697954"/>
            <a:ext cx="8481060" cy="1175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Let’</a:t>
            </a:r>
            <a:r>
              <a:rPr lang="en-US" altLang="ja-JP" sz="2000" dirty="0">
                <a:solidFill>
                  <a:srgbClr val="FF0000"/>
                </a:solidFill>
                <a:latin typeface="Apple Chancery"/>
                <a:cs typeface="Apple Chancery"/>
              </a:rPr>
              <a:t>s say </a:t>
            </a:r>
            <a:r>
              <a:rPr lang="en-US" altLang="ja-JP" sz="2000" dirty="0">
                <a:solidFill>
                  <a:schemeClr val="tx1"/>
                </a:solidFill>
                <a:latin typeface="Times New Roman"/>
                <a:cs typeface="Times New Roman"/>
              </a:rPr>
              <a:t>the ball’s </a:t>
            </a:r>
            <a:r>
              <a:rPr lang="en-US" altLang="ja-JP" sz="2000" dirty="0">
                <a:solidFill>
                  <a:srgbClr val="0000FF"/>
                </a:solidFill>
                <a:latin typeface="Times New Roman"/>
                <a:cs typeface="Times New Roman"/>
              </a:rPr>
              <a:t>mass</a:t>
            </a:r>
            <a:r>
              <a:rPr lang="en-US" altLang="ja-JP" sz="2000" dirty="0">
                <a:solidFill>
                  <a:schemeClr val="tx1"/>
                </a:solidFill>
                <a:latin typeface="Times New Roman"/>
                <a:cs typeface="Times New Roman"/>
              </a:rPr>
              <a:t> is </a:t>
            </a:r>
            <a:r>
              <a:rPr lang="en-US" altLang="ja-JP" sz="2000" dirty="0">
                <a:solidFill>
                  <a:srgbClr val="FF0000"/>
                </a:solidFill>
                <a:latin typeface="Times New Roman"/>
                <a:cs typeface="Times New Roman"/>
              </a:rPr>
              <a:t>5 grams</a:t>
            </a:r>
            <a:r>
              <a:rPr lang="en-US" altLang="ja-JP" sz="2000" dirty="0">
                <a:solidFill>
                  <a:schemeClr val="tx1"/>
                </a:solidFill>
                <a:latin typeface="Times New Roman"/>
                <a:cs typeface="Times New Roman"/>
              </a:rPr>
              <a:t>.  What was the </a:t>
            </a:r>
            <a:r>
              <a:rPr lang="en-US" altLang="ja-JP" sz="2000" i="1" dirty="0">
                <a:solidFill>
                  <a:srgbClr val="FF0000"/>
                </a:solidFill>
                <a:latin typeface="Times New Roman"/>
                <a:cs typeface="Times New Roman"/>
              </a:rPr>
              <a:t>average force </a:t>
            </a:r>
            <a:r>
              <a:rPr lang="en-US" altLang="ja-JP" sz="2000" dirty="0">
                <a:solidFill>
                  <a:srgbClr val="FF0000"/>
                </a:solidFill>
                <a:latin typeface="Times New Roman"/>
                <a:cs typeface="Times New Roman"/>
              </a:rPr>
              <a:t>required </a:t>
            </a:r>
            <a:r>
              <a:rPr lang="en-US" altLang="ja-JP" sz="2000" dirty="0">
                <a:solidFill>
                  <a:schemeClr val="tx1"/>
                </a:solidFill>
                <a:latin typeface="Times New Roman"/>
                <a:cs typeface="Times New Roman"/>
              </a:rPr>
              <a:t>to effect that acceleration?</a:t>
            </a:r>
            <a:endParaRPr lang="en-US" sz="2000" dirty="0">
              <a:solidFill>
                <a:schemeClr val="tx1"/>
              </a:solidFill>
              <a:latin typeface="Times New Roman"/>
              <a:cs typeface="Times New Roman"/>
            </a:endParaRPr>
          </a:p>
        </p:txBody>
      </p:sp>
      <p:sp>
        <p:nvSpPr>
          <p:cNvPr id="6" name="Rectangle 1"/>
          <p:cNvSpPr>
            <a:spLocks noChangeArrowheads="1"/>
          </p:cNvSpPr>
          <p:nvPr/>
        </p:nvSpPr>
        <p:spPr bwMode="auto">
          <a:xfrm>
            <a:off x="256540" y="4312920"/>
            <a:ext cx="8608060" cy="1379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800" dirty="0">
                <a:solidFill>
                  <a:srgbClr val="FF0000"/>
                </a:solidFill>
                <a:latin typeface="Apple Chancery"/>
                <a:cs typeface="Apple Chancery"/>
              </a:rPr>
              <a:t>What we’</a:t>
            </a:r>
            <a:r>
              <a:rPr lang="en-US" altLang="ja-JP" sz="2800" dirty="0">
                <a:solidFill>
                  <a:srgbClr val="FF0000"/>
                </a:solidFill>
                <a:latin typeface="Apple Chancery"/>
                <a:cs typeface="Apple Chancery"/>
              </a:rPr>
              <a:t>ve just done </a:t>
            </a:r>
            <a:r>
              <a:rPr lang="en-US" altLang="ja-JP" sz="2000" dirty="0">
                <a:latin typeface="Times New Roman"/>
                <a:cs typeface="Times New Roman"/>
              </a:rPr>
              <a:t>is to examine a situation by looking at the forces acting on a system.  In other words, we’ve utilized the </a:t>
            </a:r>
            <a:r>
              <a:rPr lang="en-US" altLang="ja-JP" sz="2000" i="1" dirty="0">
                <a:solidFill>
                  <a:srgbClr val="0000FF"/>
                </a:solidFill>
                <a:latin typeface="Times New Roman"/>
                <a:cs typeface="Times New Roman"/>
              </a:rPr>
              <a:t>Newton’s Second Law </a:t>
            </a:r>
            <a:r>
              <a:rPr lang="en-US" altLang="ja-JP" sz="2000" i="1" dirty="0">
                <a:latin typeface="Times New Roman"/>
                <a:cs typeface="Times New Roman"/>
              </a:rPr>
              <a:t>approach</a:t>
            </a:r>
            <a:r>
              <a:rPr lang="en-US" altLang="ja-JP" sz="2000" dirty="0">
                <a:latin typeface="Times New Roman"/>
                <a:cs typeface="Times New Roman"/>
              </a:rPr>
              <a:t> to come to conclusions about our ball.  (</a:t>
            </a:r>
            <a:r>
              <a:rPr lang="en-US" altLang="ja-JP" sz="2000" dirty="0">
                <a:solidFill>
                  <a:srgbClr val="008000"/>
                </a:solidFill>
                <a:latin typeface="Times New Roman"/>
                <a:cs typeface="Times New Roman"/>
              </a:rPr>
              <a:t>Note that a half newton is about a tenth of a pound</a:t>
            </a:r>
            <a:r>
              <a:rPr lang="en-US" altLang="ja-JP" sz="2000" dirty="0">
                <a:latin typeface="Times New Roman"/>
                <a:cs typeface="Times New Roman"/>
              </a:rPr>
              <a:t>.)</a:t>
            </a:r>
            <a:endParaRPr lang="en-US" sz="2000" dirty="0">
              <a:latin typeface="Times New Roman"/>
              <a:cs typeface="Times New Roman"/>
            </a:endParaRPr>
          </a:p>
        </p:txBody>
      </p:sp>
      <p:sp>
        <p:nvSpPr>
          <p:cNvPr id="7" name="Rectangle 2"/>
          <p:cNvSpPr>
            <a:spLocks noChangeArrowheads="1"/>
          </p:cNvSpPr>
          <p:nvPr/>
        </p:nvSpPr>
        <p:spPr bwMode="auto">
          <a:xfrm>
            <a:off x="256540" y="5974080"/>
            <a:ext cx="8608060" cy="5725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latin typeface="Times New Roman"/>
                <a:cs typeface="Times New Roman"/>
              </a:rPr>
              <a:t>It is possible to look at situations from </a:t>
            </a:r>
            <a:r>
              <a:rPr lang="en-US" sz="2000" dirty="0">
                <a:solidFill>
                  <a:srgbClr val="0000FF"/>
                </a:solidFill>
                <a:latin typeface="Times New Roman"/>
                <a:cs typeface="Times New Roman"/>
              </a:rPr>
              <a:t>OTHER perspectives </a:t>
            </a:r>
            <a:r>
              <a:rPr lang="en-US" sz="2000" dirty="0">
                <a:latin typeface="Times New Roman"/>
                <a:cs typeface="Times New Roman"/>
              </a:rPr>
              <a:t>using OTHER approaches.</a:t>
            </a:r>
          </a:p>
        </p:txBody>
      </p:sp>
      <p:sp>
        <p:nvSpPr>
          <p:cNvPr id="8" name="Rectangle 7"/>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79.)</a:t>
            </a:r>
          </a:p>
        </p:txBody>
      </p:sp>
      <p:graphicFrame>
        <p:nvGraphicFramePr>
          <p:cNvPr id="10" name="Object 9"/>
          <p:cNvGraphicFramePr>
            <a:graphicFrameLocks noChangeAspect="1"/>
          </p:cNvGraphicFramePr>
          <p:nvPr>
            <p:extLst>
              <p:ext uri="{D42A27DB-BD31-4B8C-83A1-F6EECF244321}">
                <p14:modId xmlns:p14="http://schemas.microsoft.com/office/powerpoint/2010/main" val="1404284071"/>
              </p:ext>
            </p:extLst>
          </p:nvPr>
        </p:nvGraphicFramePr>
        <p:xfrm>
          <a:off x="1816099" y="2299494"/>
          <a:ext cx="4524375" cy="678656"/>
        </p:xfrm>
        <a:graphic>
          <a:graphicData uri="http://schemas.openxmlformats.org/presentationml/2006/ole">
            <mc:AlternateContent xmlns:mc="http://schemas.openxmlformats.org/markup-compatibility/2006">
              <mc:Choice xmlns:v="urn:schemas-microsoft-com:vml" Requires="v">
                <p:oleObj spid="_x0000_s906385" name="Equation" r:id="rId4" imgW="2717800" imgH="406400" progId="Equation.DSMT4">
                  <p:embed/>
                </p:oleObj>
              </mc:Choice>
              <mc:Fallback>
                <p:oleObj name="Equation" r:id="rId4" imgW="2717800" imgH="406400" progId="Equation.DSMT4">
                  <p:embed/>
                  <p:pic>
                    <p:nvPicPr>
                      <p:cNvPr id="0" name=""/>
                      <p:cNvPicPr/>
                      <p:nvPr/>
                    </p:nvPicPr>
                    <p:blipFill>
                      <a:blip r:embed="rId5"/>
                      <a:stretch>
                        <a:fillRect/>
                      </a:stretch>
                    </p:blipFill>
                    <p:spPr>
                      <a:xfrm>
                        <a:off x="1816099" y="2299494"/>
                        <a:ext cx="4524375" cy="678656"/>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30778457"/>
              </p:ext>
            </p:extLst>
          </p:nvPr>
        </p:nvGraphicFramePr>
        <p:xfrm>
          <a:off x="2403475" y="3638550"/>
          <a:ext cx="4059238" cy="468313"/>
        </p:xfrm>
        <a:graphic>
          <a:graphicData uri="http://schemas.openxmlformats.org/presentationml/2006/ole">
            <mc:AlternateContent xmlns:mc="http://schemas.openxmlformats.org/markup-compatibility/2006">
              <mc:Choice xmlns:v="urn:schemas-microsoft-com:vml" Requires="v">
                <p:oleObj spid="_x0000_s906386" name="Equation" r:id="rId6" imgW="2438400" imgH="279400" progId="Equation.DSMT4">
                  <p:embed/>
                </p:oleObj>
              </mc:Choice>
              <mc:Fallback>
                <p:oleObj name="Equation" r:id="rId6" imgW="2438400" imgH="279400" progId="Equation.DSMT4">
                  <p:embed/>
                  <p:pic>
                    <p:nvPicPr>
                      <p:cNvPr id="0" name=""/>
                      <p:cNvPicPr/>
                      <p:nvPr/>
                    </p:nvPicPr>
                    <p:blipFill>
                      <a:blip r:embed="rId7"/>
                      <a:stretch>
                        <a:fillRect/>
                      </a:stretch>
                    </p:blipFill>
                    <p:spPr>
                      <a:xfrm>
                        <a:off x="2403475" y="3638550"/>
                        <a:ext cx="4059238" cy="468313"/>
                      </a:xfrm>
                      <a:prstGeom prst="rect">
                        <a:avLst/>
                      </a:prstGeom>
                    </p:spPr>
                  </p:pic>
                </p:oleObj>
              </mc:Fallback>
            </mc:AlternateContent>
          </a:graphicData>
        </a:graphic>
      </p:graphicFrame>
    </p:spTree>
    <p:extLst>
      <p:ext uri="{BB962C8B-B14F-4D97-AF65-F5344CB8AC3E}">
        <p14:creationId xmlns:p14="http://schemas.microsoft.com/office/powerpoint/2010/main" val="62333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256540" y="1362869"/>
            <a:ext cx="8435340" cy="505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Option 1: Determine </a:t>
            </a:r>
            <a:r>
              <a:rPr lang="en-US" sz="2000" dirty="0">
                <a:latin typeface="Times New Roman"/>
                <a:cs typeface="Times New Roman"/>
              </a:rPr>
              <a:t>the impulse in the ball. Justify your results.</a:t>
            </a:r>
          </a:p>
        </p:txBody>
      </p:sp>
      <p:sp>
        <p:nvSpPr>
          <p:cNvPr id="18434" name="Rectangle 2"/>
          <p:cNvSpPr>
            <a:spLocks noChangeArrowheads="1"/>
          </p:cNvSpPr>
          <p:nvPr/>
        </p:nvSpPr>
        <p:spPr bwMode="auto">
          <a:xfrm>
            <a:off x="256540" y="2453890"/>
            <a:ext cx="8126730" cy="657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What does </a:t>
            </a:r>
            <a:r>
              <a:rPr lang="en-US" sz="2000" dirty="0">
                <a:solidFill>
                  <a:srgbClr val="000000"/>
                </a:solidFill>
                <a:latin typeface="Times New Roman"/>
                <a:cs typeface="Times New Roman"/>
              </a:rPr>
              <a:t>the </a:t>
            </a:r>
            <a:r>
              <a:rPr lang="en-US" sz="2000" dirty="0">
                <a:solidFill>
                  <a:srgbClr val="0000FF"/>
                </a:solidFill>
                <a:latin typeface="Times New Roman"/>
                <a:cs typeface="Times New Roman"/>
              </a:rPr>
              <a:t>impulse</a:t>
            </a:r>
            <a:r>
              <a:rPr lang="en-US" sz="2000" dirty="0">
                <a:solidFill>
                  <a:srgbClr val="000000"/>
                </a:solidFill>
                <a:latin typeface="Times New Roman"/>
                <a:cs typeface="Times New Roman"/>
              </a:rPr>
              <a:t> </a:t>
            </a:r>
            <a:r>
              <a:rPr lang="en-US" sz="2000" dirty="0">
                <a:solidFill>
                  <a:srgbClr val="008000"/>
                </a:solidFill>
                <a:latin typeface="Times New Roman"/>
                <a:cs typeface="Times New Roman"/>
              </a:rPr>
              <a:t>tell you about the motion? </a:t>
            </a:r>
          </a:p>
        </p:txBody>
      </p:sp>
      <p:sp>
        <p:nvSpPr>
          <p:cNvPr id="4" name="Rectangle 1"/>
          <p:cNvSpPr>
            <a:spLocks noChangeArrowheads="1"/>
          </p:cNvSpPr>
          <p:nvPr/>
        </p:nvSpPr>
        <p:spPr bwMode="auto">
          <a:xfrm>
            <a:off x="256540" y="3542665"/>
            <a:ext cx="8126730" cy="5346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Option 2:  Determine </a:t>
            </a:r>
            <a:r>
              <a:rPr lang="en-US" sz="2000" dirty="0">
                <a:latin typeface="Times New Roman"/>
                <a:cs typeface="Times New Roman"/>
              </a:rPr>
              <a:t>the </a:t>
            </a:r>
            <a:r>
              <a:rPr lang="en-US" sz="2000" dirty="0">
                <a:solidFill>
                  <a:srgbClr val="0000FF"/>
                </a:solidFill>
                <a:latin typeface="Times New Roman"/>
                <a:cs typeface="Times New Roman"/>
              </a:rPr>
              <a:t>net work done </a:t>
            </a:r>
            <a:r>
              <a:rPr lang="en-US" sz="2000" dirty="0">
                <a:latin typeface="Times New Roman"/>
                <a:cs typeface="Times New Roman"/>
              </a:rPr>
              <a:t>in </a:t>
            </a:r>
            <a:r>
              <a:rPr lang="en-US" sz="2000" dirty="0">
                <a:solidFill>
                  <a:srgbClr val="008000"/>
                </a:solidFill>
                <a:latin typeface="Times New Roman"/>
                <a:cs typeface="Times New Roman"/>
              </a:rPr>
              <a:t>changing the motion of the ball.  </a:t>
            </a:r>
          </a:p>
        </p:txBody>
      </p:sp>
      <p:sp>
        <p:nvSpPr>
          <p:cNvPr id="5" name="Rectangle 2"/>
          <p:cNvSpPr>
            <a:spLocks noChangeArrowheads="1"/>
          </p:cNvSpPr>
          <p:nvPr/>
        </p:nvSpPr>
        <p:spPr bwMode="auto">
          <a:xfrm>
            <a:off x="256540" y="4640580"/>
            <a:ext cx="8126730"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Is the net work </a:t>
            </a:r>
            <a:r>
              <a:rPr lang="en-US" sz="2000" dirty="0">
                <a:solidFill>
                  <a:srgbClr val="0000FF"/>
                </a:solidFill>
                <a:latin typeface="Times New Roman"/>
                <a:cs typeface="Times New Roman"/>
              </a:rPr>
              <a:t>done </a:t>
            </a:r>
            <a:r>
              <a:rPr lang="en-US" sz="2000" dirty="0">
                <a:latin typeface="Times New Roman"/>
                <a:cs typeface="Times New Roman"/>
              </a:rPr>
              <a:t>in changing the ball’</a:t>
            </a:r>
            <a:r>
              <a:rPr lang="en-US" altLang="ja-JP" sz="2000" dirty="0">
                <a:latin typeface="Times New Roman"/>
                <a:cs typeface="Times New Roman"/>
              </a:rPr>
              <a:t>s kinetic energy </a:t>
            </a:r>
            <a:r>
              <a:rPr lang="en-US" altLang="ja-JP" sz="2000" dirty="0">
                <a:solidFill>
                  <a:srgbClr val="0000FF"/>
                </a:solidFill>
                <a:latin typeface="Times New Roman"/>
                <a:cs typeface="Times New Roman"/>
              </a:rPr>
              <a:t>large or small?  </a:t>
            </a:r>
            <a:endParaRPr lang="en-US" sz="2000" dirty="0">
              <a:solidFill>
                <a:srgbClr val="0000FF"/>
              </a:solidFill>
              <a:latin typeface="Times New Roman"/>
              <a:cs typeface="Times New Roman"/>
            </a:endParaRPr>
          </a:p>
        </p:txBody>
      </p:sp>
      <p:sp>
        <p:nvSpPr>
          <p:cNvPr id="6" name="Rectangle 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80.)</a:t>
            </a:r>
          </a:p>
        </p:txBody>
      </p:sp>
      <p:sp>
        <p:nvSpPr>
          <p:cNvPr id="8" name="Rectangle 2"/>
          <p:cNvSpPr>
            <a:spLocks noChangeArrowheads="1"/>
          </p:cNvSpPr>
          <p:nvPr/>
        </p:nvSpPr>
        <p:spPr bwMode="auto">
          <a:xfrm>
            <a:off x="256540" y="534194"/>
            <a:ext cx="8773160" cy="934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A ball moving </a:t>
            </a:r>
            <a:r>
              <a:rPr lang="en-US" sz="2000" dirty="0">
                <a:latin typeface="Times New Roman"/>
                <a:cs typeface="Times New Roman"/>
              </a:rPr>
              <a:t>at </a:t>
            </a:r>
            <a:r>
              <a:rPr lang="en-US" sz="2000" dirty="0">
                <a:solidFill>
                  <a:srgbClr val="FF0000"/>
                </a:solidFill>
                <a:latin typeface="Times New Roman"/>
                <a:cs typeface="Times New Roman"/>
              </a:rPr>
              <a:t>5 m/s</a:t>
            </a:r>
            <a:r>
              <a:rPr lang="en-US" sz="2000" dirty="0">
                <a:latin typeface="Times New Roman"/>
                <a:cs typeface="Times New Roman"/>
              </a:rPr>
              <a:t> </a:t>
            </a:r>
            <a:r>
              <a:rPr lang="en-US" sz="2000" dirty="0">
                <a:solidFill>
                  <a:srgbClr val="0000FF"/>
                </a:solidFill>
                <a:latin typeface="Times New Roman"/>
                <a:cs typeface="Times New Roman"/>
              </a:rPr>
              <a:t>strikes a surface and bounces back </a:t>
            </a:r>
            <a:r>
              <a:rPr lang="en-US" sz="2000" dirty="0">
                <a:latin typeface="Times New Roman"/>
                <a:cs typeface="Times New Roman"/>
              </a:rPr>
              <a:t>at </a:t>
            </a:r>
            <a:r>
              <a:rPr lang="en-US" sz="2000" dirty="0">
                <a:solidFill>
                  <a:srgbClr val="FF0000"/>
                </a:solidFill>
                <a:latin typeface="Times New Roman"/>
                <a:cs typeface="Times New Roman"/>
              </a:rPr>
              <a:t>4.9 m/s</a:t>
            </a:r>
            <a:r>
              <a:rPr lang="en-US" sz="2000" dirty="0">
                <a:latin typeface="Times New Roman"/>
                <a:cs typeface="Times New Roman"/>
              </a:rPr>
              <a:t> in the </a:t>
            </a:r>
            <a:r>
              <a:rPr lang="en-US" sz="2000" dirty="0">
                <a:solidFill>
                  <a:srgbClr val="0000FF"/>
                </a:solidFill>
                <a:latin typeface="Times New Roman"/>
                <a:cs typeface="Times New Roman"/>
              </a:rPr>
              <a:t>opposite direction</a:t>
            </a:r>
            <a:r>
              <a:rPr lang="en-US" sz="2000" dirty="0">
                <a:latin typeface="Times New Roman"/>
                <a:cs typeface="Times New Roman"/>
              </a:rPr>
              <a:t>, all in </a:t>
            </a:r>
            <a:r>
              <a:rPr lang="en-US" sz="2000" dirty="0">
                <a:solidFill>
                  <a:srgbClr val="FF0000"/>
                </a:solidFill>
                <a:latin typeface="Times New Roman"/>
                <a:cs typeface="Times New Roman"/>
              </a:rPr>
              <a:t>0.1 seconds</a:t>
            </a:r>
            <a:r>
              <a:rPr lang="en-US" sz="2000" dirty="0">
                <a:latin typeface="Times New Roman"/>
                <a:cs typeface="Times New Roman"/>
              </a:rPr>
              <a:t>.  </a:t>
            </a:r>
            <a:r>
              <a:rPr lang="en-US" sz="2000" dirty="0">
                <a:solidFill>
                  <a:srgbClr val="008000"/>
                </a:solidFill>
                <a:latin typeface="Times New Roman"/>
                <a:cs typeface="Times New Roman"/>
              </a:rPr>
              <a:t>What is the ball’</a:t>
            </a:r>
            <a:r>
              <a:rPr lang="en-US" altLang="ja-JP" sz="2000" dirty="0">
                <a:solidFill>
                  <a:srgbClr val="008000"/>
                </a:solidFill>
                <a:latin typeface="Times New Roman"/>
                <a:cs typeface="Times New Roman"/>
              </a:rPr>
              <a:t>s </a:t>
            </a:r>
            <a:r>
              <a:rPr lang="en-US" altLang="ja-JP" sz="2000" i="1" dirty="0">
                <a:solidFill>
                  <a:srgbClr val="008000"/>
                </a:solidFill>
                <a:latin typeface="Times New Roman"/>
                <a:cs typeface="Times New Roman"/>
              </a:rPr>
              <a:t>acceleration</a:t>
            </a:r>
            <a:r>
              <a:rPr lang="en-US" altLang="ja-JP" sz="2000" dirty="0">
                <a:solidFill>
                  <a:srgbClr val="008000"/>
                </a:solidFill>
                <a:latin typeface="Times New Roman"/>
                <a:cs typeface="Times New Roman"/>
              </a:rPr>
              <a:t>?</a:t>
            </a:r>
            <a:endParaRPr lang="en-US" sz="2000" dirty="0">
              <a:solidFill>
                <a:srgbClr val="008000"/>
              </a:solidFill>
              <a:latin typeface="Times New Roman"/>
              <a:cs typeface="Times New Roman"/>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648175522"/>
              </p:ext>
            </p:extLst>
          </p:nvPr>
        </p:nvGraphicFramePr>
        <p:xfrm>
          <a:off x="834707" y="2006600"/>
          <a:ext cx="7548563" cy="401638"/>
        </p:xfrm>
        <a:graphic>
          <a:graphicData uri="http://schemas.openxmlformats.org/presentationml/2006/ole">
            <mc:AlternateContent xmlns:mc="http://schemas.openxmlformats.org/markup-compatibility/2006">
              <mc:Choice xmlns:v="urn:schemas-microsoft-com:vml" Requires="v">
                <p:oleObj spid="_x0000_s907408" name="Equation" r:id="rId4" imgW="4533900" imgH="241300" progId="Equation.DSMT4">
                  <p:embed/>
                </p:oleObj>
              </mc:Choice>
              <mc:Fallback>
                <p:oleObj name="Equation" r:id="rId4" imgW="4533900" imgH="241300" progId="Equation.DSMT4">
                  <p:embed/>
                  <p:pic>
                    <p:nvPicPr>
                      <p:cNvPr id="0" name=""/>
                      <p:cNvPicPr/>
                      <p:nvPr/>
                    </p:nvPicPr>
                    <p:blipFill>
                      <a:blip r:embed="rId5"/>
                      <a:stretch>
                        <a:fillRect/>
                      </a:stretch>
                    </p:blipFill>
                    <p:spPr>
                      <a:xfrm>
                        <a:off x="834707" y="2006600"/>
                        <a:ext cx="7548563" cy="401638"/>
                      </a:xfrm>
                      <a:prstGeom prst="rect">
                        <a:avLst/>
                      </a:prstGeom>
                    </p:spPr>
                  </p:pic>
                </p:oleObj>
              </mc:Fallback>
            </mc:AlternateContent>
          </a:graphicData>
        </a:graphic>
      </p:graphicFrame>
      <p:sp>
        <p:nvSpPr>
          <p:cNvPr id="10" name="Rectangle 2"/>
          <p:cNvSpPr>
            <a:spLocks noChangeArrowheads="1"/>
          </p:cNvSpPr>
          <p:nvPr/>
        </p:nvSpPr>
        <p:spPr bwMode="auto">
          <a:xfrm>
            <a:off x="720407" y="2997200"/>
            <a:ext cx="8309293"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latin typeface="Times New Roman"/>
                <a:cs typeface="Times New Roman"/>
              </a:rPr>
              <a:t>A relative measure of what it takes to stop the body in the given amount of time.</a:t>
            </a:r>
            <a:endParaRPr lang="en-US" sz="2000" dirty="0">
              <a:solidFill>
                <a:srgbClr val="0000FF"/>
              </a:solidFill>
              <a:latin typeface="Times New Roman"/>
              <a:cs typeface="Times New Roman"/>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786152881"/>
              </p:ext>
            </p:extLst>
          </p:nvPr>
        </p:nvGraphicFramePr>
        <p:xfrm>
          <a:off x="433388" y="4102100"/>
          <a:ext cx="8351837" cy="655638"/>
        </p:xfrm>
        <a:graphic>
          <a:graphicData uri="http://schemas.openxmlformats.org/presentationml/2006/ole">
            <mc:AlternateContent xmlns:mc="http://schemas.openxmlformats.org/markup-compatibility/2006">
              <mc:Choice xmlns:v="urn:schemas-microsoft-com:vml" Requires="v">
                <p:oleObj spid="_x0000_s907409" name="Equation" r:id="rId6" imgW="5016500" imgH="393700" progId="Equation.DSMT4">
                  <p:embed/>
                </p:oleObj>
              </mc:Choice>
              <mc:Fallback>
                <p:oleObj name="Equation" r:id="rId6" imgW="5016500" imgH="393700" progId="Equation.DSMT4">
                  <p:embed/>
                  <p:pic>
                    <p:nvPicPr>
                      <p:cNvPr id="0" name=""/>
                      <p:cNvPicPr/>
                      <p:nvPr/>
                    </p:nvPicPr>
                    <p:blipFill>
                      <a:blip r:embed="rId7"/>
                      <a:stretch>
                        <a:fillRect/>
                      </a:stretch>
                    </p:blipFill>
                    <p:spPr>
                      <a:xfrm>
                        <a:off x="433388" y="4102100"/>
                        <a:ext cx="8351837" cy="655638"/>
                      </a:xfrm>
                      <a:prstGeom prst="rect">
                        <a:avLst/>
                      </a:prstGeom>
                    </p:spPr>
                  </p:pic>
                </p:oleObj>
              </mc:Fallback>
            </mc:AlternateContent>
          </a:graphicData>
        </a:graphic>
      </p:graphicFrame>
      <p:sp>
        <p:nvSpPr>
          <p:cNvPr id="12" name="Rectangle 2"/>
          <p:cNvSpPr>
            <a:spLocks noChangeArrowheads="1"/>
          </p:cNvSpPr>
          <p:nvPr/>
        </p:nvSpPr>
        <p:spPr bwMode="auto">
          <a:xfrm>
            <a:off x="720407" y="5360670"/>
            <a:ext cx="8309293"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latin typeface="Times New Roman"/>
                <a:cs typeface="Times New Roman"/>
              </a:rPr>
              <a:t>Really small.</a:t>
            </a:r>
            <a:endParaRPr lang="en-US" sz="2000" dirty="0">
              <a:solidFill>
                <a:srgbClr val="0000FF"/>
              </a:solidFill>
              <a:latin typeface="Times New Roman"/>
              <a:cs typeface="Times New Roman"/>
            </a:endParaRPr>
          </a:p>
        </p:txBody>
      </p:sp>
    </p:spTree>
    <p:extLst>
      <p:ext uri="{BB962C8B-B14F-4D97-AF65-F5344CB8AC3E}">
        <p14:creationId xmlns:p14="http://schemas.microsoft.com/office/powerpoint/2010/main" val="253549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dissolve">
                                      <p:cBhvr>
                                        <p:cTn id="12" dur="500"/>
                                        <p:tgtEl>
                                          <p:spTgt spid="1843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4" grpId="0"/>
      <p:bldP spid="5" grpId="0"/>
      <p:bldP spid="10"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500063" y="422910"/>
            <a:ext cx="8126730" cy="732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800" dirty="0">
                <a:solidFill>
                  <a:srgbClr val="FF0000"/>
                </a:solidFill>
                <a:latin typeface="Apple Chancery"/>
                <a:cs typeface="Apple Chancery"/>
              </a:rPr>
              <a:t>From the perspective </a:t>
            </a:r>
            <a:r>
              <a:rPr lang="en-US" sz="2000" dirty="0">
                <a:latin typeface="Times New Roman"/>
                <a:cs typeface="Times New Roman"/>
              </a:rPr>
              <a:t>of </a:t>
            </a:r>
            <a:r>
              <a:rPr lang="en-US" sz="2000" dirty="0">
                <a:solidFill>
                  <a:srgbClr val="0000FF"/>
                </a:solidFill>
                <a:latin typeface="Times New Roman"/>
                <a:cs typeface="Times New Roman"/>
              </a:rPr>
              <a:t>impulse</a:t>
            </a:r>
            <a:r>
              <a:rPr lang="en-US" sz="2000" dirty="0">
                <a:latin typeface="Times New Roman"/>
                <a:cs typeface="Times New Roman"/>
              </a:rPr>
              <a:t>, </a:t>
            </a:r>
            <a:r>
              <a:rPr lang="en-US" sz="2000" dirty="0">
                <a:solidFill>
                  <a:srgbClr val="0000FF"/>
                </a:solidFill>
                <a:latin typeface="Times New Roman"/>
                <a:cs typeface="Times New Roman"/>
              </a:rPr>
              <a:t>energy and ball acceleration</a:t>
            </a:r>
            <a:r>
              <a:rPr lang="en-US" sz="2000" dirty="0">
                <a:latin typeface="Times New Roman"/>
                <a:cs typeface="Times New Roman"/>
              </a:rPr>
              <a:t>, it appears that it </a:t>
            </a:r>
            <a:r>
              <a:rPr lang="en-US" sz="2000" dirty="0">
                <a:solidFill>
                  <a:srgbClr val="0000FF"/>
                </a:solidFill>
                <a:latin typeface="Times New Roman"/>
                <a:cs typeface="Times New Roman"/>
              </a:rPr>
              <a:t>doesn’</a:t>
            </a:r>
            <a:r>
              <a:rPr lang="en-US" altLang="ja-JP" sz="2000" dirty="0">
                <a:solidFill>
                  <a:srgbClr val="0000FF"/>
                </a:solidFill>
                <a:latin typeface="Times New Roman"/>
                <a:cs typeface="Times New Roman"/>
              </a:rPr>
              <a:t>t take a lot to </a:t>
            </a:r>
            <a:r>
              <a:rPr lang="en-US" altLang="ja-JP" sz="2000" i="1" dirty="0">
                <a:solidFill>
                  <a:srgbClr val="0000FF"/>
                </a:solidFill>
                <a:latin typeface="Times New Roman"/>
                <a:cs typeface="Times New Roman"/>
              </a:rPr>
              <a:t>make our ball change course</a:t>
            </a:r>
            <a:r>
              <a:rPr lang="en-US" altLang="ja-JP" sz="2000" dirty="0">
                <a:latin typeface="Times New Roman"/>
                <a:cs typeface="Times New Roman"/>
              </a:rPr>
              <a:t>. </a:t>
            </a:r>
            <a:endParaRPr lang="en-US" sz="2000" dirty="0">
              <a:latin typeface="Times New Roman"/>
              <a:cs typeface="Times New Roman"/>
            </a:endParaRPr>
          </a:p>
        </p:txBody>
      </p:sp>
      <p:sp>
        <p:nvSpPr>
          <p:cNvPr id="20482" name="Rectangle 2"/>
          <p:cNvSpPr>
            <a:spLocks noChangeArrowheads="1"/>
          </p:cNvSpPr>
          <p:nvPr/>
        </p:nvSpPr>
        <p:spPr bwMode="auto">
          <a:xfrm>
            <a:off x="457200" y="1514475"/>
            <a:ext cx="3022600" cy="537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latin typeface="Times New Roman"/>
                <a:cs typeface="Times New Roman"/>
              </a:rPr>
              <a:t>In other words, the </a:t>
            </a:r>
            <a:r>
              <a:rPr lang="en-US" sz="2000" dirty="0">
                <a:solidFill>
                  <a:srgbClr val="FF0000"/>
                </a:solidFill>
                <a:latin typeface="Times New Roman"/>
                <a:cs typeface="Times New Roman"/>
              </a:rPr>
              <a:t>ball can’</a:t>
            </a:r>
            <a:r>
              <a:rPr lang="en-US" altLang="ja-JP" sz="2000" dirty="0">
                <a:solidFill>
                  <a:srgbClr val="FF0000"/>
                </a:solidFill>
                <a:latin typeface="Times New Roman"/>
                <a:cs typeface="Times New Roman"/>
              </a:rPr>
              <a:t>t hurt us much</a:t>
            </a:r>
            <a:r>
              <a:rPr lang="en-US" altLang="ja-JP" sz="2000" dirty="0">
                <a:latin typeface="Times New Roman"/>
                <a:cs typeface="Times New Roman"/>
              </a:rPr>
              <a:t>.</a:t>
            </a:r>
            <a:endParaRPr lang="en-US" sz="2000" dirty="0">
              <a:latin typeface="Times New Roman"/>
              <a:cs typeface="Times New Roman"/>
            </a:endParaRPr>
          </a:p>
        </p:txBody>
      </p:sp>
      <p:sp>
        <p:nvSpPr>
          <p:cNvPr id="20484" name="Rectangle 4"/>
          <p:cNvSpPr>
            <a:spLocks noChangeArrowheads="1"/>
          </p:cNvSpPr>
          <p:nvPr/>
        </p:nvSpPr>
        <p:spPr bwMode="auto">
          <a:xfrm>
            <a:off x="457200" y="2893060"/>
            <a:ext cx="3022600" cy="537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800" dirty="0">
                <a:solidFill>
                  <a:srgbClr val="FF0000"/>
                </a:solidFill>
                <a:latin typeface="Apple Chancery"/>
                <a:cs typeface="Apple Chancery"/>
              </a:rPr>
              <a:t>So</a:t>
            </a:r>
            <a:r>
              <a:rPr lang="en-US" sz="2000" dirty="0">
                <a:latin typeface="Times New Roman"/>
                <a:cs typeface="Times New Roman"/>
              </a:rPr>
              <a:t> </a:t>
            </a:r>
            <a:r>
              <a:rPr lang="en-US" sz="2800" dirty="0">
                <a:solidFill>
                  <a:srgbClr val="FF0000"/>
                </a:solidFill>
                <a:latin typeface="Apple Chancery"/>
                <a:cs typeface="Apple Chancery"/>
              </a:rPr>
              <a:t>let’</a:t>
            </a:r>
            <a:r>
              <a:rPr lang="en-US" altLang="ja-JP" sz="2800" dirty="0">
                <a:solidFill>
                  <a:srgbClr val="FF0000"/>
                </a:solidFill>
                <a:latin typeface="Apple Chancery"/>
                <a:cs typeface="Apple Chancery"/>
              </a:rPr>
              <a:t>s play FACE BALL!!!!!</a:t>
            </a:r>
            <a:endParaRPr lang="en-US" sz="2800" dirty="0">
              <a:solidFill>
                <a:srgbClr val="FF0000"/>
              </a:solidFill>
              <a:latin typeface="Apple Chancery"/>
              <a:cs typeface="Apple Chancery"/>
            </a:endParaRPr>
          </a:p>
        </p:txBody>
      </p:sp>
      <p:pic>
        <p:nvPicPr>
          <p:cNvPr id="2" name="faceball from Nick rotat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14800" y="1245870"/>
            <a:ext cx="3898900" cy="5198533"/>
          </a:xfrm>
          <a:prstGeom prst="rect">
            <a:avLst/>
          </a:prstGeom>
        </p:spPr>
      </p:pic>
      <p:sp>
        <p:nvSpPr>
          <p:cNvPr id="6" name="Rectangle 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81.)</a:t>
            </a:r>
          </a:p>
        </p:txBody>
      </p:sp>
    </p:spTree>
    <p:extLst>
      <p:ext uri="{BB962C8B-B14F-4D97-AF65-F5344CB8AC3E}">
        <p14:creationId xmlns:p14="http://schemas.microsoft.com/office/powerpoint/2010/main" val="718985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ipe(left)">
                                      <p:cBhvr>
                                        <p:cTn id="7" dur="500"/>
                                        <p:tgtEl>
                                          <p:spTgt spid="204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wipe(left)">
                                      <p:cBhvr>
                                        <p:cTn id="12"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p:cMediaNode vol="80000">
                <p:cTn id="18" fill="hold" display="0">
                  <p:stCondLst>
                    <p:cond delay="indefinite"/>
                  </p:stCondLst>
                </p:cTn>
                <p:tgtEl>
                  <p:spTgt spid="2"/>
                </p:tgtEl>
              </p:cMediaNode>
            </p:video>
          </p:childTnLst>
        </p:cTn>
      </p:par>
    </p:tnLst>
    <p:bldLst>
      <p:bldP spid="20482" grpId="0" autoUpdateAnimBg="0"/>
      <p:bldP spid="20484"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256541" y="1074888"/>
            <a:ext cx="5563690" cy="934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A really massive wall </a:t>
            </a:r>
            <a:r>
              <a:rPr lang="en-US" sz="2000" dirty="0">
                <a:latin typeface="Times New Roman"/>
                <a:cs typeface="Times New Roman"/>
              </a:rPr>
              <a:t>sits stationary in the lab.  A ball is observed to hit the wall square-on with velocity     , and bouncing back with that same velocity    , (i.e., energy is conserved).</a:t>
            </a:r>
            <a:endParaRPr lang="en-US" sz="2000" dirty="0">
              <a:solidFill>
                <a:srgbClr val="008000"/>
              </a:solidFill>
              <a:latin typeface="Times New Roman"/>
              <a:cs typeface="Times New Roman"/>
            </a:endParaRPr>
          </a:p>
        </p:txBody>
      </p:sp>
      <p:sp>
        <p:nvSpPr>
          <p:cNvPr id="13314" name="Rectangle 3"/>
          <p:cNvSpPr>
            <a:spLocks noChangeArrowheads="1"/>
          </p:cNvSpPr>
          <p:nvPr/>
        </p:nvSpPr>
        <p:spPr bwMode="auto">
          <a:xfrm>
            <a:off x="256540" y="257176"/>
            <a:ext cx="786384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800" dirty="0">
                <a:solidFill>
                  <a:srgbClr val="FF0000"/>
                </a:solidFill>
                <a:latin typeface="Apple Chancery"/>
                <a:cs typeface="Apple Chancery"/>
              </a:rPr>
              <a:t>And completely off the wall . . </a:t>
            </a:r>
            <a:r>
              <a:rPr lang="en-US" sz="2000" dirty="0">
                <a:latin typeface="Times New Roman"/>
                <a:cs typeface="Times New Roman"/>
              </a:rPr>
              <a:t>.</a:t>
            </a:r>
          </a:p>
        </p:txBody>
      </p:sp>
      <p:sp>
        <p:nvSpPr>
          <p:cNvPr id="7" name="Rectangle 2"/>
          <p:cNvSpPr>
            <a:spLocks noChangeArrowheads="1"/>
          </p:cNvSpPr>
          <p:nvPr/>
        </p:nvSpPr>
        <p:spPr bwMode="auto">
          <a:xfrm>
            <a:off x="247376" y="5721033"/>
            <a:ext cx="8608060" cy="384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100CC3"/>
                </a:solidFill>
                <a:latin typeface="Times New Roman"/>
                <a:cs typeface="Times New Roman"/>
              </a:rPr>
              <a:t>How could this be?</a:t>
            </a:r>
          </a:p>
        </p:txBody>
      </p:sp>
      <p:sp>
        <p:nvSpPr>
          <p:cNvPr id="8" name="Rectangle 7"/>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82.)</a:t>
            </a:r>
          </a:p>
        </p:txBody>
      </p:sp>
      <p:graphicFrame>
        <p:nvGraphicFramePr>
          <p:cNvPr id="10" name="Object 9"/>
          <p:cNvGraphicFramePr>
            <a:graphicFrameLocks noChangeAspect="1"/>
          </p:cNvGraphicFramePr>
          <p:nvPr>
            <p:extLst>
              <p:ext uri="{D42A27DB-BD31-4B8C-83A1-F6EECF244321}">
                <p14:modId xmlns:p14="http://schemas.microsoft.com/office/powerpoint/2010/main" val="1942226662"/>
              </p:ext>
            </p:extLst>
          </p:nvPr>
        </p:nvGraphicFramePr>
        <p:xfrm>
          <a:off x="5355046" y="1239675"/>
          <a:ext cx="295275" cy="339725"/>
        </p:xfrm>
        <a:graphic>
          <a:graphicData uri="http://schemas.openxmlformats.org/presentationml/2006/ole">
            <mc:AlternateContent xmlns:mc="http://schemas.openxmlformats.org/markup-compatibility/2006">
              <mc:Choice xmlns:v="urn:schemas-microsoft-com:vml" Requires="v">
                <p:oleObj spid="_x0000_s1253811" name="Equation" r:id="rId4" imgW="177800" imgH="203200" progId="Equation.DSMT4">
                  <p:embed/>
                </p:oleObj>
              </mc:Choice>
              <mc:Fallback>
                <p:oleObj name="Equation" r:id="rId4" imgW="177800" imgH="203200" progId="Equation.DSMT4">
                  <p:embed/>
                  <p:pic>
                    <p:nvPicPr>
                      <p:cNvPr id="10" name="Object 9"/>
                      <p:cNvPicPr/>
                      <p:nvPr/>
                    </p:nvPicPr>
                    <p:blipFill>
                      <a:blip r:embed="rId5"/>
                      <a:stretch>
                        <a:fillRect/>
                      </a:stretch>
                    </p:blipFill>
                    <p:spPr>
                      <a:xfrm>
                        <a:off x="5355046" y="1239675"/>
                        <a:ext cx="295275" cy="3397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0AC1B8D-45DB-A74A-B88F-BDD045A4C0E4}"/>
              </a:ext>
            </a:extLst>
          </p:cNvPr>
          <p:cNvGraphicFramePr>
            <a:graphicFrameLocks noChangeAspect="1"/>
          </p:cNvGraphicFramePr>
          <p:nvPr>
            <p:extLst>
              <p:ext uri="{D42A27DB-BD31-4B8C-83A1-F6EECF244321}">
                <p14:modId xmlns:p14="http://schemas.microsoft.com/office/powerpoint/2010/main" val="939169401"/>
              </p:ext>
            </p:extLst>
          </p:nvPr>
        </p:nvGraphicFramePr>
        <p:xfrm>
          <a:off x="4603131" y="1565170"/>
          <a:ext cx="295275" cy="339725"/>
        </p:xfrm>
        <a:graphic>
          <a:graphicData uri="http://schemas.openxmlformats.org/presentationml/2006/ole">
            <mc:AlternateContent xmlns:mc="http://schemas.openxmlformats.org/markup-compatibility/2006">
              <mc:Choice xmlns:v="urn:schemas-microsoft-com:vml" Requires="v">
                <p:oleObj spid="_x0000_s1253812" name="Equation" r:id="rId6" imgW="177800" imgH="203200" progId="Equation.DSMT4">
                  <p:embed/>
                </p:oleObj>
              </mc:Choice>
              <mc:Fallback>
                <p:oleObj name="Equation" r:id="rId6" imgW="177800" imgH="203200" progId="Equation.DSMT4">
                  <p:embed/>
                  <p:pic>
                    <p:nvPicPr>
                      <p:cNvPr id="10" name="Object 9"/>
                      <p:cNvPicPr/>
                      <p:nvPr/>
                    </p:nvPicPr>
                    <p:blipFill>
                      <a:blip r:embed="rId7"/>
                      <a:stretch>
                        <a:fillRect/>
                      </a:stretch>
                    </p:blipFill>
                    <p:spPr>
                      <a:xfrm>
                        <a:off x="4603131" y="1565170"/>
                        <a:ext cx="295275" cy="339725"/>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E3D5AEC0-6235-FB44-B822-42425CA8962E}"/>
              </a:ext>
            </a:extLst>
          </p:cNvPr>
          <p:cNvSpPr/>
          <p:nvPr/>
        </p:nvSpPr>
        <p:spPr>
          <a:xfrm>
            <a:off x="7291292" y="372140"/>
            <a:ext cx="153582" cy="1531325"/>
          </a:xfrm>
          <a:prstGeom prst="rect">
            <a:avLst/>
          </a:prstGeom>
          <a:solidFill>
            <a:srgbClr val="100CC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0650B07-84CD-0445-BE1E-7AA15A704E3A}"/>
              </a:ext>
            </a:extLst>
          </p:cNvPr>
          <p:cNvSpPr/>
          <p:nvPr/>
        </p:nvSpPr>
        <p:spPr>
          <a:xfrm>
            <a:off x="6932356" y="1042989"/>
            <a:ext cx="167136" cy="167136"/>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9E9A76C4-5A9D-1045-A29A-136F6DB0B7CF}"/>
              </a:ext>
            </a:extLst>
          </p:cNvPr>
          <p:cNvCxnSpPr/>
          <p:nvPr/>
        </p:nvCxnSpPr>
        <p:spPr>
          <a:xfrm>
            <a:off x="6634711" y="936659"/>
            <a:ext cx="563525"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16" name="Object 15">
            <a:extLst>
              <a:ext uri="{FF2B5EF4-FFF2-40B4-BE49-F238E27FC236}">
                <a16:creationId xmlns:a16="http://schemas.microsoft.com/office/drawing/2014/main" id="{51634214-F096-A040-8544-BE73F67E18C5}"/>
              </a:ext>
            </a:extLst>
          </p:cNvPr>
          <p:cNvGraphicFramePr>
            <a:graphicFrameLocks noChangeAspect="1"/>
          </p:cNvGraphicFramePr>
          <p:nvPr>
            <p:extLst>
              <p:ext uri="{D42A27DB-BD31-4B8C-83A1-F6EECF244321}">
                <p14:modId xmlns:p14="http://schemas.microsoft.com/office/powerpoint/2010/main" val="1626103345"/>
              </p:ext>
            </p:extLst>
          </p:nvPr>
        </p:nvGraphicFramePr>
        <p:xfrm>
          <a:off x="6784718" y="596934"/>
          <a:ext cx="295275" cy="339725"/>
        </p:xfrm>
        <a:graphic>
          <a:graphicData uri="http://schemas.openxmlformats.org/presentationml/2006/ole">
            <mc:AlternateContent xmlns:mc="http://schemas.openxmlformats.org/markup-compatibility/2006">
              <mc:Choice xmlns:v="urn:schemas-microsoft-com:vml" Requires="v">
                <p:oleObj spid="_x0000_s1253813" name="Equation" r:id="rId8" imgW="177800" imgH="203200" progId="Equation.DSMT4">
                  <p:embed/>
                </p:oleObj>
              </mc:Choice>
              <mc:Fallback>
                <p:oleObj name="Equation" r:id="rId8" imgW="177800" imgH="203200" progId="Equation.DSMT4">
                  <p:embed/>
                  <p:pic>
                    <p:nvPicPr>
                      <p:cNvPr id="10" name="Object 9"/>
                      <p:cNvPicPr/>
                      <p:nvPr/>
                    </p:nvPicPr>
                    <p:blipFill>
                      <a:blip r:embed="rId9"/>
                      <a:stretch>
                        <a:fillRect/>
                      </a:stretch>
                    </p:blipFill>
                    <p:spPr>
                      <a:xfrm>
                        <a:off x="6784718" y="596934"/>
                        <a:ext cx="295275" cy="339725"/>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2DD67C0F-5D76-834F-BFD4-97B7DF321794}"/>
              </a:ext>
            </a:extLst>
          </p:cNvPr>
          <p:cNvSpPr txBox="1"/>
          <p:nvPr/>
        </p:nvSpPr>
        <p:spPr>
          <a:xfrm>
            <a:off x="6246245" y="289156"/>
            <a:ext cx="853247" cy="307777"/>
          </a:xfrm>
          <a:prstGeom prst="rect">
            <a:avLst/>
          </a:prstGeom>
          <a:noFill/>
        </p:spPr>
        <p:txBody>
          <a:bodyPr wrap="none" rtlCol="0">
            <a:spAutoFit/>
          </a:bodyPr>
          <a:lstStyle/>
          <a:p>
            <a:r>
              <a:rPr lang="en-US" sz="1400" dirty="0"/>
              <a:t>incoming</a:t>
            </a:r>
          </a:p>
        </p:txBody>
      </p:sp>
      <p:sp>
        <p:nvSpPr>
          <p:cNvPr id="18" name="Rectangle 17">
            <a:extLst>
              <a:ext uri="{FF2B5EF4-FFF2-40B4-BE49-F238E27FC236}">
                <a16:creationId xmlns:a16="http://schemas.microsoft.com/office/drawing/2014/main" id="{D6CE58D0-AF80-DD42-9E9C-D2691AFF3194}"/>
              </a:ext>
            </a:extLst>
          </p:cNvPr>
          <p:cNvSpPr/>
          <p:nvPr/>
        </p:nvSpPr>
        <p:spPr>
          <a:xfrm>
            <a:off x="8765929" y="367966"/>
            <a:ext cx="153582" cy="1531325"/>
          </a:xfrm>
          <a:prstGeom prst="rect">
            <a:avLst/>
          </a:prstGeom>
          <a:solidFill>
            <a:srgbClr val="100CC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52DC1E9-9014-B34D-965B-AAD91B27C8A4}"/>
              </a:ext>
            </a:extLst>
          </p:cNvPr>
          <p:cNvSpPr/>
          <p:nvPr/>
        </p:nvSpPr>
        <p:spPr>
          <a:xfrm>
            <a:off x="8406993" y="1038815"/>
            <a:ext cx="167136" cy="167136"/>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A161306C-7BE3-8041-9838-12175EAFEEA6}"/>
              </a:ext>
            </a:extLst>
          </p:cNvPr>
          <p:cNvCxnSpPr>
            <a:cxnSpLocks/>
          </p:cNvCxnSpPr>
          <p:nvPr/>
        </p:nvCxnSpPr>
        <p:spPr>
          <a:xfrm flipH="1">
            <a:off x="8109348" y="932485"/>
            <a:ext cx="563525"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21" name="Object 20">
            <a:extLst>
              <a:ext uri="{FF2B5EF4-FFF2-40B4-BE49-F238E27FC236}">
                <a16:creationId xmlns:a16="http://schemas.microsoft.com/office/drawing/2014/main" id="{70906F26-03D1-6845-B101-6F1E62AF2E48}"/>
              </a:ext>
            </a:extLst>
          </p:cNvPr>
          <p:cNvGraphicFramePr>
            <a:graphicFrameLocks noChangeAspect="1"/>
          </p:cNvGraphicFramePr>
          <p:nvPr>
            <p:extLst>
              <p:ext uri="{D42A27DB-BD31-4B8C-83A1-F6EECF244321}">
                <p14:modId xmlns:p14="http://schemas.microsoft.com/office/powerpoint/2010/main" val="2551085355"/>
              </p:ext>
            </p:extLst>
          </p:nvPr>
        </p:nvGraphicFramePr>
        <p:xfrm>
          <a:off x="8259355" y="592760"/>
          <a:ext cx="295275" cy="339725"/>
        </p:xfrm>
        <a:graphic>
          <a:graphicData uri="http://schemas.openxmlformats.org/presentationml/2006/ole">
            <mc:AlternateContent xmlns:mc="http://schemas.openxmlformats.org/markup-compatibility/2006">
              <mc:Choice xmlns:v="urn:schemas-microsoft-com:vml" Requires="v">
                <p:oleObj spid="_x0000_s1253814" name="Equation" r:id="rId10" imgW="177800" imgH="203200" progId="Equation.DSMT4">
                  <p:embed/>
                </p:oleObj>
              </mc:Choice>
              <mc:Fallback>
                <p:oleObj name="Equation" r:id="rId10" imgW="177800" imgH="203200" progId="Equation.DSMT4">
                  <p:embed/>
                  <p:pic>
                    <p:nvPicPr>
                      <p:cNvPr id="16" name="Object 15">
                        <a:extLst>
                          <a:ext uri="{FF2B5EF4-FFF2-40B4-BE49-F238E27FC236}">
                            <a16:creationId xmlns:a16="http://schemas.microsoft.com/office/drawing/2014/main" id="{51634214-F096-A040-8544-BE73F67E18C5}"/>
                          </a:ext>
                        </a:extLst>
                      </p:cNvPr>
                      <p:cNvPicPr/>
                      <p:nvPr/>
                    </p:nvPicPr>
                    <p:blipFill>
                      <a:blip r:embed="rId11"/>
                      <a:stretch>
                        <a:fillRect/>
                      </a:stretch>
                    </p:blipFill>
                    <p:spPr>
                      <a:xfrm>
                        <a:off x="8259355" y="592760"/>
                        <a:ext cx="295275" cy="339725"/>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A63CDB89-9B21-E843-89D5-5F73944827FA}"/>
              </a:ext>
            </a:extLst>
          </p:cNvPr>
          <p:cNvSpPr txBox="1"/>
          <p:nvPr/>
        </p:nvSpPr>
        <p:spPr>
          <a:xfrm>
            <a:off x="7720882" y="284982"/>
            <a:ext cx="964880" cy="307777"/>
          </a:xfrm>
          <a:prstGeom prst="rect">
            <a:avLst/>
          </a:prstGeom>
          <a:noFill/>
        </p:spPr>
        <p:txBody>
          <a:bodyPr wrap="none" rtlCol="0">
            <a:spAutoFit/>
          </a:bodyPr>
          <a:lstStyle/>
          <a:p>
            <a:r>
              <a:rPr lang="en-US" sz="1400" dirty="0"/>
              <a:t>outcoming</a:t>
            </a:r>
          </a:p>
        </p:txBody>
      </p:sp>
      <p:grpSp>
        <p:nvGrpSpPr>
          <p:cNvPr id="5" name="Group 4">
            <a:extLst>
              <a:ext uri="{FF2B5EF4-FFF2-40B4-BE49-F238E27FC236}">
                <a16:creationId xmlns:a16="http://schemas.microsoft.com/office/drawing/2014/main" id="{D9593C43-C0FD-CC4C-96F3-C257E0D003F0}"/>
              </a:ext>
            </a:extLst>
          </p:cNvPr>
          <p:cNvGrpSpPr/>
          <p:nvPr/>
        </p:nvGrpSpPr>
        <p:grpSpPr>
          <a:xfrm>
            <a:off x="256540" y="2330627"/>
            <a:ext cx="6179114" cy="1561219"/>
            <a:chOff x="256540" y="2330627"/>
            <a:chExt cx="5563690" cy="1561219"/>
          </a:xfrm>
        </p:grpSpPr>
        <p:sp>
          <p:nvSpPr>
            <p:cNvPr id="23" name="Rectangle 2">
              <a:extLst>
                <a:ext uri="{FF2B5EF4-FFF2-40B4-BE49-F238E27FC236}">
                  <a16:creationId xmlns:a16="http://schemas.microsoft.com/office/drawing/2014/main" id="{6545542F-BC68-5B40-9947-E55BCACD5122}"/>
                </a:ext>
              </a:extLst>
            </p:cNvPr>
            <p:cNvSpPr>
              <a:spLocks noChangeArrowheads="1"/>
            </p:cNvSpPr>
            <p:nvPr/>
          </p:nvSpPr>
          <p:spPr bwMode="auto">
            <a:xfrm>
              <a:off x="256540" y="2330627"/>
              <a:ext cx="5563690" cy="15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The situation changes.  </a:t>
              </a:r>
              <a:r>
                <a:rPr lang="en-US" sz="2000" dirty="0">
                  <a:latin typeface="Times New Roman"/>
                  <a:cs typeface="Times New Roman"/>
                </a:rPr>
                <a:t>Now the </a:t>
              </a:r>
              <a:r>
                <a:rPr lang="en-US" sz="2000" dirty="0">
                  <a:solidFill>
                    <a:srgbClr val="100CC3"/>
                  </a:solidFill>
                  <a:latin typeface="Times New Roman"/>
                  <a:cs typeface="Times New Roman"/>
                </a:rPr>
                <a:t>wall is moving </a:t>
              </a:r>
              <a:r>
                <a:rPr lang="en-US" sz="2000" dirty="0">
                  <a:latin typeface="Times New Roman"/>
                  <a:cs typeface="Times New Roman"/>
                </a:rPr>
                <a:t>toward the incoming ball with velocity     .  The ball comes in as before, but because the wall is so massive the wall just keeps going with velocity     after the collision.  The ball hits the wall and rebounds.  How fast is the ball moving after the collision?</a:t>
              </a:r>
              <a:endParaRPr lang="en-US" sz="2000" dirty="0">
                <a:solidFill>
                  <a:srgbClr val="008000"/>
                </a:solidFill>
                <a:latin typeface="Times New Roman"/>
                <a:cs typeface="Times New Roman"/>
              </a:endParaRPr>
            </a:p>
          </p:txBody>
        </p:sp>
        <p:graphicFrame>
          <p:nvGraphicFramePr>
            <p:cNvPr id="24" name="Object 23">
              <a:extLst>
                <a:ext uri="{FF2B5EF4-FFF2-40B4-BE49-F238E27FC236}">
                  <a16:creationId xmlns:a16="http://schemas.microsoft.com/office/drawing/2014/main" id="{52162F14-B37D-8849-969E-6346DA4BEE58}"/>
                </a:ext>
              </a:extLst>
            </p:cNvPr>
            <p:cNvGraphicFramePr>
              <a:graphicFrameLocks noChangeAspect="1"/>
            </p:cNvGraphicFramePr>
            <p:nvPr>
              <p:extLst>
                <p:ext uri="{D42A27DB-BD31-4B8C-83A1-F6EECF244321}">
                  <p14:modId xmlns:p14="http://schemas.microsoft.com/office/powerpoint/2010/main" val="3172768124"/>
                </p:ext>
              </p:extLst>
            </p:nvPr>
          </p:nvGraphicFramePr>
          <p:xfrm>
            <a:off x="2779276" y="2660147"/>
            <a:ext cx="295275" cy="339725"/>
          </p:xfrm>
          <a:graphic>
            <a:graphicData uri="http://schemas.openxmlformats.org/presentationml/2006/ole">
              <mc:AlternateContent xmlns:mc="http://schemas.openxmlformats.org/markup-compatibility/2006">
                <mc:Choice xmlns:v="urn:schemas-microsoft-com:vml" Requires="v">
                  <p:oleObj spid="_x0000_s1253815" name="Equation" r:id="rId12" imgW="177800" imgH="203200" progId="Equation.DSMT4">
                    <p:embed/>
                  </p:oleObj>
                </mc:Choice>
                <mc:Fallback>
                  <p:oleObj name="Equation" r:id="rId12" imgW="177800" imgH="203200" progId="Equation.DSMT4">
                    <p:embed/>
                    <p:pic>
                      <p:nvPicPr>
                        <p:cNvPr id="12" name="Object 11">
                          <a:extLst>
                            <a:ext uri="{FF2B5EF4-FFF2-40B4-BE49-F238E27FC236}">
                              <a16:creationId xmlns:a16="http://schemas.microsoft.com/office/drawing/2014/main" id="{C0AC1B8D-45DB-A74A-B88F-BDD045A4C0E4}"/>
                            </a:ext>
                          </a:extLst>
                        </p:cNvPr>
                        <p:cNvPicPr/>
                        <p:nvPr/>
                      </p:nvPicPr>
                      <p:blipFill>
                        <a:blip r:embed="rId13"/>
                        <a:stretch>
                          <a:fillRect/>
                        </a:stretch>
                      </p:blipFill>
                      <p:spPr>
                        <a:xfrm>
                          <a:off x="2779276" y="2660147"/>
                          <a:ext cx="295275" cy="339725"/>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C9D125C3-E508-CD4F-BD08-D9EB2558DE7D}"/>
                </a:ext>
              </a:extLst>
            </p:cNvPr>
            <p:cNvGraphicFramePr>
              <a:graphicFrameLocks noChangeAspect="1"/>
            </p:cNvGraphicFramePr>
            <p:nvPr>
              <p:extLst>
                <p:ext uri="{D42A27DB-BD31-4B8C-83A1-F6EECF244321}">
                  <p14:modId xmlns:p14="http://schemas.microsoft.com/office/powerpoint/2010/main" val="3356846371"/>
                </p:ext>
              </p:extLst>
            </p:nvPr>
          </p:nvGraphicFramePr>
          <p:xfrm>
            <a:off x="1451883" y="3269797"/>
            <a:ext cx="295275" cy="339725"/>
          </p:xfrm>
          <a:graphic>
            <a:graphicData uri="http://schemas.openxmlformats.org/presentationml/2006/ole">
              <mc:AlternateContent xmlns:mc="http://schemas.openxmlformats.org/markup-compatibility/2006">
                <mc:Choice xmlns:v="urn:schemas-microsoft-com:vml" Requires="v">
                  <p:oleObj spid="_x0000_s1253816" name="Equation" r:id="rId14" imgW="177800" imgH="203200" progId="Equation.DSMT4">
                    <p:embed/>
                  </p:oleObj>
                </mc:Choice>
                <mc:Fallback>
                  <p:oleObj name="Equation" r:id="rId14" imgW="177800" imgH="203200" progId="Equation.DSMT4">
                    <p:embed/>
                    <p:pic>
                      <p:nvPicPr>
                        <p:cNvPr id="24" name="Object 23">
                          <a:extLst>
                            <a:ext uri="{FF2B5EF4-FFF2-40B4-BE49-F238E27FC236}">
                              <a16:creationId xmlns:a16="http://schemas.microsoft.com/office/drawing/2014/main" id="{52162F14-B37D-8849-969E-6346DA4BEE58}"/>
                            </a:ext>
                          </a:extLst>
                        </p:cNvPr>
                        <p:cNvPicPr/>
                        <p:nvPr/>
                      </p:nvPicPr>
                      <p:blipFill>
                        <a:blip r:embed="rId13"/>
                        <a:stretch>
                          <a:fillRect/>
                        </a:stretch>
                      </p:blipFill>
                      <p:spPr>
                        <a:xfrm>
                          <a:off x="1451883" y="3269797"/>
                          <a:ext cx="295275" cy="339725"/>
                        </a:xfrm>
                        <a:prstGeom prst="rect">
                          <a:avLst/>
                        </a:prstGeom>
                      </p:spPr>
                    </p:pic>
                  </p:oleObj>
                </mc:Fallback>
              </mc:AlternateContent>
            </a:graphicData>
          </a:graphic>
        </p:graphicFrame>
      </p:grpSp>
      <p:grpSp>
        <p:nvGrpSpPr>
          <p:cNvPr id="11" name="Group 10">
            <a:extLst>
              <a:ext uri="{FF2B5EF4-FFF2-40B4-BE49-F238E27FC236}">
                <a16:creationId xmlns:a16="http://schemas.microsoft.com/office/drawing/2014/main" id="{F605ED47-2302-2D48-AB62-147109C16798}"/>
              </a:ext>
            </a:extLst>
          </p:cNvPr>
          <p:cNvGrpSpPr/>
          <p:nvPr/>
        </p:nvGrpSpPr>
        <p:grpSpPr>
          <a:xfrm>
            <a:off x="5688419" y="1892594"/>
            <a:ext cx="3370521" cy="2178059"/>
            <a:chOff x="5688419" y="1892594"/>
            <a:chExt cx="3370521" cy="2178059"/>
          </a:xfrm>
        </p:grpSpPr>
        <p:sp>
          <p:nvSpPr>
            <p:cNvPr id="25" name="Rectangle 24">
              <a:extLst>
                <a:ext uri="{FF2B5EF4-FFF2-40B4-BE49-F238E27FC236}">
                  <a16:creationId xmlns:a16="http://schemas.microsoft.com/office/drawing/2014/main" id="{8FD228E5-456E-AB41-B7EA-161F993D7085}"/>
                </a:ext>
              </a:extLst>
            </p:cNvPr>
            <p:cNvSpPr/>
            <p:nvPr/>
          </p:nvSpPr>
          <p:spPr>
            <a:xfrm>
              <a:off x="7304008" y="2539328"/>
              <a:ext cx="153582" cy="1531325"/>
            </a:xfrm>
            <a:prstGeom prst="rect">
              <a:avLst/>
            </a:prstGeom>
            <a:solidFill>
              <a:srgbClr val="100CC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1AD445A-FD23-9D4B-AC03-F1697DDEA7CF}"/>
                </a:ext>
              </a:extLst>
            </p:cNvPr>
            <p:cNvSpPr/>
            <p:nvPr/>
          </p:nvSpPr>
          <p:spPr>
            <a:xfrm>
              <a:off x="6945072" y="3210177"/>
              <a:ext cx="167136" cy="167136"/>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2344B668-8C61-7A41-B7ED-B3354C087A8E}"/>
                </a:ext>
              </a:extLst>
            </p:cNvPr>
            <p:cNvCxnSpPr/>
            <p:nvPr/>
          </p:nvCxnSpPr>
          <p:spPr>
            <a:xfrm>
              <a:off x="6647427" y="3103847"/>
              <a:ext cx="563525"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28" name="Object 27">
              <a:extLst>
                <a:ext uri="{FF2B5EF4-FFF2-40B4-BE49-F238E27FC236}">
                  <a16:creationId xmlns:a16="http://schemas.microsoft.com/office/drawing/2014/main" id="{578249B7-98C7-EB4D-899A-DF53524376C2}"/>
                </a:ext>
              </a:extLst>
            </p:cNvPr>
            <p:cNvGraphicFramePr>
              <a:graphicFrameLocks noChangeAspect="1"/>
            </p:cNvGraphicFramePr>
            <p:nvPr>
              <p:extLst>
                <p:ext uri="{D42A27DB-BD31-4B8C-83A1-F6EECF244321}">
                  <p14:modId xmlns:p14="http://schemas.microsoft.com/office/powerpoint/2010/main" val="250072698"/>
                </p:ext>
              </p:extLst>
            </p:nvPr>
          </p:nvGraphicFramePr>
          <p:xfrm>
            <a:off x="6797434" y="2764122"/>
            <a:ext cx="295275" cy="339725"/>
          </p:xfrm>
          <a:graphic>
            <a:graphicData uri="http://schemas.openxmlformats.org/presentationml/2006/ole">
              <mc:AlternateContent xmlns:mc="http://schemas.openxmlformats.org/markup-compatibility/2006">
                <mc:Choice xmlns:v="urn:schemas-microsoft-com:vml" Requires="v">
                  <p:oleObj spid="_x0000_s1253817" name="Equation" r:id="rId15" imgW="177800" imgH="203200" progId="Equation.DSMT4">
                    <p:embed/>
                  </p:oleObj>
                </mc:Choice>
                <mc:Fallback>
                  <p:oleObj name="Equation" r:id="rId15" imgW="177800" imgH="203200" progId="Equation.DSMT4">
                    <p:embed/>
                    <p:pic>
                      <p:nvPicPr>
                        <p:cNvPr id="16" name="Object 15">
                          <a:extLst>
                            <a:ext uri="{FF2B5EF4-FFF2-40B4-BE49-F238E27FC236}">
                              <a16:creationId xmlns:a16="http://schemas.microsoft.com/office/drawing/2014/main" id="{51634214-F096-A040-8544-BE73F67E18C5}"/>
                            </a:ext>
                          </a:extLst>
                        </p:cNvPr>
                        <p:cNvPicPr/>
                        <p:nvPr/>
                      </p:nvPicPr>
                      <p:blipFill>
                        <a:blip r:embed="rId16"/>
                        <a:stretch>
                          <a:fillRect/>
                        </a:stretch>
                      </p:blipFill>
                      <p:spPr>
                        <a:xfrm>
                          <a:off x="6797434" y="2764122"/>
                          <a:ext cx="295275" cy="339725"/>
                        </a:xfrm>
                        <a:prstGeom prst="rect">
                          <a:avLst/>
                        </a:prstGeom>
                      </p:spPr>
                    </p:pic>
                  </p:oleObj>
                </mc:Fallback>
              </mc:AlternateContent>
            </a:graphicData>
          </a:graphic>
        </p:graphicFrame>
        <p:sp>
          <p:nvSpPr>
            <p:cNvPr id="29" name="TextBox 28">
              <a:extLst>
                <a:ext uri="{FF2B5EF4-FFF2-40B4-BE49-F238E27FC236}">
                  <a16:creationId xmlns:a16="http://schemas.microsoft.com/office/drawing/2014/main" id="{A10D136E-B206-8E44-AEA5-00482DCB2F33}"/>
                </a:ext>
              </a:extLst>
            </p:cNvPr>
            <p:cNvSpPr txBox="1"/>
            <p:nvPr/>
          </p:nvSpPr>
          <p:spPr>
            <a:xfrm>
              <a:off x="5781464" y="2030411"/>
              <a:ext cx="1297535" cy="307777"/>
            </a:xfrm>
            <a:prstGeom prst="rect">
              <a:avLst/>
            </a:prstGeom>
            <a:noFill/>
          </p:spPr>
          <p:txBody>
            <a:bodyPr wrap="none" rtlCol="0">
              <a:spAutoFit/>
            </a:bodyPr>
            <a:lstStyle/>
            <a:p>
              <a:r>
                <a:rPr lang="en-US" sz="1400" dirty="0"/>
                <a:t>before collision</a:t>
              </a:r>
            </a:p>
          </p:txBody>
        </p:sp>
        <p:sp>
          <p:nvSpPr>
            <p:cNvPr id="30" name="Rectangle 29">
              <a:extLst>
                <a:ext uri="{FF2B5EF4-FFF2-40B4-BE49-F238E27FC236}">
                  <a16:creationId xmlns:a16="http://schemas.microsoft.com/office/drawing/2014/main" id="{47A002D2-2279-DE47-BAB1-59BDB1BB4EEE}"/>
                </a:ext>
              </a:extLst>
            </p:cNvPr>
            <p:cNvSpPr/>
            <p:nvPr/>
          </p:nvSpPr>
          <p:spPr>
            <a:xfrm>
              <a:off x="8778645" y="2535154"/>
              <a:ext cx="153582" cy="1531325"/>
            </a:xfrm>
            <a:prstGeom prst="rect">
              <a:avLst/>
            </a:prstGeom>
            <a:solidFill>
              <a:srgbClr val="100CC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3A09083-A638-9B4A-9ED5-E2056E01286B}"/>
                </a:ext>
              </a:extLst>
            </p:cNvPr>
            <p:cNvSpPr/>
            <p:nvPr/>
          </p:nvSpPr>
          <p:spPr>
            <a:xfrm>
              <a:off x="8419709" y="3206003"/>
              <a:ext cx="167136" cy="167136"/>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5D0CE014-5564-4447-9DB4-1256AADAC861}"/>
                </a:ext>
              </a:extLst>
            </p:cNvPr>
            <p:cNvCxnSpPr>
              <a:cxnSpLocks/>
            </p:cNvCxnSpPr>
            <p:nvPr/>
          </p:nvCxnSpPr>
          <p:spPr>
            <a:xfrm flipH="1">
              <a:off x="8122064" y="3099673"/>
              <a:ext cx="563525"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33" name="Object 32">
              <a:extLst>
                <a:ext uri="{FF2B5EF4-FFF2-40B4-BE49-F238E27FC236}">
                  <a16:creationId xmlns:a16="http://schemas.microsoft.com/office/drawing/2014/main" id="{237C83A7-C95D-414A-A453-55B2EEBEF532}"/>
                </a:ext>
              </a:extLst>
            </p:cNvPr>
            <p:cNvGraphicFramePr>
              <a:graphicFrameLocks noChangeAspect="1"/>
            </p:cNvGraphicFramePr>
            <p:nvPr>
              <p:extLst>
                <p:ext uri="{D42A27DB-BD31-4B8C-83A1-F6EECF244321}">
                  <p14:modId xmlns:p14="http://schemas.microsoft.com/office/powerpoint/2010/main" val="652377557"/>
                </p:ext>
              </p:extLst>
            </p:nvPr>
          </p:nvGraphicFramePr>
          <p:xfrm>
            <a:off x="8147050" y="2792413"/>
            <a:ext cx="547688" cy="276225"/>
          </p:xfrm>
          <a:graphic>
            <a:graphicData uri="http://schemas.openxmlformats.org/presentationml/2006/ole">
              <mc:AlternateContent xmlns:mc="http://schemas.openxmlformats.org/markup-compatibility/2006">
                <mc:Choice xmlns:v="urn:schemas-microsoft-com:vml" Requires="v">
                  <p:oleObj spid="_x0000_s1253818" name="Equation" r:id="rId17" imgW="330200" imgH="165100" progId="Equation.DSMT4">
                    <p:embed/>
                  </p:oleObj>
                </mc:Choice>
                <mc:Fallback>
                  <p:oleObj name="Equation" r:id="rId17" imgW="330200" imgH="165100" progId="Equation.DSMT4">
                    <p:embed/>
                    <p:pic>
                      <p:nvPicPr>
                        <p:cNvPr id="21" name="Object 20">
                          <a:extLst>
                            <a:ext uri="{FF2B5EF4-FFF2-40B4-BE49-F238E27FC236}">
                              <a16:creationId xmlns:a16="http://schemas.microsoft.com/office/drawing/2014/main" id="{70906F26-03D1-6845-B101-6F1E62AF2E48}"/>
                            </a:ext>
                          </a:extLst>
                        </p:cNvPr>
                        <p:cNvPicPr/>
                        <p:nvPr/>
                      </p:nvPicPr>
                      <p:blipFill>
                        <a:blip r:embed="rId18"/>
                        <a:stretch>
                          <a:fillRect/>
                        </a:stretch>
                      </p:blipFill>
                      <p:spPr>
                        <a:xfrm>
                          <a:off x="8147050" y="2792413"/>
                          <a:ext cx="547688" cy="276225"/>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91C614AA-F6B2-174E-9B76-038C39C2E8D9}"/>
                </a:ext>
              </a:extLst>
            </p:cNvPr>
            <p:cNvSpPr txBox="1"/>
            <p:nvPr/>
          </p:nvSpPr>
          <p:spPr>
            <a:xfrm>
              <a:off x="7541494" y="2026022"/>
              <a:ext cx="1170898" cy="307777"/>
            </a:xfrm>
            <a:prstGeom prst="rect">
              <a:avLst/>
            </a:prstGeom>
            <a:noFill/>
          </p:spPr>
          <p:txBody>
            <a:bodyPr wrap="none" rtlCol="0">
              <a:spAutoFit/>
            </a:bodyPr>
            <a:lstStyle/>
            <a:p>
              <a:r>
                <a:rPr lang="en-US" sz="1400" dirty="0"/>
                <a:t>after collision</a:t>
              </a:r>
            </a:p>
          </p:txBody>
        </p:sp>
        <p:cxnSp>
          <p:nvCxnSpPr>
            <p:cNvPr id="35" name="Straight Arrow Connector 34">
              <a:extLst>
                <a:ext uri="{FF2B5EF4-FFF2-40B4-BE49-F238E27FC236}">
                  <a16:creationId xmlns:a16="http://schemas.microsoft.com/office/drawing/2014/main" id="{955C4EF9-45A3-B04D-87DD-C9DE083DA2EC}"/>
                </a:ext>
              </a:extLst>
            </p:cNvPr>
            <p:cNvCxnSpPr>
              <a:cxnSpLocks/>
            </p:cNvCxnSpPr>
            <p:nvPr/>
          </p:nvCxnSpPr>
          <p:spPr>
            <a:xfrm flipH="1">
              <a:off x="7060945" y="2485457"/>
              <a:ext cx="563525"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36" name="Object 35">
              <a:extLst>
                <a:ext uri="{FF2B5EF4-FFF2-40B4-BE49-F238E27FC236}">
                  <a16:creationId xmlns:a16="http://schemas.microsoft.com/office/drawing/2014/main" id="{CA97A697-D8C2-8A42-BB14-AFD50330D1BA}"/>
                </a:ext>
              </a:extLst>
            </p:cNvPr>
            <p:cNvGraphicFramePr>
              <a:graphicFrameLocks noChangeAspect="1"/>
            </p:cNvGraphicFramePr>
            <p:nvPr>
              <p:extLst>
                <p:ext uri="{D42A27DB-BD31-4B8C-83A1-F6EECF244321}">
                  <p14:modId xmlns:p14="http://schemas.microsoft.com/office/powerpoint/2010/main" val="220554603"/>
                </p:ext>
              </p:extLst>
            </p:nvPr>
          </p:nvGraphicFramePr>
          <p:xfrm>
            <a:off x="7210952" y="2145732"/>
            <a:ext cx="295275" cy="339725"/>
          </p:xfrm>
          <a:graphic>
            <a:graphicData uri="http://schemas.openxmlformats.org/presentationml/2006/ole">
              <mc:AlternateContent xmlns:mc="http://schemas.openxmlformats.org/markup-compatibility/2006">
                <mc:Choice xmlns:v="urn:schemas-microsoft-com:vml" Requires="v">
                  <p:oleObj spid="_x0000_s1253819" name="Equation" r:id="rId19" imgW="177800" imgH="203200" progId="Equation.DSMT4">
                    <p:embed/>
                  </p:oleObj>
                </mc:Choice>
                <mc:Fallback>
                  <p:oleObj name="Equation" r:id="rId19" imgW="177800" imgH="203200" progId="Equation.DSMT4">
                    <p:embed/>
                    <p:pic>
                      <p:nvPicPr>
                        <p:cNvPr id="28" name="Object 27">
                          <a:extLst>
                            <a:ext uri="{FF2B5EF4-FFF2-40B4-BE49-F238E27FC236}">
                              <a16:creationId xmlns:a16="http://schemas.microsoft.com/office/drawing/2014/main" id="{578249B7-98C7-EB4D-899A-DF53524376C2}"/>
                            </a:ext>
                          </a:extLst>
                        </p:cNvPr>
                        <p:cNvPicPr/>
                        <p:nvPr/>
                      </p:nvPicPr>
                      <p:blipFill>
                        <a:blip r:embed="rId16"/>
                        <a:stretch>
                          <a:fillRect/>
                        </a:stretch>
                      </p:blipFill>
                      <p:spPr>
                        <a:xfrm>
                          <a:off x="7210952" y="2145732"/>
                          <a:ext cx="295275" cy="339725"/>
                        </a:xfrm>
                        <a:prstGeom prst="rect">
                          <a:avLst/>
                        </a:prstGeom>
                      </p:spPr>
                    </p:pic>
                  </p:oleObj>
                </mc:Fallback>
              </mc:AlternateContent>
            </a:graphicData>
          </a:graphic>
        </p:graphicFrame>
        <p:cxnSp>
          <p:nvCxnSpPr>
            <p:cNvPr id="38" name="Straight Arrow Connector 37">
              <a:extLst>
                <a:ext uri="{FF2B5EF4-FFF2-40B4-BE49-F238E27FC236}">
                  <a16:creationId xmlns:a16="http://schemas.microsoft.com/office/drawing/2014/main" id="{DCDB5A40-4E7D-CD49-A402-115479407FB5}"/>
                </a:ext>
              </a:extLst>
            </p:cNvPr>
            <p:cNvCxnSpPr>
              <a:cxnSpLocks/>
            </p:cNvCxnSpPr>
            <p:nvPr/>
          </p:nvCxnSpPr>
          <p:spPr>
            <a:xfrm flipH="1">
              <a:off x="8449288" y="2458575"/>
              <a:ext cx="563525"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39" name="Object 38">
              <a:extLst>
                <a:ext uri="{FF2B5EF4-FFF2-40B4-BE49-F238E27FC236}">
                  <a16:creationId xmlns:a16="http://schemas.microsoft.com/office/drawing/2014/main" id="{3F96C0C0-F7AB-E142-AD07-CC930124F4B5}"/>
                </a:ext>
              </a:extLst>
            </p:cNvPr>
            <p:cNvGraphicFramePr>
              <a:graphicFrameLocks noChangeAspect="1"/>
            </p:cNvGraphicFramePr>
            <p:nvPr>
              <p:extLst>
                <p:ext uri="{D42A27DB-BD31-4B8C-83A1-F6EECF244321}">
                  <p14:modId xmlns:p14="http://schemas.microsoft.com/office/powerpoint/2010/main" val="1250405650"/>
                </p:ext>
              </p:extLst>
            </p:nvPr>
          </p:nvGraphicFramePr>
          <p:xfrm>
            <a:off x="8599295" y="2118850"/>
            <a:ext cx="295275" cy="339725"/>
          </p:xfrm>
          <a:graphic>
            <a:graphicData uri="http://schemas.openxmlformats.org/presentationml/2006/ole">
              <mc:AlternateContent xmlns:mc="http://schemas.openxmlformats.org/markup-compatibility/2006">
                <mc:Choice xmlns:v="urn:schemas-microsoft-com:vml" Requires="v">
                  <p:oleObj spid="_x0000_s1253820" name="Equation" r:id="rId20" imgW="177800" imgH="203200" progId="Equation.DSMT4">
                    <p:embed/>
                  </p:oleObj>
                </mc:Choice>
                <mc:Fallback>
                  <p:oleObj name="Equation" r:id="rId20" imgW="177800" imgH="203200" progId="Equation.DSMT4">
                    <p:embed/>
                    <p:pic>
                      <p:nvPicPr>
                        <p:cNvPr id="36" name="Object 35">
                          <a:extLst>
                            <a:ext uri="{FF2B5EF4-FFF2-40B4-BE49-F238E27FC236}">
                              <a16:creationId xmlns:a16="http://schemas.microsoft.com/office/drawing/2014/main" id="{CA97A697-D8C2-8A42-BB14-AFD50330D1BA}"/>
                            </a:ext>
                          </a:extLst>
                        </p:cNvPr>
                        <p:cNvPicPr/>
                        <p:nvPr/>
                      </p:nvPicPr>
                      <p:blipFill>
                        <a:blip r:embed="rId16"/>
                        <a:stretch>
                          <a:fillRect/>
                        </a:stretch>
                      </p:blipFill>
                      <p:spPr>
                        <a:xfrm>
                          <a:off x="8599295" y="2118850"/>
                          <a:ext cx="295275" cy="339725"/>
                        </a:xfrm>
                        <a:prstGeom prst="rect">
                          <a:avLst/>
                        </a:prstGeom>
                      </p:spPr>
                    </p:pic>
                  </p:oleObj>
                </mc:Fallback>
              </mc:AlternateContent>
            </a:graphicData>
          </a:graphic>
        </p:graphicFrame>
        <p:sp>
          <p:nvSpPr>
            <p:cNvPr id="4" name="Freeform 3">
              <a:extLst>
                <a:ext uri="{FF2B5EF4-FFF2-40B4-BE49-F238E27FC236}">
                  <a16:creationId xmlns:a16="http://schemas.microsoft.com/office/drawing/2014/main" id="{89347AFB-88DE-4643-B26F-9012B22B32EF}"/>
                </a:ext>
              </a:extLst>
            </p:cNvPr>
            <p:cNvSpPr/>
            <p:nvPr/>
          </p:nvSpPr>
          <p:spPr>
            <a:xfrm>
              <a:off x="5688419" y="1892594"/>
              <a:ext cx="3370521" cy="148855"/>
            </a:xfrm>
            <a:custGeom>
              <a:avLst/>
              <a:gdLst>
                <a:gd name="connsiteX0" fmla="*/ 0 w 3370521"/>
                <a:gd name="connsiteY0" fmla="*/ 0 h 148855"/>
                <a:gd name="connsiteX1" fmla="*/ 53162 w 3370521"/>
                <a:gd name="connsiteY1" fmla="*/ 42530 h 148855"/>
                <a:gd name="connsiteX2" fmla="*/ 127590 w 3370521"/>
                <a:gd name="connsiteY2" fmla="*/ 63795 h 148855"/>
                <a:gd name="connsiteX3" fmla="*/ 191386 w 3370521"/>
                <a:gd name="connsiteY3" fmla="*/ 85060 h 148855"/>
                <a:gd name="connsiteX4" fmla="*/ 297711 w 3370521"/>
                <a:gd name="connsiteY4" fmla="*/ 106325 h 148855"/>
                <a:gd name="connsiteX5" fmla="*/ 425302 w 3370521"/>
                <a:gd name="connsiteY5" fmla="*/ 127590 h 148855"/>
                <a:gd name="connsiteX6" fmla="*/ 1350334 w 3370521"/>
                <a:gd name="connsiteY6" fmla="*/ 106325 h 148855"/>
                <a:gd name="connsiteX7" fmla="*/ 1382232 w 3370521"/>
                <a:gd name="connsiteY7" fmla="*/ 95693 h 148855"/>
                <a:gd name="connsiteX8" fmla="*/ 1499190 w 3370521"/>
                <a:gd name="connsiteY8" fmla="*/ 85060 h 148855"/>
                <a:gd name="connsiteX9" fmla="*/ 1913860 w 3370521"/>
                <a:gd name="connsiteY9" fmla="*/ 95693 h 148855"/>
                <a:gd name="connsiteX10" fmla="*/ 1977655 w 3370521"/>
                <a:gd name="connsiteY10" fmla="*/ 74427 h 148855"/>
                <a:gd name="connsiteX11" fmla="*/ 2009553 w 3370521"/>
                <a:gd name="connsiteY11" fmla="*/ 63795 h 148855"/>
                <a:gd name="connsiteX12" fmla="*/ 2190307 w 3370521"/>
                <a:gd name="connsiteY12" fmla="*/ 42530 h 148855"/>
                <a:gd name="connsiteX13" fmla="*/ 2349795 w 3370521"/>
                <a:gd name="connsiteY13" fmla="*/ 53162 h 148855"/>
                <a:gd name="connsiteX14" fmla="*/ 2413590 w 3370521"/>
                <a:gd name="connsiteY14" fmla="*/ 63795 h 148855"/>
                <a:gd name="connsiteX15" fmla="*/ 2509283 w 3370521"/>
                <a:gd name="connsiteY15" fmla="*/ 74427 h 148855"/>
                <a:gd name="connsiteX16" fmla="*/ 2583711 w 3370521"/>
                <a:gd name="connsiteY16" fmla="*/ 85060 h 148855"/>
                <a:gd name="connsiteX17" fmla="*/ 2775097 w 3370521"/>
                <a:gd name="connsiteY17" fmla="*/ 95693 h 148855"/>
                <a:gd name="connsiteX18" fmla="*/ 2892055 w 3370521"/>
                <a:gd name="connsiteY18" fmla="*/ 116958 h 148855"/>
                <a:gd name="connsiteX19" fmla="*/ 2955851 w 3370521"/>
                <a:gd name="connsiteY19" fmla="*/ 138223 h 148855"/>
                <a:gd name="connsiteX20" fmla="*/ 3094074 w 3370521"/>
                <a:gd name="connsiteY20" fmla="*/ 148855 h 148855"/>
                <a:gd name="connsiteX21" fmla="*/ 3157869 w 3370521"/>
                <a:gd name="connsiteY21" fmla="*/ 138223 h 148855"/>
                <a:gd name="connsiteX22" fmla="*/ 3189767 w 3370521"/>
                <a:gd name="connsiteY22" fmla="*/ 127590 h 148855"/>
                <a:gd name="connsiteX23" fmla="*/ 3370521 w 3370521"/>
                <a:gd name="connsiteY23" fmla="*/ 116958 h 14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70521" h="148855">
                  <a:moveTo>
                    <a:pt x="0" y="0"/>
                  </a:moveTo>
                  <a:cubicBezTo>
                    <a:pt x="17721" y="14177"/>
                    <a:pt x="33918" y="30502"/>
                    <a:pt x="53162" y="42530"/>
                  </a:cubicBezTo>
                  <a:cubicBezTo>
                    <a:pt x="64153" y="49399"/>
                    <a:pt x="119522" y="61375"/>
                    <a:pt x="127590" y="63795"/>
                  </a:cubicBezTo>
                  <a:cubicBezTo>
                    <a:pt x="149060" y="70236"/>
                    <a:pt x="169640" y="79623"/>
                    <a:pt x="191386" y="85060"/>
                  </a:cubicBezTo>
                  <a:cubicBezTo>
                    <a:pt x="290173" y="109758"/>
                    <a:pt x="167362" y="80255"/>
                    <a:pt x="297711" y="106325"/>
                  </a:cubicBezTo>
                  <a:cubicBezTo>
                    <a:pt x="414803" y="129743"/>
                    <a:pt x="234149" y="103697"/>
                    <a:pt x="425302" y="127590"/>
                  </a:cubicBezTo>
                  <a:cubicBezTo>
                    <a:pt x="505771" y="126226"/>
                    <a:pt x="1150412" y="119223"/>
                    <a:pt x="1350334" y="106325"/>
                  </a:cubicBezTo>
                  <a:cubicBezTo>
                    <a:pt x="1361518" y="105603"/>
                    <a:pt x="1371137" y="97278"/>
                    <a:pt x="1382232" y="95693"/>
                  </a:cubicBezTo>
                  <a:cubicBezTo>
                    <a:pt x="1420985" y="90157"/>
                    <a:pt x="1460204" y="88604"/>
                    <a:pt x="1499190" y="85060"/>
                  </a:cubicBezTo>
                  <a:cubicBezTo>
                    <a:pt x="1786080" y="112383"/>
                    <a:pt x="1647824" y="110472"/>
                    <a:pt x="1913860" y="95693"/>
                  </a:cubicBezTo>
                  <a:lnTo>
                    <a:pt x="1977655" y="74427"/>
                  </a:lnTo>
                  <a:cubicBezTo>
                    <a:pt x="1988288" y="70883"/>
                    <a:pt x="1998458" y="65380"/>
                    <a:pt x="2009553" y="63795"/>
                  </a:cubicBezTo>
                  <a:cubicBezTo>
                    <a:pt x="2119242" y="48125"/>
                    <a:pt x="2059044" y="55656"/>
                    <a:pt x="2190307" y="42530"/>
                  </a:cubicBezTo>
                  <a:cubicBezTo>
                    <a:pt x="2243470" y="46074"/>
                    <a:pt x="2296754" y="48111"/>
                    <a:pt x="2349795" y="53162"/>
                  </a:cubicBezTo>
                  <a:cubicBezTo>
                    <a:pt x="2371256" y="55206"/>
                    <a:pt x="2392221" y="60946"/>
                    <a:pt x="2413590" y="63795"/>
                  </a:cubicBezTo>
                  <a:cubicBezTo>
                    <a:pt x="2445402" y="68037"/>
                    <a:pt x="2477437" y="70446"/>
                    <a:pt x="2509283" y="74427"/>
                  </a:cubicBezTo>
                  <a:cubicBezTo>
                    <a:pt x="2534151" y="77535"/>
                    <a:pt x="2558730" y="83061"/>
                    <a:pt x="2583711" y="85060"/>
                  </a:cubicBezTo>
                  <a:cubicBezTo>
                    <a:pt x="2647401" y="90155"/>
                    <a:pt x="2711302" y="92149"/>
                    <a:pt x="2775097" y="95693"/>
                  </a:cubicBezTo>
                  <a:cubicBezTo>
                    <a:pt x="2795953" y="99169"/>
                    <a:pt x="2868691" y="110586"/>
                    <a:pt x="2892055" y="116958"/>
                  </a:cubicBezTo>
                  <a:cubicBezTo>
                    <a:pt x="2913681" y="122856"/>
                    <a:pt x="2933501" y="136504"/>
                    <a:pt x="2955851" y="138223"/>
                  </a:cubicBezTo>
                  <a:lnTo>
                    <a:pt x="3094074" y="148855"/>
                  </a:lnTo>
                  <a:cubicBezTo>
                    <a:pt x="3115339" y="145311"/>
                    <a:pt x="3136824" y="142900"/>
                    <a:pt x="3157869" y="138223"/>
                  </a:cubicBezTo>
                  <a:cubicBezTo>
                    <a:pt x="3168810" y="135792"/>
                    <a:pt x="3178628" y="128828"/>
                    <a:pt x="3189767" y="127590"/>
                  </a:cubicBezTo>
                  <a:cubicBezTo>
                    <a:pt x="3289699" y="116486"/>
                    <a:pt x="3304839" y="116958"/>
                    <a:pt x="3370521" y="116958"/>
                  </a:cubicBezTo>
                </a:path>
              </a:pathLst>
            </a:cu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53D8E84-3D0C-CA4C-8EF7-67D533D90D7D}"/>
              </a:ext>
            </a:extLst>
          </p:cNvPr>
          <p:cNvGrpSpPr/>
          <p:nvPr/>
        </p:nvGrpSpPr>
        <p:grpSpPr>
          <a:xfrm>
            <a:off x="247376" y="4099063"/>
            <a:ext cx="8608060" cy="1530061"/>
            <a:chOff x="247376" y="4099063"/>
            <a:chExt cx="8608060" cy="1530061"/>
          </a:xfrm>
        </p:grpSpPr>
        <p:sp>
          <p:nvSpPr>
            <p:cNvPr id="6" name="Rectangle 1"/>
            <p:cNvSpPr>
              <a:spLocks noChangeArrowheads="1"/>
            </p:cNvSpPr>
            <p:nvPr/>
          </p:nvSpPr>
          <p:spPr bwMode="auto">
            <a:xfrm>
              <a:off x="247376" y="4099063"/>
              <a:ext cx="8608060" cy="1530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800" dirty="0">
                  <a:solidFill>
                    <a:srgbClr val="FF0000"/>
                  </a:solidFill>
                  <a:latin typeface="Apple Chancery"/>
                  <a:cs typeface="Apple Chancery"/>
                </a:rPr>
                <a:t>The temptation </a:t>
              </a:r>
              <a:r>
                <a:rPr lang="en-US" altLang="ja-JP" sz="2000" dirty="0">
                  <a:latin typeface="Times New Roman"/>
                  <a:cs typeface="Times New Roman"/>
                </a:rPr>
                <a:t>is think that the wall will give the ball an extra        worth of velocity boost, and that the answer is       .  In fact, that isn’t what happens.  The answer is actually       (this question used to be given to Caltech frosh when they were being sorted into Recitation Sections for the Physics 1 class).  </a:t>
              </a:r>
              <a:endParaRPr lang="en-US" sz="2000" dirty="0">
                <a:latin typeface="Times New Roman"/>
                <a:cs typeface="Times New Roman"/>
              </a:endParaRPr>
            </a:p>
          </p:txBody>
        </p:sp>
        <p:graphicFrame>
          <p:nvGraphicFramePr>
            <p:cNvPr id="40" name="Object 39">
              <a:extLst>
                <a:ext uri="{FF2B5EF4-FFF2-40B4-BE49-F238E27FC236}">
                  <a16:creationId xmlns:a16="http://schemas.microsoft.com/office/drawing/2014/main" id="{B21ADC2D-5BA1-6D49-8391-A1C6A08E1165}"/>
                </a:ext>
              </a:extLst>
            </p:cNvPr>
            <p:cNvGraphicFramePr>
              <a:graphicFrameLocks noChangeAspect="1"/>
            </p:cNvGraphicFramePr>
            <p:nvPr>
              <p:extLst>
                <p:ext uri="{D42A27DB-BD31-4B8C-83A1-F6EECF244321}">
                  <p14:modId xmlns:p14="http://schemas.microsoft.com/office/powerpoint/2010/main" val="2445230154"/>
                </p:ext>
              </p:extLst>
            </p:nvPr>
          </p:nvGraphicFramePr>
          <p:xfrm>
            <a:off x="7378998" y="4237517"/>
            <a:ext cx="422275" cy="339725"/>
          </p:xfrm>
          <a:graphic>
            <a:graphicData uri="http://schemas.openxmlformats.org/presentationml/2006/ole">
              <mc:AlternateContent xmlns:mc="http://schemas.openxmlformats.org/markup-compatibility/2006">
                <mc:Choice xmlns:v="urn:schemas-microsoft-com:vml" Requires="v">
                  <p:oleObj spid="_x0000_s1253821" name="Equation" r:id="rId21" imgW="254000" imgH="203200" progId="Equation.DSMT4">
                    <p:embed/>
                  </p:oleObj>
                </mc:Choice>
                <mc:Fallback>
                  <p:oleObj name="Equation" r:id="rId21" imgW="254000" imgH="203200" progId="Equation.DSMT4">
                    <p:embed/>
                    <p:pic>
                      <p:nvPicPr>
                        <p:cNvPr id="28" name="Object 27">
                          <a:extLst>
                            <a:ext uri="{FF2B5EF4-FFF2-40B4-BE49-F238E27FC236}">
                              <a16:creationId xmlns:a16="http://schemas.microsoft.com/office/drawing/2014/main" id="{578249B7-98C7-EB4D-899A-DF53524376C2}"/>
                            </a:ext>
                          </a:extLst>
                        </p:cNvPr>
                        <p:cNvPicPr/>
                        <p:nvPr/>
                      </p:nvPicPr>
                      <p:blipFill>
                        <a:blip r:embed="rId22"/>
                        <a:stretch>
                          <a:fillRect/>
                        </a:stretch>
                      </p:blipFill>
                      <p:spPr>
                        <a:xfrm>
                          <a:off x="7378998" y="4237517"/>
                          <a:ext cx="422275" cy="339725"/>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C11966CB-7B88-9B44-B0BC-F665CA53DFED}"/>
                </a:ext>
              </a:extLst>
            </p:cNvPr>
            <p:cNvGraphicFramePr>
              <a:graphicFrameLocks noChangeAspect="1"/>
            </p:cNvGraphicFramePr>
            <p:nvPr>
              <p:extLst>
                <p:ext uri="{D42A27DB-BD31-4B8C-83A1-F6EECF244321}">
                  <p14:modId xmlns:p14="http://schemas.microsoft.com/office/powerpoint/2010/main" val="4086803062"/>
                </p:ext>
              </p:extLst>
            </p:nvPr>
          </p:nvGraphicFramePr>
          <p:xfrm>
            <a:off x="4027206" y="4610351"/>
            <a:ext cx="422275" cy="339725"/>
          </p:xfrm>
          <a:graphic>
            <a:graphicData uri="http://schemas.openxmlformats.org/presentationml/2006/ole">
              <mc:AlternateContent xmlns:mc="http://schemas.openxmlformats.org/markup-compatibility/2006">
                <mc:Choice xmlns:v="urn:schemas-microsoft-com:vml" Requires="v">
                  <p:oleObj spid="_x0000_s1253822" name="Equation" r:id="rId23" imgW="254000" imgH="203200" progId="Equation.DSMT4">
                    <p:embed/>
                  </p:oleObj>
                </mc:Choice>
                <mc:Fallback>
                  <p:oleObj name="Equation" r:id="rId23" imgW="254000" imgH="203200" progId="Equation.DSMT4">
                    <p:embed/>
                    <p:pic>
                      <p:nvPicPr>
                        <p:cNvPr id="40" name="Object 39">
                          <a:extLst>
                            <a:ext uri="{FF2B5EF4-FFF2-40B4-BE49-F238E27FC236}">
                              <a16:creationId xmlns:a16="http://schemas.microsoft.com/office/drawing/2014/main" id="{B21ADC2D-5BA1-6D49-8391-A1C6A08E1165}"/>
                            </a:ext>
                          </a:extLst>
                        </p:cNvPr>
                        <p:cNvPicPr/>
                        <p:nvPr/>
                      </p:nvPicPr>
                      <p:blipFill>
                        <a:blip r:embed="rId24"/>
                        <a:stretch>
                          <a:fillRect/>
                        </a:stretch>
                      </p:blipFill>
                      <p:spPr>
                        <a:xfrm>
                          <a:off x="4027206" y="4610351"/>
                          <a:ext cx="422275" cy="339725"/>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E6586931-C91C-4140-BA7D-83A4A08DB12D}"/>
                </a:ext>
              </a:extLst>
            </p:cNvPr>
            <p:cNvGraphicFramePr>
              <a:graphicFrameLocks noChangeAspect="1"/>
            </p:cNvGraphicFramePr>
            <p:nvPr>
              <p:extLst>
                <p:ext uri="{D42A27DB-BD31-4B8C-83A1-F6EECF244321}">
                  <p14:modId xmlns:p14="http://schemas.microsoft.com/office/powerpoint/2010/main" val="2812341787"/>
                </p:ext>
              </p:extLst>
            </p:nvPr>
          </p:nvGraphicFramePr>
          <p:xfrm>
            <a:off x="2074369" y="4932908"/>
            <a:ext cx="422275" cy="339725"/>
          </p:xfrm>
          <a:graphic>
            <a:graphicData uri="http://schemas.openxmlformats.org/presentationml/2006/ole">
              <mc:AlternateContent xmlns:mc="http://schemas.openxmlformats.org/markup-compatibility/2006">
                <mc:Choice xmlns:v="urn:schemas-microsoft-com:vml" Requires="v">
                  <p:oleObj spid="_x0000_s1253823" name="Equation" r:id="rId25" imgW="254000" imgH="203200" progId="Equation.DSMT4">
                    <p:embed/>
                  </p:oleObj>
                </mc:Choice>
                <mc:Fallback>
                  <p:oleObj name="Equation" r:id="rId25" imgW="254000" imgH="203200" progId="Equation.DSMT4">
                    <p:embed/>
                    <p:pic>
                      <p:nvPicPr>
                        <p:cNvPr id="41" name="Object 40">
                          <a:extLst>
                            <a:ext uri="{FF2B5EF4-FFF2-40B4-BE49-F238E27FC236}">
                              <a16:creationId xmlns:a16="http://schemas.microsoft.com/office/drawing/2014/main" id="{C11966CB-7B88-9B44-B0BC-F665CA53DFED}"/>
                            </a:ext>
                          </a:extLst>
                        </p:cNvPr>
                        <p:cNvPicPr/>
                        <p:nvPr/>
                      </p:nvPicPr>
                      <p:blipFill>
                        <a:blip r:embed="rId26"/>
                        <a:stretch>
                          <a:fillRect/>
                        </a:stretch>
                      </p:blipFill>
                      <p:spPr>
                        <a:xfrm>
                          <a:off x="2074369" y="4932908"/>
                          <a:ext cx="422275" cy="339725"/>
                        </a:xfrm>
                        <a:prstGeom prst="rect">
                          <a:avLst/>
                        </a:prstGeom>
                      </p:spPr>
                    </p:pic>
                  </p:oleObj>
                </mc:Fallback>
              </mc:AlternateContent>
            </a:graphicData>
          </a:graphic>
        </p:graphicFrame>
      </p:grpSp>
    </p:spTree>
    <p:extLst>
      <p:ext uri="{BB962C8B-B14F-4D97-AF65-F5344CB8AC3E}">
        <p14:creationId xmlns:p14="http://schemas.microsoft.com/office/powerpoint/2010/main" val="293032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6E13A61-ED23-0D41-9F67-691F0F3CB083}"/>
              </a:ext>
            </a:extLst>
          </p:cNvPr>
          <p:cNvGrpSpPr/>
          <p:nvPr/>
        </p:nvGrpSpPr>
        <p:grpSpPr>
          <a:xfrm>
            <a:off x="6226680" y="2016140"/>
            <a:ext cx="2705547" cy="2126800"/>
            <a:chOff x="6226680" y="2016140"/>
            <a:chExt cx="2705547" cy="2126800"/>
          </a:xfrm>
        </p:grpSpPr>
        <p:sp>
          <p:nvSpPr>
            <p:cNvPr id="55" name="TextBox 54">
              <a:extLst>
                <a:ext uri="{FF2B5EF4-FFF2-40B4-BE49-F238E27FC236}">
                  <a16:creationId xmlns:a16="http://schemas.microsoft.com/office/drawing/2014/main" id="{B34D1E77-58A7-D846-8E4B-0B2194D22D42}"/>
                </a:ext>
              </a:extLst>
            </p:cNvPr>
            <p:cNvSpPr txBox="1"/>
            <p:nvPr/>
          </p:nvSpPr>
          <p:spPr>
            <a:xfrm>
              <a:off x="7571034" y="3835163"/>
              <a:ext cx="1313052" cy="307777"/>
            </a:xfrm>
            <a:prstGeom prst="rect">
              <a:avLst/>
            </a:prstGeom>
            <a:noFill/>
          </p:spPr>
          <p:txBody>
            <a:bodyPr wrap="none" rtlCol="0">
              <a:spAutoFit/>
            </a:bodyPr>
            <a:lstStyle/>
            <a:p>
              <a:r>
                <a:rPr lang="en-US" sz="1400" dirty="0"/>
                <a:t>wall sitting still</a:t>
              </a:r>
            </a:p>
          </p:txBody>
        </p:sp>
        <p:sp>
          <p:nvSpPr>
            <p:cNvPr id="25" name="Rectangle 24">
              <a:extLst>
                <a:ext uri="{FF2B5EF4-FFF2-40B4-BE49-F238E27FC236}">
                  <a16:creationId xmlns:a16="http://schemas.microsoft.com/office/drawing/2014/main" id="{8FD228E5-456E-AB41-B7EA-161F993D7085}"/>
                </a:ext>
              </a:extLst>
            </p:cNvPr>
            <p:cNvSpPr/>
            <p:nvPr/>
          </p:nvSpPr>
          <p:spPr>
            <a:xfrm>
              <a:off x="7499971" y="2569890"/>
              <a:ext cx="135098" cy="1347024"/>
            </a:xfrm>
            <a:prstGeom prst="rect">
              <a:avLst/>
            </a:prstGeom>
            <a:solidFill>
              <a:srgbClr val="100CC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1AD445A-FD23-9D4B-AC03-F1697DDEA7CF}"/>
                </a:ext>
              </a:extLst>
            </p:cNvPr>
            <p:cNvSpPr/>
            <p:nvPr/>
          </p:nvSpPr>
          <p:spPr>
            <a:xfrm>
              <a:off x="7184234" y="3160000"/>
              <a:ext cx="147020" cy="14702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10D136E-B206-8E44-AEA5-00482DCB2F33}"/>
                </a:ext>
              </a:extLst>
            </p:cNvPr>
            <p:cNvSpPr txBox="1"/>
            <p:nvPr/>
          </p:nvSpPr>
          <p:spPr>
            <a:xfrm>
              <a:off x="6226680" y="2226148"/>
              <a:ext cx="1141371" cy="270735"/>
            </a:xfrm>
            <a:prstGeom prst="rect">
              <a:avLst/>
            </a:prstGeom>
            <a:noFill/>
          </p:spPr>
          <p:txBody>
            <a:bodyPr wrap="none" rtlCol="0">
              <a:spAutoFit/>
            </a:bodyPr>
            <a:lstStyle/>
            <a:p>
              <a:r>
                <a:rPr lang="en-US" sz="1400" dirty="0"/>
                <a:t>before collision</a:t>
              </a:r>
            </a:p>
          </p:txBody>
        </p:sp>
        <p:sp>
          <p:nvSpPr>
            <p:cNvPr id="30" name="Rectangle 29">
              <a:extLst>
                <a:ext uri="{FF2B5EF4-FFF2-40B4-BE49-F238E27FC236}">
                  <a16:creationId xmlns:a16="http://schemas.microsoft.com/office/drawing/2014/main" id="{47A002D2-2279-DE47-BAB1-59BDB1BB4EEE}"/>
                </a:ext>
              </a:extLst>
            </p:cNvPr>
            <p:cNvSpPr/>
            <p:nvPr/>
          </p:nvSpPr>
          <p:spPr>
            <a:xfrm>
              <a:off x="8797129" y="2566219"/>
              <a:ext cx="135098" cy="1347024"/>
            </a:xfrm>
            <a:prstGeom prst="rect">
              <a:avLst/>
            </a:prstGeom>
            <a:solidFill>
              <a:srgbClr val="100CC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3A09083-A638-9B4A-9ED5-E2056E01286B}"/>
                </a:ext>
              </a:extLst>
            </p:cNvPr>
            <p:cNvSpPr/>
            <p:nvPr/>
          </p:nvSpPr>
          <p:spPr>
            <a:xfrm>
              <a:off x="8481393" y="3156328"/>
              <a:ext cx="147020" cy="14702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1C614AA-F6B2-174E-9B76-038C39C2E8D9}"/>
                </a:ext>
              </a:extLst>
            </p:cNvPr>
            <p:cNvSpPr txBox="1"/>
            <p:nvPr/>
          </p:nvSpPr>
          <p:spPr>
            <a:xfrm>
              <a:off x="7728294" y="2222332"/>
              <a:ext cx="1029976" cy="270735"/>
            </a:xfrm>
            <a:prstGeom prst="rect">
              <a:avLst/>
            </a:prstGeom>
            <a:noFill/>
          </p:spPr>
          <p:txBody>
            <a:bodyPr wrap="none" rtlCol="0">
              <a:spAutoFit/>
            </a:bodyPr>
            <a:lstStyle/>
            <a:p>
              <a:r>
                <a:rPr lang="en-US" sz="1400" dirty="0"/>
                <a:t>after collision</a:t>
              </a:r>
            </a:p>
          </p:txBody>
        </p:sp>
        <p:sp>
          <p:nvSpPr>
            <p:cNvPr id="39" name="TextBox 38">
              <a:extLst>
                <a:ext uri="{FF2B5EF4-FFF2-40B4-BE49-F238E27FC236}">
                  <a16:creationId xmlns:a16="http://schemas.microsoft.com/office/drawing/2014/main" id="{50CEDB55-EF9E-8C42-97DD-4483E904555F}"/>
                </a:ext>
              </a:extLst>
            </p:cNvPr>
            <p:cNvSpPr txBox="1"/>
            <p:nvPr/>
          </p:nvSpPr>
          <p:spPr>
            <a:xfrm>
              <a:off x="6992417" y="2016140"/>
              <a:ext cx="1127834" cy="270735"/>
            </a:xfrm>
            <a:prstGeom prst="rect">
              <a:avLst/>
            </a:prstGeom>
            <a:noFill/>
          </p:spPr>
          <p:txBody>
            <a:bodyPr wrap="none" rtlCol="0">
              <a:spAutoFit/>
            </a:bodyPr>
            <a:lstStyle/>
            <a:p>
              <a:r>
                <a:rPr lang="en-US" sz="1400" dirty="0"/>
                <a:t>In wall’s frame,</a:t>
              </a:r>
            </a:p>
          </p:txBody>
        </p:sp>
      </p:grpSp>
      <p:sp>
        <p:nvSpPr>
          <p:cNvPr id="12290" name="Rectangle 2"/>
          <p:cNvSpPr>
            <a:spLocks noChangeArrowheads="1"/>
          </p:cNvSpPr>
          <p:nvPr/>
        </p:nvSpPr>
        <p:spPr bwMode="auto">
          <a:xfrm>
            <a:off x="225205" y="198705"/>
            <a:ext cx="5563690" cy="1787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The trickiness </a:t>
            </a:r>
            <a:r>
              <a:rPr lang="en-US" sz="2000" dirty="0">
                <a:latin typeface="Times New Roman"/>
                <a:cs typeface="Times New Roman"/>
              </a:rPr>
              <a:t>resides in the fact that you only know what the ball will do if you examine the system from the wall’s perspective (i.e., from a frame of reference stationary, relative to the wall).  Only in the wall’s frame is mechanical energy conserved and </a:t>
            </a:r>
            <a:r>
              <a:rPr lang="en-US" sz="2000" i="1" dirty="0">
                <a:solidFill>
                  <a:srgbClr val="100CC3"/>
                </a:solidFill>
                <a:latin typeface="Times New Roman"/>
                <a:cs typeface="Times New Roman"/>
              </a:rPr>
              <a:t>velocity-in</a:t>
            </a:r>
            <a:r>
              <a:rPr lang="en-US" sz="2000" dirty="0">
                <a:latin typeface="Times New Roman"/>
                <a:cs typeface="Times New Roman"/>
              </a:rPr>
              <a:t> equals </a:t>
            </a:r>
            <a:r>
              <a:rPr lang="en-US" sz="2000" i="1" dirty="0">
                <a:solidFill>
                  <a:srgbClr val="100CC3"/>
                </a:solidFill>
                <a:latin typeface="Times New Roman"/>
                <a:cs typeface="Times New Roman"/>
              </a:rPr>
              <a:t>velocity-out</a:t>
            </a:r>
            <a:r>
              <a:rPr lang="en-US" sz="2000" dirty="0">
                <a:latin typeface="Times New Roman"/>
                <a:cs typeface="Times New Roman"/>
              </a:rPr>
              <a:t>.</a:t>
            </a:r>
            <a:endParaRPr lang="en-US" sz="2000" dirty="0">
              <a:solidFill>
                <a:srgbClr val="008000"/>
              </a:solidFill>
              <a:latin typeface="Times New Roman"/>
              <a:cs typeface="Times New Roman"/>
            </a:endParaRPr>
          </a:p>
        </p:txBody>
      </p:sp>
      <p:sp>
        <p:nvSpPr>
          <p:cNvPr id="8" name="Rectangle 7"/>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83.)</a:t>
            </a:r>
          </a:p>
        </p:txBody>
      </p:sp>
      <p:grpSp>
        <p:nvGrpSpPr>
          <p:cNvPr id="21" name="Group 20">
            <a:extLst>
              <a:ext uri="{FF2B5EF4-FFF2-40B4-BE49-F238E27FC236}">
                <a16:creationId xmlns:a16="http://schemas.microsoft.com/office/drawing/2014/main" id="{9C068D79-98D8-BC43-A52A-B8A81403C946}"/>
              </a:ext>
            </a:extLst>
          </p:cNvPr>
          <p:cNvGrpSpPr/>
          <p:nvPr/>
        </p:nvGrpSpPr>
        <p:grpSpPr>
          <a:xfrm>
            <a:off x="208804" y="4633199"/>
            <a:ext cx="5632015" cy="1193440"/>
            <a:chOff x="208804" y="4633199"/>
            <a:chExt cx="5632015" cy="1193440"/>
          </a:xfrm>
        </p:grpSpPr>
        <p:sp>
          <p:nvSpPr>
            <p:cNvPr id="71" name="Rectangle 2">
              <a:extLst>
                <a:ext uri="{FF2B5EF4-FFF2-40B4-BE49-F238E27FC236}">
                  <a16:creationId xmlns:a16="http://schemas.microsoft.com/office/drawing/2014/main" id="{EC27C352-DAC5-944E-8927-DC2986789760}"/>
                </a:ext>
              </a:extLst>
            </p:cNvPr>
            <p:cNvSpPr>
              <a:spLocks noChangeArrowheads="1"/>
            </p:cNvSpPr>
            <p:nvPr/>
          </p:nvSpPr>
          <p:spPr bwMode="auto">
            <a:xfrm>
              <a:off x="208804" y="4633199"/>
              <a:ext cx="5632015" cy="1193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But relative to the lab frame, </a:t>
              </a:r>
              <a:r>
                <a:rPr lang="en-US" sz="2000" dirty="0">
                  <a:latin typeface="Times New Roman"/>
                  <a:cs typeface="Times New Roman"/>
                </a:rPr>
                <a:t>which is the frame we are really interested in, the wall itself is moving with velocity     .  So the net velocity of the ball, relative to the lab frame, should be:  </a:t>
              </a:r>
              <a:endParaRPr lang="en-US" sz="2000" dirty="0">
                <a:solidFill>
                  <a:srgbClr val="008000"/>
                </a:solidFill>
                <a:latin typeface="Times New Roman"/>
                <a:cs typeface="Times New Roman"/>
              </a:endParaRPr>
            </a:p>
          </p:txBody>
        </p:sp>
        <p:graphicFrame>
          <p:nvGraphicFramePr>
            <p:cNvPr id="40" name="Object 39">
              <a:extLst>
                <a:ext uri="{FF2B5EF4-FFF2-40B4-BE49-F238E27FC236}">
                  <a16:creationId xmlns:a16="http://schemas.microsoft.com/office/drawing/2014/main" id="{B21ADC2D-5BA1-6D49-8391-A1C6A08E1165}"/>
                </a:ext>
              </a:extLst>
            </p:cNvPr>
            <p:cNvGraphicFramePr>
              <a:graphicFrameLocks noChangeAspect="1"/>
            </p:cNvGraphicFramePr>
            <p:nvPr>
              <p:extLst>
                <p:ext uri="{D42A27DB-BD31-4B8C-83A1-F6EECF244321}">
                  <p14:modId xmlns:p14="http://schemas.microsoft.com/office/powerpoint/2010/main" val="4289141799"/>
                </p:ext>
              </p:extLst>
            </p:nvPr>
          </p:nvGraphicFramePr>
          <p:xfrm>
            <a:off x="1077100" y="5241140"/>
            <a:ext cx="295275" cy="339725"/>
          </p:xfrm>
          <a:graphic>
            <a:graphicData uri="http://schemas.openxmlformats.org/presentationml/2006/ole">
              <mc:AlternateContent xmlns:mc="http://schemas.openxmlformats.org/markup-compatibility/2006">
                <mc:Choice xmlns:v="urn:schemas-microsoft-com:vml" Requires="v">
                  <p:oleObj spid="_x0000_s1309076" name="Equation" r:id="rId4" imgW="177800" imgH="203200" progId="Equation.DSMT4">
                    <p:embed/>
                  </p:oleObj>
                </mc:Choice>
                <mc:Fallback>
                  <p:oleObj name="Equation" r:id="rId4" imgW="177800" imgH="203200" progId="Equation.DSMT4">
                    <p:embed/>
                    <p:pic>
                      <p:nvPicPr>
                        <p:cNvPr id="40" name="Object 39">
                          <a:extLst>
                            <a:ext uri="{FF2B5EF4-FFF2-40B4-BE49-F238E27FC236}">
                              <a16:creationId xmlns:a16="http://schemas.microsoft.com/office/drawing/2014/main" id="{B21ADC2D-5BA1-6D49-8391-A1C6A08E1165}"/>
                            </a:ext>
                          </a:extLst>
                        </p:cNvPr>
                        <p:cNvPicPr/>
                        <p:nvPr/>
                      </p:nvPicPr>
                      <p:blipFill>
                        <a:blip r:embed="rId5"/>
                        <a:stretch>
                          <a:fillRect/>
                        </a:stretch>
                      </p:blipFill>
                      <p:spPr>
                        <a:xfrm>
                          <a:off x="1077100" y="5241140"/>
                          <a:ext cx="295275" cy="339725"/>
                        </a:xfrm>
                        <a:prstGeom prst="rect">
                          <a:avLst/>
                        </a:prstGeom>
                      </p:spPr>
                    </p:pic>
                  </p:oleObj>
                </mc:Fallback>
              </mc:AlternateContent>
            </a:graphicData>
          </a:graphic>
        </p:graphicFrame>
      </p:grpSp>
      <p:sp>
        <p:nvSpPr>
          <p:cNvPr id="4" name="Freeform 3">
            <a:extLst>
              <a:ext uri="{FF2B5EF4-FFF2-40B4-BE49-F238E27FC236}">
                <a16:creationId xmlns:a16="http://schemas.microsoft.com/office/drawing/2014/main" id="{89347AFB-88DE-4643-B26F-9012B22B32EF}"/>
              </a:ext>
            </a:extLst>
          </p:cNvPr>
          <p:cNvSpPr/>
          <p:nvPr/>
        </p:nvSpPr>
        <p:spPr>
          <a:xfrm>
            <a:off x="5837277" y="1903223"/>
            <a:ext cx="3370521" cy="148855"/>
          </a:xfrm>
          <a:custGeom>
            <a:avLst/>
            <a:gdLst>
              <a:gd name="connsiteX0" fmla="*/ 0 w 3370521"/>
              <a:gd name="connsiteY0" fmla="*/ 0 h 148855"/>
              <a:gd name="connsiteX1" fmla="*/ 53162 w 3370521"/>
              <a:gd name="connsiteY1" fmla="*/ 42530 h 148855"/>
              <a:gd name="connsiteX2" fmla="*/ 127590 w 3370521"/>
              <a:gd name="connsiteY2" fmla="*/ 63795 h 148855"/>
              <a:gd name="connsiteX3" fmla="*/ 191386 w 3370521"/>
              <a:gd name="connsiteY3" fmla="*/ 85060 h 148855"/>
              <a:gd name="connsiteX4" fmla="*/ 297711 w 3370521"/>
              <a:gd name="connsiteY4" fmla="*/ 106325 h 148855"/>
              <a:gd name="connsiteX5" fmla="*/ 425302 w 3370521"/>
              <a:gd name="connsiteY5" fmla="*/ 127590 h 148855"/>
              <a:gd name="connsiteX6" fmla="*/ 1350334 w 3370521"/>
              <a:gd name="connsiteY6" fmla="*/ 106325 h 148855"/>
              <a:gd name="connsiteX7" fmla="*/ 1382232 w 3370521"/>
              <a:gd name="connsiteY7" fmla="*/ 95693 h 148855"/>
              <a:gd name="connsiteX8" fmla="*/ 1499190 w 3370521"/>
              <a:gd name="connsiteY8" fmla="*/ 85060 h 148855"/>
              <a:gd name="connsiteX9" fmla="*/ 1913860 w 3370521"/>
              <a:gd name="connsiteY9" fmla="*/ 95693 h 148855"/>
              <a:gd name="connsiteX10" fmla="*/ 1977655 w 3370521"/>
              <a:gd name="connsiteY10" fmla="*/ 74427 h 148855"/>
              <a:gd name="connsiteX11" fmla="*/ 2009553 w 3370521"/>
              <a:gd name="connsiteY11" fmla="*/ 63795 h 148855"/>
              <a:gd name="connsiteX12" fmla="*/ 2190307 w 3370521"/>
              <a:gd name="connsiteY12" fmla="*/ 42530 h 148855"/>
              <a:gd name="connsiteX13" fmla="*/ 2349795 w 3370521"/>
              <a:gd name="connsiteY13" fmla="*/ 53162 h 148855"/>
              <a:gd name="connsiteX14" fmla="*/ 2413590 w 3370521"/>
              <a:gd name="connsiteY14" fmla="*/ 63795 h 148855"/>
              <a:gd name="connsiteX15" fmla="*/ 2509283 w 3370521"/>
              <a:gd name="connsiteY15" fmla="*/ 74427 h 148855"/>
              <a:gd name="connsiteX16" fmla="*/ 2583711 w 3370521"/>
              <a:gd name="connsiteY16" fmla="*/ 85060 h 148855"/>
              <a:gd name="connsiteX17" fmla="*/ 2775097 w 3370521"/>
              <a:gd name="connsiteY17" fmla="*/ 95693 h 148855"/>
              <a:gd name="connsiteX18" fmla="*/ 2892055 w 3370521"/>
              <a:gd name="connsiteY18" fmla="*/ 116958 h 148855"/>
              <a:gd name="connsiteX19" fmla="*/ 2955851 w 3370521"/>
              <a:gd name="connsiteY19" fmla="*/ 138223 h 148855"/>
              <a:gd name="connsiteX20" fmla="*/ 3094074 w 3370521"/>
              <a:gd name="connsiteY20" fmla="*/ 148855 h 148855"/>
              <a:gd name="connsiteX21" fmla="*/ 3157869 w 3370521"/>
              <a:gd name="connsiteY21" fmla="*/ 138223 h 148855"/>
              <a:gd name="connsiteX22" fmla="*/ 3189767 w 3370521"/>
              <a:gd name="connsiteY22" fmla="*/ 127590 h 148855"/>
              <a:gd name="connsiteX23" fmla="*/ 3370521 w 3370521"/>
              <a:gd name="connsiteY23" fmla="*/ 116958 h 14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70521" h="148855">
                <a:moveTo>
                  <a:pt x="0" y="0"/>
                </a:moveTo>
                <a:cubicBezTo>
                  <a:pt x="17721" y="14177"/>
                  <a:pt x="33918" y="30502"/>
                  <a:pt x="53162" y="42530"/>
                </a:cubicBezTo>
                <a:cubicBezTo>
                  <a:pt x="64153" y="49399"/>
                  <a:pt x="119522" y="61375"/>
                  <a:pt x="127590" y="63795"/>
                </a:cubicBezTo>
                <a:cubicBezTo>
                  <a:pt x="149060" y="70236"/>
                  <a:pt x="169640" y="79623"/>
                  <a:pt x="191386" y="85060"/>
                </a:cubicBezTo>
                <a:cubicBezTo>
                  <a:pt x="290173" y="109758"/>
                  <a:pt x="167362" y="80255"/>
                  <a:pt x="297711" y="106325"/>
                </a:cubicBezTo>
                <a:cubicBezTo>
                  <a:pt x="414803" y="129743"/>
                  <a:pt x="234149" y="103697"/>
                  <a:pt x="425302" y="127590"/>
                </a:cubicBezTo>
                <a:cubicBezTo>
                  <a:pt x="505771" y="126226"/>
                  <a:pt x="1150412" y="119223"/>
                  <a:pt x="1350334" y="106325"/>
                </a:cubicBezTo>
                <a:cubicBezTo>
                  <a:pt x="1361518" y="105603"/>
                  <a:pt x="1371137" y="97278"/>
                  <a:pt x="1382232" y="95693"/>
                </a:cubicBezTo>
                <a:cubicBezTo>
                  <a:pt x="1420985" y="90157"/>
                  <a:pt x="1460204" y="88604"/>
                  <a:pt x="1499190" y="85060"/>
                </a:cubicBezTo>
                <a:cubicBezTo>
                  <a:pt x="1786080" y="112383"/>
                  <a:pt x="1647824" y="110472"/>
                  <a:pt x="1913860" y="95693"/>
                </a:cubicBezTo>
                <a:lnTo>
                  <a:pt x="1977655" y="74427"/>
                </a:lnTo>
                <a:cubicBezTo>
                  <a:pt x="1988288" y="70883"/>
                  <a:pt x="1998458" y="65380"/>
                  <a:pt x="2009553" y="63795"/>
                </a:cubicBezTo>
                <a:cubicBezTo>
                  <a:pt x="2119242" y="48125"/>
                  <a:pt x="2059044" y="55656"/>
                  <a:pt x="2190307" y="42530"/>
                </a:cubicBezTo>
                <a:cubicBezTo>
                  <a:pt x="2243470" y="46074"/>
                  <a:pt x="2296754" y="48111"/>
                  <a:pt x="2349795" y="53162"/>
                </a:cubicBezTo>
                <a:cubicBezTo>
                  <a:pt x="2371256" y="55206"/>
                  <a:pt x="2392221" y="60946"/>
                  <a:pt x="2413590" y="63795"/>
                </a:cubicBezTo>
                <a:cubicBezTo>
                  <a:pt x="2445402" y="68037"/>
                  <a:pt x="2477437" y="70446"/>
                  <a:pt x="2509283" y="74427"/>
                </a:cubicBezTo>
                <a:cubicBezTo>
                  <a:pt x="2534151" y="77535"/>
                  <a:pt x="2558730" y="83061"/>
                  <a:pt x="2583711" y="85060"/>
                </a:cubicBezTo>
                <a:cubicBezTo>
                  <a:pt x="2647401" y="90155"/>
                  <a:pt x="2711302" y="92149"/>
                  <a:pt x="2775097" y="95693"/>
                </a:cubicBezTo>
                <a:cubicBezTo>
                  <a:pt x="2795953" y="99169"/>
                  <a:pt x="2868691" y="110586"/>
                  <a:pt x="2892055" y="116958"/>
                </a:cubicBezTo>
                <a:cubicBezTo>
                  <a:pt x="2913681" y="122856"/>
                  <a:pt x="2933501" y="136504"/>
                  <a:pt x="2955851" y="138223"/>
                </a:cubicBezTo>
                <a:lnTo>
                  <a:pt x="3094074" y="148855"/>
                </a:lnTo>
                <a:cubicBezTo>
                  <a:pt x="3115339" y="145311"/>
                  <a:pt x="3136824" y="142900"/>
                  <a:pt x="3157869" y="138223"/>
                </a:cubicBezTo>
                <a:cubicBezTo>
                  <a:pt x="3168810" y="135792"/>
                  <a:pt x="3178628" y="128828"/>
                  <a:pt x="3189767" y="127590"/>
                </a:cubicBezTo>
                <a:cubicBezTo>
                  <a:pt x="3289699" y="116486"/>
                  <a:pt x="3304839" y="116958"/>
                  <a:pt x="3370521" y="116958"/>
                </a:cubicBezTo>
              </a:path>
            </a:pathLst>
          </a:cu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2" name="Object 41">
            <a:extLst>
              <a:ext uri="{FF2B5EF4-FFF2-40B4-BE49-F238E27FC236}">
                <a16:creationId xmlns:a16="http://schemas.microsoft.com/office/drawing/2014/main" id="{E6586931-C91C-4140-BA7D-83A4A08DB12D}"/>
              </a:ext>
            </a:extLst>
          </p:cNvPr>
          <p:cNvGraphicFramePr>
            <a:graphicFrameLocks noChangeAspect="1"/>
          </p:cNvGraphicFramePr>
          <p:nvPr>
            <p:extLst>
              <p:ext uri="{D42A27DB-BD31-4B8C-83A1-F6EECF244321}">
                <p14:modId xmlns:p14="http://schemas.microsoft.com/office/powerpoint/2010/main" val="2167733800"/>
              </p:ext>
            </p:extLst>
          </p:nvPr>
        </p:nvGraphicFramePr>
        <p:xfrm>
          <a:off x="2990145" y="5872615"/>
          <a:ext cx="1477962" cy="339725"/>
        </p:xfrm>
        <a:graphic>
          <a:graphicData uri="http://schemas.openxmlformats.org/presentationml/2006/ole">
            <mc:AlternateContent xmlns:mc="http://schemas.openxmlformats.org/markup-compatibility/2006">
              <mc:Choice xmlns:v="urn:schemas-microsoft-com:vml" Requires="v">
                <p:oleObj spid="_x0000_s1309077" name="Equation" r:id="rId6" imgW="889000" imgH="203200" progId="Equation.DSMT4">
                  <p:embed/>
                </p:oleObj>
              </mc:Choice>
              <mc:Fallback>
                <p:oleObj name="Equation" r:id="rId6" imgW="889000" imgH="203200" progId="Equation.DSMT4">
                  <p:embed/>
                  <p:pic>
                    <p:nvPicPr>
                      <p:cNvPr id="42" name="Object 41">
                        <a:extLst>
                          <a:ext uri="{FF2B5EF4-FFF2-40B4-BE49-F238E27FC236}">
                            <a16:creationId xmlns:a16="http://schemas.microsoft.com/office/drawing/2014/main" id="{E6586931-C91C-4140-BA7D-83A4A08DB12D}"/>
                          </a:ext>
                        </a:extLst>
                      </p:cNvPr>
                      <p:cNvPicPr/>
                      <p:nvPr/>
                    </p:nvPicPr>
                    <p:blipFill>
                      <a:blip r:embed="rId7"/>
                      <a:stretch>
                        <a:fillRect/>
                      </a:stretch>
                    </p:blipFill>
                    <p:spPr>
                      <a:xfrm>
                        <a:off x="2990145" y="5872615"/>
                        <a:ext cx="1477962" cy="339725"/>
                      </a:xfrm>
                      <a:prstGeom prst="rect">
                        <a:avLst/>
                      </a:prstGeom>
                    </p:spPr>
                  </p:pic>
                </p:oleObj>
              </mc:Fallback>
            </mc:AlternateContent>
          </a:graphicData>
        </a:graphic>
      </p:graphicFrame>
      <p:sp>
        <p:nvSpPr>
          <p:cNvPr id="44" name="Rectangle 2">
            <a:extLst>
              <a:ext uri="{FF2B5EF4-FFF2-40B4-BE49-F238E27FC236}">
                <a16:creationId xmlns:a16="http://schemas.microsoft.com/office/drawing/2014/main" id="{2DF437E2-C3A6-DD4F-90BE-6FD3A5620F05}"/>
              </a:ext>
            </a:extLst>
          </p:cNvPr>
          <p:cNvSpPr>
            <a:spLocks noChangeArrowheads="1"/>
          </p:cNvSpPr>
          <p:nvPr/>
        </p:nvSpPr>
        <p:spPr bwMode="auto">
          <a:xfrm>
            <a:off x="211773" y="2076543"/>
            <a:ext cx="5345202" cy="742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So in the second scenario, </a:t>
            </a:r>
            <a:r>
              <a:rPr lang="en-US" sz="2000" dirty="0">
                <a:latin typeface="Times New Roman"/>
                <a:cs typeface="Times New Roman"/>
              </a:rPr>
              <a:t>what does the ball’s motion appear to be from the wall’s perspective?</a:t>
            </a:r>
            <a:endParaRPr lang="en-US" sz="2000" dirty="0">
              <a:solidFill>
                <a:srgbClr val="008000"/>
              </a:solidFill>
              <a:latin typeface="Times New Roman"/>
              <a:cs typeface="Times New Roman"/>
            </a:endParaRPr>
          </a:p>
        </p:txBody>
      </p:sp>
      <p:grpSp>
        <p:nvGrpSpPr>
          <p:cNvPr id="14" name="Group 13">
            <a:extLst>
              <a:ext uri="{FF2B5EF4-FFF2-40B4-BE49-F238E27FC236}">
                <a16:creationId xmlns:a16="http://schemas.microsoft.com/office/drawing/2014/main" id="{9A3651C2-45B8-654D-96B8-3DD0EA1ECE45}"/>
              </a:ext>
            </a:extLst>
          </p:cNvPr>
          <p:cNvGrpSpPr/>
          <p:nvPr/>
        </p:nvGrpSpPr>
        <p:grpSpPr>
          <a:xfrm>
            <a:off x="215023" y="3363797"/>
            <a:ext cx="5632015" cy="1053563"/>
            <a:chOff x="215023" y="3363797"/>
            <a:chExt cx="5632015" cy="1053563"/>
          </a:xfrm>
        </p:grpSpPr>
        <p:sp>
          <p:nvSpPr>
            <p:cNvPr id="46" name="Rectangle 2">
              <a:extLst>
                <a:ext uri="{FF2B5EF4-FFF2-40B4-BE49-F238E27FC236}">
                  <a16:creationId xmlns:a16="http://schemas.microsoft.com/office/drawing/2014/main" id="{A22B07E3-9E3A-C244-AAA5-EE166BBA5D2A}"/>
                </a:ext>
              </a:extLst>
            </p:cNvPr>
            <p:cNvSpPr>
              <a:spLocks noChangeArrowheads="1"/>
            </p:cNvSpPr>
            <p:nvPr/>
          </p:nvSpPr>
          <p:spPr bwMode="auto">
            <a:xfrm>
              <a:off x="215023" y="3363797"/>
              <a:ext cx="5632015" cy="105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That means, </a:t>
              </a:r>
              <a:r>
                <a:rPr lang="en-US" sz="2000" dirty="0">
                  <a:latin typeface="Times New Roman"/>
                  <a:cs typeface="Times New Roman"/>
                </a:rPr>
                <a:t>according to our </a:t>
              </a:r>
              <a:r>
                <a:rPr lang="en-US" sz="2000" dirty="0">
                  <a:solidFill>
                    <a:srgbClr val="100CC3"/>
                  </a:solidFill>
                  <a:latin typeface="Times New Roman"/>
                  <a:cs typeface="Times New Roman"/>
                </a:rPr>
                <a:t>velocity-in</a:t>
              </a:r>
              <a:r>
                <a:rPr lang="en-US" sz="2000" dirty="0">
                  <a:latin typeface="Times New Roman"/>
                  <a:cs typeface="Times New Roman"/>
                </a:rPr>
                <a:t> equals </a:t>
              </a:r>
              <a:r>
                <a:rPr lang="en-US" sz="2000" i="1" dirty="0">
                  <a:solidFill>
                    <a:srgbClr val="100CC3"/>
                  </a:solidFill>
                  <a:latin typeface="Times New Roman"/>
                  <a:cs typeface="Times New Roman"/>
                </a:rPr>
                <a:t>velocity-out</a:t>
              </a:r>
              <a:r>
                <a:rPr lang="en-US" sz="2000" dirty="0">
                  <a:latin typeface="Times New Roman"/>
                  <a:cs typeface="Times New Roman"/>
                </a:rPr>
                <a:t> assumption, that relative to the wall, it will leave with velocity       .  </a:t>
              </a:r>
              <a:endParaRPr lang="en-US" sz="2000" dirty="0">
                <a:solidFill>
                  <a:srgbClr val="008000"/>
                </a:solidFill>
                <a:latin typeface="Times New Roman"/>
                <a:cs typeface="Times New Roman"/>
              </a:endParaRPr>
            </a:p>
          </p:txBody>
        </p:sp>
        <p:graphicFrame>
          <p:nvGraphicFramePr>
            <p:cNvPr id="47" name="Object 46">
              <a:extLst>
                <a:ext uri="{FF2B5EF4-FFF2-40B4-BE49-F238E27FC236}">
                  <a16:creationId xmlns:a16="http://schemas.microsoft.com/office/drawing/2014/main" id="{A27FE8E2-0ECF-AF45-AAEB-13AB561299C2}"/>
                </a:ext>
              </a:extLst>
            </p:cNvPr>
            <p:cNvGraphicFramePr>
              <a:graphicFrameLocks noChangeAspect="1"/>
            </p:cNvGraphicFramePr>
            <p:nvPr>
              <p:extLst>
                <p:ext uri="{D42A27DB-BD31-4B8C-83A1-F6EECF244321}">
                  <p14:modId xmlns:p14="http://schemas.microsoft.com/office/powerpoint/2010/main" val="3336936323"/>
                </p:ext>
              </p:extLst>
            </p:nvPr>
          </p:nvGraphicFramePr>
          <p:xfrm>
            <a:off x="2162939" y="4059161"/>
            <a:ext cx="422275" cy="339725"/>
          </p:xfrm>
          <a:graphic>
            <a:graphicData uri="http://schemas.openxmlformats.org/presentationml/2006/ole">
              <mc:AlternateContent xmlns:mc="http://schemas.openxmlformats.org/markup-compatibility/2006">
                <mc:Choice xmlns:v="urn:schemas-microsoft-com:vml" Requires="v">
                  <p:oleObj spid="_x0000_s1309078" name="Equation" r:id="rId8" imgW="254000" imgH="203200" progId="Equation.DSMT4">
                    <p:embed/>
                  </p:oleObj>
                </mc:Choice>
                <mc:Fallback>
                  <p:oleObj name="Equation" r:id="rId8" imgW="254000" imgH="203200" progId="Equation.DSMT4">
                    <p:embed/>
                    <p:pic>
                      <p:nvPicPr>
                        <p:cNvPr id="47" name="Object 46">
                          <a:extLst>
                            <a:ext uri="{FF2B5EF4-FFF2-40B4-BE49-F238E27FC236}">
                              <a16:creationId xmlns:a16="http://schemas.microsoft.com/office/drawing/2014/main" id="{A27FE8E2-0ECF-AF45-AAEB-13AB561299C2}"/>
                            </a:ext>
                          </a:extLst>
                        </p:cNvPr>
                        <p:cNvPicPr/>
                        <p:nvPr/>
                      </p:nvPicPr>
                      <p:blipFill>
                        <a:blip r:embed="rId9"/>
                        <a:stretch>
                          <a:fillRect/>
                        </a:stretch>
                      </p:blipFill>
                      <p:spPr>
                        <a:xfrm>
                          <a:off x="2162939" y="4059161"/>
                          <a:ext cx="422275" cy="339725"/>
                        </a:xfrm>
                        <a:prstGeom prst="rect">
                          <a:avLst/>
                        </a:prstGeom>
                      </p:spPr>
                    </p:pic>
                  </p:oleObj>
                </mc:Fallback>
              </mc:AlternateContent>
            </a:graphicData>
          </a:graphic>
        </p:graphicFrame>
      </p:grpSp>
      <p:grpSp>
        <p:nvGrpSpPr>
          <p:cNvPr id="6" name="Group 5">
            <a:extLst>
              <a:ext uri="{FF2B5EF4-FFF2-40B4-BE49-F238E27FC236}">
                <a16:creationId xmlns:a16="http://schemas.microsoft.com/office/drawing/2014/main" id="{149F8AF3-8160-D04E-98B7-31194896DF6E}"/>
              </a:ext>
            </a:extLst>
          </p:cNvPr>
          <p:cNvGrpSpPr/>
          <p:nvPr/>
        </p:nvGrpSpPr>
        <p:grpSpPr>
          <a:xfrm>
            <a:off x="6125035" y="83952"/>
            <a:ext cx="2871411" cy="1845016"/>
            <a:chOff x="5742912" y="76822"/>
            <a:chExt cx="3256511" cy="2092460"/>
          </a:xfrm>
        </p:grpSpPr>
        <p:sp>
          <p:nvSpPr>
            <p:cNvPr id="2" name="Rectangle 1">
              <a:extLst>
                <a:ext uri="{FF2B5EF4-FFF2-40B4-BE49-F238E27FC236}">
                  <a16:creationId xmlns:a16="http://schemas.microsoft.com/office/drawing/2014/main" id="{E3D5AEC0-6235-FB44-B822-42425CA8962E}"/>
                </a:ext>
              </a:extLst>
            </p:cNvPr>
            <p:cNvSpPr/>
            <p:nvPr/>
          </p:nvSpPr>
          <p:spPr>
            <a:xfrm>
              <a:off x="7291292" y="637957"/>
              <a:ext cx="153582" cy="1531325"/>
            </a:xfrm>
            <a:prstGeom prst="rect">
              <a:avLst/>
            </a:prstGeom>
            <a:solidFill>
              <a:srgbClr val="100CC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0650B07-84CD-0445-BE1E-7AA15A704E3A}"/>
                </a:ext>
              </a:extLst>
            </p:cNvPr>
            <p:cNvSpPr/>
            <p:nvPr/>
          </p:nvSpPr>
          <p:spPr>
            <a:xfrm>
              <a:off x="6932356" y="1308806"/>
              <a:ext cx="167136" cy="167136"/>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9E9A76C4-5A9D-1045-A29A-136F6DB0B7CF}"/>
                </a:ext>
              </a:extLst>
            </p:cNvPr>
            <p:cNvCxnSpPr/>
            <p:nvPr/>
          </p:nvCxnSpPr>
          <p:spPr>
            <a:xfrm>
              <a:off x="6634711" y="1202476"/>
              <a:ext cx="563525"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16" name="Object 15">
              <a:extLst>
                <a:ext uri="{FF2B5EF4-FFF2-40B4-BE49-F238E27FC236}">
                  <a16:creationId xmlns:a16="http://schemas.microsoft.com/office/drawing/2014/main" id="{51634214-F096-A040-8544-BE73F67E18C5}"/>
                </a:ext>
              </a:extLst>
            </p:cNvPr>
            <p:cNvGraphicFramePr>
              <a:graphicFrameLocks noChangeAspect="1"/>
            </p:cNvGraphicFramePr>
            <p:nvPr>
              <p:extLst>
                <p:ext uri="{D42A27DB-BD31-4B8C-83A1-F6EECF244321}">
                  <p14:modId xmlns:p14="http://schemas.microsoft.com/office/powerpoint/2010/main" val="3495092825"/>
                </p:ext>
              </p:extLst>
            </p:nvPr>
          </p:nvGraphicFramePr>
          <p:xfrm>
            <a:off x="6784718" y="862751"/>
            <a:ext cx="295275" cy="339725"/>
          </p:xfrm>
          <a:graphic>
            <a:graphicData uri="http://schemas.openxmlformats.org/presentationml/2006/ole">
              <mc:AlternateContent xmlns:mc="http://schemas.openxmlformats.org/markup-compatibility/2006">
                <mc:Choice xmlns:v="urn:schemas-microsoft-com:vml" Requires="v">
                  <p:oleObj spid="_x0000_s1309079" name="Equation" r:id="rId10" imgW="177800" imgH="203200" progId="Equation.DSMT4">
                    <p:embed/>
                  </p:oleObj>
                </mc:Choice>
                <mc:Fallback>
                  <p:oleObj name="Equation" r:id="rId10" imgW="177800" imgH="203200" progId="Equation.DSMT4">
                    <p:embed/>
                    <p:pic>
                      <p:nvPicPr>
                        <p:cNvPr id="16" name="Object 15">
                          <a:extLst>
                            <a:ext uri="{FF2B5EF4-FFF2-40B4-BE49-F238E27FC236}">
                              <a16:creationId xmlns:a16="http://schemas.microsoft.com/office/drawing/2014/main" id="{51634214-F096-A040-8544-BE73F67E18C5}"/>
                            </a:ext>
                          </a:extLst>
                        </p:cNvPr>
                        <p:cNvPicPr/>
                        <p:nvPr/>
                      </p:nvPicPr>
                      <p:blipFill>
                        <a:blip r:embed="rId11"/>
                        <a:stretch>
                          <a:fillRect/>
                        </a:stretch>
                      </p:blipFill>
                      <p:spPr>
                        <a:xfrm>
                          <a:off x="6784718" y="862751"/>
                          <a:ext cx="295275" cy="339725"/>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D6CE58D0-AF80-DD42-9E9C-D2691AFF3194}"/>
                </a:ext>
              </a:extLst>
            </p:cNvPr>
            <p:cNvSpPr/>
            <p:nvPr/>
          </p:nvSpPr>
          <p:spPr>
            <a:xfrm>
              <a:off x="8765929" y="633783"/>
              <a:ext cx="153582" cy="1531325"/>
            </a:xfrm>
            <a:prstGeom prst="rect">
              <a:avLst/>
            </a:prstGeom>
            <a:solidFill>
              <a:srgbClr val="100CC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52DC1E9-9014-B34D-965B-AAD91B27C8A4}"/>
                </a:ext>
              </a:extLst>
            </p:cNvPr>
            <p:cNvSpPr/>
            <p:nvPr/>
          </p:nvSpPr>
          <p:spPr>
            <a:xfrm>
              <a:off x="8406993" y="1304632"/>
              <a:ext cx="167136" cy="167136"/>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A161306C-7BE3-8041-9838-12175EAFEEA6}"/>
                </a:ext>
              </a:extLst>
            </p:cNvPr>
            <p:cNvCxnSpPr>
              <a:cxnSpLocks/>
            </p:cNvCxnSpPr>
            <p:nvPr/>
          </p:nvCxnSpPr>
          <p:spPr>
            <a:xfrm flipH="1">
              <a:off x="8109348" y="1198302"/>
              <a:ext cx="563525"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AED5FD3B-B438-6842-BB89-576E44EF8CAC}"/>
                </a:ext>
              </a:extLst>
            </p:cNvPr>
            <p:cNvSpPr txBox="1"/>
            <p:nvPr/>
          </p:nvSpPr>
          <p:spPr>
            <a:xfrm>
              <a:off x="5742912" y="141506"/>
              <a:ext cx="1297535" cy="307777"/>
            </a:xfrm>
            <a:prstGeom prst="rect">
              <a:avLst/>
            </a:prstGeom>
            <a:noFill/>
          </p:spPr>
          <p:txBody>
            <a:bodyPr wrap="none" rtlCol="0">
              <a:spAutoFit/>
            </a:bodyPr>
            <a:lstStyle/>
            <a:p>
              <a:r>
                <a:rPr lang="en-US" sz="1400" dirty="0"/>
                <a:t>before collision</a:t>
              </a:r>
            </a:p>
          </p:txBody>
        </p:sp>
        <p:graphicFrame>
          <p:nvGraphicFramePr>
            <p:cNvPr id="49" name="Object 48">
              <a:extLst>
                <a:ext uri="{FF2B5EF4-FFF2-40B4-BE49-F238E27FC236}">
                  <a16:creationId xmlns:a16="http://schemas.microsoft.com/office/drawing/2014/main" id="{6DA203C7-440C-B74E-A516-4F2C22F9335E}"/>
                </a:ext>
              </a:extLst>
            </p:cNvPr>
            <p:cNvGraphicFramePr>
              <a:graphicFrameLocks noChangeAspect="1"/>
            </p:cNvGraphicFramePr>
            <p:nvPr>
              <p:extLst>
                <p:ext uri="{D42A27DB-BD31-4B8C-83A1-F6EECF244321}">
                  <p14:modId xmlns:p14="http://schemas.microsoft.com/office/powerpoint/2010/main" val="4067618327"/>
                </p:ext>
              </p:extLst>
            </p:nvPr>
          </p:nvGraphicFramePr>
          <p:xfrm>
            <a:off x="8108498" y="903508"/>
            <a:ext cx="547688" cy="276225"/>
          </p:xfrm>
          <a:graphic>
            <a:graphicData uri="http://schemas.openxmlformats.org/presentationml/2006/ole">
              <mc:AlternateContent xmlns:mc="http://schemas.openxmlformats.org/markup-compatibility/2006">
                <mc:Choice xmlns:v="urn:schemas-microsoft-com:vml" Requires="v">
                  <p:oleObj spid="_x0000_s1309080" name="Equation" r:id="rId12" imgW="330200" imgH="165100" progId="Equation.DSMT4">
                    <p:embed/>
                  </p:oleObj>
                </mc:Choice>
                <mc:Fallback>
                  <p:oleObj name="Equation" r:id="rId12" imgW="330200" imgH="165100" progId="Equation.DSMT4">
                    <p:embed/>
                    <p:pic>
                      <p:nvPicPr>
                        <p:cNvPr id="49" name="Object 48">
                          <a:extLst>
                            <a:ext uri="{FF2B5EF4-FFF2-40B4-BE49-F238E27FC236}">
                              <a16:creationId xmlns:a16="http://schemas.microsoft.com/office/drawing/2014/main" id="{6DA203C7-440C-B74E-A516-4F2C22F9335E}"/>
                            </a:ext>
                          </a:extLst>
                        </p:cNvPr>
                        <p:cNvPicPr/>
                        <p:nvPr/>
                      </p:nvPicPr>
                      <p:blipFill>
                        <a:blip r:embed="rId13"/>
                        <a:stretch>
                          <a:fillRect/>
                        </a:stretch>
                      </p:blipFill>
                      <p:spPr>
                        <a:xfrm>
                          <a:off x="8108498" y="903508"/>
                          <a:ext cx="547688" cy="276225"/>
                        </a:xfrm>
                        <a:prstGeom prst="rect">
                          <a:avLst/>
                        </a:prstGeom>
                      </p:spPr>
                    </p:pic>
                  </p:oleObj>
                </mc:Fallback>
              </mc:AlternateContent>
            </a:graphicData>
          </a:graphic>
        </p:graphicFrame>
        <p:sp>
          <p:nvSpPr>
            <p:cNvPr id="50" name="TextBox 49">
              <a:extLst>
                <a:ext uri="{FF2B5EF4-FFF2-40B4-BE49-F238E27FC236}">
                  <a16:creationId xmlns:a16="http://schemas.microsoft.com/office/drawing/2014/main" id="{321A4E2C-4211-E54B-BC01-FC8C302AD8BB}"/>
                </a:ext>
              </a:extLst>
            </p:cNvPr>
            <p:cNvSpPr txBox="1"/>
            <p:nvPr/>
          </p:nvSpPr>
          <p:spPr>
            <a:xfrm>
              <a:off x="7828525" y="76822"/>
              <a:ext cx="1170898" cy="307777"/>
            </a:xfrm>
            <a:prstGeom prst="rect">
              <a:avLst/>
            </a:prstGeom>
            <a:noFill/>
          </p:spPr>
          <p:txBody>
            <a:bodyPr wrap="none" rtlCol="0">
              <a:spAutoFit/>
            </a:bodyPr>
            <a:lstStyle/>
            <a:p>
              <a:r>
                <a:rPr lang="en-US" sz="1400" dirty="0"/>
                <a:t>after collision</a:t>
              </a:r>
            </a:p>
          </p:txBody>
        </p:sp>
        <p:cxnSp>
          <p:nvCxnSpPr>
            <p:cNvPr id="51" name="Straight Arrow Connector 50">
              <a:extLst>
                <a:ext uri="{FF2B5EF4-FFF2-40B4-BE49-F238E27FC236}">
                  <a16:creationId xmlns:a16="http://schemas.microsoft.com/office/drawing/2014/main" id="{F4C3D8F6-FF89-CC4A-812B-2FE975F41DAD}"/>
                </a:ext>
              </a:extLst>
            </p:cNvPr>
            <p:cNvCxnSpPr>
              <a:cxnSpLocks/>
            </p:cNvCxnSpPr>
            <p:nvPr/>
          </p:nvCxnSpPr>
          <p:spPr>
            <a:xfrm flipH="1">
              <a:off x="7022393" y="596552"/>
              <a:ext cx="563525"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52" name="Object 51">
              <a:extLst>
                <a:ext uri="{FF2B5EF4-FFF2-40B4-BE49-F238E27FC236}">
                  <a16:creationId xmlns:a16="http://schemas.microsoft.com/office/drawing/2014/main" id="{BCC843C3-0E9B-5647-9262-CDC6FEF30A0F}"/>
                </a:ext>
              </a:extLst>
            </p:cNvPr>
            <p:cNvGraphicFramePr>
              <a:graphicFrameLocks noChangeAspect="1"/>
            </p:cNvGraphicFramePr>
            <p:nvPr>
              <p:extLst>
                <p:ext uri="{D42A27DB-BD31-4B8C-83A1-F6EECF244321}">
                  <p14:modId xmlns:p14="http://schemas.microsoft.com/office/powerpoint/2010/main" val="3159070247"/>
                </p:ext>
              </p:extLst>
            </p:nvPr>
          </p:nvGraphicFramePr>
          <p:xfrm>
            <a:off x="7172400" y="256827"/>
            <a:ext cx="295275" cy="339725"/>
          </p:xfrm>
          <a:graphic>
            <a:graphicData uri="http://schemas.openxmlformats.org/presentationml/2006/ole">
              <mc:AlternateContent xmlns:mc="http://schemas.openxmlformats.org/markup-compatibility/2006">
                <mc:Choice xmlns:v="urn:schemas-microsoft-com:vml" Requires="v">
                  <p:oleObj spid="_x0000_s1309081" name="Equation" r:id="rId14" imgW="177800" imgH="203200" progId="Equation.DSMT4">
                    <p:embed/>
                  </p:oleObj>
                </mc:Choice>
                <mc:Fallback>
                  <p:oleObj name="Equation" r:id="rId14" imgW="177800" imgH="203200" progId="Equation.DSMT4">
                    <p:embed/>
                    <p:pic>
                      <p:nvPicPr>
                        <p:cNvPr id="52" name="Object 51">
                          <a:extLst>
                            <a:ext uri="{FF2B5EF4-FFF2-40B4-BE49-F238E27FC236}">
                              <a16:creationId xmlns:a16="http://schemas.microsoft.com/office/drawing/2014/main" id="{BCC843C3-0E9B-5647-9262-CDC6FEF30A0F}"/>
                            </a:ext>
                          </a:extLst>
                        </p:cNvPr>
                        <p:cNvPicPr/>
                        <p:nvPr/>
                      </p:nvPicPr>
                      <p:blipFill>
                        <a:blip r:embed="rId15"/>
                        <a:stretch>
                          <a:fillRect/>
                        </a:stretch>
                      </p:blipFill>
                      <p:spPr>
                        <a:xfrm>
                          <a:off x="7172400" y="256827"/>
                          <a:ext cx="295275" cy="339725"/>
                        </a:xfrm>
                        <a:prstGeom prst="rect">
                          <a:avLst/>
                        </a:prstGeom>
                      </p:spPr>
                    </p:pic>
                  </p:oleObj>
                </mc:Fallback>
              </mc:AlternateContent>
            </a:graphicData>
          </a:graphic>
        </p:graphicFrame>
        <p:cxnSp>
          <p:nvCxnSpPr>
            <p:cNvPr id="53" name="Straight Arrow Connector 52">
              <a:extLst>
                <a:ext uri="{FF2B5EF4-FFF2-40B4-BE49-F238E27FC236}">
                  <a16:creationId xmlns:a16="http://schemas.microsoft.com/office/drawing/2014/main" id="{69C1AE1E-1510-AE4E-8A6F-A3A9012117A1}"/>
                </a:ext>
              </a:extLst>
            </p:cNvPr>
            <p:cNvCxnSpPr>
              <a:cxnSpLocks/>
            </p:cNvCxnSpPr>
            <p:nvPr/>
          </p:nvCxnSpPr>
          <p:spPr>
            <a:xfrm flipH="1">
              <a:off x="8410736" y="569670"/>
              <a:ext cx="563525"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54" name="Object 53">
              <a:extLst>
                <a:ext uri="{FF2B5EF4-FFF2-40B4-BE49-F238E27FC236}">
                  <a16:creationId xmlns:a16="http://schemas.microsoft.com/office/drawing/2014/main" id="{54C80A3F-6EE8-D042-BD40-948521928A64}"/>
                </a:ext>
              </a:extLst>
            </p:cNvPr>
            <p:cNvGraphicFramePr>
              <a:graphicFrameLocks noChangeAspect="1"/>
            </p:cNvGraphicFramePr>
            <p:nvPr>
              <p:extLst>
                <p:ext uri="{D42A27DB-BD31-4B8C-83A1-F6EECF244321}">
                  <p14:modId xmlns:p14="http://schemas.microsoft.com/office/powerpoint/2010/main" val="3714645710"/>
                </p:ext>
              </p:extLst>
            </p:nvPr>
          </p:nvGraphicFramePr>
          <p:xfrm>
            <a:off x="8560743" y="229945"/>
            <a:ext cx="295275" cy="339725"/>
          </p:xfrm>
          <a:graphic>
            <a:graphicData uri="http://schemas.openxmlformats.org/presentationml/2006/ole">
              <mc:AlternateContent xmlns:mc="http://schemas.openxmlformats.org/markup-compatibility/2006">
                <mc:Choice xmlns:v="urn:schemas-microsoft-com:vml" Requires="v">
                  <p:oleObj spid="_x0000_s1309082" name="Equation" r:id="rId16" imgW="177800" imgH="203200" progId="Equation.DSMT4">
                    <p:embed/>
                  </p:oleObj>
                </mc:Choice>
                <mc:Fallback>
                  <p:oleObj name="Equation" r:id="rId16" imgW="177800" imgH="203200" progId="Equation.DSMT4">
                    <p:embed/>
                    <p:pic>
                      <p:nvPicPr>
                        <p:cNvPr id="54" name="Object 53">
                          <a:extLst>
                            <a:ext uri="{FF2B5EF4-FFF2-40B4-BE49-F238E27FC236}">
                              <a16:creationId xmlns:a16="http://schemas.microsoft.com/office/drawing/2014/main" id="{54C80A3F-6EE8-D042-BD40-948521928A64}"/>
                            </a:ext>
                          </a:extLst>
                        </p:cNvPr>
                        <p:cNvPicPr/>
                        <p:nvPr/>
                      </p:nvPicPr>
                      <p:blipFill>
                        <a:blip r:embed="rId15"/>
                        <a:stretch>
                          <a:fillRect/>
                        </a:stretch>
                      </p:blipFill>
                      <p:spPr>
                        <a:xfrm>
                          <a:off x="8560743" y="229945"/>
                          <a:ext cx="295275" cy="339725"/>
                        </a:xfrm>
                        <a:prstGeom prst="rect">
                          <a:avLst/>
                        </a:prstGeom>
                      </p:spPr>
                    </p:pic>
                  </p:oleObj>
                </mc:Fallback>
              </mc:AlternateContent>
            </a:graphicData>
          </a:graphic>
        </p:graphicFrame>
      </p:grpSp>
      <p:cxnSp>
        <p:nvCxnSpPr>
          <p:cNvPr id="27" name="Straight Arrow Connector 26">
            <a:extLst>
              <a:ext uri="{FF2B5EF4-FFF2-40B4-BE49-F238E27FC236}">
                <a16:creationId xmlns:a16="http://schemas.microsoft.com/office/drawing/2014/main" id="{2344B668-8C61-7A41-B7ED-B3354C087A8E}"/>
              </a:ext>
            </a:extLst>
          </p:cNvPr>
          <p:cNvCxnSpPr/>
          <p:nvPr/>
        </p:nvCxnSpPr>
        <p:spPr>
          <a:xfrm>
            <a:off x="6922412" y="3066467"/>
            <a:ext cx="495702"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28" name="Object 27">
            <a:extLst>
              <a:ext uri="{FF2B5EF4-FFF2-40B4-BE49-F238E27FC236}">
                <a16:creationId xmlns:a16="http://schemas.microsoft.com/office/drawing/2014/main" id="{578249B7-98C7-EB4D-899A-DF53524376C2}"/>
              </a:ext>
            </a:extLst>
          </p:cNvPr>
          <p:cNvGraphicFramePr>
            <a:graphicFrameLocks noChangeAspect="1"/>
          </p:cNvGraphicFramePr>
          <p:nvPr>
            <p:extLst>
              <p:ext uri="{D42A27DB-BD31-4B8C-83A1-F6EECF244321}">
                <p14:modId xmlns:p14="http://schemas.microsoft.com/office/powerpoint/2010/main" val="400836748"/>
              </p:ext>
            </p:extLst>
          </p:nvPr>
        </p:nvGraphicFramePr>
        <p:xfrm>
          <a:off x="6998720" y="2768156"/>
          <a:ext cx="371452" cy="298838"/>
        </p:xfrm>
        <a:graphic>
          <a:graphicData uri="http://schemas.openxmlformats.org/presentationml/2006/ole">
            <mc:AlternateContent xmlns:mc="http://schemas.openxmlformats.org/markup-compatibility/2006">
              <mc:Choice xmlns:v="urn:schemas-microsoft-com:vml" Requires="v">
                <p:oleObj spid="_x0000_s1309083" name="Equation" r:id="rId17" imgW="254000" imgH="203200" progId="Equation.DSMT4">
                  <p:embed/>
                </p:oleObj>
              </mc:Choice>
              <mc:Fallback>
                <p:oleObj name="Equation" r:id="rId17" imgW="254000" imgH="203200" progId="Equation.DSMT4">
                  <p:embed/>
                  <p:pic>
                    <p:nvPicPr>
                      <p:cNvPr id="28" name="Object 27">
                        <a:extLst>
                          <a:ext uri="{FF2B5EF4-FFF2-40B4-BE49-F238E27FC236}">
                            <a16:creationId xmlns:a16="http://schemas.microsoft.com/office/drawing/2014/main" id="{578249B7-98C7-EB4D-899A-DF53524376C2}"/>
                          </a:ext>
                        </a:extLst>
                      </p:cNvPr>
                      <p:cNvPicPr/>
                      <p:nvPr/>
                    </p:nvPicPr>
                    <p:blipFill>
                      <a:blip r:embed="rId18"/>
                      <a:stretch>
                        <a:fillRect/>
                      </a:stretch>
                    </p:blipFill>
                    <p:spPr>
                      <a:xfrm>
                        <a:off x="6998720" y="2768156"/>
                        <a:ext cx="371452" cy="298838"/>
                      </a:xfrm>
                      <a:prstGeom prst="rect">
                        <a:avLst/>
                      </a:prstGeom>
                    </p:spPr>
                  </p:pic>
                </p:oleObj>
              </mc:Fallback>
            </mc:AlternateContent>
          </a:graphicData>
        </a:graphic>
      </p:graphicFrame>
      <p:cxnSp>
        <p:nvCxnSpPr>
          <p:cNvPr id="32" name="Straight Arrow Connector 31">
            <a:extLst>
              <a:ext uri="{FF2B5EF4-FFF2-40B4-BE49-F238E27FC236}">
                <a16:creationId xmlns:a16="http://schemas.microsoft.com/office/drawing/2014/main" id="{5D0CE014-5564-4447-9DB4-1256AADAC861}"/>
              </a:ext>
            </a:extLst>
          </p:cNvPr>
          <p:cNvCxnSpPr>
            <a:cxnSpLocks/>
          </p:cNvCxnSpPr>
          <p:nvPr/>
        </p:nvCxnSpPr>
        <p:spPr>
          <a:xfrm flipH="1">
            <a:off x="8219570" y="3062795"/>
            <a:ext cx="495702"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56" name="Object 55">
            <a:extLst>
              <a:ext uri="{FF2B5EF4-FFF2-40B4-BE49-F238E27FC236}">
                <a16:creationId xmlns:a16="http://schemas.microsoft.com/office/drawing/2014/main" id="{89F4C777-4889-DC47-943E-CEFDC9936B95}"/>
              </a:ext>
            </a:extLst>
          </p:cNvPr>
          <p:cNvGraphicFramePr>
            <a:graphicFrameLocks noChangeAspect="1"/>
          </p:cNvGraphicFramePr>
          <p:nvPr>
            <p:extLst>
              <p:ext uri="{D42A27DB-BD31-4B8C-83A1-F6EECF244321}">
                <p14:modId xmlns:p14="http://schemas.microsoft.com/office/powerpoint/2010/main" val="2022878180"/>
              </p:ext>
            </p:extLst>
          </p:nvPr>
        </p:nvGraphicFramePr>
        <p:xfrm>
          <a:off x="8317956" y="2769705"/>
          <a:ext cx="371452" cy="298838"/>
        </p:xfrm>
        <a:graphic>
          <a:graphicData uri="http://schemas.openxmlformats.org/presentationml/2006/ole">
            <mc:AlternateContent xmlns:mc="http://schemas.openxmlformats.org/markup-compatibility/2006">
              <mc:Choice xmlns:v="urn:schemas-microsoft-com:vml" Requires="v">
                <p:oleObj spid="_x0000_s1309084" name="Equation" r:id="rId19" imgW="254000" imgH="203200" progId="Equation.DSMT4">
                  <p:embed/>
                </p:oleObj>
              </mc:Choice>
              <mc:Fallback>
                <p:oleObj name="Equation" r:id="rId19" imgW="254000" imgH="203200" progId="Equation.DSMT4">
                  <p:embed/>
                  <p:pic>
                    <p:nvPicPr>
                      <p:cNvPr id="56" name="Object 55">
                        <a:extLst>
                          <a:ext uri="{FF2B5EF4-FFF2-40B4-BE49-F238E27FC236}">
                            <a16:creationId xmlns:a16="http://schemas.microsoft.com/office/drawing/2014/main" id="{89F4C777-4889-DC47-943E-CEFDC9936B95}"/>
                          </a:ext>
                        </a:extLst>
                      </p:cNvPr>
                      <p:cNvPicPr/>
                      <p:nvPr/>
                    </p:nvPicPr>
                    <p:blipFill>
                      <a:blip r:embed="rId20"/>
                      <a:stretch>
                        <a:fillRect/>
                      </a:stretch>
                    </p:blipFill>
                    <p:spPr>
                      <a:xfrm>
                        <a:off x="8317956" y="2769705"/>
                        <a:ext cx="371452" cy="298838"/>
                      </a:xfrm>
                      <a:prstGeom prst="rect">
                        <a:avLst/>
                      </a:prstGeom>
                    </p:spPr>
                  </p:pic>
                </p:oleObj>
              </mc:Fallback>
            </mc:AlternateContent>
          </a:graphicData>
        </a:graphic>
      </p:graphicFrame>
      <p:grpSp>
        <p:nvGrpSpPr>
          <p:cNvPr id="17" name="Group 16">
            <a:extLst>
              <a:ext uri="{FF2B5EF4-FFF2-40B4-BE49-F238E27FC236}">
                <a16:creationId xmlns:a16="http://schemas.microsoft.com/office/drawing/2014/main" id="{96982C5F-D73B-6D4F-9688-370D69CE8533}"/>
              </a:ext>
            </a:extLst>
          </p:cNvPr>
          <p:cNvGrpSpPr/>
          <p:nvPr/>
        </p:nvGrpSpPr>
        <p:grpSpPr>
          <a:xfrm>
            <a:off x="5616979" y="5275297"/>
            <a:ext cx="1403271" cy="822771"/>
            <a:chOff x="5616979" y="5275297"/>
            <a:chExt cx="1403271" cy="822771"/>
          </a:xfrm>
        </p:grpSpPr>
        <p:sp>
          <p:nvSpPr>
            <p:cNvPr id="61" name="TextBox 60">
              <a:extLst>
                <a:ext uri="{FF2B5EF4-FFF2-40B4-BE49-F238E27FC236}">
                  <a16:creationId xmlns:a16="http://schemas.microsoft.com/office/drawing/2014/main" id="{FD2DB13E-58CE-3647-81C6-A92E80AC24C6}"/>
                </a:ext>
              </a:extLst>
            </p:cNvPr>
            <p:cNvSpPr txBox="1"/>
            <p:nvPr/>
          </p:nvSpPr>
          <p:spPr>
            <a:xfrm>
              <a:off x="5616979" y="5574848"/>
              <a:ext cx="1403271" cy="523220"/>
            </a:xfrm>
            <a:prstGeom prst="rect">
              <a:avLst/>
            </a:prstGeom>
            <a:noFill/>
          </p:spPr>
          <p:txBody>
            <a:bodyPr wrap="square" rtlCol="0">
              <a:spAutoFit/>
            </a:bodyPr>
            <a:lstStyle/>
            <a:p>
              <a:r>
                <a:rPr lang="en-US" sz="1400" dirty="0"/>
                <a:t>wall’s velocity relative to lab</a:t>
              </a:r>
            </a:p>
          </p:txBody>
        </p:sp>
        <p:grpSp>
          <p:nvGrpSpPr>
            <p:cNvPr id="76" name="Group 75">
              <a:extLst>
                <a:ext uri="{FF2B5EF4-FFF2-40B4-BE49-F238E27FC236}">
                  <a16:creationId xmlns:a16="http://schemas.microsoft.com/office/drawing/2014/main" id="{F23A9E3F-1FFA-E64D-A917-63D7096A8584}"/>
                </a:ext>
              </a:extLst>
            </p:cNvPr>
            <p:cNvGrpSpPr/>
            <p:nvPr/>
          </p:nvGrpSpPr>
          <p:grpSpPr>
            <a:xfrm>
              <a:off x="6256632" y="5275297"/>
              <a:ext cx="496885" cy="299551"/>
              <a:chOff x="8629774" y="371367"/>
              <a:chExt cx="496885" cy="299551"/>
            </a:xfrm>
          </p:grpSpPr>
          <p:cxnSp>
            <p:nvCxnSpPr>
              <p:cNvPr id="77" name="Straight Arrow Connector 76">
                <a:extLst>
                  <a:ext uri="{FF2B5EF4-FFF2-40B4-BE49-F238E27FC236}">
                    <a16:creationId xmlns:a16="http://schemas.microsoft.com/office/drawing/2014/main" id="{B9F757E8-D211-6649-A32B-139AAFA66927}"/>
                  </a:ext>
                </a:extLst>
              </p:cNvPr>
              <p:cNvCxnSpPr>
                <a:cxnSpLocks/>
              </p:cNvCxnSpPr>
              <p:nvPr/>
            </p:nvCxnSpPr>
            <p:spPr>
              <a:xfrm flipH="1">
                <a:off x="8629774" y="670918"/>
                <a:ext cx="496885"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78" name="Object 77">
                <a:extLst>
                  <a:ext uri="{FF2B5EF4-FFF2-40B4-BE49-F238E27FC236}">
                    <a16:creationId xmlns:a16="http://schemas.microsoft.com/office/drawing/2014/main" id="{A934BE1C-A425-C04C-B9AD-059C01F518ED}"/>
                  </a:ext>
                </a:extLst>
              </p:cNvPr>
              <p:cNvGraphicFramePr>
                <a:graphicFrameLocks noChangeAspect="1"/>
              </p:cNvGraphicFramePr>
              <p:nvPr>
                <p:extLst>
                  <p:ext uri="{D42A27DB-BD31-4B8C-83A1-F6EECF244321}">
                    <p14:modId xmlns:p14="http://schemas.microsoft.com/office/powerpoint/2010/main" val="513836282"/>
                  </p:ext>
                </p:extLst>
              </p:nvPr>
            </p:nvGraphicFramePr>
            <p:xfrm>
              <a:off x="8762042" y="371367"/>
              <a:ext cx="260357" cy="299551"/>
            </p:xfrm>
            <a:graphic>
              <a:graphicData uri="http://schemas.openxmlformats.org/presentationml/2006/ole">
                <mc:AlternateContent xmlns:mc="http://schemas.openxmlformats.org/markup-compatibility/2006">
                  <mc:Choice xmlns:v="urn:schemas-microsoft-com:vml" Requires="v">
                    <p:oleObj spid="_x0000_s1309085" name="Equation" r:id="rId16" imgW="177800" imgH="203200" progId="Equation.DSMT4">
                      <p:embed/>
                    </p:oleObj>
                  </mc:Choice>
                  <mc:Fallback>
                    <p:oleObj name="Equation" r:id="rId16" imgW="177800" imgH="203200" progId="Equation.DSMT4">
                      <p:embed/>
                      <p:pic>
                        <p:nvPicPr>
                          <p:cNvPr id="75" name="Object 74">
                            <a:extLst>
                              <a:ext uri="{FF2B5EF4-FFF2-40B4-BE49-F238E27FC236}">
                                <a16:creationId xmlns:a16="http://schemas.microsoft.com/office/drawing/2014/main" id="{726277E1-E8B9-4E45-84F4-4EFBEECE63DE}"/>
                              </a:ext>
                            </a:extLst>
                          </p:cNvPr>
                          <p:cNvPicPr/>
                          <p:nvPr/>
                        </p:nvPicPr>
                        <p:blipFill>
                          <a:blip r:embed="rId15"/>
                          <a:stretch>
                            <a:fillRect/>
                          </a:stretch>
                        </p:blipFill>
                        <p:spPr>
                          <a:xfrm>
                            <a:off x="8762042" y="371367"/>
                            <a:ext cx="260357" cy="299551"/>
                          </a:xfrm>
                          <a:prstGeom prst="rect">
                            <a:avLst/>
                          </a:prstGeom>
                        </p:spPr>
                      </p:pic>
                    </p:oleObj>
                  </mc:Fallback>
                </mc:AlternateContent>
              </a:graphicData>
            </a:graphic>
          </p:graphicFrame>
        </p:grpSp>
      </p:grpSp>
      <p:grpSp>
        <p:nvGrpSpPr>
          <p:cNvPr id="15" name="Group 14">
            <a:extLst>
              <a:ext uri="{FF2B5EF4-FFF2-40B4-BE49-F238E27FC236}">
                <a16:creationId xmlns:a16="http://schemas.microsoft.com/office/drawing/2014/main" id="{4D0ADD9B-300C-E649-8EEA-82F1B6E8D761}"/>
              </a:ext>
            </a:extLst>
          </p:cNvPr>
          <p:cNvGrpSpPr/>
          <p:nvPr/>
        </p:nvGrpSpPr>
        <p:grpSpPr>
          <a:xfrm>
            <a:off x="6057021" y="4180402"/>
            <a:ext cx="2998626" cy="2271919"/>
            <a:chOff x="6057021" y="4180402"/>
            <a:chExt cx="2998626" cy="2271919"/>
          </a:xfrm>
        </p:grpSpPr>
        <p:sp>
          <p:nvSpPr>
            <p:cNvPr id="57" name="Rectangle 56">
              <a:extLst>
                <a:ext uri="{FF2B5EF4-FFF2-40B4-BE49-F238E27FC236}">
                  <a16:creationId xmlns:a16="http://schemas.microsoft.com/office/drawing/2014/main" id="{3ADCD1CA-82F1-3D47-854D-430500870174}"/>
                </a:ext>
              </a:extLst>
            </p:cNvPr>
            <p:cNvSpPr/>
            <p:nvPr/>
          </p:nvSpPr>
          <p:spPr>
            <a:xfrm>
              <a:off x="7472710" y="4970841"/>
              <a:ext cx="136636" cy="1362358"/>
            </a:xfrm>
            <a:prstGeom prst="rect">
              <a:avLst/>
            </a:prstGeom>
            <a:solidFill>
              <a:srgbClr val="100CC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BDAA14C3-A3A6-374C-B6F1-35EC59B70254}"/>
                </a:ext>
              </a:extLst>
            </p:cNvPr>
            <p:cNvSpPr/>
            <p:nvPr/>
          </p:nvSpPr>
          <p:spPr>
            <a:xfrm>
              <a:off x="7153378" y="5567671"/>
              <a:ext cx="148695" cy="148695"/>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9" name="Straight Arrow Connector 58">
              <a:extLst>
                <a:ext uri="{FF2B5EF4-FFF2-40B4-BE49-F238E27FC236}">
                  <a16:creationId xmlns:a16="http://schemas.microsoft.com/office/drawing/2014/main" id="{8FE20FC9-CF53-FE44-BF16-08B8E8C57183}"/>
                </a:ext>
              </a:extLst>
            </p:cNvPr>
            <p:cNvCxnSpPr>
              <a:cxnSpLocks/>
            </p:cNvCxnSpPr>
            <p:nvPr/>
          </p:nvCxnSpPr>
          <p:spPr>
            <a:xfrm flipH="1">
              <a:off x="6888574" y="5473073"/>
              <a:ext cx="501347"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60" name="Object 59">
              <a:extLst>
                <a:ext uri="{FF2B5EF4-FFF2-40B4-BE49-F238E27FC236}">
                  <a16:creationId xmlns:a16="http://schemas.microsoft.com/office/drawing/2014/main" id="{DEAE01B3-581F-CB43-81A2-3D7D8CB1611B}"/>
                </a:ext>
              </a:extLst>
            </p:cNvPr>
            <p:cNvGraphicFramePr>
              <a:graphicFrameLocks noChangeAspect="1"/>
            </p:cNvGraphicFramePr>
            <p:nvPr>
              <p:extLst>
                <p:ext uri="{D42A27DB-BD31-4B8C-83A1-F6EECF244321}">
                  <p14:modId xmlns:p14="http://schemas.microsoft.com/office/powerpoint/2010/main" val="2735789847"/>
                </p:ext>
              </p:extLst>
            </p:nvPr>
          </p:nvGraphicFramePr>
          <p:xfrm>
            <a:off x="6965751" y="5171366"/>
            <a:ext cx="375682" cy="302240"/>
          </p:xfrm>
          <a:graphic>
            <a:graphicData uri="http://schemas.openxmlformats.org/presentationml/2006/ole">
              <mc:AlternateContent xmlns:mc="http://schemas.openxmlformats.org/markup-compatibility/2006">
                <mc:Choice xmlns:v="urn:schemas-microsoft-com:vml" Requires="v">
                  <p:oleObj spid="_x0000_s1309086" name="Equation" r:id="rId21" imgW="254000" imgH="203200" progId="Equation.DSMT4">
                    <p:embed/>
                  </p:oleObj>
                </mc:Choice>
                <mc:Fallback>
                  <p:oleObj name="Equation" r:id="rId21" imgW="254000" imgH="203200" progId="Equation.DSMT4">
                    <p:embed/>
                    <p:pic>
                      <p:nvPicPr>
                        <p:cNvPr id="28" name="Object 27">
                          <a:extLst>
                            <a:ext uri="{FF2B5EF4-FFF2-40B4-BE49-F238E27FC236}">
                              <a16:creationId xmlns:a16="http://schemas.microsoft.com/office/drawing/2014/main" id="{578249B7-98C7-EB4D-899A-DF53524376C2}"/>
                            </a:ext>
                          </a:extLst>
                        </p:cNvPr>
                        <p:cNvPicPr/>
                        <p:nvPr/>
                      </p:nvPicPr>
                      <p:blipFill>
                        <a:blip r:embed="rId18"/>
                        <a:stretch>
                          <a:fillRect/>
                        </a:stretch>
                      </p:blipFill>
                      <p:spPr>
                        <a:xfrm>
                          <a:off x="6965751" y="5171366"/>
                          <a:ext cx="375682" cy="302240"/>
                        </a:xfrm>
                        <a:prstGeom prst="rect">
                          <a:avLst/>
                        </a:prstGeom>
                      </p:spPr>
                    </p:pic>
                  </p:oleObj>
                </mc:Fallback>
              </mc:AlternateContent>
            </a:graphicData>
          </a:graphic>
        </p:graphicFrame>
        <p:sp>
          <p:nvSpPr>
            <p:cNvPr id="65" name="TextBox 64">
              <a:extLst>
                <a:ext uri="{FF2B5EF4-FFF2-40B4-BE49-F238E27FC236}">
                  <a16:creationId xmlns:a16="http://schemas.microsoft.com/office/drawing/2014/main" id="{45294153-FFD2-2B41-BB74-D27944CCBFA8}"/>
                </a:ext>
              </a:extLst>
            </p:cNvPr>
            <p:cNvSpPr txBox="1"/>
            <p:nvPr/>
          </p:nvSpPr>
          <p:spPr>
            <a:xfrm>
              <a:off x="6401560" y="4490849"/>
              <a:ext cx="1041704" cy="273817"/>
            </a:xfrm>
            <a:prstGeom prst="rect">
              <a:avLst/>
            </a:prstGeom>
            <a:noFill/>
          </p:spPr>
          <p:txBody>
            <a:bodyPr wrap="none" rtlCol="0">
              <a:spAutoFit/>
            </a:bodyPr>
            <a:lstStyle/>
            <a:p>
              <a:r>
                <a:rPr lang="en-US" sz="1400" dirty="0"/>
                <a:t>after collision</a:t>
              </a:r>
            </a:p>
          </p:txBody>
        </p:sp>
        <p:sp>
          <p:nvSpPr>
            <p:cNvPr id="66" name="Freeform 65">
              <a:extLst>
                <a:ext uri="{FF2B5EF4-FFF2-40B4-BE49-F238E27FC236}">
                  <a16:creationId xmlns:a16="http://schemas.microsoft.com/office/drawing/2014/main" id="{BD38DFF1-7886-0542-9F08-12065F1B92F7}"/>
                </a:ext>
              </a:extLst>
            </p:cNvPr>
            <p:cNvSpPr/>
            <p:nvPr/>
          </p:nvSpPr>
          <p:spPr>
            <a:xfrm>
              <a:off x="6057021" y="4180402"/>
              <a:ext cx="2998626" cy="132430"/>
            </a:xfrm>
            <a:custGeom>
              <a:avLst/>
              <a:gdLst>
                <a:gd name="connsiteX0" fmla="*/ 0 w 3370521"/>
                <a:gd name="connsiteY0" fmla="*/ 0 h 148855"/>
                <a:gd name="connsiteX1" fmla="*/ 53162 w 3370521"/>
                <a:gd name="connsiteY1" fmla="*/ 42530 h 148855"/>
                <a:gd name="connsiteX2" fmla="*/ 127590 w 3370521"/>
                <a:gd name="connsiteY2" fmla="*/ 63795 h 148855"/>
                <a:gd name="connsiteX3" fmla="*/ 191386 w 3370521"/>
                <a:gd name="connsiteY3" fmla="*/ 85060 h 148855"/>
                <a:gd name="connsiteX4" fmla="*/ 297711 w 3370521"/>
                <a:gd name="connsiteY4" fmla="*/ 106325 h 148855"/>
                <a:gd name="connsiteX5" fmla="*/ 425302 w 3370521"/>
                <a:gd name="connsiteY5" fmla="*/ 127590 h 148855"/>
                <a:gd name="connsiteX6" fmla="*/ 1350334 w 3370521"/>
                <a:gd name="connsiteY6" fmla="*/ 106325 h 148855"/>
                <a:gd name="connsiteX7" fmla="*/ 1382232 w 3370521"/>
                <a:gd name="connsiteY7" fmla="*/ 95693 h 148855"/>
                <a:gd name="connsiteX8" fmla="*/ 1499190 w 3370521"/>
                <a:gd name="connsiteY8" fmla="*/ 85060 h 148855"/>
                <a:gd name="connsiteX9" fmla="*/ 1913860 w 3370521"/>
                <a:gd name="connsiteY9" fmla="*/ 95693 h 148855"/>
                <a:gd name="connsiteX10" fmla="*/ 1977655 w 3370521"/>
                <a:gd name="connsiteY10" fmla="*/ 74427 h 148855"/>
                <a:gd name="connsiteX11" fmla="*/ 2009553 w 3370521"/>
                <a:gd name="connsiteY11" fmla="*/ 63795 h 148855"/>
                <a:gd name="connsiteX12" fmla="*/ 2190307 w 3370521"/>
                <a:gd name="connsiteY12" fmla="*/ 42530 h 148855"/>
                <a:gd name="connsiteX13" fmla="*/ 2349795 w 3370521"/>
                <a:gd name="connsiteY13" fmla="*/ 53162 h 148855"/>
                <a:gd name="connsiteX14" fmla="*/ 2413590 w 3370521"/>
                <a:gd name="connsiteY14" fmla="*/ 63795 h 148855"/>
                <a:gd name="connsiteX15" fmla="*/ 2509283 w 3370521"/>
                <a:gd name="connsiteY15" fmla="*/ 74427 h 148855"/>
                <a:gd name="connsiteX16" fmla="*/ 2583711 w 3370521"/>
                <a:gd name="connsiteY16" fmla="*/ 85060 h 148855"/>
                <a:gd name="connsiteX17" fmla="*/ 2775097 w 3370521"/>
                <a:gd name="connsiteY17" fmla="*/ 95693 h 148855"/>
                <a:gd name="connsiteX18" fmla="*/ 2892055 w 3370521"/>
                <a:gd name="connsiteY18" fmla="*/ 116958 h 148855"/>
                <a:gd name="connsiteX19" fmla="*/ 2955851 w 3370521"/>
                <a:gd name="connsiteY19" fmla="*/ 138223 h 148855"/>
                <a:gd name="connsiteX20" fmla="*/ 3094074 w 3370521"/>
                <a:gd name="connsiteY20" fmla="*/ 148855 h 148855"/>
                <a:gd name="connsiteX21" fmla="*/ 3157869 w 3370521"/>
                <a:gd name="connsiteY21" fmla="*/ 138223 h 148855"/>
                <a:gd name="connsiteX22" fmla="*/ 3189767 w 3370521"/>
                <a:gd name="connsiteY22" fmla="*/ 127590 h 148855"/>
                <a:gd name="connsiteX23" fmla="*/ 3370521 w 3370521"/>
                <a:gd name="connsiteY23" fmla="*/ 116958 h 14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70521" h="148855">
                  <a:moveTo>
                    <a:pt x="0" y="0"/>
                  </a:moveTo>
                  <a:cubicBezTo>
                    <a:pt x="17721" y="14177"/>
                    <a:pt x="33918" y="30502"/>
                    <a:pt x="53162" y="42530"/>
                  </a:cubicBezTo>
                  <a:cubicBezTo>
                    <a:pt x="64153" y="49399"/>
                    <a:pt x="119522" y="61375"/>
                    <a:pt x="127590" y="63795"/>
                  </a:cubicBezTo>
                  <a:cubicBezTo>
                    <a:pt x="149060" y="70236"/>
                    <a:pt x="169640" y="79623"/>
                    <a:pt x="191386" y="85060"/>
                  </a:cubicBezTo>
                  <a:cubicBezTo>
                    <a:pt x="290173" y="109758"/>
                    <a:pt x="167362" y="80255"/>
                    <a:pt x="297711" y="106325"/>
                  </a:cubicBezTo>
                  <a:cubicBezTo>
                    <a:pt x="414803" y="129743"/>
                    <a:pt x="234149" y="103697"/>
                    <a:pt x="425302" y="127590"/>
                  </a:cubicBezTo>
                  <a:cubicBezTo>
                    <a:pt x="505771" y="126226"/>
                    <a:pt x="1150412" y="119223"/>
                    <a:pt x="1350334" y="106325"/>
                  </a:cubicBezTo>
                  <a:cubicBezTo>
                    <a:pt x="1361518" y="105603"/>
                    <a:pt x="1371137" y="97278"/>
                    <a:pt x="1382232" y="95693"/>
                  </a:cubicBezTo>
                  <a:cubicBezTo>
                    <a:pt x="1420985" y="90157"/>
                    <a:pt x="1460204" y="88604"/>
                    <a:pt x="1499190" y="85060"/>
                  </a:cubicBezTo>
                  <a:cubicBezTo>
                    <a:pt x="1786080" y="112383"/>
                    <a:pt x="1647824" y="110472"/>
                    <a:pt x="1913860" y="95693"/>
                  </a:cubicBezTo>
                  <a:lnTo>
                    <a:pt x="1977655" y="74427"/>
                  </a:lnTo>
                  <a:cubicBezTo>
                    <a:pt x="1988288" y="70883"/>
                    <a:pt x="1998458" y="65380"/>
                    <a:pt x="2009553" y="63795"/>
                  </a:cubicBezTo>
                  <a:cubicBezTo>
                    <a:pt x="2119242" y="48125"/>
                    <a:pt x="2059044" y="55656"/>
                    <a:pt x="2190307" y="42530"/>
                  </a:cubicBezTo>
                  <a:cubicBezTo>
                    <a:pt x="2243470" y="46074"/>
                    <a:pt x="2296754" y="48111"/>
                    <a:pt x="2349795" y="53162"/>
                  </a:cubicBezTo>
                  <a:cubicBezTo>
                    <a:pt x="2371256" y="55206"/>
                    <a:pt x="2392221" y="60946"/>
                    <a:pt x="2413590" y="63795"/>
                  </a:cubicBezTo>
                  <a:cubicBezTo>
                    <a:pt x="2445402" y="68037"/>
                    <a:pt x="2477437" y="70446"/>
                    <a:pt x="2509283" y="74427"/>
                  </a:cubicBezTo>
                  <a:cubicBezTo>
                    <a:pt x="2534151" y="77535"/>
                    <a:pt x="2558730" y="83061"/>
                    <a:pt x="2583711" y="85060"/>
                  </a:cubicBezTo>
                  <a:cubicBezTo>
                    <a:pt x="2647401" y="90155"/>
                    <a:pt x="2711302" y="92149"/>
                    <a:pt x="2775097" y="95693"/>
                  </a:cubicBezTo>
                  <a:cubicBezTo>
                    <a:pt x="2795953" y="99169"/>
                    <a:pt x="2868691" y="110586"/>
                    <a:pt x="2892055" y="116958"/>
                  </a:cubicBezTo>
                  <a:cubicBezTo>
                    <a:pt x="2913681" y="122856"/>
                    <a:pt x="2933501" y="136504"/>
                    <a:pt x="2955851" y="138223"/>
                  </a:cubicBezTo>
                  <a:lnTo>
                    <a:pt x="3094074" y="148855"/>
                  </a:lnTo>
                  <a:cubicBezTo>
                    <a:pt x="3115339" y="145311"/>
                    <a:pt x="3136824" y="142900"/>
                    <a:pt x="3157869" y="138223"/>
                  </a:cubicBezTo>
                  <a:cubicBezTo>
                    <a:pt x="3168810" y="135792"/>
                    <a:pt x="3178628" y="128828"/>
                    <a:pt x="3189767" y="127590"/>
                  </a:cubicBezTo>
                  <a:cubicBezTo>
                    <a:pt x="3289699" y="116486"/>
                    <a:pt x="3304839" y="116958"/>
                    <a:pt x="3370521" y="116958"/>
                  </a:cubicBezTo>
                </a:path>
              </a:pathLst>
            </a:cu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A5EFB5E3-6C9D-284C-8FBF-376D73031803}"/>
                </a:ext>
              </a:extLst>
            </p:cNvPr>
            <p:cNvSpPr txBox="1"/>
            <p:nvPr/>
          </p:nvSpPr>
          <p:spPr>
            <a:xfrm>
              <a:off x="7675809" y="4779349"/>
              <a:ext cx="1282146" cy="307777"/>
            </a:xfrm>
            <a:prstGeom prst="rect">
              <a:avLst/>
            </a:prstGeom>
            <a:noFill/>
          </p:spPr>
          <p:txBody>
            <a:bodyPr wrap="none" rtlCol="0">
              <a:spAutoFit/>
            </a:bodyPr>
            <a:lstStyle/>
            <a:p>
              <a:r>
                <a:rPr lang="en-US" sz="1400" dirty="0"/>
                <a:t>in wall’s frame,</a:t>
              </a:r>
            </a:p>
          </p:txBody>
        </p:sp>
        <p:sp>
          <p:nvSpPr>
            <p:cNvPr id="11" name="Oval 10">
              <a:extLst>
                <a:ext uri="{FF2B5EF4-FFF2-40B4-BE49-F238E27FC236}">
                  <a16:creationId xmlns:a16="http://schemas.microsoft.com/office/drawing/2014/main" id="{5A4160EA-9FBF-1545-A599-08217079CA38}"/>
                </a:ext>
              </a:extLst>
            </p:cNvPr>
            <p:cNvSpPr/>
            <p:nvPr/>
          </p:nvSpPr>
          <p:spPr>
            <a:xfrm>
              <a:off x="6819156" y="4827402"/>
              <a:ext cx="1154369" cy="1624919"/>
            </a:xfrm>
            <a:prstGeom prst="ellipse">
              <a:avLst/>
            </a:prstGeom>
            <a:noFill/>
            <a:ln>
              <a:solidFill>
                <a:schemeClr val="tx1"/>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FCA96C16-6ACF-AF42-A6CD-6BF8655693A6}"/>
              </a:ext>
            </a:extLst>
          </p:cNvPr>
          <p:cNvGrpSpPr/>
          <p:nvPr/>
        </p:nvGrpSpPr>
        <p:grpSpPr>
          <a:xfrm>
            <a:off x="379642" y="2766012"/>
            <a:ext cx="6206975" cy="543224"/>
            <a:chOff x="379642" y="2766012"/>
            <a:chExt cx="6206975" cy="543224"/>
          </a:xfrm>
        </p:grpSpPr>
        <p:sp>
          <p:nvSpPr>
            <p:cNvPr id="45" name="Rectangle 2">
              <a:extLst>
                <a:ext uri="{FF2B5EF4-FFF2-40B4-BE49-F238E27FC236}">
                  <a16:creationId xmlns:a16="http://schemas.microsoft.com/office/drawing/2014/main" id="{DAA92376-9A8D-2A47-98F0-A4BB47C9108A}"/>
                </a:ext>
              </a:extLst>
            </p:cNvPr>
            <p:cNvSpPr>
              <a:spLocks noChangeArrowheads="1"/>
            </p:cNvSpPr>
            <p:nvPr/>
          </p:nvSpPr>
          <p:spPr bwMode="auto">
            <a:xfrm>
              <a:off x="379642" y="2766012"/>
              <a:ext cx="6206975" cy="543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latin typeface="Times New Roman"/>
                  <a:cs typeface="Times New Roman"/>
                </a:rPr>
                <a:t>The ball appears to be closing on the wall with velocity       .</a:t>
              </a:r>
              <a:endParaRPr lang="en-US" sz="2000" dirty="0">
                <a:solidFill>
                  <a:srgbClr val="008000"/>
                </a:solidFill>
                <a:latin typeface="Times New Roman"/>
                <a:cs typeface="Times New Roman"/>
              </a:endParaRPr>
            </a:p>
          </p:txBody>
        </p:sp>
        <p:graphicFrame>
          <p:nvGraphicFramePr>
            <p:cNvPr id="67" name="Object 66">
              <a:extLst>
                <a:ext uri="{FF2B5EF4-FFF2-40B4-BE49-F238E27FC236}">
                  <a16:creationId xmlns:a16="http://schemas.microsoft.com/office/drawing/2014/main" id="{9925A4A5-A31C-0F45-BD3A-06E392473305}"/>
                </a:ext>
              </a:extLst>
            </p:cNvPr>
            <p:cNvGraphicFramePr>
              <a:graphicFrameLocks noChangeAspect="1"/>
            </p:cNvGraphicFramePr>
            <p:nvPr>
              <p:extLst>
                <p:ext uri="{D42A27DB-BD31-4B8C-83A1-F6EECF244321}">
                  <p14:modId xmlns:p14="http://schemas.microsoft.com/office/powerpoint/2010/main" val="1377677614"/>
                </p:ext>
              </p:extLst>
            </p:nvPr>
          </p:nvGraphicFramePr>
          <p:xfrm>
            <a:off x="6028387" y="2888885"/>
            <a:ext cx="422275" cy="339725"/>
          </p:xfrm>
          <a:graphic>
            <a:graphicData uri="http://schemas.openxmlformats.org/presentationml/2006/ole">
              <mc:AlternateContent xmlns:mc="http://schemas.openxmlformats.org/markup-compatibility/2006">
                <mc:Choice xmlns:v="urn:schemas-microsoft-com:vml" Requires="v">
                  <p:oleObj spid="_x0000_s1309087" name="Equation" r:id="rId8" imgW="254000" imgH="203200" progId="Equation.DSMT4">
                    <p:embed/>
                  </p:oleObj>
                </mc:Choice>
                <mc:Fallback>
                  <p:oleObj name="Equation" r:id="rId8" imgW="254000" imgH="203200" progId="Equation.DSMT4">
                    <p:embed/>
                    <p:pic>
                      <p:nvPicPr>
                        <p:cNvPr id="47" name="Object 46">
                          <a:extLst>
                            <a:ext uri="{FF2B5EF4-FFF2-40B4-BE49-F238E27FC236}">
                              <a16:creationId xmlns:a16="http://schemas.microsoft.com/office/drawing/2014/main" id="{A27FE8E2-0ECF-AF45-AAEB-13AB561299C2}"/>
                            </a:ext>
                          </a:extLst>
                        </p:cNvPr>
                        <p:cNvPicPr/>
                        <p:nvPr/>
                      </p:nvPicPr>
                      <p:blipFill>
                        <a:blip r:embed="rId9"/>
                        <a:stretch>
                          <a:fillRect/>
                        </a:stretch>
                      </p:blipFill>
                      <p:spPr>
                        <a:xfrm>
                          <a:off x="6028387" y="2888885"/>
                          <a:ext cx="422275" cy="339725"/>
                        </a:xfrm>
                        <a:prstGeom prst="rect">
                          <a:avLst/>
                        </a:prstGeom>
                      </p:spPr>
                    </p:pic>
                  </p:oleObj>
                </mc:Fallback>
              </mc:AlternateContent>
            </a:graphicData>
          </a:graphic>
        </p:graphicFrame>
      </p:grpSp>
    </p:spTree>
    <p:extLst>
      <p:ext uri="{BB962C8B-B14F-4D97-AF65-F5344CB8AC3E}">
        <p14:creationId xmlns:p14="http://schemas.microsoft.com/office/powerpoint/2010/main" val="392878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par>
                                <p:cTn id="23" presetID="9"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dissolv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dissolv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dissolve">
                                      <p:cBhvr>
                                        <p:cTn id="35" dur="500"/>
                                        <p:tgtEl>
                                          <p:spTgt spid="56"/>
                                        </p:tgtEl>
                                      </p:cBhvr>
                                    </p:animEffect>
                                  </p:childTnLst>
                                </p:cTn>
                              </p:par>
                              <p:par>
                                <p:cTn id="36" presetID="9"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dissolv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dissolv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dissolv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dissolv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dissolve">
                                      <p:cBhvr>
                                        <p:cTn id="5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224488" y="372761"/>
            <a:ext cx="8805211" cy="753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This all sounds </a:t>
            </a:r>
            <a:r>
              <a:rPr lang="en-US" sz="2000" dirty="0">
                <a:latin typeface="Times New Roman"/>
                <a:cs typeface="Times New Roman"/>
              </a:rPr>
              <a:t>fine and good in a </a:t>
            </a:r>
            <a:r>
              <a:rPr lang="en-US" sz="2000" i="1" dirty="0">
                <a:latin typeface="Times New Roman"/>
                <a:cs typeface="Times New Roman"/>
              </a:rPr>
              <a:t>fantasy land </a:t>
            </a:r>
            <a:r>
              <a:rPr lang="en-US" sz="2000" dirty="0">
                <a:latin typeface="Times New Roman"/>
                <a:cs typeface="Times New Roman"/>
              </a:rPr>
              <a:t>sort of way, but does it hold to real life?  A little experiment suggests it will.  </a:t>
            </a:r>
            <a:endParaRPr lang="en-US" sz="2000" dirty="0">
              <a:solidFill>
                <a:srgbClr val="008000"/>
              </a:solidFill>
              <a:latin typeface="Times New Roman"/>
              <a:cs typeface="Times New Roman"/>
            </a:endParaRPr>
          </a:p>
        </p:txBody>
      </p:sp>
      <p:sp>
        <p:nvSpPr>
          <p:cNvPr id="8" name="Rectangle 7"/>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84.)</a:t>
            </a:r>
          </a:p>
        </p:txBody>
      </p:sp>
      <p:sp>
        <p:nvSpPr>
          <p:cNvPr id="34" name="Rectangle 2">
            <a:extLst>
              <a:ext uri="{FF2B5EF4-FFF2-40B4-BE49-F238E27FC236}">
                <a16:creationId xmlns:a16="http://schemas.microsoft.com/office/drawing/2014/main" id="{F1494F3B-643D-2C41-9B32-9BF763330E89}"/>
              </a:ext>
            </a:extLst>
          </p:cNvPr>
          <p:cNvSpPr>
            <a:spLocks noChangeArrowheads="1"/>
          </p:cNvSpPr>
          <p:nvPr/>
        </p:nvSpPr>
        <p:spPr bwMode="auto">
          <a:xfrm>
            <a:off x="224488" y="1237844"/>
            <a:ext cx="8805211" cy="970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Take two balls, </a:t>
            </a:r>
            <a:r>
              <a:rPr lang="en-US" sz="2000" dirty="0">
                <a:latin typeface="Times New Roman"/>
                <a:cs typeface="Times New Roman"/>
              </a:rPr>
              <a:t>one fairly massive (a golf ball) and one fairly massless (a ping-pong ball).  Place the ping-pong ball on top of the golf ball and drop from an arbitrary height </a:t>
            </a:r>
            <a:r>
              <a:rPr lang="en-US" sz="2000" i="1" dirty="0">
                <a:latin typeface="Times New Roman"/>
                <a:cs typeface="Times New Roman"/>
              </a:rPr>
              <a:t>h.  </a:t>
            </a:r>
            <a:r>
              <a:rPr lang="en-US" sz="2000" dirty="0">
                <a:latin typeface="Times New Roman"/>
                <a:cs typeface="Times New Roman"/>
              </a:rPr>
              <a:t>Notice what happens.  </a:t>
            </a:r>
            <a:endParaRPr lang="en-US" sz="2000" dirty="0">
              <a:solidFill>
                <a:srgbClr val="008000"/>
              </a:solidFill>
              <a:latin typeface="Times New Roman"/>
              <a:cs typeface="Times New Roman"/>
            </a:endParaRPr>
          </a:p>
        </p:txBody>
      </p:sp>
      <p:sp>
        <p:nvSpPr>
          <p:cNvPr id="35" name="Rectangle 2">
            <a:extLst>
              <a:ext uri="{FF2B5EF4-FFF2-40B4-BE49-F238E27FC236}">
                <a16:creationId xmlns:a16="http://schemas.microsoft.com/office/drawing/2014/main" id="{C219895F-6626-1040-864B-317240FFA134}"/>
              </a:ext>
            </a:extLst>
          </p:cNvPr>
          <p:cNvSpPr>
            <a:spLocks noChangeArrowheads="1"/>
          </p:cNvSpPr>
          <p:nvPr/>
        </p:nvSpPr>
        <p:spPr bwMode="auto">
          <a:xfrm>
            <a:off x="224488" y="2384787"/>
            <a:ext cx="5052593" cy="939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The following should happen: </a:t>
            </a:r>
            <a:r>
              <a:rPr lang="en-US" sz="2000" dirty="0">
                <a:latin typeface="Times New Roman"/>
                <a:cs typeface="Times New Roman"/>
              </a:rPr>
              <a:t>The two should fall, picking up kinetic energy in the process.  The math to figure out their “final” velocity is:  </a:t>
            </a:r>
            <a:endParaRPr lang="en-US" sz="2000" dirty="0">
              <a:solidFill>
                <a:srgbClr val="008000"/>
              </a:solidFill>
              <a:latin typeface="Times New Roman"/>
              <a:cs typeface="Times New Roman"/>
            </a:endParaRPr>
          </a:p>
        </p:txBody>
      </p:sp>
      <p:graphicFrame>
        <p:nvGraphicFramePr>
          <p:cNvPr id="36" name="Object 35">
            <a:extLst>
              <a:ext uri="{FF2B5EF4-FFF2-40B4-BE49-F238E27FC236}">
                <a16:creationId xmlns:a16="http://schemas.microsoft.com/office/drawing/2014/main" id="{812579BD-40A8-E340-8DB0-F274D906776A}"/>
              </a:ext>
            </a:extLst>
          </p:cNvPr>
          <p:cNvGraphicFramePr>
            <a:graphicFrameLocks noChangeAspect="1"/>
          </p:cNvGraphicFramePr>
          <p:nvPr>
            <p:extLst>
              <p:ext uri="{D42A27DB-BD31-4B8C-83A1-F6EECF244321}">
                <p14:modId xmlns:p14="http://schemas.microsoft.com/office/powerpoint/2010/main" val="540410812"/>
              </p:ext>
            </p:extLst>
          </p:nvPr>
        </p:nvGraphicFramePr>
        <p:xfrm>
          <a:off x="687540" y="3481040"/>
          <a:ext cx="4386262" cy="1677987"/>
        </p:xfrm>
        <a:graphic>
          <a:graphicData uri="http://schemas.openxmlformats.org/presentationml/2006/ole">
            <mc:AlternateContent xmlns:mc="http://schemas.openxmlformats.org/markup-compatibility/2006">
              <mc:Choice xmlns:v="urn:schemas-microsoft-com:vml" Requires="v">
                <p:oleObj spid="_x0000_s1310954" name="Equation" r:id="rId4" imgW="2641600" imgH="1003300" progId="Equation.DSMT4">
                  <p:embed/>
                </p:oleObj>
              </mc:Choice>
              <mc:Fallback>
                <p:oleObj name="Equation" r:id="rId4" imgW="2641600" imgH="1003300" progId="Equation.DSMT4">
                  <p:embed/>
                  <p:pic>
                    <p:nvPicPr>
                      <p:cNvPr id="85" name="Object 84">
                        <a:extLst>
                          <a:ext uri="{FF2B5EF4-FFF2-40B4-BE49-F238E27FC236}">
                            <a16:creationId xmlns:a16="http://schemas.microsoft.com/office/drawing/2014/main" id="{EA8F8964-5907-D845-A255-80EF4EF26B10}"/>
                          </a:ext>
                        </a:extLst>
                      </p:cNvPr>
                      <p:cNvPicPr/>
                      <p:nvPr/>
                    </p:nvPicPr>
                    <p:blipFill>
                      <a:blip r:embed="rId5"/>
                      <a:stretch>
                        <a:fillRect/>
                      </a:stretch>
                    </p:blipFill>
                    <p:spPr>
                      <a:xfrm>
                        <a:off x="687540" y="3481040"/>
                        <a:ext cx="4386262" cy="1677987"/>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2F51FFB0-0A38-9147-98CD-08DB6F3C792A}"/>
              </a:ext>
            </a:extLst>
          </p:cNvPr>
          <p:cNvGrpSpPr/>
          <p:nvPr/>
        </p:nvGrpSpPr>
        <p:grpSpPr>
          <a:xfrm>
            <a:off x="5751855" y="1960758"/>
            <a:ext cx="1357369" cy="2865487"/>
            <a:chOff x="5751855" y="1960758"/>
            <a:chExt cx="1357369" cy="2865487"/>
          </a:xfrm>
        </p:grpSpPr>
        <p:grpSp>
          <p:nvGrpSpPr>
            <p:cNvPr id="3" name="Group 2">
              <a:extLst>
                <a:ext uri="{FF2B5EF4-FFF2-40B4-BE49-F238E27FC236}">
                  <a16:creationId xmlns:a16="http://schemas.microsoft.com/office/drawing/2014/main" id="{A372A3B0-4006-214B-972A-B36A5A300E6F}"/>
                </a:ext>
              </a:extLst>
            </p:cNvPr>
            <p:cNvGrpSpPr/>
            <p:nvPr/>
          </p:nvGrpSpPr>
          <p:grpSpPr>
            <a:xfrm>
              <a:off x="5959936" y="2242158"/>
              <a:ext cx="675960" cy="797411"/>
              <a:chOff x="7791574" y="3171499"/>
              <a:chExt cx="281518" cy="332099"/>
            </a:xfrm>
          </p:grpSpPr>
          <p:sp>
            <p:nvSpPr>
              <p:cNvPr id="2" name="Oval 1">
                <a:extLst>
                  <a:ext uri="{FF2B5EF4-FFF2-40B4-BE49-F238E27FC236}">
                    <a16:creationId xmlns:a16="http://schemas.microsoft.com/office/drawing/2014/main" id="{095E9DDB-011A-F640-AD83-1D69B99BBD65}"/>
                  </a:ext>
                </a:extLst>
              </p:cNvPr>
              <p:cNvSpPr/>
              <p:nvPr/>
            </p:nvSpPr>
            <p:spPr>
              <a:xfrm>
                <a:off x="7909474" y="3171499"/>
                <a:ext cx="45719" cy="45719"/>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68A9522-7271-164D-853C-54D488E5B2CB}"/>
                  </a:ext>
                </a:extLst>
              </p:cNvPr>
              <p:cNvSpPr/>
              <p:nvPr/>
            </p:nvSpPr>
            <p:spPr>
              <a:xfrm>
                <a:off x="7791574" y="3222080"/>
                <a:ext cx="281518" cy="281518"/>
              </a:xfrm>
              <a:prstGeom prst="ellipse">
                <a:avLst/>
              </a:prstGeom>
              <a:solidFill>
                <a:srgbClr val="00F30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 name="Straight Connector 4">
              <a:extLst>
                <a:ext uri="{FF2B5EF4-FFF2-40B4-BE49-F238E27FC236}">
                  <a16:creationId xmlns:a16="http://schemas.microsoft.com/office/drawing/2014/main" id="{B3BB3E3B-6632-294D-9EAE-F75DAEF97720}"/>
                </a:ext>
              </a:extLst>
            </p:cNvPr>
            <p:cNvCxnSpPr/>
            <p:nvPr/>
          </p:nvCxnSpPr>
          <p:spPr>
            <a:xfrm>
              <a:off x="5955985" y="4826245"/>
              <a:ext cx="1051409"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7C0F8836-8150-AC49-87FA-6FD46B0C48F7}"/>
                </a:ext>
              </a:extLst>
            </p:cNvPr>
            <p:cNvCxnSpPr/>
            <p:nvPr/>
          </p:nvCxnSpPr>
          <p:spPr>
            <a:xfrm flipV="1">
              <a:off x="6833577" y="2701589"/>
              <a:ext cx="0" cy="2114408"/>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18" name="Object 17">
              <a:extLst>
                <a:ext uri="{FF2B5EF4-FFF2-40B4-BE49-F238E27FC236}">
                  <a16:creationId xmlns:a16="http://schemas.microsoft.com/office/drawing/2014/main" id="{F4D1069C-1F80-534A-B47D-EDF4918AC1B1}"/>
                </a:ext>
              </a:extLst>
            </p:cNvPr>
            <p:cNvGraphicFramePr>
              <a:graphicFrameLocks noChangeAspect="1"/>
            </p:cNvGraphicFramePr>
            <p:nvPr>
              <p:extLst>
                <p:ext uri="{D42A27DB-BD31-4B8C-83A1-F6EECF244321}">
                  <p14:modId xmlns:p14="http://schemas.microsoft.com/office/powerpoint/2010/main" val="735736464"/>
                </p:ext>
              </p:extLst>
            </p:nvPr>
          </p:nvGraphicFramePr>
          <p:xfrm>
            <a:off x="6898087" y="3610126"/>
            <a:ext cx="211137" cy="274638"/>
          </p:xfrm>
          <a:graphic>
            <a:graphicData uri="http://schemas.openxmlformats.org/presentationml/2006/ole">
              <mc:AlternateContent xmlns:mc="http://schemas.openxmlformats.org/markup-compatibility/2006">
                <mc:Choice xmlns:v="urn:schemas-microsoft-com:vml" Requires="v">
                  <p:oleObj spid="_x0000_s1310955" name="Equation" r:id="rId6" imgW="127000" imgH="165100" progId="Equation.DSMT4">
                    <p:embed/>
                  </p:oleObj>
                </mc:Choice>
                <mc:Fallback>
                  <p:oleObj name="Equation" r:id="rId6" imgW="127000" imgH="165100" progId="Equation.DSMT4">
                    <p:embed/>
                    <p:pic>
                      <p:nvPicPr>
                        <p:cNvPr id="85" name="Object 84">
                          <a:extLst>
                            <a:ext uri="{FF2B5EF4-FFF2-40B4-BE49-F238E27FC236}">
                              <a16:creationId xmlns:a16="http://schemas.microsoft.com/office/drawing/2014/main" id="{EA8F8964-5907-D845-A255-80EF4EF26B10}"/>
                            </a:ext>
                          </a:extLst>
                        </p:cNvPr>
                        <p:cNvPicPr/>
                        <p:nvPr/>
                      </p:nvPicPr>
                      <p:blipFill>
                        <a:blip r:embed="rId7"/>
                        <a:stretch>
                          <a:fillRect/>
                        </a:stretch>
                      </p:blipFill>
                      <p:spPr>
                        <a:xfrm>
                          <a:off x="6898087" y="3610126"/>
                          <a:ext cx="211137" cy="274638"/>
                        </a:xfrm>
                        <a:prstGeom prst="rect">
                          <a:avLst/>
                        </a:prstGeom>
                      </p:spPr>
                    </p:pic>
                  </p:oleObj>
                </mc:Fallback>
              </mc:AlternateContent>
            </a:graphicData>
          </a:graphic>
        </p:graphicFrame>
        <p:sp>
          <p:nvSpPr>
            <p:cNvPr id="32" name="TextBox 31">
              <a:extLst>
                <a:ext uri="{FF2B5EF4-FFF2-40B4-BE49-F238E27FC236}">
                  <a16:creationId xmlns:a16="http://schemas.microsoft.com/office/drawing/2014/main" id="{EC17D3C4-4DB0-B944-BB14-9DF03BF89EBA}"/>
                </a:ext>
              </a:extLst>
            </p:cNvPr>
            <p:cNvSpPr txBox="1"/>
            <p:nvPr/>
          </p:nvSpPr>
          <p:spPr>
            <a:xfrm>
              <a:off x="5751855" y="1960758"/>
              <a:ext cx="1046056" cy="307777"/>
            </a:xfrm>
            <a:prstGeom prst="rect">
              <a:avLst/>
            </a:prstGeom>
            <a:noFill/>
          </p:spPr>
          <p:txBody>
            <a:bodyPr wrap="none" rtlCol="0">
              <a:spAutoFit/>
            </a:bodyPr>
            <a:lstStyle/>
            <a:p>
              <a:r>
                <a:rPr lang="en-US" sz="1400" dirty="0"/>
                <a:t>before drop</a:t>
              </a:r>
            </a:p>
          </p:txBody>
        </p:sp>
      </p:grpSp>
      <p:grpSp>
        <p:nvGrpSpPr>
          <p:cNvPr id="13" name="Group 12">
            <a:extLst>
              <a:ext uri="{FF2B5EF4-FFF2-40B4-BE49-F238E27FC236}">
                <a16:creationId xmlns:a16="http://schemas.microsoft.com/office/drawing/2014/main" id="{6460B46C-B8D0-364D-8C0D-ED0EB0717CA7}"/>
              </a:ext>
            </a:extLst>
          </p:cNvPr>
          <p:cNvGrpSpPr/>
          <p:nvPr/>
        </p:nvGrpSpPr>
        <p:grpSpPr>
          <a:xfrm>
            <a:off x="7345006" y="2398157"/>
            <a:ext cx="1574506" cy="2428088"/>
            <a:chOff x="7345006" y="2398157"/>
            <a:chExt cx="1574506" cy="2428088"/>
          </a:xfrm>
        </p:grpSpPr>
        <p:sp>
          <p:nvSpPr>
            <p:cNvPr id="21" name="Oval 20">
              <a:extLst>
                <a:ext uri="{FF2B5EF4-FFF2-40B4-BE49-F238E27FC236}">
                  <a16:creationId xmlns:a16="http://schemas.microsoft.com/office/drawing/2014/main" id="{B8903469-FB66-9943-A290-672AADB576F4}"/>
                </a:ext>
              </a:extLst>
            </p:cNvPr>
            <p:cNvSpPr/>
            <p:nvPr/>
          </p:nvSpPr>
          <p:spPr>
            <a:xfrm>
              <a:off x="8053317" y="3995026"/>
              <a:ext cx="109777" cy="109777"/>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4322388-A893-1949-986B-A7124D2AD3D7}"/>
                </a:ext>
              </a:extLst>
            </p:cNvPr>
            <p:cNvSpPr/>
            <p:nvPr/>
          </p:nvSpPr>
          <p:spPr>
            <a:xfrm>
              <a:off x="7770224" y="4128615"/>
              <a:ext cx="675960" cy="675960"/>
            </a:xfrm>
            <a:prstGeom prst="ellipse">
              <a:avLst/>
            </a:prstGeom>
            <a:solidFill>
              <a:srgbClr val="00F30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31D152F2-55D6-4E45-94E0-1B1107965E53}"/>
                </a:ext>
              </a:extLst>
            </p:cNvPr>
            <p:cNvCxnSpPr/>
            <p:nvPr/>
          </p:nvCxnSpPr>
          <p:spPr>
            <a:xfrm>
              <a:off x="7766273" y="4826245"/>
              <a:ext cx="1051409"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4AD694DD-CF7D-2244-89D4-71813BCCE671}"/>
                </a:ext>
              </a:extLst>
            </p:cNvPr>
            <p:cNvCxnSpPr/>
            <p:nvPr/>
          </p:nvCxnSpPr>
          <p:spPr>
            <a:xfrm flipV="1">
              <a:off x="8643865" y="2701589"/>
              <a:ext cx="0" cy="2114408"/>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25" name="Object 24">
              <a:extLst>
                <a:ext uri="{FF2B5EF4-FFF2-40B4-BE49-F238E27FC236}">
                  <a16:creationId xmlns:a16="http://schemas.microsoft.com/office/drawing/2014/main" id="{55F8D4E0-2C23-544D-A5DF-70DD537A2D54}"/>
                </a:ext>
              </a:extLst>
            </p:cNvPr>
            <p:cNvGraphicFramePr>
              <a:graphicFrameLocks noChangeAspect="1"/>
            </p:cNvGraphicFramePr>
            <p:nvPr>
              <p:extLst>
                <p:ext uri="{D42A27DB-BD31-4B8C-83A1-F6EECF244321}">
                  <p14:modId xmlns:p14="http://schemas.microsoft.com/office/powerpoint/2010/main" val="1681163524"/>
                </p:ext>
              </p:extLst>
            </p:nvPr>
          </p:nvGraphicFramePr>
          <p:xfrm>
            <a:off x="8708375" y="3610126"/>
            <a:ext cx="211137" cy="274638"/>
          </p:xfrm>
          <a:graphic>
            <a:graphicData uri="http://schemas.openxmlformats.org/presentationml/2006/ole">
              <mc:AlternateContent xmlns:mc="http://schemas.openxmlformats.org/markup-compatibility/2006">
                <mc:Choice xmlns:v="urn:schemas-microsoft-com:vml" Requires="v">
                  <p:oleObj spid="_x0000_s1310956" name="Equation" r:id="rId8" imgW="127000" imgH="165100" progId="Equation.DSMT4">
                    <p:embed/>
                  </p:oleObj>
                </mc:Choice>
                <mc:Fallback>
                  <p:oleObj name="Equation" r:id="rId8" imgW="127000" imgH="165100" progId="Equation.DSMT4">
                    <p:embed/>
                    <p:pic>
                      <p:nvPicPr>
                        <p:cNvPr id="18" name="Object 17">
                          <a:extLst>
                            <a:ext uri="{FF2B5EF4-FFF2-40B4-BE49-F238E27FC236}">
                              <a16:creationId xmlns:a16="http://schemas.microsoft.com/office/drawing/2014/main" id="{F4D1069C-1F80-534A-B47D-EDF4918AC1B1}"/>
                            </a:ext>
                          </a:extLst>
                        </p:cNvPr>
                        <p:cNvPicPr/>
                        <p:nvPr/>
                      </p:nvPicPr>
                      <p:blipFill>
                        <a:blip r:embed="rId9"/>
                        <a:stretch>
                          <a:fillRect/>
                        </a:stretch>
                      </p:blipFill>
                      <p:spPr>
                        <a:xfrm>
                          <a:off x="8708375" y="3610126"/>
                          <a:ext cx="211137" cy="274638"/>
                        </a:xfrm>
                        <a:prstGeom prst="rect">
                          <a:avLst/>
                        </a:prstGeom>
                      </p:spPr>
                    </p:pic>
                  </p:oleObj>
                </mc:Fallback>
              </mc:AlternateContent>
            </a:graphicData>
          </a:graphic>
        </p:graphicFrame>
        <p:cxnSp>
          <p:nvCxnSpPr>
            <p:cNvPr id="27" name="Straight Arrow Connector 26">
              <a:extLst>
                <a:ext uri="{FF2B5EF4-FFF2-40B4-BE49-F238E27FC236}">
                  <a16:creationId xmlns:a16="http://schemas.microsoft.com/office/drawing/2014/main" id="{7AE65A63-EB08-CF4E-BC34-0752D68D92AD}"/>
                </a:ext>
              </a:extLst>
            </p:cNvPr>
            <p:cNvCxnSpPr>
              <a:cxnSpLocks/>
            </p:cNvCxnSpPr>
            <p:nvPr/>
          </p:nvCxnSpPr>
          <p:spPr>
            <a:xfrm flipV="1">
              <a:off x="8104681" y="4222069"/>
              <a:ext cx="0" cy="26767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9FA66B8-D92D-3C40-91A6-E684F9A4A133}"/>
                </a:ext>
              </a:extLst>
            </p:cNvPr>
            <p:cNvCxnSpPr>
              <a:cxnSpLocks/>
            </p:cNvCxnSpPr>
            <p:nvPr/>
          </p:nvCxnSpPr>
          <p:spPr>
            <a:xfrm>
              <a:off x="8104681" y="3708294"/>
              <a:ext cx="0" cy="26767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30" name="Object 29">
              <a:extLst>
                <a:ext uri="{FF2B5EF4-FFF2-40B4-BE49-F238E27FC236}">
                  <a16:creationId xmlns:a16="http://schemas.microsoft.com/office/drawing/2014/main" id="{C1538C41-9845-A74A-952E-325B42E6A544}"/>
                </a:ext>
              </a:extLst>
            </p:cNvPr>
            <p:cNvGraphicFramePr>
              <a:graphicFrameLocks noChangeAspect="1"/>
            </p:cNvGraphicFramePr>
            <p:nvPr>
              <p:extLst>
                <p:ext uri="{D42A27DB-BD31-4B8C-83A1-F6EECF244321}">
                  <p14:modId xmlns:p14="http://schemas.microsoft.com/office/powerpoint/2010/main" val="1590463852"/>
                </p:ext>
              </p:extLst>
            </p:nvPr>
          </p:nvGraphicFramePr>
          <p:xfrm>
            <a:off x="7855301" y="4203996"/>
            <a:ext cx="252413" cy="339725"/>
          </p:xfrm>
          <a:graphic>
            <a:graphicData uri="http://schemas.openxmlformats.org/presentationml/2006/ole">
              <mc:AlternateContent xmlns:mc="http://schemas.openxmlformats.org/markup-compatibility/2006">
                <mc:Choice xmlns:v="urn:schemas-microsoft-com:vml" Requires="v">
                  <p:oleObj spid="_x0000_s1310957" name="Equation" r:id="rId10" imgW="152400" imgH="203200" progId="Equation.DSMT4">
                    <p:embed/>
                  </p:oleObj>
                </mc:Choice>
                <mc:Fallback>
                  <p:oleObj name="Equation" r:id="rId10" imgW="152400" imgH="203200" progId="Equation.DSMT4">
                    <p:embed/>
                    <p:pic>
                      <p:nvPicPr>
                        <p:cNvPr id="26" name="Object 25">
                          <a:extLst>
                            <a:ext uri="{FF2B5EF4-FFF2-40B4-BE49-F238E27FC236}">
                              <a16:creationId xmlns:a16="http://schemas.microsoft.com/office/drawing/2014/main" id="{79616931-CA4D-784F-99C1-56E78901EB3A}"/>
                            </a:ext>
                          </a:extLst>
                        </p:cNvPr>
                        <p:cNvPicPr/>
                        <p:nvPr/>
                      </p:nvPicPr>
                      <p:blipFill>
                        <a:blip r:embed="rId11"/>
                        <a:stretch>
                          <a:fillRect/>
                        </a:stretch>
                      </p:blipFill>
                      <p:spPr>
                        <a:xfrm>
                          <a:off x="7855301" y="4203996"/>
                          <a:ext cx="252413" cy="339725"/>
                        </a:xfrm>
                        <a:prstGeom prst="rect">
                          <a:avLst/>
                        </a:prstGeom>
                        <a:ln>
                          <a:noFill/>
                        </a:ln>
                      </p:spPr>
                    </p:pic>
                  </p:oleObj>
                </mc:Fallback>
              </mc:AlternateContent>
            </a:graphicData>
          </a:graphic>
        </p:graphicFrame>
        <p:graphicFrame>
          <p:nvGraphicFramePr>
            <p:cNvPr id="31" name="Object 30">
              <a:extLst>
                <a:ext uri="{FF2B5EF4-FFF2-40B4-BE49-F238E27FC236}">
                  <a16:creationId xmlns:a16="http://schemas.microsoft.com/office/drawing/2014/main" id="{7F3C2062-B030-2A4B-8799-57574D17AD25}"/>
                </a:ext>
              </a:extLst>
            </p:cNvPr>
            <p:cNvGraphicFramePr>
              <a:graphicFrameLocks noChangeAspect="1"/>
            </p:cNvGraphicFramePr>
            <p:nvPr>
              <p:extLst>
                <p:ext uri="{D42A27DB-BD31-4B8C-83A1-F6EECF244321}">
                  <p14:modId xmlns:p14="http://schemas.microsoft.com/office/powerpoint/2010/main" val="2402526653"/>
                </p:ext>
              </p:extLst>
            </p:nvPr>
          </p:nvGraphicFramePr>
          <p:xfrm>
            <a:off x="8115806" y="3639705"/>
            <a:ext cx="252413" cy="339725"/>
          </p:xfrm>
          <a:graphic>
            <a:graphicData uri="http://schemas.openxmlformats.org/presentationml/2006/ole">
              <mc:AlternateContent xmlns:mc="http://schemas.openxmlformats.org/markup-compatibility/2006">
                <mc:Choice xmlns:v="urn:schemas-microsoft-com:vml" Requires="v">
                  <p:oleObj spid="_x0000_s1310958" name="Equation" r:id="rId12" imgW="152400" imgH="203200" progId="Equation.DSMT4">
                    <p:embed/>
                  </p:oleObj>
                </mc:Choice>
                <mc:Fallback>
                  <p:oleObj name="Equation" r:id="rId12" imgW="152400" imgH="203200" progId="Equation.DSMT4">
                    <p:embed/>
                    <p:pic>
                      <p:nvPicPr>
                        <p:cNvPr id="30" name="Object 29">
                          <a:extLst>
                            <a:ext uri="{FF2B5EF4-FFF2-40B4-BE49-F238E27FC236}">
                              <a16:creationId xmlns:a16="http://schemas.microsoft.com/office/drawing/2014/main" id="{C1538C41-9845-A74A-952E-325B42E6A544}"/>
                            </a:ext>
                          </a:extLst>
                        </p:cNvPr>
                        <p:cNvPicPr/>
                        <p:nvPr/>
                      </p:nvPicPr>
                      <p:blipFill>
                        <a:blip r:embed="rId13"/>
                        <a:stretch>
                          <a:fillRect/>
                        </a:stretch>
                      </p:blipFill>
                      <p:spPr>
                        <a:xfrm>
                          <a:off x="8115806" y="3639705"/>
                          <a:ext cx="252413" cy="339725"/>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id="{41050F32-1125-7840-BC8A-B5FD3D5418ED}"/>
                </a:ext>
              </a:extLst>
            </p:cNvPr>
            <p:cNvSpPr txBox="1"/>
            <p:nvPr/>
          </p:nvSpPr>
          <p:spPr>
            <a:xfrm>
              <a:off x="7345006" y="2398157"/>
              <a:ext cx="1029976" cy="270735"/>
            </a:xfrm>
            <a:prstGeom prst="rect">
              <a:avLst/>
            </a:prstGeom>
            <a:noFill/>
          </p:spPr>
          <p:txBody>
            <a:bodyPr wrap="none" rtlCol="0">
              <a:spAutoFit/>
            </a:bodyPr>
            <a:lstStyle/>
            <a:p>
              <a:r>
                <a:rPr lang="en-US" sz="1400" dirty="0"/>
                <a:t>after collision</a:t>
              </a:r>
            </a:p>
          </p:txBody>
        </p:sp>
      </p:grpSp>
      <p:grpSp>
        <p:nvGrpSpPr>
          <p:cNvPr id="12" name="Group 11">
            <a:extLst>
              <a:ext uri="{FF2B5EF4-FFF2-40B4-BE49-F238E27FC236}">
                <a16:creationId xmlns:a16="http://schemas.microsoft.com/office/drawing/2014/main" id="{527AC6F6-F645-6B48-894F-62FD9E703FBE}"/>
              </a:ext>
            </a:extLst>
          </p:cNvPr>
          <p:cNvGrpSpPr/>
          <p:nvPr/>
        </p:nvGrpSpPr>
        <p:grpSpPr>
          <a:xfrm>
            <a:off x="224488" y="5091256"/>
            <a:ext cx="8805211" cy="1363893"/>
            <a:chOff x="224488" y="5091256"/>
            <a:chExt cx="8805211" cy="1363893"/>
          </a:xfrm>
        </p:grpSpPr>
        <p:sp>
          <p:nvSpPr>
            <p:cNvPr id="19" name="Rectangle 2">
              <a:extLst>
                <a:ext uri="{FF2B5EF4-FFF2-40B4-BE49-F238E27FC236}">
                  <a16:creationId xmlns:a16="http://schemas.microsoft.com/office/drawing/2014/main" id="{204CA1C3-2E61-3146-952B-BCEA01B3DCB8}"/>
                </a:ext>
              </a:extLst>
            </p:cNvPr>
            <p:cNvSpPr>
              <a:spLocks noChangeArrowheads="1"/>
            </p:cNvSpPr>
            <p:nvPr/>
          </p:nvSpPr>
          <p:spPr bwMode="auto">
            <a:xfrm>
              <a:off x="224488" y="5091256"/>
              <a:ext cx="8805211" cy="1363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So let’s assume </a:t>
              </a:r>
              <a:r>
                <a:rPr lang="en-US" sz="2000" dirty="0">
                  <a:latin typeface="Times New Roman"/>
                  <a:cs typeface="Times New Roman"/>
                </a:rPr>
                <a:t>that when the golf ball hits the ground, it generates a rebound velocity of     (i.e., no energy loss), and let’s assume that that there has been a bit of separation between the two during the fall, so with the golf ball now moving upward with rebound velocity     , the ping pong ball is still moving downward with velocity    .  </a:t>
              </a:r>
              <a:endParaRPr lang="en-US" sz="2000" dirty="0">
                <a:solidFill>
                  <a:srgbClr val="008000"/>
                </a:solidFill>
                <a:latin typeface="Times New Roman"/>
                <a:cs typeface="Times New Roman"/>
              </a:endParaRPr>
            </a:p>
          </p:txBody>
        </p:sp>
        <p:graphicFrame>
          <p:nvGraphicFramePr>
            <p:cNvPr id="85" name="Object 84">
              <a:extLst>
                <a:ext uri="{FF2B5EF4-FFF2-40B4-BE49-F238E27FC236}">
                  <a16:creationId xmlns:a16="http://schemas.microsoft.com/office/drawing/2014/main" id="{EA8F8964-5907-D845-A255-80EF4EF26B10}"/>
                </a:ext>
              </a:extLst>
            </p:cNvPr>
            <p:cNvGraphicFramePr>
              <a:graphicFrameLocks noChangeAspect="1"/>
            </p:cNvGraphicFramePr>
            <p:nvPr>
              <p:extLst>
                <p:ext uri="{D42A27DB-BD31-4B8C-83A1-F6EECF244321}">
                  <p14:modId xmlns:p14="http://schemas.microsoft.com/office/powerpoint/2010/main" val="1538619182"/>
                </p:ext>
              </p:extLst>
            </p:nvPr>
          </p:nvGraphicFramePr>
          <p:xfrm>
            <a:off x="474883" y="5467362"/>
            <a:ext cx="252413" cy="339725"/>
          </p:xfrm>
          <a:graphic>
            <a:graphicData uri="http://schemas.openxmlformats.org/presentationml/2006/ole">
              <mc:AlternateContent xmlns:mc="http://schemas.openxmlformats.org/markup-compatibility/2006">
                <mc:Choice xmlns:v="urn:schemas-microsoft-com:vml" Requires="v">
                  <p:oleObj spid="_x0000_s1310959" name="Equation" r:id="rId14" imgW="152400" imgH="203200" progId="Equation.DSMT4">
                    <p:embed/>
                  </p:oleObj>
                </mc:Choice>
                <mc:Fallback>
                  <p:oleObj name="Equation" r:id="rId14" imgW="152400" imgH="203200" progId="Equation.DSMT4">
                    <p:embed/>
                    <p:pic>
                      <p:nvPicPr>
                        <p:cNvPr id="85" name="Object 84">
                          <a:extLst>
                            <a:ext uri="{FF2B5EF4-FFF2-40B4-BE49-F238E27FC236}">
                              <a16:creationId xmlns:a16="http://schemas.microsoft.com/office/drawing/2014/main" id="{EA8F8964-5907-D845-A255-80EF4EF26B10}"/>
                            </a:ext>
                          </a:extLst>
                        </p:cNvPr>
                        <p:cNvPicPr/>
                        <p:nvPr/>
                      </p:nvPicPr>
                      <p:blipFill>
                        <a:blip r:embed="rId15"/>
                        <a:stretch>
                          <a:fillRect/>
                        </a:stretch>
                      </p:blipFill>
                      <p:spPr>
                        <a:xfrm>
                          <a:off x="474883" y="5467362"/>
                          <a:ext cx="252413" cy="339725"/>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79616931-CA4D-784F-99C1-56E78901EB3A}"/>
                </a:ext>
              </a:extLst>
            </p:cNvPr>
            <p:cNvGraphicFramePr>
              <a:graphicFrameLocks noChangeAspect="1"/>
            </p:cNvGraphicFramePr>
            <p:nvPr>
              <p:extLst>
                <p:ext uri="{D42A27DB-BD31-4B8C-83A1-F6EECF244321}">
                  <p14:modId xmlns:p14="http://schemas.microsoft.com/office/powerpoint/2010/main" val="3992568943"/>
                </p:ext>
              </p:extLst>
            </p:nvPr>
          </p:nvGraphicFramePr>
          <p:xfrm>
            <a:off x="8252468" y="6087296"/>
            <a:ext cx="252413" cy="339725"/>
          </p:xfrm>
          <a:graphic>
            <a:graphicData uri="http://schemas.openxmlformats.org/presentationml/2006/ole">
              <mc:AlternateContent xmlns:mc="http://schemas.openxmlformats.org/markup-compatibility/2006">
                <mc:Choice xmlns:v="urn:schemas-microsoft-com:vml" Requires="v">
                  <p:oleObj spid="_x0000_s1310960" name="Equation" r:id="rId16" imgW="152400" imgH="203200" progId="Equation.DSMT4">
                    <p:embed/>
                  </p:oleObj>
                </mc:Choice>
                <mc:Fallback>
                  <p:oleObj name="Equation" r:id="rId16" imgW="152400" imgH="203200" progId="Equation.DSMT4">
                    <p:embed/>
                    <p:pic>
                      <p:nvPicPr>
                        <p:cNvPr id="85" name="Object 84">
                          <a:extLst>
                            <a:ext uri="{FF2B5EF4-FFF2-40B4-BE49-F238E27FC236}">
                              <a16:creationId xmlns:a16="http://schemas.microsoft.com/office/drawing/2014/main" id="{EA8F8964-5907-D845-A255-80EF4EF26B10}"/>
                            </a:ext>
                          </a:extLst>
                        </p:cNvPr>
                        <p:cNvPicPr/>
                        <p:nvPr/>
                      </p:nvPicPr>
                      <p:blipFill>
                        <a:blip r:embed="rId17"/>
                        <a:stretch>
                          <a:fillRect/>
                        </a:stretch>
                      </p:blipFill>
                      <p:spPr>
                        <a:xfrm>
                          <a:off x="8252468" y="6087296"/>
                          <a:ext cx="252413" cy="339725"/>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FA1D18B0-34F0-544B-B447-1C99449B082E}"/>
                </a:ext>
              </a:extLst>
            </p:cNvPr>
            <p:cNvGraphicFramePr>
              <a:graphicFrameLocks noChangeAspect="1"/>
            </p:cNvGraphicFramePr>
            <p:nvPr>
              <p:extLst>
                <p:ext uri="{D42A27DB-BD31-4B8C-83A1-F6EECF244321}">
                  <p14:modId xmlns:p14="http://schemas.microsoft.com/office/powerpoint/2010/main" val="363034274"/>
                </p:ext>
              </p:extLst>
            </p:nvPr>
          </p:nvGraphicFramePr>
          <p:xfrm>
            <a:off x="1977565" y="6096264"/>
            <a:ext cx="252413" cy="339725"/>
          </p:xfrm>
          <a:graphic>
            <a:graphicData uri="http://schemas.openxmlformats.org/presentationml/2006/ole">
              <mc:AlternateContent xmlns:mc="http://schemas.openxmlformats.org/markup-compatibility/2006">
                <mc:Choice xmlns:v="urn:schemas-microsoft-com:vml" Requires="v">
                  <p:oleObj spid="_x0000_s1310961" name="Equation" r:id="rId18" imgW="152400" imgH="203200" progId="Equation.DSMT4">
                    <p:embed/>
                  </p:oleObj>
                </mc:Choice>
                <mc:Fallback>
                  <p:oleObj name="Equation" r:id="rId18" imgW="152400" imgH="203200" progId="Equation.DSMT4">
                    <p:embed/>
                    <p:pic>
                      <p:nvPicPr>
                        <p:cNvPr id="26" name="Object 25">
                          <a:extLst>
                            <a:ext uri="{FF2B5EF4-FFF2-40B4-BE49-F238E27FC236}">
                              <a16:creationId xmlns:a16="http://schemas.microsoft.com/office/drawing/2014/main" id="{79616931-CA4D-784F-99C1-56E78901EB3A}"/>
                            </a:ext>
                          </a:extLst>
                        </p:cNvPr>
                        <p:cNvPicPr/>
                        <p:nvPr/>
                      </p:nvPicPr>
                      <p:blipFill>
                        <a:blip r:embed="rId17"/>
                        <a:stretch>
                          <a:fillRect/>
                        </a:stretch>
                      </p:blipFill>
                      <p:spPr>
                        <a:xfrm>
                          <a:off x="1977565" y="6096264"/>
                          <a:ext cx="252413" cy="339725"/>
                        </a:xfrm>
                        <a:prstGeom prst="rect">
                          <a:avLst/>
                        </a:prstGeom>
                      </p:spPr>
                    </p:pic>
                  </p:oleObj>
                </mc:Fallback>
              </mc:AlternateContent>
            </a:graphicData>
          </a:graphic>
        </p:graphicFrame>
      </p:grpSp>
    </p:spTree>
    <p:extLst>
      <p:ext uri="{BB962C8B-B14F-4D97-AF65-F5344CB8AC3E}">
        <p14:creationId xmlns:p14="http://schemas.microsoft.com/office/powerpoint/2010/main" val="340744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dissolv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dissolv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224488" y="207643"/>
            <a:ext cx="8805211" cy="1504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In other words, </a:t>
            </a:r>
            <a:r>
              <a:rPr lang="en-US" sz="2000" dirty="0">
                <a:latin typeface="Times New Roman"/>
                <a:cs typeface="Times New Roman"/>
              </a:rPr>
              <a:t>we now have the wall and ball situation (sort of).  A massive golf ball is moving in one direction (upward) and a smaller ping pong ball is moving in the other direction (downward) with the same velocity (yes, it’s not a direct parallel as the golf ball isn’t super massive and energy is never conserved in collisions like this, but work with me here).</a:t>
            </a:r>
            <a:endParaRPr lang="en-US" sz="2000" dirty="0">
              <a:solidFill>
                <a:srgbClr val="008000"/>
              </a:solidFill>
              <a:latin typeface="Times New Roman"/>
              <a:cs typeface="Times New Roman"/>
            </a:endParaRPr>
          </a:p>
        </p:txBody>
      </p:sp>
      <p:sp>
        <p:nvSpPr>
          <p:cNvPr id="8" name="Rectangle 7"/>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85.)</a:t>
            </a:r>
          </a:p>
        </p:txBody>
      </p:sp>
      <p:sp>
        <p:nvSpPr>
          <p:cNvPr id="35" name="Rectangle 2">
            <a:extLst>
              <a:ext uri="{FF2B5EF4-FFF2-40B4-BE49-F238E27FC236}">
                <a16:creationId xmlns:a16="http://schemas.microsoft.com/office/drawing/2014/main" id="{C219895F-6626-1040-864B-317240FFA134}"/>
              </a:ext>
            </a:extLst>
          </p:cNvPr>
          <p:cNvSpPr>
            <a:spLocks noChangeArrowheads="1"/>
          </p:cNvSpPr>
          <p:nvPr/>
        </p:nvSpPr>
        <p:spPr bwMode="auto">
          <a:xfrm>
            <a:off x="198233" y="1658043"/>
            <a:ext cx="7668655" cy="939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This means, </a:t>
            </a:r>
            <a:r>
              <a:rPr lang="en-US" sz="2000" dirty="0">
                <a:latin typeface="Times New Roman"/>
                <a:cs typeface="Times New Roman"/>
              </a:rPr>
              <a:t>according to our previous analysis, that the ping pong ball should bounce off the golf ball with </a:t>
            </a:r>
            <a:r>
              <a:rPr lang="en-US" sz="2000" dirty="0">
                <a:solidFill>
                  <a:srgbClr val="100CC3"/>
                </a:solidFill>
                <a:latin typeface="Times New Roman"/>
                <a:cs typeface="Times New Roman"/>
              </a:rPr>
              <a:t>THREE TIMES its incoming velocity</a:t>
            </a:r>
            <a:r>
              <a:rPr lang="en-US" sz="2000" dirty="0">
                <a:latin typeface="Times New Roman"/>
                <a:cs typeface="Times New Roman"/>
              </a:rPr>
              <a:t>.</a:t>
            </a:r>
            <a:endParaRPr lang="en-US" sz="2000" dirty="0">
              <a:solidFill>
                <a:srgbClr val="008000"/>
              </a:solidFill>
              <a:latin typeface="Times New Roman"/>
              <a:cs typeface="Times New Roman"/>
            </a:endParaRPr>
          </a:p>
        </p:txBody>
      </p:sp>
      <p:graphicFrame>
        <p:nvGraphicFramePr>
          <p:cNvPr id="36" name="Object 35">
            <a:extLst>
              <a:ext uri="{FF2B5EF4-FFF2-40B4-BE49-F238E27FC236}">
                <a16:creationId xmlns:a16="http://schemas.microsoft.com/office/drawing/2014/main" id="{812579BD-40A8-E340-8DB0-F274D906776A}"/>
              </a:ext>
            </a:extLst>
          </p:cNvPr>
          <p:cNvGraphicFramePr>
            <a:graphicFrameLocks noChangeAspect="1"/>
          </p:cNvGraphicFramePr>
          <p:nvPr>
            <p:extLst>
              <p:ext uri="{D42A27DB-BD31-4B8C-83A1-F6EECF244321}">
                <p14:modId xmlns:p14="http://schemas.microsoft.com/office/powerpoint/2010/main" val="2700457991"/>
              </p:ext>
            </p:extLst>
          </p:nvPr>
        </p:nvGraphicFramePr>
        <p:xfrm>
          <a:off x="910530" y="4257466"/>
          <a:ext cx="4344988" cy="1782763"/>
        </p:xfrm>
        <a:graphic>
          <a:graphicData uri="http://schemas.openxmlformats.org/presentationml/2006/ole">
            <mc:AlternateContent xmlns:mc="http://schemas.openxmlformats.org/markup-compatibility/2006">
              <mc:Choice xmlns:v="urn:schemas-microsoft-com:vml" Requires="v">
                <p:oleObj spid="_x0000_s1335482" name="Equation" r:id="rId4" imgW="2616200" imgH="1066800" progId="Equation.DSMT4">
                  <p:embed/>
                </p:oleObj>
              </mc:Choice>
              <mc:Fallback>
                <p:oleObj name="Equation" r:id="rId4" imgW="2616200" imgH="1066800" progId="Equation.DSMT4">
                  <p:embed/>
                  <p:pic>
                    <p:nvPicPr>
                      <p:cNvPr id="36" name="Object 35">
                        <a:extLst>
                          <a:ext uri="{FF2B5EF4-FFF2-40B4-BE49-F238E27FC236}">
                            <a16:creationId xmlns:a16="http://schemas.microsoft.com/office/drawing/2014/main" id="{812579BD-40A8-E340-8DB0-F274D906776A}"/>
                          </a:ext>
                        </a:extLst>
                      </p:cNvPr>
                      <p:cNvPicPr/>
                      <p:nvPr/>
                    </p:nvPicPr>
                    <p:blipFill>
                      <a:blip r:embed="rId5"/>
                      <a:stretch>
                        <a:fillRect/>
                      </a:stretch>
                    </p:blipFill>
                    <p:spPr>
                      <a:xfrm>
                        <a:off x="910530" y="4257466"/>
                        <a:ext cx="4344988" cy="1782763"/>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EDDCD49D-B0E2-5C4C-BC5F-B29B8A8D3887}"/>
              </a:ext>
            </a:extLst>
          </p:cNvPr>
          <p:cNvGrpSpPr/>
          <p:nvPr/>
        </p:nvGrpSpPr>
        <p:grpSpPr>
          <a:xfrm>
            <a:off x="5666049" y="3874146"/>
            <a:ext cx="1441009" cy="2387566"/>
            <a:chOff x="6008949" y="3874146"/>
            <a:chExt cx="1441009" cy="2387566"/>
          </a:xfrm>
        </p:grpSpPr>
        <p:sp>
          <p:nvSpPr>
            <p:cNvPr id="21" name="Oval 20">
              <a:extLst>
                <a:ext uri="{FF2B5EF4-FFF2-40B4-BE49-F238E27FC236}">
                  <a16:creationId xmlns:a16="http://schemas.microsoft.com/office/drawing/2014/main" id="{B8903469-FB66-9943-A290-672AADB576F4}"/>
                </a:ext>
              </a:extLst>
            </p:cNvPr>
            <p:cNvSpPr/>
            <p:nvPr/>
          </p:nvSpPr>
          <p:spPr>
            <a:xfrm>
              <a:off x="6596180" y="5430493"/>
              <a:ext cx="109777" cy="109777"/>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4322388-A893-1949-986B-A7124D2AD3D7}"/>
                </a:ext>
              </a:extLst>
            </p:cNvPr>
            <p:cNvSpPr/>
            <p:nvPr/>
          </p:nvSpPr>
          <p:spPr>
            <a:xfrm>
              <a:off x="6313087" y="5564082"/>
              <a:ext cx="675960" cy="675960"/>
            </a:xfrm>
            <a:prstGeom prst="ellipse">
              <a:avLst/>
            </a:prstGeom>
            <a:solidFill>
              <a:srgbClr val="00F30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31D152F2-55D6-4E45-94E0-1B1107965E53}"/>
                </a:ext>
              </a:extLst>
            </p:cNvPr>
            <p:cNvCxnSpPr/>
            <p:nvPr/>
          </p:nvCxnSpPr>
          <p:spPr>
            <a:xfrm>
              <a:off x="6309136" y="6261712"/>
              <a:ext cx="1051409"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4AD694DD-CF7D-2244-89D4-71813BCCE671}"/>
                </a:ext>
              </a:extLst>
            </p:cNvPr>
            <p:cNvCxnSpPr/>
            <p:nvPr/>
          </p:nvCxnSpPr>
          <p:spPr>
            <a:xfrm flipV="1">
              <a:off x="7186728" y="4137056"/>
              <a:ext cx="0" cy="2114408"/>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25" name="Object 24">
              <a:extLst>
                <a:ext uri="{FF2B5EF4-FFF2-40B4-BE49-F238E27FC236}">
                  <a16:creationId xmlns:a16="http://schemas.microsoft.com/office/drawing/2014/main" id="{55F8D4E0-2C23-544D-A5DF-70DD537A2D54}"/>
                </a:ext>
              </a:extLst>
            </p:cNvPr>
            <p:cNvGraphicFramePr>
              <a:graphicFrameLocks noChangeAspect="1"/>
            </p:cNvGraphicFramePr>
            <p:nvPr>
              <p:extLst>
                <p:ext uri="{D42A27DB-BD31-4B8C-83A1-F6EECF244321}">
                  <p14:modId xmlns:p14="http://schemas.microsoft.com/office/powerpoint/2010/main" val="293320635"/>
                </p:ext>
              </p:extLst>
            </p:nvPr>
          </p:nvGraphicFramePr>
          <p:xfrm>
            <a:off x="7240408" y="4730483"/>
            <a:ext cx="209550" cy="274638"/>
          </p:xfrm>
          <a:graphic>
            <a:graphicData uri="http://schemas.openxmlformats.org/presentationml/2006/ole">
              <mc:AlternateContent xmlns:mc="http://schemas.openxmlformats.org/markup-compatibility/2006">
                <mc:Choice xmlns:v="urn:schemas-microsoft-com:vml" Requires="v">
                  <p:oleObj spid="_x0000_s1335483" name="Equation" r:id="rId6" imgW="127000" imgH="165100" progId="Equation.DSMT4">
                    <p:embed/>
                  </p:oleObj>
                </mc:Choice>
                <mc:Fallback>
                  <p:oleObj name="Equation" r:id="rId6" imgW="127000" imgH="165100" progId="Equation.DSMT4">
                    <p:embed/>
                    <p:pic>
                      <p:nvPicPr>
                        <p:cNvPr id="25" name="Object 24">
                          <a:extLst>
                            <a:ext uri="{FF2B5EF4-FFF2-40B4-BE49-F238E27FC236}">
                              <a16:creationId xmlns:a16="http://schemas.microsoft.com/office/drawing/2014/main" id="{55F8D4E0-2C23-544D-A5DF-70DD537A2D54}"/>
                            </a:ext>
                          </a:extLst>
                        </p:cNvPr>
                        <p:cNvPicPr/>
                        <p:nvPr/>
                      </p:nvPicPr>
                      <p:blipFill>
                        <a:blip r:embed="rId7"/>
                        <a:stretch>
                          <a:fillRect/>
                        </a:stretch>
                      </p:blipFill>
                      <p:spPr>
                        <a:xfrm>
                          <a:off x="7240408" y="4730483"/>
                          <a:ext cx="209550" cy="274638"/>
                        </a:xfrm>
                        <a:prstGeom prst="rect">
                          <a:avLst/>
                        </a:prstGeom>
                      </p:spPr>
                    </p:pic>
                  </p:oleObj>
                </mc:Fallback>
              </mc:AlternateContent>
            </a:graphicData>
          </a:graphic>
        </p:graphicFrame>
        <p:cxnSp>
          <p:nvCxnSpPr>
            <p:cNvPr id="27" name="Straight Arrow Connector 26">
              <a:extLst>
                <a:ext uri="{FF2B5EF4-FFF2-40B4-BE49-F238E27FC236}">
                  <a16:creationId xmlns:a16="http://schemas.microsoft.com/office/drawing/2014/main" id="{7AE65A63-EB08-CF4E-BC34-0752D68D92AD}"/>
                </a:ext>
              </a:extLst>
            </p:cNvPr>
            <p:cNvCxnSpPr>
              <a:cxnSpLocks/>
            </p:cNvCxnSpPr>
            <p:nvPr/>
          </p:nvCxnSpPr>
          <p:spPr>
            <a:xfrm flipV="1">
              <a:off x="6647544" y="5657536"/>
              <a:ext cx="0" cy="26767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9FA66B8-D92D-3C40-91A6-E684F9A4A133}"/>
                </a:ext>
              </a:extLst>
            </p:cNvPr>
            <p:cNvCxnSpPr>
              <a:cxnSpLocks/>
            </p:cNvCxnSpPr>
            <p:nvPr/>
          </p:nvCxnSpPr>
          <p:spPr>
            <a:xfrm>
              <a:off x="6647544" y="5143761"/>
              <a:ext cx="0" cy="26767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30" name="Object 29">
              <a:extLst>
                <a:ext uri="{FF2B5EF4-FFF2-40B4-BE49-F238E27FC236}">
                  <a16:creationId xmlns:a16="http://schemas.microsoft.com/office/drawing/2014/main" id="{C1538C41-9845-A74A-952E-325B42E6A544}"/>
                </a:ext>
              </a:extLst>
            </p:cNvPr>
            <p:cNvGraphicFramePr>
              <a:graphicFrameLocks noChangeAspect="1"/>
            </p:cNvGraphicFramePr>
            <p:nvPr>
              <p:extLst>
                <p:ext uri="{D42A27DB-BD31-4B8C-83A1-F6EECF244321}">
                  <p14:modId xmlns:p14="http://schemas.microsoft.com/office/powerpoint/2010/main" val="986595676"/>
                </p:ext>
              </p:extLst>
            </p:nvPr>
          </p:nvGraphicFramePr>
          <p:xfrm>
            <a:off x="6398164" y="5639463"/>
            <a:ext cx="252413" cy="339725"/>
          </p:xfrm>
          <a:graphic>
            <a:graphicData uri="http://schemas.openxmlformats.org/presentationml/2006/ole">
              <mc:AlternateContent xmlns:mc="http://schemas.openxmlformats.org/markup-compatibility/2006">
                <mc:Choice xmlns:v="urn:schemas-microsoft-com:vml" Requires="v">
                  <p:oleObj spid="_x0000_s1335484" name="Equation" r:id="rId8" imgW="152400" imgH="203200" progId="Equation.DSMT4">
                    <p:embed/>
                  </p:oleObj>
                </mc:Choice>
                <mc:Fallback>
                  <p:oleObj name="Equation" r:id="rId8" imgW="152400" imgH="203200" progId="Equation.DSMT4">
                    <p:embed/>
                    <p:pic>
                      <p:nvPicPr>
                        <p:cNvPr id="30" name="Object 29">
                          <a:extLst>
                            <a:ext uri="{FF2B5EF4-FFF2-40B4-BE49-F238E27FC236}">
                              <a16:creationId xmlns:a16="http://schemas.microsoft.com/office/drawing/2014/main" id="{C1538C41-9845-A74A-952E-325B42E6A544}"/>
                            </a:ext>
                          </a:extLst>
                        </p:cNvPr>
                        <p:cNvPicPr/>
                        <p:nvPr/>
                      </p:nvPicPr>
                      <p:blipFill>
                        <a:blip r:embed="rId9"/>
                        <a:stretch>
                          <a:fillRect/>
                        </a:stretch>
                      </p:blipFill>
                      <p:spPr>
                        <a:xfrm>
                          <a:off x="6398164" y="5639463"/>
                          <a:ext cx="252413" cy="339725"/>
                        </a:xfrm>
                        <a:prstGeom prst="rect">
                          <a:avLst/>
                        </a:prstGeom>
                        <a:ln>
                          <a:noFill/>
                        </a:ln>
                      </p:spPr>
                    </p:pic>
                  </p:oleObj>
                </mc:Fallback>
              </mc:AlternateContent>
            </a:graphicData>
          </a:graphic>
        </p:graphicFrame>
        <p:graphicFrame>
          <p:nvGraphicFramePr>
            <p:cNvPr id="31" name="Object 30">
              <a:extLst>
                <a:ext uri="{FF2B5EF4-FFF2-40B4-BE49-F238E27FC236}">
                  <a16:creationId xmlns:a16="http://schemas.microsoft.com/office/drawing/2014/main" id="{7F3C2062-B030-2A4B-8799-57574D17AD25}"/>
                </a:ext>
              </a:extLst>
            </p:cNvPr>
            <p:cNvGraphicFramePr>
              <a:graphicFrameLocks noChangeAspect="1"/>
            </p:cNvGraphicFramePr>
            <p:nvPr>
              <p:extLst>
                <p:ext uri="{D42A27DB-BD31-4B8C-83A1-F6EECF244321}">
                  <p14:modId xmlns:p14="http://schemas.microsoft.com/office/powerpoint/2010/main" val="3355706209"/>
                </p:ext>
              </p:extLst>
            </p:nvPr>
          </p:nvGraphicFramePr>
          <p:xfrm>
            <a:off x="6658669" y="5075172"/>
            <a:ext cx="252413" cy="339725"/>
          </p:xfrm>
          <a:graphic>
            <a:graphicData uri="http://schemas.openxmlformats.org/presentationml/2006/ole">
              <mc:AlternateContent xmlns:mc="http://schemas.openxmlformats.org/markup-compatibility/2006">
                <mc:Choice xmlns:v="urn:schemas-microsoft-com:vml" Requires="v">
                  <p:oleObj spid="_x0000_s1335485" name="Equation" r:id="rId10" imgW="152400" imgH="203200" progId="Equation.DSMT4">
                    <p:embed/>
                  </p:oleObj>
                </mc:Choice>
                <mc:Fallback>
                  <p:oleObj name="Equation" r:id="rId10" imgW="152400" imgH="203200" progId="Equation.DSMT4">
                    <p:embed/>
                    <p:pic>
                      <p:nvPicPr>
                        <p:cNvPr id="31" name="Object 30">
                          <a:extLst>
                            <a:ext uri="{FF2B5EF4-FFF2-40B4-BE49-F238E27FC236}">
                              <a16:creationId xmlns:a16="http://schemas.microsoft.com/office/drawing/2014/main" id="{7F3C2062-B030-2A4B-8799-57574D17AD25}"/>
                            </a:ext>
                          </a:extLst>
                        </p:cNvPr>
                        <p:cNvPicPr/>
                        <p:nvPr/>
                      </p:nvPicPr>
                      <p:blipFill>
                        <a:blip r:embed="rId11"/>
                        <a:stretch>
                          <a:fillRect/>
                        </a:stretch>
                      </p:blipFill>
                      <p:spPr>
                        <a:xfrm>
                          <a:off x="6658669" y="5075172"/>
                          <a:ext cx="252413" cy="339725"/>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id="{41050F32-1125-7840-BC8A-B5FD3D5418ED}"/>
                </a:ext>
              </a:extLst>
            </p:cNvPr>
            <p:cNvSpPr txBox="1"/>
            <p:nvPr/>
          </p:nvSpPr>
          <p:spPr>
            <a:xfrm>
              <a:off x="6008949" y="3874146"/>
              <a:ext cx="1037156" cy="523220"/>
            </a:xfrm>
            <a:prstGeom prst="rect">
              <a:avLst/>
            </a:prstGeom>
            <a:noFill/>
          </p:spPr>
          <p:txBody>
            <a:bodyPr wrap="square" rtlCol="0">
              <a:spAutoFit/>
            </a:bodyPr>
            <a:lstStyle/>
            <a:p>
              <a:r>
                <a:rPr lang="en-US" sz="1400" dirty="0"/>
                <a:t>just before collision</a:t>
              </a:r>
            </a:p>
          </p:txBody>
        </p:sp>
      </p:grpSp>
      <p:sp>
        <p:nvSpPr>
          <p:cNvPr id="28" name="Rectangle 2">
            <a:extLst>
              <a:ext uri="{FF2B5EF4-FFF2-40B4-BE49-F238E27FC236}">
                <a16:creationId xmlns:a16="http://schemas.microsoft.com/office/drawing/2014/main" id="{A6FB5862-82AA-A744-B125-BDECB7018EB8}"/>
              </a:ext>
            </a:extLst>
          </p:cNvPr>
          <p:cNvSpPr>
            <a:spLocks noChangeArrowheads="1"/>
          </p:cNvSpPr>
          <p:nvPr/>
        </p:nvSpPr>
        <p:spPr bwMode="auto">
          <a:xfrm>
            <a:off x="214440" y="2592362"/>
            <a:ext cx="5451605" cy="1205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What’s more, </a:t>
            </a:r>
            <a:r>
              <a:rPr lang="en-US" sz="2000" dirty="0">
                <a:latin typeface="Times New Roman"/>
                <a:cs typeface="Times New Roman"/>
              </a:rPr>
              <a:t>with </a:t>
            </a:r>
            <a:r>
              <a:rPr lang="en-US" sz="2000" dirty="0">
                <a:solidFill>
                  <a:srgbClr val="FF0000"/>
                </a:solidFill>
                <a:latin typeface="Times New Roman"/>
                <a:cs typeface="Times New Roman"/>
              </a:rPr>
              <a:t>three times the velocity</a:t>
            </a:r>
            <a:r>
              <a:rPr lang="en-US" sz="2000" dirty="0">
                <a:latin typeface="Times New Roman"/>
                <a:cs typeface="Times New Roman"/>
              </a:rPr>
              <a:t>, the ping pong ball now has </a:t>
            </a:r>
            <a:r>
              <a:rPr lang="en-US" sz="2000" dirty="0">
                <a:solidFill>
                  <a:srgbClr val="100CC3"/>
                </a:solidFill>
                <a:latin typeface="Times New Roman"/>
                <a:cs typeface="Times New Roman"/>
              </a:rPr>
              <a:t>NINE TIMES the kinetic energy </a:t>
            </a:r>
            <a:r>
              <a:rPr lang="en-US" sz="2000" dirty="0">
                <a:latin typeface="Times New Roman"/>
                <a:cs typeface="Times New Roman"/>
              </a:rPr>
              <a:t>that it had to start with, and should therefore </a:t>
            </a:r>
            <a:r>
              <a:rPr lang="en-US" sz="2000" dirty="0">
                <a:solidFill>
                  <a:srgbClr val="100CC3"/>
                </a:solidFill>
                <a:latin typeface="Times New Roman"/>
                <a:cs typeface="Times New Roman"/>
              </a:rPr>
              <a:t>fly nine times higher</a:t>
            </a:r>
            <a:r>
              <a:rPr lang="en-US" sz="2000" dirty="0">
                <a:latin typeface="Times New Roman"/>
                <a:cs typeface="Times New Roman"/>
              </a:rPr>
              <a:t> after its rebound.  </a:t>
            </a:r>
            <a:endParaRPr lang="en-US" sz="2000" dirty="0">
              <a:solidFill>
                <a:srgbClr val="008000"/>
              </a:solidFill>
              <a:latin typeface="Times New Roman"/>
              <a:cs typeface="Times New Roman"/>
            </a:endParaRPr>
          </a:p>
        </p:txBody>
      </p:sp>
      <p:sp>
        <p:nvSpPr>
          <p:cNvPr id="37" name="Rectangle 2">
            <a:extLst>
              <a:ext uri="{FF2B5EF4-FFF2-40B4-BE49-F238E27FC236}">
                <a16:creationId xmlns:a16="http://schemas.microsoft.com/office/drawing/2014/main" id="{92D0A0DC-F306-6C4A-B911-9BB7321D4D74}"/>
              </a:ext>
            </a:extLst>
          </p:cNvPr>
          <p:cNvSpPr>
            <a:spLocks noChangeArrowheads="1"/>
          </p:cNvSpPr>
          <p:nvPr/>
        </p:nvSpPr>
        <p:spPr bwMode="auto">
          <a:xfrm>
            <a:off x="198233" y="6160638"/>
            <a:ext cx="7964861" cy="404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This we will try in class.</a:t>
            </a:r>
            <a:endParaRPr lang="en-US" sz="2000" dirty="0">
              <a:solidFill>
                <a:srgbClr val="008000"/>
              </a:solidFill>
              <a:latin typeface="Times New Roman"/>
              <a:cs typeface="Times New Roman"/>
            </a:endParaRPr>
          </a:p>
        </p:txBody>
      </p:sp>
      <p:grpSp>
        <p:nvGrpSpPr>
          <p:cNvPr id="13" name="Group 12">
            <a:extLst>
              <a:ext uri="{FF2B5EF4-FFF2-40B4-BE49-F238E27FC236}">
                <a16:creationId xmlns:a16="http://schemas.microsoft.com/office/drawing/2014/main" id="{4DB38E16-DF96-8E43-8A31-D14C444C7030}"/>
              </a:ext>
            </a:extLst>
          </p:cNvPr>
          <p:cNvGrpSpPr/>
          <p:nvPr/>
        </p:nvGrpSpPr>
        <p:grpSpPr>
          <a:xfrm>
            <a:off x="8205297" y="2040835"/>
            <a:ext cx="539184" cy="4222142"/>
            <a:chOff x="8205297" y="2040835"/>
            <a:chExt cx="539184" cy="4222142"/>
          </a:xfrm>
        </p:grpSpPr>
        <p:cxnSp>
          <p:nvCxnSpPr>
            <p:cNvPr id="43" name="Straight Arrow Connector 42">
              <a:extLst>
                <a:ext uri="{FF2B5EF4-FFF2-40B4-BE49-F238E27FC236}">
                  <a16:creationId xmlns:a16="http://schemas.microsoft.com/office/drawing/2014/main" id="{7B6ED727-78D6-F74B-B7B1-FD4AE19DEF0A}"/>
                </a:ext>
              </a:extLst>
            </p:cNvPr>
            <p:cNvCxnSpPr>
              <a:cxnSpLocks/>
            </p:cNvCxnSpPr>
            <p:nvPr/>
          </p:nvCxnSpPr>
          <p:spPr>
            <a:xfrm flipV="1">
              <a:off x="8744481" y="2040835"/>
              <a:ext cx="0" cy="422214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44" name="Object 43">
              <a:extLst>
                <a:ext uri="{FF2B5EF4-FFF2-40B4-BE49-F238E27FC236}">
                  <a16:creationId xmlns:a16="http://schemas.microsoft.com/office/drawing/2014/main" id="{E22F6A1B-7442-1F40-AC23-1415527A52D5}"/>
                </a:ext>
              </a:extLst>
            </p:cNvPr>
            <p:cNvGraphicFramePr>
              <a:graphicFrameLocks noChangeAspect="1"/>
            </p:cNvGraphicFramePr>
            <p:nvPr>
              <p:extLst>
                <p:ext uri="{D42A27DB-BD31-4B8C-83A1-F6EECF244321}">
                  <p14:modId xmlns:p14="http://schemas.microsoft.com/office/powerpoint/2010/main" val="749052998"/>
                </p:ext>
              </p:extLst>
            </p:nvPr>
          </p:nvGraphicFramePr>
          <p:xfrm>
            <a:off x="8205297" y="3223535"/>
            <a:ext cx="463550" cy="338138"/>
          </p:xfrm>
          <a:graphic>
            <a:graphicData uri="http://schemas.openxmlformats.org/presentationml/2006/ole">
              <mc:AlternateContent xmlns:mc="http://schemas.openxmlformats.org/markup-compatibility/2006">
                <mc:Choice xmlns:v="urn:schemas-microsoft-com:vml" Requires="v">
                  <p:oleObj spid="_x0000_s1335486" name="Equation" r:id="rId12" imgW="279400" imgH="203200" progId="Equation.DSMT4">
                    <p:embed/>
                  </p:oleObj>
                </mc:Choice>
                <mc:Fallback>
                  <p:oleObj name="Equation" r:id="rId12" imgW="279400" imgH="203200" progId="Equation.DSMT4">
                    <p:embed/>
                    <p:pic>
                      <p:nvPicPr>
                        <p:cNvPr id="25" name="Object 24">
                          <a:extLst>
                            <a:ext uri="{FF2B5EF4-FFF2-40B4-BE49-F238E27FC236}">
                              <a16:creationId xmlns:a16="http://schemas.microsoft.com/office/drawing/2014/main" id="{55F8D4E0-2C23-544D-A5DF-70DD537A2D54}"/>
                            </a:ext>
                          </a:extLst>
                        </p:cNvPr>
                        <p:cNvPicPr/>
                        <p:nvPr/>
                      </p:nvPicPr>
                      <p:blipFill>
                        <a:blip r:embed="rId13"/>
                        <a:stretch>
                          <a:fillRect/>
                        </a:stretch>
                      </p:blipFill>
                      <p:spPr>
                        <a:xfrm>
                          <a:off x="8205297" y="3223535"/>
                          <a:ext cx="463550" cy="338138"/>
                        </a:xfrm>
                        <a:prstGeom prst="rect">
                          <a:avLst/>
                        </a:prstGeom>
                      </p:spPr>
                    </p:pic>
                  </p:oleObj>
                </mc:Fallback>
              </mc:AlternateContent>
            </a:graphicData>
          </a:graphic>
        </p:graphicFrame>
      </p:grpSp>
      <p:grpSp>
        <p:nvGrpSpPr>
          <p:cNvPr id="12" name="Group 11">
            <a:extLst>
              <a:ext uri="{FF2B5EF4-FFF2-40B4-BE49-F238E27FC236}">
                <a16:creationId xmlns:a16="http://schemas.microsoft.com/office/drawing/2014/main" id="{D2447EAB-BA09-8E48-9490-0576BFA69004}"/>
              </a:ext>
            </a:extLst>
          </p:cNvPr>
          <p:cNvGrpSpPr/>
          <p:nvPr/>
        </p:nvGrpSpPr>
        <p:grpSpPr>
          <a:xfrm>
            <a:off x="7415129" y="4004610"/>
            <a:ext cx="1503169" cy="2268615"/>
            <a:chOff x="7415129" y="4004610"/>
            <a:chExt cx="1503169" cy="2268615"/>
          </a:xfrm>
        </p:grpSpPr>
        <p:sp>
          <p:nvSpPr>
            <p:cNvPr id="40" name="Oval 39">
              <a:extLst>
                <a:ext uri="{FF2B5EF4-FFF2-40B4-BE49-F238E27FC236}">
                  <a16:creationId xmlns:a16="http://schemas.microsoft.com/office/drawing/2014/main" id="{B4C17734-3AC4-A04B-828E-4DEECB8224F2}"/>
                </a:ext>
              </a:extLst>
            </p:cNvPr>
            <p:cNvSpPr/>
            <p:nvPr/>
          </p:nvSpPr>
          <p:spPr>
            <a:xfrm>
              <a:off x="8153933" y="5442006"/>
              <a:ext cx="109777" cy="109777"/>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677CC63-8749-1548-86EF-4059F14DBAF0}"/>
                </a:ext>
              </a:extLst>
            </p:cNvPr>
            <p:cNvSpPr/>
            <p:nvPr/>
          </p:nvSpPr>
          <p:spPr>
            <a:xfrm>
              <a:off x="7870840" y="5575595"/>
              <a:ext cx="675960" cy="675960"/>
            </a:xfrm>
            <a:prstGeom prst="ellipse">
              <a:avLst/>
            </a:prstGeom>
            <a:solidFill>
              <a:srgbClr val="00F30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473F71FB-D407-D94F-BF77-1FDA78C6FD56}"/>
                </a:ext>
              </a:extLst>
            </p:cNvPr>
            <p:cNvCxnSpPr/>
            <p:nvPr/>
          </p:nvCxnSpPr>
          <p:spPr>
            <a:xfrm>
              <a:off x="7866889" y="6273225"/>
              <a:ext cx="1051409"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C2A69705-871E-0746-B344-0671D64FF079}"/>
                </a:ext>
              </a:extLst>
            </p:cNvPr>
            <p:cNvCxnSpPr>
              <a:cxnSpLocks/>
            </p:cNvCxnSpPr>
            <p:nvPr/>
          </p:nvCxnSpPr>
          <p:spPr>
            <a:xfrm flipV="1">
              <a:off x="8205297" y="5669049"/>
              <a:ext cx="0" cy="26767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D7CC3DBF-2540-9243-B91C-77B8116853A9}"/>
                </a:ext>
              </a:extLst>
            </p:cNvPr>
            <p:cNvCxnSpPr>
              <a:cxnSpLocks/>
            </p:cNvCxnSpPr>
            <p:nvPr/>
          </p:nvCxnSpPr>
          <p:spPr>
            <a:xfrm flipV="1">
              <a:off x="8205297" y="4778734"/>
              <a:ext cx="0" cy="64422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47" name="Object 46">
              <a:extLst>
                <a:ext uri="{FF2B5EF4-FFF2-40B4-BE49-F238E27FC236}">
                  <a16:creationId xmlns:a16="http://schemas.microsoft.com/office/drawing/2014/main" id="{D4053153-CAE0-B946-8057-2E47A8F670AD}"/>
                </a:ext>
              </a:extLst>
            </p:cNvPr>
            <p:cNvGraphicFramePr>
              <a:graphicFrameLocks noChangeAspect="1"/>
            </p:cNvGraphicFramePr>
            <p:nvPr>
              <p:extLst>
                <p:ext uri="{D42A27DB-BD31-4B8C-83A1-F6EECF244321}">
                  <p14:modId xmlns:p14="http://schemas.microsoft.com/office/powerpoint/2010/main" val="119880233"/>
                </p:ext>
              </p:extLst>
            </p:nvPr>
          </p:nvGraphicFramePr>
          <p:xfrm>
            <a:off x="7955917" y="5650976"/>
            <a:ext cx="252413" cy="339725"/>
          </p:xfrm>
          <a:graphic>
            <a:graphicData uri="http://schemas.openxmlformats.org/presentationml/2006/ole">
              <mc:AlternateContent xmlns:mc="http://schemas.openxmlformats.org/markup-compatibility/2006">
                <mc:Choice xmlns:v="urn:schemas-microsoft-com:vml" Requires="v">
                  <p:oleObj spid="_x0000_s1335487" name="Equation" r:id="rId14" imgW="152400" imgH="203200" progId="Equation.DSMT4">
                    <p:embed/>
                  </p:oleObj>
                </mc:Choice>
                <mc:Fallback>
                  <p:oleObj name="Equation" r:id="rId14" imgW="152400" imgH="203200" progId="Equation.DSMT4">
                    <p:embed/>
                    <p:pic>
                      <p:nvPicPr>
                        <p:cNvPr id="30" name="Object 29">
                          <a:extLst>
                            <a:ext uri="{FF2B5EF4-FFF2-40B4-BE49-F238E27FC236}">
                              <a16:creationId xmlns:a16="http://schemas.microsoft.com/office/drawing/2014/main" id="{C1538C41-9845-A74A-952E-325B42E6A544}"/>
                            </a:ext>
                          </a:extLst>
                        </p:cNvPr>
                        <p:cNvPicPr/>
                        <p:nvPr/>
                      </p:nvPicPr>
                      <p:blipFill>
                        <a:blip r:embed="rId9"/>
                        <a:stretch>
                          <a:fillRect/>
                        </a:stretch>
                      </p:blipFill>
                      <p:spPr>
                        <a:xfrm>
                          <a:off x="7955917" y="5650976"/>
                          <a:ext cx="252413" cy="339725"/>
                        </a:xfrm>
                        <a:prstGeom prst="rect">
                          <a:avLst/>
                        </a:prstGeom>
                        <a:ln>
                          <a:noFill/>
                        </a:ln>
                      </p:spPr>
                    </p:pic>
                  </p:oleObj>
                </mc:Fallback>
              </mc:AlternateContent>
            </a:graphicData>
          </a:graphic>
        </p:graphicFrame>
        <p:sp>
          <p:nvSpPr>
            <p:cNvPr id="49" name="TextBox 48">
              <a:extLst>
                <a:ext uri="{FF2B5EF4-FFF2-40B4-BE49-F238E27FC236}">
                  <a16:creationId xmlns:a16="http://schemas.microsoft.com/office/drawing/2014/main" id="{9BDCC303-8BEA-1841-99CD-41775B1EB092}"/>
                </a:ext>
              </a:extLst>
            </p:cNvPr>
            <p:cNvSpPr txBox="1"/>
            <p:nvPr/>
          </p:nvSpPr>
          <p:spPr>
            <a:xfrm>
              <a:off x="7415129" y="4004610"/>
              <a:ext cx="1170898" cy="307777"/>
            </a:xfrm>
            <a:prstGeom prst="rect">
              <a:avLst/>
            </a:prstGeom>
            <a:noFill/>
          </p:spPr>
          <p:txBody>
            <a:bodyPr wrap="none" rtlCol="0">
              <a:spAutoFit/>
            </a:bodyPr>
            <a:lstStyle/>
            <a:p>
              <a:r>
                <a:rPr lang="en-US" sz="1400" dirty="0"/>
                <a:t>after collision</a:t>
              </a:r>
            </a:p>
          </p:txBody>
        </p:sp>
        <p:graphicFrame>
          <p:nvGraphicFramePr>
            <p:cNvPr id="53" name="Object 52">
              <a:extLst>
                <a:ext uri="{FF2B5EF4-FFF2-40B4-BE49-F238E27FC236}">
                  <a16:creationId xmlns:a16="http://schemas.microsoft.com/office/drawing/2014/main" id="{B29B50DA-A9B4-ED4C-9F4D-2765D09F059F}"/>
                </a:ext>
              </a:extLst>
            </p:cNvPr>
            <p:cNvGraphicFramePr>
              <a:graphicFrameLocks noChangeAspect="1"/>
            </p:cNvGraphicFramePr>
            <p:nvPr>
              <p:extLst>
                <p:ext uri="{D42A27DB-BD31-4B8C-83A1-F6EECF244321}">
                  <p14:modId xmlns:p14="http://schemas.microsoft.com/office/powerpoint/2010/main" val="2223537230"/>
                </p:ext>
              </p:extLst>
            </p:nvPr>
          </p:nvGraphicFramePr>
          <p:xfrm>
            <a:off x="8270514" y="5025191"/>
            <a:ext cx="379413" cy="338137"/>
          </p:xfrm>
          <a:graphic>
            <a:graphicData uri="http://schemas.openxmlformats.org/presentationml/2006/ole">
              <mc:AlternateContent xmlns:mc="http://schemas.openxmlformats.org/markup-compatibility/2006">
                <mc:Choice xmlns:v="urn:schemas-microsoft-com:vml" Requires="v">
                  <p:oleObj spid="_x0000_s1335488" name="Equation" r:id="rId15" imgW="228600" imgH="203200" progId="Equation.DSMT4">
                    <p:embed/>
                  </p:oleObj>
                </mc:Choice>
                <mc:Fallback>
                  <p:oleObj name="Equation" r:id="rId15" imgW="228600" imgH="203200" progId="Equation.DSMT4">
                    <p:embed/>
                    <p:pic>
                      <p:nvPicPr>
                        <p:cNvPr id="51" name="Object 50">
                          <a:extLst>
                            <a:ext uri="{FF2B5EF4-FFF2-40B4-BE49-F238E27FC236}">
                              <a16:creationId xmlns:a16="http://schemas.microsoft.com/office/drawing/2014/main" id="{AEA7EDC9-E63B-4F45-8C83-43A7BDA10999}"/>
                            </a:ext>
                          </a:extLst>
                        </p:cNvPr>
                        <p:cNvPicPr/>
                        <p:nvPr/>
                      </p:nvPicPr>
                      <p:blipFill>
                        <a:blip r:embed="rId16"/>
                        <a:stretch>
                          <a:fillRect/>
                        </a:stretch>
                      </p:blipFill>
                      <p:spPr>
                        <a:xfrm>
                          <a:off x="8270514" y="5025191"/>
                          <a:ext cx="379413" cy="338137"/>
                        </a:xfrm>
                        <a:prstGeom prst="rect">
                          <a:avLst/>
                        </a:prstGeom>
                      </p:spPr>
                    </p:pic>
                  </p:oleObj>
                </mc:Fallback>
              </mc:AlternateContent>
            </a:graphicData>
          </a:graphic>
        </p:graphicFrame>
      </p:grpSp>
      <p:sp>
        <p:nvSpPr>
          <p:cNvPr id="54" name="Rectangle 2">
            <a:extLst>
              <a:ext uri="{FF2B5EF4-FFF2-40B4-BE49-F238E27FC236}">
                <a16:creationId xmlns:a16="http://schemas.microsoft.com/office/drawing/2014/main" id="{D96F8D8C-00F6-C940-911E-E265F7239242}"/>
              </a:ext>
            </a:extLst>
          </p:cNvPr>
          <p:cNvSpPr>
            <a:spLocks noChangeArrowheads="1"/>
          </p:cNvSpPr>
          <p:nvPr/>
        </p:nvSpPr>
        <p:spPr bwMode="auto">
          <a:xfrm>
            <a:off x="183890" y="3869611"/>
            <a:ext cx="2159361" cy="378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l"/>
            <a:r>
              <a:rPr lang="en-US" sz="2000" dirty="0">
                <a:solidFill>
                  <a:srgbClr val="FF0000"/>
                </a:solidFill>
                <a:latin typeface="Apple Chancery"/>
                <a:cs typeface="Apple Chancery"/>
              </a:rPr>
              <a:t>Justification:</a:t>
            </a:r>
            <a:endParaRPr lang="en-US" sz="2000" dirty="0">
              <a:solidFill>
                <a:srgbClr val="008000"/>
              </a:solidFill>
              <a:latin typeface="Times New Roman"/>
              <a:cs typeface="Times New Roman"/>
            </a:endParaRPr>
          </a:p>
        </p:txBody>
      </p:sp>
    </p:spTree>
    <p:extLst>
      <p:ext uri="{BB962C8B-B14F-4D97-AF65-F5344CB8AC3E}">
        <p14:creationId xmlns:p14="http://schemas.microsoft.com/office/powerpoint/2010/main" val="71024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dissolv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dissolve">
                                      <p:cBhvr>
                                        <p:cTn id="32" dur="5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dissolv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dissolve">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8" grpId="0"/>
      <p:bldP spid="37" grpId="0"/>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9.)</a:t>
            </a:r>
          </a:p>
        </p:txBody>
      </p:sp>
      <p:sp>
        <p:nvSpPr>
          <p:cNvPr id="37" name="TextBox 36"/>
          <p:cNvSpPr txBox="1"/>
          <p:nvPr/>
        </p:nvSpPr>
        <p:spPr>
          <a:xfrm>
            <a:off x="274956" y="412411"/>
            <a:ext cx="8310245" cy="523220"/>
          </a:xfrm>
          <a:prstGeom prst="rect">
            <a:avLst/>
          </a:prstGeom>
          <a:noFill/>
        </p:spPr>
        <p:txBody>
          <a:bodyPr wrap="square" rtlCol="0">
            <a:spAutoFit/>
          </a:bodyPr>
          <a:lstStyle/>
          <a:p>
            <a:r>
              <a:rPr lang="en-US" sz="2800" dirty="0">
                <a:solidFill>
                  <a:srgbClr val="0000FF"/>
                </a:solidFill>
                <a:latin typeface="Apple Chancery"/>
                <a:cs typeface="Apple Chancery"/>
              </a:rPr>
              <a:t>This also </a:t>
            </a:r>
            <a:r>
              <a:rPr lang="en-US" sz="2000" dirty="0">
                <a:latin typeface="Times New Roman"/>
                <a:cs typeface="Times New Roman"/>
              </a:rPr>
              <a:t>tells you something about our world:</a:t>
            </a:r>
            <a:endParaRPr lang="en-US" sz="2400" dirty="0">
              <a:latin typeface="Apple Chancery"/>
              <a:cs typeface="Apple Chancery"/>
            </a:endParaRPr>
          </a:p>
        </p:txBody>
      </p:sp>
      <p:sp>
        <p:nvSpPr>
          <p:cNvPr id="38" name="TextBox 37"/>
          <p:cNvSpPr txBox="1"/>
          <p:nvPr/>
        </p:nvSpPr>
        <p:spPr>
          <a:xfrm>
            <a:off x="579756" y="1083862"/>
            <a:ext cx="8310245" cy="2062103"/>
          </a:xfrm>
          <a:prstGeom prst="rect">
            <a:avLst/>
          </a:prstGeom>
          <a:noFill/>
        </p:spPr>
        <p:txBody>
          <a:bodyPr wrap="square" rtlCol="0">
            <a:spAutoFit/>
          </a:bodyPr>
          <a:lstStyle/>
          <a:p>
            <a:r>
              <a:rPr lang="en-US" sz="2800" dirty="0">
                <a:solidFill>
                  <a:srgbClr val="0000FF"/>
                </a:solidFill>
                <a:latin typeface="Apple Chancery"/>
                <a:cs typeface="Apple Chancery"/>
              </a:rPr>
              <a:t>Want to keep </a:t>
            </a:r>
            <a:r>
              <a:rPr lang="en-US" sz="2000" dirty="0">
                <a:latin typeface="Times New Roman"/>
                <a:cs typeface="Times New Roman"/>
              </a:rPr>
              <a:t>a </a:t>
            </a:r>
            <a:r>
              <a:rPr lang="en-US" sz="2000" dirty="0">
                <a:solidFill>
                  <a:srgbClr val="FF0000"/>
                </a:solidFill>
                <a:latin typeface="Times New Roman"/>
                <a:cs typeface="Times New Roman"/>
              </a:rPr>
              <a:t>driver safe during a car crash</a:t>
            </a:r>
            <a:r>
              <a:rPr lang="en-US" sz="2000" dirty="0">
                <a:latin typeface="Times New Roman"/>
                <a:cs typeface="Times New Roman"/>
              </a:rPr>
              <a:t>, </a:t>
            </a:r>
            <a:r>
              <a:rPr lang="en-US" sz="2000" dirty="0">
                <a:solidFill>
                  <a:srgbClr val="0000FF"/>
                </a:solidFill>
                <a:latin typeface="Times New Roman"/>
                <a:cs typeface="Times New Roman"/>
              </a:rPr>
              <a:t>pad the dashboard </a:t>
            </a:r>
            <a:r>
              <a:rPr lang="en-US" sz="2000" dirty="0">
                <a:solidFill>
                  <a:srgbClr val="008000"/>
                </a:solidFill>
                <a:latin typeface="Times New Roman"/>
                <a:cs typeface="Times New Roman"/>
              </a:rPr>
              <a:t>or</a:t>
            </a:r>
            <a:r>
              <a:rPr lang="en-US" sz="2000" dirty="0">
                <a:latin typeface="Times New Roman"/>
                <a:cs typeface="Times New Roman"/>
              </a:rPr>
              <a:t>, better yet, </a:t>
            </a:r>
            <a:r>
              <a:rPr lang="en-US" sz="2000" dirty="0">
                <a:solidFill>
                  <a:srgbClr val="0000FF"/>
                </a:solidFill>
                <a:latin typeface="Times New Roman"/>
                <a:cs typeface="Times New Roman"/>
              </a:rPr>
              <a:t>put air bags into the car</a:t>
            </a:r>
            <a:r>
              <a:rPr lang="en-US" sz="2000" dirty="0">
                <a:latin typeface="Times New Roman"/>
                <a:cs typeface="Times New Roman"/>
              </a:rPr>
              <a:t>.  </a:t>
            </a:r>
            <a:r>
              <a:rPr lang="en-US" sz="2000" dirty="0">
                <a:solidFill>
                  <a:srgbClr val="FF0000"/>
                </a:solidFill>
                <a:latin typeface="Times New Roman"/>
                <a:cs typeface="Times New Roman"/>
              </a:rPr>
              <a:t>Why</a:t>
            </a:r>
            <a:r>
              <a:rPr lang="en-US" sz="2000" dirty="0">
                <a:latin typeface="Times New Roman"/>
                <a:cs typeface="Times New Roman"/>
              </a:rPr>
              <a:t>?  </a:t>
            </a:r>
            <a:r>
              <a:rPr lang="en-US" sz="2000" dirty="0">
                <a:solidFill>
                  <a:srgbClr val="0000FF"/>
                </a:solidFill>
                <a:latin typeface="Times New Roman"/>
                <a:cs typeface="Times New Roman"/>
              </a:rPr>
              <a:t>Because when the driver goes from </a:t>
            </a:r>
            <a:r>
              <a:rPr lang="en-US" sz="2000" i="1" dirty="0">
                <a:solidFill>
                  <a:srgbClr val="0000FF"/>
                </a:solidFill>
                <a:latin typeface="Times New Roman"/>
                <a:cs typeface="Times New Roman"/>
              </a:rPr>
              <a:t>60 miles per hour </a:t>
            </a:r>
            <a:r>
              <a:rPr lang="en-US" sz="2000" dirty="0">
                <a:solidFill>
                  <a:srgbClr val="0000FF"/>
                </a:solidFill>
                <a:latin typeface="Times New Roman"/>
                <a:cs typeface="Times New Roman"/>
              </a:rPr>
              <a:t>to </a:t>
            </a:r>
            <a:r>
              <a:rPr lang="en-US" sz="2000" i="1" dirty="0">
                <a:solidFill>
                  <a:srgbClr val="0000FF"/>
                </a:solidFill>
                <a:latin typeface="Times New Roman"/>
                <a:cs typeface="Times New Roman"/>
              </a:rPr>
              <a:t>zero miles per hour </a:t>
            </a:r>
            <a:r>
              <a:rPr lang="en-US" sz="2000" dirty="0">
                <a:solidFill>
                  <a:srgbClr val="0000FF"/>
                </a:solidFill>
                <a:latin typeface="Times New Roman"/>
                <a:cs typeface="Times New Roman"/>
              </a:rPr>
              <a:t>due to a crash</a:t>
            </a:r>
            <a:r>
              <a:rPr lang="en-US" sz="2000" dirty="0">
                <a:latin typeface="Times New Roman"/>
                <a:cs typeface="Times New Roman"/>
              </a:rPr>
              <a:t>, </a:t>
            </a:r>
            <a:r>
              <a:rPr lang="en-US" sz="2000" dirty="0">
                <a:solidFill>
                  <a:srgbClr val="FF0000"/>
                </a:solidFill>
                <a:latin typeface="Times New Roman"/>
                <a:cs typeface="Times New Roman"/>
              </a:rPr>
              <a:t>the impulse </a:t>
            </a:r>
            <a:r>
              <a:rPr lang="en-US" sz="2000" dirty="0">
                <a:latin typeface="Times New Roman"/>
                <a:cs typeface="Times New Roman"/>
              </a:rPr>
              <a:t>(the </a:t>
            </a:r>
            <a:r>
              <a:rPr lang="en-US" sz="2000" i="1" dirty="0">
                <a:solidFill>
                  <a:srgbClr val="0000FF"/>
                </a:solidFill>
                <a:latin typeface="Times New Roman"/>
                <a:cs typeface="Times New Roman"/>
              </a:rPr>
              <a:t>change of momentum</a:t>
            </a:r>
            <a:r>
              <a:rPr lang="en-US" sz="2000" dirty="0">
                <a:latin typeface="Times New Roman"/>
                <a:cs typeface="Times New Roman"/>
              </a:rPr>
              <a:t>) will be what it will be, but the </a:t>
            </a:r>
            <a:r>
              <a:rPr lang="en-US" sz="2000" i="1" dirty="0">
                <a:solidFill>
                  <a:srgbClr val="FF0000"/>
                </a:solidFill>
                <a:latin typeface="Times New Roman"/>
                <a:cs typeface="Times New Roman"/>
              </a:rPr>
              <a:t>time of impact </a:t>
            </a:r>
            <a:r>
              <a:rPr lang="en-US" sz="2000" dirty="0">
                <a:latin typeface="Times New Roman"/>
                <a:cs typeface="Times New Roman"/>
              </a:rPr>
              <a:t>can be controlled (you want it to be as </a:t>
            </a:r>
            <a:r>
              <a:rPr lang="en-US" sz="2000" dirty="0">
                <a:solidFill>
                  <a:srgbClr val="FF0000"/>
                </a:solidFill>
                <a:latin typeface="Times New Roman"/>
                <a:cs typeface="Times New Roman"/>
              </a:rPr>
              <a:t>long as possible </a:t>
            </a:r>
            <a:r>
              <a:rPr lang="en-US" sz="2000" dirty="0">
                <a:latin typeface="Times New Roman"/>
                <a:cs typeface="Times New Roman"/>
              </a:rPr>
              <a:t>so the </a:t>
            </a:r>
            <a:r>
              <a:rPr lang="en-US" sz="2000" dirty="0">
                <a:solidFill>
                  <a:srgbClr val="0000FF"/>
                </a:solidFill>
                <a:latin typeface="Times New Roman"/>
                <a:cs typeface="Times New Roman"/>
              </a:rPr>
              <a:t>FORCE of impact is as small as possible</a:t>
            </a:r>
            <a:r>
              <a:rPr lang="en-US" sz="2000" dirty="0">
                <a:latin typeface="Times New Roman"/>
                <a:cs typeface="Times New Roman"/>
              </a:rPr>
              <a:t>.  That is:</a:t>
            </a:r>
            <a:endParaRPr lang="en-US" sz="2400" dirty="0">
              <a:latin typeface="Apple Chancery"/>
              <a:cs typeface="Apple Chancery"/>
            </a:endParaRPr>
          </a:p>
        </p:txBody>
      </p:sp>
      <p:graphicFrame>
        <p:nvGraphicFramePr>
          <p:cNvPr id="44" name="Object 43"/>
          <p:cNvGraphicFramePr>
            <a:graphicFrameLocks noChangeAspect="1"/>
          </p:cNvGraphicFramePr>
          <p:nvPr>
            <p:extLst>
              <p:ext uri="{D42A27DB-BD31-4B8C-83A1-F6EECF244321}">
                <p14:modId xmlns:p14="http://schemas.microsoft.com/office/powerpoint/2010/main" val="824636933"/>
              </p:ext>
            </p:extLst>
          </p:nvPr>
        </p:nvGraphicFramePr>
        <p:xfrm>
          <a:off x="4441825" y="3141663"/>
          <a:ext cx="2470150" cy="922337"/>
        </p:xfrm>
        <a:graphic>
          <a:graphicData uri="http://schemas.openxmlformats.org/presentationml/2006/ole">
            <mc:AlternateContent xmlns:mc="http://schemas.openxmlformats.org/markup-compatibility/2006">
              <mc:Choice xmlns:v="urn:schemas-microsoft-com:vml" Requires="v">
                <p:oleObj spid="_x0000_s858581" name="Equation" r:id="rId3" imgW="647700" imgH="241300" progId="Equation.DSMT4">
                  <p:embed/>
                </p:oleObj>
              </mc:Choice>
              <mc:Fallback>
                <p:oleObj name="Equation" r:id="rId3" imgW="647700" imgH="241300" progId="Equation.DSMT4">
                  <p:embed/>
                  <p:pic>
                    <p:nvPicPr>
                      <p:cNvPr id="0" name=""/>
                      <p:cNvPicPr/>
                      <p:nvPr/>
                    </p:nvPicPr>
                    <p:blipFill>
                      <a:blip r:embed="rId4"/>
                      <a:stretch>
                        <a:fillRect/>
                      </a:stretch>
                    </p:blipFill>
                    <p:spPr>
                      <a:xfrm>
                        <a:off x="4441825" y="3141663"/>
                        <a:ext cx="2470150" cy="922337"/>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1498753532"/>
              </p:ext>
            </p:extLst>
          </p:nvPr>
        </p:nvGraphicFramePr>
        <p:xfrm>
          <a:off x="2268538" y="3171825"/>
          <a:ext cx="2071687" cy="841375"/>
        </p:xfrm>
        <a:graphic>
          <a:graphicData uri="http://schemas.openxmlformats.org/presentationml/2006/ole">
            <mc:AlternateContent xmlns:mc="http://schemas.openxmlformats.org/markup-compatibility/2006">
              <mc:Choice xmlns:v="urn:schemas-microsoft-com:vml" Requires="v">
                <p:oleObj spid="_x0000_s858582" name="Equation" r:id="rId5" imgW="596900" imgH="241300" progId="Equation.DSMT4">
                  <p:embed/>
                </p:oleObj>
              </mc:Choice>
              <mc:Fallback>
                <p:oleObj name="Equation" r:id="rId5" imgW="596900" imgH="241300" progId="Equation.DSMT4">
                  <p:embed/>
                  <p:pic>
                    <p:nvPicPr>
                      <p:cNvPr id="0" name=""/>
                      <p:cNvPicPr/>
                      <p:nvPr/>
                    </p:nvPicPr>
                    <p:blipFill>
                      <a:blip r:embed="rId6"/>
                      <a:stretch>
                        <a:fillRect/>
                      </a:stretch>
                    </p:blipFill>
                    <p:spPr>
                      <a:xfrm>
                        <a:off x="2268538" y="3171825"/>
                        <a:ext cx="2071687" cy="841375"/>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833764786"/>
              </p:ext>
            </p:extLst>
          </p:nvPr>
        </p:nvGraphicFramePr>
        <p:xfrm>
          <a:off x="1379538" y="3389313"/>
          <a:ext cx="954087" cy="404812"/>
        </p:xfrm>
        <a:graphic>
          <a:graphicData uri="http://schemas.openxmlformats.org/presentationml/2006/ole">
            <mc:AlternateContent xmlns:mc="http://schemas.openxmlformats.org/markup-compatibility/2006">
              <mc:Choice xmlns:v="urn:schemas-microsoft-com:vml" Requires="v">
                <p:oleObj spid="_x0000_s858583" name="Equation" r:id="rId7" imgW="571500" imgH="241300" progId="Equation.DSMT4">
                  <p:embed/>
                </p:oleObj>
              </mc:Choice>
              <mc:Fallback>
                <p:oleObj name="Equation" r:id="rId7" imgW="571500" imgH="241300" progId="Equation.DSMT4">
                  <p:embed/>
                  <p:pic>
                    <p:nvPicPr>
                      <p:cNvPr id="0" name=""/>
                      <p:cNvPicPr/>
                      <p:nvPr/>
                    </p:nvPicPr>
                    <p:blipFill>
                      <a:blip r:embed="rId8"/>
                      <a:stretch>
                        <a:fillRect/>
                      </a:stretch>
                    </p:blipFill>
                    <p:spPr>
                      <a:xfrm>
                        <a:off x="1379538" y="3389313"/>
                        <a:ext cx="954087" cy="404812"/>
                      </a:xfrm>
                      <a:prstGeom prst="rect">
                        <a:avLst/>
                      </a:prstGeom>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2905271590"/>
              </p:ext>
            </p:extLst>
          </p:nvPr>
        </p:nvGraphicFramePr>
        <p:xfrm>
          <a:off x="4255914" y="3511552"/>
          <a:ext cx="253424" cy="207962"/>
        </p:xfrm>
        <a:graphic>
          <a:graphicData uri="http://schemas.openxmlformats.org/presentationml/2006/ole">
            <mc:AlternateContent xmlns:mc="http://schemas.openxmlformats.org/markup-compatibility/2006">
              <mc:Choice xmlns:v="urn:schemas-microsoft-com:vml" Requires="v">
                <p:oleObj spid="_x0000_s858584" name="Equation" r:id="rId9" imgW="139700" imgH="114300" progId="Equation.DSMT4">
                  <p:embed/>
                </p:oleObj>
              </mc:Choice>
              <mc:Fallback>
                <p:oleObj name="Equation" r:id="rId9" imgW="139700" imgH="114300" progId="Equation.DSMT4">
                  <p:embed/>
                  <p:pic>
                    <p:nvPicPr>
                      <p:cNvPr id="0" name=""/>
                      <p:cNvPicPr/>
                      <p:nvPr/>
                    </p:nvPicPr>
                    <p:blipFill>
                      <a:blip r:embed="rId10"/>
                      <a:stretch>
                        <a:fillRect/>
                      </a:stretch>
                    </p:blipFill>
                    <p:spPr>
                      <a:xfrm>
                        <a:off x="4255914" y="3511552"/>
                        <a:ext cx="253424" cy="207962"/>
                      </a:xfrm>
                      <a:prstGeom prst="rect">
                        <a:avLst/>
                      </a:prstGeom>
                    </p:spPr>
                  </p:pic>
                </p:oleObj>
              </mc:Fallback>
            </mc:AlternateContent>
          </a:graphicData>
        </a:graphic>
      </p:graphicFrame>
    </p:spTree>
    <p:extLst>
      <p:ext uri="{BB962C8B-B14F-4D97-AF65-F5344CB8AC3E}">
        <p14:creationId xmlns:p14="http://schemas.microsoft.com/office/powerpoint/2010/main" val="405436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par>
                                <p:cTn id="13" presetID="9"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dissolve">
                                      <p:cBhvr>
                                        <p:cTn id="15" dur="500"/>
                                        <p:tgtEl>
                                          <p:spTgt spid="46"/>
                                        </p:tgtEl>
                                      </p:cBhvr>
                                    </p:animEffect>
                                  </p:childTnLst>
                                </p:cTn>
                              </p:par>
                              <p:par>
                                <p:cTn id="16" presetID="9"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dissolve">
                                      <p:cBhvr>
                                        <p:cTn id="18" dur="500"/>
                                        <p:tgtEl>
                                          <p:spTgt spid="48"/>
                                        </p:tgtEl>
                                      </p:cBhvr>
                                    </p:animEffect>
                                  </p:childTnLst>
                                </p:cTn>
                              </p:par>
                              <p:par>
                                <p:cTn id="19" presetID="9"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dissolve">
                                      <p:cBhvr>
                                        <p:cTn id="2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34894</TotalTime>
  <Words>8306</Words>
  <Application>Microsoft Macintosh PowerPoint</Application>
  <PresentationFormat>On-screen Show (4:3)</PresentationFormat>
  <Paragraphs>477</Paragraphs>
  <Slides>86</Slides>
  <Notes>29</Notes>
  <HiddenSlides>0</HiddenSlides>
  <MMClips>5</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86</vt:i4>
      </vt:variant>
    </vt:vector>
  </HeadingPairs>
  <TitlesOfParts>
    <vt:vector size="95" baseType="lpstr">
      <vt:lpstr>Apple Chancery</vt:lpstr>
      <vt:lpstr>Arial</vt:lpstr>
      <vt:lpstr>Calibri</vt:lpstr>
      <vt:lpstr>Gill Sans</vt:lpstr>
      <vt:lpstr>Lucida Grande</vt:lpstr>
      <vt:lpstr>Times New Roman</vt:lpstr>
      <vt:lpstr>Office Theme</vt:lpstr>
      <vt:lpstr>Equation</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Momentum Musings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Polytechnic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Fletcher</dc:creator>
  <cp:lastModifiedBy>Microsoft Office User</cp:lastModifiedBy>
  <cp:revision>748</cp:revision>
  <cp:lastPrinted>2020-11-03T17:17:02Z</cp:lastPrinted>
  <dcterms:created xsi:type="dcterms:W3CDTF">2017-08-16T17:34:12Z</dcterms:created>
  <dcterms:modified xsi:type="dcterms:W3CDTF">2020-11-16T23:19:52Z</dcterms:modified>
</cp:coreProperties>
</file>